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1638" r:id="rId3"/>
    <p:sldId id="1639" r:id="rId4"/>
    <p:sldId id="1530" r:id="rId5"/>
    <p:sldId id="1642" r:id="rId6"/>
    <p:sldId id="1641" r:id="rId7"/>
    <p:sldId id="1643" r:id="rId8"/>
    <p:sldId id="1644" r:id="rId9"/>
    <p:sldId id="1533" r:id="rId10"/>
    <p:sldId id="1655" r:id="rId11"/>
    <p:sldId id="1645" r:id="rId12"/>
    <p:sldId id="1536" r:id="rId13"/>
    <p:sldId id="1646" r:id="rId14"/>
    <p:sldId id="1580" r:id="rId15"/>
    <p:sldId id="1539" r:id="rId16"/>
    <p:sldId id="1650" r:id="rId17"/>
    <p:sldId id="1648" r:id="rId18"/>
    <p:sldId id="1656" r:id="rId19"/>
    <p:sldId id="1647" r:id="rId20"/>
    <p:sldId id="1652" r:id="rId21"/>
    <p:sldId id="1585" r:id="rId22"/>
    <p:sldId id="1590" r:id="rId23"/>
    <p:sldId id="1591" r:id="rId24"/>
    <p:sldId id="1653" r:id="rId25"/>
    <p:sldId id="1618" r:id="rId26"/>
    <p:sldId id="1588" r:id="rId27"/>
    <p:sldId id="1620" r:id="rId28"/>
    <p:sldId id="1649" r:id="rId29"/>
    <p:sldId id="1617" r:id="rId30"/>
    <p:sldId id="1657" r:id="rId31"/>
    <p:sldId id="1619" r:id="rId32"/>
    <p:sldId id="1621" r:id="rId33"/>
    <p:sldId id="1654" r:id="rId34"/>
    <p:sldId id="1651" r:id="rId35"/>
    <p:sldId id="1629" r:id="rId36"/>
    <p:sldId id="1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0" autoAdjust="0"/>
    <p:restoredTop sz="84150" autoAdjust="0"/>
  </p:normalViewPr>
  <p:slideViewPr>
    <p:cSldViewPr>
      <p:cViewPr varScale="1">
        <p:scale>
          <a:sx n="107" d="100"/>
          <a:sy n="107" d="100"/>
        </p:scale>
        <p:origin x="184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Twisted-pair cable is used for wired telephones and Ethernet networks. Pair of wires forms a circuit; twisted to protect against noise from adjacent pairs. Zeros and ones encoded as low/high voltages</a:t>
            </a:r>
          </a:p>
          <a:p>
            <a:endParaRPr lang="en-US" dirty="0"/>
          </a:p>
          <a:p>
            <a:r>
              <a:rPr lang="en-US" dirty="0"/>
              <a:t>I think coax is basically the same thing, but it uses external shielding, and can superimpose </a:t>
            </a:r>
            <a:r>
              <a:rPr lang="en-US" dirty="0" err="1"/>
              <a:t>wasves</a:t>
            </a:r>
            <a:r>
              <a:rPr lang="en-US" dirty="0"/>
              <a:t> of different frequencies to carry multiple signals(?)</a:t>
            </a:r>
          </a:p>
          <a:p>
            <a:endParaRPr lang="en-US" dirty="0"/>
          </a:p>
          <a:p>
            <a:r>
              <a:rPr lang="en-US" dirty="0"/>
              <a:t>Fiberoptic cables use light to transmit bits</a:t>
            </a:r>
          </a:p>
          <a:p>
            <a:endParaRPr lang="en-US" dirty="0"/>
          </a:p>
          <a:p>
            <a:r>
              <a:rPr lang="en-US" dirty="0"/>
              <a:t>Radio waves send bits by alternating the frequency or amplitude of the wave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36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89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42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neither guarantees latency or bandwidth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www.cs.cornell.edu</a:t>
            </a:r>
            <a:r>
              <a:rPr lang="en-US" dirty="0"/>
              <a:t>/courses/cs4410/2018sp/schedule/slides/09-networking.pdf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3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host has one or more network adapters (aka network interface cards) that translate messages to/from physical network following a particular protocol and export a network abstraction</a:t>
            </a:r>
          </a:p>
        </p:txBody>
      </p:sp>
    </p:spTree>
    <p:extLst>
      <p:ext uri="{BB962C8B-B14F-4D97-AF65-F5344CB8AC3E}">
        <p14:creationId xmlns:p14="http://schemas.microsoft.com/office/powerpoint/2010/main" val="105829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61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6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= version (4 or 6) </a:t>
            </a:r>
          </a:p>
          <a:p>
            <a:r>
              <a:rPr lang="en-US" dirty="0"/>
              <a:t>IHL = header length in 32-bit words (usually 5 unless options present)</a:t>
            </a:r>
          </a:p>
          <a:p>
            <a:r>
              <a:rPr lang="en-US" dirty="0"/>
              <a:t>TOS: type of service (?)</a:t>
            </a:r>
          </a:p>
          <a:p>
            <a:r>
              <a:rPr lang="en-US" dirty="0"/>
              <a:t>total length = total length in bytes</a:t>
            </a:r>
          </a:p>
          <a:p>
            <a:r>
              <a:rPr lang="en-US" dirty="0"/>
              <a:t>id/flags/offset used for fragmentation/reassembly</a:t>
            </a:r>
          </a:p>
          <a:p>
            <a:r>
              <a:rPr lang="en-US" dirty="0"/>
              <a:t>TTL = time to live (</a:t>
            </a:r>
            <a:r>
              <a:rPr lang="en-US" dirty="0" err="1"/>
              <a:t>decrementd</a:t>
            </a:r>
            <a:r>
              <a:rPr lang="en-US" dirty="0"/>
              <a:t> each hop</a:t>
            </a:r>
          </a:p>
          <a:p>
            <a:r>
              <a:rPr lang="en-US" dirty="0"/>
              <a:t>Protocol = TCP, UDP, ICMP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intl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/ipv6/</a:t>
            </a:r>
            <a:r>
              <a:rPr lang="en-US" dirty="0" err="1"/>
              <a:t>statistics.html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1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31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85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</a:t>
            </a:r>
            <a:r>
              <a:rPr lang="en-US"/>
              <a:t>                  Spring 2021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25: Networking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E54E-5ABC-C64B-9753-B0622E33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0F213-2D59-6D4A-95F9-DE496855F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are examples of data link layer protocols?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4G LTE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Ethernet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Fiber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 err="1"/>
              <a:t>WiFi</a:t>
            </a:r>
            <a:r>
              <a:rPr lang="en-US" dirty="0"/>
              <a:t> (802.11)</a:t>
            </a:r>
          </a:p>
          <a:p>
            <a:pPr marL="731520" lvl="1" indent="-457200">
              <a:buFont typeface="+mj-lt"/>
              <a:buAutoNum type="alphaLcParenR"/>
            </a:pPr>
            <a:r>
              <a:rPr lang="en-US" dirty="0"/>
              <a:t>IP</a:t>
            </a:r>
          </a:p>
        </p:txBody>
      </p:sp>
    </p:spTree>
    <p:extLst>
      <p:ext uri="{BB962C8B-B14F-4D97-AF65-F5344CB8AC3E}">
        <p14:creationId xmlns:p14="http://schemas.microsoft.com/office/powerpoint/2010/main" val="148502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FAE0-6705-DB4A-B7AC-92777DDA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379A1-C436-9441-BE3C-506E0F494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lots of lots of local area networks (LANs)</a:t>
            </a:r>
          </a:p>
          <a:p>
            <a:pPr lvl="1"/>
            <a:r>
              <a:rPr lang="en-US" dirty="0"/>
              <a:t>each determines its own protocols, address format, packet format</a:t>
            </a:r>
          </a:p>
          <a:p>
            <a:r>
              <a:rPr lang="en-US" dirty="0"/>
              <a:t>What if we wanted to connect them together?</a:t>
            </a:r>
          </a:p>
          <a:p>
            <a:pPr lvl="1"/>
            <a:r>
              <a:rPr lang="en-US" dirty="0"/>
              <a:t>physically connected by specialized computers called routers</a:t>
            </a:r>
          </a:p>
          <a:p>
            <a:pPr lvl="1"/>
            <a:r>
              <a:rPr lang="en-US" dirty="0"/>
              <a:t>routers with multiple network adapters can translate</a:t>
            </a:r>
          </a:p>
          <a:p>
            <a:pPr lvl="1"/>
            <a:r>
              <a:rPr lang="en-US" dirty="0"/>
              <a:t>standardize address and packet formats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a internetwork </a:t>
            </a:r>
          </a:p>
          <a:p>
            <a:pPr lvl="1"/>
            <a:r>
              <a:rPr lang="en-US" dirty="0"/>
              <a:t>aka wide-area network (WAN)</a:t>
            </a:r>
          </a:p>
          <a:p>
            <a:pPr lvl="1"/>
            <a:r>
              <a:rPr lang="en-US" dirty="0"/>
              <a:t>aka internet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CF22A-A82F-A34C-A6A4-C6DBED0AF131}"/>
              </a:ext>
            </a:extLst>
          </p:cNvPr>
          <p:cNvGrpSpPr/>
          <p:nvPr/>
        </p:nvGrpSpPr>
        <p:grpSpPr>
          <a:xfrm>
            <a:off x="742427" y="3810000"/>
            <a:ext cx="7659145" cy="1537046"/>
            <a:chOff x="841923" y="3034954"/>
            <a:chExt cx="7659145" cy="1537046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432CB6A8-28FA-E74F-8762-21F4ED32A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437" y="3720754"/>
              <a:ext cx="2590800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D5822940-9703-C641-BE40-72F8FA667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2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63333358-54B7-6D46-9F9F-713ABE3C7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16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2A1DFBE6-D202-CF4C-A971-7A7D11738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84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901153D6-EFDF-8C4C-A3F5-49ABED999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26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A43E674B-6F57-5C4B-BB51-DDB863E7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61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FE5862A9-42E2-0842-8C38-ED74C6B17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141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CA37074C-938A-ED49-945B-1FF78CEDE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437" y="3034954"/>
              <a:ext cx="36740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39E5F88E-658D-024C-9E6D-E81A8A050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637" y="3720754"/>
              <a:ext cx="2590800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F61399F1-754F-2A49-8C23-AFCF7A666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54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A63DA633-DACC-D24C-939A-9E75CB349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98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583C32DC-664D-5D4E-A593-C86397329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66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0B74DB60-5E1D-E94A-81C2-122984259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46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8155B248-71D3-8941-9900-E20976DAF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81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913DBD5C-DF87-5342-BB3B-EBB2953B1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61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AC3D3C20-C477-F24D-8D35-AC7A358C2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4637" y="3034954"/>
              <a:ext cx="36740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20" name="Line 24">
              <a:extLst>
                <a:ext uri="{FF2B5EF4-FFF2-40B4-BE49-F238E27FC236}">
                  <a16:creationId xmlns:a16="http://schemas.microsoft.com/office/drawing/2014/main" id="{E78B3D57-6BA6-1947-A03D-E2941BB77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1237" y="37207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Line 26">
              <a:extLst>
                <a:ext uri="{FF2B5EF4-FFF2-40B4-BE49-F238E27FC236}">
                  <a16:creationId xmlns:a16="http://schemas.microsoft.com/office/drawing/2014/main" id="{EEBFEA8F-08F9-5C4E-B842-74A894805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8837" y="37207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Line 27">
              <a:extLst>
                <a:ext uri="{FF2B5EF4-FFF2-40B4-BE49-F238E27FC236}">
                  <a16:creationId xmlns:a16="http://schemas.microsoft.com/office/drawing/2014/main" id="{94C6D79A-80E0-2C48-A050-EB0CE43A6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037" y="4202668"/>
              <a:ext cx="1219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FF801BF3-4BC4-2E4E-ABFF-221429C3F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4837" y="4202668"/>
              <a:ext cx="1219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4" name="Text Box 29">
              <a:extLst>
                <a:ext uri="{FF2B5EF4-FFF2-40B4-BE49-F238E27FC236}">
                  <a16:creationId xmlns:a16="http://schemas.microsoft.com/office/drawing/2014/main" id="{AD39A178-AB1D-1B4B-AD8A-3AE2B51D3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3850" y="4202668"/>
              <a:ext cx="67557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WAN</a:t>
              </a:r>
            </a:p>
          </p:txBody>
        </p:sp>
        <p:sp>
          <p:nvSpPr>
            <p:cNvPr id="25" name="Text Box 30">
              <a:extLst>
                <a:ext uri="{FF2B5EF4-FFF2-40B4-BE49-F238E27FC236}">
                  <a16:creationId xmlns:a16="http://schemas.microsoft.com/office/drawing/2014/main" id="{B456FAE8-0F32-0644-B04F-A2FD4365E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1062" y="4202668"/>
              <a:ext cx="67557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WAN</a:t>
              </a:r>
            </a:p>
          </p:txBody>
        </p:sp>
        <p:sp>
          <p:nvSpPr>
            <p:cNvPr id="26" name="AutoShape 22">
              <a:extLst>
                <a:ext uri="{FF2B5EF4-FFF2-40B4-BE49-F238E27FC236}">
                  <a16:creationId xmlns:a16="http://schemas.microsoft.com/office/drawing/2014/main" id="{3EBED58F-D831-324D-9D22-A0D15BECF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237" y="4025554"/>
              <a:ext cx="762000" cy="381000"/>
            </a:xfrm>
            <a:prstGeom prst="roundRect">
              <a:avLst>
                <a:gd name="adj" fmla="val 16667"/>
              </a:avLst>
            </a:prstGeom>
            <a:solidFill>
              <a:srgbClr val="F1C7C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router</a:t>
              </a:r>
            </a:p>
          </p:txBody>
        </p:sp>
        <p:sp>
          <p:nvSpPr>
            <p:cNvPr id="27" name="AutoShape 23">
              <a:extLst>
                <a:ext uri="{FF2B5EF4-FFF2-40B4-BE49-F238E27FC236}">
                  <a16:creationId xmlns:a16="http://schemas.microsoft.com/office/drawing/2014/main" id="{153B583D-4F67-394C-88D1-D7B10FF3B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037" y="4025554"/>
              <a:ext cx="762000" cy="381000"/>
            </a:xfrm>
            <a:prstGeom prst="roundRect">
              <a:avLst>
                <a:gd name="adj" fmla="val 16667"/>
              </a:avLst>
            </a:prstGeom>
            <a:solidFill>
              <a:srgbClr val="F1C7C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router</a:t>
              </a:r>
            </a:p>
          </p:txBody>
        </p:sp>
        <p:sp>
          <p:nvSpPr>
            <p:cNvPr id="28" name="AutoShape 25">
              <a:extLst>
                <a:ext uri="{FF2B5EF4-FFF2-40B4-BE49-F238E27FC236}">
                  <a16:creationId xmlns:a16="http://schemas.microsoft.com/office/drawing/2014/main" id="{2CC8AE4A-C8E3-894C-968B-4BADE9D64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837" y="4025554"/>
              <a:ext cx="762000" cy="381000"/>
            </a:xfrm>
            <a:prstGeom prst="roundRect">
              <a:avLst>
                <a:gd name="adj" fmla="val 16667"/>
              </a:avLst>
            </a:prstGeom>
            <a:solidFill>
              <a:srgbClr val="F1C7C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router</a:t>
              </a:r>
            </a:p>
          </p:txBody>
        </p:sp>
        <p:sp>
          <p:nvSpPr>
            <p:cNvPr id="29" name="Text Box 29">
              <a:extLst>
                <a:ext uri="{FF2B5EF4-FFF2-40B4-BE49-F238E27FC236}">
                  <a16:creationId xmlns:a16="http://schemas.microsoft.com/office/drawing/2014/main" id="{FBC7BF3D-1F41-5746-B6B4-E77593722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923" y="3727744"/>
              <a:ext cx="74337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LAN 1</a:t>
              </a:r>
            </a:p>
          </p:txBody>
        </p:sp>
        <p:sp>
          <p:nvSpPr>
            <p:cNvPr id="30" name="Text Box 29">
              <a:extLst>
                <a:ext uri="{FF2B5EF4-FFF2-40B4-BE49-F238E27FC236}">
                  <a16:creationId xmlns:a16="http://schemas.microsoft.com/office/drawing/2014/main" id="{546E7AFB-62EB-0D45-9A12-BCC42003A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0849" y="3733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LAN 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02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Structure of an internet</a:t>
            </a:r>
          </a:p>
        </p:txBody>
      </p:sp>
      <p:sp>
        <p:nvSpPr>
          <p:cNvPr id="72192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4008966"/>
            <a:ext cx="8229600" cy="24680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 hoc interconnection of networks</a:t>
            </a:r>
          </a:p>
          <a:p>
            <a:pPr lvl="1"/>
            <a:r>
              <a:rPr lang="en-US" dirty="0"/>
              <a:t>No particular topology</a:t>
            </a:r>
          </a:p>
          <a:p>
            <a:pPr lvl="1"/>
            <a:r>
              <a:rPr lang="en-US" dirty="0"/>
              <a:t>Vastly different router &amp; link capacities</a:t>
            </a:r>
          </a:p>
          <a:p>
            <a:r>
              <a:rPr lang="en-US" dirty="0"/>
              <a:t>Send packets from source to destination by hopping through networks</a:t>
            </a:r>
          </a:p>
          <a:p>
            <a:pPr lvl="1"/>
            <a:r>
              <a:rPr lang="en-US" dirty="0"/>
              <a:t>Router forms bridge from one network to another</a:t>
            </a:r>
          </a:p>
          <a:p>
            <a:pPr lvl="1"/>
            <a:r>
              <a:rPr lang="en-US" dirty="0"/>
              <a:t>Different packets may take different routes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533400" y="16764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905000" y="2819400"/>
            <a:ext cx="623458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724400" y="13716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590800" y="15240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219200" y="2286000"/>
            <a:ext cx="1981200" cy="14478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1828800"/>
            <a:ext cx="990600" cy="1905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1841500" y="23749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2273300" y="31369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3048000" y="19812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5105400" y="18288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6273800" y="30480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6286500" y="20574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162800" y="1688068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946710" y="1955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34" name="Freeform 33"/>
          <p:cNvSpPr/>
          <p:nvPr/>
        </p:nvSpPr>
        <p:spPr bwMode="auto">
          <a:xfrm>
            <a:off x="1553633" y="2159000"/>
            <a:ext cx="287867" cy="520700"/>
          </a:xfrm>
          <a:custGeom>
            <a:avLst/>
            <a:gdLst>
              <a:gd name="connsiteX0" fmla="*/ 8467 w 275167"/>
              <a:gd name="connsiteY0" fmla="*/ 0 h 520700"/>
              <a:gd name="connsiteX1" fmla="*/ 224367 w 275167"/>
              <a:gd name="connsiteY1" fmla="*/ 38100 h 520700"/>
              <a:gd name="connsiteX2" fmla="*/ 8467 w 275167"/>
              <a:gd name="connsiteY2" fmla="*/ 457200 h 520700"/>
              <a:gd name="connsiteX3" fmla="*/ 275167 w 275167"/>
              <a:gd name="connsiteY3" fmla="*/ 4191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67" h="520700">
                <a:moveTo>
                  <a:pt x="8467" y="0"/>
                </a:moveTo>
                <a:lnTo>
                  <a:pt x="224367" y="38100"/>
                </a:lnTo>
                <a:cubicBezTo>
                  <a:pt x="224367" y="114300"/>
                  <a:pt x="0" y="393700"/>
                  <a:pt x="8467" y="457200"/>
                </a:cubicBezTo>
                <a:cubicBezTo>
                  <a:pt x="16934" y="520700"/>
                  <a:pt x="146050" y="469900"/>
                  <a:pt x="275167" y="4191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 bwMode="auto">
          <a:xfrm>
            <a:off x="1562100" y="1845733"/>
            <a:ext cx="1485900" cy="338667"/>
          </a:xfrm>
          <a:custGeom>
            <a:avLst/>
            <a:gdLst>
              <a:gd name="connsiteX0" fmla="*/ 0 w 1485900"/>
              <a:gd name="connsiteY0" fmla="*/ 313267 h 338667"/>
              <a:gd name="connsiteX1" fmla="*/ 596900 w 1485900"/>
              <a:gd name="connsiteY1" fmla="*/ 8467 h 338667"/>
              <a:gd name="connsiteX2" fmla="*/ 850900 w 1485900"/>
              <a:gd name="connsiteY2" fmla="*/ 262467 h 338667"/>
              <a:gd name="connsiteX3" fmla="*/ 1485900 w 1485900"/>
              <a:gd name="connsiteY3" fmla="*/ 338667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338667">
                <a:moveTo>
                  <a:pt x="0" y="313267"/>
                </a:moveTo>
                <a:cubicBezTo>
                  <a:pt x="227541" y="165100"/>
                  <a:pt x="455083" y="16934"/>
                  <a:pt x="596900" y="8467"/>
                </a:cubicBezTo>
                <a:cubicBezTo>
                  <a:pt x="738717" y="0"/>
                  <a:pt x="702733" y="207434"/>
                  <a:pt x="850900" y="262467"/>
                </a:cubicBezTo>
                <a:cubicBezTo>
                  <a:pt x="999067" y="317500"/>
                  <a:pt x="1242483" y="328083"/>
                  <a:pt x="1485900" y="3386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 bwMode="auto">
          <a:xfrm>
            <a:off x="2146300" y="2743200"/>
            <a:ext cx="444500" cy="406400"/>
          </a:xfrm>
          <a:custGeom>
            <a:avLst/>
            <a:gdLst>
              <a:gd name="connsiteX0" fmla="*/ 0 w 444500"/>
              <a:gd name="connsiteY0" fmla="*/ 0 h 406400"/>
              <a:gd name="connsiteX1" fmla="*/ 190500 w 444500"/>
              <a:gd name="connsiteY1" fmla="*/ 228600 h 406400"/>
              <a:gd name="connsiteX2" fmla="*/ 444500 w 4445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406400">
                <a:moveTo>
                  <a:pt x="0" y="0"/>
                </a:moveTo>
                <a:cubicBezTo>
                  <a:pt x="58208" y="80433"/>
                  <a:pt x="116417" y="160867"/>
                  <a:pt x="190500" y="228600"/>
                </a:cubicBezTo>
                <a:cubicBezTo>
                  <a:pt x="264583" y="296333"/>
                  <a:pt x="354541" y="351366"/>
                  <a:pt x="444500" y="4064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 bwMode="auto">
          <a:xfrm>
            <a:off x="3670300" y="1900767"/>
            <a:ext cx="1435100" cy="463550"/>
          </a:xfrm>
          <a:custGeom>
            <a:avLst/>
            <a:gdLst>
              <a:gd name="connsiteX0" fmla="*/ 0 w 1435100"/>
              <a:gd name="connsiteY0" fmla="*/ 270933 h 463550"/>
              <a:gd name="connsiteX1" fmla="*/ 355600 w 1435100"/>
              <a:gd name="connsiteY1" fmla="*/ 42333 h 463550"/>
              <a:gd name="connsiteX2" fmla="*/ 812800 w 1435100"/>
              <a:gd name="connsiteY2" fmla="*/ 461433 h 463550"/>
              <a:gd name="connsiteX3" fmla="*/ 1193800 w 1435100"/>
              <a:gd name="connsiteY3" fmla="*/ 55033 h 463550"/>
              <a:gd name="connsiteX4" fmla="*/ 1435100 w 1435100"/>
              <a:gd name="connsiteY4" fmla="*/ 13123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100" h="463550">
                <a:moveTo>
                  <a:pt x="0" y="270933"/>
                </a:moveTo>
                <a:cubicBezTo>
                  <a:pt x="110066" y="140758"/>
                  <a:pt x="220133" y="10583"/>
                  <a:pt x="355600" y="42333"/>
                </a:cubicBezTo>
                <a:cubicBezTo>
                  <a:pt x="491067" y="74083"/>
                  <a:pt x="673100" y="459316"/>
                  <a:pt x="812800" y="461433"/>
                </a:cubicBezTo>
                <a:cubicBezTo>
                  <a:pt x="952500" y="463550"/>
                  <a:pt x="1090083" y="110066"/>
                  <a:pt x="1193800" y="55033"/>
                </a:cubicBezTo>
                <a:cubicBezTo>
                  <a:pt x="1297517" y="0"/>
                  <a:pt x="1366308" y="65616"/>
                  <a:pt x="1435100" y="1312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 bwMode="auto">
          <a:xfrm>
            <a:off x="5715000" y="1528233"/>
            <a:ext cx="1435100" cy="478367"/>
          </a:xfrm>
          <a:custGeom>
            <a:avLst/>
            <a:gdLst>
              <a:gd name="connsiteX0" fmla="*/ 0 w 1435100"/>
              <a:gd name="connsiteY0" fmla="*/ 478367 h 478367"/>
              <a:gd name="connsiteX1" fmla="*/ 774700 w 1435100"/>
              <a:gd name="connsiteY1" fmla="*/ 21167 h 478367"/>
              <a:gd name="connsiteX2" fmla="*/ 1435100 w 1435100"/>
              <a:gd name="connsiteY2" fmla="*/ 351367 h 47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478367">
                <a:moveTo>
                  <a:pt x="0" y="478367"/>
                </a:moveTo>
                <a:cubicBezTo>
                  <a:pt x="267758" y="260350"/>
                  <a:pt x="535517" y="42334"/>
                  <a:pt x="774700" y="21167"/>
                </a:cubicBezTo>
                <a:cubicBezTo>
                  <a:pt x="1013883" y="0"/>
                  <a:pt x="1224491" y="175683"/>
                  <a:pt x="1435100" y="3513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2895600" y="3018367"/>
            <a:ext cx="3378200" cy="728133"/>
          </a:xfrm>
          <a:custGeom>
            <a:avLst/>
            <a:gdLst>
              <a:gd name="connsiteX0" fmla="*/ 0 w 3378200"/>
              <a:gd name="connsiteY0" fmla="*/ 321733 h 728133"/>
              <a:gd name="connsiteX1" fmla="*/ 711200 w 3378200"/>
              <a:gd name="connsiteY1" fmla="*/ 194733 h 728133"/>
              <a:gd name="connsiteX2" fmla="*/ 914400 w 3378200"/>
              <a:gd name="connsiteY2" fmla="*/ 702733 h 728133"/>
              <a:gd name="connsiteX3" fmla="*/ 1638300 w 3378200"/>
              <a:gd name="connsiteY3" fmla="*/ 42333 h 728133"/>
              <a:gd name="connsiteX4" fmla="*/ 1981200 w 3378200"/>
              <a:gd name="connsiteY4" fmla="*/ 448733 h 728133"/>
              <a:gd name="connsiteX5" fmla="*/ 3378200 w 3378200"/>
              <a:gd name="connsiteY5" fmla="*/ 2328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8200" h="728133">
                <a:moveTo>
                  <a:pt x="0" y="321733"/>
                </a:moveTo>
                <a:cubicBezTo>
                  <a:pt x="279400" y="226483"/>
                  <a:pt x="558800" y="131233"/>
                  <a:pt x="711200" y="194733"/>
                </a:cubicBezTo>
                <a:cubicBezTo>
                  <a:pt x="863600" y="258233"/>
                  <a:pt x="759883" y="728133"/>
                  <a:pt x="914400" y="702733"/>
                </a:cubicBezTo>
                <a:cubicBezTo>
                  <a:pt x="1068917" y="677333"/>
                  <a:pt x="1460500" y="84666"/>
                  <a:pt x="1638300" y="42333"/>
                </a:cubicBezTo>
                <a:cubicBezTo>
                  <a:pt x="1816100" y="0"/>
                  <a:pt x="1691217" y="416983"/>
                  <a:pt x="1981200" y="448733"/>
                </a:cubicBezTo>
                <a:cubicBezTo>
                  <a:pt x="2271183" y="480483"/>
                  <a:pt x="2824691" y="356658"/>
                  <a:pt x="3378200" y="2328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 bwMode="auto">
          <a:xfrm>
            <a:off x="6565900" y="2434166"/>
            <a:ext cx="131233" cy="609600"/>
          </a:xfrm>
          <a:custGeom>
            <a:avLst/>
            <a:gdLst>
              <a:gd name="connsiteX0" fmla="*/ 0 w 131233"/>
              <a:gd name="connsiteY0" fmla="*/ 609600 h 609600"/>
              <a:gd name="connsiteX1" fmla="*/ 127000 w 131233"/>
              <a:gd name="connsiteY1" fmla="*/ 342900 h 609600"/>
              <a:gd name="connsiteX2" fmla="*/ 25400 w 131233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3" h="609600">
                <a:moveTo>
                  <a:pt x="0" y="609600"/>
                </a:moveTo>
                <a:cubicBezTo>
                  <a:pt x="61383" y="527050"/>
                  <a:pt x="122767" y="444500"/>
                  <a:pt x="127000" y="342900"/>
                </a:cubicBezTo>
                <a:cubicBezTo>
                  <a:pt x="131233" y="241300"/>
                  <a:pt x="78316" y="120650"/>
                  <a:pt x="254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 bwMode="auto">
          <a:xfrm>
            <a:off x="6896100" y="1905000"/>
            <a:ext cx="254000" cy="355600"/>
          </a:xfrm>
          <a:custGeom>
            <a:avLst/>
            <a:gdLst>
              <a:gd name="connsiteX0" fmla="*/ 0 w 254000"/>
              <a:gd name="connsiteY0" fmla="*/ 355600 h 355600"/>
              <a:gd name="connsiteX1" fmla="*/ 152400 w 254000"/>
              <a:gd name="connsiteY1" fmla="*/ 228600 h 355600"/>
              <a:gd name="connsiteX2" fmla="*/ 76200 w 254000"/>
              <a:gd name="connsiteY2" fmla="*/ 38100 h 355600"/>
              <a:gd name="connsiteX3" fmla="*/ 254000 w 254000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355600">
                <a:moveTo>
                  <a:pt x="0" y="355600"/>
                </a:moveTo>
                <a:cubicBezTo>
                  <a:pt x="69850" y="318558"/>
                  <a:pt x="139700" y="281517"/>
                  <a:pt x="152400" y="228600"/>
                </a:cubicBezTo>
                <a:cubicBezTo>
                  <a:pt x="165100" y="175683"/>
                  <a:pt x="59267" y="76200"/>
                  <a:pt x="76200" y="38100"/>
                </a:cubicBezTo>
                <a:cubicBezTo>
                  <a:pt x="93133" y="0"/>
                  <a:pt x="173566" y="0"/>
                  <a:pt x="2540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636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375A027A-474E-914A-9F50-F95381E0561C}"/>
              </a:ext>
            </a:extLst>
          </p:cNvPr>
          <p:cNvGrpSpPr/>
          <p:nvPr/>
        </p:nvGrpSpPr>
        <p:grpSpPr>
          <a:xfrm>
            <a:off x="4673600" y="1673352"/>
            <a:ext cx="4038600" cy="4718304"/>
            <a:chOff x="4968766" y="1316760"/>
            <a:chExt cx="3702268" cy="471830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0E24F9E-E128-694E-8B19-09E41B35C77A}"/>
                </a:ext>
              </a:extLst>
            </p:cNvPr>
            <p:cNvGrpSpPr/>
            <p:nvPr/>
          </p:nvGrpSpPr>
          <p:grpSpPr>
            <a:xfrm>
              <a:off x="4968766" y="1316760"/>
              <a:ext cx="3702268" cy="4718304"/>
              <a:chOff x="5064016" y="1317680"/>
              <a:chExt cx="3702268" cy="4718304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E22BB3F-C30D-3D4E-AA61-F3586725CCB1}"/>
                  </a:ext>
                </a:extLst>
              </p:cNvPr>
              <p:cNvSpPr/>
              <p:nvPr/>
            </p:nvSpPr>
            <p:spPr>
              <a:xfrm>
                <a:off x="5064016" y="4213192"/>
                <a:ext cx="3702268" cy="182279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application message (payload)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1451CB6-CB48-6F49-B687-E6D3A8D21FA5}"/>
                  </a:ext>
                </a:extLst>
              </p:cNvPr>
              <p:cNvSpPr/>
              <p:nvPr/>
            </p:nvSpPr>
            <p:spPr>
              <a:xfrm>
                <a:off x="5064016" y="1317681"/>
                <a:ext cx="46569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5EA5E16-0DB6-C04E-A5E5-3EBF4E1EB364}"/>
                  </a:ext>
                </a:extLst>
              </p:cNvPr>
              <p:cNvSpPr/>
              <p:nvPr/>
            </p:nvSpPr>
            <p:spPr>
              <a:xfrm>
                <a:off x="6915150" y="1317680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Dest</a:t>
                </a:r>
                <a:r>
                  <a:rPr lang="en-US" dirty="0"/>
                  <a:t>. Port #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5B49259-A086-0040-BD1F-4FB119649A12}"/>
                </a:ext>
              </a:extLst>
            </p:cNvPr>
            <p:cNvSpPr/>
            <p:nvPr/>
          </p:nvSpPr>
          <p:spPr>
            <a:xfrm>
              <a:off x="7343806" y="1801552"/>
              <a:ext cx="1327228" cy="49119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offset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ECF2B2-C4DF-2148-9C47-E57BC7281E90}"/>
                </a:ext>
              </a:extLst>
            </p:cNvPr>
            <p:cNvSpPr/>
            <p:nvPr/>
          </p:nvSpPr>
          <p:spPr>
            <a:xfrm>
              <a:off x="4968766" y="2771132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source address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E142ABE-AFCD-744C-A4F7-40A97826A4C2}"/>
                </a:ext>
              </a:extLst>
            </p:cNvPr>
            <p:cNvSpPr/>
            <p:nvPr/>
          </p:nvSpPr>
          <p:spPr>
            <a:xfrm>
              <a:off x="6819900" y="2292744"/>
              <a:ext cx="1851133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 checksum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47EEFE8-EB40-B449-A65A-36A1192745F3}"/>
                </a:ext>
              </a:extLst>
            </p:cNvPr>
            <p:cNvSpPr/>
            <p:nvPr/>
          </p:nvSpPr>
          <p:spPr>
            <a:xfrm>
              <a:off x="4968766" y="2295719"/>
              <a:ext cx="954673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TTL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30E03D-7D80-094A-AC73-1582A70B6D62}"/>
                </a:ext>
              </a:extLst>
            </p:cNvPr>
            <p:cNvSpPr/>
            <p:nvPr/>
          </p:nvSpPr>
          <p:spPr>
            <a:xfrm>
              <a:off x="5920493" y="2295719"/>
              <a:ext cx="965221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protocol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7057F8F-FC56-FD47-A7DA-8F478BA2876B}"/>
                </a:ext>
              </a:extLst>
            </p:cNvPr>
            <p:cNvSpPr/>
            <p:nvPr/>
          </p:nvSpPr>
          <p:spPr>
            <a:xfrm>
              <a:off x="4968766" y="325202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destination address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20E08D-3726-FC40-B995-D53FADB99564}"/>
                </a:ext>
              </a:extLst>
            </p:cNvPr>
            <p:cNvSpPr/>
            <p:nvPr/>
          </p:nvSpPr>
          <p:spPr>
            <a:xfrm>
              <a:off x="4968766" y="3730410"/>
              <a:ext cx="240857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options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AFB4732-2F35-EB4E-97CF-BC7DB3309F57}"/>
                </a:ext>
              </a:extLst>
            </p:cNvPr>
            <p:cNvSpPr/>
            <p:nvPr/>
          </p:nvSpPr>
          <p:spPr>
            <a:xfrm>
              <a:off x="7393110" y="3730409"/>
              <a:ext cx="1277924" cy="484791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AA78A1-BC16-2247-A1F7-3CA5D15B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 (IP)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F1AE4-9C55-F842-802E-E969716553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Initiated by the DoD in 60s-70s</a:t>
            </a:r>
          </a:p>
          <a:p>
            <a:r>
              <a:rPr lang="en-US" dirty="0"/>
              <a:t>Currently transitioning (very slowly) from     IPv4 to IPv6</a:t>
            </a:r>
          </a:p>
          <a:p>
            <a:endParaRPr lang="en-US" dirty="0"/>
          </a:p>
          <a:p>
            <a:r>
              <a:rPr lang="en-US" dirty="0"/>
              <a:t>Example address: 128.84.12.43</a:t>
            </a:r>
          </a:p>
          <a:p>
            <a:endParaRPr lang="en-US" dirty="0"/>
          </a:p>
          <a:p>
            <a:r>
              <a:rPr lang="en-US" dirty="0"/>
              <a:t>interoperable</a:t>
            </a:r>
          </a:p>
          <a:p>
            <a:r>
              <a:rPr lang="en-US" dirty="0"/>
              <a:t>network dynamically routes packets from source to destination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B1D463-E8CB-2847-8C65-391285052254}"/>
              </a:ext>
            </a:extLst>
          </p:cNvPr>
          <p:cNvSpPr/>
          <p:nvPr/>
        </p:nvSpPr>
        <p:spPr>
          <a:xfrm>
            <a:off x="5715000" y="1673351"/>
            <a:ext cx="1041400" cy="4847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77AF3-B592-504F-B273-C00B8BC15934}"/>
              </a:ext>
            </a:extLst>
          </p:cNvPr>
          <p:cNvSpPr/>
          <p:nvPr/>
        </p:nvSpPr>
        <p:spPr>
          <a:xfrm>
            <a:off x="6756400" y="1673350"/>
            <a:ext cx="1955800" cy="4847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length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E27FCC-1AFD-9642-B29B-7F56C2E697B0}"/>
              </a:ext>
            </a:extLst>
          </p:cNvPr>
          <p:cNvSpPr/>
          <p:nvPr/>
        </p:nvSpPr>
        <p:spPr>
          <a:xfrm>
            <a:off x="5181600" y="1673350"/>
            <a:ext cx="533400" cy="4847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IHL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A2B022-38D1-8F41-8C30-14A7E2D0B231}"/>
              </a:ext>
            </a:extLst>
          </p:cNvPr>
          <p:cNvSpPr/>
          <p:nvPr/>
        </p:nvSpPr>
        <p:spPr>
          <a:xfrm>
            <a:off x="4673600" y="2158005"/>
            <a:ext cx="2082800" cy="4982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identification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99810-E025-664F-8399-C53BEAA431E8}"/>
              </a:ext>
            </a:extLst>
          </p:cNvPr>
          <p:cNvSpPr/>
          <p:nvPr/>
        </p:nvSpPr>
        <p:spPr>
          <a:xfrm>
            <a:off x="6756400" y="2151502"/>
            <a:ext cx="508000" cy="4978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fs</a:t>
            </a:r>
          </a:p>
        </p:txBody>
      </p:sp>
    </p:spTree>
    <p:extLst>
      <p:ext uri="{BB962C8B-B14F-4D97-AF65-F5344CB8AC3E}">
        <p14:creationId xmlns:p14="http://schemas.microsoft.com/office/powerpoint/2010/main" val="36050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IPv4 and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original Internet Protocol, with its 32-bit addresses, is known as </a:t>
            </a:r>
            <a:r>
              <a:rPr lang="en-US" i="1" dirty="0"/>
              <a:t>Internet Protocol Version 4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IPv4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1996: Internet Engineering Task Force (IETF) introduced </a:t>
            </a:r>
            <a:r>
              <a:rPr lang="en-US" i="1" dirty="0"/>
              <a:t>Internet Protocol Version 6 </a:t>
            </a:r>
            <a:r>
              <a:rPr lang="en-US" dirty="0">
                <a:solidFill>
                  <a:srgbClr val="FF0000"/>
                </a:solidFill>
              </a:rPr>
              <a:t>(IPv6</a:t>
            </a:r>
            <a:r>
              <a:rPr lang="en-US" dirty="0"/>
              <a:t>) with 128-bit addresses</a:t>
            </a:r>
          </a:p>
          <a:p>
            <a:pPr lvl="1"/>
            <a:r>
              <a:rPr lang="en-US" dirty="0"/>
              <a:t>Intended as the successor to IPv4</a:t>
            </a:r>
          </a:p>
          <a:p>
            <a:pPr lvl="1"/>
            <a:endParaRPr lang="en-US" dirty="0"/>
          </a:p>
          <a:p>
            <a:r>
              <a:rPr lang="en-US" dirty="0"/>
              <a:t>As of November 2019, majority of Internet traffic still carried by IPv4</a:t>
            </a:r>
          </a:p>
          <a:p>
            <a:pPr lvl="1"/>
            <a:r>
              <a:rPr lang="en-US" dirty="0"/>
              <a:t>24-29% of users access Google services using IPv6.</a:t>
            </a:r>
          </a:p>
          <a:p>
            <a:pPr lvl="1"/>
            <a:endParaRPr lang="en-US" dirty="0"/>
          </a:p>
          <a:p>
            <a:r>
              <a:rPr lang="en-US" dirty="0"/>
              <a:t>We will focus on IPv4, but will show you how to write networking code that is protocol-independent.</a:t>
            </a:r>
          </a:p>
        </p:txBody>
      </p:sp>
    </p:spTree>
    <p:extLst>
      <p:ext uri="{BB962C8B-B14F-4D97-AF65-F5344CB8AC3E}">
        <p14:creationId xmlns:p14="http://schemas.microsoft.com/office/powerpoint/2010/main" val="85713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 bwMode="auto">
          <a:xfrm>
            <a:off x="5913900" y="1396314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8201634" y="1346886"/>
            <a:ext cx="85792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LAN2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228600" y="1396314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85119" name="Rectangle 63"/>
          <p:cNvSpPr>
            <a:spLocks noChangeArrowheads="1"/>
          </p:cNvSpPr>
          <p:nvPr/>
        </p:nvSpPr>
        <p:spPr bwMode="auto">
          <a:xfrm>
            <a:off x="3581400" y="4191000"/>
            <a:ext cx="2286000" cy="2667000"/>
          </a:xfrm>
          <a:prstGeom prst="rect">
            <a:avLst/>
          </a:prstGeom>
          <a:solidFill>
            <a:srgbClr val="F1C7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2" name="Line 46"/>
          <p:cNvSpPr>
            <a:spLocks noChangeShapeType="1"/>
          </p:cNvSpPr>
          <p:nvPr/>
        </p:nvSpPr>
        <p:spPr bwMode="auto">
          <a:xfrm>
            <a:off x="4256088" y="5410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2376488" y="2908300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2376488" y="1752600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2376488" y="4025900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062" name="Line 6"/>
          <p:cNvSpPr>
            <a:spLocks noChangeShapeType="1"/>
          </p:cNvSpPr>
          <p:nvPr/>
        </p:nvSpPr>
        <p:spPr bwMode="auto">
          <a:xfrm>
            <a:off x="2808288" y="4635500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63" name="Text Box 7"/>
          <p:cNvSpPr txBox="1">
            <a:spLocks noChangeArrowheads="1"/>
          </p:cNvSpPr>
          <p:nvPr/>
        </p:nvSpPr>
        <p:spPr bwMode="auto">
          <a:xfrm>
            <a:off x="2368636" y="1434754"/>
            <a:ext cx="8152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A</a:t>
            </a:r>
          </a:p>
        </p:txBody>
      </p:sp>
      <p:sp>
        <p:nvSpPr>
          <p:cNvPr id="685064" name="Line 8"/>
          <p:cNvSpPr>
            <a:spLocks noChangeShapeType="1"/>
          </p:cNvSpPr>
          <p:nvPr/>
        </p:nvSpPr>
        <p:spPr bwMode="auto">
          <a:xfrm>
            <a:off x="1033463" y="5181600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208872" y="1346886"/>
            <a:ext cx="85792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LAN1</a:t>
            </a:r>
          </a:p>
        </p:txBody>
      </p:sp>
      <p:sp>
        <p:nvSpPr>
          <p:cNvPr id="685075" name="Line 19"/>
          <p:cNvSpPr>
            <a:spLocks noChangeShapeType="1"/>
          </p:cNvSpPr>
          <p:nvPr/>
        </p:nvSpPr>
        <p:spPr bwMode="auto">
          <a:xfrm>
            <a:off x="5703888" y="5181600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7" name="Line 21"/>
          <p:cNvSpPr>
            <a:spLocks noChangeShapeType="1"/>
          </p:cNvSpPr>
          <p:nvPr/>
        </p:nvSpPr>
        <p:spPr bwMode="auto">
          <a:xfrm>
            <a:off x="6389688" y="4635500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9" name="Line 23"/>
          <p:cNvSpPr>
            <a:spLocks noChangeShapeType="1"/>
          </p:cNvSpPr>
          <p:nvPr/>
        </p:nvSpPr>
        <p:spPr bwMode="auto">
          <a:xfrm>
            <a:off x="2808288" y="5105400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80" name="Line 24"/>
          <p:cNvSpPr>
            <a:spLocks noChangeShapeType="1"/>
          </p:cNvSpPr>
          <p:nvPr/>
        </p:nvSpPr>
        <p:spPr bwMode="auto">
          <a:xfrm>
            <a:off x="5703888" y="51054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28600" y="2451100"/>
            <a:ext cx="1158875" cy="304800"/>
            <a:chOff x="228600" y="2070100"/>
            <a:chExt cx="1158875" cy="304800"/>
          </a:xfrm>
        </p:grpSpPr>
        <p:sp>
          <p:nvSpPr>
            <p:cNvPr id="685065" name="Rectangle 9"/>
            <p:cNvSpPr>
              <a:spLocks noChangeArrowheads="1"/>
            </p:cNvSpPr>
            <p:nvPr/>
          </p:nvSpPr>
          <p:spPr bwMode="auto">
            <a:xfrm>
              <a:off x="625475" y="21082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7" name="Text Box 31"/>
            <p:cNvSpPr txBox="1">
              <a:spLocks noChangeArrowheads="1"/>
            </p:cNvSpPr>
            <p:nvPr/>
          </p:nvSpPr>
          <p:spPr bwMode="auto">
            <a:xfrm>
              <a:off x="228600" y="20701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(1)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38350" y="5715000"/>
            <a:ext cx="2076450" cy="304800"/>
            <a:chOff x="1970088" y="5257800"/>
            <a:chExt cx="2076450" cy="304800"/>
          </a:xfrm>
        </p:grpSpPr>
        <p:sp>
          <p:nvSpPr>
            <p:cNvPr id="685066" name="Rectangle 10"/>
            <p:cNvSpPr>
              <a:spLocks noChangeArrowheads="1"/>
            </p:cNvSpPr>
            <p:nvPr/>
          </p:nvSpPr>
          <p:spPr bwMode="auto">
            <a:xfrm>
              <a:off x="2370138" y="52959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67" name="Rectangle 11"/>
            <p:cNvSpPr>
              <a:spLocks noChangeArrowheads="1"/>
            </p:cNvSpPr>
            <p:nvPr/>
          </p:nvSpPr>
          <p:spPr bwMode="auto">
            <a:xfrm>
              <a:off x="3132138" y="52959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68" name="Rectangle 12"/>
            <p:cNvSpPr>
              <a:spLocks noChangeArrowheads="1"/>
            </p:cNvSpPr>
            <p:nvPr/>
          </p:nvSpPr>
          <p:spPr bwMode="auto">
            <a:xfrm>
              <a:off x="3589338" y="52959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090" name="Text Box 34"/>
            <p:cNvSpPr txBox="1">
              <a:spLocks noChangeArrowheads="1"/>
            </p:cNvSpPr>
            <p:nvPr/>
          </p:nvSpPr>
          <p:spPr bwMode="auto">
            <a:xfrm>
              <a:off x="1970088" y="52578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(4)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751638" y="4724400"/>
            <a:ext cx="2076450" cy="304800"/>
            <a:chOff x="6751638" y="4343400"/>
            <a:chExt cx="2076450" cy="304800"/>
          </a:xfrm>
        </p:grpSpPr>
        <p:sp>
          <p:nvSpPr>
            <p:cNvPr id="685084" name="Rectangle 28"/>
            <p:cNvSpPr>
              <a:spLocks noChangeArrowheads="1"/>
            </p:cNvSpPr>
            <p:nvPr/>
          </p:nvSpPr>
          <p:spPr bwMode="auto">
            <a:xfrm>
              <a:off x="7151688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5" name="Rectangle 29"/>
            <p:cNvSpPr>
              <a:spLocks noChangeArrowheads="1"/>
            </p:cNvSpPr>
            <p:nvPr/>
          </p:nvSpPr>
          <p:spPr bwMode="auto">
            <a:xfrm>
              <a:off x="7913688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6" name="Rectangle 30"/>
            <p:cNvSpPr>
              <a:spLocks noChangeArrowheads="1"/>
            </p:cNvSpPr>
            <p:nvPr/>
          </p:nvSpPr>
          <p:spPr bwMode="auto">
            <a:xfrm>
              <a:off x="8370888" y="438150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2" name="Text Box 36"/>
            <p:cNvSpPr txBox="1">
              <a:spLocks noChangeArrowheads="1"/>
            </p:cNvSpPr>
            <p:nvPr/>
          </p:nvSpPr>
          <p:spPr bwMode="auto">
            <a:xfrm>
              <a:off x="675163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(6)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751638" y="2471352"/>
            <a:ext cx="1143000" cy="304800"/>
            <a:chOff x="6770688" y="2057400"/>
            <a:chExt cx="1143000" cy="304800"/>
          </a:xfrm>
        </p:grpSpPr>
        <p:sp>
          <p:nvSpPr>
            <p:cNvPr id="685078" name="Rectangle 22"/>
            <p:cNvSpPr>
              <a:spLocks noChangeArrowheads="1"/>
            </p:cNvSpPr>
            <p:nvPr/>
          </p:nvSpPr>
          <p:spPr bwMode="auto">
            <a:xfrm>
              <a:off x="7151688" y="2095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94" name="Text Box 38"/>
            <p:cNvSpPr txBox="1">
              <a:spLocks noChangeArrowheads="1"/>
            </p:cNvSpPr>
            <p:nvPr/>
          </p:nvSpPr>
          <p:spPr bwMode="auto">
            <a:xfrm>
              <a:off x="6770688" y="2057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(8)</a:t>
              </a:r>
            </a:p>
          </p:txBody>
        </p:sp>
      </p:grpSp>
      <p:sp>
        <p:nvSpPr>
          <p:cNvPr id="685103" name="Line 47"/>
          <p:cNvSpPr>
            <a:spLocks noChangeShapeType="1"/>
          </p:cNvSpPr>
          <p:nvPr/>
        </p:nvSpPr>
        <p:spPr bwMode="auto">
          <a:xfrm>
            <a:off x="5322888" y="5410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603274" y="5297272"/>
            <a:ext cx="2076450" cy="722528"/>
            <a:chOff x="5603274" y="4965700"/>
            <a:chExt cx="2076450" cy="722528"/>
          </a:xfrm>
        </p:grpSpPr>
        <p:sp>
          <p:nvSpPr>
            <p:cNvPr id="685071" name="Rectangle 15"/>
            <p:cNvSpPr>
              <a:spLocks noChangeArrowheads="1"/>
            </p:cNvSpPr>
            <p:nvPr/>
          </p:nvSpPr>
          <p:spPr bwMode="auto">
            <a:xfrm>
              <a:off x="5603274" y="54215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2" name="Rectangle 16"/>
            <p:cNvSpPr>
              <a:spLocks noChangeArrowheads="1"/>
            </p:cNvSpPr>
            <p:nvPr/>
          </p:nvSpPr>
          <p:spPr bwMode="auto">
            <a:xfrm>
              <a:off x="6365274" y="54215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73" name="Rectangle 17"/>
            <p:cNvSpPr>
              <a:spLocks noChangeArrowheads="1"/>
            </p:cNvSpPr>
            <p:nvPr/>
          </p:nvSpPr>
          <p:spPr bwMode="auto">
            <a:xfrm>
              <a:off x="6822474" y="5421528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1" name="Text Box 35"/>
            <p:cNvSpPr txBox="1">
              <a:spLocks noChangeArrowheads="1"/>
            </p:cNvSpPr>
            <p:nvPr/>
          </p:nvSpPr>
          <p:spPr bwMode="auto">
            <a:xfrm>
              <a:off x="7279674" y="53834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(5)</a:t>
              </a:r>
            </a:p>
          </p:txBody>
        </p:sp>
        <p:sp>
          <p:nvSpPr>
            <p:cNvPr id="685097" name="AutoShape 41"/>
            <p:cNvSpPr>
              <a:spLocks/>
            </p:cNvSpPr>
            <p:nvPr/>
          </p:nvSpPr>
          <p:spPr bwMode="auto">
            <a:xfrm rot="5400000">
              <a:off x="6383338" y="4476750"/>
              <a:ext cx="114300" cy="1625600"/>
            </a:xfrm>
            <a:prstGeom prst="leftBrace">
              <a:avLst>
                <a:gd name="adj1" fmla="val 11851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8" name="Text Box 42"/>
            <p:cNvSpPr txBox="1">
              <a:spLocks noChangeArrowheads="1"/>
            </p:cNvSpPr>
            <p:nvPr/>
          </p:nvSpPr>
          <p:spPr bwMode="auto">
            <a:xfrm>
              <a:off x="5848351" y="49657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LAN2 frame</a:t>
              </a:r>
            </a:p>
          </p:txBody>
        </p:sp>
      </p:grpSp>
      <p:sp>
        <p:nvSpPr>
          <p:cNvPr id="685099" name="Rectangle 43"/>
          <p:cNvSpPr>
            <a:spLocks noChangeArrowheads="1"/>
          </p:cNvSpPr>
          <p:nvPr/>
        </p:nvSpPr>
        <p:spPr bwMode="auto">
          <a:xfrm>
            <a:off x="3798888" y="6096000"/>
            <a:ext cx="19050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00" name="Rectangle 44"/>
          <p:cNvSpPr>
            <a:spLocks noChangeArrowheads="1"/>
          </p:cNvSpPr>
          <p:nvPr/>
        </p:nvSpPr>
        <p:spPr bwMode="auto">
          <a:xfrm>
            <a:off x="3798888" y="4876800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1" name="Rectangle 45"/>
          <p:cNvSpPr>
            <a:spLocks noChangeArrowheads="1"/>
          </p:cNvSpPr>
          <p:nvPr/>
        </p:nvSpPr>
        <p:spPr bwMode="auto">
          <a:xfrm>
            <a:off x="4891088" y="4876800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3581400" y="4403124"/>
            <a:ext cx="8962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>
                <a:solidFill>
                  <a:srgbClr val="990000"/>
                </a:solidFill>
                <a:latin typeface="Calibri" pitchFamily="34" charset="0"/>
              </a:rPr>
              <a:t>Router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28600" y="4724400"/>
            <a:ext cx="2068512" cy="304800"/>
            <a:chOff x="230188" y="4343400"/>
            <a:chExt cx="2068512" cy="304800"/>
          </a:xfrm>
        </p:grpSpPr>
        <p:sp>
          <p:nvSpPr>
            <p:cNvPr id="685081" name="Rectangle 25"/>
            <p:cNvSpPr>
              <a:spLocks noChangeArrowheads="1"/>
            </p:cNvSpPr>
            <p:nvPr/>
          </p:nvSpPr>
          <p:spPr bwMode="auto">
            <a:xfrm>
              <a:off x="625475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2" name="Rectangle 26"/>
            <p:cNvSpPr>
              <a:spLocks noChangeArrowheads="1"/>
            </p:cNvSpPr>
            <p:nvPr/>
          </p:nvSpPr>
          <p:spPr bwMode="auto">
            <a:xfrm>
              <a:off x="1387475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9" name="Text Box 33"/>
            <p:cNvSpPr txBox="1">
              <a:spLocks noChangeArrowheads="1"/>
            </p:cNvSpPr>
            <p:nvPr/>
          </p:nvSpPr>
          <p:spPr bwMode="auto">
            <a:xfrm>
              <a:off x="23018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(3)</a:t>
              </a:r>
            </a:p>
          </p:txBody>
        </p:sp>
        <p:sp>
          <p:nvSpPr>
            <p:cNvPr id="685105" name="Rectangle 49"/>
            <p:cNvSpPr>
              <a:spLocks noChangeArrowheads="1"/>
            </p:cNvSpPr>
            <p:nvPr/>
          </p:nvSpPr>
          <p:spPr bwMode="auto">
            <a:xfrm>
              <a:off x="1841500" y="43815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</p:grpSp>
      <p:sp>
        <p:nvSpPr>
          <p:cNvPr id="685106" name="Line 50"/>
          <p:cNvSpPr>
            <a:spLocks noChangeShapeType="1"/>
          </p:cNvSpPr>
          <p:nvPr/>
        </p:nvSpPr>
        <p:spPr bwMode="auto">
          <a:xfrm flipH="1">
            <a:off x="2808288" y="3517900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7" name="Line 51"/>
          <p:cNvSpPr>
            <a:spLocks noChangeShapeType="1"/>
          </p:cNvSpPr>
          <p:nvPr/>
        </p:nvSpPr>
        <p:spPr bwMode="auto">
          <a:xfrm flipH="1">
            <a:off x="2808288" y="23749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28600" y="3175000"/>
            <a:ext cx="2073275" cy="1031677"/>
            <a:chOff x="228600" y="2794000"/>
            <a:chExt cx="2073275" cy="1031677"/>
          </a:xfrm>
        </p:grpSpPr>
        <p:sp>
          <p:nvSpPr>
            <p:cNvPr id="685069" name="Rectangle 13"/>
            <p:cNvSpPr>
              <a:spLocks noChangeArrowheads="1"/>
            </p:cNvSpPr>
            <p:nvPr/>
          </p:nvSpPr>
          <p:spPr bwMode="auto">
            <a:xfrm>
              <a:off x="625475" y="32244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0" name="Rectangle 14"/>
            <p:cNvSpPr>
              <a:spLocks noChangeArrowheads="1"/>
            </p:cNvSpPr>
            <p:nvPr/>
          </p:nvSpPr>
          <p:spPr bwMode="auto">
            <a:xfrm>
              <a:off x="1387475" y="32244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3" name="Rectangle 27"/>
            <p:cNvSpPr>
              <a:spLocks noChangeArrowheads="1"/>
            </p:cNvSpPr>
            <p:nvPr/>
          </p:nvSpPr>
          <p:spPr bwMode="auto">
            <a:xfrm>
              <a:off x="1844675" y="3224428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088" name="Text Box 32"/>
            <p:cNvSpPr txBox="1">
              <a:spLocks noChangeArrowheads="1"/>
            </p:cNvSpPr>
            <p:nvPr/>
          </p:nvSpPr>
          <p:spPr bwMode="auto">
            <a:xfrm>
              <a:off x="228600" y="31863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(2)</a:t>
              </a:r>
            </a:p>
          </p:txBody>
        </p:sp>
        <p:sp>
          <p:nvSpPr>
            <p:cNvPr id="685095" name="AutoShape 39"/>
            <p:cNvSpPr>
              <a:spLocks/>
            </p:cNvSpPr>
            <p:nvPr/>
          </p:nvSpPr>
          <p:spPr bwMode="auto">
            <a:xfrm rot="5400000">
              <a:off x="1196975" y="2489200"/>
              <a:ext cx="76200" cy="12192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6" name="Text Box 40"/>
            <p:cNvSpPr txBox="1">
              <a:spLocks noChangeArrowheads="1"/>
            </p:cNvSpPr>
            <p:nvPr/>
          </p:nvSpPr>
          <p:spPr bwMode="auto">
            <a:xfrm>
              <a:off x="520700" y="2794000"/>
              <a:ext cx="13120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internet packet</a:t>
              </a:r>
            </a:p>
          </p:txBody>
        </p:sp>
        <p:sp>
          <p:nvSpPr>
            <p:cNvPr id="685108" name="AutoShape 52"/>
            <p:cNvSpPr>
              <a:spLocks/>
            </p:cNvSpPr>
            <p:nvPr/>
          </p:nvSpPr>
          <p:spPr bwMode="auto">
            <a:xfrm rot="5400000" flipH="1" flipV="1">
              <a:off x="1409700" y="2717800"/>
              <a:ext cx="76200" cy="16764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109" name="Text Box 53"/>
            <p:cNvSpPr txBox="1">
              <a:spLocks noChangeArrowheads="1"/>
            </p:cNvSpPr>
            <p:nvPr/>
          </p:nvSpPr>
          <p:spPr bwMode="auto">
            <a:xfrm>
              <a:off x="644525" y="35179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LAN1 frame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751638" y="3581400"/>
            <a:ext cx="2057400" cy="304800"/>
            <a:chOff x="6770688" y="3143250"/>
            <a:chExt cx="2057400" cy="304800"/>
          </a:xfrm>
        </p:grpSpPr>
        <p:sp>
          <p:nvSpPr>
            <p:cNvPr id="685093" name="Text Box 37"/>
            <p:cNvSpPr txBox="1">
              <a:spLocks noChangeArrowheads="1"/>
            </p:cNvSpPr>
            <p:nvPr/>
          </p:nvSpPr>
          <p:spPr bwMode="auto">
            <a:xfrm>
              <a:off x="6770688" y="314325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(7)</a:t>
              </a:r>
            </a:p>
          </p:txBody>
        </p:sp>
        <p:sp>
          <p:nvSpPr>
            <p:cNvPr id="685110" name="Rectangle 54"/>
            <p:cNvSpPr>
              <a:spLocks noChangeArrowheads="1"/>
            </p:cNvSpPr>
            <p:nvPr/>
          </p:nvSpPr>
          <p:spPr bwMode="auto">
            <a:xfrm>
              <a:off x="7151688" y="318135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111" name="Rectangle 55"/>
            <p:cNvSpPr>
              <a:spLocks noChangeArrowheads="1"/>
            </p:cNvSpPr>
            <p:nvPr/>
          </p:nvSpPr>
          <p:spPr bwMode="auto">
            <a:xfrm>
              <a:off x="7913688" y="318135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112" name="Rectangle 56"/>
            <p:cNvSpPr>
              <a:spLocks noChangeArrowheads="1"/>
            </p:cNvSpPr>
            <p:nvPr/>
          </p:nvSpPr>
          <p:spPr bwMode="auto">
            <a:xfrm>
              <a:off x="8370888" y="318135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</p:grpSp>
      <p:sp>
        <p:nvSpPr>
          <p:cNvPr id="685113" name="Rectangle 57"/>
          <p:cNvSpPr>
            <a:spLocks noChangeArrowheads="1"/>
          </p:cNvSpPr>
          <p:nvPr/>
        </p:nvSpPr>
        <p:spPr bwMode="auto">
          <a:xfrm>
            <a:off x="5980113" y="2908300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14" name="Rectangle 58"/>
          <p:cNvSpPr>
            <a:spLocks noChangeArrowheads="1"/>
          </p:cNvSpPr>
          <p:nvPr/>
        </p:nvSpPr>
        <p:spPr bwMode="auto">
          <a:xfrm>
            <a:off x="5980113" y="1752600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685115" name="Rectangle 59"/>
          <p:cNvSpPr>
            <a:spLocks noChangeArrowheads="1"/>
          </p:cNvSpPr>
          <p:nvPr/>
        </p:nvSpPr>
        <p:spPr bwMode="auto">
          <a:xfrm>
            <a:off x="5980113" y="4025900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16" name="Text Box 60"/>
          <p:cNvSpPr txBox="1">
            <a:spLocks noChangeArrowheads="1"/>
          </p:cNvSpPr>
          <p:nvPr/>
        </p:nvSpPr>
        <p:spPr bwMode="auto">
          <a:xfrm>
            <a:off x="5976131" y="1434754"/>
            <a:ext cx="8056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B</a:t>
            </a:r>
          </a:p>
        </p:txBody>
      </p:sp>
      <p:sp>
        <p:nvSpPr>
          <p:cNvPr id="685117" name="Line 61"/>
          <p:cNvSpPr>
            <a:spLocks noChangeShapeType="1"/>
          </p:cNvSpPr>
          <p:nvPr/>
        </p:nvSpPr>
        <p:spPr bwMode="auto">
          <a:xfrm flipH="1">
            <a:off x="6411913" y="3517900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18" name="Line 62"/>
          <p:cNvSpPr>
            <a:spLocks noChangeShapeType="1"/>
          </p:cNvSpPr>
          <p:nvPr/>
        </p:nvSpPr>
        <p:spPr bwMode="auto">
          <a:xfrm flipH="1">
            <a:off x="6411913" y="23749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0" y="6297939"/>
            <a:ext cx="2472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PH: Internet packet header</a:t>
            </a:r>
          </a:p>
          <a:p>
            <a:r>
              <a:rPr lang="en-US" sz="1600" b="0" dirty="0">
                <a:latin typeface="Calibri" pitchFamily="34" charset="0"/>
              </a:rPr>
              <a:t>FH: LAN frame header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E5C07D-D00D-224B-B76B-3B0FD8B2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Transferring internet Data Via Encapsulation</a:t>
            </a:r>
          </a:p>
        </p:txBody>
      </p:sp>
    </p:spTree>
    <p:extLst>
      <p:ext uri="{BB962C8B-B14F-4D97-AF65-F5344CB8AC3E}">
        <p14:creationId xmlns:p14="http://schemas.microsoft.com/office/powerpoint/2010/main" val="368226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630C-4A44-9743-9182-2E36667F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2350D3-4843-0041-89F1-90E29F1A875A}"/>
              </a:ext>
            </a:extLst>
          </p:cNvPr>
          <p:cNvGrpSpPr/>
          <p:nvPr/>
        </p:nvGrpSpPr>
        <p:grpSpPr>
          <a:xfrm>
            <a:off x="457200" y="3124200"/>
            <a:ext cx="8305800" cy="3200400"/>
            <a:chOff x="457200" y="3124200"/>
            <a:chExt cx="8305800" cy="3200400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AB4ADBAF-B065-AD4A-BCDF-DF3CF5C9E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26" t="28022" r="21295" b="60988"/>
            <a:stretch/>
          </p:blipFill>
          <p:spPr>
            <a:xfrm>
              <a:off x="2590800" y="3124200"/>
              <a:ext cx="4343400" cy="457200"/>
            </a:xfrm>
            <a:prstGeom prst="rect">
              <a:avLst/>
            </a:prstGeom>
          </p:spPr>
        </p:pic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1194D878-FF03-7C49-A558-53292BB96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17"/>
            <a:stretch/>
          </p:blipFill>
          <p:spPr>
            <a:xfrm>
              <a:off x="457200" y="3352800"/>
              <a:ext cx="8229600" cy="2766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365459-77C0-D64B-9CCF-3DF3A2099612}"/>
                </a:ext>
              </a:extLst>
            </p:cNvPr>
            <p:cNvSpPr/>
            <p:nvPr/>
          </p:nvSpPr>
          <p:spPr>
            <a:xfrm>
              <a:off x="8229600" y="5638800"/>
              <a:ext cx="5334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8023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E6E7-0DF4-5143-A540-3902166A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AFE19-9A0B-054F-B712-81DF4EB85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9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0153-6094-9249-BAFB-A0905E74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IP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AB681-AB3F-EE4F-A114-CF0332DB0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current IP address assigned to your computer?</a:t>
            </a:r>
          </a:p>
        </p:txBody>
      </p:sp>
    </p:spTree>
    <p:extLst>
      <p:ext uri="{BB962C8B-B14F-4D97-AF65-F5344CB8AC3E}">
        <p14:creationId xmlns:p14="http://schemas.microsoft.com/office/powerpoint/2010/main" val="49587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84C31F7-AF56-1346-BD53-6682B686E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3" b="64652"/>
          <a:stretch/>
        </p:blipFill>
        <p:spPr>
          <a:xfrm>
            <a:off x="457200" y="2667000"/>
            <a:ext cx="8229600" cy="76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1630C-4A44-9743-9182-2E36667F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2350D3-4843-0041-89F1-90E29F1A875A}"/>
              </a:ext>
            </a:extLst>
          </p:cNvPr>
          <p:cNvGrpSpPr/>
          <p:nvPr/>
        </p:nvGrpSpPr>
        <p:grpSpPr>
          <a:xfrm>
            <a:off x="457200" y="3124200"/>
            <a:ext cx="8305800" cy="3200400"/>
            <a:chOff x="457200" y="3124200"/>
            <a:chExt cx="8305800" cy="3200400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AB4ADBAF-B065-AD4A-BCDF-DF3CF5C9E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26" t="28022" r="21295" b="60988"/>
            <a:stretch/>
          </p:blipFill>
          <p:spPr>
            <a:xfrm>
              <a:off x="2590800" y="3124200"/>
              <a:ext cx="4343400" cy="457200"/>
            </a:xfrm>
            <a:prstGeom prst="rect">
              <a:avLst/>
            </a:prstGeom>
          </p:spPr>
        </p:pic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1194D878-FF03-7C49-A558-53292BB96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17"/>
            <a:stretch/>
          </p:blipFill>
          <p:spPr>
            <a:xfrm>
              <a:off x="457200" y="3352800"/>
              <a:ext cx="8229600" cy="2766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365459-77C0-D64B-9CCF-3DF3A2099612}"/>
                </a:ext>
              </a:extLst>
            </p:cNvPr>
            <p:cNvSpPr/>
            <p:nvPr/>
          </p:nvSpPr>
          <p:spPr>
            <a:xfrm>
              <a:off x="8229600" y="5638800"/>
              <a:ext cx="5334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76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BC633-4A02-2E47-9C10-4031D3E3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2E18-4356-4D4D-BA48-762F33BF7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Twisted Pair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Coaxial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Fiber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Radio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D2B87-9229-194B-88B1-6AACC58C7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202875"/>
            <a:ext cx="2635075" cy="1408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C0469-910E-D642-8225-B1A74AA8E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5967">
            <a:off x="3124200" y="2290285"/>
            <a:ext cx="1766850" cy="1766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69E0BC-F93E-EC4E-8E60-E63C28F63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1287075"/>
            <a:ext cx="2635075" cy="1151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04039-4D57-5C46-9EFD-EC409F2456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/>
          <a:stretch/>
        </p:blipFill>
        <p:spPr>
          <a:xfrm>
            <a:off x="2819401" y="3869870"/>
            <a:ext cx="2491780" cy="133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 Layer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Clients and servers communicate by sending streams of bytes over a </a:t>
            </a:r>
            <a:r>
              <a:rPr lang="en-US" b="1" dirty="0">
                <a:solidFill>
                  <a:schemeClr val="accent1"/>
                </a:solidFill>
              </a:rPr>
              <a:t>connection</a:t>
            </a:r>
            <a:r>
              <a:rPr lang="en-US" dirty="0"/>
              <a:t>. 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transport layer endpoint is identified by an </a:t>
            </a:r>
            <a:r>
              <a:rPr lang="en-US" b="1" dirty="0">
                <a:solidFill>
                  <a:schemeClr val="accent1"/>
                </a:solidFill>
              </a:rPr>
              <a:t>IP address </a:t>
            </a:r>
            <a:r>
              <a:rPr lang="en-US" dirty="0"/>
              <a:t>and a </a:t>
            </a:r>
            <a:r>
              <a:rPr lang="en-US" b="1" dirty="0">
                <a:solidFill>
                  <a:schemeClr val="accent1"/>
                </a:solidFill>
              </a:rPr>
              <a:t>port</a:t>
            </a:r>
            <a:r>
              <a:rPr lang="en-US" dirty="0"/>
              <a:t>, a 16-bit integer that identifies a process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Ephemeral port: Assigned automatically by  client kernel when client makes a connection request.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Well-known port: Associated with some </a:t>
            </a:r>
            <a:r>
              <a:rPr lang="en-US" dirty="0">
                <a:solidFill>
                  <a:srgbClr val="FF0000"/>
                </a:solidFill>
              </a:rPr>
              <a:t>service</a:t>
            </a:r>
            <a:r>
              <a:rPr lang="en-US" dirty="0"/>
              <a:t> provided by a server (e.g., port 80 is associated with Web servers)</a:t>
            </a:r>
          </a:p>
          <a:p>
            <a:pPr marL="0" indent="0">
              <a:lnSpc>
                <a:spcPct val="85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38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IP address  + port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Note: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12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6170069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6170069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938469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Well-known Ports and Service 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services have permanently assigned </a:t>
            </a:r>
            <a:r>
              <a:rPr lang="en-US" b="1" dirty="0">
                <a:solidFill>
                  <a:schemeClr val="accent1"/>
                </a:solidFill>
              </a:rPr>
              <a:t>well-known ports </a:t>
            </a:r>
            <a:r>
              <a:rPr lang="en-US" i="1" dirty="0"/>
              <a:t>and </a:t>
            </a:r>
            <a:r>
              <a:rPr lang="en-US" dirty="0"/>
              <a:t>corresponding </a:t>
            </a:r>
            <a:r>
              <a:rPr lang="en-US" b="1" i="1" dirty="0">
                <a:solidFill>
                  <a:schemeClr val="accent1"/>
                </a:solidFill>
              </a:rPr>
              <a:t>well-known service names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echo server: 7/echo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servers: 22/</a:t>
            </a:r>
            <a:r>
              <a:rPr lang="en-US" dirty="0" err="1"/>
              <a:t>ssh</a:t>
            </a:r>
            <a:endParaRPr lang="en-US" dirty="0"/>
          </a:p>
          <a:p>
            <a:pPr lvl="1"/>
            <a:r>
              <a:rPr lang="en-US" dirty="0"/>
              <a:t>email server: 25/</a:t>
            </a:r>
            <a:r>
              <a:rPr lang="en-US" dirty="0" err="1"/>
              <a:t>smtp</a:t>
            </a:r>
            <a:endParaRPr lang="en-US" dirty="0"/>
          </a:p>
          <a:p>
            <a:pPr lvl="1"/>
            <a:r>
              <a:rPr lang="en-US" dirty="0"/>
              <a:t>Web servers: 80/http</a:t>
            </a:r>
          </a:p>
          <a:p>
            <a:pPr lvl="1"/>
            <a:endParaRPr lang="en-US" dirty="0"/>
          </a:p>
          <a:p>
            <a:r>
              <a:rPr lang="en-US" dirty="0"/>
              <a:t>Mappings between well-known ports and service names is contained in the file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err="1">
                <a:latin typeface="Courier New"/>
                <a:cs typeface="Courier New"/>
              </a:rPr>
              <a:t>etc</a:t>
            </a:r>
            <a:r>
              <a:rPr lang="en-US" dirty="0">
                <a:latin typeface="Courier New"/>
                <a:cs typeface="Courier New"/>
              </a:rPr>
              <a:t>/services </a:t>
            </a:r>
            <a:r>
              <a:rPr lang="en-US" dirty="0"/>
              <a:t>on each Linux machine.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33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2308256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r>
              <a:rPr lang="en-US" sz="1800" dirty="0"/>
              <a:t>5</a:t>
            </a:r>
            <a:r>
              <a:rPr lang="en-US" sz="1800" i="1" dirty="0"/>
              <a:t>. Stop accepting </a:t>
            </a:r>
            <a:r>
              <a:rPr lang="en-US" i="1" dirty="0"/>
              <a:t>    </a:t>
            </a:r>
          </a:p>
          <a:p>
            <a:r>
              <a:rPr lang="en-US" sz="1800" i="1" dirty="0"/>
              <a:t>    messages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Stop sending messages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104542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404085"/>
            <a:ext cx="2057400" cy="269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404086"/>
            <a:ext cx="2057400" cy="269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</a:t>
            </a: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2133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68528" y="18288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79546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4384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1989"/>
            <a:ext cx="4267200" cy="1431925"/>
            <a:chOff x="1296" y="2481"/>
            <a:chExt cx="2688" cy="902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 flipH="1">
              <a:off x="1776" y="2481"/>
              <a:ext cx="0" cy="2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>
              <a:off x="2256" y="2832"/>
              <a:ext cx="816" cy="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read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write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5410211"/>
            <a:ext cx="4267200" cy="773114"/>
            <a:chOff x="1296" y="3370"/>
            <a:chExt cx="2688" cy="487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398"/>
              <a:ext cx="0" cy="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610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617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</p:grpSp>
      <p:sp>
        <p:nvSpPr>
          <p:cNvPr id="43" name="Line 16">
            <a:extLst>
              <a:ext uri="{FF2B5EF4-FFF2-40B4-BE49-F238E27FC236}">
                <a16:creationId xmlns:a16="http://schemas.microsoft.com/office/drawing/2014/main" id="{B6EC8E7D-626C-864A-8104-4A57E7506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241550"/>
            <a:ext cx="0" cy="13993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Line 18">
            <a:extLst>
              <a:ext uri="{FF2B5EF4-FFF2-40B4-BE49-F238E27FC236}">
                <a16:creationId xmlns:a16="http://schemas.microsoft.com/office/drawing/2014/main" id="{64DE1099-E370-324E-B11E-4B5EDFBDB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743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Line 19">
            <a:extLst>
              <a:ext uri="{FF2B5EF4-FFF2-40B4-BE49-F238E27FC236}">
                <a16:creationId xmlns:a16="http://schemas.microsoft.com/office/drawing/2014/main" id="{6921991E-E0AB-9745-8A11-DF302BDBF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27574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24">
            <a:extLst>
              <a:ext uri="{FF2B5EF4-FFF2-40B4-BE49-F238E27FC236}">
                <a16:creationId xmlns:a16="http://schemas.microsoft.com/office/drawing/2014/main" id="{F609272C-89F5-6543-B041-2FDD63BFF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0480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sp>
        <p:nvSpPr>
          <p:cNvPr id="47" name="AutoShape 52">
            <a:extLst>
              <a:ext uri="{FF2B5EF4-FFF2-40B4-BE49-F238E27FC236}">
                <a16:creationId xmlns:a16="http://schemas.microsoft.com/office/drawing/2014/main" id="{2CB62A3D-5288-5342-B58F-2D29EDF8FC66}"/>
              </a:ext>
            </a:extLst>
          </p:cNvPr>
          <p:cNvSpPr>
            <a:spLocks/>
          </p:cNvSpPr>
          <p:nvPr/>
        </p:nvSpPr>
        <p:spPr bwMode="auto">
          <a:xfrm>
            <a:off x="1447814" y="3048000"/>
            <a:ext cx="228586" cy="97387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9" name="Rectangle 54">
            <a:extLst>
              <a:ext uri="{FF2B5EF4-FFF2-40B4-BE49-F238E27FC236}">
                <a16:creationId xmlns:a16="http://schemas.microsoft.com/office/drawing/2014/main" id="{FA2E2127-BD3F-B749-A287-A03EB5531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62340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0" name="Rectangle 55">
            <a:extLst>
              <a:ext uri="{FF2B5EF4-FFF2-40B4-BE49-F238E27FC236}">
                <a16:creationId xmlns:a16="http://schemas.microsoft.com/office/drawing/2014/main" id="{E6DCFF0E-F631-884B-8BE0-8DE011E06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62340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  <p:sp>
        <p:nvSpPr>
          <p:cNvPr id="51" name="Text Box 12">
            <a:extLst>
              <a:ext uri="{FF2B5EF4-FFF2-40B4-BE49-F238E27FC236}">
                <a16:creationId xmlns:a16="http://schemas.microsoft.com/office/drawing/2014/main" id="{4634E154-D005-3149-8066-1977C3693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17" y="3318354"/>
            <a:ext cx="10668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libri" pitchFamily="34" charset="0"/>
              </a:rPr>
              <a:t>TCP Only</a:t>
            </a:r>
          </a:p>
        </p:txBody>
      </p:sp>
    </p:spTree>
    <p:extLst>
      <p:ext uri="{BB962C8B-B14F-4D97-AF65-F5344CB8AC3E}">
        <p14:creationId xmlns:p14="http://schemas.microsoft.com/office/powerpoint/2010/main" val="1244420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  <p:bldP spid="47" grpId="0" animBg="1"/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</a:t>
            </a:r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getaddrinfo</a:t>
            </a:r>
            <a:r>
              <a:rPr lang="en-US" dirty="0">
                <a:solidFill>
                  <a:srgbClr val="FF0000"/>
                </a:solidFill>
              </a:rPr>
              <a:t> to generate the parameters automatically</a:t>
            </a:r>
            <a:r>
              <a:rPr lang="en-US" dirty="0"/>
              <a:t>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326957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91470"/>
            <a:ext cx="5862502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int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SOCK_DGRAM,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9955" y="4376916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cxnSpLocks/>
            <a:stCxn id="8" idx="0"/>
          </p:cNvCxnSpPr>
          <p:nvPr/>
        </p:nvCxnSpPr>
        <p:spPr bwMode="auto">
          <a:xfrm flipV="1">
            <a:off x="2399655" y="3953470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17244" y="4400623"/>
            <a:ext cx="28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transport protocol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0644" y="3977177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A186E13-E539-4741-AB66-2E12C2341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23" y="3606224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</p:spTree>
    <p:extLst>
      <p:ext uri="{BB962C8B-B14F-4D97-AF65-F5344CB8AC3E}">
        <p14:creationId xmlns:p14="http://schemas.microsoft.com/office/powerpoint/2010/main" val="558478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Internet-specific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 pitchFamily="49" charset="0"/>
              </a:rPr>
              <a:t>sockaddr_in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dirty="0" err="1">
                <a:latin typeface="Courier New" pitchFamily="49" charset="0"/>
              </a:rPr>
              <a:t>struct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sockaddr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5842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process can read bytes that arrive on the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.</a:t>
            </a:r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</a:t>
            </a:r>
            <a:r>
              <a:rPr lang="en-US" dirty="0">
                <a:solidFill>
                  <a:srgbClr val="FF0000"/>
                </a:solidFill>
                <a:latin typeface="+mn-lt"/>
                <a:cs typeface="Courier New"/>
              </a:rPr>
              <a:t>use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getaddrinfo</a:t>
            </a:r>
            <a:r>
              <a:rPr lang="en-US" dirty="0">
                <a:solidFill>
                  <a:srgbClr val="FF0000"/>
                </a:solidFill>
                <a:latin typeface="+mn-lt"/>
                <a:cs typeface="Courier New"/>
              </a:rPr>
              <a:t> to supply the arguments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</a:t>
            </a:r>
            <a:r>
              <a:rPr lang="en-US" dirty="0">
                <a:solidFill>
                  <a:srgbClr val="FF0000"/>
                </a:solidFill>
                <a:latin typeface="+mn-lt"/>
                <a:cs typeface="Courier New"/>
              </a:rPr>
              <a:t> and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9600" y="2514600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959944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A504A1-B5F4-E94C-A094-5FD3765B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Segments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80633E-8237-4641-B54F-E79D37197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114800" cy="47183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Sending application:</a:t>
            </a:r>
          </a:p>
          <a:p>
            <a:pPr lvl="1"/>
            <a:r>
              <a:rPr lang="en-US" dirty="0"/>
              <a:t>specifies IP address and port</a:t>
            </a:r>
          </a:p>
          <a:p>
            <a:pPr lvl="1"/>
            <a:r>
              <a:rPr lang="en-US" dirty="0"/>
              <a:t>uses socket bound to source port</a:t>
            </a:r>
          </a:p>
          <a:p>
            <a:pPr lvl="1"/>
            <a:endParaRPr lang="en-US" dirty="0"/>
          </a:p>
          <a:p>
            <a:r>
              <a:rPr lang="en-US" dirty="0"/>
              <a:t>Transport Layer:</a:t>
            </a:r>
          </a:p>
          <a:p>
            <a:pPr lvl="1"/>
            <a:r>
              <a:rPr lang="en-US" dirty="0"/>
              <a:t>breaks application message into smaller chunks </a:t>
            </a:r>
          </a:p>
          <a:p>
            <a:pPr lvl="1"/>
            <a:r>
              <a:rPr lang="en-US" dirty="0"/>
              <a:t>adds transport-layer header to each message to form a segment</a:t>
            </a:r>
          </a:p>
          <a:p>
            <a:pPr lvl="1"/>
            <a:endParaRPr lang="en-US" dirty="0"/>
          </a:p>
          <a:p>
            <a:r>
              <a:rPr lang="en-US" dirty="0"/>
              <a:t>Network Layer (IP):</a:t>
            </a:r>
          </a:p>
          <a:p>
            <a:pPr lvl="1"/>
            <a:r>
              <a:rPr lang="en-US" dirty="0"/>
              <a:t>adds network-layer header to each datagram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B757CA-CF91-4041-A62B-752A901BC782}"/>
              </a:ext>
            </a:extLst>
          </p:cNvPr>
          <p:cNvGrpSpPr/>
          <p:nvPr/>
        </p:nvGrpSpPr>
        <p:grpSpPr>
          <a:xfrm>
            <a:off x="4533900" y="3164928"/>
            <a:ext cx="4518134" cy="1828800"/>
            <a:chOff x="4533900" y="3164928"/>
            <a:chExt cx="4518134" cy="1828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AD6166-0A57-6F48-81E7-0EB595DC75EF}"/>
                </a:ext>
              </a:extLst>
            </p:cNvPr>
            <p:cNvSpPr/>
            <p:nvPr/>
          </p:nvSpPr>
          <p:spPr>
            <a:xfrm>
              <a:off x="4533900" y="3164928"/>
              <a:ext cx="1066800" cy="1828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15CA01-DB34-9741-B10C-8AB00F817814}"/>
                </a:ext>
              </a:extLst>
            </p:cNvPr>
            <p:cNvSpPr/>
            <p:nvPr/>
          </p:nvSpPr>
          <p:spPr>
            <a:xfrm>
              <a:off x="6629400" y="3444766"/>
              <a:ext cx="10668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C8855C-DC75-A742-A16A-F32E5165F998}"/>
                </a:ext>
              </a:extLst>
            </p:cNvPr>
            <p:cNvSpPr/>
            <p:nvPr/>
          </p:nvSpPr>
          <p:spPr>
            <a:xfrm>
              <a:off x="6629400" y="3200400"/>
              <a:ext cx="1066800" cy="2443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C105D4-D071-8B4A-AA1C-8800A0CFF20A}"/>
                </a:ext>
              </a:extLst>
            </p:cNvPr>
            <p:cNvSpPr/>
            <p:nvPr/>
          </p:nvSpPr>
          <p:spPr>
            <a:xfrm>
              <a:off x="7985234" y="3444766"/>
              <a:ext cx="10668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6AA0EC-7445-614E-9F02-D6D176D91188}"/>
                </a:ext>
              </a:extLst>
            </p:cNvPr>
            <p:cNvSpPr/>
            <p:nvPr/>
          </p:nvSpPr>
          <p:spPr>
            <a:xfrm>
              <a:off x="7985234" y="3200400"/>
              <a:ext cx="1066800" cy="2443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775D52-72DD-984A-B903-786943CA5878}"/>
                </a:ext>
              </a:extLst>
            </p:cNvPr>
            <p:cNvSpPr/>
            <p:nvPr/>
          </p:nvSpPr>
          <p:spPr>
            <a:xfrm>
              <a:off x="6629400" y="4430111"/>
              <a:ext cx="10668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E6A186-749D-E34C-81DB-28A9EB2D3BB5}"/>
                </a:ext>
              </a:extLst>
            </p:cNvPr>
            <p:cNvSpPr/>
            <p:nvPr/>
          </p:nvSpPr>
          <p:spPr>
            <a:xfrm>
              <a:off x="6629400" y="4185745"/>
              <a:ext cx="1066800" cy="2443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C82926-6A5D-D343-B067-599D029BCBFD}"/>
                </a:ext>
              </a:extLst>
            </p:cNvPr>
            <p:cNvSpPr/>
            <p:nvPr/>
          </p:nvSpPr>
          <p:spPr>
            <a:xfrm>
              <a:off x="7985234" y="4430111"/>
              <a:ext cx="10668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65B836-A5DB-1445-B764-50B4EC86665F}"/>
                </a:ext>
              </a:extLst>
            </p:cNvPr>
            <p:cNvSpPr/>
            <p:nvPr/>
          </p:nvSpPr>
          <p:spPr>
            <a:xfrm>
              <a:off x="7985234" y="4185745"/>
              <a:ext cx="1066800" cy="2443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3F0CE43E-F00F-A54B-9B6D-E719AE69ADC2}"/>
                </a:ext>
              </a:extLst>
            </p:cNvPr>
            <p:cNvSpPr/>
            <p:nvPr/>
          </p:nvSpPr>
          <p:spPr>
            <a:xfrm>
              <a:off x="5951483" y="3907221"/>
              <a:ext cx="388883" cy="28377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7CF526-2D01-754C-B528-0FF0D2F0B038}"/>
              </a:ext>
            </a:extLst>
          </p:cNvPr>
          <p:cNvGrpSpPr/>
          <p:nvPr/>
        </p:nvGrpSpPr>
        <p:grpSpPr>
          <a:xfrm>
            <a:off x="4968766" y="5101144"/>
            <a:ext cx="3702268" cy="1712662"/>
            <a:chOff x="4778266" y="5078335"/>
            <a:chExt cx="3702268" cy="171266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A8EF37C-039F-464F-8694-4DF0C7E3184F}"/>
                </a:ext>
              </a:extLst>
            </p:cNvPr>
            <p:cNvGrpSpPr/>
            <p:nvPr/>
          </p:nvGrpSpPr>
          <p:grpSpPr>
            <a:xfrm>
              <a:off x="4778266" y="5081621"/>
              <a:ext cx="3702268" cy="1709376"/>
              <a:chOff x="5064016" y="1306200"/>
              <a:chExt cx="3702268" cy="170937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C8BDB5-9FCA-3A41-A218-0BD915D17B1A}"/>
                  </a:ext>
                </a:extLst>
              </p:cNvPr>
              <p:cNvSpPr/>
              <p:nvPr/>
            </p:nvSpPr>
            <p:spPr>
              <a:xfrm>
                <a:off x="5064016" y="2274072"/>
                <a:ext cx="3702268" cy="74150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application message (payload)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BE3C4E-9093-304A-BA58-596E8D233DEF}"/>
                  </a:ext>
                </a:extLst>
              </p:cNvPr>
              <p:cNvSpPr/>
              <p:nvPr/>
            </p:nvSpPr>
            <p:spPr>
              <a:xfrm>
                <a:off x="5064016" y="1789282"/>
                <a:ext cx="3702268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transport-layer header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63E0CF1-67ED-B445-9370-4AEF956962D5}"/>
                  </a:ext>
                </a:extLst>
              </p:cNvPr>
              <p:cNvSpPr/>
              <p:nvPr/>
            </p:nvSpPr>
            <p:spPr>
              <a:xfrm>
                <a:off x="5064016" y="1306200"/>
                <a:ext cx="1851134" cy="4815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Source IP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B370F4B-2A13-F945-9E68-0CBEA490AF5F}"/>
                </a:ext>
              </a:extLst>
            </p:cNvPr>
            <p:cNvSpPr/>
            <p:nvPr/>
          </p:nvSpPr>
          <p:spPr>
            <a:xfrm>
              <a:off x="6629400" y="5078335"/>
              <a:ext cx="1851134" cy="4847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Dest</a:t>
              </a:r>
              <a:r>
                <a:rPr lang="en-US" dirty="0"/>
                <a:t>. IP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5A57F3-43AA-9D49-B978-1377679DEC84}"/>
              </a:ext>
            </a:extLst>
          </p:cNvPr>
          <p:cNvGrpSpPr/>
          <p:nvPr/>
        </p:nvGrpSpPr>
        <p:grpSpPr>
          <a:xfrm>
            <a:off x="4968766" y="1316760"/>
            <a:ext cx="3702268" cy="1697896"/>
            <a:chOff x="4968766" y="1316760"/>
            <a:chExt cx="3702268" cy="169789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EE37D82-CA17-0E46-A56D-D215A0B8960D}"/>
                </a:ext>
              </a:extLst>
            </p:cNvPr>
            <p:cNvGrpSpPr/>
            <p:nvPr/>
          </p:nvGrpSpPr>
          <p:grpSpPr>
            <a:xfrm>
              <a:off x="4968766" y="1316760"/>
              <a:ext cx="3702268" cy="1697896"/>
              <a:chOff x="5064016" y="1317680"/>
              <a:chExt cx="3702268" cy="169789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B63F4D-A0F8-9344-B5C6-2DD976C67EA8}"/>
                  </a:ext>
                </a:extLst>
              </p:cNvPr>
              <p:cNvSpPr/>
              <p:nvPr/>
            </p:nvSpPr>
            <p:spPr>
              <a:xfrm>
                <a:off x="5064016" y="2274072"/>
                <a:ext cx="3702268" cy="74150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application message (payload)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714D9C9-47A8-1A4A-A3C3-61735094E38E}"/>
                  </a:ext>
                </a:extLst>
              </p:cNvPr>
              <p:cNvSpPr/>
              <p:nvPr/>
            </p:nvSpPr>
            <p:spPr>
              <a:xfrm>
                <a:off x="5064016" y="1317681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Source Port #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76A51C-2B2B-5F40-8A18-B973DC5D0245}"/>
                  </a:ext>
                </a:extLst>
              </p:cNvPr>
              <p:cNvSpPr/>
              <p:nvPr/>
            </p:nvSpPr>
            <p:spPr>
              <a:xfrm>
                <a:off x="6915150" y="1317680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Dest</a:t>
                </a:r>
                <a:r>
                  <a:rPr lang="en-US" dirty="0"/>
                  <a:t>. Port #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B2D024F-E388-2642-8DC9-418B15ABEACC}"/>
                </a:ext>
              </a:extLst>
            </p:cNvPr>
            <p:cNvSpPr/>
            <p:nvPr/>
          </p:nvSpPr>
          <p:spPr>
            <a:xfrm>
              <a:off x="4968766" y="1801551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length of </a:t>
              </a:r>
              <a:r>
                <a:rPr lang="en-US" dirty="0" err="1"/>
                <a:t>seg</a:t>
              </a:r>
              <a:r>
                <a:rPr lang="en-US" dirty="0"/>
                <a:t>.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C94BA2D-5035-D847-8E80-116E527AF94E}"/>
                </a:ext>
              </a:extLst>
            </p:cNvPr>
            <p:cNvSpPr/>
            <p:nvPr/>
          </p:nvSpPr>
          <p:spPr>
            <a:xfrm>
              <a:off x="6819900" y="1801550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checksum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17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71F5-2B7F-9C45-8D03-B7F6042B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Should the transport layer guarantee packet delivery?</a:t>
            </a:r>
          </a:p>
        </p:txBody>
      </p:sp>
    </p:spTree>
    <p:extLst>
      <p:ext uri="{BB962C8B-B14F-4D97-AF65-F5344CB8AC3E}">
        <p14:creationId xmlns:p14="http://schemas.microsoft.com/office/powerpoint/2010/main" val="127732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ABC3-31FE-5640-AB01-06ADDC38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5470F-8C5B-0546-86BE-4D8B3369E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DSL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Ethernet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(802.11)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3G</a:t>
            </a:r>
          </a:p>
          <a:p>
            <a:r>
              <a:rPr lang="en-US" dirty="0"/>
              <a:t>LTE</a:t>
            </a:r>
          </a:p>
          <a:p>
            <a:r>
              <a:rPr lang="en-US" dirty="0"/>
              <a:t>5G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F365E0-B45C-5842-A94A-804D17655594}"/>
              </a:ext>
            </a:extLst>
          </p:cNvPr>
          <p:cNvSpPr/>
          <p:nvPr/>
        </p:nvSpPr>
        <p:spPr>
          <a:xfrm>
            <a:off x="4125686" y="19812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Twisted Pair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Coaxial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Fiber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Radio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52B571-C748-3344-A106-FB30F1019FC2}"/>
              </a:ext>
            </a:extLst>
          </p:cNvPr>
          <p:cNvCxnSpPr>
            <a:cxnSpLocks/>
          </p:cNvCxnSpPr>
          <p:nvPr/>
        </p:nvCxnSpPr>
        <p:spPr>
          <a:xfrm>
            <a:off x="1600200" y="1752600"/>
            <a:ext cx="2525486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1084CD-F353-204E-8B97-F25FB9BD0A10}"/>
              </a:ext>
            </a:extLst>
          </p:cNvPr>
          <p:cNvCxnSpPr>
            <a:cxnSpLocks/>
          </p:cNvCxnSpPr>
          <p:nvPr/>
        </p:nvCxnSpPr>
        <p:spPr>
          <a:xfrm flipV="1">
            <a:off x="2068286" y="2286000"/>
            <a:ext cx="2057400" cy="685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B1A7C-9515-6349-821B-738672B71B2D}"/>
              </a:ext>
            </a:extLst>
          </p:cNvPr>
          <p:cNvCxnSpPr>
            <a:cxnSpLocks/>
          </p:cNvCxnSpPr>
          <p:nvPr/>
        </p:nvCxnSpPr>
        <p:spPr>
          <a:xfrm>
            <a:off x="2068286" y="2971800"/>
            <a:ext cx="205740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2C83FA-23B6-0D47-B347-516DC6CDD2A2}"/>
              </a:ext>
            </a:extLst>
          </p:cNvPr>
          <p:cNvCxnSpPr>
            <a:cxnSpLocks/>
          </p:cNvCxnSpPr>
          <p:nvPr/>
        </p:nvCxnSpPr>
        <p:spPr>
          <a:xfrm>
            <a:off x="2068286" y="2971800"/>
            <a:ext cx="2057400" cy="1447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F546ED-C15E-5649-A2E7-5282C160E5B8}"/>
              </a:ext>
            </a:extLst>
          </p:cNvPr>
          <p:cNvCxnSpPr/>
          <p:nvPr/>
        </p:nvCxnSpPr>
        <p:spPr>
          <a:xfrm>
            <a:off x="1600200" y="1752600"/>
            <a:ext cx="251460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140574-31B1-7640-9F57-EBDFA106A177}"/>
              </a:ext>
            </a:extLst>
          </p:cNvPr>
          <p:cNvCxnSpPr>
            <a:cxnSpLocks/>
          </p:cNvCxnSpPr>
          <p:nvPr/>
        </p:nvCxnSpPr>
        <p:spPr>
          <a:xfrm>
            <a:off x="1295400" y="5361504"/>
            <a:ext cx="2819400" cy="1248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98016B-4F29-F744-9AC1-A696E20FB7F9}"/>
              </a:ext>
            </a:extLst>
          </p:cNvPr>
          <p:cNvCxnSpPr>
            <a:cxnSpLocks/>
          </p:cNvCxnSpPr>
          <p:nvPr/>
        </p:nvCxnSpPr>
        <p:spPr>
          <a:xfrm flipV="1">
            <a:off x="1306286" y="5486400"/>
            <a:ext cx="2819400" cy="3239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3F8477-9677-1D46-BE0B-55CE5ACC79BD}"/>
              </a:ext>
            </a:extLst>
          </p:cNvPr>
          <p:cNvCxnSpPr>
            <a:cxnSpLocks/>
          </p:cNvCxnSpPr>
          <p:nvPr/>
        </p:nvCxnSpPr>
        <p:spPr>
          <a:xfrm flipV="1">
            <a:off x="1295400" y="5486400"/>
            <a:ext cx="2819400" cy="7133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A8AE3C-B68C-C04E-AD12-4D26388DFDEF}"/>
              </a:ext>
            </a:extLst>
          </p:cNvPr>
          <p:cNvCxnSpPr>
            <a:cxnSpLocks/>
          </p:cNvCxnSpPr>
          <p:nvPr/>
        </p:nvCxnSpPr>
        <p:spPr>
          <a:xfrm>
            <a:off x="2590800" y="4191000"/>
            <a:ext cx="1534886" cy="1295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DD98B87-C1C0-004B-8CAF-C80E21973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5967">
            <a:off x="6432727" y="2461092"/>
            <a:ext cx="1766850" cy="17668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436A92-5BA5-454E-968C-C6820E5F5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26" y="1589314"/>
            <a:ext cx="2635075" cy="11513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3DC3CC-94C8-5741-9249-EF490E17F4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/>
          <a:stretch/>
        </p:blipFill>
        <p:spPr>
          <a:xfrm>
            <a:off x="6183057" y="3806761"/>
            <a:ext cx="2427543" cy="12986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181247-FF82-4F4F-8767-CC2BCACDE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27" y="5105400"/>
            <a:ext cx="2635075" cy="140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51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BE27-AFF2-C042-82CD-D608E767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3: Transport-Layer Guarantees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73C2F-DAAC-4A48-A71E-8854956D3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argument makes more sense? Should the transport layer guarantee packet delivery?</a:t>
            </a:r>
          </a:p>
        </p:txBody>
      </p:sp>
    </p:spTree>
    <p:extLst>
      <p:ext uri="{BB962C8B-B14F-4D97-AF65-F5344CB8AC3E}">
        <p14:creationId xmlns:p14="http://schemas.microsoft.com/office/powerpoint/2010/main" val="1125716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AF56-2B9E-0543-8DCA-C6BF6BB3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Protocols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C3C2C-CEBD-D441-A3FD-94629CCC8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User Datagram Protocol (UDP)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6B3D2A-3903-CD48-81CD-6CD38CC9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unreliable, unordered delivery</a:t>
            </a:r>
          </a:p>
          <a:p>
            <a:endParaRPr lang="en-US" b="1" dirty="0"/>
          </a:p>
          <a:p>
            <a:r>
              <a:rPr lang="en-US" dirty="0"/>
              <a:t>connectionless</a:t>
            </a:r>
          </a:p>
          <a:p>
            <a:endParaRPr lang="en-US" dirty="0"/>
          </a:p>
          <a:p>
            <a:r>
              <a:rPr lang="en-US" dirty="0"/>
              <a:t>best-effort, segments might be lost, delivered out-of-order, duplicated</a:t>
            </a:r>
          </a:p>
          <a:p>
            <a:endParaRPr lang="en-US" dirty="0"/>
          </a:p>
          <a:p>
            <a:r>
              <a:rPr lang="en-US" dirty="0"/>
              <a:t>reliability (if required) is the responsibility of the app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58FCA5-5E6E-D443-832E-7BD905E2D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4160520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Transmission Control Protocol (TCP)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E8B9F-2135-294E-BCD4-90618670969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reliable, </a:t>
            </a:r>
            <a:r>
              <a:rPr lang="en-US" b="1" dirty="0" err="1"/>
              <a:t>inorder</a:t>
            </a:r>
            <a:r>
              <a:rPr lang="en-US" b="1" dirty="0"/>
              <a:t> delivery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connection setup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flow control</a:t>
            </a:r>
          </a:p>
          <a:p>
            <a:endParaRPr lang="en-US" dirty="0"/>
          </a:p>
          <a:p>
            <a:r>
              <a:rPr lang="en-US" dirty="0"/>
              <a:t>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19848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4B698-CFE7-BE43-AB94-53A6C93D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C694-D8B4-204E-A525-6EB96DA0EA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fast: </a:t>
            </a:r>
          </a:p>
          <a:p>
            <a:pPr lvl="1"/>
            <a:r>
              <a:rPr lang="en-US" dirty="0"/>
              <a:t>no connection setup</a:t>
            </a:r>
          </a:p>
          <a:p>
            <a:pPr lvl="1"/>
            <a:r>
              <a:rPr lang="en-US" dirty="0"/>
              <a:t>no rate-limiting</a:t>
            </a:r>
          </a:p>
          <a:p>
            <a:r>
              <a:rPr lang="en-US" dirty="0"/>
              <a:t>simple:</a:t>
            </a:r>
          </a:p>
          <a:p>
            <a:pPr lvl="1"/>
            <a:r>
              <a:rPr lang="en-US" dirty="0"/>
              <a:t>no connection state</a:t>
            </a:r>
          </a:p>
          <a:p>
            <a:pPr lvl="1"/>
            <a:r>
              <a:rPr lang="en-US" dirty="0"/>
              <a:t>small header (8 bytes)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13F89-3533-9E4C-962A-00F10D2572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(possibly) extra work for applications</a:t>
            </a:r>
          </a:p>
          <a:p>
            <a:pPr lvl="1"/>
            <a:r>
              <a:rPr lang="en-US" dirty="0"/>
              <a:t>reordering</a:t>
            </a:r>
          </a:p>
          <a:p>
            <a:pPr lvl="1"/>
            <a:r>
              <a:rPr lang="en-US" dirty="0"/>
              <a:t>duplicate suppression</a:t>
            </a:r>
          </a:p>
          <a:p>
            <a:pPr lvl="1"/>
            <a:r>
              <a:rPr lang="en-US" dirty="0"/>
              <a:t>handle missing packets</a:t>
            </a:r>
          </a:p>
        </p:txBody>
      </p:sp>
    </p:spTree>
    <p:extLst>
      <p:ext uri="{BB962C8B-B14F-4D97-AF65-F5344CB8AC3E}">
        <p14:creationId xmlns:p14="http://schemas.microsoft.com/office/powerpoint/2010/main" val="1077899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834735-D154-4D48-AE47-05E7338E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Protocols by Application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5C97A30-A1B7-2A46-94EF-C6D109477D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5502477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6151181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935592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Application-Level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Transport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632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Translation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49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Routing Protocol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60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SNMP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772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Remote File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19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Streaming multimedia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(proprietary)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UDP or 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19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Internet telephony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(proprietary)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UDP or 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94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Remote terminal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Telnet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7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(S)FTP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39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1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7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48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84C31F7-AF56-1346-BD53-6682B686E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3" b="64652"/>
          <a:stretch/>
        </p:blipFill>
        <p:spPr>
          <a:xfrm>
            <a:off x="457200" y="2667000"/>
            <a:ext cx="8229600" cy="76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1630C-4A44-9743-9182-2E36667F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2350D3-4843-0041-89F1-90E29F1A875A}"/>
              </a:ext>
            </a:extLst>
          </p:cNvPr>
          <p:cNvGrpSpPr/>
          <p:nvPr/>
        </p:nvGrpSpPr>
        <p:grpSpPr>
          <a:xfrm>
            <a:off x="457200" y="3124200"/>
            <a:ext cx="8305800" cy="3200400"/>
            <a:chOff x="457200" y="3124200"/>
            <a:chExt cx="8305800" cy="3200400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AB4ADBAF-B065-AD4A-BCDF-DF3CF5C9E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26" t="28022" r="21295" b="60988"/>
            <a:stretch/>
          </p:blipFill>
          <p:spPr>
            <a:xfrm>
              <a:off x="2590800" y="3124200"/>
              <a:ext cx="4343400" cy="457200"/>
            </a:xfrm>
            <a:prstGeom prst="rect">
              <a:avLst/>
            </a:prstGeom>
          </p:spPr>
        </p:pic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1194D878-FF03-7C49-A558-53292BB96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17"/>
            <a:stretch/>
          </p:blipFill>
          <p:spPr>
            <a:xfrm>
              <a:off x="457200" y="3352800"/>
              <a:ext cx="8229600" cy="2766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365459-77C0-D64B-9CCF-3DF3A2099612}"/>
                </a:ext>
              </a:extLst>
            </p:cNvPr>
            <p:cNvSpPr/>
            <p:nvPr/>
          </p:nvSpPr>
          <p:spPr>
            <a:xfrm>
              <a:off x="8229600" y="5638800"/>
              <a:ext cx="5334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2B4FF074-2D3D-AA42-B892-16FB21093C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7"/>
          <a:stretch/>
        </p:blipFill>
        <p:spPr>
          <a:xfrm>
            <a:off x="457200" y="1981200"/>
            <a:ext cx="8229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C9FB-6378-B344-9830-73A6C776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and Software Interfaces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E270E-EA0B-1441-A83C-B9555A01F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320"/>
            <a:ext cx="8229600" cy="4052559"/>
          </a:xfrm>
        </p:spPr>
      </p:pic>
    </p:spTree>
    <p:extLst>
      <p:ext uri="{BB962C8B-B14F-4D97-AF65-F5344CB8AC3E}">
        <p14:creationId xmlns:p14="http://schemas.microsoft.com/office/powerpoint/2010/main" val="3574815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lecture?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comments or suggestions for future classes?</a:t>
            </a:r>
          </a:p>
        </p:txBody>
      </p:sp>
    </p:spTree>
    <p:extLst>
      <p:ext uri="{BB962C8B-B14F-4D97-AF65-F5344CB8AC3E}">
        <p14:creationId xmlns:p14="http://schemas.microsoft.com/office/powerpoint/2010/main" val="105934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9" name="Rectangle 19"/>
          <p:cNvSpPr>
            <a:spLocks noChangeArrowheads="1"/>
          </p:cNvSpPr>
          <p:nvPr/>
        </p:nvSpPr>
        <p:spPr bwMode="auto">
          <a:xfrm>
            <a:off x="1066800" y="1295400"/>
            <a:ext cx="2971800" cy="2438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2" name="AutoShape 2"/>
          <p:cNvSpPr>
            <a:spLocks noChangeArrowheads="1"/>
          </p:cNvSpPr>
          <p:nvPr/>
        </p:nvSpPr>
        <p:spPr bwMode="auto">
          <a:xfrm flipV="1">
            <a:off x="5778500" y="4394200"/>
            <a:ext cx="495300" cy="7112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4" name="Rectangle 4"/>
          <p:cNvSpPr>
            <a:spLocks noChangeArrowheads="1"/>
          </p:cNvSpPr>
          <p:nvPr/>
        </p:nvSpPr>
        <p:spPr bwMode="auto">
          <a:xfrm>
            <a:off x="7015163" y="2819400"/>
            <a:ext cx="909637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main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memory</a:t>
            </a:r>
          </a:p>
        </p:txBody>
      </p:sp>
      <p:sp>
        <p:nvSpPr>
          <p:cNvPr id="706565" name="AutoShape 5"/>
          <p:cNvSpPr>
            <a:spLocks noChangeArrowheads="1"/>
          </p:cNvSpPr>
          <p:nvPr/>
        </p:nvSpPr>
        <p:spPr bwMode="auto">
          <a:xfrm>
            <a:off x="5491163" y="302122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6" name="Rectangle 6"/>
          <p:cNvSpPr>
            <a:spLocks noChangeArrowheads="1"/>
          </p:cNvSpPr>
          <p:nvPr/>
        </p:nvSpPr>
        <p:spPr bwMode="auto">
          <a:xfrm>
            <a:off x="4576763" y="3003550"/>
            <a:ext cx="909637" cy="577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I/O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706567" name="AutoShape 7"/>
          <p:cNvSpPr>
            <a:spLocks noChangeArrowheads="1"/>
          </p:cNvSpPr>
          <p:nvPr/>
        </p:nvSpPr>
        <p:spPr bwMode="auto">
          <a:xfrm>
            <a:off x="3092450" y="3021228"/>
            <a:ext cx="1479550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8" name="Rectangle 8"/>
          <p:cNvSpPr>
            <a:spLocks noChangeArrowheads="1"/>
          </p:cNvSpPr>
          <p:nvPr/>
        </p:nvSpPr>
        <p:spPr bwMode="auto">
          <a:xfrm>
            <a:off x="1219200" y="3003550"/>
            <a:ext cx="1873250" cy="577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MI</a:t>
            </a:r>
          </a:p>
        </p:txBody>
      </p:sp>
      <p:sp>
        <p:nvSpPr>
          <p:cNvPr id="706569" name="Rectangle 9"/>
          <p:cNvSpPr>
            <a:spLocks noChangeArrowheads="1"/>
          </p:cNvSpPr>
          <p:nvPr/>
        </p:nvSpPr>
        <p:spPr bwMode="auto">
          <a:xfrm>
            <a:off x="2135188" y="16764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0" name="Rectangle 10"/>
          <p:cNvSpPr>
            <a:spLocks noChangeArrowheads="1"/>
          </p:cNvSpPr>
          <p:nvPr/>
        </p:nvSpPr>
        <p:spPr bwMode="auto">
          <a:xfrm>
            <a:off x="2135188" y="18288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1" name="Rectangle 11"/>
          <p:cNvSpPr>
            <a:spLocks noChangeArrowheads="1"/>
          </p:cNvSpPr>
          <p:nvPr/>
        </p:nvSpPr>
        <p:spPr bwMode="auto">
          <a:xfrm>
            <a:off x="2135188" y="19812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2" name="Rectangle 12"/>
          <p:cNvSpPr>
            <a:spLocks noChangeArrowheads="1"/>
          </p:cNvSpPr>
          <p:nvPr/>
        </p:nvSpPr>
        <p:spPr bwMode="auto">
          <a:xfrm>
            <a:off x="2135188" y="21336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3" name="Rectangle 13"/>
          <p:cNvSpPr>
            <a:spLocks noChangeArrowheads="1"/>
          </p:cNvSpPr>
          <p:nvPr/>
        </p:nvSpPr>
        <p:spPr bwMode="auto">
          <a:xfrm>
            <a:off x="2135188" y="22860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4" name="AutoShape 14"/>
          <p:cNvSpPr>
            <a:spLocks noChangeArrowheads="1"/>
          </p:cNvSpPr>
          <p:nvPr/>
        </p:nvSpPr>
        <p:spPr bwMode="auto">
          <a:xfrm>
            <a:off x="2863850" y="16764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5" name="AutoShape 15"/>
          <p:cNvSpPr>
            <a:spLocks noChangeArrowheads="1"/>
          </p:cNvSpPr>
          <p:nvPr/>
        </p:nvSpPr>
        <p:spPr bwMode="auto">
          <a:xfrm flipH="1">
            <a:off x="2863850" y="20574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6" name="Rectangle 16"/>
          <p:cNvSpPr>
            <a:spLocks noChangeArrowheads="1"/>
          </p:cNvSpPr>
          <p:nvPr/>
        </p:nvSpPr>
        <p:spPr bwMode="auto">
          <a:xfrm>
            <a:off x="3352800" y="1524000"/>
            <a:ext cx="533400" cy="1066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ALU</a:t>
            </a:r>
          </a:p>
        </p:txBody>
      </p:sp>
      <p:sp>
        <p:nvSpPr>
          <p:cNvPr id="706577" name="Text Box 17"/>
          <p:cNvSpPr txBox="1">
            <a:spLocks noChangeArrowheads="1"/>
          </p:cNvSpPr>
          <p:nvPr/>
        </p:nvSpPr>
        <p:spPr bwMode="auto">
          <a:xfrm>
            <a:off x="1852613" y="1355725"/>
            <a:ext cx="126194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register file</a:t>
            </a:r>
          </a:p>
        </p:txBody>
      </p:sp>
      <p:sp>
        <p:nvSpPr>
          <p:cNvPr id="706578" name="AutoShape 18"/>
          <p:cNvSpPr>
            <a:spLocks noChangeArrowheads="1"/>
          </p:cNvSpPr>
          <p:nvPr/>
        </p:nvSpPr>
        <p:spPr bwMode="auto">
          <a:xfrm>
            <a:off x="2166552" y="2489886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0" name="Text Box 20"/>
          <p:cNvSpPr txBox="1">
            <a:spLocks noChangeArrowheads="1"/>
          </p:cNvSpPr>
          <p:nvPr/>
        </p:nvSpPr>
        <p:spPr bwMode="auto">
          <a:xfrm>
            <a:off x="1066800" y="1307068"/>
            <a:ext cx="57419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CPU</a:t>
            </a:r>
          </a:p>
        </p:txBody>
      </p:sp>
      <p:sp>
        <p:nvSpPr>
          <p:cNvPr id="706581" name="Text Box 21"/>
          <p:cNvSpPr txBox="1">
            <a:spLocks noChangeArrowheads="1"/>
          </p:cNvSpPr>
          <p:nvPr/>
        </p:nvSpPr>
        <p:spPr bwMode="auto">
          <a:xfrm>
            <a:off x="4000500" y="2286000"/>
            <a:ext cx="12403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system bus</a:t>
            </a:r>
          </a:p>
        </p:txBody>
      </p:sp>
      <p:sp>
        <p:nvSpPr>
          <p:cNvPr id="706582" name="Line 22"/>
          <p:cNvSpPr>
            <a:spLocks noChangeShapeType="1"/>
          </p:cNvSpPr>
          <p:nvPr/>
        </p:nvSpPr>
        <p:spPr bwMode="auto">
          <a:xfrm flipH="1">
            <a:off x="3886200" y="25908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3" name="Text Box 23"/>
          <p:cNvSpPr txBox="1">
            <a:spLocks noChangeArrowheads="1"/>
          </p:cNvSpPr>
          <p:nvPr/>
        </p:nvSpPr>
        <p:spPr bwMode="auto">
          <a:xfrm>
            <a:off x="5521325" y="2286000"/>
            <a:ext cx="13815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memory bus</a:t>
            </a:r>
          </a:p>
        </p:txBody>
      </p:sp>
      <p:sp>
        <p:nvSpPr>
          <p:cNvPr id="706584" name="Line 24"/>
          <p:cNvSpPr>
            <a:spLocks noChangeShapeType="1"/>
          </p:cNvSpPr>
          <p:nvPr/>
        </p:nvSpPr>
        <p:spPr bwMode="auto">
          <a:xfrm>
            <a:off x="6172200" y="2590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5" name="AutoShape 25"/>
          <p:cNvSpPr>
            <a:spLocks noChangeArrowheads="1"/>
          </p:cNvSpPr>
          <p:nvPr/>
        </p:nvSpPr>
        <p:spPr bwMode="auto">
          <a:xfrm>
            <a:off x="4800600" y="3581400"/>
            <a:ext cx="495300" cy="7620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6" name="Rectangle 26"/>
          <p:cNvSpPr>
            <a:spLocks noChangeArrowheads="1"/>
          </p:cNvSpPr>
          <p:nvPr/>
        </p:nvSpPr>
        <p:spPr bwMode="auto">
          <a:xfrm>
            <a:off x="5359400" y="5118100"/>
            <a:ext cx="12954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disk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controller</a:t>
            </a:r>
          </a:p>
        </p:txBody>
      </p:sp>
      <p:sp>
        <p:nvSpPr>
          <p:cNvPr id="706587" name="AutoShape 27"/>
          <p:cNvSpPr>
            <a:spLocks noChangeArrowheads="1"/>
          </p:cNvSpPr>
          <p:nvPr/>
        </p:nvSpPr>
        <p:spPr bwMode="auto">
          <a:xfrm flipV="1">
            <a:off x="3575050" y="4394200"/>
            <a:ext cx="495300" cy="7112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8" name="Rectangle 28"/>
          <p:cNvSpPr>
            <a:spLocks noChangeArrowheads="1"/>
          </p:cNvSpPr>
          <p:nvPr/>
        </p:nvSpPr>
        <p:spPr bwMode="auto">
          <a:xfrm>
            <a:off x="3155950" y="5118100"/>
            <a:ext cx="12954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graphics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706589" name="AutoShape 29"/>
          <p:cNvSpPr>
            <a:spLocks noChangeArrowheads="1"/>
          </p:cNvSpPr>
          <p:nvPr/>
        </p:nvSpPr>
        <p:spPr bwMode="auto">
          <a:xfrm flipV="1">
            <a:off x="1898650" y="4377724"/>
            <a:ext cx="495300" cy="719438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0" name="Rectangle 30"/>
          <p:cNvSpPr>
            <a:spLocks noChangeArrowheads="1"/>
          </p:cNvSpPr>
          <p:nvPr/>
        </p:nvSpPr>
        <p:spPr bwMode="auto">
          <a:xfrm>
            <a:off x="1555750" y="5105400"/>
            <a:ext cx="11430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USB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controller</a:t>
            </a:r>
          </a:p>
        </p:txBody>
      </p:sp>
      <p:sp>
        <p:nvSpPr>
          <p:cNvPr id="706591" name="Line 31"/>
          <p:cNvSpPr>
            <a:spLocks noChangeShapeType="1"/>
          </p:cNvSpPr>
          <p:nvPr/>
        </p:nvSpPr>
        <p:spPr bwMode="auto">
          <a:xfrm>
            <a:off x="17843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2" name="Line 32"/>
          <p:cNvSpPr>
            <a:spLocks noChangeShapeType="1"/>
          </p:cNvSpPr>
          <p:nvPr/>
        </p:nvSpPr>
        <p:spPr bwMode="auto">
          <a:xfrm>
            <a:off x="25463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3" name="Text Box 33"/>
          <p:cNvSpPr txBox="1">
            <a:spLocks noChangeArrowheads="1"/>
          </p:cNvSpPr>
          <p:nvPr/>
        </p:nvSpPr>
        <p:spPr bwMode="auto">
          <a:xfrm>
            <a:off x="1349375" y="5867400"/>
            <a:ext cx="82586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mouse</a:t>
            </a:r>
          </a:p>
        </p:txBody>
      </p:sp>
      <p:sp>
        <p:nvSpPr>
          <p:cNvPr id="706594" name="Text Box 34"/>
          <p:cNvSpPr txBox="1">
            <a:spLocks noChangeArrowheads="1"/>
          </p:cNvSpPr>
          <p:nvPr/>
        </p:nvSpPr>
        <p:spPr bwMode="auto">
          <a:xfrm>
            <a:off x="2027238" y="5867400"/>
            <a:ext cx="10743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keyboard</a:t>
            </a:r>
          </a:p>
        </p:txBody>
      </p:sp>
      <p:sp>
        <p:nvSpPr>
          <p:cNvPr id="706595" name="Line 35"/>
          <p:cNvSpPr>
            <a:spLocks noChangeShapeType="1"/>
          </p:cNvSpPr>
          <p:nvPr/>
        </p:nvSpPr>
        <p:spPr bwMode="auto">
          <a:xfrm>
            <a:off x="38417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6" name="Text Box 36"/>
          <p:cNvSpPr txBox="1">
            <a:spLocks noChangeArrowheads="1"/>
          </p:cNvSpPr>
          <p:nvPr/>
        </p:nvSpPr>
        <p:spPr bwMode="auto">
          <a:xfrm>
            <a:off x="3344863" y="5867400"/>
            <a:ext cx="958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monitor</a:t>
            </a:r>
          </a:p>
        </p:txBody>
      </p:sp>
      <p:sp>
        <p:nvSpPr>
          <p:cNvPr id="706597" name="Line 37"/>
          <p:cNvSpPr>
            <a:spLocks noChangeShapeType="1"/>
          </p:cNvSpPr>
          <p:nvPr/>
        </p:nvSpPr>
        <p:spPr bwMode="auto">
          <a:xfrm>
            <a:off x="6019800" y="5638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8" name="AutoShape 38"/>
          <p:cNvSpPr>
            <a:spLocks noChangeArrowheads="1"/>
          </p:cNvSpPr>
          <p:nvPr/>
        </p:nvSpPr>
        <p:spPr bwMode="auto">
          <a:xfrm>
            <a:off x="5715000" y="6019800"/>
            <a:ext cx="609600" cy="609600"/>
          </a:xfrm>
          <a:prstGeom prst="can">
            <a:avLst>
              <a:gd name="adj" fmla="val 25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disk</a:t>
            </a:r>
          </a:p>
        </p:txBody>
      </p:sp>
      <p:sp>
        <p:nvSpPr>
          <p:cNvPr id="706599" name="AutoShape 39"/>
          <p:cNvSpPr>
            <a:spLocks noChangeArrowheads="1"/>
          </p:cNvSpPr>
          <p:nvPr/>
        </p:nvSpPr>
        <p:spPr bwMode="auto">
          <a:xfrm>
            <a:off x="990600" y="417830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0" name="Rectangle 40"/>
          <p:cNvSpPr>
            <a:spLocks noChangeArrowheads="1"/>
          </p:cNvSpPr>
          <p:nvPr/>
        </p:nvSpPr>
        <p:spPr bwMode="auto">
          <a:xfrm>
            <a:off x="2066925" y="4348163"/>
            <a:ext cx="1666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1" name="Rectangle 41"/>
          <p:cNvSpPr>
            <a:spLocks noChangeArrowheads="1"/>
          </p:cNvSpPr>
          <p:nvPr/>
        </p:nvSpPr>
        <p:spPr bwMode="auto">
          <a:xfrm>
            <a:off x="3743325" y="4338638"/>
            <a:ext cx="1666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2" name="Rectangle 42"/>
          <p:cNvSpPr>
            <a:spLocks noChangeArrowheads="1"/>
          </p:cNvSpPr>
          <p:nvPr/>
        </p:nvSpPr>
        <p:spPr bwMode="auto">
          <a:xfrm>
            <a:off x="5949950" y="4329113"/>
            <a:ext cx="161925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3" name="Text Box 43"/>
          <p:cNvSpPr txBox="1">
            <a:spLocks noChangeArrowheads="1"/>
          </p:cNvSpPr>
          <p:nvPr/>
        </p:nvSpPr>
        <p:spPr bwMode="auto">
          <a:xfrm>
            <a:off x="4664075" y="4483100"/>
            <a:ext cx="8915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I/O bus</a:t>
            </a:r>
          </a:p>
        </p:txBody>
      </p:sp>
      <p:sp>
        <p:nvSpPr>
          <p:cNvPr id="706604" name="Rectangle 44"/>
          <p:cNvSpPr>
            <a:spLocks noChangeArrowheads="1"/>
          </p:cNvSpPr>
          <p:nvPr/>
        </p:nvSpPr>
        <p:spPr bwMode="auto">
          <a:xfrm>
            <a:off x="4967288" y="4267200"/>
            <a:ext cx="161925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5" name="Rectangle 45"/>
          <p:cNvSpPr>
            <a:spLocks noChangeArrowheads="1"/>
          </p:cNvSpPr>
          <p:nvPr/>
        </p:nvSpPr>
        <p:spPr bwMode="auto">
          <a:xfrm>
            <a:off x="6858000" y="419100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6" name="Rectangle 46"/>
          <p:cNvSpPr>
            <a:spLocks noChangeArrowheads="1"/>
          </p:cNvSpPr>
          <p:nvPr/>
        </p:nvSpPr>
        <p:spPr bwMode="auto">
          <a:xfrm>
            <a:off x="7162800" y="419100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7" name="AutoShape 47"/>
          <p:cNvSpPr>
            <a:spLocks noChangeArrowheads="1"/>
          </p:cNvSpPr>
          <p:nvPr/>
        </p:nvSpPr>
        <p:spPr bwMode="auto">
          <a:xfrm>
            <a:off x="7454900" y="4191000"/>
            <a:ext cx="279400" cy="914400"/>
          </a:xfrm>
          <a:prstGeom prst="downArrow">
            <a:avLst>
              <a:gd name="adj1" fmla="val 50000"/>
              <a:gd name="adj2" fmla="val 81818"/>
            </a:avLst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8" name="Text Box 48"/>
          <p:cNvSpPr txBox="1">
            <a:spLocks noChangeArrowheads="1"/>
          </p:cNvSpPr>
          <p:nvPr/>
        </p:nvSpPr>
        <p:spPr bwMode="auto">
          <a:xfrm>
            <a:off x="6332538" y="3870325"/>
            <a:ext cx="165301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Expansion slots</a:t>
            </a:r>
          </a:p>
        </p:txBody>
      </p:sp>
      <p:sp>
        <p:nvSpPr>
          <p:cNvPr id="706609" name="Rectangle 49"/>
          <p:cNvSpPr>
            <a:spLocks noChangeArrowheads="1"/>
          </p:cNvSpPr>
          <p:nvPr/>
        </p:nvSpPr>
        <p:spPr bwMode="auto">
          <a:xfrm>
            <a:off x="6953250" y="5113638"/>
            <a:ext cx="12954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706610" name="Line 50"/>
          <p:cNvSpPr>
            <a:spLocks noChangeShapeType="1"/>
          </p:cNvSpPr>
          <p:nvPr/>
        </p:nvSpPr>
        <p:spPr bwMode="auto">
          <a:xfrm>
            <a:off x="7600950" y="56470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11" name="AutoShape 51"/>
          <p:cNvSpPr>
            <a:spLocks noChangeArrowheads="1"/>
          </p:cNvSpPr>
          <p:nvPr/>
        </p:nvSpPr>
        <p:spPr bwMode="auto">
          <a:xfrm>
            <a:off x="6819900" y="6053438"/>
            <a:ext cx="1562100" cy="5715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301504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5A4C-A020-7349-B7BC-5FB2B118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B395F-02FF-8B48-9039-8346E264B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host has one or more network adapter (aka NIC)</a:t>
            </a:r>
          </a:p>
          <a:p>
            <a:pPr lvl="1"/>
            <a:r>
              <a:rPr lang="en-US" dirty="0"/>
              <a:t>handles particular physical layer and protocol</a:t>
            </a:r>
          </a:p>
          <a:p>
            <a:r>
              <a:rPr lang="en-US" dirty="0"/>
              <a:t>Each network adapter has a media access control (MAC) address</a:t>
            </a:r>
          </a:p>
          <a:p>
            <a:pPr lvl="1"/>
            <a:r>
              <a:rPr lang="en-US" dirty="0"/>
              <a:t>unique to that network instance</a:t>
            </a:r>
          </a:p>
          <a:p>
            <a:r>
              <a:rPr lang="en-US" dirty="0"/>
              <a:t>Messages are organized as packets</a:t>
            </a:r>
          </a:p>
        </p:txBody>
      </p:sp>
    </p:spTree>
    <p:extLst>
      <p:ext uri="{BB962C8B-B14F-4D97-AF65-F5344CB8AC3E}">
        <p14:creationId xmlns:p14="http://schemas.microsoft.com/office/powerpoint/2010/main" val="339322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78A1-BC16-2247-A1F7-3CA5D15B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Ethernet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F1AE4-9C55-F842-802E-E969716553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Developed 1976 at Xerox</a:t>
            </a:r>
          </a:p>
          <a:p>
            <a:r>
              <a:rPr lang="en-US" dirty="0"/>
              <a:t>Simple, scales pretty well</a:t>
            </a:r>
          </a:p>
          <a:p>
            <a:r>
              <a:rPr lang="en-US" dirty="0"/>
              <a:t>Very successful, still in widespread use</a:t>
            </a:r>
          </a:p>
          <a:p>
            <a:endParaRPr lang="en-US" dirty="0"/>
          </a:p>
          <a:p>
            <a:r>
              <a:rPr lang="en-US" dirty="0"/>
              <a:t>Example address: b8:e3:56:15:6a:72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Carrier sense: </a:t>
            </a:r>
            <a:r>
              <a:rPr lang="en-US" dirty="0"/>
              <a:t>listen before you speak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Multiple access: </a:t>
            </a:r>
            <a:r>
              <a:rPr lang="en-US" dirty="0"/>
              <a:t>multiple hosts on network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Collision detection: </a:t>
            </a:r>
            <a:r>
              <a:rPr lang="en-US" dirty="0"/>
              <a:t>detect and respond to cases where two messages collide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B75FB8-BB1E-C246-929D-4373AED15A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22ABF5-3627-1C40-9FC6-5FC594755F1E}"/>
              </a:ext>
            </a:extLst>
          </p:cNvPr>
          <p:cNvGrpSpPr/>
          <p:nvPr/>
        </p:nvGrpSpPr>
        <p:grpSpPr>
          <a:xfrm>
            <a:off x="4673600" y="1673353"/>
            <a:ext cx="4038600" cy="4718303"/>
            <a:chOff x="4968766" y="1316761"/>
            <a:chExt cx="3702268" cy="471830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52142F-7905-624A-834B-3AE0A35D4BEB}"/>
                </a:ext>
              </a:extLst>
            </p:cNvPr>
            <p:cNvGrpSpPr/>
            <p:nvPr/>
          </p:nvGrpSpPr>
          <p:grpSpPr>
            <a:xfrm>
              <a:off x="4968766" y="1316761"/>
              <a:ext cx="3702268" cy="4233511"/>
              <a:chOff x="5064016" y="1317681"/>
              <a:chExt cx="3702268" cy="423351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462C573-1FE2-234E-B716-F76557B29C14}"/>
                  </a:ext>
                </a:extLst>
              </p:cNvPr>
              <p:cNvSpPr/>
              <p:nvPr/>
            </p:nvSpPr>
            <p:spPr>
              <a:xfrm>
                <a:off x="5064016" y="2772052"/>
                <a:ext cx="3702268" cy="277914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payload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4361366-6269-DD45-9BF4-5342DE22A918}"/>
                  </a:ext>
                </a:extLst>
              </p:cNvPr>
              <p:cNvSpPr/>
              <p:nvPr/>
            </p:nvSpPr>
            <p:spPr>
              <a:xfrm>
                <a:off x="5064016" y="1317681"/>
                <a:ext cx="3702268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destination address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3C137F-07C9-224C-B7BA-18D7476E23E5}"/>
                </a:ext>
              </a:extLst>
            </p:cNvPr>
            <p:cNvSpPr/>
            <p:nvPr/>
          </p:nvSpPr>
          <p:spPr>
            <a:xfrm>
              <a:off x="4968766" y="180155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source address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C7F97A-C817-9E49-AEB7-1647EB6DC521}"/>
                </a:ext>
              </a:extLst>
            </p:cNvPr>
            <p:cNvSpPr/>
            <p:nvPr/>
          </p:nvSpPr>
          <p:spPr>
            <a:xfrm>
              <a:off x="4968766" y="228634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type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AE4175C-DA5A-EF42-96EB-2EA19B91E7D2}"/>
                </a:ext>
              </a:extLst>
            </p:cNvPr>
            <p:cNvSpPr/>
            <p:nvPr/>
          </p:nvSpPr>
          <p:spPr>
            <a:xfrm>
              <a:off x="4968766" y="5550273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checksum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0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E765-B826-664C-93DA-63BE6759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Ethernet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F7641B-A959-144F-BD98-D085A548D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r>
              <a:rPr lang="en-US" dirty="0"/>
              <a:t>Carrier sense: broadcast if wire is available</a:t>
            </a:r>
          </a:p>
          <a:p>
            <a:r>
              <a:rPr lang="en-US" dirty="0"/>
              <a:t>In case of collision: stop, sleep, retry</a:t>
            </a:r>
          </a:p>
          <a:p>
            <a:pPr lvl="1"/>
            <a:r>
              <a:rPr lang="en-US" dirty="0"/>
              <a:t>sleep time is determined by collision number</a:t>
            </a:r>
          </a:p>
          <a:p>
            <a:pPr lvl="1"/>
            <a:r>
              <a:rPr lang="en-US" dirty="0"/>
              <a:t>abort after 16 attempts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2592FB6D-FF1F-6643-A1E4-83D08E2C7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8518"/>
            <a:ext cx="8229600" cy="18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9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DC3B-D227-0F47-80E1-25BCF193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Ethernet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7FD5B-0C76-D547-80A6-AB2AB9D2B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A54880-98FD-2848-9ABD-B8E3CF8CF6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completely decentralized</a:t>
            </a:r>
          </a:p>
          <a:p>
            <a:r>
              <a:rPr lang="en-US" dirty="0"/>
              <a:t>inexpensive</a:t>
            </a:r>
          </a:p>
          <a:p>
            <a:pPr lvl="1"/>
            <a:r>
              <a:rPr lang="en-US" dirty="0"/>
              <a:t>no state in the network</a:t>
            </a:r>
          </a:p>
          <a:p>
            <a:pPr lvl="1"/>
            <a:r>
              <a:rPr lang="en-US" dirty="0"/>
              <a:t>no arbiter</a:t>
            </a:r>
          </a:p>
          <a:p>
            <a:pPr lvl="1"/>
            <a:r>
              <a:rPr lang="en-US" dirty="0"/>
              <a:t>cheap physical links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F64CEB-E1CB-0C4B-AEFC-BD2641342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25486F-2A49-5143-B5D3-1103D0E3A7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endpoints must be trusted</a:t>
            </a:r>
          </a:p>
          <a:p>
            <a:r>
              <a:rPr lang="en-US" dirty="0"/>
              <a:t>data is available for all to see</a:t>
            </a:r>
          </a:p>
          <a:p>
            <a:pPr lvl="1"/>
            <a:r>
              <a:rPr lang="en-US" dirty="0"/>
              <a:t>can place ethernet card in promiscuous mode and listen to all messages</a:t>
            </a:r>
          </a:p>
        </p:txBody>
      </p:sp>
    </p:spTree>
    <p:extLst>
      <p:ext uri="{BB962C8B-B14F-4D97-AF65-F5344CB8AC3E}">
        <p14:creationId xmlns:p14="http://schemas.microsoft.com/office/powerpoint/2010/main" val="209143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66" name="Line 30"/>
          <p:cNvSpPr>
            <a:spLocks noChangeShapeType="1"/>
          </p:cNvSpPr>
          <p:nvPr/>
        </p:nvSpPr>
        <p:spPr bwMode="auto">
          <a:xfrm>
            <a:off x="4639122" y="2704414"/>
            <a:ext cx="0" cy="10972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Bridged Ethernet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31184"/>
            <a:ext cx="8229600" cy="1445816"/>
          </a:xfrm>
        </p:spPr>
        <p:txBody>
          <a:bodyPr>
            <a:normAutofit fontScale="925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Spans building or campus</a:t>
            </a:r>
          </a:p>
          <a:p>
            <a:pPr>
              <a:spcBef>
                <a:spcPts val="1200"/>
              </a:spcBef>
            </a:pPr>
            <a:r>
              <a:rPr lang="en-US" dirty="0"/>
              <a:t>Bridges cleverly learn which hosts are reachable from which ports and then selectively copy frames from port to port</a:t>
            </a:r>
          </a:p>
        </p:txBody>
      </p:sp>
      <p:sp>
        <p:nvSpPr>
          <p:cNvPr id="679940" name="Line 4"/>
          <p:cNvSpPr>
            <a:spLocks noChangeShapeType="1"/>
          </p:cNvSpPr>
          <p:nvPr/>
        </p:nvSpPr>
        <p:spPr bwMode="auto">
          <a:xfrm>
            <a:off x="1752600" y="19939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1" name="Line 5"/>
          <p:cNvSpPr>
            <a:spLocks noChangeShapeType="1"/>
          </p:cNvSpPr>
          <p:nvPr/>
        </p:nvSpPr>
        <p:spPr bwMode="auto">
          <a:xfrm>
            <a:off x="27432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2" name="Line 6"/>
          <p:cNvSpPr>
            <a:spLocks noChangeShapeType="1"/>
          </p:cNvSpPr>
          <p:nvPr/>
        </p:nvSpPr>
        <p:spPr bwMode="auto">
          <a:xfrm flipH="1">
            <a:off x="29718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3" name="Rectangle 7"/>
          <p:cNvSpPr>
            <a:spLocks noChangeArrowheads="1"/>
          </p:cNvSpPr>
          <p:nvPr/>
        </p:nvSpPr>
        <p:spPr bwMode="auto">
          <a:xfrm>
            <a:off x="1444625" y="17081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4" name="Rectangle 8"/>
          <p:cNvSpPr>
            <a:spLocks noChangeArrowheads="1"/>
          </p:cNvSpPr>
          <p:nvPr/>
        </p:nvSpPr>
        <p:spPr bwMode="auto">
          <a:xfrm>
            <a:off x="24257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5" name="Rectangle 9"/>
          <p:cNvSpPr>
            <a:spLocks noChangeArrowheads="1"/>
          </p:cNvSpPr>
          <p:nvPr/>
        </p:nvSpPr>
        <p:spPr bwMode="auto">
          <a:xfrm>
            <a:off x="34067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6" name="Line 10"/>
          <p:cNvSpPr>
            <a:spLocks noChangeShapeType="1"/>
          </p:cNvSpPr>
          <p:nvPr/>
        </p:nvSpPr>
        <p:spPr bwMode="auto">
          <a:xfrm>
            <a:off x="64770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7" name="Line 11"/>
          <p:cNvSpPr>
            <a:spLocks noChangeShapeType="1"/>
          </p:cNvSpPr>
          <p:nvPr/>
        </p:nvSpPr>
        <p:spPr bwMode="auto">
          <a:xfrm flipH="1">
            <a:off x="67056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8" name="Rectangle 12"/>
          <p:cNvSpPr>
            <a:spLocks noChangeArrowheads="1"/>
          </p:cNvSpPr>
          <p:nvPr/>
        </p:nvSpPr>
        <p:spPr bwMode="auto">
          <a:xfrm>
            <a:off x="61595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9" name="Rectangle 13"/>
          <p:cNvSpPr>
            <a:spLocks noChangeArrowheads="1"/>
          </p:cNvSpPr>
          <p:nvPr/>
        </p:nvSpPr>
        <p:spPr bwMode="auto">
          <a:xfrm>
            <a:off x="71405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50" name="Line 14"/>
          <p:cNvSpPr>
            <a:spLocks noChangeShapeType="1"/>
          </p:cNvSpPr>
          <p:nvPr/>
        </p:nvSpPr>
        <p:spPr bwMode="auto">
          <a:xfrm>
            <a:off x="30194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1" name="Line 15"/>
          <p:cNvSpPr>
            <a:spLocks noChangeShapeType="1"/>
          </p:cNvSpPr>
          <p:nvPr/>
        </p:nvSpPr>
        <p:spPr bwMode="auto">
          <a:xfrm>
            <a:off x="50006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2" name="AutoShape 16"/>
          <p:cNvSpPr>
            <a:spLocks noChangeArrowheads="1"/>
          </p:cNvSpPr>
          <p:nvPr/>
        </p:nvSpPr>
        <p:spPr bwMode="auto">
          <a:xfrm>
            <a:off x="24717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3" name="AutoShape 17"/>
          <p:cNvSpPr>
            <a:spLocks noChangeArrowheads="1"/>
          </p:cNvSpPr>
          <p:nvPr/>
        </p:nvSpPr>
        <p:spPr bwMode="auto">
          <a:xfrm>
            <a:off x="62055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4" name="AutoShape 18"/>
          <p:cNvSpPr>
            <a:spLocks noChangeArrowheads="1"/>
          </p:cNvSpPr>
          <p:nvPr/>
        </p:nvSpPr>
        <p:spPr bwMode="auto">
          <a:xfrm>
            <a:off x="4224337" y="229870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55" name="Text Box 19"/>
          <p:cNvSpPr txBox="1">
            <a:spLocks noChangeArrowheads="1"/>
          </p:cNvSpPr>
          <p:nvPr/>
        </p:nvSpPr>
        <p:spPr bwMode="auto">
          <a:xfrm>
            <a:off x="3111500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6" name="Text Box 20"/>
          <p:cNvSpPr txBox="1">
            <a:spLocks noChangeArrowheads="1"/>
          </p:cNvSpPr>
          <p:nvPr/>
        </p:nvSpPr>
        <p:spPr bwMode="auto">
          <a:xfrm>
            <a:off x="5095875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7" name="Line 21"/>
          <p:cNvSpPr>
            <a:spLocks noChangeShapeType="1"/>
          </p:cNvSpPr>
          <p:nvPr/>
        </p:nvSpPr>
        <p:spPr bwMode="auto">
          <a:xfrm flipH="1">
            <a:off x="178117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8" name="Line 22"/>
          <p:cNvSpPr>
            <a:spLocks noChangeShapeType="1"/>
          </p:cNvSpPr>
          <p:nvPr/>
        </p:nvSpPr>
        <p:spPr bwMode="auto">
          <a:xfrm flipH="1">
            <a:off x="277177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9" name="Rectangle 23"/>
          <p:cNvSpPr>
            <a:spLocks noChangeArrowheads="1"/>
          </p:cNvSpPr>
          <p:nvPr/>
        </p:nvSpPr>
        <p:spPr bwMode="auto">
          <a:xfrm>
            <a:off x="14732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0" name="Rectangle 24"/>
          <p:cNvSpPr>
            <a:spLocks noChangeArrowheads="1"/>
          </p:cNvSpPr>
          <p:nvPr/>
        </p:nvSpPr>
        <p:spPr bwMode="auto">
          <a:xfrm>
            <a:off x="24542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1" name="Line 25"/>
          <p:cNvSpPr>
            <a:spLocks noChangeShapeType="1"/>
          </p:cNvSpPr>
          <p:nvPr/>
        </p:nvSpPr>
        <p:spPr bwMode="auto">
          <a:xfrm>
            <a:off x="30480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2" name="Line 26"/>
          <p:cNvSpPr>
            <a:spLocks noChangeShapeType="1"/>
          </p:cNvSpPr>
          <p:nvPr/>
        </p:nvSpPr>
        <p:spPr bwMode="auto">
          <a:xfrm>
            <a:off x="50292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3" name="AutoShape 27"/>
          <p:cNvSpPr>
            <a:spLocks noChangeArrowheads="1"/>
          </p:cNvSpPr>
          <p:nvPr/>
        </p:nvSpPr>
        <p:spPr bwMode="auto">
          <a:xfrm>
            <a:off x="25003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64" name="Text Box 28"/>
          <p:cNvSpPr txBox="1">
            <a:spLocks noChangeArrowheads="1"/>
          </p:cNvSpPr>
          <p:nvPr/>
        </p:nvSpPr>
        <p:spPr bwMode="auto">
          <a:xfrm>
            <a:off x="3140075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5" name="Text Box 29"/>
          <p:cNvSpPr txBox="1">
            <a:spLocks noChangeArrowheads="1"/>
          </p:cNvSpPr>
          <p:nvPr/>
        </p:nvSpPr>
        <p:spPr bwMode="auto">
          <a:xfrm>
            <a:off x="5124450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7" name="Text Box 31"/>
          <p:cNvSpPr txBox="1">
            <a:spLocks noChangeArrowheads="1"/>
          </p:cNvSpPr>
          <p:nvPr/>
        </p:nvSpPr>
        <p:spPr bwMode="auto">
          <a:xfrm>
            <a:off x="4613060" y="3039762"/>
            <a:ext cx="81003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Gb</a:t>
            </a:r>
            <a:r>
              <a:rPr lang="en-US" sz="1800" dirty="0">
                <a:latin typeface="Calibri" pitchFamily="34" charset="0"/>
              </a:rPr>
              <a:t>/s</a:t>
            </a:r>
          </a:p>
        </p:txBody>
      </p:sp>
      <p:sp>
        <p:nvSpPr>
          <p:cNvPr id="679968" name="Line 32"/>
          <p:cNvSpPr>
            <a:spLocks noChangeShapeType="1"/>
          </p:cNvSpPr>
          <p:nvPr/>
        </p:nvSpPr>
        <p:spPr bwMode="auto">
          <a:xfrm flipH="1">
            <a:off x="553402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9" name="Line 33"/>
          <p:cNvSpPr>
            <a:spLocks noChangeShapeType="1"/>
          </p:cNvSpPr>
          <p:nvPr/>
        </p:nvSpPr>
        <p:spPr bwMode="auto">
          <a:xfrm flipH="1">
            <a:off x="652462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0" name="Line 34"/>
          <p:cNvSpPr>
            <a:spLocks noChangeShapeType="1"/>
          </p:cNvSpPr>
          <p:nvPr/>
        </p:nvSpPr>
        <p:spPr bwMode="auto">
          <a:xfrm>
            <a:off x="6753225" y="41275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1" name="Rectangle 35"/>
          <p:cNvSpPr>
            <a:spLocks noChangeArrowheads="1"/>
          </p:cNvSpPr>
          <p:nvPr/>
        </p:nvSpPr>
        <p:spPr bwMode="auto">
          <a:xfrm>
            <a:off x="52070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2" name="Rectangle 36"/>
          <p:cNvSpPr>
            <a:spLocks noChangeArrowheads="1"/>
          </p:cNvSpPr>
          <p:nvPr/>
        </p:nvSpPr>
        <p:spPr bwMode="auto">
          <a:xfrm>
            <a:off x="61880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3" name="Rectangle 37"/>
          <p:cNvSpPr>
            <a:spLocks noChangeArrowheads="1"/>
          </p:cNvSpPr>
          <p:nvPr/>
        </p:nvSpPr>
        <p:spPr bwMode="auto">
          <a:xfrm>
            <a:off x="7169150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4" name="AutoShape 38"/>
          <p:cNvSpPr>
            <a:spLocks noChangeArrowheads="1"/>
          </p:cNvSpPr>
          <p:nvPr/>
        </p:nvSpPr>
        <p:spPr bwMode="auto">
          <a:xfrm>
            <a:off x="4224337" y="379095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75" name="Line 39"/>
          <p:cNvSpPr>
            <a:spLocks noChangeShapeType="1"/>
          </p:cNvSpPr>
          <p:nvPr/>
        </p:nvSpPr>
        <p:spPr bwMode="auto">
          <a:xfrm flipH="1">
            <a:off x="6705600" y="3517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6" name="Rectangle 40"/>
          <p:cNvSpPr>
            <a:spLocks noChangeArrowheads="1"/>
          </p:cNvSpPr>
          <p:nvPr/>
        </p:nvSpPr>
        <p:spPr bwMode="auto">
          <a:xfrm>
            <a:off x="7140575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7" name="Line 41"/>
          <p:cNvSpPr>
            <a:spLocks noChangeShapeType="1"/>
          </p:cNvSpPr>
          <p:nvPr/>
        </p:nvSpPr>
        <p:spPr bwMode="auto">
          <a:xfrm>
            <a:off x="6515100" y="3517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8" name="Rectangle 42"/>
          <p:cNvSpPr>
            <a:spLocks noChangeArrowheads="1"/>
          </p:cNvSpPr>
          <p:nvPr/>
        </p:nvSpPr>
        <p:spPr bwMode="auto">
          <a:xfrm>
            <a:off x="6197600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9" name="AutoShape 43"/>
          <p:cNvSpPr>
            <a:spLocks noChangeArrowheads="1"/>
          </p:cNvSpPr>
          <p:nvPr/>
        </p:nvSpPr>
        <p:spPr bwMode="auto">
          <a:xfrm>
            <a:off x="62341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80" name="Text Box 44"/>
          <p:cNvSpPr txBox="1">
            <a:spLocks noChangeArrowheads="1"/>
          </p:cNvSpPr>
          <p:nvPr/>
        </p:nvSpPr>
        <p:spPr bwMode="auto">
          <a:xfrm>
            <a:off x="1589088" y="1371600"/>
            <a:ext cx="3241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679981" name="Text Box 45"/>
          <p:cNvSpPr txBox="1">
            <a:spLocks noChangeArrowheads="1"/>
          </p:cNvSpPr>
          <p:nvPr/>
        </p:nvSpPr>
        <p:spPr bwMode="auto">
          <a:xfrm>
            <a:off x="3576638" y="1371600"/>
            <a:ext cx="31451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679982" name="Text Box 46"/>
          <p:cNvSpPr txBox="1">
            <a:spLocks noChangeArrowheads="1"/>
          </p:cNvSpPr>
          <p:nvPr/>
        </p:nvSpPr>
        <p:spPr bwMode="auto">
          <a:xfrm>
            <a:off x="7315200" y="4768850"/>
            <a:ext cx="30649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679983" name="Text Box 47"/>
          <p:cNvSpPr txBox="1">
            <a:spLocks noChangeArrowheads="1"/>
          </p:cNvSpPr>
          <p:nvPr/>
        </p:nvSpPr>
        <p:spPr bwMode="auto">
          <a:xfrm>
            <a:off x="4483470" y="1981200"/>
            <a:ext cx="31130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X</a:t>
            </a:r>
          </a:p>
        </p:txBody>
      </p:sp>
      <p:sp>
        <p:nvSpPr>
          <p:cNvPr id="679984" name="Text Box 48"/>
          <p:cNvSpPr txBox="1">
            <a:spLocks noChangeArrowheads="1"/>
          </p:cNvSpPr>
          <p:nvPr/>
        </p:nvSpPr>
        <p:spPr bwMode="auto">
          <a:xfrm>
            <a:off x="4486677" y="4155990"/>
            <a:ext cx="30489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496801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3770</TotalTime>
  <Words>1962</Words>
  <Application>Microsoft Macintosh PowerPoint</Application>
  <PresentationFormat>On-screen Show (4:3)</PresentationFormat>
  <Paragraphs>527</Paragraphs>
  <Slides>36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Courier New</vt:lpstr>
      <vt:lpstr>Times</vt:lpstr>
      <vt:lpstr>Clarity</vt:lpstr>
      <vt:lpstr>Lecture 25: Networking </vt:lpstr>
      <vt:lpstr>Physical Layer</vt:lpstr>
      <vt:lpstr>Data Link Layer</vt:lpstr>
      <vt:lpstr>PowerPoint Presentation</vt:lpstr>
      <vt:lpstr>Data Link Layer</vt:lpstr>
      <vt:lpstr>Example: Ethernet</vt:lpstr>
      <vt:lpstr>Example: Ethernet</vt:lpstr>
      <vt:lpstr>Example: Ethernet</vt:lpstr>
      <vt:lpstr>Bridged Ethernet</vt:lpstr>
      <vt:lpstr>Exercise 1: Data Link Layer</vt:lpstr>
      <vt:lpstr>Network Layer</vt:lpstr>
      <vt:lpstr>Logical Structure of an internet</vt:lpstr>
      <vt:lpstr>Internet Protocol (IP)</vt:lpstr>
      <vt:lpstr>Aside: IPv4 and IPv6</vt:lpstr>
      <vt:lpstr>Transferring internet Data Via Encapsulation</vt:lpstr>
      <vt:lpstr>Routing</vt:lpstr>
      <vt:lpstr>Routing</vt:lpstr>
      <vt:lpstr>Exercise 2: IP addresses</vt:lpstr>
      <vt:lpstr>Transport Layer</vt:lpstr>
      <vt:lpstr>Transport Layer</vt:lpstr>
      <vt:lpstr>Sockets</vt:lpstr>
      <vt:lpstr>Anatomy of a Connection</vt:lpstr>
      <vt:lpstr>Well-known Ports and Service Names </vt:lpstr>
      <vt:lpstr>Sockets Interface</vt:lpstr>
      <vt:lpstr>Sockets Interface: socket</vt:lpstr>
      <vt:lpstr>Socket Address Structures</vt:lpstr>
      <vt:lpstr>Sockets Interface: bind</vt:lpstr>
      <vt:lpstr>Transport Layer Segments</vt:lpstr>
      <vt:lpstr>Should the transport layer guarantee packet delivery?</vt:lpstr>
      <vt:lpstr>Exercise 3: Transport-Layer Guarantees</vt:lpstr>
      <vt:lpstr>Transport Layer Protocols</vt:lpstr>
      <vt:lpstr>UDP: tradeoffs</vt:lpstr>
      <vt:lpstr>Transport Protocols by Application</vt:lpstr>
      <vt:lpstr>The Big Picture</vt:lpstr>
      <vt:lpstr>Hardware and Software Interfaces</vt:lpstr>
      <vt:lpstr>Exercise 4: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23: Networking</dc:title>
  <dc:creator>Eleanor Birrell</dc:creator>
  <cp:lastModifiedBy>Eleanor Birrell</cp:lastModifiedBy>
  <cp:revision>74</cp:revision>
  <cp:lastPrinted>2019-11-08T19:33:01Z</cp:lastPrinted>
  <dcterms:created xsi:type="dcterms:W3CDTF">2019-04-17T17:30:58Z</dcterms:created>
  <dcterms:modified xsi:type="dcterms:W3CDTF">2021-04-22T15:55:37Z</dcterms:modified>
</cp:coreProperties>
</file>