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490" r:id="rId3"/>
    <p:sldId id="1630" r:id="rId4"/>
    <p:sldId id="1631" r:id="rId5"/>
    <p:sldId id="1632" r:id="rId6"/>
    <p:sldId id="1674" r:id="rId7"/>
    <p:sldId id="1675" r:id="rId8"/>
    <p:sldId id="1676" r:id="rId9"/>
    <p:sldId id="1677" r:id="rId10"/>
    <p:sldId id="1637" r:id="rId11"/>
    <p:sldId id="1472" r:id="rId12"/>
    <p:sldId id="1658" r:id="rId13"/>
    <p:sldId id="1473" r:id="rId14"/>
    <p:sldId id="1536" r:id="rId15"/>
    <p:sldId id="1474" r:id="rId16"/>
    <p:sldId id="1475" r:id="rId17"/>
    <p:sldId id="1476" r:id="rId18"/>
    <p:sldId id="1527" r:id="rId19"/>
    <p:sldId id="1529" r:id="rId20"/>
    <p:sldId id="1664" r:id="rId21"/>
    <p:sldId id="1665" r:id="rId22"/>
    <p:sldId id="1531" r:id="rId23"/>
    <p:sldId id="1661" r:id="rId24"/>
    <p:sldId id="1667" r:id="rId25"/>
    <p:sldId id="1533" r:id="rId26"/>
    <p:sldId id="1538" r:id="rId27"/>
    <p:sldId id="1537" r:id="rId28"/>
    <p:sldId id="1668" r:id="rId29"/>
    <p:sldId id="1662" r:id="rId30"/>
    <p:sldId id="1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34" autoAdjust="0"/>
    <p:restoredTop sz="85425" autoAdjust="0"/>
  </p:normalViewPr>
  <p:slideViewPr>
    <p:cSldViewPr>
      <p:cViewPr>
        <p:scale>
          <a:sx n="100" d="100"/>
          <a:sy n="100" d="100"/>
        </p:scale>
        <p:origin x="960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4/11/21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4/11/21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0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94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pipe is a kernel buffer with two file descriptors, one for writing (to put data into the pipe) and one for reading (to pull data out of the pipe)</a:t>
            </a:r>
          </a:p>
          <a:p>
            <a:pPr lvl="1"/>
            <a:r>
              <a:rPr lang="en-US" dirty="0"/>
              <a:t>output of one program can be input to another: </a:t>
            </a:r>
            <a:r>
              <a:rPr lang="en-US" dirty="0" err="1"/>
              <a:t>cpp</a:t>
            </a:r>
            <a:r>
              <a:rPr lang="en-US" dirty="0"/>
              <a:t> </a:t>
            </a:r>
            <a:r>
              <a:rPr lang="en-US" dirty="0" err="1"/>
              <a:t>file.c</a:t>
            </a:r>
            <a:r>
              <a:rPr lang="en-US" dirty="0"/>
              <a:t> | </a:t>
            </a:r>
            <a:r>
              <a:rPr lang="en-US" dirty="0" err="1"/>
              <a:t>cparse</a:t>
            </a:r>
            <a:r>
              <a:rPr lang="en-US" dirty="0"/>
              <a:t> | </a:t>
            </a:r>
            <a:r>
              <a:rPr lang="en-US" dirty="0" err="1"/>
              <a:t>cgen</a:t>
            </a:r>
            <a:r>
              <a:rPr lang="en-US" dirty="0"/>
              <a:t> | as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6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3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working directory stored in process control block (PCB)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25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9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35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79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29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41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8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23: System I/O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77A5-B243-F840-B768-2EA947F2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File System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A784C-6943-DF4B-A7F4-0F6DE462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file</a:t>
            </a:r>
          </a:p>
          <a:p>
            <a:r>
              <a:rPr lang="en-US" dirty="0"/>
              <a:t>Delete a file</a:t>
            </a:r>
          </a:p>
          <a:p>
            <a:r>
              <a:rPr lang="en-US" dirty="0"/>
              <a:t>Write to a file</a:t>
            </a:r>
          </a:p>
          <a:p>
            <a:r>
              <a:rPr lang="en-US" dirty="0"/>
              <a:t>Read from a file</a:t>
            </a:r>
          </a:p>
          <a:p>
            <a:r>
              <a:rPr lang="en-US" dirty="0"/>
              <a:t>Seek to somewhere in a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DC597-8114-3042-8B2A-7486FB5DC7D4}"/>
              </a:ext>
            </a:extLst>
          </p:cNvPr>
          <p:cNvSpPr txBox="1"/>
          <p:nvPr/>
        </p:nvSpPr>
        <p:spPr>
          <a:xfrm>
            <a:off x="2313208" y="5026967"/>
            <a:ext cx="451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should we implement this?</a:t>
            </a:r>
          </a:p>
        </p:txBody>
      </p:sp>
    </p:spTree>
    <p:extLst>
      <p:ext uri="{BB962C8B-B14F-4D97-AF65-F5344CB8AC3E}">
        <p14:creationId xmlns:p14="http://schemas.microsoft.com/office/powerpoint/2010/main" val="36947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I/O Interface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Elegant mapping of files to devices allows kernel to export simple interface:</a:t>
            </a:r>
          </a:p>
          <a:p>
            <a:pPr lvl="1"/>
            <a:r>
              <a:rPr lang="en-US" dirty="0"/>
              <a:t>Opening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open()</a:t>
            </a:r>
            <a:r>
              <a:rPr lang="en-US" dirty="0"/>
              <a:t>and </a:t>
            </a:r>
            <a:r>
              <a:rPr lang="en-US" b="1" dirty="0">
                <a:latin typeface="Courier New" pitchFamily="49" charset="0"/>
              </a:rPr>
              <a:t>close()</a:t>
            </a:r>
          </a:p>
          <a:p>
            <a:pPr lvl="1"/>
            <a:r>
              <a:rPr lang="en-US" dirty="0"/>
              <a:t>Reading and writing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read()</a:t>
            </a:r>
            <a:r>
              <a:rPr lang="en-US" b="1" dirty="0"/>
              <a:t> </a:t>
            </a:r>
            <a:r>
              <a:rPr lang="en-US" dirty="0"/>
              <a:t>and  </a:t>
            </a:r>
            <a:r>
              <a:rPr lang="en-US" b="1" dirty="0">
                <a:latin typeface="Courier New" pitchFamily="49" charset="0"/>
              </a:rPr>
              <a:t>write()</a:t>
            </a:r>
          </a:p>
          <a:p>
            <a:pPr lvl="1"/>
            <a:r>
              <a:rPr lang="en-US" dirty="0"/>
              <a:t>Changing the current </a:t>
            </a:r>
            <a:r>
              <a:rPr lang="en-US" b="1" dirty="0">
                <a:solidFill>
                  <a:schemeClr val="accent1"/>
                </a:solidFill>
              </a:rPr>
              <a:t>file position </a:t>
            </a:r>
            <a:r>
              <a:rPr lang="en-US" dirty="0"/>
              <a:t>(seek)</a:t>
            </a:r>
          </a:p>
          <a:p>
            <a:pPr lvl="2"/>
            <a:r>
              <a:rPr lang="en-US" dirty="0"/>
              <a:t>indicates next offset into file to read or write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lseek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pPr lvl="2"/>
            <a:endParaRPr lang="en-US" b="1" dirty="0">
              <a:latin typeface="Courier New" pitchFamily="49" charset="0"/>
            </a:endParaRPr>
          </a:p>
          <a:p>
            <a:pPr lvl="2"/>
            <a:endParaRPr lang="en-US" b="1" dirty="0">
              <a:latin typeface="Courier New" pitchFamily="49" charset="0"/>
            </a:endParaRPr>
          </a:p>
          <a:p>
            <a:pPr lvl="2"/>
            <a:endParaRPr lang="en-US" b="1" dirty="0">
              <a:latin typeface="Courier New" pitchFamily="49" charset="0"/>
            </a:endParaRPr>
          </a:p>
          <a:p>
            <a:pPr lvl="2"/>
            <a:endParaRPr lang="en-US" b="1" dirty="0">
              <a:latin typeface="Courier New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8FBBA-5B67-8B48-9C54-88F77095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11</a:t>
            </a:fld>
            <a:endParaRPr lang="en-US" dirty="0">
              <a:solidFill>
                <a:srgbClr val="4A66A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19400" y="4800600"/>
            <a:ext cx="4767648" cy="1258290"/>
            <a:chOff x="3048000" y="5561999"/>
            <a:chExt cx="4767648" cy="1258290"/>
          </a:xfrm>
        </p:grpSpPr>
        <p:sp>
          <p:nvSpPr>
            <p:cNvPr id="750597" name="Rectangle 5"/>
            <p:cNvSpPr>
              <a:spLocks noChangeArrowheads="1"/>
            </p:cNvSpPr>
            <p:nvPr/>
          </p:nvSpPr>
          <p:spPr bwMode="auto"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50598" name="Rectangle 6"/>
            <p:cNvSpPr>
              <a:spLocks noChangeArrowheads="1"/>
            </p:cNvSpPr>
            <p:nvPr/>
          </p:nvSpPr>
          <p:spPr bwMode="auto"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50599" name="Rectangle 7"/>
            <p:cNvSpPr>
              <a:spLocks noChangeArrowheads="1"/>
            </p:cNvSpPr>
            <p:nvPr/>
          </p:nvSpPr>
          <p:spPr bwMode="auto"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0" name="Rectangle 8"/>
            <p:cNvSpPr>
              <a:spLocks noChangeArrowheads="1"/>
            </p:cNvSpPr>
            <p:nvPr/>
          </p:nvSpPr>
          <p:spPr bwMode="auto">
            <a:xfrm>
              <a:off x="521493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k-1</a:t>
              </a:r>
            </a:p>
          </p:txBody>
        </p:sp>
        <p:sp>
          <p:nvSpPr>
            <p:cNvPr id="750601" name="Rectangle 9"/>
            <p:cNvSpPr>
              <a:spLocks noChangeArrowheads="1"/>
            </p:cNvSpPr>
            <p:nvPr/>
          </p:nvSpPr>
          <p:spPr bwMode="auto">
            <a:xfrm>
              <a:off x="5638800" y="5562600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err="1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6070384" y="5561999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k+1</a:t>
              </a:r>
            </a:p>
          </p:txBody>
        </p:sp>
        <p:sp>
          <p:nvSpPr>
            <p:cNvPr id="750603" name="Rectangle 11"/>
            <p:cNvSpPr>
              <a:spLocks noChangeArrowheads="1"/>
            </p:cNvSpPr>
            <p:nvPr/>
          </p:nvSpPr>
          <p:spPr bwMode="auto">
            <a:xfrm>
              <a:off x="6496435" y="5562600"/>
              <a:ext cx="1319213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4" name="Line 12"/>
            <p:cNvSpPr>
              <a:spLocks noChangeShapeType="1"/>
            </p:cNvSpPr>
            <p:nvPr/>
          </p:nvSpPr>
          <p:spPr bwMode="auto">
            <a:xfrm flipV="1">
              <a:off x="5851826" y="6011562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4258962" y="6358624"/>
              <a:ext cx="3175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Current file position = 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22713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AD0F0E-EAB2-B747-A702-0C868F442EB5}"/>
              </a:ext>
            </a:extLst>
          </p:cNvPr>
          <p:cNvCxnSpPr/>
          <p:nvPr/>
        </p:nvCxnSpPr>
        <p:spPr>
          <a:xfrm>
            <a:off x="609600" y="2758402"/>
            <a:ext cx="79248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F7A8750-E7C6-E74E-AE41-8959EC47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File System Stack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FD74E-F839-FA4E-B56D-0D34E00589D4}"/>
              </a:ext>
            </a:extLst>
          </p:cNvPr>
          <p:cNvSpPr/>
          <p:nvPr/>
        </p:nvSpPr>
        <p:spPr>
          <a:xfrm>
            <a:off x="1647044" y="2607252"/>
            <a:ext cx="586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POSIX API (open, read, write, close, …)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3B039E-E860-624C-918C-341E6A8A735B}"/>
              </a:ext>
            </a:extLst>
          </p:cNvPr>
          <p:cNvSpPr/>
          <p:nvPr/>
        </p:nvSpPr>
        <p:spPr>
          <a:xfrm>
            <a:off x="1647044" y="3750252"/>
            <a:ext cx="586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Generic Block Interface (block read/write)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A677A-7454-9544-BCCA-CA3ED357DDEF}"/>
              </a:ext>
            </a:extLst>
          </p:cNvPr>
          <p:cNvSpPr/>
          <p:nvPr/>
        </p:nvSpPr>
        <p:spPr>
          <a:xfrm>
            <a:off x="1638300" y="4893252"/>
            <a:ext cx="586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Specific Block Interface (protocol-specific read/write)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767A7E-AF94-B340-BFA4-3F42CB229BA2}"/>
              </a:ext>
            </a:extLst>
          </p:cNvPr>
          <p:cNvSpPr/>
          <p:nvPr/>
        </p:nvSpPr>
        <p:spPr>
          <a:xfrm>
            <a:off x="1638300" y="2209800"/>
            <a:ext cx="5867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Language Libraries (e.g.,</a:t>
            </a:r>
            <a:r>
              <a:rPr lang="en-US" dirty="0" err="1">
                <a:solidFill>
                  <a:sysClr val="windowText" lastClr="000000"/>
                </a:solidFill>
              </a:rPr>
              <a:t>fopen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</a:rPr>
              <a:t>fread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</a:rPr>
              <a:t>fwrite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</a:rPr>
              <a:t>fclose</a:t>
            </a:r>
            <a:r>
              <a:rPr lang="en-US" dirty="0">
                <a:solidFill>
                  <a:sysClr val="windowText" lastClr="000000"/>
                </a:solidFill>
              </a:rPr>
              <a:t>,…)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60522-E5CC-784D-996B-CEE7246526E5}"/>
              </a:ext>
            </a:extLst>
          </p:cNvPr>
          <p:cNvSpPr txBox="1"/>
          <p:nvPr/>
        </p:nvSpPr>
        <p:spPr>
          <a:xfrm>
            <a:off x="3915410" y="162664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5F1B9F-8F5D-D247-A678-BB00A58AB9B1}"/>
              </a:ext>
            </a:extLst>
          </p:cNvPr>
          <p:cNvSpPr txBox="1"/>
          <p:nvPr/>
        </p:nvSpPr>
        <p:spPr>
          <a:xfrm rot="16200000">
            <a:off x="7523408" y="168223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94232-8664-754C-8AEC-5008B20DC083}"/>
              </a:ext>
            </a:extLst>
          </p:cNvPr>
          <p:cNvSpPr txBox="1"/>
          <p:nvPr/>
        </p:nvSpPr>
        <p:spPr>
          <a:xfrm rot="16200000">
            <a:off x="7382344" y="371787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 mode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91680C-6E00-A744-BDB1-B932B21DC103}"/>
              </a:ext>
            </a:extLst>
          </p:cNvPr>
          <p:cNvSpPr txBox="1"/>
          <p:nvPr/>
        </p:nvSpPr>
        <p:spPr>
          <a:xfrm>
            <a:off x="3876938" y="314648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File System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6F5C6-72D5-1F4F-A273-DB038F170E87}"/>
              </a:ext>
            </a:extLst>
          </p:cNvPr>
          <p:cNvSpPr txBox="1"/>
          <p:nvPr/>
        </p:nvSpPr>
        <p:spPr>
          <a:xfrm>
            <a:off x="3402452" y="4289486"/>
            <a:ext cx="2262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Generic Block Layer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D9F18B-FB31-0F40-9BA1-9424EC2C6B92}"/>
              </a:ext>
            </a:extLst>
          </p:cNvPr>
          <p:cNvSpPr txBox="1"/>
          <p:nvPr/>
        </p:nvSpPr>
        <p:spPr>
          <a:xfrm>
            <a:off x="3795916" y="5432486"/>
            <a:ext cx="156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Device Driver</a:t>
            </a:r>
          </a:p>
        </p:txBody>
      </p:sp>
    </p:spTree>
    <p:extLst>
      <p:ext uri="{BB962C8B-B14F-4D97-AF65-F5344CB8AC3E}">
        <p14:creationId xmlns:p14="http://schemas.microsoft.com/office/powerpoint/2010/main" val="44607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Opening Files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Opening a file informs the kernel that you are getting ready to access that file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a small identifying integer </a:t>
            </a:r>
            <a:r>
              <a:rPr lang="en-US" b="1" dirty="0">
                <a:solidFill>
                  <a:schemeClr val="accent1"/>
                </a:solidFill>
              </a:rPr>
              <a:t>file descriptor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== -1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Each process created by a Linux shell begins life with three open files associated with a terminal: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0: standard input (</a:t>
            </a:r>
            <a:r>
              <a:rPr lang="en-US" dirty="0" err="1"/>
              <a:t>stdin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1: standard output (</a:t>
            </a:r>
            <a:r>
              <a:rPr lang="en-US" dirty="0" err="1"/>
              <a:t>stdout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2: standard error (</a:t>
            </a:r>
            <a:r>
              <a:rPr lang="en-US" dirty="0" err="1"/>
              <a:t>stderr</a:t>
            </a:r>
            <a:r>
              <a:rPr lang="en-US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F8810-7F96-7248-8D79-4F37607B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13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6324600" cy="158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;   /* file descriptor */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if ((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= open("/etc/hosts", O_RDONLY)) &lt; 0)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perror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("open");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exit(1);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1633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6644-818A-614A-9E66-3F281F4D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Data Structures</a:t>
            </a:r>
          </a:p>
        </p:txBody>
      </p:sp>
      <p:sp>
        <p:nvSpPr>
          <p:cNvPr id="14" name="Text Box 407">
            <a:extLst>
              <a:ext uri="{FF2B5EF4-FFF2-40B4-BE49-F238E27FC236}">
                <a16:creationId xmlns:a16="http://schemas.microsoft.com/office/drawing/2014/main" id="{CACC8355-0C0E-2349-AE42-014DE816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76" y="1577886"/>
            <a:ext cx="25827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Descriptor table</a:t>
            </a:r>
          </a:p>
          <a:p>
            <a:pPr algn="ctr"/>
            <a:r>
              <a:rPr lang="en-US" dirty="0"/>
              <a:t>(table created on fork(),</a:t>
            </a:r>
          </a:p>
          <a:p>
            <a:pPr algn="ctr"/>
            <a:r>
              <a:rPr lang="en-US" dirty="0"/>
              <a:t>one table </a:t>
            </a:r>
          </a:p>
          <a:p>
            <a:pPr algn="ctr"/>
            <a:r>
              <a:rPr lang="en-US" dirty="0"/>
              <a:t>per process)</a:t>
            </a:r>
          </a:p>
        </p:txBody>
      </p:sp>
      <p:sp>
        <p:nvSpPr>
          <p:cNvPr id="15" name="Text Box 408">
            <a:extLst>
              <a:ext uri="{FF2B5EF4-FFF2-40B4-BE49-F238E27FC236}">
                <a16:creationId xmlns:a16="http://schemas.microsoft.com/office/drawing/2014/main" id="{49E65F0F-9320-B94D-A1EA-C39CC7838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146" y="1565186"/>
            <a:ext cx="26340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  <a:p>
            <a:pPr algn="ctr"/>
            <a:r>
              <a:rPr lang="en-US" dirty="0"/>
              <a:t>(entry created on open, </a:t>
            </a:r>
          </a:p>
          <a:p>
            <a:pPr algn="ctr"/>
            <a:r>
              <a:rPr lang="en-US" dirty="0"/>
              <a:t>shared by </a:t>
            </a:r>
          </a:p>
          <a:p>
            <a:pPr algn="ctr"/>
            <a:r>
              <a:rPr lang="en-US" dirty="0"/>
              <a:t>all processes)</a:t>
            </a:r>
          </a:p>
        </p:txBody>
      </p:sp>
      <p:sp>
        <p:nvSpPr>
          <p:cNvPr id="16" name="Text Box 410">
            <a:extLst>
              <a:ext uri="{FF2B5EF4-FFF2-40B4-BE49-F238E27FC236}">
                <a16:creationId xmlns:a16="http://schemas.microsoft.com/office/drawing/2014/main" id="{C50C8A5C-3528-6D47-BD32-7CB0F0E6C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292" y="1565186"/>
            <a:ext cx="16081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  <a:p>
            <a:pPr algn="ctr"/>
            <a:r>
              <a:rPr lang="en-US" dirty="0"/>
              <a:t>(one per file, </a:t>
            </a:r>
          </a:p>
          <a:p>
            <a:pPr algn="ctr"/>
            <a:r>
              <a:rPr lang="en-US" dirty="0"/>
              <a:t>shared by </a:t>
            </a:r>
          </a:p>
          <a:p>
            <a:pPr algn="ctr"/>
            <a:r>
              <a:rPr lang="en-US" dirty="0"/>
              <a:t>all processes)</a:t>
            </a:r>
          </a:p>
        </p:txBody>
      </p:sp>
      <p:sp>
        <p:nvSpPr>
          <p:cNvPr id="20" name="Line 429">
            <a:extLst>
              <a:ext uri="{FF2B5EF4-FFF2-40B4-BE49-F238E27FC236}">
                <a16:creationId xmlns:a16="http://schemas.microsoft.com/office/drawing/2014/main" id="{D128B23A-3B63-BB45-89FB-FEC9F038F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1237" y="2924174"/>
            <a:ext cx="2018501" cy="815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40">
            <a:extLst>
              <a:ext uri="{FF2B5EF4-FFF2-40B4-BE49-F238E27FC236}">
                <a16:creationId xmlns:a16="http://schemas.microsoft.com/office/drawing/2014/main" id="{183EE7B3-0DB0-7449-A923-F336C6EF4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3949700"/>
            <a:ext cx="1930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34D69E4-97FD-CC4F-B646-776F46E19DED}"/>
              </a:ext>
            </a:extLst>
          </p:cNvPr>
          <p:cNvGrpSpPr/>
          <p:nvPr/>
        </p:nvGrpSpPr>
        <p:grpSpPr>
          <a:xfrm>
            <a:off x="609600" y="2895600"/>
            <a:ext cx="1887538" cy="1184275"/>
            <a:chOff x="609600" y="2895600"/>
            <a:chExt cx="1887538" cy="1184275"/>
          </a:xfrm>
        </p:grpSpPr>
        <p:sp>
          <p:nvSpPr>
            <p:cNvPr id="4" name="Rectangle 381">
              <a:extLst>
                <a:ext uri="{FF2B5EF4-FFF2-40B4-BE49-F238E27FC236}">
                  <a16:creationId xmlns:a16="http://schemas.microsoft.com/office/drawing/2014/main" id="{2B5A5E59-CCCD-4744-B12E-B33171262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29368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0">
              <a:extLst>
                <a:ext uri="{FF2B5EF4-FFF2-40B4-BE49-F238E27FC236}">
                  <a16:creationId xmlns:a16="http://schemas.microsoft.com/office/drawing/2014/main" id="{0D98683B-CFBF-B34C-8E0C-EBC275B55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1654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91">
              <a:extLst>
                <a:ext uri="{FF2B5EF4-FFF2-40B4-BE49-F238E27FC236}">
                  <a16:creationId xmlns:a16="http://schemas.microsoft.com/office/drawing/2014/main" id="{F278D41F-13ED-6946-BB3F-24579A540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3940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92">
              <a:extLst>
                <a:ext uri="{FF2B5EF4-FFF2-40B4-BE49-F238E27FC236}">
                  <a16:creationId xmlns:a16="http://schemas.microsoft.com/office/drawing/2014/main" id="{D299194C-0FBD-2D4E-A595-FC43939BC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6226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93">
              <a:extLst>
                <a:ext uri="{FF2B5EF4-FFF2-40B4-BE49-F238E27FC236}">
                  <a16:creationId xmlns:a16="http://schemas.microsoft.com/office/drawing/2014/main" id="{0CA30F7B-4988-B84C-9E9D-BD3969E1A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8512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97">
              <a:extLst>
                <a:ext uri="{FF2B5EF4-FFF2-40B4-BE49-F238E27FC236}">
                  <a16:creationId xmlns:a16="http://schemas.microsoft.com/office/drawing/2014/main" id="{52214EAA-8C6F-1F4A-840E-69D4B65A9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29368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0</a:t>
              </a:r>
            </a:p>
          </p:txBody>
        </p:sp>
        <p:sp>
          <p:nvSpPr>
            <p:cNvPr id="10" name="Rectangle 398">
              <a:extLst>
                <a:ext uri="{FF2B5EF4-FFF2-40B4-BE49-F238E27FC236}">
                  <a16:creationId xmlns:a16="http://schemas.microsoft.com/office/drawing/2014/main" id="{596A1B43-ED0B-EE41-97D3-1DF336412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1654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1</a:t>
              </a:r>
            </a:p>
          </p:txBody>
        </p:sp>
        <p:sp>
          <p:nvSpPr>
            <p:cNvPr id="11" name="Rectangle 399">
              <a:extLst>
                <a:ext uri="{FF2B5EF4-FFF2-40B4-BE49-F238E27FC236}">
                  <a16:creationId xmlns:a16="http://schemas.microsoft.com/office/drawing/2014/main" id="{028382CA-1118-774A-8AB9-21FCCBA76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3940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2</a:t>
              </a:r>
            </a:p>
          </p:txBody>
        </p:sp>
        <p:sp>
          <p:nvSpPr>
            <p:cNvPr id="12" name="Rectangle 400">
              <a:extLst>
                <a:ext uri="{FF2B5EF4-FFF2-40B4-BE49-F238E27FC236}">
                  <a16:creationId xmlns:a16="http://schemas.microsoft.com/office/drawing/2014/main" id="{3270D670-4544-8F41-9D77-DB55A71A4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6226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3</a:t>
              </a:r>
            </a:p>
          </p:txBody>
        </p:sp>
        <p:sp>
          <p:nvSpPr>
            <p:cNvPr id="13" name="Rectangle 401">
              <a:extLst>
                <a:ext uri="{FF2B5EF4-FFF2-40B4-BE49-F238E27FC236}">
                  <a16:creationId xmlns:a16="http://schemas.microsoft.com/office/drawing/2014/main" id="{D6F3C568-0E59-2141-9662-6F9B1A2B4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8512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4</a:t>
              </a:r>
            </a:p>
          </p:txBody>
        </p:sp>
        <p:sp>
          <p:nvSpPr>
            <p:cNvPr id="28" name="Text Box 444">
              <a:extLst>
                <a:ext uri="{FF2B5EF4-FFF2-40B4-BE49-F238E27FC236}">
                  <a16:creationId xmlns:a16="http://schemas.microsoft.com/office/drawing/2014/main" id="{CE957536-1FF7-8A49-8F16-07513CE33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3528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>
                  <a:latin typeface="Courier New" charset="0"/>
                </a:rPr>
                <a:t>stderr</a:t>
              </a:r>
            </a:p>
          </p:txBody>
        </p:sp>
        <p:sp>
          <p:nvSpPr>
            <p:cNvPr id="29" name="Text Box 445">
              <a:extLst>
                <a:ext uri="{FF2B5EF4-FFF2-40B4-BE49-F238E27FC236}">
                  <a16:creationId xmlns:a16="http://schemas.microsoft.com/office/drawing/2014/main" id="{80778E1E-368F-534B-A477-D7FD34EC9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1242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>
                  <a:latin typeface="Courier New" charset="0"/>
                </a:rPr>
                <a:t>stdout</a:t>
              </a:r>
            </a:p>
          </p:txBody>
        </p:sp>
        <p:sp>
          <p:nvSpPr>
            <p:cNvPr id="30" name="Text Box 446">
              <a:extLst>
                <a:ext uri="{FF2B5EF4-FFF2-40B4-BE49-F238E27FC236}">
                  <a16:creationId xmlns:a16="http://schemas.microsoft.com/office/drawing/2014/main" id="{163A0386-3206-D140-8D61-B9C78AC1A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963" y="2895600"/>
              <a:ext cx="7159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stdin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9F55D5-0F2F-2440-896E-5BC02CD1F167}"/>
              </a:ext>
            </a:extLst>
          </p:cNvPr>
          <p:cNvGrpSpPr/>
          <p:nvPr/>
        </p:nvGrpSpPr>
        <p:grpSpPr>
          <a:xfrm>
            <a:off x="6578600" y="2895600"/>
            <a:ext cx="1066800" cy="1219200"/>
            <a:chOff x="6578600" y="2895600"/>
            <a:chExt cx="1066800" cy="1219200"/>
          </a:xfrm>
        </p:grpSpPr>
        <p:sp>
          <p:nvSpPr>
            <p:cNvPr id="32" name="Rectangle 465">
              <a:extLst>
                <a:ext uri="{FF2B5EF4-FFF2-40B4-BE49-F238E27FC236}">
                  <a16:creationId xmlns:a16="http://schemas.microsoft.com/office/drawing/2014/main" id="{FDC2246B-1FC2-1248-A4B8-5D0F12B77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2895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3" name="Rectangle 466">
              <a:extLst>
                <a:ext uri="{FF2B5EF4-FFF2-40B4-BE49-F238E27FC236}">
                  <a16:creationId xmlns:a16="http://schemas.microsoft.com/office/drawing/2014/main" id="{A394F06E-6DFE-FE4E-B17A-A8D20F32E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8100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4" name="Rectangle 467">
              <a:extLst>
                <a:ext uri="{FF2B5EF4-FFF2-40B4-BE49-F238E27FC236}">
                  <a16:creationId xmlns:a16="http://schemas.microsoft.com/office/drawing/2014/main" id="{41AB2A61-45B4-B04C-9DD9-8A637ED30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200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5" name="Rectangle 468">
              <a:extLst>
                <a:ext uri="{FF2B5EF4-FFF2-40B4-BE49-F238E27FC236}">
                  <a16:creationId xmlns:a16="http://schemas.microsoft.com/office/drawing/2014/main" id="{3334CDF3-AA26-1D4F-BBE4-E136CF25B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505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5BF6BE0-BAA7-6F46-97E4-A9B6BBE00053}"/>
              </a:ext>
            </a:extLst>
          </p:cNvPr>
          <p:cNvGrpSpPr/>
          <p:nvPr/>
        </p:nvGrpSpPr>
        <p:grpSpPr>
          <a:xfrm>
            <a:off x="6578600" y="4495800"/>
            <a:ext cx="1066800" cy="1219200"/>
            <a:chOff x="6578600" y="4495800"/>
            <a:chExt cx="1066800" cy="1219200"/>
          </a:xfrm>
        </p:grpSpPr>
        <p:sp>
          <p:nvSpPr>
            <p:cNvPr id="36" name="Rectangle 469">
              <a:extLst>
                <a:ext uri="{FF2B5EF4-FFF2-40B4-BE49-F238E27FC236}">
                  <a16:creationId xmlns:a16="http://schemas.microsoft.com/office/drawing/2014/main" id="{FE2560AB-A89F-1F4F-8CE3-CEF45E99B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495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7" name="Rectangle 470">
              <a:extLst>
                <a:ext uri="{FF2B5EF4-FFF2-40B4-BE49-F238E27FC236}">
                  <a16:creationId xmlns:a16="http://schemas.microsoft.com/office/drawing/2014/main" id="{C92418C5-5C3B-0843-A1F2-B3F21595D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410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8" name="Rectangle 471">
              <a:extLst>
                <a:ext uri="{FF2B5EF4-FFF2-40B4-BE49-F238E27FC236}">
                  <a16:creationId xmlns:a16="http://schemas.microsoft.com/office/drawing/2014/main" id="{F199E318-B925-524C-9669-F0C4391DB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800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9" name="Rectangle 472">
              <a:extLst>
                <a:ext uri="{FF2B5EF4-FFF2-40B4-BE49-F238E27FC236}">
                  <a16:creationId xmlns:a16="http://schemas.microsoft.com/office/drawing/2014/main" id="{C9242995-6B70-1642-BE77-03239211A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105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99C984-4A2C-B24A-91CF-42BCF2BA892B}"/>
              </a:ext>
            </a:extLst>
          </p:cNvPr>
          <p:cNvGrpSpPr/>
          <p:nvPr/>
        </p:nvGrpSpPr>
        <p:grpSpPr>
          <a:xfrm>
            <a:off x="4249738" y="2651125"/>
            <a:ext cx="2316162" cy="1492250"/>
            <a:chOff x="4249738" y="2651125"/>
            <a:chExt cx="2316162" cy="1492250"/>
          </a:xfrm>
        </p:grpSpPr>
        <p:sp>
          <p:nvSpPr>
            <p:cNvPr id="17" name="Rectangle 411">
              <a:extLst>
                <a:ext uri="{FF2B5EF4-FFF2-40B4-BE49-F238E27FC236}">
                  <a16:creationId xmlns:a16="http://schemas.microsoft.com/office/drawing/2014/main" id="{D0716705-F929-CF40-BDD6-E6ACF7810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228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18" name="Rectangle 416">
              <a:extLst>
                <a:ext uri="{FF2B5EF4-FFF2-40B4-BE49-F238E27FC236}">
                  <a16:creationId xmlns:a16="http://schemas.microsoft.com/office/drawing/2014/main" id="{6603D4AF-366E-7E46-AF50-0EAF900EE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533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charset="0"/>
                </a:rPr>
                <a:t>refcnt=1</a:t>
              </a:r>
            </a:p>
          </p:txBody>
        </p:sp>
        <p:sp>
          <p:nvSpPr>
            <p:cNvPr id="19" name="Rectangle 417">
              <a:extLst>
                <a:ext uri="{FF2B5EF4-FFF2-40B4-BE49-F238E27FC236}">
                  <a16:creationId xmlns:a16="http://schemas.microsoft.com/office/drawing/2014/main" id="{DB7B295E-FEAB-5941-B757-48FC1B2B2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838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2" name="Rectangle 431">
              <a:extLst>
                <a:ext uri="{FF2B5EF4-FFF2-40B4-BE49-F238E27FC236}">
                  <a16:creationId xmlns:a16="http://schemas.microsoft.com/office/drawing/2014/main" id="{E2CCE518-EC36-CF4C-B6FA-A52345161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2924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Line 452">
              <a:extLst>
                <a:ext uri="{FF2B5EF4-FFF2-40B4-BE49-F238E27FC236}">
                  <a16:creationId xmlns:a16="http://schemas.microsoft.com/office/drawing/2014/main" id="{4A611F31-445C-5E4A-82CF-74389584F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7313" y="2908300"/>
              <a:ext cx="1398587" cy="153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73">
              <a:extLst>
                <a:ext uri="{FF2B5EF4-FFF2-40B4-BE49-F238E27FC236}">
                  <a16:creationId xmlns:a16="http://schemas.microsoft.com/office/drawing/2014/main" id="{4C7CB50A-67FC-C24C-8BED-0E4F3A6D8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5" y="2651125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/>
                <a:t>File A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0929A4-82E6-694A-8406-43A9D3A3E91C}"/>
              </a:ext>
            </a:extLst>
          </p:cNvPr>
          <p:cNvGrpSpPr/>
          <p:nvPr/>
        </p:nvGrpSpPr>
        <p:grpSpPr>
          <a:xfrm>
            <a:off x="4249738" y="4343400"/>
            <a:ext cx="2303462" cy="1476375"/>
            <a:chOff x="4249738" y="4343400"/>
            <a:chExt cx="2303462" cy="1476375"/>
          </a:xfrm>
        </p:grpSpPr>
        <p:sp>
          <p:nvSpPr>
            <p:cNvPr id="21" name="Line 430">
              <a:extLst>
                <a:ext uri="{FF2B5EF4-FFF2-40B4-BE49-F238E27FC236}">
                  <a16:creationId xmlns:a16="http://schemas.microsoft.com/office/drawing/2014/main" id="{07363FBE-F6DB-D843-B731-63C0B9B8B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7938" y="4495800"/>
              <a:ext cx="1465262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432">
              <a:extLst>
                <a:ext uri="{FF2B5EF4-FFF2-40B4-BE49-F238E27FC236}">
                  <a16:creationId xmlns:a16="http://schemas.microsoft.com/office/drawing/2014/main" id="{A4FE3788-D2AB-5B40-9849-A22EA7D0C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905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24" name="Rectangle 433">
              <a:extLst>
                <a:ext uri="{FF2B5EF4-FFF2-40B4-BE49-F238E27FC236}">
                  <a16:creationId xmlns:a16="http://schemas.microsoft.com/office/drawing/2014/main" id="{1C2BA883-2F22-FE49-A692-68D2EF1BE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210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charset="0"/>
                </a:rPr>
                <a:t>refcnt</a:t>
              </a:r>
              <a:r>
                <a:rPr lang="en-US" sz="1400" dirty="0">
                  <a:latin typeface="Courier New" charset="0"/>
                </a:rPr>
                <a:t>=1</a:t>
              </a:r>
            </a:p>
          </p:txBody>
        </p:sp>
        <p:sp>
          <p:nvSpPr>
            <p:cNvPr id="25" name="Rectangle 434">
              <a:extLst>
                <a:ext uri="{FF2B5EF4-FFF2-40B4-BE49-F238E27FC236}">
                  <a16:creationId xmlns:a16="http://schemas.microsoft.com/office/drawing/2014/main" id="{A4E3FF4C-8727-0948-83AF-227A14A9A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514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6" name="Rectangle 435">
              <a:extLst>
                <a:ext uri="{FF2B5EF4-FFF2-40B4-BE49-F238E27FC236}">
                  <a16:creationId xmlns:a16="http://schemas.microsoft.com/office/drawing/2014/main" id="{C1E3FCDA-BBE7-334F-9968-12B4A59B5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600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" name="Text Box 474">
              <a:extLst>
                <a:ext uri="{FF2B5EF4-FFF2-40B4-BE49-F238E27FC236}">
                  <a16:creationId xmlns:a16="http://schemas.microsoft.com/office/drawing/2014/main" id="{664C2BE4-B296-0C47-8FA8-9B370A09A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5" y="4343400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File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13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Files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Closing a file informs the kernel that you are finished accessing that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Closing an already closed file is a recipe for disaster in threaded programs </a:t>
            </a:r>
          </a:p>
          <a:p>
            <a:r>
              <a:rPr lang="en-US" dirty="0"/>
              <a:t>Moral: Always check return codes, even for seemingly benign functions such as </a:t>
            </a:r>
            <a:r>
              <a:rPr lang="en-US" dirty="0">
                <a:latin typeface="Courier New" pitchFamily="49" charset="0"/>
              </a:rPr>
              <a:t>close()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D38EAD-21DF-F34F-B12A-9CA749CC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15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914400" y="2514600"/>
            <a:ext cx="6324600" cy="1828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fd;     /* file descriptor */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retval; /* return value */</a:t>
            </a:r>
          </a:p>
          <a:p>
            <a:endParaRPr lang="en-US" sz="1600" b="1" dirty="0" err="1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if ((retval = close(fd)) &lt; 0) {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   perror("close");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   exit(1);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55378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Reading a file copies bytes from the current file position to memory, and then updates file position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number of bytes read from file </a:t>
            </a:r>
            <a:r>
              <a:rPr lang="en-US" dirty="0" err="1">
                <a:latin typeface="Courier New" pitchFamily="49" charset="0"/>
              </a:rPr>
              <a:t>fd</a:t>
            </a:r>
            <a:r>
              <a:rPr lang="en-US" dirty="0"/>
              <a:t> into </a:t>
            </a:r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type </a:t>
            </a:r>
            <a:r>
              <a:rPr lang="en-US" b="1" dirty="0" err="1">
                <a:latin typeface="Courier New" pitchFamily="49" charset="0"/>
              </a:rPr>
              <a:t>ssize_t</a:t>
            </a:r>
            <a:r>
              <a:rPr lang="en-US" dirty="0"/>
              <a:t> is signed integer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Short counts </a:t>
            </a:r>
            <a:r>
              <a:rPr lang="en-US" dirty="0"/>
              <a:t>(</a:t>
            </a: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err="1">
                <a:latin typeface="Courier New" pitchFamily="49" charset="0"/>
              </a:rPr>
              <a:t>sizeof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buf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b="1" dirty="0"/>
              <a:t> </a:t>
            </a:r>
            <a:r>
              <a:rPr lang="en-US" dirty="0"/>
              <a:t>) are possible and are not errors!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F49BA3-1332-B44E-BB02-95B5B277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16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6076950" cy="2562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char buf[512];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fd;       /* file descriptor */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nbytes;   /* number of bytes read */</a:t>
            </a:r>
          </a:p>
          <a:p>
            <a:pPr>
              <a:lnSpc>
                <a:spcPct val="100000"/>
              </a:lnSpc>
            </a:pPr>
            <a:endParaRPr lang="en-US" sz="1600" b="1" dirty="0" err="1">
              <a:solidFill>
                <a:schemeClr val="tx1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/* Open file fd ...  */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/* Then read up to 512 bytes from file fd */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if ((nbytes = read(fd, buf, sizeof(buf))) &lt; 0) {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   perror("read");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   exit(1);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5437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Writing Files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a file copies bytes from memory to the current file position, and then updates current file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Returns number of bytes written from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/>
              <a:t> to file </a:t>
            </a:r>
            <a:r>
              <a:rPr lang="en-US" dirty="0" err="1">
                <a:latin typeface="Courier New" pitchFamily="49" charset="0"/>
              </a:rPr>
              <a:t>fd</a:t>
            </a:r>
            <a:endParaRPr lang="en-US" dirty="0"/>
          </a:p>
          <a:p>
            <a:pPr lvl="1"/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/>
            <a:r>
              <a:rPr lang="en-US" dirty="0"/>
              <a:t>As with reads, short counts are possible and are not errors!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B6725E-0DB4-B744-9C25-67536072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17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838200" y="2438400"/>
            <a:ext cx="6565900" cy="2562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char buf[512];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fd;       /* file descriptor */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nbytes;   /* number of bytes read */</a:t>
            </a:r>
          </a:p>
          <a:p>
            <a:endParaRPr lang="en-US" sz="1600" b="1" dirty="0" err="1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/* Open the file fd ... */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/* Then write up to 512 bytes from buf to file fd */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if ((nbytes = write(fd, buf, sizeof(buf)) &lt; 0) {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   perror("write");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   exit(1);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500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Short Counts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endParaRPr lang="en-US" dirty="0"/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endParaRPr lang="en-US" dirty="0"/>
          </a:p>
          <a:p>
            <a:r>
              <a:rPr lang="en-US" dirty="0"/>
              <a:t>Best practice is to always allow for short counts.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8FF18-4FF1-EE42-889E-C5D7603A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18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45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13B9-AEAD-2447-9A9B-8D6F205A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Reads/Writes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34013-DA84-0149-869B-1172B10DE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 data is stored in a kernel buffer and returned to the application on request</a:t>
            </a:r>
          </a:p>
          <a:p>
            <a:r>
              <a:rPr lang="en-US" dirty="0"/>
              <a:t>enables same system call interface to handle both streaming reads (e.g., keyboard) and block reads (e.g., disk)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2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4" name="AutoShape 195"/>
          <p:cNvSpPr>
            <a:spLocks noChangeAspect="1" noChangeArrowheads="1"/>
          </p:cNvSpPr>
          <p:nvPr/>
        </p:nvSpPr>
        <p:spPr bwMode="auto">
          <a:xfrm>
            <a:off x="1066800" y="1432044"/>
            <a:ext cx="6902450" cy="5349754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Text Box 196"/>
          <p:cNvSpPr txBox="1">
            <a:spLocks noChangeAspect="1" noChangeArrowheads="1"/>
          </p:cNvSpPr>
          <p:nvPr/>
        </p:nvSpPr>
        <p:spPr bwMode="auto">
          <a:xfrm>
            <a:off x="4200577" y="1763514"/>
            <a:ext cx="6636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Regs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Text Box 198"/>
          <p:cNvSpPr txBox="1">
            <a:spLocks noChangeAspect="1" noChangeArrowheads="1"/>
          </p:cNvSpPr>
          <p:nvPr/>
        </p:nvSpPr>
        <p:spPr bwMode="auto">
          <a:xfrm>
            <a:off x="4053910" y="2214840"/>
            <a:ext cx="101742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7" name="Text Box 199"/>
          <p:cNvSpPr txBox="1">
            <a:spLocks noChangeAspect="1" noChangeArrowheads="1"/>
          </p:cNvSpPr>
          <p:nvPr/>
        </p:nvSpPr>
        <p:spPr bwMode="auto">
          <a:xfrm>
            <a:off x="3818712" y="4460935"/>
            <a:ext cx="142739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(DRAM)</a:t>
            </a:r>
          </a:p>
        </p:txBody>
      </p:sp>
      <p:sp>
        <p:nvSpPr>
          <p:cNvPr id="8" name="Text Box 200"/>
          <p:cNvSpPr txBox="1">
            <a:spLocks noChangeAspect="1" noChangeArrowheads="1"/>
          </p:cNvSpPr>
          <p:nvPr/>
        </p:nvSpPr>
        <p:spPr bwMode="auto">
          <a:xfrm>
            <a:off x="3353446" y="5249775"/>
            <a:ext cx="242025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(local disks)</a:t>
            </a:r>
          </a:p>
        </p:txBody>
      </p:sp>
      <p:sp>
        <p:nvSpPr>
          <p:cNvPr id="9" name="Line 203"/>
          <p:cNvSpPr>
            <a:spLocks noChangeAspect="1" noChangeShapeType="1"/>
          </p:cNvSpPr>
          <p:nvPr/>
        </p:nvSpPr>
        <p:spPr bwMode="auto">
          <a:xfrm>
            <a:off x="3578225" y="2818353"/>
            <a:ext cx="187848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Line 205"/>
          <p:cNvSpPr>
            <a:spLocks noChangeAspect="1" noChangeShapeType="1"/>
          </p:cNvSpPr>
          <p:nvPr/>
        </p:nvSpPr>
        <p:spPr bwMode="auto">
          <a:xfrm>
            <a:off x="3325775" y="3559800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Line 222"/>
          <p:cNvSpPr>
            <a:spLocks noChangeAspect="1" noChangeShapeType="1"/>
          </p:cNvSpPr>
          <p:nvPr/>
        </p:nvSpPr>
        <p:spPr bwMode="auto">
          <a:xfrm>
            <a:off x="228600" y="4360862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Text Box 223"/>
          <p:cNvSpPr txBox="1">
            <a:spLocks noChangeAspect="1" noChangeArrowheads="1"/>
          </p:cNvSpPr>
          <p:nvPr/>
        </p:nvSpPr>
        <p:spPr bwMode="auto">
          <a:xfrm>
            <a:off x="276225" y="4620300"/>
            <a:ext cx="95295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devices</a:t>
            </a:r>
          </a:p>
        </p:txBody>
      </p:sp>
      <p:sp>
        <p:nvSpPr>
          <p:cNvPr id="14" name="Line 224"/>
          <p:cNvSpPr>
            <a:spLocks noChangeAspect="1" noChangeShapeType="1"/>
          </p:cNvSpPr>
          <p:nvPr/>
        </p:nvSpPr>
        <p:spPr bwMode="auto">
          <a:xfrm>
            <a:off x="2786063" y="4369852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Text Box 225"/>
          <p:cNvSpPr txBox="1">
            <a:spLocks noChangeAspect="1" noChangeArrowheads="1"/>
          </p:cNvSpPr>
          <p:nvPr/>
        </p:nvSpPr>
        <p:spPr bwMode="auto">
          <a:xfrm>
            <a:off x="3208319" y="6092703"/>
            <a:ext cx="264818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(e.g., cloud,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w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eb servers)</a:t>
            </a:r>
          </a:p>
        </p:txBody>
      </p:sp>
      <p:sp>
        <p:nvSpPr>
          <p:cNvPr id="16" name="Text Box 227"/>
          <p:cNvSpPr txBox="1">
            <a:spLocks noChangeAspect="1" noChangeArrowheads="1"/>
          </p:cNvSpPr>
          <p:nvPr/>
        </p:nvSpPr>
        <p:spPr bwMode="auto">
          <a:xfrm>
            <a:off x="7396667" y="5142563"/>
            <a:ext cx="2062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on remote</a:t>
            </a:r>
            <a:r>
              <a:rPr kumimoji="0" lang="en-US" sz="12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servers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Text Box 236"/>
          <p:cNvSpPr txBox="1">
            <a:spLocks noChangeAspect="1" noChangeArrowheads="1"/>
          </p:cNvSpPr>
          <p:nvPr/>
        </p:nvSpPr>
        <p:spPr bwMode="auto">
          <a:xfrm>
            <a:off x="3987843" y="2903874"/>
            <a:ext cx="101742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19" name="Text Box 243"/>
          <p:cNvSpPr txBox="1">
            <a:spLocks noChangeAspect="1" noChangeArrowheads="1"/>
          </p:cNvSpPr>
          <p:nvPr/>
        </p:nvSpPr>
        <p:spPr bwMode="auto">
          <a:xfrm>
            <a:off x="5486929" y="2287923"/>
            <a:ext cx="2838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L1 cache holds cache lines retrieved from the L2 cache.</a:t>
            </a:r>
          </a:p>
        </p:txBody>
      </p:sp>
      <p:sp>
        <p:nvSpPr>
          <p:cNvPr id="20" name="Text Box 233"/>
          <p:cNvSpPr txBox="1">
            <a:spLocks noChangeAspect="1" noChangeArrowheads="1"/>
          </p:cNvSpPr>
          <p:nvPr/>
        </p:nvSpPr>
        <p:spPr bwMode="auto">
          <a:xfrm>
            <a:off x="5080052" y="1666625"/>
            <a:ext cx="2919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CPU registers hold words retrieved from </a:t>
            </a:r>
            <a:r>
              <a:rPr kumimoji="0" lang="en-US" sz="1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th</a:t>
            </a:r>
            <a:r>
              <a:rPr lang="en-US" sz="1200" kern="0" dirty="0">
                <a:solidFill>
                  <a:srgbClr val="FF0000"/>
                </a:solidFill>
                <a:latin typeface="Arial"/>
                <a:cs typeface="Arial"/>
              </a:rPr>
              <a:t>e L1 cache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</a:p>
        </p:txBody>
      </p:sp>
      <p:sp>
        <p:nvSpPr>
          <p:cNvPr id="21" name="Text Box 231"/>
          <p:cNvSpPr txBox="1">
            <a:spLocks noChangeAspect="1" noChangeArrowheads="1"/>
          </p:cNvSpPr>
          <p:nvPr/>
        </p:nvSpPr>
        <p:spPr bwMode="auto">
          <a:xfrm>
            <a:off x="5886714" y="2948610"/>
            <a:ext cx="2628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retrieved from L3 cache</a:t>
            </a:r>
          </a:p>
        </p:txBody>
      </p:sp>
      <p:sp>
        <p:nvSpPr>
          <p:cNvPr id="22" name="Text Box 247"/>
          <p:cNvSpPr txBox="1">
            <a:spLocks noChangeAspect="1" noChangeArrowheads="1"/>
          </p:cNvSpPr>
          <p:nvPr/>
        </p:nvSpPr>
        <p:spPr bwMode="auto">
          <a:xfrm>
            <a:off x="3721100" y="17188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L0:</a:t>
            </a:r>
          </a:p>
        </p:txBody>
      </p:sp>
      <p:sp>
        <p:nvSpPr>
          <p:cNvPr id="23" name="Text Box 248"/>
          <p:cNvSpPr txBox="1">
            <a:spLocks noChangeAspect="1" noChangeArrowheads="1"/>
          </p:cNvSpPr>
          <p:nvPr/>
        </p:nvSpPr>
        <p:spPr bwMode="auto">
          <a:xfrm>
            <a:off x="3276600" y="23284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L1:</a:t>
            </a:r>
          </a:p>
        </p:txBody>
      </p:sp>
      <p:sp>
        <p:nvSpPr>
          <p:cNvPr id="24" name="Text Box 249"/>
          <p:cNvSpPr txBox="1">
            <a:spLocks noChangeAspect="1" noChangeArrowheads="1"/>
          </p:cNvSpPr>
          <p:nvPr/>
        </p:nvSpPr>
        <p:spPr bwMode="auto">
          <a:xfrm>
            <a:off x="2895600" y="294439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L2:</a:t>
            </a:r>
          </a:p>
        </p:txBody>
      </p:sp>
      <p:sp>
        <p:nvSpPr>
          <p:cNvPr id="25" name="Text Box 250"/>
          <p:cNvSpPr txBox="1">
            <a:spLocks noChangeAspect="1" noChangeArrowheads="1"/>
          </p:cNvSpPr>
          <p:nvPr/>
        </p:nvSpPr>
        <p:spPr bwMode="auto">
          <a:xfrm>
            <a:off x="2430462" y="37000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L3:</a:t>
            </a:r>
          </a:p>
        </p:txBody>
      </p:sp>
      <p:sp>
        <p:nvSpPr>
          <p:cNvPr id="26" name="Text Box 251"/>
          <p:cNvSpPr txBox="1">
            <a:spLocks noChangeAspect="1" noChangeArrowheads="1"/>
          </p:cNvSpPr>
          <p:nvPr/>
        </p:nvSpPr>
        <p:spPr bwMode="auto">
          <a:xfrm>
            <a:off x="1905000" y="45382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L4:</a:t>
            </a:r>
          </a:p>
        </p:txBody>
      </p:sp>
      <p:sp>
        <p:nvSpPr>
          <p:cNvPr id="27" name="Text Box 252"/>
          <p:cNvSpPr txBox="1">
            <a:spLocks noChangeAspect="1" noChangeArrowheads="1"/>
          </p:cNvSpPr>
          <p:nvPr/>
        </p:nvSpPr>
        <p:spPr bwMode="auto">
          <a:xfrm>
            <a:off x="1371600" y="53002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L5:</a:t>
            </a:r>
          </a:p>
        </p:txBody>
      </p:sp>
      <p:sp>
        <p:nvSpPr>
          <p:cNvPr id="28" name="Text Box 289"/>
          <p:cNvSpPr txBox="1">
            <a:spLocks noChangeAspect="1" noChangeArrowheads="1"/>
          </p:cNvSpPr>
          <p:nvPr/>
        </p:nvSpPr>
        <p:spPr bwMode="auto">
          <a:xfrm>
            <a:off x="228600" y="2353319"/>
            <a:ext cx="95295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devices</a:t>
            </a:r>
          </a:p>
        </p:txBody>
      </p:sp>
      <p:sp>
        <p:nvSpPr>
          <p:cNvPr id="29" name="Line 291"/>
          <p:cNvSpPr>
            <a:spLocks noChangeShapeType="1"/>
          </p:cNvSpPr>
          <p:nvPr/>
        </p:nvSpPr>
        <p:spPr bwMode="auto">
          <a:xfrm flipV="1">
            <a:off x="228600" y="2205244"/>
            <a:ext cx="15876" cy="201844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0" name="Line 292"/>
          <p:cNvSpPr>
            <a:spLocks noChangeAspect="1" noChangeShapeType="1"/>
          </p:cNvSpPr>
          <p:nvPr/>
        </p:nvSpPr>
        <p:spPr bwMode="auto">
          <a:xfrm>
            <a:off x="6509544" y="4369852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1" name="Text Box 293"/>
          <p:cNvSpPr txBox="1">
            <a:spLocks noChangeAspect="1" noChangeArrowheads="1"/>
          </p:cNvSpPr>
          <p:nvPr/>
        </p:nvSpPr>
        <p:spPr bwMode="auto">
          <a:xfrm>
            <a:off x="4009312" y="3658278"/>
            <a:ext cx="101742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32" name="Text Box 295"/>
          <p:cNvSpPr txBox="1">
            <a:spLocks noChangeAspect="1" noChangeArrowheads="1"/>
          </p:cNvSpPr>
          <p:nvPr/>
        </p:nvSpPr>
        <p:spPr bwMode="auto">
          <a:xfrm>
            <a:off x="6277505" y="3675751"/>
            <a:ext cx="2876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retrieved from main memory.</a:t>
            </a:r>
          </a:p>
        </p:txBody>
      </p:sp>
      <p:sp>
        <p:nvSpPr>
          <p:cNvPr id="33" name="Text Box 297"/>
          <p:cNvSpPr txBox="1">
            <a:spLocks noChangeAspect="1" noChangeArrowheads="1"/>
          </p:cNvSpPr>
          <p:nvPr/>
        </p:nvSpPr>
        <p:spPr bwMode="auto">
          <a:xfrm>
            <a:off x="838200" y="60622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L6:</a:t>
            </a:r>
          </a:p>
        </p:txBody>
      </p:sp>
      <p:sp>
        <p:nvSpPr>
          <p:cNvPr id="34" name="Text Box 229"/>
          <p:cNvSpPr txBox="1">
            <a:spLocks noChangeAspect="1" noChangeArrowheads="1"/>
          </p:cNvSpPr>
          <p:nvPr/>
        </p:nvSpPr>
        <p:spPr bwMode="auto">
          <a:xfrm>
            <a:off x="6807419" y="4419600"/>
            <a:ext cx="21841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Main memory holds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disk blocks retrieved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from local disks.</a:t>
            </a:r>
          </a:p>
        </p:txBody>
      </p:sp>
      <p:sp>
        <p:nvSpPr>
          <p:cNvPr id="35" name="Line 292">
            <a:extLst>
              <a:ext uri="{FF2B5EF4-FFF2-40B4-BE49-F238E27FC236}">
                <a16:creationId xmlns:a16="http://schemas.microsoft.com/office/drawing/2014/main" id="{FBE8AA64-64E2-C240-A74E-0D996DADA75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553030" y="6781798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6" name="Line 292">
            <a:extLst>
              <a:ext uri="{FF2B5EF4-FFF2-40B4-BE49-F238E27FC236}">
                <a16:creationId xmlns:a16="http://schemas.microsoft.com/office/drawing/2014/main" id="{E63C5BBD-3F04-D54D-B7A0-6901ABBCA2A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265363" y="5121963"/>
            <a:ext cx="449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7" name="Line 292">
            <a:extLst>
              <a:ext uri="{FF2B5EF4-FFF2-40B4-BE49-F238E27FC236}">
                <a16:creationId xmlns:a16="http://schemas.microsoft.com/office/drawing/2014/main" id="{30DFD0B2-3ACD-4C41-886A-F8B9694D7DF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116564" y="2241002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8" name="Line 292">
            <a:extLst>
              <a:ext uri="{FF2B5EF4-FFF2-40B4-BE49-F238E27FC236}">
                <a16:creationId xmlns:a16="http://schemas.microsoft.com/office/drawing/2014/main" id="{78A44D5E-395F-F447-8B08-D7977AD9F7A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689100" y="5962362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9" name="Line 203">
            <a:extLst>
              <a:ext uri="{FF2B5EF4-FFF2-40B4-BE49-F238E27FC236}">
                <a16:creationId xmlns:a16="http://schemas.microsoft.com/office/drawing/2014/main" id="{17D1816C-0C44-6B4C-8C3A-187DA9426FB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023696" y="2234486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7B38481-0D12-7F4D-8C34-6FA672D1C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9" y="5749042"/>
            <a:ext cx="661586" cy="4993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D365759-A43D-2440-9819-011BFA51B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409896"/>
            <a:ext cx="684413" cy="60281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FD1B702-F3F0-234F-AEDA-6A832B8EA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75" y="2814565"/>
            <a:ext cx="778288" cy="76339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D2FDD7F-9CD4-BF42-BF49-ABE9FBF86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248" y="1600200"/>
            <a:ext cx="768111" cy="555941"/>
          </a:xfrm>
          <a:prstGeom prst="rect">
            <a:avLst/>
          </a:prstGeom>
        </p:spPr>
      </p:pic>
      <p:sp>
        <p:nvSpPr>
          <p:cNvPr id="49" name="Line 292">
            <a:extLst>
              <a:ext uri="{FF2B5EF4-FFF2-40B4-BE49-F238E27FC236}">
                <a16:creationId xmlns:a16="http://schemas.microsoft.com/office/drawing/2014/main" id="{B7DE7034-6C1B-FA4D-A06C-F667CB3A505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934200" y="5142563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1786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BDB5-96A5-4B42-82D2-09C838E2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Reading and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2F9C-019F-B342-91B8-0C73B1D73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the file </a:t>
            </a:r>
            <a:r>
              <a:rPr lang="en-US" dirty="0" err="1">
                <a:latin typeface="Courier" pitchFamily="2" charset="0"/>
              </a:rPr>
              <a:t>foobar.txt</a:t>
            </a:r>
            <a:r>
              <a:rPr lang="en-US" dirty="0"/>
              <a:t> consists of the six ASCII characters </a:t>
            </a:r>
            <a:r>
              <a:rPr lang="en-US" dirty="0" err="1">
                <a:latin typeface="Courier" pitchFamily="2" charset="0"/>
              </a:rPr>
              <a:t>foobar</a:t>
            </a:r>
            <a:r>
              <a:rPr lang="en-US" dirty="0"/>
              <a:t>. What gets printed when the following program is run?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49BB7E0-DC11-744B-A8DE-52595E523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2937570"/>
            <a:ext cx="6324600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int main(int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argc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char **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argv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int fd1, fd2;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char c;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fd1 = open("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foobar.txt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", O_RDONLY);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fd2 = open("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foobar.txt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", O_RDONLY);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read(fd1, &amp;c, 1);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read(fd2, &amp;c, 1);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("c = %c\n", c);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return 0;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29282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6644-818A-614A-9E66-3F281F4D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Reading and Writing</a:t>
            </a:r>
          </a:p>
        </p:txBody>
      </p:sp>
      <p:sp>
        <p:nvSpPr>
          <p:cNvPr id="14" name="Text Box 407">
            <a:extLst>
              <a:ext uri="{FF2B5EF4-FFF2-40B4-BE49-F238E27FC236}">
                <a16:creationId xmlns:a16="http://schemas.microsoft.com/office/drawing/2014/main" id="{CACC8355-0C0E-2349-AE42-014DE816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738" y="1993384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File descriptor table</a:t>
            </a:r>
          </a:p>
        </p:txBody>
      </p:sp>
      <p:sp>
        <p:nvSpPr>
          <p:cNvPr id="15" name="Text Box 408">
            <a:extLst>
              <a:ext uri="{FF2B5EF4-FFF2-40B4-BE49-F238E27FC236}">
                <a16:creationId xmlns:a16="http://schemas.microsoft.com/office/drawing/2014/main" id="{49E65F0F-9320-B94D-A1EA-C39CC7838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986" y="1980684"/>
            <a:ext cx="1736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</p:txBody>
      </p:sp>
      <p:sp>
        <p:nvSpPr>
          <p:cNvPr id="16" name="Text Box 410">
            <a:extLst>
              <a:ext uri="{FF2B5EF4-FFF2-40B4-BE49-F238E27FC236}">
                <a16:creationId xmlns:a16="http://schemas.microsoft.com/office/drawing/2014/main" id="{C50C8A5C-3528-6D47-BD32-7CB0F0E6C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236" y="1980684"/>
            <a:ext cx="1454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</p:txBody>
      </p:sp>
      <p:sp>
        <p:nvSpPr>
          <p:cNvPr id="20" name="Line 429">
            <a:extLst>
              <a:ext uri="{FF2B5EF4-FFF2-40B4-BE49-F238E27FC236}">
                <a16:creationId xmlns:a16="http://schemas.microsoft.com/office/drawing/2014/main" id="{D128B23A-3B63-BB45-89FB-FEC9F038F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1237" y="2924174"/>
            <a:ext cx="2018501" cy="815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40">
            <a:extLst>
              <a:ext uri="{FF2B5EF4-FFF2-40B4-BE49-F238E27FC236}">
                <a16:creationId xmlns:a16="http://schemas.microsoft.com/office/drawing/2014/main" id="{183EE7B3-0DB0-7449-A923-F336C6EF4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3949700"/>
            <a:ext cx="1930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34D69E4-97FD-CC4F-B646-776F46E19DED}"/>
              </a:ext>
            </a:extLst>
          </p:cNvPr>
          <p:cNvGrpSpPr/>
          <p:nvPr/>
        </p:nvGrpSpPr>
        <p:grpSpPr>
          <a:xfrm>
            <a:off x="777875" y="2895600"/>
            <a:ext cx="1719263" cy="1184275"/>
            <a:chOff x="777875" y="2895600"/>
            <a:chExt cx="1719263" cy="1184275"/>
          </a:xfrm>
        </p:grpSpPr>
        <p:sp>
          <p:nvSpPr>
            <p:cNvPr id="4" name="Rectangle 381">
              <a:extLst>
                <a:ext uri="{FF2B5EF4-FFF2-40B4-BE49-F238E27FC236}">
                  <a16:creationId xmlns:a16="http://schemas.microsoft.com/office/drawing/2014/main" id="{2B5A5E59-CCCD-4744-B12E-B33171262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29368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0">
              <a:extLst>
                <a:ext uri="{FF2B5EF4-FFF2-40B4-BE49-F238E27FC236}">
                  <a16:creationId xmlns:a16="http://schemas.microsoft.com/office/drawing/2014/main" id="{0D98683B-CFBF-B34C-8E0C-EBC275B55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1654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91">
              <a:extLst>
                <a:ext uri="{FF2B5EF4-FFF2-40B4-BE49-F238E27FC236}">
                  <a16:creationId xmlns:a16="http://schemas.microsoft.com/office/drawing/2014/main" id="{F278D41F-13ED-6946-BB3F-24579A540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3940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92">
              <a:extLst>
                <a:ext uri="{FF2B5EF4-FFF2-40B4-BE49-F238E27FC236}">
                  <a16:creationId xmlns:a16="http://schemas.microsoft.com/office/drawing/2014/main" id="{D299194C-0FBD-2D4E-A595-FC43939BC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6226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93">
              <a:extLst>
                <a:ext uri="{FF2B5EF4-FFF2-40B4-BE49-F238E27FC236}">
                  <a16:creationId xmlns:a16="http://schemas.microsoft.com/office/drawing/2014/main" id="{0CA30F7B-4988-B84C-9E9D-BD3969E1A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8512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97">
              <a:extLst>
                <a:ext uri="{FF2B5EF4-FFF2-40B4-BE49-F238E27FC236}">
                  <a16:creationId xmlns:a16="http://schemas.microsoft.com/office/drawing/2014/main" id="{52214EAA-8C6F-1F4A-840E-69D4B65A9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29368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0</a:t>
              </a:r>
            </a:p>
          </p:txBody>
        </p:sp>
        <p:sp>
          <p:nvSpPr>
            <p:cNvPr id="10" name="Rectangle 398">
              <a:extLst>
                <a:ext uri="{FF2B5EF4-FFF2-40B4-BE49-F238E27FC236}">
                  <a16:creationId xmlns:a16="http://schemas.microsoft.com/office/drawing/2014/main" id="{596A1B43-ED0B-EE41-97D3-1DF336412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1654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1</a:t>
              </a:r>
            </a:p>
          </p:txBody>
        </p:sp>
        <p:sp>
          <p:nvSpPr>
            <p:cNvPr id="11" name="Rectangle 399">
              <a:extLst>
                <a:ext uri="{FF2B5EF4-FFF2-40B4-BE49-F238E27FC236}">
                  <a16:creationId xmlns:a16="http://schemas.microsoft.com/office/drawing/2014/main" id="{028382CA-1118-774A-8AB9-21FCCBA76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3940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2</a:t>
              </a:r>
            </a:p>
          </p:txBody>
        </p:sp>
        <p:sp>
          <p:nvSpPr>
            <p:cNvPr id="12" name="Rectangle 400">
              <a:extLst>
                <a:ext uri="{FF2B5EF4-FFF2-40B4-BE49-F238E27FC236}">
                  <a16:creationId xmlns:a16="http://schemas.microsoft.com/office/drawing/2014/main" id="{3270D670-4544-8F41-9D77-DB55A71A4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6226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3</a:t>
              </a:r>
            </a:p>
          </p:txBody>
        </p:sp>
        <p:sp>
          <p:nvSpPr>
            <p:cNvPr id="13" name="Rectangle 401">
              <a:extLst>
                <a:ext uri="{FF2B5EF4-FFF2-40B4-BE49-F238E27FC236}">
                  <a16:creationId xmlns:a16="http://schemas.microsoft.com/office/drawing/2014/main" id="{D6F3C568-0E59-2141-9662-6F9B1A2B4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8512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4</a:t>
              </a:r>
            </a:p>
          </p:txBody>
        </p:sp>
        <p:sp>
          <p:nvSpPr>
            <p:cNvPr id="28" name="Text Box 444">
              <a:extLst>
                <a:ext uri="{FF2B5EF4-FFF2-40B4-BE49-F238E27FC236}">
                  <a16:creationId xmlns:a16="http://schemas.microsoft.com/office/drawing/2014/main" id="{CE957536-1FF7-8A49-8F16-07513CE33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875" y="33528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stderr</a:t>
              </a:r>
            </a:p>
          </p:txBody>
        </p:sp>
        <p:sp>
          <p:nvSpPr>
            <p:cNvPr id="29" name="Text Box 445">
              <a:extLst>
                <a:ext uri="{FF2B5EF4-FFF2-40B4-BE49-F238E27FC236}">
                  <a16:creationId xmlns:a16="http://schemas.microsoft.com/office/drawing/2014/main" id="{80778E1E-368F-534B-A477-D7FD34EC9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875" y="31242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>
                  <a:latin typeface="Courier New" charset="0"/>
                </a:rPr>
                <a:t>stdout</a:t>
              </a:r>
            </a:p>
          </p:txBody>
        </p:sp>
        <p:sp>
          <p:nvSpPr>
            <p:cNvPr id="30" name="Text Box 446">
              <a:extLst>
                <a:ext uri="{FF2B5EF4-FFF2-40B4-BE49-F238E27FC236}">
                  <a16:creationId xmlns:a16="http://schemas.microsoft.com/office/drawing/2014/main" id="{163A0386-3206-D140-8D61-B9C78AC1A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238" y="2895600"/>
              <a:ext cx="7159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stdin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9F55D5-0F2F-2440-896E-5BC02CD1F167}"/>
              </a:ext>
            </a:extLst>
          </p:cNvPr>
          <p:cNvGrpSpPr/>
          <p:nvPr/>
        </p:nvGrpSpPr>
        <p:grpSpPr>
          <a:xfrm>
            <a:off x="6578600" y="2895600"/>
            <a:ext cx="1066800" cy="1219200"/>
            <a:chOff x="6578600" y="2895600"/>
            <a:chExt cx="1066800" cy="1219200"/>
          </a:xfrm>
        </p:grpSpPr>
        <p:sp>
          <p:nvSpPr>
            <p:cNvPr id="32" name="Rectangle 465">
              <a:extLst>
                <a:ext uri="{FF2B5EF4-FFF2-40B4-BE49-F238E27FC236}">
                  <a16:creationId xmlns:a16="http://schemas.microsoft.com/office/drawing/2014/main" id="{FDC2246B-1FC2-1248-A4B8-5D0F12B77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2895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3" name="Rectangle 466">
              <a:extLst>
                <a:ext uri="{FF2B5EF4-FFF2-40B4-BE49-F238E27FC236}">
                  <a16:creationId xmlns:a16="http://schemas.microsoft.com/office/drawing/2014/main" id="{A394F06E-6DFE-FE4E-B17A-A8D20F32E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8100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4" name="Rectangle 467">
              <a:extLst>
                <a:ext uri="{FF2B5EF4-FFF2-40B4-BE49-F238E27FC236}">
                  <a16:creationId xmlns:a16="http://schemas.microsoft.com/office/drawing/2014/main" id="{41AB2A61-45B4-B04C-9DD9-8A637ED30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200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5" name="Rectangle 468">
              <a:extLst>
                <a:ext uri="{FF2B5EF4-FFF2-40B4-BE49-F238E27FC236}">
                  <a16:creationId xmlns:a16="http://schemas.microsoft.com/office/drawing/2014/main" id="{3334CDF3-AA26-1D4F-BBE4-E136CF25B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505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5BF6BE0-BAA7-6F46-97E4-A9B6BBE00053}"/>
              </a:ext>
            </a:extLst>
          </p:cNvPr>
          <p:cNvGrpSpPr/>
          <p:nvPr/>
        </p:nvGrpSpPr>
        <p:grpSpPr>
          <a:xfrm>
            <a:off x="6578600" y="4495800"/>
            <a:ext cx="1066800" cy="1219200"/>
            <a:chOff x="6578600" y="4495800"/>
            <a:chExt cx="1066800" cy="1219200"/>
          </a:xfrm>
        </p:grpSpPr>
        <p:sp>
          <p:nvSpPr>
            <p:cNvPr id="36" name="Rectangle 469">
              <a:extLst>
                <a:ext uri="{FF2B5EF4-FFF2-40B4-BE49-F238E27FC236}">
                  <a16:creationId xmlns:a16="http://schemas.microsoft.com/office/drawing/2014/main" id="{FE2560AB-A89F-1F4F-8CE3-CEF45E99B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495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7" name="Rectangle 470">
              <a:extLst>
                <a:ext uri="{FF2B5EF4-FFF2-40B4-BE49-F238E27FC236}">
                  <a16:creationId xmlns:a16="http://schemas.microsoft.com/office/drawing/2014/main" id="{C92418C5-5C3B-0843-A1F2-B3F21595D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410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8" name="Rectangle 471">
              <a:extLst>
                <a:ext uri="{FF2B5EF4-FFF2-40B4-BE49-F238E27FC236}">
                  <a16:creationId xmlns:a16="http://schemas.microsoft.com/office/drawing/2014/main" id="{F199E318-B925-524C-9669-F0C4391DB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800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9" name="Rectangle 472">
              <a:extLst>
                <a:ext uri="{FF2B5EF4-FFF2-40B4-BE49-F238E27FC236}">
                  <a16:creationId xmlns:a16="http://schemas.microsoft.com/office/drawing/2014/main" id="{C9242995-6B70-1642-BE77-03239211A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105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99C984-4A2C-B24A-91CF-42BCF2BA892B}"/>
              </a:ext>
            </a:extLst>
          </p:cNvPr>
          <p:cNvGrpSpPr/>
          <p:nvPr/>
        </p:nvGrpSpPr>
        <p:grpSpPr>
          <a:xfrm>
            <a:off x="4213110" y="2634734"/>
            <a:ext cx="2352790" cy="1508641"/>
            <a:chOff x="4213110" y="2634734"/>
            <a:chExt cx="2352790" cy="1508641"/>
          </a:xfrm>
        </p:grpSpPr>
        <p:sp>
          <p:nvSpPr>
            <p:cNvPr id="17" name="Rectangle 411">
              <a:extLst>
                <a:ext uri="{FF2B5EF4-FFF2-40B4-BE49-F238E27FC236}">
                  <a16:creationId xmlns:a16="http://schemas.microsoft.com/office/drawing/2014/main" id="{D0716705-F929-CF40-BDD6-E6ACF7810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228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File pos</a:t>
              </a:r>
            </a:p>
          </p:txBody>
        </p:sp>
        <p:sp>
          <p:nvSpPr>
            <p:cNvPr id="18" name="Rectangle 416">
              <a:extLst>
                <a:ext uri="{FF2B5EF4-FFF2-40B4-BE49-F238E27FC236}">
                  <a16:creationId xmlns:a16="http://schemas.microsoft.com/office/drawing/2014/main" id="{6603D4AF-366E-7E46-AF50-0EAF900EE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533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charset="0"/>
                </a:rPr>
                <a:t>refcnt=1</a:t>
              </a:r>
            </a:p>
          </p:txBody>
        </p:sp>
        <p:sp>
          <p:nvSpPr>
            <p:cNvPr id="19" name="Rectangle 417">
              <a:extLst>
                <a:ext uri="{FF2B5EF4-FFF2-40B4-BE49-F238E27FC236}">
                  <a16:creationId xmlns:a16="http://schemas.microsoft.com/office/drawing/2014/main" id="{DB7B295E-FEAB-5941-B757-48FC1B2B2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838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2" name="Rectangle 431">
              <a:extLst>
                <a:ext uri="{FF2B5EF4-FFF2-40B4-BE49-F238E27FC236}">
                  <a16:creationId xmlns:a16="http://schemas.microsoft.com/office/drawing/2014/main" id="{E2CCE518-EC36-CF4C-B6FA-A52345161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2924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Line 452">
              <a:extLst>
                <a:ext uri="{FF2B5EF4-FFF2-40B4-BE49-F238E27FC236}">
                  <a16:creationId xmlns:a16="http://schemas.microsoft.com/office/drawing/2014/main" id="{4A611F31-445C-5E4A-82CF-74389584F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7313" y="2908300"/>
              <a:ext cx="1398587" cy="153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73">
              <a:extLst>
                <a:ext uri="{FF2B5EF4-FFF2-40B4-BE49-F238E27FC236}">
                  <a16:creationId xmlns:a16="http://schemas.microsoft.com/office/drawing/2014/main" id="{4C7CB50A-67FC-C24C-8BED-0E4F3A6D8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110" y="2634734"/>
              <a:ext cx="11337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/>
                <a:t>foobar.txt</a:t>
              </a:r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0929A4-82E6-694A-8406-43A9D3A3E91C}"/>
              </a:ext>
            </a:extLst>
          </p:cNvPr>
          <p:cNvGrpSpPr/>
          <p:nvPr/>
        </p:nvGrpSpPr>
        <p:grpSpPr>
          <a:xfrm>
            <a:off x="4213110" y="2936875"/>
            <a:ext cx="2273415" cy="2882900"/>
            <a:chOff x="4213110" y="2936875"/>
            <a:chExt cx="2273415" cy="2882900"/>
          </a:xfrm>
        </p:grpSpPr>
        <p:sp>
          <p:nvSpPr>
            <p:cNvPr id="21" name="Line 430">
              <a:extLst>
                <a:ext uri="{FF2B5EF4-FFF2-40B4-BE49-F238E27FC236}">
                  <a16:creationId xmlns:a16="http://schemas.microsoft.com/office/drawing/2014/main" id="{07363FBE-F6DB-D843-B731-63C0B9B8B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7938" y="2936875"/>
              <a:ext cx="1398587" cy="1816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432">
              <a:extLst>
                <a:ext uri="{FF2B5EF4-FFF2-40B4-BE49-F238E27FC236}">
                  <a16:creationId xmlns:a16="http://schemas.microsoft.com/office/drawing/2014/main" id="{A4FE3788-D2AB-5B40-9849-A22EA7D0C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905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24" name="Rectangle 433">
              <a:extLst>
                <a:ext uri="{FF2B5EF4-FFF2-40B4-BE49-F238E27FC236}">
                  <a16:creationId xmlns:a16="http://schemas.microsoft.com/office/drawing/2014/main" id="{1C2BA883-2F22-FE49-A692-68D2EF1BE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210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charset="0"/>
                </a:rPr>
                <a:t>refcnt</a:t>
              </a:r>
              <a:r>
                <a:rPr lang="en-US" sz="1400" dirty="0">
                  <a:latin typeface="Courier New" charset="0"/>
                </a:rPr>
                <a:t>=1</a:t>
              </a:r>
            </a:p>
          </p:txBody>
        </p:sp>
        <p:sp>
          <p:nvSpPr>
            <p:cNvPr id="25" name="Rectangle 434">
              <a:extLst>
                <a:ext uri="{FF2B5EF4-FFF2-40B4-BE49-F238E27FC236}">
                  <a16:creationId xmlns:a16="http://schemas.microsoft.com/office/drawing/2014/main" id="{A4E3FF4C-8727-0948-83AF-227A14A9A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514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6" name="Rectangle 435">
              <a:extLst>
                <a:ext uri="{FF2B5EF4-FFF2-40B4-BE49-F238E27FC236}">
                  <a16:creationId xmlns:a16="http://schemas.microsoft.com/office/drawing/2014/main" id="{C1E3FCDA-BBE7-334F-9968-12B4A59B5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600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" name="Text Box 474">
              <a:extLst>
                <a:ext uri="{FF2B5EF4-FFF2-40B4-BE49-F238E27FC236}">
                  <a16:creationId xmlns:a16="http://schemas.microsoft.com/office/drawing/2014/main" id="{664C2BE4-B296-0C47-8FA8-9B370A09A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110" y="4327009"/>
              <a:ext cx="11337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/>
                <a:t>foobar.txt</a:t>
              </a:r>
              <a:endParaRPr lang="en-US" dirty="0"/>
            </a:p>
          </p:txBody>
        </p:sp>
      </p:grpSp>
      <p:sp>
        <p:nvSpPr>
          <p:cNvPr id="47" name="Text Box 444">
            <a:extLst>
              <a:ext uri="{FF2B5EF4-FFF2-40B4-BE49-F238E27FC236}">
                <a16:creationId xmlns:a16="http://schemas.microsoft.com/office/drawing/2014/main" id="{A91DA097-8375-EF48-9028-00EA94D51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30" y="3810000"/>
            <a:ext cx="5068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400" dirty="0">
                <a:latin typeface="Courier New" charset="0"/>
              </a:rPr>
              <a:t>fd2</a:t>
            </a:r>
          </a:p>
        </p:txBody>
      </p:sp>
      <p:sp>
        <p:nvSpPr>
          <p:cNvPr id="48" name="Text Box 445">
            <a:extLst>
              <a:ext uri="{FF2B5EF4-FFF2-40B4-BE49-F238E27FC236}">
                <a16:creationId xmlns:a16="http://schemas.microsoft.com/office/drawing/2014/main" id="{A16FB526-707E-0040-B675-A6A7B0AB9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30" y="3578423"/>
            <a:ext cx="5068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400" dirty="0">
                <a:latin typeface="Courier New" charset="0"/>
              </a:rPr>
              <a:t>fd1</a:t>
            </a:r>
          </a:p>
        </p:txBody>
      </p:sp>
    </p:spTree>
    <p:extLst>
      <p:ext uri="{BB962C8B-B14F-4D97-AF65-F5344CB8AC3E}">
        <p14:creationId xmlns:p14="http://schemas.microsoft.com/office/powerpoint/2010/main" val="239680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F1EA9-CE80-924A-813B-D6A9CF58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and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DE490-75B7-C445-9035-40067995A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child process inherits all file descriptors from its parent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A893918-5F69-4B4C-9546-32132F8EDE17}"/>
              </a:ext>
            </a:extLst>
          </p:cNvPr>
          <p:cNvGrpSpPr/>
          <p:nvPr/>
        </p:nvGrpSpPr>
        <p:grpSpPr>
          <a:xfrm>
            <a:off x="1331118" y="3079750"/>
            <a:ext cx="6354763" cy="3244850"/>
            <a:chOff x="-80963" y="746125"/>
            <a:chExt cx="6354763" cy="3244850"/>
          </a:xfrm>
        </p:grpSpPr>
        <p:sp>
          <p:nvSpPr>
            <p:cNvPr id="4" name="Rectangle 381">
              <a:extLst>
                <a:ext uri="{FF2B5EF4-FFF2-40B4-BE49-F238E27FC236}">
                  <a16:creationId xmlns:a16="http://schemas.microsoft.com/office/drawing/2014/main" id="{A7FD8E59-6490-5B46-9F00-F43BFE04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11080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0">
              <a:extLst>
                <a:ext uri="{FF2B5EF4-FFF2-40B4-BE49-F238E27FC236}">
                  <a16:creationId xmlns:a16="http://schemas.microsoft.com/office/drawing/2014/main" id="{D7C05F1C-FF95-6849-8296-EB5C2C3C8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13366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91">
              <a:extLst>
                <a:ext uri="{FF2B5EF4-FFF2-40B4-BE49-F238E27FC236}">
                  <a16:creationId xmlns:a16="http://schemas.microsoft.com/office/drawing/2014/main" id="{72D29275-C1BF-E043-8C29-C0CBDC413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15652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92">
              <a:extLst>
                <a:ext uri="{FF2B5EF4-FFF2-40B4-BE49-F238E27FC236}">
                  <a16:creationId xmlns:a16="http://schemas.microsoft.com/office/drawing/2014/main" id="{96C9622D-6734-824A-B7F8-CAF494AB3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17938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93">
              <a:extLst>
                <a:ext uri="{FF2B5EF4-FFF2-40B4-BE49-F238E27FC236}">
                  <a16:creationId xmlns:a16="http://schemas.microsoft.com/office/drawing/2014/main" id="{BCE2952B-3EE0-F24B-857A-8065B353F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20224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97">
              <a:extLst>
                <a:ext uri="{FF2B5EF4-FFF2-40B4-BE49-F238E27FC236}">
                  <a16:creationId xmlns:a16="http://schemas.microsoft.com/office/drawing/2014/main" id="{3733A341-C826-2F48-AFC7-5BFFDBF9D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63" y="110807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0</a:t>
              </a:r>
            </a:p>
          </p:txBody>
        </p:sp>
        <p:sp>
          <p:nvSpPr>
            <p:cNvPr id="10" name="Rectangle 398">
              <a:extLst>
                <a:ext uri="{FF2B5EF4-FFF2-40B4-BE49-F238E27FC236}">
                  <a16:creationId xmlns:a16="http://schemas.microsoft.com/office/drawing/2014/main" id="{E60B6976-397E-834E-88C6-69F9F2137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63" y="133667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1</a:t>
              </a:r>
            </a:p>
          </p:txBody>
        </p:sp>
        <p:sp>
          <p:nvSpPr>
            <p:cNvPr id="11" name="Rectangle 399">
              <a:extLst>
                <a:ext uri="{FF2B5EF4-FFF2-40B4-BE49-F238E27FC236}">
                  <a16:creationId xmlns:a16="http://schemas.microsoft.com/office/drawing/2014/main" id="{2EA24B9F-7947-6A47-B9D3-EAF3B0C1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63" y="156527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2</a:t>
              </a:r>
            </a:p>
          </p:txBody>
        </p:sp>
        <p:sp>
          <p:nvSpPr>
            <p:cNvPr id="12" name="Rectangle 400">
              <a:extLst>
                <a:ext uri="{FF2B5EF4-FFF2-40B4-BE49-F238E27FC236}">
                  <a16:creationId xmlns:a16="http://schemas.microsoft.com/office/drawing/2014/main" id="{9B76DC88-3ABE-9746-91D8-91BBF03BF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63" y="179387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3</a:t>
              </a:r>
            </a:p>
          </p:txBody>
        </p:sp>
        <p:sp>
          <p:nvSpPr>
            <p:cNvPr id="13" name="Rectangle 401">
              <a:extLst>
                <a:ext uri="{FF2B5EF4-FFF2-40B4-BE49-F238E27FC236}">
                  <a16:creationId xmlns:a16="http://schemas.microsoft.com/office/drawing/2014/main" id="{3DE0AB53-8713-9144-AF2A-0EFFFD2C5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63" y="202247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4</a:t>
              </a:r>
            </a:p>
          </p:txBody>
        </p:sp>
        <p:sp>
          <p:nvSpPr>
            <p:cNvPr id="17" name="Rectangle 411">
              <a:extLst>
                <a:ext uri="{FF2B5EF4-FFF2-40B4-BE49-F238E27FC236}">
                  <a16:creationId xmlns:a16="http://schemas.microsoft.com/office/drawing/2014/main" id="{14C41A05-F37C-F447-BD31-0B3AF35D1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838" y="1400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18" name="Rectangle 416">
              <a:extLst>
                <a:ext uri="{FF2B5EF4-FFF2-40B4-BE49-F238E27FC236}">
                  <a16:creationId xmlns:a16="http://schemas.microsoft.com/office/drawing/2014/main" id="{7AECD2C1-D79D-984E-8250-6DAEE7FFC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838" y="1704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charset="0"/>
                </a:rPr>
                <a:t>refcnt=2</a:t>
              </a:r>
              <a:endParaRPr lang="en-US" sz="1400"/>
            </a:p>
          </p:txBody>
        </p:sp>
        <p:sp>
          <p:nvSpPr>
            <p:cNvPr id="19" name="Rectangle 417">
              <a:extLst>
                <a:ext uri="{FF2B5EF4-FFF2-40B4-BE49-F238E27FC236}">
                  <a16:creationId xmlns:a16="http://schemas.microsoft.com/office/drawing/2014/main" id="{C25BA374-0DDF-9543-AB29-D09473FCB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838" y="2009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0" name="Line 429">
              <a:extLst>
                <a:ext uri="{FF2B5EF4-FFF2-40B4-BE49-F238E27FC236}">
                  <a16:creationId xmlns:a16="http://schemas.microsoft.com/office/drawing/2014/main" id="{CCB7921E-C048-A74A-A87A-432FAE0E8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7900" y="1095375"/>
              <a:ext cx="1912938" cy="327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430">
              <a:extLst>
                <a:ext uri="{FF2B5EF4-FFF2-40B4-BE49-F238E27FC236}">
                  <a16:creationId xmlns:a16="http://schemas.microsoft.com/office/drawing/2014/main" id="{9FCFDD42-3032-6948-8B20-A18A890FC2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9038" y="2667000"/>
              <a:ext cx="1465262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431">
              <a:extLst>
                <a:ext uri="{FF2B5EF4-FFF2-40B4-BE49-F238E27FC236}">
                  <a16:creationId xmlns:a16="http://schemas.microsoft.com/office/drawing/2014/main" id="{E46811FC-1C19-0542-8FCA-551E987E2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838" y="1095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" name="Rectangle 432">
              <a:extLst>
                <a:ext uri="{FF2B5EF4-FFF2-40B4-BE49-F238E27FC236}">
                  <a16:creationId xmlns:a16="http://schemas.microsoft.com/office/drawing/2014/main" id="{53BCECD3-89DC-D349-92C7-6D88C6056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838" y="3076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24" name="Rectangle 433">
              <a:extLst>
                <a:ext uri="{FF2B5EF4-FFF2-40B4-BE49-F238E27FC236}">
                  <a16:creationId xmlns:a16="http://schemas.microsoft.com/office/drawing/2014/main" id="{98348391-11F5-5943-ADB5-D0B0DDA26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838" y="3381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charset="0"/>
                </a:rPr>
                <a:t>refcnt=2</a:t>
              </a:r>
            </a:p>
          </p:txBody>
        </p:sp>
        <p:sp>
          <p:nvSpPr>
            <p:cNvPr id="25" name="Rectangle 434">
              <a:extLst>
                <a:ext uri="{FF2B5EF4-FFF2-40B4-BE49-F238E27FC236}">
                  <a16:creationId xmlns:a16="http://schemas.microsoft.com/office/drawing/2014/main" id="{57C463D6-88C5-EE49-8461-44796C973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838" y="3686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6" name="Rectangle 435">
              <a:extLst>
                <a:ext uri="{FF2B5EF4-FFF2-40B4-BE49-F238E27FC236}">
                  <a16:creationId xmlns:a16="http://schemas.microsoft.com/office/drawing/2014/main" id="{184E7C57-BB7E-5A4C-8DE0-C20DEFAF3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838" y="2771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" name="Line 440">
              <a:extLst>
                <a:ext uri="{FF2B5EF4-FFF2-40B4-BE49-F238E27FC236}">
                  <a16:creationId xmlns:a16="http://schemas.microsoft.com/office/drawing/2014/main" id="{28FF6CF5-AD68-4747-85E1-3D870380E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7900" y="2120900"/>
              <a:ext cx="1930400" cy="698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452">
              <a:extLst>
                <a:ext uri="{FF2B5EF4-FFF2-40B4-BE49-F238E27FC236}">
                  <a16:creationId xmlns:a16="http://schemas.microsoft.com/office/drawing/2014/main" id="{66F32E73-196B-2042-8B07-E0ACE854C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8413" y="1066800"/>
              <a:ext cx="1385887" cy="166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456">
              <a:extLst>
                <a:ext uri="{FF2B5EF4-FFF2-40B4-BE49-F238E27FC236}">
                  <a16:creationId xmlns:a16="http://schemas.microsoft.com/office/drawing/2014/main" id="{512A1787-CD4A-844A-BB3E-806B0A50F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238" y="746125"/>
              <a:ext cx="14192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Parent's table</a:t>
              </a:r>
            </a:p>
          </p:txBody>
        </p:sp>
        <p:sp>
          <p:nvSpPr>
            <p:cNvPr id="30" name="Rectangle 457">
              <a:extLst>
                <a:ext uri="{FF2B5EF4-FFF2-40B4-BE49-F238E27FC236}">
                  <a16:creationId xmlns:a16="http://schemas.microsoft.com/office/drawing/2014/main" id="{A09694C6-FD19-2B47-8AC5-D3AE9B5DE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2819400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458">
              <a:extLst>
                <a:ext uri="{FF2B5EF4-FFF2-40B4-BE49-F238E27FC236}">
                  <a16:creationId xmlns:a16="http://schemas.microsoft.com/office/drawing/2014/main" id="{0FD18135-B51D-BB4E-B687-23F6BFEC6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3048000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459">
              <a:extLst>
                <a:ext uri="{FF2B5EF4-FFF2-40B4-BE49-F238E27FC236}">
                  <a16:creationId xmlns:a16="http://schemas.microsoft.com/office/drawing/2014/main" id="{B8294B3C-8F3C-6949-B957-7C4710B20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3276600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460">
              <a:extLst>
                <a:ext uri="{FF2B5EF4-FFF2-40B4-BE49-F238E27FC236}">
                  <a16:creationId xmlns:a16="http://schemas.microsoft.com/office/drawing/2014/main" id="{EDB1A541-FA0F-6D40-9B5B-6865CBAED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3505200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461">
              <a:extLst>
                <a:ext uri="{FF2B5EF4-FFF2-40B4-BE49-F238E27FC236}">
                  <a16:creationId xmlns:a16="http://schemas.microsoft.com/office/drawing/2014/main" id="{62646F4A-E7EE-524A-9DF3-BEA488E29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3733800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462">
              <a:extLst>
                <a:ext uri="{FF2B5EF4-FFF2-40B4-BE49-F238E27FC236}">
                  <a16:creationId xmlns:a16="http://schemas.microsoft.com/office/drawing/2014/main" id="{82301A3A-F3B0-F444-A688-FF1E3579C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63" y="2819400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0</a:t>
              </a:r>
            </a:p>
          </p:txBody>
        </p:sp>
        <p:sp>
          <p:nvSpPr>
            <p:cNvPr id="36" name="Rectangle 463">
              <a:extLst>
                <a:ext uri="{FF2B5EF4-FFF2-40B4-BE49-F238E27FC236}">
                  <a16:creationId xmlns:a16="http://schemas.microsoft.com/office/drawing/2014/main" id="{6F695D85-64E4-BD45-AF92-E30E60E98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63" y="3048000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1</a:t>
              </a:r>
            </a:p>
          </p:txBody>
        </p:sp>
        <p:sp>
          <p:nvSpPr>
            <p:cNvPr id="37" name="Rectangle 464">
              <a:extLst>
                <a:ext uri="{FF2B5EF4-FFF2-40B4-BE49-F238E27FC236}">
                  <a16:creationId xmlns:a16="http://schemas.microsoft.com/office/drawing/2014/main" id="{5749D54C-679E-7344-8B18-F712D5FC3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63" y="3276600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2</a:t>
              </a:r>
            </a:p>
          </p:txBody>
        </p:sp>
        <p:sp>
          <p:nvSpPr>
            <p:cNvPr id="38" name="Rectangle 465">
              <a:extLst>
                <a:ext uri="{FF2B5EF4-FFF2-40B4-BE49-F238E27FC236}">
                  <a16:creationId xmlns:a16="http://schemas.microsoft.com/office/drawing/2014/main" id="{70D75A6B-4DFA-2542-B9F8-83085059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63" y="3505200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3</a:t>
              </a:r>
            </a:p>
          </p:txBody>
        </p:sp>
        <p:sp>
          <p:nvSpPr>
            <p:cNvPr id="39" name="Rectangle 466">
              <a:extLst>
                <a:ext uri="{FF2B5EF4-FFF2-40B4-BE49-F238E27FC236}">
                  <a16:creationId xmlns:a16="http://schemas.microsoft.com/office/drawing/2014/main" id="{6A134154-0EBB-6B41-AD91-1D8DF0507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63" y="3733800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4</a:t>
              </a:r>
            </a:p>
          </p:txBody>
        </p:sp>
        <p:sp>
          <p:nvSpPr>
            <p:cNvPr id="40" name="Text Box 470">
              <a:extLst>
                <a:ext uri="{FF2B5EF4-FFF2-40B4-BE49-F238E27FC236}">
                  <a16:creationId xmlns:a16="http://schemas.microsoft.com/office/drawing/2014/main" id="{5C68D6B2-1935-FB44-B21C-8F7DAA989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88" y="2457450"/>
              <a:ext cx="12811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Child's table</a:t>
              </a:r>
            </a:p>
          </p:txBody>
        </p:sp>
        <p:sp>
          <p:nvSpPr>
            <p:cNvPr id="41" name="Line 471">
              <a:extLst>
                <a:ext uri="{FF2B5EF4-FFF2-40B4-BE49-F238E27FC236}">
                  <a16:creationId xmlns:a16="http://schemas.microsoft.com/office/drawing/2014/main" id="{B1982FFE-BEA1-944A-BFA0-D014AFBB4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3300" y="1168400"/>
              <a:ext cx="1892300" cy="1978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72">
              <a:extLst>
                <a:ext uri="{FF2B5EF4-FFF2-40B4-BE49-F238E27FC236}">
                  <a16:creationId xmlns:a16="http://schemas.microsoft.com/office/drawing/2014/main" id="{27D647C4-F35D-EE42-B10B-97A1CFAB39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3300" y="2870200"/>
              <a:ext cx="1879600" cy="93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73">
              <a:extLst>
                <a:ext uri="{FF2B5EF4-FFF2-40B4-BE49-F238E27FC236}">
                  <a16:creationId xmlns:a16="http://schemas.microsoft.com/office/drawing/2014/main" id="{04C44B55-8C9C-9143-AA8C-DC6CBFCB2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7000" y="1066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44" name="Rectangle 474">
              <a:extLst>
                <a:ext uri="{FF2B5EF4-FFF2-40B4-BE49-F238E27FC236}">
                  <a16:creationId xmlns:a16="http://schemas.microsoft.com/office/drawing/2014/main" id="{51748BBB-BBF1-5041-B5F6-E0329F1B6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7000" y="1981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45" name="Rectangle 475">
              <a:extLst>
                <a:ext uri="{FF2B5EF4-FFF2-40B4-BE49-F238E27FC236}">
                  <a16:creationId xmlns:a16="http://schemas.microsoft.com/office/drawing/2014/main" id="{82D5199D-FB7B-2640-A12D-B54F545F7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7000" y="1371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46" name="Rectangle 476">
              <a:extLst>
                <a:ext uri="{FF2B5EF4-FFF2-40B4-BE49-F238E27FC236}">
                  <a16:creationId xmlns:a16="http://schemas.microsoft.com/office/drawing/2014/main" id="{2ADBE672-E6FA-1841-AAC9-E2123096E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7000" y="1676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  <p:sp>
          <p:nvSpPr>
            <p:cNvPr id="47" name="Rectangle 477">
              <a:extLst>
                <a:ext uri="{FF2B5EF4-FFF2-40B4-BE49-F238E27FC236}">
                  <a16:creationId xmlns:a16="http://schemas.microsoft.com/office/drawing/2014/main" id="{C162C454-0971-1A4F-B284-42B72C12B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7000" y="26670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48" name="Rectangle 478">
              <a:extLst>
                <a:ext uri="{FF2B5EF4-FFF2-40B4-BE49-F238E27FC236}">
                  <a16:creationId xmlns:a16="http://schemas.microsoft.com/office/drawing/2014/main" id="{1414B269-1B9C-5C44-A0E1-3D7CA5BB8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7000" y="3581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49" name="Rectangle 479">
              <a:extLst>
                <a:ext uri="{FF2B5EF4-FFF2-40B4-BE49-F238E27FC236}">
                  <a16:creationId xmlns:a16="http://schemas.microsoft.com/office/drawing/2014/main" id="{912D4AB3-C0E2-F043-A7B3-4693FEF9C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7000" y="2971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50" name="Rectangle 480">
              <a:extLst>
                <a:ext uri="{FF2B5EF4-FFF2-40B4-BE49-F238E27FC236}">
                  <a16:creationId xmlns:a16="http://schemas.microsoft.com/office/drawing/2014/main" id="{45C0392E-8D4B-8E4A-A04F-0234862B9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7000" y="3276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  <p:sp>
          <p:nvSpPr>
            <p:cNvPr id="51" name="Text Box 481">
              <a:extLst>
                <a:ext uri="{FF2B5EF4-FFF2-40B4-BE49-F238E27FC236}">
                  <a16:creationId xmlns:a16="http://schemas.microsoft.com/office/drawing/2014/main" id="{7CF7BCCA-1F1E-0B49-8EAC-B514B3534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5625" y="809625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File A</a:t>
              </a:r>
            </a:p>
          </p:txBody>
        </p:sp>
        <p:sp>
          <p:nvSpPr>
            <p:cNvPr id="52" name="Text Box 482">
              <a:extLst>
                <a:ext uri="{FF2B5EF4-FFF2-40B4-BE49-F238E27FC236}">
                  <a16:creationId xmlns:a16="http://schemas.microsoft.com/office/drawing/2014/main" id="{338F3ABF-A8A5-0745-AB46-89A1BA7D0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2482850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File B</a:t>
              </a:r>
            </a:p>
          </p:txBody>
        </p:sp>
      </p:grpSp>
      <p:sp>
        <p:nvSpPr>
          <p:cNvPr id="54" name="Text Box 407">
            <a:extLst>
              <a:ext uri="{FF2B5EF4-FFF2-40B4-BE49-F238E27FC236}">
                <a16:creationId xmlns:a16="http://schemas.microsoft.com/office/drawing/2014/main" id="{B50C8F7C-457E-5248-9EB0-F67A5D4CA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738" y="2450068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File descriptor table</a:t>
            </a:r>
          </a:p>
        </p:txBody>
      </p:sp>
      <p:sp>
        <p:nvSpPr>
          <p:cNvPr id="55" name="Text Box 408">
            <a:extLst>
              <a:ext uri="{FF2B5EF4-FFF2-40B4-BE49-F238E27FC236}">
                <a16:creationId xmlns:a16="http://schemas.microsoft.com/office/drawing/2014/main" id="{C1690F24-2EBC-2347-8599-B71E1CF46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986" y="2437368"/>
            <a:ext cx="1736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</p:txBody>
      </p:sp>
      <p:sp>
        <p:nvSpPr>
          <p:cNvPr id="56" name="Text Box 410">
            <a:extLst>
              <a:ext uri="{FF2B5EF4-FFF2-40B4-BE49-F238E27FC236}">
                <a16:creationId xmlns:a16="http://schemas.microsoft.com/office/drawing/2014/main" id="{49C92814-3176-8C46-8A7A-0EC7440F2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236" y="2437368"/>
            <a:ext cx="1454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</p:txBody>
      </p:sp>
    </p:spTree>
    <p:extLst>
      <p:ext uri="{BB962C8B-B14F-4D97-AF65-F5344CB8AC3E}">
        <p14:creationId xmlns:p14="http://schemas.microsoft.com/office/powerpoint/2010/main" val="1593005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5C36-97E6-AD49-B21A-3861CB00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Processes and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934E3-428D-D34F-AD0A-89F2496BC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file </a:t>
            </a:r>
            <a:r>
              <a:rPr lang="en-US" dirty="0" err="1">
                <a:latin typeface="Courier" pitchFamily="2" charset="0"/>
              </a:rPr>
              <a:t>foobar.txt</a:t>
            </a:r>
            <a:r>
              <a:rPr lang="en-US" dirty="0"/>
              <a:t> consists of the six ASCII characters </a:t>
            </a:r>
            <a:r>
              <a:rPr lang="en-US" dirty="0" err="1">
                <a:latin typeface="Courier" pitchFamily="2" charset="0"/>
              </a:rPr>
              <a:t>foobar</a:t>
            </a:r>
            <a:r>
              <a:rPr lang="en-US" dirty="0"/>
              <a:t>. What is printed when the following program is run?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200681B-2966-1D42-A5ED-C017F4271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2895600"/>
            <a:ext cx="6324600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int main(int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argc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char **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argv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int fd1;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char c;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fd1 = open("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foobar.txt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", O_RDONLY);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if(fork() == 0){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read(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&amp;c, 1);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return 0;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} else 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wait();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read(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&amp;c, 1);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("c = %c\n", c);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return 0;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}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46448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416">
            <a:extLst>
              <a:ext uri="{FF2B5EF4-FFF2-40B4-BE49-F238E27FC236}">
                <a16:creationId xmlns:a16="http://schemas.microsoft.com/office/drawing/2014/main" id="{54040D3E-0FA6-CE4F-AEA1-2D455D8C0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68986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charset="0"/>
              </a:rPr>
              <a:t>refcnt</a:t>
            </a:r>
            <a:r>
              <a:rPr lang="en-US" sz="1400" dirty="0">
                <a:latin typeface="Courier New" charset="0"/>
              </a:rPr>
              <a:t>=1</a:t>
            </a:r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F1EA9-CE80-924A-813B-D6A9CF58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Processes and Files</a:t>
            </a:r>
          </a:p>
        </p:txBody>
      </p:sp>
      <p:sp>
        <p:nvSpPr>
          <p:cNvPr id="4" name="Rectangle 381">
            <a:extLst>
              <a:ext uri="{FF2B5EF4-FFF2-40B4-BE49-F238E27FC236}">
                <a16:creationId xmlns:a16="http://schemas.microsoft.com/office/drawing/2014/main" id="{A7FD8E59-6490-5B46-9F00-F43BFE044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089275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90">
            <a:extLst>
              <a:ext uri="{FF2B5EF4-FFF2-40B4-BE49-F238E27FC236}">
                <a16:creationId xmlns:a16="http://schemas.microsoft.com/office/drawing/2014/main" id="{D7C05F1C-FF95-6849-8296-EB5C2C3C8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317875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91">
            <a:extLst>
              <a:ext uri="{FF2B5EF4-FFF2-40B4-BE49-F238E27FC236}">
                <a16:creationId xmlns:a16="http://schemas.microsoft.com/office/drawing/2014/main" id="{72D29275-C1BF-E043-8C29-C0CBDC413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546475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92">
            <a:extLst>
              <a:ext uri="{FF2B5EF4-FFF2-40B4-BE49-F238E27FC236}">
                <a16:creationId xmlns:a16="http://schemas.microsoft.com/office/drawing/2014/main" id="{96C9622D-6734-824A-B7F8-CAF494AB3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775075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93">
            <a:extLst>
              <a:ext uri="{FF2B5EF4-FFF2-40B4-BE49-F238E27FC236}">
                <a16:creationId xmlns:a16="http://schemas.microsoft.com/office/drawing/2014/main" id="{BCE2952B-3EE0-F24B-857A-8065B353F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4003675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397">
            <a:extLst>
              <a:ext uri="{FF2B5EF4-FFF2-40B4-BE49-F238E27FC236}">
                <a16:creationId xmlns:a16="http://schemas.microsoft.com/office/drawing/2014/main" id="{3733A341-C826-2F48-AFC7-5BFFDBF9D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089275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0</a:t>
            </a:r>
          </a:p>
        </p:txBody>
      </p:sp>
      <p:sp>
        <p:nvSpPr>
          <p:cNvPr id="10" name="Rectangle 398">
            <a:extLst>
              <a:ext uri="{FF2B5EF4-FFF2-40B4-BE49-F238E27FC236}">
                <a16:creationId xmlns:a16="http://schemas.microsoft.com/office/drawing/2014/main" id="{E60B6976-397E-834E-88C6-69F9F2137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317875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1</a:t>
            </a:r>
          </a:p>
        </p:txBody>
      </p:sp>
      <p:sp>
        <p:nvSpPr>
          <p:cNvPr id="11" name="Rectangle 399">
            <a:extLst>
              <a:ext uri="{FF2B5EF4-FFF2-40B4-BE49-F238E27FC236}">
                <a16:creationId xmlns:a16="http://schemas.microsoft.com/office/drawing/2014/main" id="{2EA24B9F-7947-6A47-B9D3-EAF3B0C1F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546475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2</a:t>
            </a:r>
          </a:p>
        </p:txBody>
      </p:sp>
      <p:sp>
        <p:nvSpPr>
          <p:cNvPr id="12" name="Rectangle 400">
            <a:extLst>
              <a:ext uri="{FF2B5EF4-FFF2-40B4-BE49-F238E27FC236}">
                <a16:creationId xmlns:a16="http://schemas.microsoft.com/office/drawing/2014/main" id="{9B76DC88-3ABE-9746-91D8-91BBF03BF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775075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3</a:t>
            </a:r>
          </a:p>
        </p:txBody>
      </p:sp>
      <p:sp>
        <p:nvSpPr>
          <p:cNvPr id="13" name="Rectangle 401">
            <a:extLst>
              <a:ext uri="{FF2B5EF4-FFF2-40B4-BE49-F238E27FC236}">
                <a16:creationId xmlns:a16="http://schemas.microsoft.com/office/drawing/2014/main" id="{3DE0AB53-8713-9144-AF2A-0EFFFD2C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4003675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4</a:t>
            </a:r>
          </a:p>
        </p:txBody>
      </p:sp>
      <p:sp>
        <p:nvSpPr>
          <p:cNvPr id="17" name="Rectangle 411">
            <a:extLst>
              <a:ext uri="{FF2B5EF4-FFF2-40B4-BE49-F238E27FC236}">
                <a16:creationId xmlns:a16="http://schemas.microsoft.com/office/drawing/2014/main" id="{14C41A05-F37C-F447-BD31-0B3AF35D1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38137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pos</a:t>
            </a:r>
          </a:p>
        </p:txBody>
      </p:sp>
      <p:sp>
        <p:nvSpPr>
          <p:cNvPr id="18" name="Rectangle 416">
            <a:extLst>
              <a:ext uri="{FF2B5EF4-FFF2-40B4-BE49-F238E27FC236}">
                <a16:creationId xmlns:a16="http://schemas.microsoft.com/office/drawing/2014/main" id="{7AECD2C1-D79D-984E-8250-6DAEE7FFC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68617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charset="0"/>
              </a:rPr>
              <a:t>refcnt</a:t>
            </a:r>
            <a:r>
              <a:rPr lang="en-US" sz="1400" dirty="0">
                <a:latin typeface="Courier New" charset="0"/>
              </a:rPr>
              <a:t>=2</a:t>
            </a:r>
            <a:endParaRPr lang="en-US" sz="1400" dirty="0"/>
          </a:p>
        </p:txBody>
      </p:sp>
      <p:sp>
        <p:nvSpPr>
          <p:cNvPr id="19" name="Rectangle 417">
            <a:extLst>
              <a:ext uri="{FF2B5EF4-FFF2-40B4-BE49-F238E27FC236}">
                <a16:creationId xmlns:a16="http://schemas.microsoft.com/office/drawing/2014/main" id="{C25BA374-0DDF-9543-AB29-D09473FCB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99097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20" name="Line 429">
            <a:extLst>
              <a:ext uri="{FF2B5EF4-FFF2-40B4-BE49-F238E27FC236}">
                <a16:creationId xmlns:a16="http://schemas.microsoft.com/office/drawing/2014/main" id="{CCB7921E-C048-A74A-A87A-432FAE0E8D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2681" y="3076573"/>
            <a:ext cx="1900238" cy="8387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431">
            <a:extLst>
              <a:ext uri="{FF2B5EF4-FFF2-40B4-BE49-F238E27FC236}">
                <a16:creationId xmlns:a16="http://schemas.microsoft.com/office/drawing/2014/main" id="{E46811FC-1C19-0542-8FCA-551E987E2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07657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Line 452">
            <a:extLst>
              <a:ext uri="{FF2B5EF4-FFF2-40B4-BE49-F238E27FC236}">
                <a16:creationId xmlns:a16="http://schemas.microsoft.com/office/drawing/2014/main" id="{66F32E73-196B-2042-8B07-E0ACE854CD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0494" y="3048000"/>
            <a:ext cx="1385887" cy="166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456">
            <a:extLst>
              <a:ext uri="{FF2B5EF4-FFF2-40B4-BE49-F238E27FC236}">
                <a16:creationId xmlns:a16="http://schemas.microsoft.com/office/drawing/2014/main" id="{512A1787-CD4A-844A-BB3E-806B0A50F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319" y="2727325"/>
            <a:ext cx="1419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Parent's table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625A638-C186-0643-9B68-EE9A0F4AA746}"/>
              </a:ext>
            </a:extLst>
          </p:cNvPr>
          <p:cNvGrpSpPr/>
          <p:nvPr/>
        </p:nvGrpSpPr>
        <p:grpSpPr>
          <a:xfrm>
            <a:off x="1331118" y="3149598"/>
            <a:ext cx="2976563" cy="2794002"/>
            <a:chOff x="1331118" y="3502023"/>
            <a:chExt cx="2976563" cy="2794002"/>
          </a:xfrm>
        </p:grpSpPr>
        <p:sp>
          <p:nvSpPr>
            <p:cNvPr id="30" name="Rectangle 457">
              <a:extLst>
                <a:ext uri="{FF2B5EF4-FFF2-40B4-BE49-F238E27FC236}">
                  <a16:creationId xmlns:a16="http://schemas.microsoft.com/office/drawing/2014/main" id="{A09694C6-FD19-2B47-8AC5-D3AE9B5DE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1530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458">
              <a:extLst>
                <a:ext uri="{FF2B5EF4-FFF2-40B4-BE49-F238E27FC236}">
                  <a16:creationId xmlns:a16="http://schemas.microsoft.com/office/drawing/2014/main" id="{0FD18135-B51D-BB4E-B687-23F6BFEC6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3816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459">
              <a:extLst>
                <a:ext uri="{FF2B5EF4-FFF2-40B4-BE49-F238E27FC236}">
                  <a16:creationId xmlns:a16="http://schemas.microsoft.com/office/drawing/2014/main" id="{B8294B3C-8F3C-6949-B957-7C4710B20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6102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460">
              <a:extLst>
                <a:ext uri="{FF2B5EF4-FFF2-40B4-BE49-F238E27FC236}">
                  <a16:creationId xmlns:a16="http://schemas.microsoft.com/office/drawing/2014/main" id="{EDB1A541-FA0F-6D40-9B5B-6865CBAED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8388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461">
              <a:extLst>
                <a:ext uri="{FF2B5EF4-FFF2-40B4-BE49-F238E27FC236}">
                  <a16:creationId xmlns:a16="http://schemas.microsoft.com/office/drawing/2014/main" id="{62646F4A-E7EE-524A-9DF3-BEA488E29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60674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462">
              <a:extLst>
                <a:ext uri="{FF2B5EF4-FFF2-40B4-BE49-F238E27FC236}">
                  <a16:creationId xmlns:a16="http://schemas.microsoft.com/office/drawing/2014/main" id="{82301A3A-F3B0-F444-A688-FF1E3579C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1530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0</a:t>
              </a:r>
            </a:p>
          </p:txBody>
        </p:sp>
        <p:sp>
          <p:nvSpPr>
            <p:cNvPr id="36" name="Rectangle 463">
              <a:extLst>
                <a:ext uri="{FF2B5EF4-FFF2-40B4-BE49-F238E27FC236}">
                  <a16:creationId xmlns:a16="http://schemas.microsoft.com/office/drawing/2014/main" id="{6F695D85-64E4-BD45-AF92-E30E60E98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3816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1</a:t>
              </a:r>
            </a:p>
          </p:txBody>
        </p:sp>
        <p:sp>
          <p:nvSpPr>
            <p:cNvPr id="37" name="Rectangle 464">
              <a:extLst>
                <a:ext uri="{FF2B5EF4-FFF2-40B4-BE49-F238E27FC236}">
                  <a16:creationId xmlns:a16="http://schemas.microsoft.com/office/drawing/2014/main" id="{5749D54C-679E-7344-8B18-F712D5FC3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6102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2</a:t>
              </a:r>
            </a:p>
          </p:txBody>
        </p:sp>
        <p:sp>
          <p:nvSpPr>
            <p:cNvPr id="38" name="Rectangle 465">
              <a:extLst>
                <a:ext uri="{FF2B5EF4-FFF2-40B4-BE49-F238E27FC236}">
                  <a16:creationId xmlns:a16="http://schemas.microsoft.com/office/drawing/2014/main" id="{70D75A6B-4DFA-2542-B9F8-83085059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8388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3</a:t>
              </a:r>
            </a:p>
          </p:txBody>
        </p:sp>
        <p:sp>
          <p:nvSpPr>
            <p:cNvPr id="39" name="Rectangle 466">
              <a:extLst>
                <a:ext uri="{FF2B5EF4-FFF2-40B4-BE49-F238E27FC236}">
                  <a16:creationId xmlns:a16="http://schemas.microsoft.com/office/drawing/2014/main" id="{6A134154-0EBB-6B41-AD91-1D8DF0507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60674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4</a:t>
              </a:r>
            </a:p>
          </p:txBody>
        </p:sp>
        <p:sp>
          <p:nvSpPr>
            <p:cNvPr id="40" name="Text Box 470">
              <a:extLst>
                <a:ext uri="{FF2B5EF4-FFF2-40B4-BE49-F238E27FC236}">
                  <a16:creationId xmlns:a16="http://schemas.microsoft.com/office/drawing/2014/main" id="{5C68D6B2-1935-FB44-B21C-8F7DAA989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4169" y="4791075"/>
              <a:ext cx="12811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Child's table</a:t>
              </a:r>
            </a:p>
          </p:txBody>
        </p:sp>
        <p:sp>
          <p:nvSpPr>
            <p:cNvPr id="41" name="Line 471">
              <a:extLst>
                <a:ext uri="{FF2B5EF4-FFF2-40B4-BE49-F238E27FC236}">
                  <a16:creationId xmlns:a16="http://schemas.microsoft.com/office/drawing/2014/main" id="{B1982FFE-BEA1-944A-BFA0-D014AFBB4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681" y="3502023"/>
              <a:ext cx="1905000" cy="2413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Rectangle 473">
            <a:extLst>
              <a:ext uri="{FF2B5EF4-FFF2-40B4-BE49-F238E27FC236}">
                <a16:creationId xmlns:a16="http://schemas.microsoft.com/office/drawing/2014/main" id="{04C44B55-8C9C-9143-AA8C-DC6CBFCB2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30480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access</a:t>
            </a:r>
          </a:p>
        </p:txBody>
      </p:sp>
      <p:sp>
        <p:nvSpPr>
          <p:cNvPr id="44" name="Rectangle 474">
            <a:extLst>
              <a:ext uri="{FF2B5EF4-FFF2-40B4-BE49-F238E27FC236}">
                <a16:creationId xmlns:a16="http://schemas.microsoft.com/office/drawing/2014/main" id="{51748BBB-BBF1-5041-B5F6-E0329F1B6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39624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45" name="Rectangle 475">
            <a:extLst>
              <a:ext uri="{FF2B5EF4-FFF2-40B4-BE49-F238E27FC236}">
                <a16:creationId xmlns:a16="http://schemas.microsoft.com/office/drawing/2014/main" id="{82D5199D-FB7B-2640-A12D-B54F545F7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33528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size</a:t>
            </a:r>
          </a:p>
        </p:txBody>
      </p:sp>
      <p:sp>
        <p:nvSpPr>
          <p:cNvPr id="46" name="Rectangle 476">
            <a:extLst>
              <a:ext uri="{FF2B5EF4-FFF2-40B4-BE49-F238E27FC236}">
                <a16:creationId xmlns:a16="http://schemas.microsoft.com/office/drawing/2014/main" id="{2ADBE672-E6FA-1841-AAC9-E2123096E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36576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type</a:t>
            </a:r>
          </a:p>
        </p:txBody>
      </p:sp>
      <p:sp>
        <p:nvSpPr>
          <p:cNvPr id="51" name="Text Box 481">
            <a:extLst>
              <a:ext uri="{FF2B5EF4-FFF2-40B4-BE49-F238E27FC236}">
                <a16:creationId xmlns:a16="http://schemas.microsoft.com/office/drawing/2014/main" id="{7CF7BCCA-1F1E-0B49-8EAC-B514B3534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691" y="2774434"/>
            <a:ext cx="1133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 err="1"/>
              <a:t>foobar.txt</a:t>
            </a:r>
            <a:endParaRPr lang="en-US" dirty="0"/>
          </a:p>
        </p:txBody>
      </p:sp>
      <p:sp>
        <p:nvSpPr>
          <p:cNvPr id="56" name="Text Box 407">
            <a:extLst>
              <a:ext uri="{FF2B5EF4-FFF2-40B4-BE49-F238E27FC236}">
                <a16:creationId xmlns:a16="http://schemas.microsoft.com/office/drawing/2014/main" id="{DEF031CE-DDD8-AB46-A7B0-E2998B72A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738" y="2021443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File descriptor table</a:t>
            </a:r>
          </a:p>
        </p:txBody>
      </p:sp>
      <p:sp>
        <p:nvSpPr>
          <p:cNvPr id="57" name="Text Box 408">
            <a:extLst>
              <a:ext uri="{FF2B5EF4-FFF2-40B4-BE49-F238E27FC236}">
                <a16:creationId xmlns:a16="http://schemas.microsoft.com/office/drawing/2014/main" id="{AF2132BA-2A4F-124E-9E62-3887FEB58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986" y="2008743"/>
            <a:ext cx="1736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</p:txBody>
      </p:sp>
      <p:sp>
        <p:nvSpPr>
          <p:cNvPr id="58" name="Text Box 410">
            <a:extLst>
              <a:ext uri="{FF2B5EF4-FFF2-40B4-BE49-F238E27FC236}">
                <a16:creationId xmlns:a16="http://schemas.microsoft.com/office/drawing/2014/main" id="{E40AE282-EE29-2C46-B9E2-2AEF2C5AB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236" y="2008743"/>
            <a:ext cx="1454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</p:txBody>
      </p:sp>
    </p:spTree>
    <p:extLst>
      <p:ext uri="{BB962C8B-B14F-4D97-AF65-F5344CB8AC3E}">
        <p14:creationId xmlns:p14="http://schemas.microsoft.com/office/powerpoint/2010/main" val="411696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9108-F9D4-834B-B1E8-B06B10F5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E2494-76E5-FD40-8CAD-DE0017FE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dirty="0"/>
              <a:t>Examples of I/O redirection</a:t>
            </a:r>
          </a:p>
          <a:p>
            <a:pPr lvl="1"/>
            <a:r>
              <a:rPr lang="en-US" dirty="0"/>
              <a:t>a program can send output to a file: ./</a:t>
            </a:r>
            <a:r>
              <a:rPr lang="en-US" dirty="0" err="1"/>
              <a:t>ringbuf</a:t>
            </a:r>
            <a:r>
              <a:rPr lang="en-US" dirty="0"/>
              <a:t> 4 &gt; </a:t>
            </a:r>
            <a:r>
              <a:rPr lang="en-US" dirty="0" err="1"/>
              <a:t>testout.txt</a:t>
            </a:r>
            <a:endParaRPr lang="en-US" dirty="0"/>
          </a:p>
          <a:p>
            <a:pPr lvl="1"/>
            <a:r>
              <a:rPr lang="en-US" dirty="0"/>
              <a:t>a program can read input from a file: ./</a:t>
            </a:r>
            <a:r>
              <a:rPr lang="en-US" dirty="0" err="1"/>
              <a:t>ringbuf</a:t>
            </a:r>
            <a:r>
              <a:rPr lang="en-US" dirty="0"/>
              <a:t> 4 &lt; </a:t>
            </a:r>
            <a:r>
              <a:rPr lang="en-US" dirty="0" err="1"/>
              <a:t>testin.txt</a:t>
            </a:r>
            <a:endParaRPr lang="en-US" dirty="0"/>
          </a:p>
          <a:p>
            <a:pPr lvl="1"/>
            <a:r>
              <a:rPr lang="en-US" dirty="0"/>
              <a:t>output of one program can be input to another: </a:t>
            </a:r>
            <a:r>
              <a:rPr lang="en-US" dirty="0" err="1"/>
              <a:t>cpp</a:t>
            </a:r>
            <a:r>
              <a:rPr lang="en-US" dirty="0"/>
              <a:t> </a:t>
            </a:r>
            <a:r>
              <a:rPr lang="en-US" dirty="0" err="1"/>
              <a:t>file.c</a:t>
            </a:r>
            <a:r>
              <a:rPr lang="en-US" dirty="0"/>
              <a:t> | </a:t>
            </a:r>
            <a:r>
              <a:rPr lang="en-US" dirty="0" err="1"/>
              <a:t>cparse</a:t>
            </a:r>
            <a:r>
              <a:rPr lang="en-US" dirty="0"/>
              <a:t> | </a:t>
            </a:r>
            <a:r>
              <a:rPr lang="en-US" dirty="0" err="1"/>
              <a:t>cgen</a:t>
            </a:r>
            <a:r>
              <a:rPr lang="en-US" dirty="0"/>
              <a:t> | as &gt; </a:t>
            </a:r>
            <a:r>
              <a:rPr lang="en-US" dirty="0" err="1"/>
              <a:t>file.o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I/O redirection uses a function called dup2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returns file descriptor if OK, -1 on error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59098C-DA80-A14A-A8C5-CE8B5B993EEA}"/>
              </a:ext>
            </a:extLst>
          </p:cNvPr>
          <p:cNvSpPr txBox="1">
            <a:spLocks/>
          </p:cNvSpPr>
          <p:nvPr/>
        </p:nvSpPr>
        <p:spPr>
          <a:xfrm>
            <a:off x="718279" y="4495800"/>
            <a:ext cx="7968521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 dup2(</a:t>
            </a:r>
            <a:r>
              <a:rPr lang="en-US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" pitchFamily="2" charset="0"/>
              </a:rPr>
              <a:t>oldfd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" pitchFamily="2" charset="0"/>
              </a:rPr>
              <a:t>newfd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3243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0DF3C-084E-5F47-976F-D099533F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95A340-DCE6-8844-BDFC-1B2957AD3581}"/>
              </a:ext>
            </a:extLst>
          </p:cNvPr>
          <p:cNvGrpSpPr/>
          <p:nvPr/>
        </p:nvGrpSpPr>
        <p:grpSpPr>
          <a:xfrm>
            <a:off x="838200" y="1710267"/>
            <a:ext cx="6481762" cy="4067175"/>
            <a:chOff x="719138" y="-76200"/>
            <a:chExt cx="6481762" cy="4067175"/>
          </a:xfrm>
        </p:grpSpPr>
        <p:sp>
          <p:nvSpPr>
            <p:cNvPr id="4" name="Rectangle 381">
              <a:extLst>
                <a:ext uri="{FF2B5EF4-FFF2-40B4-BE49-F238E27FC236}">
                  <a16:creationId xmlns:a16="http://schemas.microsoft.com/office/drawing/2014/main" id="{A7BC967C-7A10-DD49-AC3C-40C89A3BB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11080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0">
              <a:extLst>
                <a:ext uri="{FF2B5EF4-FFF2-40B4-BE49-F238E27FC236}">
                  <a16:creationId xmlns:a16="http://schemas.microsoft.com/office/drawing/2014/main" id="{3721EC99-21F5-E44E-BBBE-A604071D4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13366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91">
              <a:extLst>
                <a:ext uri="{FF2B5EF4-FFF2-40B4-BE49-F238E27FC236}">
                  <a16:creationId xmlns:a16="http://schemas.microsoft.com/office/drawing/2014/main" id="{FE927A2D-4ED3-0046-BD21-11DF07C84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15652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92">
              <a:extLst>
                <a:ext uri="{FF2B5EF4-FFF2-40B4-BE49-F238E27FC236}">
                  <a16:creationId xmlns:a16="http://schemas.microsoft.com/office/drawing/2014/main" id="{1BCCEDD9-E860-494C-923C-6AD1A65E8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17938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93">
              <a:extLst>
                <a:ext uri="{FF2B5EF4-FFF2-40B4-BE49-F238E27FC236}">
                  <a16:creationId xmlns:a16="http://schemas.microsoft.com/office/drawing/2014/main" id="{9673E94A-FCF7-254F-9636-8477CF9CA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20224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97">
              <a:extLst>
                <a:ext uri="{FF2B5EF4-FFF2-40B4-BE49-F238E27FC236}">
                  <a16:creationId xmlns:a16="http://schemas.microsoft.com/office/drawing/2014/main" id="{229A8FAC-83C0-1E4A-8F06-7230E0AE0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11080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0</a:t>
              </a:r>
            </a:p>
          </p:txBody>
        </p:sp>
        <p:sp>
          <p:nvSpPr>
            <p:cNvPr id="10" name="Rectangle 398">
              <a:extLst>
                <a:ext uri="{FF2B5EF4-FFF2-40B4-BE49-F238E27FC236}">
                  <a16:creationId xmlns:a16="http://schemas.microsoft.com/office/drawing/2014/main" id="{AB5AA273-9CCC-CC44-8B30-E99F3DC00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13366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1</a:t>
              </a:r>
            </a:p>
          </p:txBody>
        </p:sp>
        <p:sp>
          <p:nvSpPr>
            <p:cNvPr id="11" name="Rectangle 399">
              <a:extLst>
                <a:ext uri="{FF2B5EF4-FFF2-40B4-BE49-F238E27FC236}">
                  <a16:creationId xmlns:a16="http://schemas.microsoft.com/office/drawing/2014/main" id="{306B4BB8-313E-5D43-9E63-225192B63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15652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2</a:t>
              </a:r>
            </a:p>
          </p:txBody>
        </p:sp>
        <p:sp>
          <p:nvSpPr>
            <p:cNvPr id="12" name="Rectangle 400">
              <a:extLst>
                <a:ext uri="{FF2B5EF4-FFF2-40B4-BE49-F238E27FC236}">
                  <a16:creationId xmlns:a16="http://schemas.microsoft.com/office/drawing/2014/main" id="{DAF3C709-6652-F64F-9393-E75F92E62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17938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3</a:t>
              </a:r>
            </a:p>
          </p:txBody>
        </p:sp>
        <p:sp>
          <p:nvSpPr>
            <p:cNvPr id="13" name="Rectangle 401">
              <a:extLst>
                <a:ext uri="{FF2B5EF4-FFF2-40B4-BE49-F238E27FC236}">
                  <a16:creationId xmlns:a16="http://schemas.microsoft.com/office/drawing/2014/main" id="{F66D429C-F915-0C48-8BC2-CA753441D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20224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4</a:t>
              </a:r>
            </a:p>
          </p:txBody>
        </p:sp>
        <p:sp>
          <p:nvSpPr>
            <p:cNvPr id="14" name="Text Box 407">
              <a:extLst>
                <a:ext uri="{FF2B5EF4-FFF2-40B4-BE49-F238E27FC236}">
                  <a16:creationId xmlns:a16="http://schemas.microsoft.com/office/drawing/2014/main" id="{E4B350E6-8868-334B-B34E-4EEF96768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675" y="-63500"/>
              <a:ext cx="1606550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Descriptor table</a:t>
              </a:r>
            </a:p>
            <a:p>
              <a:pPr algn="ctr"/>
              <a:r>
                <a:rPr lang="en-US"/>
                <a:t>(one table </a:t>
              </a:r>
            </a:p>
            <a:p>
              <a:pPr algn="ctr"/>
              <a:r>
                <a:rPr lang="en-US"/>
                <a:t>per process)</a:t>
              </a:r>
            </a:p>
          </p:txBody>
        </p:sp>
        <p:sp>
          <p:nvSpPr>
            <p:cNvPr id="15" name="Text Box 408">
              <a:extLst>
                <a:ext uri="{FF2B5EF4-FFF2-40B4-BE49-F238E27FC236}">
                  <a16:creationId xmlns:a16="http://schemas.microsoft.com/office/drawing/2014/main" id="{A3EC8CD0-2062-F24F-A631-4A2192822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875" y="-76200"/>
              <a:ext cx="1550988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Open file table </a:t>
              </a:r>
            </a:p>
            <a:p>
              <a:pPr algn="ctr"/>
              <a:r>
                <a:rPr lang="en-US"/>
                <a:t>(shared by </a:t>
              </a:r>
            </a:p>
            <a:p>
              <a:pPr algn="ctr"/>
              <a:r>
                <a:rPr lang="en-US"/>
                <a:t>all processes)</a:t>
              </a:r>
            </a:p>
          </p:txBody>
        </p:sp>
        <p:sp>
          <p:nvSpPr>
            <p:cNvPr id="16" name="Text Box 410">
              <a:extLst>
                <a:ext uri="{FF2B5EF4-FFF2-40B4-BE49-F238E27FC236}">
                  <a16:creationId xmlns:a16="http://schemas.microsoft.com/office/drawing/2014/main" id="{AD64F02C-E034-AE4C-961B-B6EC11778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4213" y="-76200"/>
              <a:ext cx="1436687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v-node table</a:t>
              </a:r>
            </a:p>
            <a:p>
              <a:pPr algn="ctr"/>
              <a:r>
                <a:rPr lang="en-US"/>
                <a:t>(shared by </a:t>
              </a:r>
            </a:p>
            <a:p>
              <a:pPr algn="ctr"/>
              <a:r>
                <a:rPr lang="en-US"/>
                <a:t>all processes)</a:t>
              </a:r>
            </a:p>
          </p:txBody>
        </p:sp>
        <p:sp>
          <p:nvSpPr>
            <p:cNvPr id="17" name="Rectangle 411">
              <a:extLst>
                <a:ext uri="{FF2B5EF4-FFF2-40B4-BE49-F238E27FC236}">
                  <a16:creationId xmlns:a16="http://schemas.microsoft.com/office/drawing/2014/main" id="{B47EC539-E403-4A49-8065-DA2CBB1CD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1400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18" name="Rectangle 416">
              <a:extLst>
                <a:ext uri="{FF2B5EF4-FFF2-40B4-BE49-F238E27FC236}">
                  <a16:creationId xmlns:a16="http://schemas.microsoft.com/office/drawing/2014/main" id="{85EBFC2D-B386-B245-A989-189B6B6E9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1704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charset="0"/>
                </a:rPr>
                <a:t>refcnt=0</a:t>
              </a:r>
            </a:p>
          </p:txBody>
        </p:sp>
        <p:sp>
          <p:nvSpPr>
            <p:cNvPr id="19" name="Rectangle 417">
              <a:extLst>
                <a:ext uri="{FF2B5EF4-FFF2-40B4-BE49-F238E27FC236}">
                  <a16:creationId xmlns:a16="http://schemas.microsoft.com/office/drawing/2014/main" id="{2FC9D07C-1579-3B45-9646-63EAEE05C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2009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0" name="Line 429">
              <a:extLst>
                <a:ext uri="{FF2B5EF4-FFF2-40B4-BE49-F238E27FC236}">
                  <a16:creationId xmlns:a16="http://schemas.microsoft.com/office/drawing/2014/main" id="{4256E458-3449-4D40-8B8A-83279B4AD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7200" y="1447800"/>
              <a:ext cx="1943100" cy="134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430">
              <a:extLst>
                <a:ext uri="{FF2B5EF4-FFF2-40B4-BE49-F238E27FC236}">
                  <a16:creationId xmlns:a16="http://schemas.microsoft.com/office/drawing/2014/main" id="{BB3BAFF4-2F83-9241-8044-B4DE6D7560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9138" y="2667000"/>
              <a:ext cx="1465262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431">
              <a:extLst>
                <a:ext uri="{FF2B5EF4-FFF2-40B4-BE49-F238E27FC236}">
                  <a16:creationId xmlns:a16="http://schemas.microsoft.com/office/drawing/2014/main" id="{A5BAA310-C165-934D-AAF9-B1CDE9FBC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1095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" name="Rectangle 432">
              <a:extLst>
                <a:ext uri="{FF2B5EF4-FFF2-40B4-BE49-F238E27FC236}">
                  <a16:creationId xmlns:a16="http://schemas.microsoft.com/office/drawing/2014/main" id="{1587BA4C-C157-FD49-B912-1C017C609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3076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24" name="Rectangle 433">
              <a:extLst>
                <a:ext uri="{FF2B5EF4-FFF2-40B4-BE49-F238E27FC236}">
                  <a16:creationId xmlns:a16="http://schemas.microsoft.com/office/drawing/2014/main" id="{1AF37C3B-FCED-EB4E-8394-D0205B283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3381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charset="0"/>
                </a:rPr>
                <a:t>refcnt=2</a:t>
              </a:r>
            </a:p>
          </p:txBody>
        </p:sp>
        <p:sp>
          <p:nvSpPr>
            <p:cNvPr id="25" name="Rectangle 434">
              <a:extLst>
                <a:ext uri="{FF2B5EF4-FFF2-40B4-BE49-F238E27FC236}">
                  <a16:creationId xmlns:a16="http://schemas.microsoft.com/office/drawing/2014/main" id="{8CEE0DB4-9F32-4B4E-BFF3-FF9CB5230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3686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6" name="Rectangle 435">
              <a:extLst>
                <a:ext uri="{FF2B5EF4-FFF2-40B4-BE49-F238E27FC236}">
                  <a16:creationId xmlns:a16="http://schemas.microsoft.com/office/drawing/2014/main" id="{6AB99926-0A29-8F49-B43D-ED55AB918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2771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" name="Line 440">
              <a:extLst>
                <a:ext uri="{FF2B5EF4-FFF2-40B4-BE49-F238E27FC236}">
                  <a16:creationId xmlns:a16="http://schemas.microsoft.com/office/drawing/2014/main" id="{A7E88C7E-E03C-B64E-A17A-4D50F935E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8000" y="2120900"/>
              <a:ext cx="18923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452">
              <a:extLst>
                <a:ext uri="{FF2B5EF4-FFF2-40B4-BE49-F238E27FC236}">
                  <a16:creationId xmlns:a16="http://schemas.microsoft.com/office/drawing/2014/main" id="{BCB36BB9-F8A0-6C4F-9ED2-87DBA3B528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513" y="1079500"/>
              <a:ext cx="1398587" cy="153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465">
              <a:extLst>
                <a:ext uri="{FF2B5EF4-FFF2-40B4-BE49-F238E27FC236}">
                  <a16:creationId xmlns:a16="http://schemas.microsoft.com/office/drawing/2014/main" id="{20DA9D03-C31C-FA47-9C95-8C157D36F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1066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0" name="Rectangle 466">
              <a:extLst>
                <a:ext uri="{FF2B5EF4-FFF2-40B4-BE49-F238E27FC236}">
                  <a16:creationId xmlns:a16="http://schemas.microsoft.com/office/drawing/2014/main" id="{AA17E783-27FB-C84C-AD4C-CFBFDE54A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1981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1" name="Rectangle 467">
              <a:extLst>
                <a:ext uri="{FF2B5EF4-FFF2-40B4-BE49-F238E27FC236}">
                  <a16:creationId xmlns:a16="http://schemas.microsoft.com/office/drawing/2014/main" id="{CC53C686-47F0-D846-8F17-7630B4432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1371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2" name="Rectangle 468">
              <a:extLst>
                <a:ext uri="{FF2B5EF4-FFF2-40B4-BE49-F238E27FC236}">
                  <a16:creationId xmlns:a16="http://schemas.microsoft.com/office/drawing/2014/main" id="{C3E3FBCB-EA40-3448-81AA-BD06CC9F4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1676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  <p:sp>
          <p:nvSpPr>
            <p:cNvPr id="33" name="Rectangle 469">
              <a:extLst>
                <a:ext uri="{FF2B5EF4-FFF2-40B4-BE49-F238E27FC236}">
                  <a16:creationId xmlns:a16="http://schemas.microsoft.com/office/drawing/2014/main" id="{E0DDFEBB-036D-2446-B89E-AFEDC46F9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6670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4" name="Rectangle 470">
              <a:extLst>
                <a:ext uri="{FF2B5EF4-FFF2-40B4-BE49-F238E27FC236}">
                  <a16:creationId xmlns:a16="http://schemas.microsoft.com/office/drawing/2014/main" id="{F0E9933D-06A6-164D-A502-944B39015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581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5" name="Rectangle 471">
              <a:extLst>
                <a:ext uri="{FF2B5EF4-FFF2-40B4-BE49-F238E27FC236}">
                  <a16:creationId xmlns:a16="http://schemas.microsoft.com/office/drawing/2014/main" id="{F829C5EC-9180-524D-A0F3-88E9C6451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971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6" name="Rectangle 472">
              <a:extLst>
                <a:ext uri="{FF2B5EF4-FFF2-40B4-BE49-F238E27FC236}">
                  <a16:creationId xmlns:a16="http://schemas.microsoft.com/office/drawing/2014/main" id="{81CD53F3-DC87-F84A-B6B3-E7F6C27DB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276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  <p:sp>
          <p:nvSpPr>
            <p:cNvPr id="37" name="Text Box 473">
              <a:extLst>
                <a:ext uri="{FF2B5EF4-FFF2-40B4-BE49-F238E27FC236}">
                  <a16:creationId xmlns:a16="http://schemas.microsoft.com/office/drawing/2014/main" id="{CAD44B19-AF11-3145-85EF-FC43447B0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325" y="822325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File A</a:t>
              </a:r>
            </a:p>
          </p:txBody>
        </p:sp>
        <p:sp>
          <p:nvSpPr>
            <p:cNvPr id="38" name="Text Box 474">
              <a:extLst>
                <a:ext uri="{FF2B5EF4-FFF2-40B4-BE49-F238E27FC236}">
                  <a16:creationId xmlns:a16="http://schemas.microsoft.com/office/drawing/2014/main" id="{1345FD9E-1851-A84F-8C25-AFD362B43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325" y="2514600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File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537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E0C8-1248-554F-BEF1-FCE7B244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I/O Redirection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E08E-AEA8-524B-93D6-9B5A0DFB8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file </a:t>
            </a:r>
            <a:r>
              <a:rPr lang="en-US" dirty="0" err="1">
                <a:latin typeface="Courier" pitchFamily="2" charset="0"/>
              </a:rPr>
              <a:t>foobar.txt</a:t>
            </a:r>
            <a:r>
              <a:rPr lang="en-US" dirty="0"/>
              <a:t> consists of the six ASCII characters </a:t>
            </a:r>
            <a:r>
              <a:rPr lang="en-US" dirty="0" err="1">
                <a:latin typeface="Courier" pitchFamily="2" charset="0"/>
              </a:rPr>
              <a:t>foobar</a:t>
            </a:r>
            <a:r>
              <a:rPr lang="en-US" dirty="0"/>
              <a:t>. What is printed when the following program is run?</a:t>
            </a:r>
          </a:p>
          <a:p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26A66B7-374E-1F49-8879-54042DB40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2895600"/>
            <a:ext cx="6324600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int main(){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int fd1, fd2;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char c;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fd1 = open("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foobar.txt",O_RDONLY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fd2 = open("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foobar.txt",O_RDONLY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read(fd2, &amp;c, 1);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dup2(fd2, fd1);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read(fd1, &amp;c, 1);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("c = %c\n", c);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return 0;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37676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6644-818A-614A-9E66-3F281F4D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I/O Redirect</a:t>
            </a:r>
          </a:p>
        </p:txBody>
      </p:sp>
      <p:sp>
        <p:nvSpPr>
          <p:cNvPr id="14" name="Text Box 407">
            <a:extLst>
              <a:ext uri="{FF2B5EF4-FFF2-40B4-BE49-F238E27FC236}">
                <a16:creationId xmlns:a16="http://schemas.microsoft.com/office/drawing/2014/main" id="{CACC8355-0C0E-2349-AE42-014DE816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738" y="1993384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File descriptor table</a:t>
            </a:r>
          </a:p>
        </p:txBody>
      </p:sp>
      <p:sp>
        <p:nvSpPr>
          <p:cNvPr id="15" name="Text Box 408">
            <a:extLst>
              <a:ext uri="{FF2B5EF4-FFF2-40B4-BE49-F238E27FC236}">
                <a16:creationId xmlns:a16="http://schemas.microsoft.com/office/drawing/2014/main" id="{49E65F0F-9320-B94D-A1EA-C39CC7838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986" y="1980684"/>
            <a:ext cx="1736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</p:txBody>
      </p:sp>
      <p:sp>
        <p:nvSpPr>
          <p:cNvPr id="16" name="Text Box 410">
            <a:extLst>
              <a:ext uri="{FF2B5EF4-FFF2-40B4-BE49-F238E27FC236}">
                <a16:creationId xmlns:a16="http://schemas.microsoft.com/office/drawing/2014/main" id="{C50C8A5C-3528-6D47-BD32-7CB0F0E6C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236" y="1980684"/>
            <a:ext cx="1454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</p:txBody>
      </p:sp>
      <p:sp>
        <p:nvSpPr>
          <p:cNvPr id="20" name="Line 429">
            <a:extLst>
              <a:ext uri="{FF2B5EF4-FFF2-40B4-BE49-F238E27FC236}">
                <a16:creationId xmlns:a16="http://schemas.microsoft.com/office/drawing/2014/main" id="{D128B23A-3B63-BB45-89FB-FEC9F038F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6801" y="2924172"/>
            <a:ext cx="1912938" cy="82867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40">
            <a:extLst>
              <a:ext uri="{FF2B5EF4-FFF2-40B4-BE49-F238E27FC236}">
                <a16:creationId xmlns:a16="http://schemas.microsoft.com/office/drawing/2014/main" id="{183EE7B3-0DB0-7449-A923-F336C6EF4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3949700"/>
            <a:ext cx="1930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34D69E4-97FD-CC4F-B646-776F46E19DED}"/>
              </a:ext>
            </a:extLst>
          </p:cNvPr>
          <p:cNvGrpSpPr/>
          <p:nvPr/>
        </p:nvGrpSpPr>
        <p:grpSpPr>
          <a:xfrm>
            <a:off x="777875" y="2895600"/>
            <a:ext cx="1719263" cy="1184275"/>
            <a:chOff x="777875" y="2895600"/>
            <a:chExt cx="1719263" cy="1184275"/>
          </a:xfrm>
        </p:grpSpPr>
        <p:sp>
          <p:nvSpPr>
            <p:cNvPr id="4" name="Rectangle 381">
              <a:extLst>
                <a:ext uri="{FF2B5EF4-FFF2-40B4-BE49-F238E27FC236}">
                  <a16:creationId xmlns:a16="http://schemas.microsoft.com/office/drawing/2014/main" id="{2B5A5E59-CCCD-4744-B12E-B33171262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29368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0">
              <a:extLst>
                <a:ext uri="{FF2B5EF4-FFF2-40B4-BE49-F238E27FC236}">
                  <a16:creationId xmlns:a16="http://schemas.microsoft.com/office/drawing/2014/main" id="{0D98683B-CFBF-B34C-8E0C-EBC275B55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1654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91">
              <a:extLst>
                <a:ext uri="{FF2B5EF4-FFF2-40B4-BE49-F238E27FC236}">
                  <a16:creationId xmlns:a16="http://schemas.microsoft.com/office/drawing/2014/main" id="{F278D41F-13ED-6946-BB3F-24579A540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3940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92">
              <a:extLst>
                <a:ext uri="{FF2B5EF4-FFF2-40B4-BE49-F238E27FC236}">
                  <a16:creationId xmlns:a16="http://schemas.microsoft.com/office/drawing/2014/main" id="{D299194C-0FBD-2D4E-A595-FC43939BC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6226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93">
              <a:extLst>
                <a:ext uri="{FF2B5EF4-FFF2-40B4-BE49-F238E27FC236}">
                  <a16:creationId xmlns:a16="http://schemas.microsoft.com/office/drawing/2014/main" id="{0CA30F7B-4988-B84C-9E9D-BD3969E1A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8512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97">
              <a:extLst>
                <a:ext uri="{FF2B5EF4-FFF2-40B4-BE49-F238E27FC236}">
                  <a16:creationId xmlns:a16="http://schemas.microsoft.com/office/drawing/2014/main" id="{52214EAA-8C6F-1F4A-840E-69D4B65A9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29368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0</a:t>
              </a:r>
            </a:p>
          </p:txBody>
        </p:sp>
        <p:sp>
          <p:nvSpPr>
            <p:cNvPr id="10" name="Rectangle 398">
              <a:extLst>
                <a:ext uri="{FF2B5EF4-FFF2-40B4-BE49-F238E27FC236}">
                  <a16:creationId xmlns:a16="http://schemas.microsoft.com/office/drawing/2014/main" id="{596A1B43-ED0B-EE41-97D3-1DF336412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1654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1</a:t>
              </a:r>
            </a:p>
          </p:txBody>
        </p:sp>
        <p:sp>
          <p:nvSpPr>
            <p:cNvPr id="11" name="Rectangle 399">
              <a:extLst>
                <a:ext uri="{FF2B5EF4-FFF2-40B4-BE49-F238E27FC236}">
                  <a16:creationId xmlns:a16="http://schemas.microsoft.com/office/drawing/2014/main" id="{028382CA-1118-774A-8AB9-21FCCBA76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3940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2</a:t>
              </a:r>
            </a:p>
          </p:txBody>
        </p:sp>
        <p:sp>
          <p:nvSpPr>
            <p:cNvPr id="12" name="Rectangle 400">
              <a:extLst>
                <a:ext uri="{FF2B5EF4-FFF2-40B4-BE49-F238E27FC236}">
                  <a16:creationId xmlns:a16="http://schemas.microsoft.com/office/drawing/2014/main" id="{3270D670-4544-8F41-9D77-DB55A71A4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6226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3</a:t>
              </a:r>
            </a:p>
          </p:txBody>
        </p:sp>
        <p:sp>
          <p:nvSpPr>
            <p:cNvPr id="13" name="Rectangle 401">
              <a:extLst>
                <a:ext uri="{FF2B5EF4-FFF2-40B4-BE49-F238E27FC236}">
                  <a16:creationId xmlns:a16="http://schemas.microsoft.com/office/drawing/2014/main" id="{D6F3C568-0E59-2141-9662-6F9B1A2B4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8512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4</a:t>
              </a:r>
            </a:p>
          </p:txBody>
        </p:sp>
        <p:sp>
          <p:nvSpPr>
            <p:cNvPr id="28" name="Text Box 444">
              <a:extLst>
                <a:ext uri="{FF2B5EF4-FFF2-40B4-BE49-F238E27FC236}">
                  <a16:creationId xmlns:a16="http://schemas.microsoft.com/office/drawing/2014/main" id="{CE957536-1FF7-8A49-8F16-07513CE33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875" y="33528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stderr</a:t>
              </a:r>
            </a:p>
          </p:txBody>
        </p:sp>
        <p:sp>
          <p:nvSpPr>
            <p:cNvPr id="29" name="Text Box 445">
              <a:extLst>
                <a:ext uri="{FF2B5EF4-FFF2-40B4-BE49-F238E27FC236}">
                  <a16:creationId xmlns:a16="http://schemas.microsoft.com/office/drawing/2014/main" id="{80778E1E-368F-534B-A477-D7FD34EC9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875" y="31242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>
                  <a:latin typeface="Courier New" charset="0"/>
                </a:rPr>
                <a:t>stdout</a:t>
              </a:r>
            </a:p>
          </p:txBody>
        </p:sp>
        <p:sp>
          <p:nvSpPr>
            <p:cNvPr id="30" name="Text Box 446">
              <a:extLst>
                <a:ext uri="{FF2B5EF4-FFF2-40B4-BE49-F238E27FC236}">
                  <a16:creationId xmlns:a16="http://schemas.microsoft.com/office/drawing/2014/main" id="{163A0386-3206-D140-8D61-B9C78AC1A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238" y="2895600"/>
              <a:ext cx="7159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stdin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9F55D5-0F2F-2440-896E-5BC02CD1F167}"/>
              </a:ext>
            </a:extLst>
          </p:cNvPr>
          <p:cNvGrpSpPr/>
          <p:nvPr/>
        </p:nvGrpSpPr>
        <p:grpSpPr>
          <a:xfrm>
            <a:off x="6578600" y="2895600"/>
            <a:ext cx="1066800" cy="1219200"/>
            <a:chOff x="6578600" y="2895600"/>
            <a:chExt cx="1066800" cy="1219200"/>
          </a:xfrm>
        </p:grpSpPr>
        <p:sp>
          <p:nvSpPr>
            <p:cNvPr id="32" name="Rectangle 465">
              <a:extLst>
                <a:ext uri="{FF2B5EF4-FFF2-40B4-BE49-F238E27FC236}">
                  <a16:creationId xmlns:a16="http://schemas.microsoft.com/office/drawing/2014/main" id="{FDC2246B-1FC2-1248-A4B8-5D0F12B77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2895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3" name="Rectangle 466">
              <a:extLst>
                <a:ext uri="{FF2B5EF4-FFF2-40B4-BE49-F238E27FC236}">
                  <a16:creationId xmlns:a16="http://schemas.microsoft.com/office/drawing/2014/main" id="{A394F06E-6DFE-FE4E-B17A-A8D20F32E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8100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4" name="Rectangle 467">
              <a:extLst>
                <a:ext uri="{FF2B5EF4-FFF2-40B4-BE49-F238E27FC236}">
                  <a16:creationId xmlns:a16="http://schemas.microsoft.com/office/drawing/2014/main" id="{41AB2A61-45B4-B04C-9DD9-8A637ED30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200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5" name="Rectangle 468">
              <a:extLst>
                <a:ext uri="{FF2B5EF4-FFF2-40B4-BE49-F238E27FC236}">
                  <a16:creationId xmlns:a16="http://schemas.microsoft.com/office/drawing/2014/main" id="{3334CDF3-AA26-1D4F-BBE4-E136CF25B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505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99C984-4A2C-B24A-91CF-42BCF2BA892B}"/>
              </a:ext>
            </a:extLst>
          </p:cNvPr>
          <p:cNvGrpSpPr/>
          <p:nvPr/>
        </p:nvGrpSpPr>
        <p:grpSpPr>
          <a:xfrm>
            <a:off x="4213110" y="2634734"/>
            <a:ext cx="2352790" cy="1508641"/>
            <a:chOff x="4213110" y="2634734"/>
            <a:chExt cx="2352790" cy="1508641"/>
          </a:xfrm>
        </p:grpSpPr>
        <p:sp>
          <p:nvSpPr>
            <p:cNvPr id="17" name="Rectangle 411">
              <a:extLst>
                <a:ext uri="{FF2B5EF4-FFF2-40B4-BE49-F238E27FC236}">
                  <a16:creationId xmlns:a16="http://schemas.microsoft.com/office/drawing/2014/main" id="{D0716705-F929-CF40-BDD6-E6ACF7810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228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File pos</a:t>
              </a:r>
            </a:p>
          </p:txBody>
        </p:sp>
        <p:sp>
          <p:nvSpPr>
            <p:cNvPr id="18" name="Rectangle 416">
              <a:extLst>
                <a:ext uri="{FF2B5EF4-FFF2-40B4-BE49-F238E27FC236}">
                  <a16:creationId xmlns:a16="http://schemas.microsoft.com/office/drawing/2014/main" id="{6603D4AF-366E-7E46-AF50-0EAF900EE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533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charset="0"/>
                </a:rPr>
                <a:t>refcnt</a:t>
              </a:r>
              <a:r>
                <a:rPr lang="en-US" sz="1400" dirty="0">
                  <a:latin typeface="Courier New" charset="0"/>
                </a:rPr>
                <a:t>=1</a:t>
              </a:r>
            </a:p>
          </p:txBody>
        </p:sp>
        <p:sp>
          <p:nvSpPr>
            <p:cNvPr id="19" name="Rectangle 417">
              <a:extLst>
                <a:ext uri="{FF2B5EF4-FFF2-40B4-BE49-F238E27FC236}">
                  <a16:creationId xmlns:a16="http://schemas.microsoft.com/office/drawing/2014/main" id="{DB7B295E-FEAB-5941-B757-48FC1B2B2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838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2" name="Rectangle 431">
              <a:extLst>
                <a:ext uri="{FF2B5EF4-FFF2-40B4-BE49-F238E27FC236}">
                  <a16:creationId xmlns:a16="http://schemas.microsoft.com/office/drawing/2014/main" id="{E2CCE518-EC36-CF4C-B6FA-A52345161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2924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Line 452">
              <a:extLst>
                <a:ext uri="{FF2B5EF4-FFF2-40B4-BE49-F238E27FC236}">
                  <a16:creationId xmlns:a16="http://schemas.microsoft.com/office/drawing/2014/main" id="{4A611F31-445C-5E4A-82CF-74389584F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7313" y="2908300"/>
              <a:ext cx="1398587" cy="153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73">
              <a:extLst>
                <a:ext uri="{FF2B5EF4-FFF2-40B4-BE49-F238E27FC236}">
                  <a16:creationId xmlns:a16="http://schemas.microsoft.com/office/drawing/2014/main" id="{4C7CB50A-67FC-C24C-8BED-0E4F3A6D8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110" y="2634734"/>
              <a:ext cx="11337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/>
                <a:t>foobar.txt</a:t>
              </a:r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0929A4-82E6-694A-8406-43A9D3A3E91C}"/>
              </a:ext>
            </a:extLst>
          </p:cNvPr>
          <p:cNvGrpSpPr/>
          <p:nvPr/>
        </p:nvGrpSpPr>
        <p:grpSpPr>
          <a:xfrm>
            <a:off x="4213110" y="2936875"/>
            <a:ext cx="2273415" cy="2882900"/>
            <a:chOff x="4213110" y="2936875"/>
            <a:chExt cx="2273415" cy="2882900"/>
          </a:xfrm>
        </p:grpSpPr>
        <p:sp>
          <p:nvSpPr>
            <p:cNvPr id="21" name="Line 430">
              <a:extLst>
                <a:ext uri="{FF2B5EF4-FFF2-40B4-BE49-F238E27FC236}">
                  <a16:creationId xmlns:a16="http://schemas.microsoft.com/office/drawing/2014/main" id="{07363FBE-F6DB-D843-B731-63C0B9B8B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7938" y="2936875"/>
              <a:ext cx="1398587" cy="1816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432">
              <a:extLst>
                <a:ext uri="{FF2B5EF4-FFF2-40B4-BE49-F238E27FC236}">
                  <a16:creationId xmlns:a16="http://schemas.microsoft.com/office/drawing/2014/main" id="{A4FE3788-D2AB-5B40-9849-A22EA7D0C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905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24" name="Rectangle 433">
              <a:extLst>
                <a:ext uri="{FF2B5EF4-FFF2-40B4-BE49-F238E27FC236}">
                  <a16:creationId xmlns:a16="http://schemas.microsoft.com/office/drawing/2014/main" id="{1C2BA883-2F22-FE49-A692-68D2EF1BE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210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charset="0"/>
                </a:rPr>
                <a:t>refcnt</a:t>
              </a:r>
              <a:r>
                <a:rPr lang="en-US" sz="1400" dirty="0">
                  <a:latin typeface="Courier New" charset="0"/>
                </a:rPr>
                <a:t>=1</a:t>
              </a:r>
            </a:p>
          </p:txBody>
        </p:sp>
        <p:sp>
          <p:nvSpPr>
            <p:cNvPr id="25" name="Rectangle 434">
              <a:extLst>
                <a:ext uri="{FF2B5EF4-FFF2-40B4-BE49-F238E27FC236}">
                  <a16:creationId xmlns:a16="http://schemas.microsoft.com/office/drawing/2014/main" id="{A4E3FF4C-8727-0948-83AF-227A14A9A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514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6" name="Rectangle 435">
              <a:extLst>
                <a:ext uri="{FF2B5EF4-FFF2-40B4-BE49-F238E27FC236}">
                  <a16:creationId xmlns:a16="http://schemas.microsoft.com/office/drawing/2014/main" id="{C1E3FCDA-BBE7-334F-9968-12B4A59B5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600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" name="Text Box 474">
              <a:extLst>
                <a:ext uri="{FF2B5EF4-FFF2-40B4-BE49-F238E27FC236}">
                  <a16:creationId xmlns:a16="http://schemas.microsoft.com/office/drawing/2014/main" id="{664C2BE4-B296-0C47-8FA8-9B370A09A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110" y="4327009"/>
              <a:ext cx="11337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/>
                <a:t>foobar.txt</a:t>
              </a:r>
              <a:endParaRPr lang="en-US" dirty="0"/>
            </a:p>
          </p:txBody>
        </p:sp>
      </p:grpSp>
      <p:sp>
        <p:nvSpPr>
          <p:cNvPr id="47" name="Text Box 444">
            <a:extLst>
              <a:ext uri="{FF2B5EF4-FFF2-40B4-BE49-F238E27FC236}">
                <a16:creationId xmlns:a16="http://schemas.microsoft.com/office/drawing/2014/main" id="{A91DA097-8375-EF48-9028-00EA94D51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30" y="3810000"/>
            <a:ext cx="5068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400" dirty="0">
                <a:latin typeface="Courier New" charset="0"/>
              </a:rPr>
              <a:t>fd2</a:t>
            </a:r>
          </a:p>
        </p:txBody>
      </p:sp>
      <p:sp>
        <p:nvSpPr>
          <p:cNvPr id="48" name="Text Box 445">
            <a:extLst>
              <a:ext uri="{FF2B5EF4-FFF2-40B4-BE49-F238E27FC236}">
                <a16:creationId xmlns:a16="http://schemas.microsoft.com/office/drawing/2014/main" id="{A16FB526-707E-0040-B675-A6A7B0AB9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30" y="3578423"/>
            <a:ext cx="5068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400" dirty="0">
                <a:latin typeface="Courier New" charset="0"/>
              </a:rPr>
              <a:t>fd1</a:t>
            </a:r>
          </a:p>
        </p:txBody>
      </p:sp>
      <p:sp>
        <p:nvSpPr>
          <p:cNvPr id="49" name="Line 440">
            <a:extLst>
              <a:ext uri="{FF2B5EF4-FFF2-40B4-BE49-F238E27FC236}">
                <a16:creationId xmlns:a16="http://schemas.microsoft.com/office/drawing/2014/main" id="{22C30C70-9ADA-D142-B053-E2049B3118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7600" y="3750188"/>
            <a:ext cx="1850244" cy="89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416">
            <a:extLst>
              <a:ext uri="{FF2B5EF4-FFF2-40B4-BE49-F238E27FC236}">
                <a16:creationId xmlns:a16="http://schemas.microsoft.com/office/drawing/2014/main" id="{B1AF5057-4542-224A-A566-A1AB803C6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329" y="5192526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charset="0"/>
              </a:rPr>
              <a:t>refcnt</a:t>
            </a:r>
            <a:r>
              <a:rPr lang="en-US" sz="1400" dirty="0">
                <a:latin typeface="Courier New" charset="0"/>
              </a:rPr>
              <a:t>=2</a:t>
            </a:r>
            <a:endParaRPr lang="en-US" sz="1400" dirty="0"/>
          </a:p>
        </p:txBody>
      </p:sp>
      <p:sp>
        <p:nvSpPr>
          <p:cNvPr id="52" name="Rectangle 416">
            <a:extLst>
              <a:ext uri="{FF2B5EF4-FFF2-40B4-BE49-F238E27FC236}">
                <a16:creationId xmlns:a16="http://schemas.microsoft.com/office/drawing/2014/main" id="{7C7454B2-2266-EA48-8BF4-111841D3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632" y="3533723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charset="0"/>
              </a:rPr>
              <a:t>refcnt</a:t>
            </a:r>
            <a:r>
              <a:rPr lang="en-US" sz="1400" dirty="0">
                <a:latin typeface="Courier New" charset="0"/>
              </a:rPr>
              <a:t>=0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84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7" grpId="0" animBg="1"/>
      <p:bldP spid="47" grpId="0"/>
      <p:bldP spid="48" grpId="0"/>
      <p:bldP spid="49" grpId="0" animBg="1"/>
      <p:bldP spid="51" grpId="0" animBg="1"/>
      <p:bldP spid="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9108-F9D4-834B-B1E8-B06B10F5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I/O as a Uniform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E2494-76E5-FD40-8CAD-DE0017FE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Operating systems use the System I/O commands as an interface for all I/O devices</a:t>
            </a:r>
          </a:p>
          <a:p>
            <a:endParaRPr lang="en-US" dirty="0"/>
          </a:p>
          <a:p>
            <a:r>
              <a:rPr lang="en-US" dirty="0"/>
              <a:t>The commands to read and write to an open file descriptor are the same no matter what type of "file" it is </a:t>
            </a:r>
          </a:p>
          <a:p>
            <a:endParaRPr lang="en-US" dirty="0"/>
          </a:p>
          <a:p>
            <a:r>
              <a:rPr lang="en-US" dirty="0"/>
              <a:t>Types of files include</a:t>
            </a:r>
          </a:p>
          <a:p>
            <a:pPr lvl="1"/>
            <a:r>
              <a:rPr lang="en-US" dirty="0"/>
              <a:t>file</a:t>
            </a:r>
          </a:p>
          <a:p>
            <a:pPr lvl="1"/>
            <a:r>
              <a:rPr lang="en-US" dirty="0"/>
              <a:t>keyboard</a:t>
            </a:r>
          </a:p>
          <a:p>
            <a:pPr lvl="1"/>
            <a:r>
              <a:rPr lang="en-US" dirty="0"/>
              <a:t>screen </a:t>
            </a:r>
          </a:p>
          <a:p>
            <a:pPr lvl="1"/>
            <a:r>
              <a:rPr lang="en-US" dirty="0"/>
              <a:t>pipe</a:t>
            </a:r>
          </a:p>
          <a:p>
            <a:pPr lvl="1"/>
            <a:r>
              <a:rPr lang="en-US" dirty="0"/>
              <a:t>device</a:t>
            </a:r>
          </a:p>
          <a:p>
            <a:pPr lvl="1"/>
            <a:r>
              <a:rPr lang="en-US" dirty="0"/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53311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17FB6-8251-9344-A4F7-3F1A10A2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12D9C-5CC7-5640-9712-6EE791C4E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Magnetic Disks</a:t>
            </a:r>
          </a:p>
          <a:p>
            <a:pPr lvl="1"/>
            <a:r>
              <a:rPr lang="en-US" dirty="0"/>
              <a:t>Storage that rarely becomes corrupted</a:t>
            </a:r>
          </a:p>
          <a:p>
            <a:pPr lvl="1"/>
            <a:r>
              <a:rPr lang="en-US" dirty="0"/>
              <a:t>Large capacity at low cost</a:t>
            </a:r>
          </a:p>
          <a:p>
            <a:pPr lvl="1"/>
            <a:r>
              <a:rPr lang="en-US" dirty="0"/>
              <a:t>Block-level random access</a:t>
            </a:r>
          </a:p>
          <a:p>
            <a:pPr lvl="1"/>
            <a:r>
              <a:rPr lang="en-US" dirty="0"/>
              <a:t>Slow performance for random access</a:t>
            </a:r>
          </a:p>
          <a:p>
            <a:pPr lvl="1"/>
            <a:r>
              <a:rPr lang="en-US" dirty="0"/>
              <a:t>Better performance for streaming access</a:t>
            </a:r>
          </a:p>
          <a:p>
            <a:r>
              <a:rPr lang="en-US" dirty="0"/>
              <a:t>Solid State Disks (Flash Memory)</a:t>
            </a:r>
          </a:p>
          <a:p>
            <a:pPr lvl="1"/>
            <a:r>
              <a:rPr lang="en-US" dirty="0"/>
              <a:t>Storage that rarely becomes corrupted</a:t>
            </a:r>
          </a:p>
          <a:p>
            <a:pPr lvl="1"/>
            <a:r>
              <a:rPr lang="en-US" dirty="0"/>
              <a:t>Capacity at moderate cost (50x magnetic disk)</a:t>
            </a:r>
          </a:p>
          <a:p>
            <a:pPr lvl="1"/>
            <a:r>
              <a:rPr lang="en-US" dirty="0"/>
              <a:t>Block-level random access</a:t>
            </a:r>
          </a:p>
          <a:p>
            <a:pPr lvl="1"/>
            <a:r>
              <a:rPr lang="en-US" dirty="0"/>
              <a:t>Good performance for random reads</a:t>
            </a:r>
          </a:p>
          <a:p>
            <a:pPr lvl="1"/>
            <a:r>
              <a:rPr lang="en-US" dirty="0"/>
              <a:t>Not-as-good performance for random writes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E2FA3D-0447-D941-A374-B62ECCDAB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33400"/>
            <a:ext cx="1758931" cy="16536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627FE7-3575-7340-B1E2-1151CD5E573D}"/>
              </a:ext>
            </a:extLst>
          </p:cNvPr>
          <p:cNvSpPr txBox="1"/>
          <p:nvPr/>
        </p:nvSpPr>
        <p:spPr>
          <a:xfrm>
            <a:off x="7848600" y="762000"/>
            <a:ext cx="104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1950s</a:t>
            </a:r>
          </a:p>
          <a:p>
            <a:r>
              <a:rPr lang="en-US" dirty="0"/>
              <a:t>IBM 350</a:t>
            </a:r>
          </a:p>
          <a:p>
            <a:r>
              <a:rPr lang="en-US" dirty="0"/>
              <a:t>5 MB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D0DE9-EC36-F043-A680-4116AAAB619B}"/>
              </a:ext>
            </a:extLst>
          </p:cNvPr>
          <p:cNvSpPr txBox="1"/>
          <p:nvPr/>
        </p:nvSpPr>
        <p:spPr>
          <a:xfrm>
            <a:off x="7848600" y="2505670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</a:t>
            </a:r>
          </a:p>
          <a:p>
            <a:r>
              <a:rPr lang="en-US" dirty="0"/>
              <a:t>WD Red</a:t>
            </a:r>
          </a:p>
          <a:p>
            <a:r>
              <a:rPr lang="en-US" dirty="0"/>
              <a:t>10 TB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537C43-175C-2240-BD54-7BFF82117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187059"/>
            <a:ext cx="1723571" cy="1727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7DC176-4607-F74F-A89D-97016549938E}"/>
              </a:ext>
            </a:extLst>
          </p:cNvPr>
          <p:cNvSpPr txBox="1"/>
          <p:nvPr/>
        </p:nvSpPr>
        <p:spPr>
          <a:xfrm>
            <a:off x="7620000" y="4835142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</a:t>
            </a:r>
          </a:p>
          <a:p>
            <a:r>
              <a:rPr lang="en-US" dirty="0"/>
              <a:t>MacBook</a:t>
            </a:r>
          </a:p>
          <a:p>
            <a:r>
              <a:rPr lang="en-US" dirty="0"/>
              <a:t>512GB</a:t>
            </a:r>
          </a:p>
        </p:txBody>
      </p:sp>
      <p:pic>
        <p:nvPicPr>
          <p:cNvPr id="5" name="Picture 4" descr="A picture containing electronics, camera&#10;&#10;Description automatically generated">
            <a:extLst>
              <a:ext uri="{FF2B5EF4-FFF2-40B4-BE49-F238E27FC236}">
                <a16:creationId xmlns:a16="http://schemas.microsoft.com/office/drawing/2014/main" id="{D08DBF65-83BC-964C-97C3-2D2FCE5EF4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309" b="89106" l="4271" r="78542">
                        <a14:foregroundMark x1="6042" y1="15610" x2="23333" y2="17886"/>
                        <a14:foregroundMark x1="23333" y1="17886" x2="61875" y2="34797"/>
                        <a14:foregroundMark x1="61875" y1="34797" x2="62292" y2="47480"/>
                        <a14:foregroundMark x1="62292" y1="47480" x2="65313" y2="59187"/>
                        <a14:foregroundMark x1="65313" y1="59187" x2="67083" y2="60976"/>
                        <a14:foregroundMark x1="14583" y1="15285" x2="30208" y2="15447"/>
                        <a14:foregroundMark x1="6042" y1="17886" x2="6563" y2="81626"/>
                        <a14:foregroundMark x1="6563" y1="81626" x2="14167" y2="85366"/>
                        <a14:foregroundMark x1="14167" y1="85366" x2="20208" y2="84878"/>
                        <a14:foregroundMark x1="24688" y1="86504" x2="33854" y2="87154"/>
                        <a14:foregroundMark x1="33854" y1="87154" x2="42292" y2="86667"/>
                        <a14:foregroundMark x1="42292" y1="86667" x2="68542" y2="86829"/>
                        <a14:foregroundMark x1="68542" y1="86829" x2="76667" y2="85691"/>
                        <a14:foregroundMark x1="76667" y1="85691" x2="72188" y2="74309"/>
                        <a14:foregroundMark x1="72188" y1="74309" x2="69792" y2="74146"/>
                        <a14:foregroundMark x1="28438" y1="15122" x2="72708" y2="15447"/>
                        <a14:foregroundMark x1="76979" y1="15122" x2="76979" y2="15122"/>
                        <a14:foregroundMark x1="78438" y1="22927" x2="78438" y2="22927"/>
                        <a14:foregroundMark x1="6979" y1="16911" x2="6250" y2="77561"/>
                        <a14:foregroundMark x1="6250" y1="77561" x2="12812" y2="84715"/>
                        <a14:foregroundMark x1="12812" y1="84715" x2="14479" y2="84065"/>
                        <a14:foregroundMark x1="4688" y1="26992" x2="5521" y2="17561"/>
                        <a14:foregroundMark x1="71667" y1="15122" x2="78021" y2="22764"/>
                        <a14:foregroundMark x1="78021" y1="22764" x2="77708" y2="42602"/>
                        <a14:foregroundMark x1="30729" y1="37561" x2="42500" y2="37724"/>
                        <a14:foregroundMark x1="42500" y1="37724" x2="50521" y2="37561"/>
                        <a14:foregroundMark x1="50521" y1="37561" x2="40521" y2="38049"/>
                        <a14:foregroundMark x1="40521" y1="38049" x2="48333" y2="40163"/>
                        <a14:foregroundMark x1="48333" y1="40163" x2="40417" y2="40325"/>
                        <a14:foregroundMark x1="40417" y1="40325" x2="40417" y2="40325"/>
                        <a14:foregroundMark x1="4479" y1="41138" x2="5000" y2="83577"/>
                        <a14:foregroundMark x1="35000" y1="89106" x2="35000" y2="89106"/>
                        <a14:foregroundMark x1="78542" y1="38374" x2="78333" y2="75610"/>
                        <a14:foregroundMark x1="78333" y1="75610" x2="76146" y2="86992"/>
                        <a14:foregroundMark x1="5833" y1="15285" x2="7500" y2="15122"/>
                        <a14:foregroundMark x1="6250" y1="14959" x2="13438" y2="14634"/>
                        <a14:foregroundMark x1="7708" y1="14309" x2="12500" y2="14472"/>
                        <a14:foregroundMark x1="71458" y1="14634" x2="77188" y2="14797"/>
                        <a14:foregroundMark x1="4375" y1="65691" x2="4271" y2="78211"/>
                        <a14:foregroundMark x1="4271" y1="78211" x2="5938" y2="8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1" t="12742" r="18966" b="10453"/>
          <a:stretch/>
        </p:blipFill>
        <p:spPr>
          <a:xfrm>
            <a:off x="6382586" y="4949025"/>
            <a:ext cx="1237414" cy="77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867-D185-FE45-A2C7-4C6E687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5BB-E95D-C648-9B4A-F34E3E99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Rate how well you think this recorded lecture worked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Better than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About as well as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Less well than an in-person class, but you still learned something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Total waste of time, you didn't learn anything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time did you spend on this video lecture?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particular questions you’d like me to address in this week’s problem session?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other comments or feedback? </a:t>
            </a:r>
          </a:p>
        </p:txBody>
      </p:sp>
    </p:spTree>
    <p:extLst>
      <p:ext uri="{BB962C8B-B14F-4D97-AF65-F5344CB8AC3E}">
        <p14:creationId xmlns:p14="http://schemas.microsoft.com/office/powerpoint/2010/main" val="209052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33DD-BDEC-8645-96EF-7C67AB66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Storage Media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7B87CB-DA00-0247-9E1F-D19112F6F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8520"/>
            <a:ext cx="8229600" cy="3820160"/>
          </a:xfrm>
        </p:spPr>
      </p:pic>
    </p:spTree>
    <p:extLst>
      <p:ext uri="{BB962C8B-B14F-4D97-AF65-F5344CB8AC3E}">
        <p14:creationId xmlns:p14="http://schemas.microsoft.com/office/powerpoint/2010/main" val="174747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18F4-3572-C646-9376-74BCCD68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Systems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D3400-0D27-2F45-A45B-4C066740F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Long-term information storage goals</a:t>
            </a:r>
          </a:p>
          <a:p>
            <a:pPr lvl="1"/>
            <a:r>
              <a:rPr lang="en-US" dirty="0"/>
              <a:t>should be able to store large amounts of information</a:t>
            </a:r>
          </a:p>
          <a:p>
            <a:pPr lvl="1"/>
            <a:r>
              <a:rPr lang="en-US" dirty="0"/>
              <a:t>information must survive processes, power failures, etc.</a:t>
            </a:r>
          </a:p>
          <a:p>
            <a:pPr lvl="1"/>
            <a:r>
              <a:rPr lang="en-US" dirty="0"/>
              <a:t>processes must be able to find information</a:t>
            </a:r>
          </a:p>
          <a:p>
            <a:pPr lvl="1"/>
            <a:r>
              <a:rPr lang="en-US" dirty="0"/>
              <a:t>needs to support concurrent accesses by multiple processes</a:t>
            </a:r>
          </a:p>
          <a:p>
            <a:pPr lvl="1"/>
            <a:endParaRPr lang="en-US" dirty="0"/>
          </a:p>
          <a:p>
            <a:r>
              <a:rPr lang="en-US" dirty="0"/>
              <a:t>Solution: the File System Abstraction</a:t>
            </a:r>
          </a:p>
          <a:p>
            <a:pPr lvl="1"/>
            <a:r>
              <a:rPr lang="en-US" dirty="0"/>
              <a:t>interface that provides operations involving</a:t>
            </a:r>
          </a:p>
          <a:p>
            <a:pPr lvl="2"/>
            <a:r>
              <a:rPr lang="en-US" dirty="0"/>
              <a:t>files</a:t>
            </a:r>
          </a:p>
          <a:p>
            <a:pPr lvl="2"/>
            <a:r>
              <a:rPr lang="en-US" dirty="0"/>
              <a:t>directories (a special kind of file)</a:t>
            </a:r>
          </a:p>
        </p:txBody>
      </p:sp>
    </p:spTree>
    <p:extLst>
      <p:ext uri="{BB962C8B-B14F-4D97-AF65-F5344CB8AC3E}">
        <p14:creationId xmlns:p14="http://schemas.microsoft.com/office/powerpoint/2010/main" val="28809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014C9-C4B4-C84D-9A7E-9A8AA5EA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File System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53879-8B9A-CF42-879D-6781DA155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interface that provides operations on data stored long-term on disk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file</a:t>
            </a:r>
            <a:r>
              <a:rPr lang="en-US" dirty="0"/>
              <a:t> is a named sequence of stored bytes</a:t>
            </a:r>
          </a:p>
          <a:p>
            <a:pPr lvl="1"/>
            <a:r>
              <a:rPr lang="en-US" dirty="0"/>
              <a:t>name is defined on creation</a:t>
            </a:r>
          </a:p>
          <a:p>
            <a:pPr lvl="1"/>
            <a:r>
              <a:rPr lang="en-US" dirty="0"/>
              <a:t>processes use name to subsequently access that file</a:t>
            </a:r>
          </a:p>
          <a:p>
            <a:endParaRPr lang="en-US" dirty="0"/>
          </a:p>
          <a:p>
            <a:r>
              <a:rPr lang="en-US" dirty="0"/>
              <a:t>a file is comprised of two parts: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</a:t>
            </a:r>
            <a:r>
              <a:rPr lang="en-US" dirty="0"/>
              <a:t>: information a user or application puts in a file</a:t>
            </a:r>
          </a:p>
          <a:p>
            <a:pPr lvl="2"/>
            <a:r>
              <a:rPr lang="en-US" dirty="0"/>
              <a:t>an array of untyped bytes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metadata</a:t>
            </a:r>
            <a:r>
              <a:rPr lang="en-US" dirty="0"/>
              <a:t>: information added and managed by the OS </a:t>
            </a:r>
          </a:p>
          <a:p>
            <a:pPr lvl="2"/>
            <a:r>
              <a:rPr lang="en-US" dirty="0"/>
              <a:t>e.g., size, owner, security info, modification time</a:t>
            </a:r>
          </a:p>
          <a:p>
            <a:endParaRPr lang="en-US" dirty="0"/>
          </a:p>
          <a:p>
            <a:r>
              <a:rPr lang="en-US" dirty="0"/>
              <a:t>two types of files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normal files</a:t>
            </a:r>
            <a:r>
              <a:rPr lang="en-US" dirty="0"/>
              <a:t>: data is an arbitrary sequence of bytes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directories</a:t>
            </a:r>
            <a:r>
              <a:rPr lang="en-US" dirty="0"/>
              <a:t>: a special type of file that provides mappings from human-readable names to low-level names (i.e., file numbers)</a:t>
            </a:r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BCE2-EF67-F14D-8BDE-9D3BB049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0E3CE-A2F4-A94F-81EE-D9C2BFB050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Each path from root is a name for a leaf</a:t>
            </a:r>
          </a:p>
          <a:p>
            <a:pPr lvl="1"/>
            <a:r>
              <a:rPr lang="en-US" dirty="0"/>
              <a:t>/foo/</a:t>
            </a:r>
            <a:r>
              <a:rPr lang="en-US" dirty="0" err="1"/>
              <a:t>foo.txt</a:t>
            </a:r>
            <a:endParaRPr lang="en-US" dirty="0"/>
          </a:p>
          <a:p>
            <a:pPr lvl="1"/>
            <a:r>
              <a:rPr lang="en-US" dirty="0"/>
              <a:t>/bar/</a:t>
            </a:r>
            <a:r>
              <a:rPr lang="en-US" dirty="0" err="1"/>
              <a:t>baz</a:t>
            </a:r>
            <a:r>
              <a:rPr lang="en-US" dirty="0"/>
              <a:t>/</a:t>
            </a:r>
            <a:r>
              <a:rPr lang="en-US" dirty="0" err="1"/>
              <a:t>baz.txt</a:t>
            </a:r>
            <a:endParaRPr lang="en-US" dirty="0"/>
          </a:p>
          <a:p>
            <a:endParaRPr lang="en-US" dirty="0"/>
          </a:p>
          <a:p>
            <a:r>
              <a:rPr lang="en-US" dirty="0"/>
              <a:t>Each UNIX directory contains 2 special entries</a:t>
            </a:r>
          </a:p>
          <a:p>
            <a:pPr lvl="1"/>
            <a:r>
              <a:rPr lang="en-US" dirty="0"/>
              <a:t>"." = this directory</a:t>
            </a:r>
          </a:p>
          <a:p>
            <a:pPr lvl="1"/>
            <a:r>
              <a:rPr lang="en-US" dirty="0"/>
              <a:t>".." = parent directory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Absolute paths: </a:t>
            </a:r>
            <a:r>
              <a:rPr lang="en-US" dirty="0"/>
              <a:t>path of file from the root directory</a:t>
            </a:r>
          </a:p>
          <a:p>
            <a:r>
              <a:rPr lang="en-US" b="1" dirty="0">
                <a:solidFill>
                  <a:schemeClr val="accent1"/>
                </a:solidFill>
              </a:rPr>
              <a:t>Relative paths: </a:t>
            </a:r>
            <a:r>
              <a:rPr lang="en-US" dirty="0"/>
              <a:t>path from current working directory </a:t>
            </a:r>
          </a:p>
          <a:p>
            <a:pPr lvl="1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12BC11-61C0-724F-A6FB-437606D71098}"/>
              </a:ext>
            </a:extLst>
          </p:cNvPr>
          <p:cNvSpPr/>
          <p:nvPr/>
        </p:nvSpPr>
        <p:spPr>
          <a:xfrm>
            <a:off x="6286500" y="1673352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972199-7A62-FD48-BD38-8ED97A1D4197}"/>
              </a:ext>
            </a:extLst>
          </p:cNvPr>
          <p:cNvSpPr/>
          <p:nvPr/>
        </p:nvSpPr>
        <p:spPr>
          <a:xfrm>
            <a:off x="5410200" y="26670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ACDEC6-880B-AE4A-8A5A-F3F11D88F72A}"/>
              </a:ext>
            </a:extLst>
          </p:cNvPr>
          <p:cNvSpPr/>
          <p:nvPr/>
        </p:nvSpPr>
        <p:spPr>
          <a:xfrm>
            <a:off x="7239000" y="26670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54364C-6D21-B64D-A5BC-9B51F8B35535}"/>
              </a:ext>
            </a:extLst>
          </p:cNvPr>
          <p:cNvSpPr/>
          <p:nvPr/>
        </p:nvSpPr>
        <p:spPr>
          <a:xfrm>
            <a:off x="6286500" y="3719915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bar.txt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B30E97-C586-E448-8DF0-9C93A8565C8D}"/>
              </a:ext>
            </a:extLst>
          </p:cNvPr>
          <p:cNvSpPr/>
          <p:nvPr/>
        </p:nvSpPr>
        <p:spPr>
          <a:xfrm>
            <a:off x="8077200" y="3719915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err="1"/>
              <a:t>baz</a:t>
            </a:r>
            <a:endParaRPr lang="en-US" sz="1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84A1B6-4C9F-C242-ADB3-74B5155F9A4E}"/>
              </a:ext>
            </a:extLst>
          </p:cNvPr>
          <p:cNvSpPr/>
          <p:nvPr/>
        </p:nvSpPr>
        <p:spPr>
          <a:xfrm>
            <a:off x="4495800" y="3725334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foo.txt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92FF21-F8FC-C840-9F07-6B7099B7E515}"/>
              </a:ext>
            </a:extLst>
          </p:cNvPr>
          <p:cNvSpPr/>
          <p:nvPr/>
        </p:nvSpPr>
        <p:spPr>
          <a:xfrm>
            <a:off x="7239000" y="4803648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err="1"/>
              <a:t>baz.txt</a:t>
            </a:r>
            <a:endParaRPr lang="en-US" sz="17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BB5D6D-BAD4-4549-B64A-FE90525DC8C2}"/>
              </a:ext>
            </a:extLst>
          </p:cNvPr>
          <p:cNvCxnSpPr>
            <a:stCxn id="4" idx="5"/>
            <a:endCxn id="7" idx="1"/>
          </p:cNvCxnSpPr>
          <p:nvPr/>
        </p:nvCxnSpPr>
        <p:spPr>
          <a:xfrm>
            <a:off x="6936908" y="2323760"/>
            <a:ext cx="413684" cy="454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7F6455-FFED-B648-B5DE-EBC1B3B9CDA0}"/>
              </a:ext>
            </a:extLst>
          </p:cNvPr>
          <p:cNvCxnSpPr>
            <a:cxnSpLocks/>
            <a:stCxn id="4" idx="3"/>
            <a:endCxn id="6" idx="7"/>
          </p:cNvCxnSpPr>
          <p:nvPr/>
        </p:nvCxnSpPr>
        <p:spPr>
          <a:xfrm flipH="1">
            <a:off x="6060608" y="2323760"/>
            <a:ext cx="337484" cy="454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0F4A81E-F23B-C143-A248-8B64A5F9061F}"/>
              </a:ext>
            </a:extLst>
          </p:cNvPr>
          <p:cNvCxnSpPr>
            <a:cxnSpLocks/>
            <a:stCxn id="9" idx="3"/>
            <a:endCxn id="11" idx="7"/>
          </p:cNvCxnSpPr>
          <p:nvPr/>
        </p:nvCxnSpPr>
        <p:spPr>
          <a:xfrm flipH="1">
            <a:off x="7889408" y="4370323"/>
            <a:ext cx="299384" cy="544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4355F3-F74E-B842-B25B-A1DBC729E0B5}"/>
              </a:ext>
            </a:extLst>
          </p:cNvPr>
          <p:cNvCxnSpPr>
            <a:cxnSpLocks/>
            <a:stCxn id="6" idx="3"/>
            <a:endCxn id="10" idx="7"/>
          </p:cNvCxnSpPr>
          <p:nvPr/>
        </p:nvCxnSpPr>
        <p:spPr>
          <a:xfrm flipH="1">
            <a:off x="5146208" y="3317408"/>
            <a:ext cx="375584" cy="519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F07B16-8BE6-A64D-824F-435195B2904B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7889408" y="3317408"/>
            <a:ext cx="299384" cy="5140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29681E-80E0-0145-947F-81FFF0922B9F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936908" y="3317408"/>
            <a:ext cx="413684" cy="5140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63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3724-3B9E-D14F-8686-FC7BD368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0: Path Names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ADDEDB-29F5-F745-983A-0900EF4E4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I’ve created a file named </a:t>
            </a:r>
            <a:r>
              <a:rPr lang="en-US" dirty="0">
                <a:latin typeface="Courier" pitchFamily="2" charset="0"/>
              </a:rPr>
              <a:t>example1.txt</a:t>
            </a:r>
            <a:r>
              <a:rPr lang="en-US" dirty="0"/>
              <a:t> in the directory </a:t>
            </a:r>
            <a:r>
              <a:rPr lang="en-US" dirty="0">
                <a:latin typeface="Courier" pitchFamily="2" charset="0"/>
              </a:rPr>
              <a:t>data</a:t>
            </a:r>
            <a:r>
              <a:rPr lang="en-US" dirty="0"/>
              <a:t>, which is located in the root directory.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Specify an absolute path to the file example1.txt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Specify a relative path to the file example1.txt from your home directory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Create a file named </a:t>
            </a:r>
            <a:r>
              <a:rPr lang="en-US" dirty="0">
                <a:latin typeface="Courier" pitchFamily="2" charset="0"/>
              </a:rPr>
              <a:t>example2.txt </a:t>
            </a:r>
            <a:r>
              <a:rPr lang="en-US" dirty="0"/>
              <a:t>in your home directory.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Specify an absolute path to the file example2.txt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Specify a relative path to the file example2.txt from your home directory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Hint: you can always get back to your home directory with </a:t>
            </a:r>
            <a:r>
              <a:rPr lang="en-US" dirty="0">
                <a:latin typeface="Courier" pitchFamily="2" charset="0"/>
              </a:rPr>
              <a:t>cd ~</a:t>
            </a:r>
          </a:p>
          <a:p>
            <a:pPr marL="0" indent="0">
              <a:buNone/>
            </a:pPr>
            <a:r>
              <a:rPr lang="en-US" dirty="0"/>
              <a:t>Hint: the name of your home directory is your username</a:t>
            </a:r>
            <a:endParaRPr lang="en-US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3724-3B9E-D14F-8686-FC7BD368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0: Path Names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ADDEDB-29F5-F745-983A-0900EF4E4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I’ve created a file named </a:t>
            </a:r>
            <a:r>
              <a:rPr lang="en-US" dirty="0">
                <a:latin typeface="Courier" pitchFamily="2" charset="0"/>
              </a:rPr>
              <a:t>example1.txt</a:t>
            </a:r>
            <a:r>
              <a:rPr lang="en-US" dirty="0"/>
              <a:t> in the directory </a:t>
            </a:r>
            <a:r>
              <a:rPr lang="en-US" dirty="0">
                <a:latin typeface="Courier" pitchFamily="2" charset="0"/>
              </a:rPr>
              <a:t>data</a:t>
            </a:r>
            <a:r>
              <a:rPr lang="en-US" dirty="0"/>
              <a:t>, which is located in the root directory.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Specify an absolute path to the file example1.txt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Specify a relative path to the file example1.txt from your home directory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Create a file named </a:t>
            </a:r>
            <a:r>
              <a:rPr lang="en-US" dirty="0">
                <a:latin typeface="Courier" pitchFamily="2" charset="0"/>
              </a:rPr>
              <a:t>example2.txt </a:t>
            </a:r>
            <a:r>
              <a:rPr lang="en-US" dirty="0"/>
              <a:t>in your home directory.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Specify an absolute path to the file example2.txt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Specify a relative path to the file example2.txt from your home directory 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Hint: you can always get back to your home directory with </a:t>
            </a:r>
            <a:r>
              <a:rPr lang="en-US" dirty="0">
                <a:latin typeface="Courier" pitchFamily="2" charset="0"/>
              </a:rPr>
              <a:t>cd ~</a:t>
            </a:r>
          </a:p>
          <a:p>
            <a:pPr marL="0" indent="0">
              <a:buNone/>
            </a:pPr>
            <a:r>
              <a:rPr lang="en-US" dirty="0"/>
              <a:t>Hint: the name of your home directory is your username</a:t>
            </a: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A9A818-5EB4-1F41-8AC1-F75F2525FBDC}"/>
              </a:ext>
            </a:extLst>
          </p:cNvPr>
          <p:cNvSpPr txBox="1"/>
          <p:nvPr/>
        </p:nvSpPr>
        <p:spPr>
          <a:xfrm>
            <a:off x="914400" y="3429000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/data/example1.txt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7FBE47-7E6D-1849-99EE-8723EE85E778}"/>
              </a:ext>
            </a:extLst>
          </p:cNvPr>
          <p:cNvSpPr txBox="1"/>
          <p:nvPr/>
        </p:nvSpPr>
        <p:spPr>
          <a:xfrm>
            <a:off x="3962400" y="3429000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../../../data/example1.txt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769014-FA39-814A-8EEC-282126DA03E5}"/>
              </a:ext>
            </a:extLst>
          </p:cNvPr>
          <p:cNvSpPr txBox="1"/>
          <p:nvPr/>
        </p:nvSpPr>
        <p:spPr>
          <a:xfrm>
            <a:off x="914400" y="5442466"/>
            <a:ext cx="4871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/home/CAMPUS/ebac2018/example1.txt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C99D51-86F0-3A4C-9DE0-B0F1E7699BE9}"/>
              </a:ext>
            </a:extLst>
          </p:cNvPr>
          <p:cNvSpPr txBox="1"/>
          <p:nvPr/>
        </p:nvSpPr>
        <p:spPr>
          <a:xfrm>
            <a:off x="6114919" y="5442466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./example1.txt</a:t>
            </a:r>
          </a:p>
        </p:txBody>
      </p:sp>
    </p:spTree>
    <p:extLst>
      <p:ext uri="{BB962C8B-B14F-4D97-AF65-F5344CB8AC3E}">
        <p14:creationId xmlns:p14="http://schemas.microsoft.com/office/powerpoint/2010/main" val="427506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3884</TotalTime>
  <Words>2509</Words>
  <Application>Microsoft Macintosh PowerPoint</Application>
  <PresentationFormat>On-screen Show (4:3)</PresentationFormat>
  <Paragraphs>561</Paragraphs>
  <Slides>30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Courier</vt:lpstr>
      <vt:lpstr>Courier New</vt:lpstr>
      <vt:lpstr>Clarity</vt:lpstr>
      <vt:lpstr>Lecture 23: System I/O</vt:lpstr>
      <vt:lpstr>Memory Hierarchy</vt:lpstr>
      <vt:lpstr>Storage Devices</vt:lpstr>
      <vt:lpstr>Comparing Storage Media</vt:lpstr>
      <vt:lpstr>File Systems 101</vt:lpstr>
      <vt:lpstr>The File System Abstraction</vt:lpstr>
      <vt:lpstr>Path Names</vt:lpstr>
      <vt:lpstr>Exercise 0: Path Names</vt:lpstr>
      <vt:lpstr>Exercise 0: Path Names</vt:lpstr>
      <vt:lpstr>Basic File System Operations</vt:lpstr>
      <vt:lpstr>Unix I/O Interface</vt:lpstr>
      <vt:lpstr>The File System Stack</vt:lpstr>
      <vt:lpstr>Opening Files</vt:lpstr>
      <vt:lpstr>Kernel Data Structures</vt:lpstr>
      <vt:lpstr>Closing Files</vt:lpstr>
      <vt:lpstr>Reading Files</vt:lpstr>
      <vt:lpstr>Writing Files</vt:lpstr>
      <vt:lpstr>On Short Counts</vt:lpstr>
      <vt:lpstr>Buffered Reads/Writes</vt:lpstr>
      <vt:lpstr>Exercise 1: Reading and Writing</vt:lpstr>
      <vt:lpstr>Exercise 1: Reading and Writing</vt:lpstr>
      <vt:lpstr>Processes and Files</vt:lpstr>
      <vt:lpstr>Exercise 2: Processes and Files</vt:lpstr>
      <vt:lpstr>Exercise 2: Processes and Files</vt:lpstr>
      <vt:lpstr>I/O Redirection</vt:lpstr>
      <vt:lpstr>I/O Redirection</vt:lpstr>
      <vt:lpstr>Exercise 3: I/O Redirection</vt:lpstr>
      <vt:lpstr>Exercise 3: I/O Redirect</vt:lpstr>
      <vt:lpstr>System I/O as a Uniform Interface</vt:lpstr>
      <vt:lpstr>Exercise 4: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22: System I/O</dc:title>
  <dc:creator>Eleanor Birrell</dc:creator>
  <cp:lastModifiedBy>Eleanor Birrell</cp:lastModifiedBy>
  <cp:revision>66</cp:revision>
  <dcterms:created xsi:type="dcterms:W3CDTF">2019-04-15T17:19:28Z</dcterms:created>
  <dcterms:modified xsi:type="dcterms:W3CDTF">2021-04-14T05:51:37Z</dcterms:modified>
</cp:coreProperties>
</file>