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60" r:id="rId3"/>
    <p:sldId id="266" r:id="rId4"/>
    <p:sldId id="1267" r:id="rId5"/>
    <p:sldId id="561" r:id="rId6"/>
    <p:sldId id="1269" r:id="rId7"/>
    <p:sldId id="1271" r:id="rId8"/>
    <p:sldId id="1272" r:id="rId9"/>
    <p:sldId id="1273" r:id="rId10"/>
    <p:sldId id="1275" r:id="rId11"/>
    <p:sldId id="1274" r:id="rId12"/>
    <p:sldId id="1296" r:id="rId13"/>
    <p:sldId id="1293" r:id="rId14"/>
    <p:sldId id="1300" r:id="rId15"/>
    <p:sldId id="1301" r:id="rId16"/>
    <p:sldId id="1294" r:id="rId17"/>
    <p:sldId id="1295" r:id="rId18"/>
    <p:sldId id="562" r:id="rId19"/>
    <p:sldId id="129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96969"/>
    <a:srgbClr val="333333"/>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16" autoAdjust="0"/>
    <p:restoredTop sz="78534" autoAdjust="0"/>
  </p:normalViewPr>
  <p:slideViewPr>
    <p:cSldViewPr>
      <p:cViewPr varScale="1">
        <p:scale>
          <a:sx n="101" d="100"/>
          <a:sy n="101" d="100"/>
        </p:scale>
        <p:origin x="1040" y="192"/>
      </p:cViewPr>
      <p:guideLst>
        <p:guide orient="horz" pos="2160"/>
        <p:guide pos="2880"/>
      </p:guideLst>
    </p:cSldViewPr>
  </p:slideViewPr>
  <p:outlineViewPr>
    <p:cViewPr>
      <p:scale>
        <a:sx n="33" d="100"/>
        <a:sy n="33" d="100"/>
      </p:scale>
      <p:origin x="36" y="16902"/>
    </p:cViewPr>
  </p:outlin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7F19EE-4C14-416B-9A28-3D9B2AE65E04}" type="datetimeFigureOut">
              <a:rPr lang="en-US" smtClean="0"/>
              <a:t>4/2/21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47E2B7-019C-47AA-8287-AB4BD1848ED5}" type="slidenum">
              <a:rPr lang="en-US" smtClean="0"/>
              <a:t>‹#›</a:t>
            </a:fld>
            <a:endParaRPr lang="en-US"/>
          </a:p>
        </p:txBody>
      </p:sp>
    </p:spTree>
    <p:extLst>
      <p:ext uri="{BB962C8B-B14F-4D97-AF65-F5344CB8AC3E}">
        <p14:creationId xmlns:p14="http://schemas.microsoft.com/office/powerpoint/2010/main" val="3895164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B7EBD1-2546-431F-B565-95BCA5604CC4}" type="datetimeFigureOut">
              <a:rPr lang="en-US" smtClean="0"/>
              <a:t>4/2/21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E031AF-CC19-4E5A-831F-2BAAD17F6D1A}" type="slidenum">
              <a:rPr lang="en-US" smtClean="0"/>
              <a:t>‹#›</a:t>
            </a:fld>
            <a:endParaRPr lang="en-US"/>
          </a:p>
        </p:txBody>
      </p:sp>
    </p:spTree>
    <p:extLst>
      <p:ext uri="{BB962C8B-B14F-4D97-AF65-F5344CB8AC3E}">
        <p14:creationId xmlns:p14="http://schemas.microsoft.com/office/powerpoint/2010/main" val="1035186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MMU</a:t>
            </a:r>
          </a:p>
        </p:txBody>
      </p:sp>
      <p:sp>
        <p:nvSpPr>
          <p:cNvPr id="4" name="Slide Number Placeholder 3"/>
          <p:cNvSpPr>
            <a:spLocks noGrp="1"/>
          </p:cNvSpPr>
          <p:nvPr>
            <p:ph type="sldNum" sz="quarter" idx="5"/>
          </p:nvPr>
        </p:nvSpPr>
        <p:spPr/>
        <p:txBody>
          <a:bodyPr/>
          <a:lstStyle/>
          <a:p>
            <a:fld id="{BFE031AF-CC19-4E5A-831F-2BAAD17F6D1A}" type="slidenum">
              <a:rPr lang="en-US" smtClean="0"/>
              <a:t>2</a:t>
            </a:fld>
            <a:endParaRPr lang="en-US"/>
          </a:p>
        </p:txBody>
      </p:sp>
    </p:spTree>
    <p:extLst>
      <p:ext uri="{BB962C8B-B14F-4D97-AF65-F5344CB8AC3E}">
        <p14:creationId xmlns:p14="http://schemas.microsoft.com/office/powerpoint/2010/main" val="3191026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MMU</a:t>
            </a:r>
          </a:p>
        </p:txBody>
      </p:sp>
      <p:sp>
        <p:nvSpPr>
          <p:cNvPr id="4" name="Slide Number Placeholder 3"/>
          <p:cNvSpPr>
            <a:spLocks noGrp="1"/>
          </p:cNvSpPr>
          <p:nvPr>
            <p:ph type="sldNum" sz="quarter" idx="5"/>
          </p:nvPr>
        </p:nvSpPr>
        <p:spPr/>
        <p:txBody>
          <a:bodyPr/>
          <a:lstStyle/>
          <a:p>
            <a:fld id="{BFE031AF-CC19-4E5A-831F-2BAAD17F6D1A}" type="slidenum">
              <a:rPr lang="en-US" smtClean="0"/>
              <a:t>4</a:t>
            </a:fld>
            <a:endParaRPr lang="en-US"/>
          </a:p>
        </p:txBody>
      </p:sp>
    </p:spTree>
    <p:extLst>
      <p:ext uri="{BB962C8B-B14F-4D97-AF65-F5344CB8AC3E}">
        <p14:creationId xmlns:p14="http://schemas.microsoft.com/office/powerpoint/2010/main" val="1386429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 1: fill up all our memory with page table</a:t>
            </a:r>
          </a:p>
        </p:txBody>
      </p:sp>
      <p:sp>
        <p:nvSpPr>
          <p:cNvPr id="4" name="Slide Number Placeholder 3"/>
          <p:cNvSpPr>
            <a:spLocks noGrp="1"/>
          </p:cNvSpPr>
          <p:nvPr>
            <p:ph type="sldNum" sz="quarter" idx="5"/>
          </p:nvPr>
        </p:nvSpPr>
        <p:spPr/>
        <p:txBody>
          <a:bodyPr/>
          <a:lstStyle/>
          <a:p>
            <a:fld id="{BFE031AF-CC19-4E5A-831F-2BAAD17F6D1A}" type="slidenum">
              <a:rPr lang="en-US" smtClean="0"/>
              <a:t>5</a:t>
            </a:fld>
            <a:endParaRPr lang="en-US"/>
          </a:p>
        </p:txBody>
      </p:sp>
    </p:spTree>
    <p:extLst>
      <p:ext uri="{BB962C8B-B14F-4D97-AF65-F5344CB8AC3E}">
        <p14:creationId xmlns:p14="http://schemas.microsoft.com/office/powerpoint/2010/main" val="3177503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MMU</a:t>
            </a:r>
          </a:p>
        </p:txBody>
      </p:sp>
      <p:sp>
        <p:nvSpPr>
          <p:cNvPr id="4" name="Slide Number Placeholder 3"/>
          <p:cNvSpPr>
            <a:spLocks noGrp="1"/>
          </p:cNvSpPr>
          <p:nvPr>
            <p:ph type="sldNum" sz="quarter" idx="5"/>
          </p:nvPr>
        </p:nvSpPr>
        <p:spPr/>
        <p:txBody>
          <a:bodyPr/>
          <a:lstStyle/>
          <a:p>
            <a:fld id="{BFE031AF-CC19-4E5A-831F-2BAAD17F6D1A}" type="slidenum">
              <a:rPr lang="en-US" smtClean="0"/>
              <a:t>8</a:t>
            </a:fld>
            <a:endParaRPr lang="en-US"/>
          </a:p>
        </p:txBody>
      </p:sp>
    </p:spTree>
    <p:extLst>
      <p:ext uri="{BB962C8B-B14F-4D97-AF65-F5344CB8AC3E}">
        <p14:creationId xmlns:p14="http://schemas.microsoft.com/office/powerpoint/2010/main" val="2312715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 1: fill up all our memory with page table</a:t>
            </a:r>
          </a:p>
        </p:txBody>
      </p:sp>
      <p:sp>
        <p:nvSpPr>
          <p:cNvPr id="4" name="Slide Number Placeholder 3"/>
          <p:cNvSpPr>
            <a:spLocks noGrp="1"/>
          </p:cNvSpPr>
          <p:nvPr>
            <p:ph type="sldNum" sz="quarter" idx="5"/>
          </p:nvPr>
        </p:nvSpPr>
        <p:spPr/>
        <p:txBody>
          <a:bodyPr/>
          <a:lstStyle/>
          <a:p>
            <a:fld id="{BFE031AF-CC19-4E5A-831F-2BAAD17F6D1A}" type="slidenum">
              <a:rPr lang="en-US" smtClean="0"/>
              <a:t>12</a:t>
            </a:fld>
            <a:endParaRPr lang="en-US"/>
          </a:p>
        </p:txBody>
      </p:sp>
    </p:spTree>
    <p:extLst>
      <p:ext uri="{BB962C8B-B14F-4D97-AF65-F5344CB8AC3E}">
        <p14:creationId xmlns:p14="http://schemas.microsoft.com/office/powerpoint/2010/main" val="3804294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fld id="{63F7437D-9C28-4485-8136-DE3C7521A7D8}" type="datetimeFigureOut">
              <a:rPr lang="en-US" smtClean="0"/>
              <a:t>4/2/21</a:t>
            </a:fld>
            <a:endParaRPr lang="en-US" dirty="0"/>
          </a:p>
        </p:txBody>
      </p:sp>
      <p:sp>
        <p:nvSpPr>
          <p:cNvPr id="13" name="Footer Placeholder 12"/>
          <p:cNvSpPr>
            <a:spLocks noGrp="1"/>
          </p:cNvSpPr>
          <p:nvPr>
            <p:ph type="ftr" sz="quarter" idx="11"/>
          </p:nvPr>
        </p:nvSpPr>
        <p:spPr/>
        <p:txBody>
          <a:bodyPr/>
          <a:lstStyle/>
          <a:p>
            <a:endParaRPr lang="en-US" dirty="0"/>
          </a:p>
        </p:txBody>
      </p:sp>
      <p:sp>
        <p:nvSpPr>
          <p:cNvPr id="14" name="Slide Number Placeholder 13"/>
          <p:cNvSpPr>
            <a:spLocks noGrp="1"/>
          </p:cNvSpPr>
          <p:nvPr>
            <p:ph type="sldNum" sz="quarter" idx="12"/>
          </p:nvPr>
        </p:nvSpPr>
        <p:spPr/>
        <p:txBody>
          <a:bodyPr/>
          <a:lstStyle/>
          <a:p>
            <a:fld id="{7EA743B4-AD12-49DE-BA27-1A16B7F35F0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F7437D-9C28-4485-8136-DE3C7521A7D8}" type="datetimeFigureOut">
              <a:rPr lang="en-US" smtClean="0"/>
              <a:t>4/2/21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7437D-9C28-4485-8136-DE3C7521A7D8}" type="datetimeFigureOut">
              <a:rPr lang="en-US" smtClean="0"/>
              <a:t>4/2/21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F7437D-9C28-4485-8136-DE3C7521A7D8}" type="datetimeFigureOut">
              <a:rPr lang="en-US" smtClean="0"/>
              <a:t>4/2/21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20000" y="18288"/>
            <a:ext cx="1066800" cy="329184"/>
          </a:xfrm>
        </p:spPr>
        <p:txBody>
          <a:bodyPr/>
          <a:lstStyle/>
          <a:p>
            <a:fld id="{7EA743B4-AD12-49DE-BA27-1A16B7F35F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F7437D-9C28-4485-8136-DE3C7521A7D8}" type="datetimeFigureOut">
              <a:rPr lang="en-US" smtClean="0"/>
              <a:t>4/2/21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F7437D-9C28-4485-8136-DE3C7521A7D8}" type="datetimeFigureOut">
              <a:rPr lang="en-US" smtClean="0"/>
              <a:t>4/2/21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a:xfrm>
            <a:off x="457200" y="18288"/>
            <a:ext cx="7086600" cy="329184"/>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p>
            <a:fld id="{7EA743B4-AD12-49DE-BA27-1A16B7F35F00}"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F7437D-9C28-4485-8136-DE3C7521A7D8}" type="datetimeFigureOut">
              <a:rPr lang="en-US" smtClean="0"/>
              <a:t>4/2/21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7437D-9C28-4485-8136-DE3C7521A7D8}" type="datetimeFigureOut">
              <a:rPr lang="en-US" smtClean="0"/>
              <a:t>4/2/21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F7437D-9C28-4485-8136-DE3C7521A7D8}" type="datetimeFigureOut">
              <a:rPr lang="en-US" smtClean="0"/>
              <a:t>4/2/21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F7437D-9C28-4485-8136-DE3C7521A7D8}" type="datetimeFigureOut">
              <a:rPr lang="en-US" smtClean="0"/>
              <a:t>4/2/21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2250"/>
            <a:ext cx="9144000" cy="311150"/>
          </a:xfrm>
          <a:prstGeom prst="rect">
            <a:avLst/>
          </a:prstGeom>
          <a:gradFill flip="none" rotWithShape="1">
            <a:gsLst>
              <a:gs pos="0">
                <a:schemeClr val="accent1"/>
              </a:gs>
              <a:gs pos="50000">
                <a:schemeClr val="accent1">
                  <a:lumMod val="40000"/>
                  <a:lumOff val="60000"/>
                </a:schemeClr>
              </a:gs>
              <a:gs pos="100000">
                <a:schemeClr val="accent1">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419100"/>
          </a:xfrm>
          <a:prstGeom prst="rect">
            <a:avLst/>
          </a:prstGeom>
          <a:gradFill flip="none" rotWithShape="1">
            <a:gsLst>
              <a:gs pos="0">
                <a:schemeClr val="tx2"/>
              </a:gs>
              <a:gs pos="66000">
                <a:schemeClr val="tx1">
                  <a:lumMod val="75000"/>
                  <a:lumOff val="25000"/>
                </a:schemeClr>
              </a:gs>
              <a:gs pos="99000">
                <a:schemeClr val="tx1">
                  <a:lumMod val="65000"/>
                  <a:lumOff val="3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3F7437D-9C28-4485-8136-DE3C7521A7D8}" type="datetimeFigureOut">
              <a:rPr lang="en-US" smtClean="0"/>
              <a:t>4/2/21</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EA743B4-AD12-49DE-BA27-1A16B7F35F0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7924800" cy="609600"/>
          </a:xfrm>
        </p:spPr>
        <p:txBody>
          <a:bodyPr>
            <a:normAutofit/>
          </a:bodyPr>
          <a:lstStyle/>
          <a:p>
            <a:r>
              <a:rPr lang="en-US" dirty="0"/>
              <a:t>CS 105		       		</a:t>
            </a:r>
            <a:r>
              <a:rPr lang="en-US"/>
              <a:t>	       Spring 2021</a:t>
            </a:r>
            <a:endParaRPr lang="en-US" dirty="0"/>
          </a:p>
        </p:txBody>
      </p:sp>
      <p:sp>
        <p:nvSpPr>
          <p:cNvPr id="2" name="Title 1"/>
          <p:cNvSpPr>
            <a:spLocks noGrp="1"/>
          </p:cNvSpPr>
          <p:nvPr>
            <p:ph type="title"/>
          </p:nvPr>
        </p:nvSpPr>
        <p:spPr>
          <a:xfrm>
            <a:off x="685800" y="2667000"/>
            <a:ext cx="7848600" cy="631825"/>
          </a:xfrm>
        </p:spPr>
        <p:txBody>
          <a:bodyPr>
            <a:noAutofit/>
          </a:bodyPr>
          <a:lstStyle/>
          <a:p>
            <a:r>
              <a:rPr lang="en-US" sz="3200" dirty="0"/>
              <a:t>Lecture 20: Virtual Memory (cont'd)</a:t>
            </a:r>
          </a:p>
        </p:txBody>
      </p:sp>
      <p:sp>
        <p:nvSpPr>
          <p:cNvPr id="4" name="Title 1"/>
          <p:cNvSpPr txBox="1">
            <a:spLocks/>
          </p:cNvSpPr>
          <p:nvPr/>
        </p:nvSpPr>
        <p:spPr>
          <a:xfrm>
            <a:off x="685800" y="4643181"/>
            <a:ext cx="7848600" cy="631825"/>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endParaRPr lang="en-US" sz="2400" dirty="0">
              <a:solidFill>
                <a:schemeClr val="bg2"/>
              </a:solidFill>
            </a:endParaRPr>
          </a:p>
        </p:txBody>
      </p:sp>
    </p:spTree>
    <p:extLst>
      <p:ext uri="{BB962C8B-B14F-4D97-AF65-F5344CB8AC3E}">
        <p14:creationId xmlns:p14="http://schemas.microsoft.com/office/powerpoint/2010/main" val="179727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B649-E96C-A547-B89A-F95F453759CF}"/>
              </a:ext>
            </a:extLst>
          </p:cNvPr>
          <p:cNvSpPr>
            <a:spLocks noGrp="1"/>
          </p:cNvSpPr>
          <p:nvPr>
            <p:ph type="title"/>
          </p:nvPr>
        </p:nvSpPr>
        <p:spPr/>
        <p:txBody>
          <a:bodyPr/>
          <a:lstStyle/>
          <a:p>
            <a:r>
              <a:rPr lang="en-US" dirty="0"/>
              <a:t>Exercise 2: Two-level Page Tables</a:t>
            </a:r>
          </a:p>
        </p:txBody>
      </p:sp>
      <p:sp>
        <p:nvSpPr>
          <p:cNvPr id="5" name="Content Placeholder 4">
            <a:extLst>
              <a:ext uri="{FF2B5EF4-FFF2-40B4-BE49-F238E27FC236}">
                <a16:creationId xmlns:a16="http://schemas.microsoft.com/office/drawing/2014/main" id="{4E4F7782-61DE-6045-A5D3-BB4D8C62CCE3}"/>
              </a:ext>
            </a:extLst>
          </p:cNvPr>
          <p:cNvSpPr>
            <a:spLocks noGrp="1"/>
          </p:cNvSpPr>
          <p:nvPr>
            <p:ph idx="1"/>
          </p:nvPr>
        </p:nvSpPr>
        <p:spPr>
          <a:xfrm>
            <a:off x="457200" y="1600200"/>
            <a:ext cx="4038600" cy="4876800"/>
          </a:xfrm>
        </p:spPr>
        <p:txBody>
          <a:bodyPr>
            <a:normAutofit/>
          </a:bodyPr>
          <a:lstStyle/>
          <a:p>
            <a:pPr marL="0" indent="0">
              <a:buNone/>
            </a:pPr>
            <a:r>
              <a:rPr lang="en-US" dirty="0"/>
              <a:t>Assume you are still working on that architecture.</a:t>
            </a:r>
          </a:p>
          <a:p>
            <a:endParaRPr lang="en-US" dirty="0"/>
          </a:p>
          <a:p>
            <a:pPr marL="0" indent="0">
              <a:buNone/>
            </a:pPr>
            <a:r>
              <a:rPr lang="en-US" dirty="0"/>
              <a:t>Compute the physical address corresponding to each of the virtual address (or answer "invalid"):</a:t>
            </a:r>
          </a:p>
          <a:p>
            <a:pPr marL="731520" lvl="1" indent="-457200">
              <a:buFont typeface="+mj-lt"/>
              <a:buAutoNum type="alphaLcParenR"/>
            </a:pPr>
            <a:r>
              <a:rPr lang="en-US" dirty="0"/>
              <a:t>0x00000000</a:t>
            </a:r>
          </a:p>
          <a:p>
            <a:pPr marL="731520" lvl="1" indent="-457200">
              <a:buFont typeface="+mj-lt"/>
              <a:buAutoNum type="alphaLcParenR"/>
            </a:pPr>
            <a:r>
              <a:rPr lang="en-US" dirty="0"/>
              <a:t>0x20022002</a:t>
            </a:r>
          </a:p>
          <a:p>
            <a:pPr marL="731520" lvl="1" indent="-457200">
              <a:buFont typeface="+mj-lt"/>
              <a:buAutoNum type="alphaLcParenR"/>
            </a:pPr>
            <a:r>
              <a:rPr lang="en-US" dirty="0"/>
              <a:t>0x10015555</a:t>
            </a:r>
          </a:p>
          <a:p>
            <a:endParaRPr lang="en-US" dirty="0"/>
          </a:p>
        </p:txBody>
      </p:sp>
      <p:grpSp>
        <p:nvGrpSpPr>
          <p:cNvPr id="4" name="Group 3">
            <a:extLst>
              <a:ext uri="{FF2B5EF4-FFF2-40B4-BE49-F238E27FC236}">
                <a16:creationId xmlns:a16="http://schemas.microsoft.com/office/drawing/2014/main" id="{F5387F81-867B-4247-9A44-F8941965B431}"/>
              </a:ext>
            </a:extLst>
          </p:cNvPr>
          <p:cNvGrpSpPr/>
          <p:nvPr/>
        </p:nvGrpSpPr>
        <p:grpSpPr>
          <a:xfrm>
            <a:off x="533401" y="2514600"/>
            <a:ext cx="3886197" cy="303646"/>
            <a:chOff x="2667000" y="2141397"/>
            <a:chExt cx="3886197" cy="303646"/>
          </a:xfrm>
        </p:grpSpPr>
        <p:grpSp>
          <p:nvGrpSpPr>
            <p:cNvPr id="6" name="Group 5">
              <a:extLst>
                <a:ext uri="{FF2B5EF4-FFF2-40B4-BE49-F238E27FC236}">
                  <a16:creationId xmlns:a16="http://schemas.microsoft.com/office/drawing/2014/main" id="{A6F80B35-CF0F-2645-AAE6-097827430226}"/>
                </a:ext>
              </a:extLst>
            </p:cNvPr>
            <p:cNvGrpSpPr/>
            <p:nvPr/>
          </p:nvGrpSpPr>
          <p:grpSpPr>
            <a:xfrm>
              <a:off x="2667000" y="2141400"/>
              <a:ext cx="3886197" cy="303643"/>
              <a:chOff x="2883034" y="2286000"/>
              <a:chExt cx="2324588" cy="255068"/>
            </a:xfrm>
          </p:grpSpPr>
          <p:sp>
            <p:nvSpPr>
              <p:cNvPr id="8" name="Rectangle 7">
                <a:extLst>
                  <a:ext uri="{FF2B5EF4-FFF2-40B4-BE49-F238E27FC236}">
                    <a16:creationId xmlns:a16="http://schemas.microsoft.com/office/drawing/2014/main" id="{F6282CFB-AA1E-4841-A314-E38E3CE5C85E}"/>
                  </a:ext>
                </a:extLst>
              </p:cNvPr>
              <p:cNvSpPr/>
              <p:nvPr/>
            </p:nvSpPr>
            <p:spPr>
              <a:xfrm>
                <a:off x="2883034" y="2286000"/>
                <a:ext cx="660353" cy="25506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4 bit idx1</a:t>
                </a:r>
              </a:p>
            </p:txBody>
          </p:sp>
          <p:sp>
            <p:nvSpPr>
              <p:cNvPr id="9" name="Rectangle 8">
                <a:extLst>
                  <a:ext uri="{FF2B5EF4-FFF2-40B4-BE49-F238E27FC236}">
                    <a16:creationId xmlns:a16="http://schemas.microsoft.com/office/drawing/2014/main" id="{7D374ED0-0785-0048-8AA8-3B35817602D8}"/>
                  </a:ext>
                </a:extLst>
              </p:cNvPr>
              <p:cNvSpPr/>
              <p:nvPr/>
            </p:nvSpPr>
            <p:spPr>
              <a:xfrm>
                <a:off x="4341598" y="2286000"/>
                <a:ext cx="866024" cy="25506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16 bit offset</a:t>
                </a:r>
              </a:p>
            </p:txBody>
          </p:sp>
        </p:grpSp>
        <p:sp>
          <p:nvSpPr>
            <p:cNvPr id="7" name="Rectangle 6">
              <a:extLst>
                <a:ext uri="{FF2B5EF4-FFF2-40B4-BE49-F238E27FC236}">
                  <a16:creationId xmlns:a16="http://schemas.microsoft.com/office/drawing/2014/main" id="{2689B0D9-B89B-4B40-9318-CB512C296B79}"/>
                </a:ext>
              </a:extLst>
            </p:cNvPr>
            <p:cNvSpPr/>
            <p:nvPr/>
          </p:nvSpPr>
          <p:spPr>
            <a:xfrm>
              <a:off x="3770962" y="2141397"/>
              <a:ext cx="1334437" cy="30364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12 bit  idx2</a:t>
              </a:r>
            </a:p>
          </p:txBody>
        </p:sp>
      </p:grpSp>
      <p:graphicFrame>
        <p:nvGraphicFramePr>
          <p:cNvPr id="11" name="Table 10">
            <a:extLst>
              <a:ext uri="{FF2B5EF4-FFF2-40B4-BE49-F238E27FC236}">
                <a16:creationId xmlns:a16="http://schemas.microsoft.com/office/drawing/2014/main" id="{50BF165E-B66D-B849-BB71-889B4CFE5803}"/>
              </a:ext>
            </a:extLst>
          </p:cNvPr>
          <p:cNvGraphicFramePr>
            <a:graphicFrameLocks noGrp="1"/>
          </p:cNvGraphicFramePr>
          <p:nvPr>
            <p:extLst>
              <p:ext uri="{D42A27DB-BD31-4B8C-83A1-F6EECF244321}">
                <p14:modId xmlns:p14="http://schemas.microsoft.com/office/powerpoint/2010/main" val="864800060"/>
              </p:ext>
            </p:extLst>
          </p:nvPr>
        </p:nvGraphicFramePr>
        <p:xfrm>
          <a:off x="4960123" y="1683364"/>
          <a:ext cx="1428024" cy="1371600"/>
        </p:xfrm>
        <a:graphic>
          <a:graphicData uri="http://schemas.openxmlformats.org/drawingml/2006/table">
            <a:tbl>
              <a:tblPr firstRow="1" bandRow="1">
                <a:tableStyleId>{5C22544A-7EE6-4342-B048-85BDC9FD1C3A}</a:tableStyleId>
              </a:tblPr>
              <a:tblGrid>
                <a:gridCol w="409172">
                  <a:extLst>
                    <a:ext uri="{9D8B030D-6E8A-4147-A177-3AD203B41FA5}">
                      <a16:colId xmlns:a16="http://schemas.microsoft.com/office/drawing/2014/main" val="7733943"/>
                    </a:ext>
                  </a:extLst>
                </a:gridCol>
                <a:gridCol w="1018852">
                  <a:extLst>
                    <a:ext uri="{9D8B030D-6E8A-4147-A177-3AD203B41FA5}">
                      <a16:colId xmlns:a16="http://schemas.microsoft.com/office/drawing/2014/main" val="2340536180"/>
                    </a:ext>
                  </a:extLst>
                </a:gridCol>
              </a:tblGrid>
              <a:tr h="223762">
                <a:tc>
                  <a:txBody>
                    <a:bodyPr/>
                    <a:lstStyle/>
                    <a:p>
                      <a:r>
                        <a:rPr lang="en-US" sz="1200" dirty="0"/>
                        <a:t>v</a:t>
                      </a:r>
                    </a:p>
                  </a:txBody>
                  <a:tcPr/>
                </a:tc>
                <a:tc>
                  <a:txBody>
                    <a:bodyPr/>
                    <a:lstStyle/>
                    <a:p>
                      <a:r>
                        <a:rPr lang="en-US" sz="1200" dirty="0" err="1"/>
                        <a:t>PTFrame</a:t>
                      </a:r>
                      <a:endParaRPr lang="en-US" sz="1200" dirty="0"/>
                    </a:p>
                  </a:txBody>
                  <a:tcPr/>
                </a:tc>
                <a:extLst>
                  <a:ext uri="{0D108BD9-81ED-4DB2-BD59-A6C34878D82A}">
                    <a16:rowId xmlns:a16="http://schemas.microsoft.com/office/drawing/2014/main" val="4202681401"/>
                  </a:ext>
                </a:extLst>
              </a:tr>
              <a:tr h="223762">
                <a:tc>
                  <a:txBody>
                    <a:bodyPr/>
                    <a:lstStyle/>
                    <a:p>
                      <a:r>
                        <a:rPr lang="en-US" sz="1200" dirty="0"/>
                        <a:t>1</a:t>
                      </a:r>
                    </a:p>
                  </a:txBody>
                  <a:tcPr/>
                </a:tc>
                <a:tc>
                  <a:txBody>
                    <a:bodyPr/>
                    <a:lstStyle/>
                    <a:p>
                      <a:r>
                        <a:rPr lang="en-US" sz="1200" dirty="0"/>
                        <a:t>0x0</a:t>
                      </a:r>
                    </a:p>
                  </a:txBody>
                  <a:tcPr/>
                </a:tc>
                <a:extLst>
                  <a:ext uri="{0D108BD9-81ED-4DB2-BD59-A6C34878D82A}">
                    <a16:rowId xmlns:a16="http://schemas.microsoft.com/office/drawing/2014/main" val="111645101"/>
                  </a:ext>
                </a:extLst>
              </a:tr>
              <a:tr h="223762">
                <a:tc>
                  <a:txBody>
                    <a:bodyPr/>
                    <a:lstStyle/>
                    <a:p>
                      <a:r>
                        <a:rPr lang="en-US" sz="1200" dirty="0"/>
                        <a:t>1</a:t>
                      </a:r>
                    </a:p>
                  </a:txBody>
                  <a:tcPr/>
                </a:tc>
                <a:tc>
                  <a:txBody>
                    <a:bodyPr/>
                    <a:lstStyle/>
                    <a:p>
                      <a:r>
                        <a:rPr lang="en-US" sz="1200" dirty="0"/>
                        <a:t>0x2</a:t>
                      </a:r>
                    </a:p>
                  </a:txBody>
                  <a:tcPr/>
                </a:tc>
                <a:extLst>
                  <a:ext uri="{0D108BD9-81ED-4DB2-BD59-A6C34878D82A}">
                    <a16:rowId xmlns:a16="http://schemas.microsoft.com/office/drawing/2014/main" val="3504091543"/>
                  </a:ext>
                </a:extLst>
              </a:tr>
              <a:tr h="223762">
                <a:tc>
                  <a:txBody>
                    <a:bodyPr/>
                    <a:lstStyle/>
                    <a:p>
                      <a:r>
                        <a:rPr lang="en-US" sz="1200" dirty="0"/>
                        <a:t>0</a:t>
                      </a:r>
                    </a:p>
                  </a:txBody>
                  <a:tcPr/>
                </a:tc>
                <a:tc>
                  <a:txBody>
                    <a:bodyPr/>
                    <a:lstStyle/>
                    <a:p>
                      <a:r>
                        <a:rPr lang="en-US" sz="1200" dirty="0"/>
                        <a:t>NULL</a:t>
                      </a:r>
                    </a:p>
                  </a:txBody>
                  <a:tcPr/>
                </a:tc>
                <a:extLst>
                  <a:ext uri="{0D108BD9-81ED-4DB2-BD59-A6C34878D82A}">
                    <a16:rowId xmlns:a16="http://schemas.microsoft.com/office/drawing/2014/main" val="902045245"/>
                  </a:ext>
                </a:extLst>
              </a:tr>
              <a:tr h="223762">
                <a:tc>
                  <a:txBody>
                    <a:bodyPr/>
                    <a:lstStyle/>
                    <a:p>
                      <a:r>
                        <a:rPr lang="en-US" sz="1200" dirty="0"/>
                        <a:t>0</a:t>
                      </a:r>
                    </a:p>
                  </a:txBody>
                  <a:tcPr/>
                </a:tc>
                <a:tc>
                  <a:txBody>
                    <a:bodyPr/>
                    <a:lstStyle/>
                    <a:p>
                      <a:r>
                        <a:rPr lang="en-US" sz="1200" dirty="0"/>
                        <a:t>NULL</a:t>
                      </a:r>
                    </a:p>
                  </a:txBody>
                  <a:tcPr/>
                </a:tc>
                <a:extLst>
                  <a:ext uri="{0D108BD9-81ED-4DB2-BD59-A6C34878D82A}">
                    <a16:rowId xmlns:a16="http://schemas.microsoft.com/office/drawing/2014/main" val="2122521055"/>
                  </a:ext>
                </a:extLst>
              </a:tr>
            </a:tbl>
          </a:graphicData>
        </a:graphic>
      </p:graphicFrame>
      <p:sp>
        <p:nvSpPr>
          <p:cNvPr id="12" name="TextBox 11">
            <a:extLst>
              <a:ext uri="{FF2B5EF4-FFF2-40B4-BE49-F238E27FC236}">
                <a16:creationId xmlns:a16="http://schemas.microsoft.com/office/drawing/2014/main" id="{42B3DAAC-DAC2-C54F-808A-C14189A7D51A}"/>
              </a:ext>
            </a:extLst>
          </p:cNvPr>
          <p:cNvSpPr txBox="1"/>
          <p:nvPr/>
        </p:nvSpPr>
        <p:spPr>
          <a:xfrm>
            <a:off x="4903445" y="1371600"/>
            <a:ext cx="1484702" cy="338554"/>
          </a:xfrm>
          <a:prstGeom prst="rect">
            <a:avLst/>
          </a:prstGeom>
          <a:noFill/>
        </p:spPr>
        <p:txBody>
          <a:bodyPr wrap="none" rtlCol="0">
            <a:spAutoFit/>
          </a:bodyPr>
          <a:lstStyle/>
          <a:p>
            <a:r>
              <a:rPr lang="en-US" sz="1600" dirty="0"/>
              <a:t>page directory</a:t>
            </a:r>
          </a:p>
        </p:txBody>
      </p:sp>
      <p:graphicFrame>
        <p:nvGraphicFramePr>
          <p:cNvPr id="13" name="Table 12">
            <a:extLst>
              <a:ext uri="{FF2B5EF4-FFF2-40B4-BE49-F238E27FC236}">
                <a16:creationId xmlns:a16="http://schemas.microsoft.com/office/drawing/2014/main" id="{AB97CA95-3E44-984C-A229-0F10A2AC5200}"/>
              </a:ext>
            </a:extLst>
          </p:cNvPr>
          <p:cNvGraphicFramePr>
            <a:graphicFrameLocks noGrp="1"/>
          </p:cNvGraphicFramePr>
          <p:nvPr>
            <p:extLst>
              <p:ext uri="{D42A27DB-BD31-4B8C-83A1-F6EECF244321}">
                <p14:modId xmlns:p14="http://schemas.microsoft.com/office/powerpoint/2010/main" val="2050830803"/>
              </p:ext>
            </p:extLst>
          </p:nvPr>
        </p:nvGraphicFramePr>
        <p:xfrm>
          <a:off x="7294539" y="1628954"/>
          <a:ext cx="1544661" cy="1371600"/>
        </p:xfrm>
        <a:graphic>
          <a:graphicData uri="http://schemas.openxmlformats.org/drawingml/2006/table">
            <a:tbl>
              <a:tblPr firstRow="1" bandRow="1">
                <a:tableStyleId>{21E4AEA4-8DFA-4A89-87EB-49C32662AFE0}</a:tableStyleId>
              </a:tblPr>
              <a:tblGrid>
                <a:gridCol w="250743">
                  <a:extLst>
                    <a:ext uri="{9D8B030D-6E8A-4147-A177-3AD203B41FA5}">
                      <a16:colId xmlns:a16="http://schemas.microsoft.com/office/drawing/2014/main" val="7733943"/>
                    </a:ext>
                  </a:extLst>
                </a:gridCol>
                <a:gridCol w="754439">
                  <a:extLst>
                    <a:ext uri="{9D8B030D-6E8A-4147-A177-3AD203B41FA5}">
                      <a16:colId xmlns:a16="http://schemas.microsoft.com/office/drawing/2014/main" val="2340536180"/>
                    </a:ext>
                  </a:extLst>
                </a:gridCol>
                <a:gridCol w="539479">
                  <a:extLst>
                    <a:ext uri="{9D8B030D-6E8A-4147-A177-3AD203B41FA5}">
                      <a16:colId xmlns:a16="http://schemas.microsoft.com/office/drawing/2014/main" val="2223607705"/>
                    </a:ext>
                  </a:extLst>
                </a:gridCol>
              </a:tblGrid>
              <a:tr h="219527">
                <a:tc>
                  <a:txBody>
                    <a:bodyPr/>
                    <a:lstStyle/>
                    <a:p>
                      <a:r>
                        <a:rPr lang="en-US" sz="1200" dirty="0"/>
                        <a:t>v</a:t>
                      </a:r>
                    </a:p>
                  </a:txBody>
                  <a:tcPr/>
                </a:tc>
                <a:tc>
                  <a:txBody>
                    <a:bodyPr/>
                    <a:lstStyle/>
                    <a:p>
                      <a:r>
                        <a:rPr lang="en-US" sz="1200" dirty="0"/>
                        <a:t>Frame</a:t>
                      </a:r>
                    </a:p>
                  </a:txBody>
                  <a:tcPr/>
                </a:tc>
                <a:tc>
                  <a:txBody>
                    <a:bodyPr/>
                    <a:lstStyle/>
                    <a:p>
                      <a:r>
                        <a:rPr lang="en-US" sz="1200" dirty="0"/>
                        <a:t>Acc</a:t>
                      </a:r>
                    </a:p>
                  </a:txBody>
                  <a:tcPr/>
                </a:tc>
                <a:extLst>
                  <a:ext uri="{0D108BD9-81ED-4DB2-BD59-A6C34878D82A}">
                    <a16:rowId xmlns:a16="http://schemas.microsoft.com/office/drawing/2014/main" val="4202681401"/>
                  </a:ext>
                </a:extLst>
              </a:tr>
              <a:tr h="219527">
                <a:tc>
                  <a:txBody>
                    <a:bodyPr/>
                    <a:lstStyle/>
                    <a:p>
                      <a:r>
                        <a:rPr lang="en-US" sz="1200" dirty="0"/>
                        <a:t>1</a:t>
                      </a:r>
                    </a:p>
                  </a:txBody>
                  <a:tcPr/>
                </a:tc>
                <a:tc>
                  <a:txBody>
                    <a:bodyPr/>
                    <a:lstStyle/>
                    <a:p>
                      <a:r>
                        <a:rPr lang="en-US" sz="1200" dirty="0"/>
                        <a:t>0x0047</a:t>
                      </a:r>
                    </a:p>
                  </a:txBody>
                  <a:tcPr/>
                </a:tc>
                <a:tc>
                  <a:txBody>
                    <a:bodyPr/>
                    <a:lstStyle/>
                    <a:p>
                      <a:r>
                        <a:rPr lang="en-US" sz="1200" dirty="0"/>
                        <a:t>R,W</a:t>
                      </a:r>
                    </a:p>
                  </a:txBody>
                  <a:tcPr/>
                </a:tc>
                <a:extLst>
                  <a:ext uri="{0D108BD9-81ED-4DB2-BD59-A6C34878D82A}">
                    <a16:rowId xmlns:a16="http://schemas.microsoft.com/office/drawing/2014/main" val="111645101"/>
                  </a:ext>
                </a:extLst>
              </a:tr>
              <a:tr h="219527">
                <a:tc>
                  <a:txBody>
                    <a:bodyPr/>
                    <a:lstStyle/>
                    <a:p>
                      <a:r>
                        <a:rPr lang="en-US" sz="1200" dirty="0"/>
                        <a:t>0</a:t>
                      </a:r>
                    </a:p>
                  </a:txBody>
                  <a:tcPr/>
                </a:tc>
                <a:tc>
                  <a:txBody>
                    <a:bodyPr/>
                    <a:lstStyle/>
                    <a:p>
                      <a:r>
                        <a:rPr lang="en-US" sz="1200" dirty="0"/>
                        <a:t>NULL</a:t>
                      </a:r>
                    </a:p>
                  </a:txBody>
                  <a:tcPr/>
                </a:tc>
                <a:tc>
                  <a:txBody>
                    <a:bodyPr/>
                    <a:lstStyle/>
                    <a:p>
                      <a:r>
                        <a:rPr lang="en-US" sz="1200" dirty="0"/>
                        <a:t>R,W</a:t>
                      </a:r>
                    </a:p>
                  </a:txBody>
                  <a:tcPr/>
                </a:tc>
                <a:extLst>
                  <a:ext uri="{0D108BD9-81ED-4DB2-BD59-A6C34878D82A}">
                    <a16:rowId xmlns:a16="http://schemas.microsoft.com/office/drawing/2014/main" val="3504091543"/>
                  </a:ext>
                </a:extLst>
              </a:tr>
              <a:tr h="219527">
                <a:tc>
                  <a:txBody>
                    <a:bodyPr/>
                    <a:lstStyle/>
                    <a:p>
                      <a:r>
                        <a:rPr lang="en-US" sz="1200" dirty="0"/>
                        <a:t>0</a:t>
                      </a:r>
                    </a:p>
                  </a:txBody>
                  <a:tcPr/>
                </a:tc>
                <a:tc>
                  <a:txBody>
                    <a:bodyPr/>
                    <a:lstStyle/>
                    <a:p>
                      <a:r>
                        <a:rPr lang="en-US" sz="1200" dirty="0"/>
                        <a:t>0x0013</a:t>
                      </a:r>
                    </a:p>
                  </a:txBody>
                  <a:tcPr/>
                </a:tc>
                <a:tc>
                  <a:txBody>
                    <a:bodyPr/>
                    <a:lstStyle/>
                    <a:p>
                      <a:r>
                        <a:rPr lang="en-US" sz="1200" dirty="0"/>
                        <a:t>R,W</a:t>
                      </a:r>
                    </a:p>
                  </a:txBody>
                  <a:tcPr/>
                </a:tc>
                <a:extLst>
                  <a:ext uri="{0D108BD9-81ED-4DB2-BD59-A6C34878D82A}">
                    <a16:rowId xmlns:a16="http://schemas.microsoft.com/office/drawing/2014/main" val="902045245"/>
                  </a:ext>
                </a:extLst>
              </a:tr>
              <a:tr h="219527">
                <a:tc>
                  <a:txBody>
                    <a:bodyPr/>
                    <a:lstStyle/>
                    <a:p>
                      <a:r>
                        <a:rPr lang="en-US" sz="1200" dirty="0"/>
                        <a:t>1</a:t>
                      </a:r>
                    </a:p>
                  </a:txBody>
                  <a:tcPr/>
                </a:tc>
                <a:tc>
                  <a:txBody>
                    <a:bodyPr/>
                    <a:lstStyle/>
                    <a:p>
                      <a:r>
                        <a:rPr lang="en-US" sz="1200" dirty="0"/>
                        <a:t>0x0042</a:t>
                      </a:r>
                    </a:p>
                  </a:txBody>
                  <a:tcPr/>
                </a:tc>
                <a:tc>
                  <a:txBody>
                    <a:bodyPr/>
                    <a:lstStyle/>
                    <a:p>
                      <a:r>
                        <a:rPr lang="en-US" sz="1200" dirty="0"/>
                        <a:t>R,X</a:t>
                      </a:r>
                    </a:p>
                  </a:txBody>
                  <a:tcPr/>
                </a:tc>
                <a:extLst>
                  <a:ext uri="{0D108BD9-81ED-4DB2-BD59-A6C34878D82A}">
                    <a16:rowId xmlns:a16="http://schemas.microsoft.com/office/drawing/2014/main" val="2122521055"/>
                  </a:ext>
                </a:extLst>
              </a:tr>
            </a:tbl>
          </a:graphicData>
        </a:graphic>
      </p:graphicFrame>
      <p:sp>
        <p:nvSpPr>
          <p:cNvPr id="14" name="TextBox 13">
            <a:extLst>
              <a:ext uri="{FF2B5EF4-FFF2-40B4-BE49-F238E27FC236}">
                <a16:creationId xmlns:a16="http://schemas.microsoft.com/office/drawing/2014/main" id="{0E33E460-BFB1-F542-84B9-4814B13FFD0A}"/>
              </a:ext>
            </a:extLst>
          </p:cNvPr>
          <p:cNvSpPr txBox="1"/>
          <p:nvPr/>
        </p:nvSpPr>
        <p:spPr>
          <a:xfrm>
            <a:off x="7211035" y="1295400"/>
            <a:ext cx="1141659" cy="338554"/>
          </a:xfrm>
          <a:prstGeom prst="rect">
            <a:avLst/>
          </a:prstGeom>
          <a:noFill/>
        </p:spPr>
        <p:txBody>
          <a:bodyPr wrap="none" rtlCol="0">
            <a:spAutoFit/>
          </a:bodyPr>
          <a:lstStyle/>
          <a:p>
            <a:r>
              <a:rPr lang="en-US" sz="1600" dirty="0"/>
              <a:t>page table</a:t>
            </a:r>
          </a:p>
        </p:txBody>
      </p:sp>
      <p:sp>
        <p:nvSpPr>
          <p:cNvPr id="15" name="TextBox 14">
            <a:extLst>
              <a:ext uri="{FF2B5EF4-FFF2-40B4-BE49-F238E27FC236}">
                <a16:creationId xmlns:a16="http://schemas.microsoft.com/office/drawing/2014/main" id="{05FE4944-AC18-5343-AD0C-F58EC34A7D0E}"/>
              </a:ext>
            </a:extLst>
          </p:cNvPr>
          <p:cNvSpPr txBox="1"/>
          <p:nvPr/>
        </p:nvSpPr>
        <p:spPr>
          <a:xfrm rot="16200000">
            <a:off x="5237868" y="3008141"/>
            <a:ext cx="441146" cy="400110"/>
          </a:xfrm>
          <a:prstGeom prst="rect">
            <a:avLst/>
          </a:prstGeom>
          <a:noFill/>
        </p:spPr>
        <p:txBody>
          <a:bodyPr wrap="none" rtlCol="0">
            <a:spAutoFit/>
          </a:bodyPr>
          <a:lstStyle/>
          <a:p>
            <a:r>
              <a:rPr lang="en-US" sz="2000" b="1" dirty="0"/>
              <a:t>…</a:t>
            </a:r>
          </a:p>
        </p:txBody>
      </p:sp>
      <p:sp>
        <p:nvSpPr>
          <p:cNvPr id="3" name="TextBox 2">
            <a:extLst>
              <a:ext uri="{FF2B5EF4-FFF2-40B4-BE49-F238E27FC236}">
                <a16:creationId xmlns:a16="http://schemas.microsoft.com/office/drawing/2014/main" id="{FF4A0EA0-B5F0-C34A-84D4-93BDC6F9CAD0}"/>
              </a:ext>
            </a:extLst>
          </p:cNvPr>
          <p:cNvSpPr txBox="1"/>
          <p:nvPr/>
        </p:nvSpPr>
        <p:spPr>
          <a:xfrm>
            <a:off x="4540642" y="2777965"/>
            <a:ext cx="431528" cy="276999"/>
          </a:xfrm>
          <a:prstGeom prst="rect">
            <a:avLst/>
          </a:prstGeom>
          <a:noFill/>
        </p:spPr>
        <p:txBody>
          <a:bodyPr wrap="none" rtlCol="0">
            <a:spAutoFit/>
          </a:bodyPr>
          <a:lstStyle/>
          <a:p>
            <a:pPr algn="r"/>
            <a:r>
              <a:rPr lang="en-US" sz="1200" dirty="0"/>
              <a:t>0x3</a:t>
            </a:r>
          </a:p>
        </p:txBody>
      </p:sp>
      <p:sp>
        <p:nvSpPr>
          <p:cNvPr id="16" name="TextBox 15">
            <a:extLst>
              <a:ext uri="{FF2B5EF4-FFF2-40B4-BE49-F238E27FC236}">
                <a16:creationId xmlns:a16="http://schemas.microsoft.com/office/drawing/2014/main" id="{FC3C181B-8236-5741-8750-2E80886280AC}"/>
              </a:ext>
            </a:extLst>
          </p:cNvPr>
          <p:cNvSpPr txBox="1"/>
          <p:nvPr/>
        </p:nvSpPr>
        <p:spPr>
          <a:xfrm>
            <a:off x="4540642" y="2500966"/>
            <a:ext cx="431528" cy="276999"/>
          </a:xfrm>
          <a:prstGeom prst="rect">
            <a:avLst/>
          </a:prstGeom>
          <a:noFill/>
        </p:spPr>
        <p:txBody>
          <a:bodyPr wrap="none" rtlCol="0">
            <a:spAutoFit/>
          </a:bodyPr>
          <a:lstStyle/>
          <a:p>
            <a:pPr algn="r"/>
            <a:r>
              <a:rPr lang="en-US" sz="1200" dirty="0"/>
              <a:t>0x2</a:t>
            </a:r>
          </a:p>
        </p:txBody>
      </p:sp>
      <p:sp>
        <p:nvSpPr>
          <p:cNvPr id="17" name="TextBox 16">
            <a:extLst>
              <a:ext uri="{FF2B5EF4-FFF2-40B4-BE49-F238E27FC236}">
                <a16:creationId xmlns:a16="http://schemas.microsoft.com/office/drawing/2014/main" id="{8045E19D-98C2-A244-A593-F1386DCDA3D7}"/>
              </a:ext>
            </a:extLst>
          </p:cNvPr>
          <p:cNvSpPr txBox="1"/>
          <p:nvPr/>
        </p:nvSpPr>
        <p:spPr>
          <a:xfrm>
            <a:off x="4540642" y="2230664"/>
            <a:ext cx="431528" cy="276999"/>
          </a:xfrm>
          <a:prstGeom prst="rect">
            <a:avLst/>
          </a:prstGeom>
          <a:noFill/>
        </p:spPr>
        <p:txBody>
          <a:bodyPr wrap="none" rtlCol="0">
            <a:spAutoFit/>
          </a:bodyPr>
          <a:lstStyle/>
          <a:p>
            <a:pPr algn="r"/>
            <a:r>
              <a:rPr lang="en-US" sz="1200" dirty="0"/>
              <a:t>0x1</a:t>
            </a:r>
          </a:p>
        </p:txBody>
      </p:sp>
      <p:sp>
        <p:nvSpPr>
          <p:cNvPr id="18" name="TextBox 17">
            <a:extLst>
              <a:ext uri="{FF2B5EF4-FFF2-40B4-BE49-F238E27FC236}">
                <a16:creationId xmlns:a16="http://schemas.microsoft.com/office/drawing/2014/main" id="{FB6F5B15-160D-9E4F-B0FD-0ACB5064A0E1}"/>
              </a:ext>
            </a:extLst>
          </p:cNvPr>
          <p:cNvSpPr txBox="1"/>
          <p:nvPr/>
        </p:nvSpPr>
        <p:spPr>
          <a:xfrm>
            <a:off x="4540642" y="1967060"/>
            <a:ext cx="431528" cy="276999"/>
          </a:xfrm>
          <a:prstGeom prst="rect">
            <a:avLst/>
          </a:prstGeom>
          <a:noFill/>
        </p:spPr>
        <p:txBody>
          <a:bodyPr wrap="none" rtlCol="0">
            <a:spAutoFit/>
          </a:bodyPr>
          <a:lstStyle/>
          <a:p>
            <a:pPr algn="r"/>
            <a:r>
              <a:rPr lang="en-US" sz="1200" dirty="0"/>
              <a:t>0x0</a:t>
            </a:r>
          </a:p>
        </p:txBody>
      </p:sp>
      <p:graphicFrame>
        <p:nvGraphicFramePr>
          <p:cNvPr id="19" name="Table 18">
            <a:extLst>
              <a:ext uri="{FF2B5EF4-FFF2-40B4-BE49-F238E27FC236}">
                <a16:creationId xmlns:a16="http://schemas.microsoft.com/office/drawing/2014/main" id="{B8D3BB5D-4FCC-B942-8585-255B3BD7377C}"/>
              </a:ext>
            </a:extLst>
          </p:cNvPr>
          <p:cNvGraphicFramePr>
            <a:graphicFrameLocks noGrp="1"/>
          </p:cNvGraphicFramePr>
          <p:nvPr>
            <p:extLst>
              <p:ext uri="{D42A27DB-BD31-4B8C-83A1-F6EECF244321}">
                <p14:modId xmlns:p14="http://schemas.microsoft.com/office/powerpoint/2010/main" val="1919761294"/>
              </p:ext>
            </p:extLst>
          </p:nvPr>
        </p:nvGraphicFramePr>
        <p:xfrm>
          <a:off x="4972170" y="3428769"/>
          <a:ext cx="1428024" cy="274320"/>
        </p:xfrm>
        <a:graphic>
          <a:graphicData uri="http://schemas.openxmlformats.org/drawingml/2006/table">
            <a:tbl>
              <a:tblPr bandRow="1">
                <a:tableStyleId>{5C22544A-7EE6-4342-B048-85BDC9FD1C3A}</a:tableStyleId>
              </a:tblPr>
              <a:tblGrid>
                <a:gridCol w="409172">
                  <a:extLst>
                    <a:ext uri="{9D8B030D-6E8A-4147-A177-3AD203B41FA5}">
                      <a16:colId xmlns:a16="http://schemas.microsoft.com/office/drawing/2014/main" val="7733943"/>
                    </a:ext>
                  </a:extLst>
                </a:gridCol>
                <a:gridCol w="1018852">
                  <a:extLst>
                    <a:ext uri="{9D8B030D-6E8A-4147-A177-3AD203B41FA5}">
                      <a16:colId xmlns:a16="http://schemas.microsoft.com/office/drawing/2014/main" val="2340536180"/>
                    </a:ext>
                  </a:extLst>
                </a:gridCol>
              </a:tblGrid>
              <a:tr h="223762">
                <a:tc>
                  <a:txBody>
                    <a:bodyPr/>
                    <a:lstStyle/>
                    <a:p>
                      <a:r>
                        <a:rPr lang="en-US" sz="1200" dirty="0"/>
                        <a:t>0</a:t>
                      </a:r>
                    </a:p>
                  </a:txBody>
                  <a:tcPr/>
                </a:tc>
                <a:tc>
                  <a:txBody>
                    <a:bodyPr/>
                    <a:lstStyle/>
                    <a:p>
                      <a:r>
                        <a:rPr lang="en-US" sz="1200" dirty="0"/>
                        <a:t>NULL</a:t>
                      </a:r>
                    </a:p>
                  </a:txBody>
                  <a:tcPr/>
                </a:tc>
                <a:extLst>
                  <a:ext uri="{0D108BD9-81ED-4DB2-BD59-A6C34878D82A}">
                    <a16:rowId xmlns:a16="http://schemas.microsoft.com/office/drawing/2014/main" val="2122521055"/>
                  </a:ext>
                </a:extLst>
              </a:tr>
            </a:tbl>
          </a:graphicData>
        </a:graphic>
      </p:graphicFrame>
      <p:sp>
        <p:nvSpPr>
          <p:cNvPr id="20" name="TextBox 19">
            <a:extLst>
              <a:ext uri="{FF2B5EF4-FFF2-40B4-BE49-F238E27FC236}">
                <a16:creationId xmlns:a16="http://schemas.microsoft.com/office/drawing/2014/main" id="{63B96E9A-16A0-D140-AE77-EC8B374FE1DF}"/>
              </a:ext>
            </a:extLst>
          </p:cNvPr>
          <p:cNvSpPr txBox="1"/>
          <p:nvPr/>
        </p:nvSpPr>
        <p:spPr>
          <a:xfrm>
            <a:off x="4505302" y="3428770"/>
            <a:ext cx="497482" cy="276999"/>
          </a:xfrm>
          <a:prstGeom prst="rect">
            <a:avLst/>
          </a:prstGeom>
          <a:noFill/>
        </p:spPr>
        <p:txBody>
          <a:bodyPr wrap="square" rtlCol="0">
            <a:spAutoFit/>
          </a:bodyPr>
          <a:lstStyle/>
          <a:p>
            <a:pPr algn="r"/>
            <a:r>
              <a:rPr lang="en-US" sz="1200" dirty="0"/>
              <a:t>0xF</a:t>
            </a:r>
          </a:p>
        </p:txBody>
      </p:sp>
      <p:graphicFrame>
        <p:nvGraphicFramePr>
          <p:cNvPr id="21" name="Table 20">
            <a:extLst>
              <a:ext uri="{FF2B5EF4-FFF2-40B4-BE49-F238E27FC236}">
                <a16:creationId xmlns:a16="http://schemas.microsoft.com/office/drawing/2014/main" id="{354942CF-6DF9-8649-82BF-20C17E0097CD}"/>
              </a:ext>
            </a:extLst>
          </p:cNvPr>
          <p:cNvGraphicFramePr>
            <a:graphicFrameLocks noGrp="1"/>
          </p:cNvGraphicFramePr>
          <p:nvPr>
            <p:extLst>
              <p:ext uri="{D42A27DB-BD31-4B8C-83A1-F6EECF244321}">
                <p14:modId xmlns:p14="http://schemas.microsoft.com/office/powerpoint/2010/main" val="902830332"/>
              </p:ext>
            </p:extLst>
          </p:nvPr>
        </p:nvGraphicFramePr>
        <p:xfrm>
          <a:off x="7294539" y="5386339"/>
          <a:ext cx="1544661" cy="1097280"/>
        </p:xfrm>
        <a:graphic>
          <a:graphicData uri="http://schemas.openxmlformats.org/drawingml/2006/table">
            <a:tbl>
              <a:tblPr bandRow="1">
                <a:tableStyleId>{21E4AEA4-8DFA-4A89-87EB-49C32662AFE0}</a:tableStyleId>
              </a:tblPr>
              <a:tblGrid>
                <a:gridCol w="250743">
                  <a:extLst>
                    <a:ext uri="{9D8B030D-6E8A-4147-A177-3AD203B41FA5}">
                      <a16:colId xmlns:a16="http://schemas.microsoft.com/office/drawing/2014/main" val="7733943"/>
                    </a:ext>
                  </a:extLst>
                </a:gridCol>
                <a:gridCol w="760518">
                  <a:extLst>
                    <a:ext uri="{9D8B030D-6E8A-4147-A177-3AD203B41FA5}">
                      <a16:colId xmlns:a16="http://schemas.microsoft.com/office/drawing/2014/main" val="2340536180"/>
                    </a:ext>
                  </a:extLst>
                </a:gridCol>
                <a:gridCol w="533400">
                  <a:extLst>
                    <a:ext uri="{9D8B030D-6E8A-4147-A177-3AD203B41FA5}">
                      <a16:colId xmlns:a16="http://schemas.microsoft.com/office/drawing/2014/main" val="2223607705"/>
                    </a:ext>
                  </a:extLst>
                </a:gridCol>
              </a:tblGrid>
              <a:tr h="219527">
                <a:tc>
                  <a:txBody>
                    <a:bodyPr/>
                    <a:lstStyle/>
                    <a:p>
                      <a:r>
                        <a:rPr lang="en-US" sz="1200" dirty="0"/>
                        <a:t>0</a:t>
                      </a:r>
                    </a:p>
                  </a:txBody>
                  <a:tcPr/>
                </a:tc>
                <a:tc>
                  <a:txBody>
                    <a:bodyPr/>
                    <a:lstStyle/>
                    <a:p>
                      <a:r>
                        <a:rPr lang="en-US" sz="1200" dirty="0"/>
                        <a:t>0x002A</a:t>
                      </a:r>
                    </a:p>
                  </a:txBody>
                  <a:tcPr/>
                </a:tc>
                <a:tc>
                  <a:txBody>
                    <a:bodyPr/>
                    <a:lstStyle/>
                    <a:p>
                      <a:r>
                        <a:rPr lang="en-US" sz="1200" dirty="0"/>
                        <a:t>R</a:t>
                      </a:r>
                    </a:p>
                  </a:txBody>
                  <a:tcPr/>
                </a:tc>
                <a:extLst>
                  <a:ext uri="{0D108BD9-81ED-4DB2-BD59-A6C34878D82A}">
                    <a16:rowId xmlns:a16="http://schemas.microsoft.com/office/drawing/2014/main" val="4202681401"/>
                  </a:ext>
                </a:extLst>
              </a:tr>
              <a:tr h="219527">
                <a:tc>
                  <a:txBody>
                    <a:bodyPr/>
                    <a:lstStyle/>
                    <a:p>
                      <a:r>
                        <a:rPr lang="en-US" sz="1200" dirty="0"/>
                        <a:t>1</a:t>
                      </a:r>
                    </a:p>
                  </a:txBody>
                  <a:tcPr/>
                </a:tc>
                <a:tc>
                  <a:txBody>
                    <a:bodyPr/>
                    <a:lstStyle/>
                    <a:p>
                      <a:r>
                        <a:rPr lang="en-US" sz="1200" dirty="0"/>
                        <a:t>0xCAFE</a:t>
                      </a:r>
                    </a:p>
                  </a:txBody>
                  <a:tcPr/>
                </a:tc>
                <a:tc>
                  <a:txBody>
                    <a:bodyPr/>
                    <a:lstStyle/>
                    <a:p>
                      <a:r>
                        <a:rPr lang="en-US" sz="1200" dirty="0"/>
                        <a:t>R,W</a:t>
                      </a:r>
                    </a:p>
                  </a:txBody>
                  <a:tcPr/>
                </a:tc>
                <a:extLst>
                  <a:ext uri="{0D108BD9-81ED-4DB2-BD59-A6C34878D82A}">
                    <a16:rowId xmlns:a16="http://schemas.microsoft.com/office/drawing/2014/main" val="111645101"/>
                  </a:ext>
                </a:extLst>
              </a:tr>
              <a:tr h="219527">
                <a:tc>
                  <a:txBody>
                    <a:bodyPr/>
                    <a:lstStyle/>
                    <a:p>
                      <a:r>
                        <a:rPr lang="en-US" sz="1200" dirty="0"/>
                        <a:t>0</a:t>
                      </a:r>
                    </a:p>
                  </a:txBody>
                  <a:tcPr/>
                </a:tc>
                <a:tc>
                  <a:txBody>
                    <a:bodyPr/>
                    <a:lstStyle/>
                    <a:p>
                      <a:r>
                        <a:rPr lang="en-US" sz="1200" dirty="0"/>
                        <a:t>NULL</a:t>
                      </a:r>
                    </a:p>
                  </a:txBody>
                  <a:tcPr/>
                </a:tc>
                <a:tc>
                  <a:txBody>
                    <a:bodyPr/>
                    <a:lstStyle/>
                    <a:p>
                      <a:r>
                        <a:rPr lang="en-US" sz="1200" dirty="0"/>
                        <a:t>R,W</a:t>
                      </a:r>
                    </a:p>
                  </a:txBody>
                  <a:tcPr/>
                </a:tc>
                <a:extLst>
                  <a:ext uri="{0D108BD9-81ED-4DB2-BD59-A6C34878D82A}">
                    <a16:rowId xmlns:a16="http://schemas.microsoft.com/office/drawing/2014/main" val="3504091543"/>
                  </a:ext>
                </a:extLst>
              </a:tr>
              <a:tr h="219527">
                <a:tc>
                  <a:txBody>
                    <a:bodyPr/>
                    <a:lstStyle/>
                    <a:p>
                      <a:r>
                        <a:rPr lang="en-US" sz="1200" dirty="0"/>
                        <a:t>0</a:t>
                      </a:r>
                    </a:p>
                  </a:txBody>
                  <a:tcPr/>
                </a:tc>
                <a:tc>
                  <a:txBody>
                    <a:bodyPr/>
                    <a:lstStyle/>
                    <a:p>
                      <a:r>
                        <a:rPr lang="en-US" sz="1200" dirty="0"/>
                        <a:t>13</a:t>
                      </a:r>
                    </a:p>
                  </a:txBody>
                  <a:tcPr/>
                </a:tc>
                <a:tc>
                  <a:txBody>
                    <a:bodyPr/>
                    <a:lstStyle/>
                    <a:p>
                      <a:r>
                        <a:rPr lang="en-US" sz="1200" dirty="0"/>
                        <a:t>R,W</a:t>
                      </a:r>
                    </a:p>
                  </a:txBody>
                  <a:tcPr/>
                </a:tc>
                <a:extLst>
                  <a:ext uri="{0D108BD9-81ED-4DB2-BD59-A6C34878D82A}">
                    <a16:rowId xmlns:a16="http://schemas.microsoft.com/office/drawing/2014/main" val="902045245"/>
                  </a:ext>
                </a:extLst>
              </a:tr>
            </a:tbl>
          </a:graphicData>
        </a:graphic>
      </p:graphicFrame>
      <p:sp>
        <p:nvSpPr>
          <p:cNvPr id="23" name="TextBox 22">
            <a:extLst>
              <a:ext uri="{FF2B5EF4-FFF2-40B4-BE49-F238E27FC236}">
                <a16:creationId xmlns:a16="http://schemas.microsoft.com/office/drawing/2014/main" id="{EAA9D0DC-BD38-5046-A2CC-81972B2CCF94}"/>
              </a:ext>
            </a:extLst>
          </p:cNvPr>
          <p:cNvSpPr txBox="1"/>
          <p:nvPr/>
        </p:nvSpPr>
        <p:spPr>
          <a:xfrm rot="16200000">
            <a:off x="7738270" y="2988727"/>
            <a:ext cx="441146" cy="400110"/>
          </a:xfrm>
          <a:prstGeom prst="rect">
            <a:avLst/>
          </a:prstGeom>
          <a:noFill/>
        </p:spPr>
        <p:txBody>
          <a:bodyPr wrap="none" rtlCol="0">
            <a:spAutoFit/>
          </a:bodyPr>
          <a:lstStyle/>
          <a:p>
            <a:r>
              <a:rPr lang="en-US" sz="2000" b="1" dirty="0"/>
              <a:t>…</a:t>
            </a:r>
          </a:p>
        </p:txBody>
      </p:sp>
      <p:sp>
        <p:nvSpPr>
          <p:cNvPr id="24" name="TextBox 23">
            <a:extLst>
              <a:ext uri="{FF2B5EF4-FFF2-40B4-BE49-F238E27FC236}">
                <a16:creationId xmlns:a16="http://schemas.microsoft.com/office/drawing/2014/main" id="{E938A22A-1685-7C45-B7FE-1BD1CD9B6270}"/>
              </a:ext>
            </a:extLst>
          </p:cNvPr>
          <p:cNvSpPr txBox="1"/>
          <p:nvPr/>
        </p:nvSpPr>
        <p:spPr>
          <a:xfrm>
            <a:off x="6893700" y="2745354"/>
            <a:ext cx="431528" cy="276999"/>
          </a:xfrm>
          <a:prstGeom prst="rect">
            <a:avLst/>
          </a:prstGeom>
          <a:noFill/>
        </p:spPr>
        <p:txBody>
          <a:bodyPr wrap="none" rtlCol="0">
            <a:spAutoFit/>
          </a:bodyPr>
          <a:lstStyle/>
          <a:p>
            <a:pPr algn="r"/>
            <a:r>
              <a:rPr lang="en-US" sz="1200" dirty="0"/>
              <a:t>0x3</a:t>
            </a:r>
          </a:p>
        </p:txBody>
      </p:sp>
      <p:sp>
        <p:nvSpPr>
          <p:cNvPr id="25" name="TextBox 24">
            <a:extLst>
              <a:ext uri="{FF2B5EF4-FFF2-40B4-BE49-F238E27FC236}">
                <a16:creationId xmlns:a16="http://schemas.microsoft.com/office/drawing/2014/main" id="{AE23F880-3A61-1243-AD1E-50EAAD42F6FA}"/>
              </a:ext>
            </a:extLst>
          </p:cNvPr>
          <p:cNvSpPr txBox="1"/>
          <p:nvPr/>
        </p:nvSpPr>
        <p:spPr>
          <a:xfrm>
            <a:off x="6893700" y="2468355"/>
            <a:ext cx="431528" cy="276999"/>
          </a:xfrm>
          <a:prstGeom prst="rect">
            <a:avLst/>
          </a:prstGeom>
          <a:noFill/>
        </p:spPr>
        <p:txBody>
          <a:bodyPr wrap="none" rtlCol="0">
            <a:spAutoFit/>
          </a:bodyPr>
          <a:lstStyle/>
          <a:p>
            <a:pPr algn="r"/>
            <a:r>
              <a:rPr lang="en-US" sz="1200" dirty="0"/>
              <a:t>0x2</a:t>
            </a:r>
          </a:p>
        </p:txBody>
      </p:sp>
      <p:sp>
        <p:nvSpPr>
          <p:cNvPr id="26" name="TextBox 25">
            <a:extLst>
              <a:ext uri="{FF2B5EF4-FFF2-40B4-BE49-F238E27FC236}">
                <a16:creationId xmlns:a16="http://schemas.microsoft.com/office/drawing/2014/main" id="{48CD353D-0375-0844-A56A-9B6FF3ED9EC7}"/>
              </a:ext>
            </a:extLst>
          </p:cNvPr>
          <p:cNvSpPr txBox="1"/>
          <p:nvPr/>
        </p:nvSpPr>
        <p:spPr>
          <a:xfrm>
            <a:off x="6893700" y="2198053"/>
            <a:ext cx="431528" cy="276999"/>
          </a:xfrm>
          <a:prstGeom prst="rect">
            <a:avLst/>
          </a:prstGeom>
          <a:noFill/>
        </p:spPr>
        <p:txBody>
          <a:bodyPr wrap="none" rtlCol="0">
            <a:spAutoFit/>
          </a:bodyPr>
          <a:lstStyle/>
          <a:p>
            <a:pPr algn="r"/>
            <a:r>
              <a:rPr lang="en-US" sz="1200" dirty="0"/>
              <a:t>0x1</a:t>
            </a:r>
          </a:p>
        </p:txBody>
      </p:sp>
      <p:sp>
        <p:nvSpPr>
          <p:cNvPr id="27" name="TextBox 26">
            <a:extLst>
              <a:ext uri="{FF2B5EF4-FFF2-40B4-BE49-F238E27FC236}">
                <a16:creationId xmlns:a16="http://schemas.microsoft.com/office/drawing/2014/main" id="{7CC41B22-D94E-9848-B24B-F627E975B303}"/>
              </a:ext>
            </a:extLst>
          </p:cNvPr>
          <p:cNvSpPr txBox="1"/>
          <p:nvPr/>
        </p:nvSpPr>
        <p:spPr>
          <a:xfrm>
            <a:off x="6893700" y="1934449"/>
            <a:ext cx="431528" cy="276999"/>
          </a:xfrm>
          <a:prstGeom prst="rect">
            <a:avLst/>
          </a:prstGeom>
          <a:noFill/>
        </p:spPr>
        <p:txBody>
          <a:bodyPr wrap="none" rtlCol="0">
            <a:spAutoFit/>
          </a:bodyPr>
          <a:lstStyle/>
          <a:p>
            <a:pPr algn="r"/>
            <a:r>
              <a:rPr lang="en-US" sz="1200" dirty="0"/>
              <a:t>0x0</a:t>
            </a:r>
          </a:p>
        </p:txBody>
      </p:sp>
      <p:sp>
        <p:nvSpPr>
          <p:cNvPr id="29" name="TextBox 28">
            <a:extLst>
              <a:ext uri="{FF2B5EF4-FFF2-40B4-BE49-F238E27FC236}">
                <a16:creationId xmlns:a16="http://schemas.microsoft.com/office/drawing/2014/main" id="{9E2254FA-53EE-9A42-A853-F6184E1B4877}"/>
              </a:ext>
            </a:extLst>
          </p:cNvPr>
          <p:cNvSpPr txBox="1"/>
          <p:nvPr/>
        </p:nvSpPr>
        <p:spPr>
          <a:xfrm>
            <a:off x="6924172" y="5402005"/>
            <a:ext cx="686327" cy="276999"/>
          </a:xfrm>
          <a:prstGeom prst="rect">
            <a:avLst/>
          </a:prstGeom>
          <a:noFill/>
        </p:spPr>
        <p:txBody>
          <a:bodyPr wrap="square" rtlCol="0">
            <a:spAutoFit/>
          </a:bodyPr>
          <a:lstStyle/>
          <a:p>
            <a:r>
              <a:rPr lang="en-US" sz="1200" dirty="0"/>
              <a:t>0x0</a:t>
            </a:r>
          </a:p>
        </p:txBody>
      </p:sp>
      <p:sp>
        <p:nvSpPr>
          <p:cNvPr id="30" name="TextBox 29">
            <a:extLst>
              <a:ext uri="{FF2B5EF4-FFF2-40B4-BE49-F238E27FC236}">
                <a16:creationId xmlns:a16="http://schemas.microsoft.com/office/drawing/2014/main" id="{AB85C444-7268-7349-A9D8-50E526DA4341}"/>
              </a:ext>
            </a:extLst>
          </p:cNvPr>
          <p:cNvSpPr txBox="1"/>
          <p:nvPr/>
        </p:nvSpPr>
        <p:spPr>
          <a:xfrm>
            <a:off x="6924172" y="5683746"/>
            <a:ext cx="686327" cy="276999"/>
          </a:xfrm>
          <a:prstGeom prst="rect">
            <a:avLst/>
          </a:prstGeom>
          <a:noFill/>
        </p:spPr>
        <p:txBody>
          <a:bodyPr wrap="square" rtlCol="0">
            <a:spAutoFit/>
          </a:bodyPr>
          <a:lstStyle/>
          <a:p>
            <a:r>
              <a:rPr lang="en-US" sz="1200" dirty="0"/>
              <a:t>0x1</a:t>
            </a:r>
          </a:p>
        </p:txBody>
      </p:sp>
      <p:sp>
        <p:nvSpPr>
          <p:cNvPr id="31" name="TextBox 30">
            <a:extLst>
              <a:ext uri="{FF2B5EF4-FFF2-40B4-BE49-F238E27FC236}">
                <a16:creationId xmlns:a16="http://schemas.microsoft.com/office/drawing/2014/main" id="{0F5428B6-2770-DE49-99BC-3014F10342F6}"/>
              </a:ext>
            </a:extLst>
          </p:cNvPr>
          <p:cNvSpPr txBox="1"/>
          <p:nvPr/>
        </p:nvSpPr>
        <p:spPr>
          <a:xfrm>
            <a:off x="6933673" y="5949305"/>
            <a:ext cx="686327" cy="276999"/>
          </a:xfrm>
          <a:prstGeom prst="rect">
            <a:avLst/>
          </a:prstGeom>
          <a:noFill/>
        </p:spPr>
        <p:txBody>
          <a:bodyPr wrap="square" rtlCol="0">
            <a:spAutoFit/>
          </a:bodyPr>
          <a:lstStyle/>
          <a:p>
            <a:r>
              <a:rPr lang="en-US" sz="1200" dirty="0"/>
              <a:t>0x2</a:t>
            </a:r>
          </a:p>
        </p:txBody>
      </p:sp>
      <p:sp>
        <p:nvSpPr>
          <p:cNvPr id="32" name="TextBox 31">
            <a:extLst>
              <a:ext uri="{FF2B5EF4-FFF2-40B4-BE49-F238E27FC236}">
                <a16:creationId xmlns:a16="http://schemas.microsoft.com/office/drawing/2014/main" id="{ADBC71F7-99CF-C041-A6A0-88EB0489D536}"/>
              </a:ext>
            </a:extLst>
          </p:cNvPr>
          <p:cNvSpPr txBox="1"/>
          <p:nvPr/>
        </p:nvSpPr>
        <p:spPr>
          <a:xfrm>
            <a:off x="6933673" y="6231046"/>
            <a:ext cx="686327" cy="276999"/>
          </a:xfrm>
          <a:prstGeom prst="rect">
            <a:avLst/>
          </a:prstGeom>
          <a:noFill/>
        </p:spPr>
        <p:txBody>
          <a:bodyPr wrap="square" rtlCol="0">
            <a:spAutoFit/>
          </a:bodyPr>
          <a:lstStyle/>
          <a:p>
            <a:r>
              <a:rPr lang="en-US" sz="1200" dirty="0"/>
              <a:t>0x3</a:t>
            </a:r>
          </a:p>
        </p:txBody>
      </p:sp>
      <p:sp>
        <p:nvSpPr>
          <p:cNvPr id="33" name="TextBox 32">
            <a:extLst>
              <a:ext uri="{FF2B5EF4-FFF2-40B4-BE49-F238E27FC236}">
                <a16:creationId xmlns:a16="http://schemas.microsoft.com/office/drawing/2014/main" id="{40BD467D-6994-0D4C-B7FF-2F3800B3D2A9}"/>
              </a:ext>
            </a:extLst>
          </p:cNvPr>
          <p:cNvSpPr txBox="1"/>
          <p:nvPr/>
        </p:nvSpPr>
        <p:spPr>
          <a:xfrm rot="16200000">
            <a:off x="7744164" y="6466265"/>
            <a:ext cx="441146" cy="400110"/>
          </a:xfrm>
          <a:prstGeom prst="rect">
            <a:avLst/>
          </a:prstGeom>
          <a:noFill/>
        </p:spPr>
        <p:txBody>
          <a:bodyPr wrap="none" rtlCol="0">
            <a:spAutoFit/>
          </a:bodyPr>
          <a:lstStyle/>
          <a:p>
            <a:r>
              <a:rPr lang="en-US" sz="2000" b="1" dirty="0"/>
              <a:t>…</a:t>
            </a:r>
          </a:p>
        </p:txBody>
      </p:sp>
      <p:sp>
        <p:nvSpPr>
          <p:cNvPr id="35" name="TextBox 34">
            <a:extLst>
              <a:ext uri="{FF2B5EF4-FFF2-40B4-BE49-F238E27FC236}">
                <a16:creationId xmlns:a16="http://schemas.microsoft.com/office/drawing/2014/main" id="{3E018F0F-E661-A449-AF78-3C1A329E7C9F}"/>
              </a:ext>
            </a:extLst>
          </p:cNvPr>
          <p:cNvSpPr txBox="1"/>
          <p:nvPr/>
        </p:nvSpPr>
        <p:spPr>
          <a:xfrm>
            <a:off x="2743678" y="4364264"/>
            <a:ext cx="1899879" cy="461665"/>
          </a:xfrm>
          <a:prstGeom prst="rect">
            <a:avLst/>
          </a:prstGeom>
          <a:noFill/>
        </p:spPr>
        <p:txBody>
          <a:bodyPr wrap="none" rtlCol="0">
            <a:spAutoFit/>
          </a:bodyPr>
          <a:lstStyle/>
          <a:p>
            <a:r>
              <a:rPr lang="en-US" sz="2400" b="1" dirty="0">
                <a:solidFill>
                  <a:schemeClr val="accent1"/>
                </a:solidFill>
              </a:rPr>
              <a:t>0x00470000</a:t>
            </a:r>
          </a:p>
        </p:txBody>
      </p:sp>
      <p:sp>
        <p:nvSpPr>
          <p:cNvPr id="36" name="TextBox 35">
            <a:extLst>
              <a:ext uri="{FF2B5EF4-FFF2-40B4-BE49-F238E27FC236}">
                <a16:creationId xmlns:a16="http://schemas.microsoft.com/office/drawing/2014/main" id="{72C78160-61E3-A941-BC60-8EA8F31637E0}"/>
              </a:ext>
            </a:extLst>
          </p:cNvPr>
          <p:cNvSpPr txBox="1"/>
          <p:nvPr/>
        </p:nvSpPr>
        <p:spPr>
          <a:xfrm>
            <a:off x="2737247" y="4733595"/>
            <a:ext cx="1157689" cy="461665"/>
          </a:xfrm>
          <a:prstGeom prst="rect">
            <a:avLst/>
          </a:prstGeom>
          <a:noFill/>
        </p:spPr>
        <p:txBody>
          <a:bodyPr wrap="none" rtlCol="0">
            <a:spAutoFit/>
          </a:bodyPr>
          <a:lstStyle/>
          <a:p>
            <a:r>
              <a:rPr lang="en-US" sz="2400" b="1" dirty="0">
                <a:solidFill>
                  <a:schemeClr val="accent1"/>
                </a:solidFill>
              </a:rPr>
              <a:t>invalid</a:t>
            </a:r>
          </a:p>
        </p:txBody>
      </p:sp>
      <p:sp>
        <p:nvSpPr>
          <p:cNvPr id="37" name="TextBox 36">
            <a:extLst>
              <a:ext uri="{FF2B5EF4-FFF2-40B4-BE49-F238E27FC236}">
                <a16:creationId xmlns:a16="http://schemas.microsoft.com/office/drawing/2014/main" id="{D886C8AF-B79A-FB4E-98A1-B1E49D51E066}"/>
              </a:ext>
            </a:extLst>
          </p:cNvPr>
          <p:cNvSpPr txBox="1"/>
          <p:nvPr/>
        </p:nvSpPr>
        <p:spPr>
          <a:xfrm>
            <a:off x="2709084" y="5089266"/>
            <a:ext cx="2052165" cy="461665"/>
          </a:xfrm>
          <a:prstGeom prst="rect">
            <a:avLst/>
          </a:prstGeom>
          <a:noFill/>
        </p:spPr>
        <p:txBody>
          <a:bodyPr wrap="none" rtlCol="0">
            <a:spAutoFit/>
          </a:bodyPr>
          <a:lstStyle/>
          <a:p>
            <a:r>
              <a:rPr lang="en-US" sz="2400" b="1" dirty="0">
                <a:solidFill>
                  <a:schemeClr val="accent1"/>
                </a:solidFill>
              </a:rPr>
              <a:t>0xCAFE5555</a:t>
            </a:r>
          </a:p>
        </p:txBody>
      </p:sp>
      <p:sp>
        <p:nvSpPr>
          <p:cNvPr id="10" name="Rectangle 9">
            <a:extLst>
              <a:ext uri="{FF2B5EF4-FFF2-40B4-BE49-F238E27FC236}">
                <a16:creationId xmlns:a16="http://schemas.microsoft.com/office/drawing/2014/main" id="{13FF1836-7B73-EE45-AC7F-7CCC8B8A3DF9}"/>
              </a:ext>
            </a:extLst>
          </p:cNvPr>
          <p:cNvSpPr/>
          <p:nvPr/>
        </p:nvSpPr>
        <p:spPr>
          <a:xfrm>
            <a:off x="6553201" y="1600200"/>
            <a:ext cx="2362200" cy="1793489"/>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2" name="TextBox 21">
            <a:extLst>
              <a:ext uri="{FF2B5EF4-FFF2-40B4-BE49-F238E27FC236}">
                <a16:creationId xmlns:a16="http://schemas.microsoft.com/office/drawing/2014/main" id="{FEABD1B1-375E-4B4A-B119-FE1BE3694F56}"/>
              </a:ext>
            </a:extLst>
          </p:cNvPr>
          <p:cNvSpPr txBox="1"/>
          <p:nvPr/>
        </p:nvSpPr>
        <p:spPr>
          <a:xfrm>
            <a:off x="6498914" y="1569554"/>
            <a:ext cx="849913" cy="307777"/>
          </a:xfrm>
          <a:prstGeom prst="rect">
            <a:avLst/>
          </a:prstGeom>
          <a:noFill/>
        </p:spPr>
        <p:txBody>
          <a:bodyPr wrap="none" rtlCol="0">
            <a:spAutoFit/>
          </a:bodyPr>
          <a:lstStyle/>
          <a:p>
            <a:r>
              <a:rPr lang="en-US" sz="1400" dirty="0"/>
              <a:t>Frame 0</a:t>
            </a:r>
          </a:p>
        </p:txBody>
      </p:sp>
      <p:sp>
        <p:nvSpPr>
          <p:cNvPr id="38" name="Rectangle 37">
            <a:extLst>
              <a:ext uri="{FF2B5EF4-FFF2-40B4-BE49-F238E27FC236}">
                <a16:creationId xmlns:a16="http://schemas.microsoft.com/office/drawing/2014/main" id="{132E92D6-303F-FB4A-9FB0-D703A54F5D50}"/>
              </a:ext>
            </a:extLst>
          </p:cNvPr>
          <p:cNvSpPr/>
          <p:nvPr/>
        </p:nvSpPr>
        <p:spPr>
          <a:xfrm>
            <a:off x="6553201" y="3400106"/>
            <a:ext cx="2362200" cy="1705294"/>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9" name="TextBox 38">
            <a:extLst>
              <a:ext uri="{FF2B5EF4-FFF2-40B4-BE49-F238E27FC236}">
                <a16:creationId xmlns:a16="http://schemas.microsoft.com/office/drawing/2014/main" id="{9A02E9F7-0850-7848-81C9-9659973CB765}"/>
              </a:ext>
            </a:extLst>
          </p:cNvPr>
          <p:cNvSpPr txBox="1"/>
          <p:nvPr/>
        </p:nvSpPr>
        <p:spPr>
          <a:xfrm>
            <a:off x="6498914" y="3370631"/>
            <a:ext cx="849913" cy="307777"/>
          </a:xfrm>
          <a:prstGeom prst="rect">
            <a:avLst/>
          </a:prstGeom>
          <a:noFill/>
        </p:spPr>
        <p:txBody>
          <a:bodyPr wrap="none" rtlCol="0">
            <a:spAutoFit/>
          </a:bodyPr>
          <a:lstStyle/>
          <a:p>
            <a:r>
              <a:rPr lang="en-US" sz="1400" dirty="0"/>
              <a:t>Frame 1</a:t>
            </a:r>
          </a:p>
        </p:txBody>
      </p:sp>
      <p:sp>
        <p:nvSpPr>
          <p:cNvPr id="40" name="Rectangle 39">
            <a:extLst>
              <a:ext uri="{FF2B5EF4-FFF2-40B4-BE49-F238E27FC236}">
                <a16:creationId xmlns:a16="http://schemas.microsoft.com/office/drawing/2014/main" id="{72DC5F93-A957-D043-8C8A-195397DE8B5A}"/>
              </a:ext>
            </a:extLst>
          </p:cNvPr>
          <p:cNvSpPr/>
          <p:nvPr/>
        </p:nvSpPr>
        <p:spPr>
          <a:xfrm>
            <a:off x="6553201" y="5105400"/>
            <a:ext cx="2362200" cy="1705294"/>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1" name="TextBox 40">
            <a:extLst>
              <a:ext uri="{FF2B5EF4-FFF2-40B4-BE49-F238E27FC236}">
                <a16:creationId xmlns:a16="http://schemas.microsoft.com/office/drawing/2014/main" id="{CAC5E8B0-C158-1D42-89C3-7BB6A6FB95DC}"/>
              </a:ext>
            </a:extLst>
          </p:cNvPr>
          <p:cNvSpPr txBox="1"/>
          <p:nvPr/>
        </p:nvSpPr>
        <p:spPr>
          <a:xfrm>
            <a:off x="6498914" y="5114958"/>
            <a:ext cx="849913" cy="307777"/>
          </a:xfrm>
          <a:prstGeom prst="rect">
            <a:avLst/>
          </a:prstGeom>
          <a:noFill/>
        </p:spPr>
        <p:txBody>
          <a:bodyPr wrap="none" rtlCol="0">
            <a:spAutoFit/>
          </a:bodyPr>
          <a:lstStyle/>
          <a:p>
            <a:r>
              <a:rPr lang="en-US" sz="1400" dirty="0"/>
              <a:t>Frame 2</a:t>
            </a:r>
          </a:p>
        </p:txBody>
      </p:sp>
      <p:pic>
        <p:nvPicPr>
          <p:cNvPr id="34" name="Picture 33">
            <a:extLst>
              <a:ext uri="{FF2B5EF4-FFF2-40B4-BE49-F238E27FC236}">
                <a16:creationId xmlns:a16="http://schemas.microsoft.com/office/drawing/2014/main" id="{E4CCA6D9-30D9-7647-B0A3-A981E7CFF473}"/>
              </a:ext>
            </a:extLst>
          </p:cNvPr>
          <p:cNvPicPr>
            <a:picLocks noChangeAspect="1"/>
          </p:cNvPicPr>
          <p:nvPr/>
        </p:nvPicPr>
        <p:blipFill rotWithShape="1">
          <a:blip r:embed="rId2">
            <a:extLst>
              <a:ext uri="{28A0092B-C50C-407E-A947-70E740481C1C}">
                <a14:useLocalDpi xmlns:a14="http://schemas.microsoft.com/office/drawing/2010/main" val="0"/>
              </a:ext>
            </a:extLst>
          </a:blip>
          <a:srcRect l="39969" t="28812" r="35243" b="45704"/>
          <a:stretch/>
        </p:blipFill>
        <p:spPr>
          <a:xfrm>
            <a:off x="7325228" y="3429000"/>
            <a:ext cx="1574016" cy="1669984"/>
          </a:xfrm>
          <a:prstGeom prst="rect">
            <a:avLst/>
          </a:prstGeom>
        </p:spPr>
      </p:pic>
    </p:spTree>
    <p:extLst>
      <p:ext uri="{BB962C8B-B14F-4D97-AF65-F5344CB8AC3E}">
        <p14:creationId xmlns:p14="http://schemas.microsoft.com/office/powerpoint/2010/main" val="3931900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A353C3-46C8-AA41-824C-DFBA889C973E}"/>
              </a:ext>
            </a:extLst>
          </p:cNvPr>
          <p:cNvSpPr>
            <a:spLocks noGrp="1"/>
          </p:cNvSpPr>
          <p:nvPr>
            <p:ph idx="1"/>
          </p:nvPr>
        </p:nvSpPr>
        <p:spPr/>
        <p:txBody>
          <a:bodyPr/>
          <a:lstStyle/>
          <a:p>
            <a:r>
              <a:rPr lang="en-US" dirty="0"/>
              <a:t>Problem: How big does the page directory get?</a:t>
            </a:r>
          </a:p>
          <a:p>
            <a:pPr lvl="1"/>
            <a:r>
              <a:rPr lang="en-US" dirty="0"/>
              <a:t>Assume you have a 48-bit address space</a:t>
            </a:r>
          </a:p>
          <a:p>
            <a:pPr lvl="1"/>
            <a:r>
              <a:rPr lang="en-US" dirty="0"/>
              <a:t>Assume you have 4KiB pages </a:t>
            </a:r>
          </a:p>
          <a:p>
            <a:pPr lvl="1"/>
            <a:r>
              <a:rPr lang="en-US" dirty="0"/>
              <a:t>Assume you have 8 byte page table entries/page directory entries</a:t>
            </a:r>
          </a:p>
          <a:p>
            <a:pPr lvl="1"/>
            <a:endParaRPr lang="en-US" dirty="0"/>
          </a:p>
          <a:p>
            <a:pPr lvl="1"/>
            <a:endParaRPr lang="en-US" dirty="0"/>
          </a:p>
          <a:p>
            <a:pPr lvl="1"/>
            <a:endParaRPr lang="en-US" dirty="0"/>
          </a:p>
          <a:p>
            <a:pPr lvl="1"/>
            <a:endParaRPr lang="en-US" dirty="0"/>
          </a:p>
          <a:p>
            <a:r>
              <a:rPr lang="en-US" dirty="0"/>
              <a:t>Goal: Page Table Directory should fit in one frame</a:t>
            </a:r>
          </a:p>
          <a:p>
            <a:r>
              <a:rPr lang="en-US" b="1" dirty="0">
                <a:solidFill>
                  <a:schemeClr val="accent1"/>
                </a:solidFill>
              </a:rPr>
              <a:t>Multi-level page tables: </a:t>
            </a:r>
            <a:r>
              <a:rPr lang="en-US" dirty="0"/>
              <a:t>add additional level(s) to tree</a:t>
            </a:r>
          </a:p>
        </p:txBody>
      </p:sp>
      <p:sp>
        <p:nvSpPr>
          <p:cNvPr id="9" name="Rectangle 8">
            <a:extLst>
              <a:ext uri="{FF2B5EF4-FFF2-40B4-BE49-F238E27FC236}">
                <a16:creationId xmlns:a16="http://schemas.microsoft.com/office/drawing/2014/main" id="{65200BE1-98B3-764D-906D-3D81B2D43751}"/>
              </a:ext>
            </a:extLst>
          </p:cNvPr>
          <p:cNvSpPr/>
          <p:nvPr/>
        </p:nvSpPr>
        <p:spPr>
          <a:xfrm>
            <a:off x="990597" y="3430161"/>
            <a:ext cx="6181333" cy="30246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2" name="Title 1">
            <a:extLst>
              <a:ext uri="{FF2B5EF4-FFF2-40B4-BE49-F238E27FC236}">
                <a16:creationId xmlns:a16="http://schemas.microsoft.com/office/drawing/2014/main" id="{21AE1603-CE21-DB4F-AB5C-DFD3B2882975}"/>
              </a:ext>
            </a:extLst>
          </p:cNvPr>
          <p:cNvSpPr>
            <a:spLocks noGrp="1"/>
          </p:cNvSpPr>
          <p:nvPr>
            <p:ph type="title"/>
          </p:nvPr>
        </p:nvSpPr>
        <p:spPr/>
        <p:txBody>
          <a:bodyPr>
            <a:normAutofit/>
          </a:bodyPr>
          <a:lstStyle/>
          <a:p>
            <a:r>
              <a:rPr lang="en-US" dirty="0"/>
              <a:t>Multi-level Page Tables</a:t>
            </a:r>
          </a:p>
        </p:txBody>
      </p:sp>
      <p:sp>
        <p:nvSpPr>
          <p:cNvPr id="7" name="Rectangle 6">
            <a:extLst>
              <a:ext uri="{FF2B5EF4-FFF2-40B4-BE49-F238E27FC236}">
                <a16:creationId xmlns:a16="http://schemas.microsoft.com/office/drawing/2014/main" id="{491C9651-8B6E-7F49-9103-C406ADA4BC8F}"/>
              </a:ext>
            </a:extLst>
          </p:cNvPr>
          <p:cNvSpPr/>
          <p:nvPr/>
        </p:nvSpPr>
        <p:spPr>
          <a:xfrm>
            <a:off x="990599" y="3429004"/>
            <a:ext cx="3587876" cy="29558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27 bit idx1</a:t>
            </a:r>
          </a:p>
        </p:txBody>
      </p:sp>
      <p:sp>
        <p:nvSpPr>
          <p:cNvPr id="8" name="Rectangle 7">
            <a:extLst>
              <a:ext uri="{FF2B5EF4-FFF2-40B4-BE49-F238E27FC236}">
                <a16:creationId xmlns:a16="http://schemas.microsoft.com/office/drawing/2014/main" id="{357E7880-1543-E046-88D5-260B19FB6A05}"/>
              </a:ext>
            </a:extLst>
          </p:cNvPr>
          <p:cNvSpPr/>
          <p:nvPr/>
        </p:nvSpPr>
        <p:spPr>
          <a:xfrm>
            <a:off x="5768220" y="3439340"/>
            <a:ext cx="1403710" cy="28758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12 bit offset</a:t>
            </a:r>
          </a:p>
        </p:txBody>
      </p:sp>
      <p:sp>
        <p:nvSpPr>
          <p:cNvPr id="6" name="Rectangle 5">
            <a:extLst>
              <a:ext uri="{FF2B5EF4-FFF2-40B4-BE49-F238E27FC236}">
                <a16:creationId xmlns:a16="http://schemas.microsoft.com/office/drawing/2014/main" id="{D502A300-AA4D-4B49-A9B3-D1EA6173C65D}"/>
              </a:ext>
            </a:extLst>
          </p:cNvPr>
          <p:cNvSpPr/>
          <p:nvPr/>
        </p:nvSpPr>
        <p:spPr>
          <a:xfrm>
            <a:off x="4578475" y="3430197"/>
            <a:ext cx="1189744" cy="29672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9 bit  idx2</a:t>
            </a:r>
          </a:p>
        </p:txBody>
      </p:sp>
      <p:sp>
        <p:nvSpPr>
          <p:cNvPr id="10" name="Left Brace 9">
            <a:extLst>
              <a:ext uri="{FF2B5EF4-FFF2-40B4-BE49-F238E27FC236}">
                <a16:creationId xmlns:a16="http://schemas.microsoft.com/office/drawing/2014/main" id="{D5CD7076-16E1-6F4D-B46F-02400E0E0916}"/>
              </a:ext>
            </a:extLst>
          </p:cNvPr>
          <p:cNvSpPr/>
          <p:nvPr/>
        </p:nvSpPr>
        <p:spPr>
          <a:xfrm rot="16200000">
            <a:off x="3929450" y="794946"/>
            <a:ext cx="303628" cy="61813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4557965D-3AFE-F04E-8F7C-2996110B9845}"/>
              </a:ext>
            </a:extLst>
          </p:cNvPr>
          <p:cNvSpPr txBox="1"/>
          <p:nvPr/>
        </p:nvSpPr>
        <p:spPr>
          <a:xfrm>
            <a:off x="3631461" y="4021279"/>
            <a:ext cx="864339" cy="369332"/>
          </a:xfrm>
          <a:prstGeom prst="rect">
            <a:avLst/>
          </a:prstGeom>
          <a:noFill/>
        </p:spPr>
        <p:txBody>
          <a:bodyPr wrap="none" rtlCol="0">
            <a:spAutoFit/>
          </a:bodyPr>
          <a:lstStyle/>
          <a:p>
            <a:r>
              <a:rPr lang="en-US" dirty="0"/>
              <a:t>48 bits</a:t>
            </a:r>
          </a:p>
        </p:txBody>
      </p:sp>
      <p:sp>
        <p:nvSpPr>
          <p:cNvPr id="12" name="Rectangle 11">
            <a:extLst>
              <a:ext uri="{FF2B5EF4-FFF2-40B4-BE49-F238E27FC236}">
                <a16:creationId xmlns:a16="http://schemas.microsoft.com/office/drawing/2014/main" id="{A66B7FAF-677F-C648-BCFC-2DD950660F63}"/>
              </a:ext>
            </a:extLst>
          </p:cNvPr>
          <p:cNvSpPr/>
          <p:nvPr/>
        </p:nvSpPr>
        <p:spPr>
          <a:xfrm>
            <a:off x="990599" y="5694294"/>
            <a:ext cx="6181332" cy="30362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492536DC-78DC-A54D-9C49-39682378786C}"/>
              </a:ext>
            </a:extLst>
          </p:cNvPr>
          <p:cNvSpPr/>
          <p:nvPr/>
        </p:nvSpPr>
        <p:spPr>
          <a:xfrm>
            <a:off x="5768218" y="5699009"/>
            <a:ext cx="1403712" cy="30363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12 bit offset</a:t>
            </a:r>
          </a:p>
        </p:txBody>
      </p:sp>
      <p:sp>
        <p:nvSpPr>
          <p:cNvPr id="15" name="Rectangle 14">
            <a:extLst>
              <a:ext uri="{FF2B5EF4-FFF2-40B4-BE49-F238E27FC236}">
                <a16:creationId xmlns:a16="http://schemas.microsoft.com/office/drawing/2014/main" id="{FC563AB7-A4ED-6541-9BC9-B75C86007F5C}"/>
              </a:ext>
            </a:extLst>
          </p:cNvPr>
          <p:cNvSpPr/>
          <p:nvPr/>
        </p:nvSpPr>
        <p:spPr>
          <a:xfrm>
            <a:off x="4571548" y="5687381"/>
            <a:ext cx="1189744" cy="29672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9 bit  idx4</a:t>
            </a:r>
          </a:p>
        </p:txBody>
      </p:sp>
      <p:sp>
        <p:nvSpPr>
          <p:cNvPr id="16" name="Left Brace 15">
            <a:extLst>
              <a:ext uri="{FF2B5EF4-FFF2-40B4-BE49-F238E27FC236}">
                <a16:creationId xmlns:a16="http://schemas.microsoft.com/office/drawing/2014/main" id="{3764E3B6-81CF-7546-B5B6-D2D1D91633B5}"/>
              </a:ext>
            </a:extLst>
          </p:cNvPr>
          <p:cNvSpPr/>
          <p:nvPr/>
        </p:nvSpPr>
        <p:spPr>
          <a:xfrm rot="16200000">
            <a:off x="3909284" y="3080407"/>
            <a:ext cx="343960" cy="61813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882898DA-4EC1-8F48-BDF1-3A3B186705A4}"/>
              </a:ext>
            </a:extLst>
          </p:cNvPr>
          <p:cNvSpPr txBox="1"/>
          <p:nvPr/>
        </p:nvSpPr>
        <p:spPr>
          <a:xfrm>
            <a:off x="3649094" y="6299247"/>
            <a:ext cx="864339" cy="369332"/>
          </a:xfrm>
          <a:prstGeom prst="rect">
            <a:avLst/>
          </a:prstGeom>
          <a:noFill/>
        </p:spPr>
        <p:txBody>
          <a:bodyPr wrap="none" rtlCol="0">
            <a:spAutoFit/>
          </a:bodyPr>
          <a:lstStyle/>
          <a:p>
            <a:r>
              <a:rPr lang="en-US" dirty="0"/>
              <a:t>48 bits</a:t>
            </a:r>
          </a:p>
        </p:txBody>
      </p:sp>
      <p:sp>
        <p:nvSpPr>
          <p:cNvPr id="18" name="Rectangle 17">
            <a:extLst>
              <a:ext uri="{FF2B5EF4-FFF2-40B4-BE49-F238E27FC236}">
                <a16:creationId xmlns:a16="http://schemas.microsoft.com/office/drawing/2014/main" id="{D737F854-356E-134F-9E56-9E07E12A8856}"/>
              </a:ext>
            </a:extLst>
          </p:cNvPr>
          <p:cNvSpPr/>
          <p:nvPr/>
        </p:nvSpPr>
        <p:spPr>
          <a:xfrm>
            <a:off x="3374877" y="5687380"/>
            <a:ext cx="1189744" cy="29672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9 bit  idx3</a:t>
            </a:r>
          </a:p>
        </p:txBody>
      </p:sp>
      <p:sp>
        <p:nvSpPr>
          <p:cNvPr id="19" name="Rectangle 18">
            <a:extLst>
              <a:ext uri="{FF2B5EF4-FFF2-40B4-BE49-F238E27FC236}">
                <a16:creationId xmlns:a16="http://schemas.microsoft.com/office/drawing/2014/main" id="{0C70B42B-6954-EC4D-A63F-11715B73F471}"/>
              </a:ext>
            </a:extLst>
          </p:cNvPr>
          <p:cNvSpPr/>
          <p:nvPr/>
        </p:nvSpPr>
        <p:spPr>
          <a:xfrm>
            <a:off x="990597" y="5694289"/>
            <a:ext cx="1189744" cy="29672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9 bit  idx1</a:t>
            </a:r>
          </a:p>
        </p:txBody>
      </p:sp>
      <p:sp>
        <p:nvSpPr>
          <p:cNvPr id="20" name="Rectangle 19">
            <a:extLst>
              <a:ext uri="{FF2B5EF4-FFF2-40B4-BE49-F238E27FC236}">
                <a16:creationId xmlns:a16="http://schemas.microsoft.com/office/drawing/2014/main" id="{D151EE9E-EAA5-9A4C-8E1E-4A91A104B865}"/>
              </a:ext>
            </a:extLst>
          </p:cNvPr>
          <p:cNvSpPr/>
          <p:nvPr/>
        </p:nvSpPr>
        <p:spPr>
          <a:xfrm>
            <a:off x="2194195" y="5694289"/>
            <a:ext cx="1189744" cy="29672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9 bit  idx2</a:t>
            </a:r>
          </a:p>
        </p:txBody>
      </p:sp>
      <p:sp>
        <p:nvSpPr>
          <p:cNvPr id="21" name="TextBox 20">
            <a:extLst>
              <a:ext uri="{FF2B5EF4-FFF2-40B4-BE49-F238E27FC236}">
                <a16:creationId xmlns:a16="http://schemas.microsoft.com/office/drawing/2014/main" id="{4DD24C7E-DAD6-CE4F-9713-8C5ADB10EC78}"/>
              </a:ext>
            </a:extLst>
          </p:cNvPr>
          <p:cNvSpPr txBox="1"/>
          <p:nvPr/>
        </p:nvSpPr>
        <p:spPr>
          <a:xfrm>
            <a:off x="7171930" y="1600200"/>
            <a:ext cx="1263487" cy="461665"/>
          </a:xfrm>
          <a:prstGeom prst="rect">
            <a:avLst/>
          </a:prstGeom>
          <a:noFill/>
        </p:spPr>
        <p:txBody>
          <a:bodyPr wrap="none" rtlCol="0">
            <a:spAutoFit/>
          </a:bodyPr>
          <a:lstStyle/>
          <a:p>
            <a:r>
              <a:rPr lang="en-US" sz="2400" b="1" dirty="0">
                <a:solidFill>
                  <a:schemeClr val="accent1"/>
                </a:solidFill>
              </a:rPr>
              <a:t>128 MB</a:t>
            </a:r>
          </a:p>
        </p:txBody>
      </p:sp>
    </p:spTree>
    <p:extLst>
      <p:ext uri="{BB962C8B-B14F-4D97-AF65-F5344CB8AC3E}">
        <p14:creationId xmlns:p14="http://schemas.microsoft.com/office/powerpoint/2010/main" val="158489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8" grpId="0" animBg="1"/>
      <p:bldP spid="6" grpId="0" animBg="1"/>
      <p:bldP spid="10" grpId="0" animBg="1"/>
      <p:bldP spid="11" grpId="0"/>
      <p:bldP spid="12" grpId="0" animBg="1"/>
      <p:bldP spid="14" grpId="0" animBg="1"/>
      <p:bldP spid="15" grpId="0" animBg="1"/>
      <p:bldP spid="16" grpId="0" animBg="1"/>
      <p:bldP spid="17" grpId="0"/>
      <p:bldP spid="18" grpId="0" animBg="1"/>
      <p:bldP spid="19"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87FA7-3D17-DD44-97FA-A190D801C9EB}"/>
              </a:ext>
            </a:extLst>
          </p:cNvPr>
          <p:cNvSpPr>
            <a:spLocks noGrp="1"/>
          </p:cNvSpPr>
          <p:nvPr>
            <p:ph type="title"/>
          </p:nvPr>
        </p:nvSpPr>
        <p:spPr/>
        <p:txBody>
          <a:bodyPr/>
          <a:lstStyle/>
          <a:p>
            <a:r>
              <a:rPr lang="en-US" dirty="0"/>
              <a:t>Review: Problems with Paging</a:t>
            </a:r>
          </a:p>
        </p:txBody>
      </p:sp>
      <p:sp>
        <p:nvSpPr>
          <p:cNvPr id="3" name="Content Placeholder 2">
            <a:extLst>
              <a:ext uri="{FF2B5EF4-FFF2-40B4-BE49-F238E27FC236}">
                <a16:creationId xmlns:a16="http://schemas.microsoft.com/office/drawing/2014/main" id="{679B8035-1F36-524F-9E53-43ED6DA899BF}"/>
              </a:ext>
            </a:extLst>
          </p:cNvPr>
          <p:cNvSpPr>
            <a:spLocks noGrp="1"/>
          </p:cNvSpPr>
          <p:nvPr>
            <p:ph idx="1"/>
          </p:nvPr>
        </p:nvSpPr>
        <p:spPr/>
        <p:txBody>
          <a:bodyPr>
            <a:normAutofit/>
          </a:bodyPr>
          <a:lstStyle/>
          <a:p>
            <a:r>
              <a:rPr lang="en-US" b="1" dirty="0"/>
              <a:t>Memory Consumption: </a:t>
            </a:r>
            <a:r>
              <a:rPr lang="en-US" dirty="0"/>
              <a:t>page table is really big</a:t>
            </a:r>
          </a:p>
          <a:p>
            <a:pPr lvl="1"/>
            <a:r>
              <a:rPr lang="en-US" dirty="0"/>
              <a:t>Example: consider 64-bit address space, 4KB (2^12) page size,  assume each page table entry is 8 bytes.</a:t>
            </a:r>
          </a:p>
          <a:p>
            <a:pPr lvl="1"/>
            <a:r>
              <a:rPr lang="en-US" dirty="0"/>
              <a:t>Larger pages increase internal fragmentation</a:t>
            </a:r>
          </a:p>
          <a:p>
            <a:endParaRPr lang="en-US" b="1" dirty="0"/>
          </a:p>
          <a:p>
            <a:r>
              <a:rPr lang="en-US" b="1" dirty="0"/>
              <a:t>Performance: </a:t>
            </a:r>
            <a:r>
              <a:rPr lang="en-US" dirty="0"/>
              <a:t>every data/instruction access requires </a:t>
            </a:r>
            <a:r>
              <a:rPr lang="en-US" i="1" dirty="0"/>
              <a:t>two </a:t>
            </a:r>
            <a:r>
              <a:rPr lang="en-US" dirty="0"/>
              <a:t>memory accesses: </a:t>
            </a:r>
          </a:p>
          <a:p>
            <a:pPr lvl="1"/>
            <a:r>
              <a:rPr lang="en-US" dirty="0"/>
              <a:t>One for the page table</a:t>
            </a:r>
          </a:p>
          <a:p>
            <a:pPr lvl="1"/>
            <a:r>
              <a:rPr lang="en-US" dirty="0"/>
              <a:t>One for the data/instruction </a:t>
            </a:r>
          </a:p>
          <a:p>
            <a:endParaRPr lang="en-US" dirty="0"/>
          </a:p>
          <a:p>
            <a:pPr lvl="1"/>
            <a:endParaRPr lang="en-US" dirty="0"/>
          </a:p>
        </p:txBody>
      </p:sp>
      <p:cxnSp>
        <p:nvCxnSpPr>
          <p:cNvPr id="5" name="Straight Connector 4">
            <a:extLst>
              <a:ext uri="{FF2B5EF4-FFF2-40B4-BE49-F238E27FC236}">
                <a16:creationId xmlns:a16="http://schemas.microsoft.com/office/drawing/2014/main" id="{33882C18-966E-E349-8240-018C2FAE300C}"/>
              </a:ext>
            </a:extLst>
          </p:cNvPr>
          <p:cNvCxnSpPr>
            <a:cxnSpLocks/>
          </p:cNvCxnSpPr>
          <p:nvPr/>
        </p:nvCxnSpPr>
        <p:spPr>
          <a:xfrm>
            <a:off x="7931727" y="3754582"/>
            <a:ext cx="602673"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TextBox 6">
            <a:extLst>
              <a:ext uri="{FF2B5EF4-FFF2-40B4-BE49-F238E27FC236}">
                <a16:creationId xmlns:a16="http://schemas.microsoft.com/office/drawing/2014/main" id="{95EA5B78-5333-BC40-9680-17E03AAB57C7}"/>
              </a:ext>
            </a:extLst>
          </p:cNvPr>
          <p:cNvSpPr txBox="1"/>
          <p:nvPr/>
        </p:nvSpPr>
        <p:spPr>
          <a:xfrm>
            <a:off x="7901081" y="3292917"/>
            <a:ext cx="663964" cy="461665"/>
          </a:xfrm>
          <a:prstGeom prst="rect">
            <a:avLst/>
          </a:prstGeom>
          <a:noFill/>
        </p:spPr>
        <p:txBody>
          <a:bodyPr wrap="none" rtlCol="0">
            <a:spAutoFit/>
          </a:bodyPr>
          <a:lstStyle/>
          <a:p>
            <a:r>
              <a:rPr lang="en-US" sz="2400" i="1" dirty="0">
                <a:solidFill>
                  <a:schemeClr val="accent1"/>
                </a:solidFill>
              </a:rPr>
              <a:t>five</a:t>
            </a:r>
          </a:p>
        </p:txBody>
      </p:sp>
      <p:cxnSp>
        <p:nvCxnSpPr>
          <p:cNvPr id="8" name="Straight Connector 7">
            <a:extLst>
              <a:ext uri="{FF2B5EF4-FFF2-40B4-BE49-F238E27FC236}">
                <a16:creationId xmlns:a16="http://schemas.microsoft.com/office/drawing/2014/main" id="{972A9DCC-3E86-374D-A84E-9F09ABEE6B9A}"/>
              </a:ext>
            </a:extLst>
          </p:cNvPr>
          <p:cNvCxnSpPr>
            <a:cxnSpLocks/>
          </p:cNvCxnSpPr>
          <p:nvPr/>
        </p:nvCxnSpPr>
        <p:spPr>
          <a:xfrm>
            <a:off x="1905000" y="4495800"/>
            <a:ext cx="1600200"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TextBox 8">
            <a:extLst>
              <a:ext uri="{FF2B5EF4-FFF2-40B4-BE49-F238E27FC236}">
                <a16:creationId xmlns:a16="http://schemas.microsoft.com/office/drawing/2014/main" id="{23AAD985-90E4-B841-82BD-D945D7888479}"/>
              </a:ext>
            </a:extLst>
          </p:cNvPr>
          <p:cNvSpPr txBox="1"/>
          <p:nvPr/>
        </p:nvSpPr>
        <p:spPr>
          <a:xfrm>
            <a:off x="3519055" y="4295745"/>
            <a:ext cx="4241867" cy="400110"/>
          </a:xfrm>
          <a:prstGeom prst="rect">
            <a:avLst/>
          </a:prstGeom>
          <a:noFill/>
        </p:spPr>
        <p:txBody>
          <a:bodyPr wrap="none" rtlCol="0">
            <a:spAutoFit/>
          </a:bodyPr>
          <a:lstStyle/>
          <a:p>
            <a:r>
              <a:rPr lang="en-US" sz="2000" dirty="0">
                <a:solidFill>
                  <a:schemeClr val="accent1"/>
                </a:solidFill>
              </a:rPr>
              <a:t>each of the four levels of page table</a:t>
            </a:r>
          </a:p>
        </p:txBody>
      </p:sp>
    </p:spTree>
    <p:extLst>
      <p:ext uri="{BB962C8B-B14F-4D97-AF65-F5344CB8AC3E}">
        <p14:creationId xmlns:p14="http://schemas.microsoft.com/office/powerpoint/2010/main" val="367055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p:cTn id="6" dur="indefinite"/>
                                        <p:tgtEl>
                                          <p:spTgt spid="3">
                                            <p:txEl>
                                              <p:pRg st="0" end="0"/>
                                            </p:txEl>
                                          </p:spTgt>
                                        </p:tgtEl>
                                        <p:attrNameLst>
                                          <p:attrName>style.opacity</p:attrName>
                                        </p:attrNameLst>
                                      </p:cBhvr>
                                      <p:to>
                                        <p:strVal val="0.5"/>
                                      </p:to>
                                    </p:set>
                                    <p:animEffect filter="image" prLst="opacity: 0.5">
                                      <p:cBhvr rctx="IE">
                                        <p:cTn id="7" dur="indefinite"/>
                                        <p:tgtEl>
                                          <p:spTgt spid="3">
                                            <p:txEl>
                                              <p:pRg st="0" end="0"/>
                                            </p:txEl>
                                          </p:spTgt>
                                        </p:tgtEl>
                                      </p:cBhvr>
                                    </p:animEffect>
                                  </p:childTnLst>
                                </p:cTn>
                              </p:par>
                              <p:par>
                                <p:cTn id="8" presetID="9" presetClass="emph" presetSubtype="0" nodeType="withEffect">
                                  <p:stCondLst>
                                    <p:cond delay="0"/>
                                  </p:stCondLst>
                                  <p:childTnLst>
                                    <p:set>
                                      <p:cBhvr>
                                        <p:cTn id="9" dur="indefinite"/>
                                        <p:tgtEl>
                                          <p:spTgt spid="3">
                                            <p:txEl>
                                              <p:pRg st="1" end="1"/>
                                            </p:txEl>
                                          </p:spTgt>
                                        </p:tgtEl>
                                        <p:attrNameLst>
                                          <p:attrName>style.opacity</p:attrName>
                                        </p:attrNameLst>
                                      </p:cBhvr>
                                      <p:to>
                                        <p:strVal val="0.5"/>
                                      </p:to>
                                    </p:set>
                                    <p:animEffect filter="image" prLst="opacity: 0.5">
                                      <p:cBhvr rctx="IE">
                                        <p:cTn id="10" dur="indefinite"/>
                                        <p:tgtEl>
                                          <p:spTgt spid="3">
                                            <p:txEl>
                                              <p:pRg st="1" end="1"/>
                                            </p:txEl>
                                          </p:spTgt>
                                        </p:tgtEl>
                                      </p:cBhvr>
                                    </p:animEffect>
                                  </p:childTnLst>
                                </p:cTn>
                              </p:par>
                              <p:par>
                                <p:cTn id="11" presetID="9" presetClass="emph" presetSubtype="0" nodeType="withEffect">
                                  <p:stCondLst>
                                    <p:cond delay="0"/>
                                  </p:stCondLst>
                                  <p:childTnLst>
                                    <p:set>
                                      <p:cBhvr>
                                        <p:cTn id="12" dur="indefinite"/>
                                        <p:tgtEl>
                                          <p:spTgt spid="3">
                                            <p:txEl>
                                              <p:pRg st="2" end="2"/>
                                            </p:txEl>
                                          </p:spTgt>
                                        </p:tgtEl>
                                        <p:attrNameLst>
                                          <p:attrName>style.opacity</p:attrName>
                                        </p:attrNameLst>
                                      </p:cBhvr>
                                      <p:to>
                                        <p:strVal val="0.5"/>
                                      </p:to>
                                    </p:set>
                                    <p:animEffect filter="image" prLst="opacity: 0.5">
                                      <p:cBhvr rctx="IE">
                                        <p:cTn id="13" dur="indefinite"/>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B62EE-47FD-E34E-A714-235A786769B3}"/>
              </a:ext>
            </a:extLst>
          </p:cNvPr>
          <p:cNvSpPr>
            <a:spLocks noGrp="1"/>
          </p:cNvSpPr>
          <p:nvPr>
            <p:ph type="title"/>
          </p:nvPr>
        </p:nvSpPr>
        <p:spPr/>
        <p:txBody>
          <a:bodyPr/>
          <a:lstStyle/>
          <a:p>
            <a:r>
              <a:rPr lang="en-US" dirty="0"/>
              <a:t>Translation-Lookaside Buffer (TLB)</a:t>
            </a:r>
          </a:p>
        </p:txBody>
      </p:sp>
      <p:sp>
        <p:nvSpPr>
          <p:cNvPr id="3" name="Content Placeholder 2">
            <a:extLst>
              <a:ext uri="{FF2B5EF4-FFF2-40B4-BE49-F238E27FC236}">
                <a16:creationId xmlns:a16="http://schemas.microsoft.com/office/drawing/2014/main" id="{2649933E-1D20-8947-8ABD-924D50C47E9A}"/>
              </a:ext>
            </a:extLst>
          </p:cNvPr>
          <p:cNvSpPr>
            <a:spLocks noGrp="1"/>
          </p:cNvSpPr>
          <p:nvPr>
            <p:ph idx="1"/>
          </p:nvPr>
        </p:nvSpPr>
        <p:spPr/>
        <p:txBody>
          <a:bodyPr/>
          <a:lstStyle/>
          <a:p>
            <a:r>
              <a:rPr lang="en-US" dirty="0"/>
              <a:t>General idea: if address translation is slow, cache some of the answers</a:t>
            </a:r>
          </a:p>
          <a:p>
            <a:r>
              <a:rPr lang="en-US" b="1" dirty="0">
                <a:solidFill>
                  <a:schemeClr val="accent1"/>
                </a:solidFill>
              </a:rPr>
              <a:t>Translation-lookaside buffer </a:t>
            </a:r>
            <a:r>
              <a:rPr lang="en-US" dirty="0"/>
              <a:t>is an address translation cache that is built into the MMU</a:t>
            </a:r>
          </a:p>
        </p:txBody>
      </p:sp>
      <p:pic>
        <p:nvPicPr>
          <p:cNvPr id="4" name="Picture 3">
            <a:extLst>
              <a:ext uri="{FF2B5EF4-FFF2-40B4-BE49-F238E27FC236}">
                <a16:creationId xmlns:a16="http://schemas.microsoft.com/office/drawing/2014/main" id="{6C10614B-03B7-5A49-8C7C-7A97F5BD28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3124201"/>
            <a:ext cx="5041900" cy="3733800"/>
          </a:xfrm>
          <a:prstGeom prst="rect">
            <a:avLst/>
          </a:prstGeom>
        </p:spPr>
      </p:pic>
    </p:spTree>
    <p:extLst>
      <p:ext uri="{BB962C8B-B14F-4D97-AF65-F5344CB8AC3E}">
        <p14:creationId xmlns:p14="http://schemas.microsoft.com/office/powerpoint/2010/main" val="2870644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676F7-7E9E-0F48-8A5F-4438775077ED}"/>
              </a:ext>
            </a:extLst>
          </p:cNvPr>
          <p:cNvSpPr>
            <a:spLocks noGrp="1"/>
          </p:cNvSpPr>
          <p:nvPr>
            <p:ph type="title"/>
          </p:nvPr>
        </p:nvSpPr>
        <p:spPr/>
        <p:txBody>
          <a:bodyPr/>
          <a:lstStyle/>
          <a:p>
            <a:r>
              <a:rPr lang="en-US" dirty="0"/>
              <a:t>Exercise 3: TLB</a:t>
            </a:r>
          </a:p>
        </p:txBody>
      </p:sp>
      <p:sp>
        <p:nvSpPr>
          <p:cNvPr id="3" name="Content Placeholder 2">
            <a:extLst>
              <a:ext uri="{FF2B5EF4-FFF2-40B4-BE49-F238E27FC236}">
                <a16:creationId xmlns:a16="http://schemas.microsoft.com/office/drawing/2014/main" id="{7717D9A2-0CE5-0D44-B6FF-D49AB79C13BE}"/>
              </a:ext>
            </a:extLst>
          </p:cNvPr>
          <p:cNvSpPr>
            <a:spLocks noGrp="1"/>
          </p:cNvSpPr>
          <p:nvPr>
            <p:ph idx="1"/>
          </p:nvPr>
        </p:nvSpPr>
        <p:spPr>
          <a:xfrm>
            <a:off x="457200" y="3810000"/>
            <a:ext cx="8229600" cy="2667000"/>
          </a:xfrm>
        </p:spPr>
        <p:txBody>
          <a:bodyPr/>
          <a:lstStyle/>
          <a:p>
            <a:r>
              <a:rPr lang="en-US" dirty="0"/>
              <a:t>Assume you are running on an architecture with a one-level page table with 4096 byte pages. For each of the following virtual addresses, determine whether the address translation is stored in the TLB. If so, give the corresponding physical address</a:t>
            </a:r>
          </a:p>
          <a:p>
            <a:pPr lvl="1"/>
            <a:r>
              <a:rPr lang="en-US" dirty="0"/>
              <a:t>0x7E37C</a:t>
            </a:r>
          </a:p>
          <a:p>
            <a:pPr lvl="1"/>
            <a:r>
              <a:rPr lang="en-US" dirty="0"/>
              <a:t>0x16A48</a:t>
            </a:r>
          </a:p>
        </p:txBody>
      </p:sp>
      <p:graphicFrame>
        <p:nvGraphicFramePr>
          <p:cNvPr id="4" name="Table 4">
            <a:extLst>
              <a:ext uri="{FF2B5EF4-FFF2-40B4-BE49-F238E27FC236}">
                <a16:creationId xmlns:a16="http://schemas.microsoft.com/office/drawing/2014/main" id="{3ED0959C-4941-C348-BC78-F052DC08AA1E}"/>
              </a:ext>
            </a:extLst>
          </p:cNvPr>
          <p:cNvGraphicFramePr>
            <a:graphicFrameLocks noGrp="1"/>
          </p:cNvGraphicFramePr>
          <p:nvPr>
            <p:extLst>
              <p:ext uri="{D42A27DB-BD31-4B8C-83A1-F6EECF244321}">
                <p14:modId xmlns:p14="http://schemas.microsoft.com/office/powerpoint/2010/main" val="2836067945"/>
              </p:ext>
            </p:extLst>
          </p:nvPr>
        </p:nvGraphicFramePr>
        <p:xfrm>
          <a:off x="152400" y="1397000"/>
          <a:ext cx="8839194" cy="2225040"/>
        </p:xfrm>
        <a:graphic>
          <a:graphicData uri="http://schemas.openxmlformats.org/drawingml/2006/table">
            <a:tbl>
              <a:tblPr firstRow="1" bandRow="1">
                <a:tableStyleId>{5C22544A-7EE6-4342-B048-85BDC9FD1C3A}</a:tableStyleId>
              </a:tblPr>
              <a:tblGrid>
                <a:gridCol w="679938">
                  <a:extLst>
                    <a:ext uri="{9D8B030D-6E8A-4147-A177-3AD203B41FA5}">
                      <a16:colId xmlns:a16="http://schemas.microsoft.com/office/drawing/2014/main" val="2190104813"/>
                    </a:ext>
                  </a:extLst>
                </a:gridCol>
                <a:gridCol w="679938">
                  <a:extLst>
                    <a:ext uri="{9D8B030D-6E8A-4147-A177-3AD203B41FA5}">
                      <a16:colId xmlns:a16="http://schemas.microsoft.com/office/drawing/2014/main" val="1423307773"/>
                    </a:ext>
                  </a:extLst>
                </a:gridCol>
                <a:gridCol w="679938">
                  <a:extLst>
                    <a:ext uri="{9D8B030D-6E8A-4147-A177-3AD203B41FA5}">
                      <a16:colId xmlns:a16="http://schemas.microsoft.com/office/drawing/2014/main" val="529758621"/>
                    </a:ext>
                  </a:extLst>
                </a:gridCol>
                <a:gridCol w="679938">
                  <a:extLst>
                    <a:ext uri="{9D8B030D-6E8A-4147-A177-3AD203B41FA5}">
                      <a16:colId xmlns:a16="http://schemas.microsoft.com/office/drawing/2014/main" val="3249802606"/>
                    </a:ext>
                  </a:extLst>
                </a:gridCol>
                <a:gridCol w="679938">
                  <a:extLst>
                    <a:ext uri="{9D8B030D-6E8A-4147-A177-3AD203B41FA5}">
                      <a16:colId xmlns:a16="http://schemas.microsoft.com/office/drawing/2014/main" val="930000362"/>
                    </a:ext>
                  </a:extLst>
                </a:gridCol>
                <a:gridCol w="679938">
                  <a:extLst>
                    <a:ext uri="{9D8B030D-6E8A-4147-A177-3AD203B41FA5}">
                      <a16:colId xmlns:a16="http://schemas.microsoft.com/office/drawing/2014/main" val="1011543327"/>
                    </a:ext>
                  </a:extLst>
                </a:gridCol>
                <a:gridCol w="679938">
                  <a:extLst>
                    <a:ext uri="{9D8B030D-6E8A-4147-A177-3AD203B41FA5}">
                      <a16:colId xmlns:a16="http://schemas.microsoft.com/office/drawing/2014/main" val="3269125879"/>
                    </a:ext>
                  </a:extLst>
                </a:gridCol>
                <a:gridCol w="679938">
                  <a:extLst>
                    <a:ext uri="{9D8B030D-6E8A-4147-A177-3AD203B41FA5}">
                      <a16:colId xmlns:a16="http://schemas.microsoft.com/office/drawing/2014/main" val="1060341633"/>
                    </a:ext>
                  </a:extLst>
                </a:gridCol>
                <a:gridCol w="679938">
                  <a:extLst>
                    <a:ext uri="{9D8B030D-6E8A-4147-A177-3AD203B41FA5}">
                      <a16:colId xmlns:a16="http://schemas.microsoft.com/office/drawing/2014/main" val="636042381"/>
                    </a:ext>
                  </a:extLst>
                </a:gridCol>
                <a:gridCol w="679938">
                  <a:extLst>
                    <a:ext uri="{9D8B030D-6E8A-4147-A177-3AD203B41FA5}">
                      <a16:colId xmlns:a16="http://schemas.microsoft.com/office/drawing/2014/main" val="3225017050"/>
                    </a:ext>
                  </a:extLst>
                </a:gridCol>
                <a:gridCol w="679938">
                  <a:extLst>
                    <a:ext uri="{9D8B030D-6E8A-4147-A177-3AD203B41FA5}">
                      <a16:colId xmlns:a16="http://schemas.microsoft.com/office/drawing/2014/main" val="4168475297"/>
                    </a:ext>
                  </a:extLst>
                </a:gridCol>
                <a:gridCol w="679938">
                  <a:extLst>
                    <a:ext uri="{9D8B030D-6E8A-4147-A177-3AD203B41FA5}">
                      <a16:colId xmlns:a16="http://schemas.microsoft.com/office/drawing/2014/main" val="573162666"/>
                    </a:ext>
                  </a:extLst>
                </a:gridCol>
                <a:gridCol w="679938">
                  <a:extLst>
                    <a:ext uri="{9D8B030D-6E8A-4147-A177-3AD203B41FA5}">
                      <a16:colId xmlns:a16="http://schemas.microsoft.com/office/drawing/2014/main" val="3463594526"/>
                    </a:ext>
                  </a:extLst>
                </a:gridCol>
              </a:tblGrid>
              <a:tr h="370840">
                <a:tc gridSpan="13">
                  <a:txBody>
                    <a:bodyPr/>
                    <a:lstStyle/>
                    <a:p>
                      <a:pPr algn="ctr"/>
                      <a:r>
                        <a:rPr lang="en-US" dirty="0"/>
                        <a:t>TLB</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860109711"/>
                  </a:ext>
                </a:extLst>
              </a:tr>
              <a:tr h="370840">
                <a:tc>
                  <a:txBody>
                    <a:bodyPr/>
                    <a:lstStyle/>
                    <a:p>
                      <a:pPr algn="ctr"/>
                      <a:r>
                        <a:rPr lang="en-US" b="1" dirty="0" err="1">
                          <a:solidFill>
                            <a:schemeClr val="bg1"/>
                          </a:solidFill>
                        </a:rPr>
                        <a:t>idx</a:t>
                      </a:r>
                      <a:endParaRPr lang="en-US" b="1" dirty="0">
                        <a:solidFill>
                          <a:schemeClr val="bg1"/>
                        </a:solidFill>
                      </a:endParaRPr>
                    </a:p>
                  </a:txBody>
                  <a:tcPr>
                    <a:solidFill>
                      <a:schemeClr val="accent1"/>
                    </a:solidFill>
                  </a:tcPr>
                </a:tc>
                <a:tc>
                  <a:txBody>
                    <a:bodyPr/>
                    <a:lstStyle/>
                    <a:p>
                      <a:pPr algn="ctr"/>
                      <a:r>
                        <a:rPr lang="en-US" b="1" dirty="0">
                          <a:solidFill>
                            <a:schemeClr val="bg1"/>
                          </a:solidFill>
                        </a:rPr>
                        <a:t>v</a:t>
                      </a:r>
                    </a:p>
                  </a:txBody>
                  <a:tcPr>
                    <a:solidFill>
                      <a:schemeClr val="accent1"/>
                    </a:solidFill>
                  </a:tcPr>
                </a:tc>
                <a:tc>
                  <a:txBody>
                    <a:bodyPr/>
                    <a:lstStyle/>
                    <a:p>
                      <a:pPr algn="ctr"/>
                      <a:r>
                        <a:rPr lang="en-US" b="1" dirty="0">
                          <a:solidFill>
                            <a:schemeClr val="bg1"/>
                          </a:solidFill>
                        </a:rPr>
                        <a:t>tag</a:t>
                      </a:r>
                    </a:p>
                  </a:txBody>
                  <a:tcPr>
                    <a:solidFill>
                      <a:schemeClr val="accent1"/>
                    </a:solidFill>
                  </a:tcPr>
                </a:tc>
                <a:tc>
                  <a:txBody>
                    <a:bodyPr/>
                    <a:lstStyle/>
                    <a:p>
                      <a:pPr algn="ctr"/>
                      <a:r>
                        <a:rPr lang="en-US" b="1" dirty="0">
                          <a:solidFill>
                            <a:schemeClr val="bg1"/>
                          </a:solidFill>
                        </a:rPr>
                        <a:t>PPN</a:t>
                      </a:r>
                    </a:p>
                  </a:txBody>
                  <a:tcPr>
                    <a:solidFill>
                      <a:schemeClr val="accent1"/>
                    </a:solidFill>
                  </a:tcPr>
                </a:tc>
                <a:tc>
                  <a:txBody>
                    <a:bodyPr/>
                    <a:lstStyle/>
                    <a:p>
                      <a:pPr algn="ctr"/>
                      <a:r>
                        <a:rPr lang="en-US" b="1" dirty="0">
                          <a:solidFill>
                            <a:schemeClr val="bg1"/>
                          </a:solidFill>
                        </a:rPr>
                        <a:t>v</a:t>
                      </a:r>
                    </a:p>
                  </a:txBody>
                  <a:tcPr>
                    <a:solidFill>
                      <a:schemeClr val="accent1"/>
                    </a:solidFill>
                  </a:tcPr>
                </a:tc>
                <a:tc>
                  <a:txBody>
                    <a:bodyPr/>
                    <a:lstStyle/>
                    <a:p>
                      <a:pPr algn="ctr"/>
                      <a:r>
                        <a:rPr lang="en-US" b="1" dirty="0">
                          <a:solidFill>
                            <a:schemeClr val="bg1"/>
                          </a:solidFill>
                        </a:rPr>
                        <a:t>tag</a:t>
                      </a:r>
                    </a:p>
                  </a:txBody>
                  <a:tcPr>
                    <a:solidFill>
                      <a:schemeClr val="accent1"/>
                    </a:solidFill>
                  </a:tcPr>
                </a:tc>
                <a:tc>
                  <a:txBody>
                    <a:bodyPr/>
                    <a:lstStyle/>
                    <a:p>
                      <a:pPr algn="ctr"/>
                      <a:r>
                        <a:rPr lang="en-US" b="1" dirty="0">
                          <a:solidFill>
                            <a:schemeClr val="bg1"/>
                          </a:solidFill>
                        </a:rPr>
                        <a:t>PPN</a:t>
                      </a:r>
                    </a:p>
                  </a:txBody>
                  <a:tcPr>
                    <a:solidFill>
                      <a:schemeClr val="accent1"/>
                    </a:solidFill>
                  </a:tcPr>
                </a:tc>
                <a:tc>
                  <a:txBody>
                    <a:bodyPr/>
                    <a:lstStyle/>
                    <a:p>
                      <a:pPr algn="ctr"/>
                      <a:r>
                        <a:rPr lang="en-US" b="1" dirty="0">
                          <a:solidFill>
                            <a:schemeClr val="bg1"/>
                          </a:solidFill>
                        </a:rPr>
                        <a:t>v</a:t>
                      </a:r>
                    </a:p>
                  </a:txBody>
                  <a:tcPr>
                    <a:solidFill>
                      <a:schemeClr val="accent1"/>
                    </a:solidFill>
                  </a:tcPr>
                </a:tc>
                <a:tc>
                  <a:txBody>
                    <a:bodyPr/>
                    <a:lstStyle/>
                    <a:p>
                      <a:pPr algn="ctr"/>
                      <a:r>
                        <a:rPr lang="en-US" b="1" dirty="0">
                          <a:solidFill>
                            <a:schemeClr val="bg1"/>
                          </a:solidFill>
                        </a:rPr>
                        <a:t>tag</a:t>
                      </a:r>
                    </a:p>
                  </a:txBody>
                  <a:tcPr>
                    <a:solidFill>
                      <a:schemeClr val="accent1"/>
                    </a:solidFill>
                  </a:tcPr>
                </a:tc>
                <a:tc>
                  <a:txBody>
                    <a:bodyPr/>
                    <a:lstStyle/>
                    <a:p>
                      <a:pPr algn="ctr"/>
                      <a:r>
                        <a:rPr lang="en-US" b="1" dirty="0">
                          <a:solidFill>
                            <a:schemeClr val="bg1"/>
                          </a:solidFill>
                        </a:rPr>
                        <a:t>PPN</a:t>
                      </a:r>
                    </a:p>
                  </a:txBody>
                  <a:tcPr>
                    <a:solidFill>
                      <a:schemeClr val="accent1"/>
                    </a:solidFill>
                  </a:tcPr>
                </a:tc>
                <a:tc>
                  <a:txBody>
                    <a:bodyPr/>
                    <a:lstStyle/>
                    <a:p>
                      <a:pPr algn="ctr"/>
                      <a:r>
                        <a:rPr lang="en-US" b="1" dirty="0">
                          <a:solidFill>
                            <a:schemeClr val="bg1"/>
                          </a:solidFill>
                        </a:rPr>
                        <a:t>v</a:t>
                      </a:r>
                    </a:p>
                  </a:txBody>
                  <a:tcPr>
                    <a:solidFill>
                      <a:schemeClr val="accent1"/>
                    </a:solidFill>
                  </a:tcPr>
                </a:tc>
                <a:tc>
                  <a:txBody>
                    <a:bodyPr/>
                    <a:lstStyle/>
                    <a:p>
                      <a:pPr algn="ctr"/>
                      <a:r>
                        <a:rPr lang="en-US" b="1" dirty="0">
                          <a:solidFill>
                            <a:schemeClr val="bg1"/>
                          </a:solidFill>
                        </a:rPr>
                        <a:t>tag</a:t>
                      </a:r>
                    </a:p>
                  </a:txBody>
                  <a:tcPr>
                    <a:solidFill>
                      <a:schemeClr val="accent1"/>
                    </a:solidFill>
                  </a:tcPr>
                </a:tc>
                <a:tc>
                  <a:txBody>
                    <a:bodyPr/>
                    <a:lstStyle/>
                    <a:p>
                      <a:pPr algn="ctr"/>
                      <a:r>
                        <a:rPr lang="en-US" b="1" dirty="0">
                          <a:solidFill>
                            <a:schemeClr val="bg1"/>
                          </a:solidFill>
                        </a:rPr>
                        <a:t>PPN</a:t>
                      </a:r>
                    </a:p>
                  </a:txBody>
                  <a:tcPr>
                    <a:solidFill>
                      <a:schemeClr val="accent1"/>
                    </a:solidFill>
                  </a:tcPr>
                </a:tc>
                <a:extLst>
                  <a:ext uri="{0D108BD9-81ED-4DB2-BD59-A6C34878D82A}">
                    <a16:rowId xmlns:a16="http://schemas.microsoft.com/office/drawing/2014/main" val="2583427076"/>
                  </a:ext>
                </a:extLst>
              </a:tr>
              <a:tr h="370840">
                <a:tc>
                  <a:txBody>
                    <a:bodyPr/>
                    <a:lstStyle/>
                    <a:p>
                      <a:pPr algn="ctr"/>
                      <a:r>
                        <a:rPr lang="en-US" dirty="0">
                          <a:latin typeface="Courier" pitchFamily="2" charset="0"/>
                        </a:rPr>
                        <a:t>0</a:t>
                      </a:r>
                    </a:p>
                  </a:txBody>
                  <a:tcPr/>
                </a:tc>
                <a:tc>
                  <a:txBody>
                    <a:bodyPr/>
                    <a:lstStyle/>
                    <a:p>
                      <a:pPr algn="ctr"/>
                      <a:r>
                        <a:rPr lang="en-US" dirty="0">
                          <a:latin typeface="Courier" pitchFamily="2" charset="0"/>
                        </a:rPr>
                        <a:t>1</a:t>
                      </a:r>
                    </a:p>
                  </a:txBody>
                  <a:tcPr/>
                </a:tc>
                <a:tc>
                  <a:txBody>
                    <a:bodyPr/>
                    <a:lstStyle/>
                    <a:p>
                      <a:pPr algn="ctr"/>
                      <a:r>
                        <a:rPr lang="en-US" dirty="0">
                          <a:latin typeface="Courier" pitchFamily="2" charset="0"/>
                        </a:rPr>
                        <a:t>03</a:t>
                      </a:r>
                    </a:p>
                  </a:txBody>
                  <a:tcPr/>
                </a:tc>
                <a:tc>
                  <a:txBody>
                    <a:bodyPr/>
                    <a:lstStyle/>
                    <a:p>
                      <a:pPr algn="ctr"/>
                      <a:r>
                        <a:rPr lang="en-US" dirty="0">
                          <a:latin typeface="Courier" pitchFamily="2" charset="0"/>
                        </a:rPr>
                        <a:t>B</a:t>
                      </a:r>
                    </a:p>
                  </a:txBody>
                  <a:tcPr/>
                </a:tc>
                <a:tc>
                  <a:txBody>
                    <a:bodyPr/>
                    <a:lstStyle/>
                    <a:p>
                      <a:pPr algn="ctr"/>
                      <a:r>
                        <a:rPr lang="en-US" dirty="0">
                          <a:latin typeface="Courier" pitchFamily="2" charset="0"/>
                        </a:rPr>
                        <a:t>0</a:t>
                      </a:r>
                    </a:p>
                  </a:txBody>
                  <a:tcPr/>
                </a:tc>
                <a:tc>
                  <a:txBody>
                    <a:bodyPr/>
                    <a:lstStyle/>
                    <a:p>
                      <a:pPr algn="ctr"/>
                      <a:r>
                        <a:rPr lang="en-US" dirty="0">
                          <a:latin typeface="Courier" pitchFamily="2" charset="0"/>
                        </a:rPr>
                        <a:t>07</a:t>
                      </a:r>
                    </a:p>
                  </a:txBody>
                  <a:tcPr/>
                </a:tc>
                <a:tc>
                  <a:txBody>
                    <a:bodyPr/>
                    <a:lstStyle/>
                    <a:p>
                      <a:pPr algn="ctr"/>
                      <a:r>
                        <a:rPr lang="en-US" dirty="0">
                          <a:latin typeface="Courier" pitchFamily="2" charset="0"/>
                        </a:rPr>
                        <a:t>6</a:t>
                      </a:r>
                    </a:p>
                  </a:txBody>
                  <a:tcPr/>
                </a:tc>
                <a:tc>
                  <a:txBody>
                    <a:bodyPr/>
                    <a:lstStyle/>
                    <a:p>
                      <a:pPr algn="ctr"/>
                      <a:r>
                        <a:rPr lang="en-US" dirty="0">
                          <a:latin typeface="Courier" pitchFamily="2" charset="0"/>
                        </a:rPr>
                        <a:t>1</a:t>
                      </a:r>
                    </a:p>
                  </a:txBody>
                  <a:tcPr/>
                </a:tc>
                <a:tc>
                  <a:txBody>
                    <a:bodyPr/>
                    <a:lstStyle/>
                    <a:p>
                      <a:pPr algn="ctr"/>
                      <a:r>
                        <a:rPr lang="en-US" dirty="0">
                          <a:latin typeface="Courier" pitchFamily="2" charset="0"/>
                        </a:rPr>
                        <a:t>28</a:t>
                      </a:r>
                    </a:p>
                  </a:txBody>
                  <a:tcPr/>
                </a:tc>
                <a:tc>
                  <a:txBody>
                    <a:bodyPr/>
                    <a:lstStyle/>
                    <a:p>
                      <a:pPr algn="ctr"/>
                      <a:r>
                        <a:rPr lang="en-US" dirty="0">
                          <a:latin typeface="Courier" pitchFamily="2" charset="0"/>
                        </a:rPr>
                        <a:t>3</a:t>
                      </a:r>
                    </a:p>
                  </a:txBody>
                  <a:tcPr/>
                </a:tc>
                <a:tc>
                  <a:txBody>
                    <a:bodyPr/>
                    <a:lstStyle/>
                    <a:p>
                      <a:pPr algn="ctr"/>
                      <a:r>
                        <a:rPr lang="en-US" dirty="0">
                          <a:latin typeface="Courier" pitchFamily="2" charset="0"/>
                        </a:rPr>
                        <a:t>0</a:t>
                      </a:r>
                    </a:p>
                  </a:txBody>
                  <a:tcPr/>
                </a:tc>
                <a:tc>
                  <a:txBody>
                    <a:bodyPr/>
                    <a:lstStyle/>
                    <a:p>
                      <a:pPr algn="ctr"/>
                      <a:r>
                        <a:rPr lang="en-US" dirty="0">
                          <a:latin typeface="Courier" pitchFamily="2" charset="0"/>
                        </a:rPr>
                        <a:t>01</a:t>
                      </a:r>
                    </a:p>
                  </a:txBody>
                  <a:tcPr/>
                </a:tc>
                <a:tc>
                  <a:txBody>
                    <a:bodyPr/>
                    <a:lstStyle/>
                    <a:p>
                      <a:pPr algn="ctr"/>
                      <a:r>
                        <a:rPr lang="en-US" dirty="0">
                          <a:latin typeface="Courier" pitchFamily="2" charset="0"/>
                        </a:rPr>
                        <a:t>F</a:t>
                      </a:r>
                    </a:p>
                  </a:txBody>
                  <a:tcPr/>
                </a:tc>
                <a:extLst>
                  <a:ext uri="{0D108BD9-81ED-4DB2-BD59-A6C34878D82A}">
                    <a16:rowId xmlns:a16="http://schemas.microsoft.com/office/drawing/2014/main" val="786542120"/>
                  </a:ext>
                </a:extLst>
              </a:tr>
              <a:tr h="370840">
                <a:tc>
                  <a:txBody>
                    <a:bodyPr/>
                    <a:lstStyle/>
                    <a:p>
                      <a:pPr algn="ctr"/>
                      <a:r>
                        <a:rPr lang="en-US" dirty="0">
                          <a:latin typeface="Courier" pitchFamily="2" charset="0"/>
                        </a:rPr>
                        <a:t>1</a:t>
                      </a:r>
                    </a:p>
                  </a:txBody>
                  <a:tcPr/>
                </a:tc>
                <a:tc>
                  <a:txBody>
                    <a:bodyPr/>
                    <a:lstStyle/>
                    <a:p>
                      <a:pPr algn="ctr"/>
                      <a:r>
                        <a:rPr lang="en-US" dirty="0">
                          <a:latin typeface="Courier" pitchFamily="2" charset="0"/>
                        </a:rPr>
                        <a:t>1</a:t>
                      </a:r>
                    </a:p>
                  </a:txBody>
                  <a:tcPr/>
                </a:tc>
                <a:tc>
                  <a:txBody>
                    <a:bodyPr/>
                    <a:lstStyle/>
                    <a:p>
                      <a:pPr algn="ctr"/>
                      <a:r>
                        <a:rPr lang="en-US" dirty="0">
                          <a:latin typeface="Courier" pitchFamily="2" charset="0"/>
                        </a:rPr>
                        <a:t>31</a:t>
                      </a:r>
                    </a:p>
                  </a:txBody>
                  <a:tcPr/>
                </a:tc>
                <a:tc>
                  <a:txBody>
                    <a:bodyPr/>
                    <a:lstStyle/>
                    <a:p>
                      <a:pPr algn="ctr"/>
                      <a:r>
                        <a:rPr lang="en-US" dirty="0">
                          <a:latin typeface="Courier" pitchFamily="2" charset="0"/>
                        </a:rPr>
                        <a:t>0</a:t>
                      </a:r>
                    </a:p>
                  </a:txBody>
                  <a:tcPr/>
                </a:tc>
                <a:tc>
                  <a:txBody>
                    <a:bodyPr/>
                    <a:lstStyle/>
                    <a:p>
                      <a:pPr algn="ctr"/>
                      <a:r>
                        <a:rPr lang="en-US" dirty="0">
                          <a:latin typeface="Courier" pitchFamily="2" charset="0"/>
                        </a:rPr>
                        <a:t>0</a:t>
                      </a:r>
                    </a:p>
                  </a:txBody>
                  <a:tcPr/>
                </a:tc>
                <a:tc>
                  <a:txBody>
                    <a:bodyPr/>
                    <a:lstStyle/>
                    <a:p>
                      <a:pPr algn="ctr"/>
                      <a:r>
                        <a:rPr lang="en-US" dirty="0">
                          <a:latin typeface="Courier" pitchFamily="2" charset="0"/>
                        </a:rPr>
                        <a:t>12</a:t>
                      </a:r>
                    </a:p>
                  </a:txBody>
                  <a:tcPr/>
                </a:tc>
                <a:tc>
                  <a:txBody>
                    <a:bodyPr/>
                    <a:lstStyle/>
                    <a:p>
                      <a:pPr algn="ctr"/>
                      <a:r>
                        <a:rPr lang="en-US" dirty="0">
                          <a:latin typeface="Courier" pitchFamily="2" charset="0"/>
                        </a:rPr>
                        <a:t>3</a:t>
                      </a:r>
                    </a:p>
                  </a:txBody>
                  <a:tcPr/>
                </a:tc>
                <a:tc>
                  <a:txBody>
                    <a:bodyPr/>
                    <a:lstStyle/>
                    <a:p>
                      <a:pPr algn="ctr"/>
                      <a:r>
                        <a:rPr lang="en-US" dirty="0">
                          <a:latin typeface="Courier" pitchFamily="2" charset="0"/>
                        </a:rPr>
                        <a:t>1</a:t>
                      </a:r>
                    </a:p>
                  </a:txBody>
                  <a:tcPr/>
                </a:tc>
                <a:tc>
                  <a:txBody>
                    <a:bodyPr/>
                    <a:lstStyle/>
                    <a:p>
                      <a:pPr algn="ctr"/>
                      <a:r>
                        <a:rPr lang="en-US" dirty="0">
                          <a:latin typeface="Courier" pitchFamily="2" charset="0"/>
                        </a:rPr>
                        <a:t>3E</a:t>
                      </a:r>
                    </a:p>
                  </a:txBody>
                  <a:tcPr/>
                </a:tc>
                <a:tc>
                  <a:txBody>
                    <a:bodyPr/>
                    <a:lstStyle/>
                    <a:p>
                      <a:pPr algn="ctr"/>
                      <a:r>
                        <a:rPr lang="en-US" dirty="0">
                          <a:latin typeface="Courier" pitchFamily="2" charset="0"/>
                        </a:rPr>
                        <a:t>4</a:t>
                      </a:r>
                    </a:p>
                  </a:txBody>
                  <a:tcPr/>
                </a:tc>
                <a:tc>
                  <a:txBody>
                    <a:bodyPr/>
                    <a:lstStyle/>
                    <a:p>
                      <a:pPr algn="ctr"/>
                      <a:r>
                        <a:rPr lang="en-US" dirty="0">
                          <a:latin typeface="Courier" pitchFamily="2" charset="0"/>
                        </a:rPr>
                        <a:t>1</a:t>
                      </a:r>
                    </a:p>
                  </a:txBody>
                  <a:tcPr/>
                </a:tc>
                <a:tc>
                  <a:txBody>
                    <a:bodyPr/>
                    <a:lstStyle/>
                    <a:p>
                      <a:pPr algn="ctr"/>
                      <a:r>
                        <a:rPr lang="en-US" dirty="0">
                          <a:latin typeface="Courier" pitchFamily="2" charset="0"/>
                        </a:rPr>
                        <a:t>0B</a:t>
                      </a:r>
                    </a:p>
                  </a:txBody>
                  <a:tcPr/>
                </a:tc>
                <a:tc>
                  <a:txBody>
                    <a:bodyPr/>
                    <a:lstStyle/>
                    <a:p>
                      <a:pPr algn="ctr"/>
                      <a:r>
                        <a:rPr lang="en-US" dirty="0">
                          <a:latin typeface="Courier" pitchFamily="2" charset="0"/>
                        </a:rPr>
                        <a:t>1</a:t>
                      </a:r>
                    </a:p>
                  </a:txBody>
                  <a:tcPr/>
                </a:tc>
                <a:extLst>
                  <a:ext uri="{0D108BD9-81ED-4DB2-BD59-A6C34878D82A}">
                    <a16:rowId xmlns:a16="http://schemas.microsoft.com/office/drawing/2014/main" val="2970140602"/>
                  </a:ext>
                </a:extLst>
              </a:tr>
              <a:tr h="370840">
                <a:tc>
                  <a:txBody>
                    <a:bodyPr/>
                    <a:lstStyle/>
                    <a:p>
                      <a:pPr algn="ctr"/>
                      <a:r>
                        <a:rPr lang="en-US" dirty="0">
                          <a:latin typeface="Courier" pitchFamily="2" charset="0"/>
                        </a:rPr>
                        <a:t>2</a:t>
                      </a:r>
                    </a:p>
                  </a:txBody>
                  <a:tcPr/>
                </a:tc>
                <a:tc>
                  <a:txBody>
                    <a:bodyPr/>
                    <a:lstStyle/>
                    <a:p>
                      <a:pPr algn="ctr"/>
                      <a:r>
                        <a:rPr lang="en-US" dirty="0">
                          <a:latin typeface="Courier" pitchFamily="2" charset="0"/>
                        </a:rPr>
                        <a:t>0</a:t>
                      </a:r>
                    </a:p>
                  </a:txBody>
                  <a:tcPr/>
                </a:tc>
                <a:tc>
                  <a:txBody>
                    <a:bodyPr/>
                    <a:lstStyle/>
                    <a:p>
                      <a:pPr algn="ctr"/>
                      <a:r>
                        <a:rPr lang="en-US" dirty="0">
                          <a:latin typeface="Courier" pitchFamily="2" charset="0"/>
                        </a:rPr>
                        <a:t>2A</a:t>
                      </a:r>
                    </a:p>
                  </a:txBody>
                  <a:tcPr/>
                </a:tc>
                <a:tc>
                  <a:txBody>
                    <a:bodyPr/>
                    <a:lstStyle/>
                    <a:p>
                      <a:pPr algn="ctr"/>
                      <a:r>
                        <a:rPr lang="en-US" dirty="0">
                          <a:latin typeface="Courier" pitchFamily="2" charset="0"/>
                        </a:rPr>
                        <a:t>A</a:t>
                      </a:r>
                    </a:p>
                  </a:txBody>
                  <a:tcPr/>
                </a:tc>
                <a:tc>
                  <a:txBody>
                    <a:bodyPr/>
                    <a:lstStyle/>
                    <a:p>
                      <a:pPr algn="ctr"/>
                      <a:r>
                        <a:rPr lang="en-US" dirty="0">
                          <a:latin typeface="Courier" pitchFamily="2" charset="0"/>
                        </a:rPr>
                        <a:t>0</a:t>
                      </a:r>
                    </a:p>
                  </a:txBody>
                  <a:tcPr/>
                </a:tc>
                <a:tc>
                  <a:txBody>
                    <a:bodyPr/>
                    <a:lstStyle/>
                    <a:p>
                      <a:pPr algn="ctr"/>
                      <a:r>
                        <a:rPr lang="en-US" dirty="0">
                          <a:latin typeface="Courier" pitchFamily="2" charset="0"/>
                        </a:rPr>
                        <a:t>11</a:t>
                      </a:r>
                    </a:p>
                  </a:txBody>
                  <a:tcPr/>
                </a:tc>
                <a:tc>
                  <a:txBody>
                    <a:bodyPr/>
                    <a:lstStyle/>
                    <a:p>
                      <a:pPr algn="ctr"/>
                      <a:r>
                        <a:rPr lang="en-US" dirty="0">
                          <a:latin typeface="Courier" pitchFamily="2" charset="0"/>
                        </a:rPr>
                        <a:t>1</a:t>
                      </a:r>
                    </a:p>
                  </a:txBody>
                  <a:tcPr/>
                </a:tc>
                <a:tc>
                  <a:txBody>
                    <a:bodyPr/>
                    <a:lstStyle/>
                    <a:p>
                      <a:pPr algn="ctr"/>
                      <a:r>
                        <a:rPr lang="en-US" dirty="0">
                          <a:latin typeface="Courier" pitchFamily="2" charset="0"/>
                        </a:rPr>
                        <a:t>1</a:t>
                      </a:r>
                    </a:p>
                  </a:txBody>
                  <a:tcPr/>
                </a:tc>
                <a:tc>
                  <a:txBody>
                    <a:bodyPr/>
                    <a:lstStyle/>
                    <a:p>
                      <a:pPr algn="ctr"/>
                      <a:r>
                        <a:rPr lang="en-US" dirty="0">
                          <a:latin typeface="Courier" pitchFamily="2" charset="0"/>
                        </a:rPr>
                        <a:t>1F</a:t>
                      </a:r>
                    </a:p>
                  </a:txBody>
                  <a:tcPr/>
                </a:tc>
                <a:tc>
                  <a:txBody>
                    <a:bodyPr/>
                    <a:lstStyle/>
                    <a:p>
                      <a:pPr algn="ctr"/>
                      <a:r>
                        <a:rPr lang="en-US" dirty="0">
                          <a:latin typeface="Courier" pitchFamily="2" charset="0"/>
                        </a:rPr>
                        <a:t>8</a:t>
                      </a:r>
                    </a:p>
                  </a:txBody>
                  <a:tcPr/>
                </a:tc>
                <a:tc>
                  <a:txBody>
                    <a:bodyPr/>
                    <a:lstStyle/>
                    <a:p>
                      <a:pPr algn="ctr"/>
                      <a:r>
                        <a:rPr lang="en-US" dirty="0">
                          <a:latin typeface="Courier" pitchFamily="2" charset="0"/>
                        </a:rPr>
                        <a:t>1</a:t>
                      </a:r>
                    </a:p>
                  </a:txBody>
                  <a:tcPr/>
                </a:tc>
                <a:tc>
                  <a:txBody>
                    <a:bodyPr/>
                    <a:lstStyle/>
                    <a:p>
                      <a:pPr algn="ctr"/>
                      <a:r>
                        <a:rPr lang="en-US" dirty="0">
                          <a:latin typeface="Courier" pitchFamily="2" charset="0"/>
                        </a:rPr>
                        <a:t>07</a:t>
                      </a:r>
                    </a:p>
                  </a:txBody>
                  <a:tcPr/>
                </a:tc>
                <a:tc>
                  <a:txBody>
                    <a:bodyPr/>
                    <a:lstStyle/>
                    <a:p>
                      <a:pPr algn="ctr"/>
                      <a:r>
                        <a:rPr lang="en-US" dirty="0">
                          <a:latin typeface="Courier" pitchFamily="2" charset="0"/>
                        </a:rPr>
                        <a:t>5</a:t>
                      </a:r>
                    </a:p>
                  </a:txBody>
                  <a:tcPr/>
                </a:tc>
                <a:extLst>
                  <a:ext uri="{0D108BD9-81ED-4DB2-BD59-A6C34878D82A}">
                    <a16:rowId xmlns:a16="http://schemas.microsoft.com/office/drawing/2014/main" val="3087768409"/>
                  </a:ext>
                </a:extLst>
              </a:tr>
              <a:tr h="370840">
                <a:tc>
                  <a:txBody>
                    <a:bodyPr/>
                    <a:lstStyle/>
                    <a:p>
                      <a:pPr algn="ctr"/>
                      <a:r>
                        <a:rPr lang="en-US" dirty="0">
                          <a:latin typeface="Courier" pitchFamily="2" charset="0"/>
                        </a:rPr>
                        <a:t>3</a:t>
                      </a:r>
                    </a:p>
                  </a:txBody>
                  <a:tcPr/>
                </a:tc>
                <a:tc>
                  <a:txBody>
                    <a:bodyPr/>
                    <a:lstStyle/>
                    <a:p>
                      <a:pPr algn="ctr"/>
                      <a:r>
                        <a:rPr lang="en-US" dirty="0">
                          <a:latin typeface="Courier" pitchFamily="2" charset="0"/>
                        </a:rPr>
                        <a:t>1</a:t>
                      </a:r>
                    </a:p>
                  </a:txBody>
                  <a:tcPr/>
                </a:tc>
                <a:tc>
                  <a:txBody>
                    <a:bodyPr/>
                    <a:lstStyle/>
                    <a:p>
                      <a:pPr algn="ctr"/>
                      <a:r>
                        <a:rPr lang="en-US" dirty="0">
                          <a:latin typeface="Courier" pitchFamily="2" charset="0"/>
                        </a:rPr>
                        <a:t>07</a:t>
                      </a:r>
                    </a:p>
                  </a:txBody>
                  <a:tcPr/>
                </a:tc>
                <a:tc>
                  <a:txBody>
                    <a:bodyPr/>
                    <a:lstStyle/>
                    <a:p>
                      <a:pPr algn="ctr"/>
                      <a:r>
                        <a:rPr lang="en-US" dirty="0">
                          <a:latin typeface="Courier" pitchFamily="2" charset="0"/>
                        </a:rPr>
                        <a:t>3</a:t>
                      </a:r>
                    </a:p>
                  </a:txBody>
                  <a:tcPr/>
                </a:tc>
                <a:tc>
                  <a:txBody>
                    <a:bodyPr/>
                    <a:lstStyle/>
                    <a:p>
                      <a:pPr algn="ctr"/>
                      <a:r>
                        <a:rPr lang="en-US" dirty="0">
                          <a:latin typeface="Courier" pitchFamily="2" charset="0"/>
                        </a:rPr>
                        <a:t>0</a:t>
                      </a:r>
                    </a:p>
                  </a:txBody>
                  <a:tcPr/>
                </a:tc>
                <a:tc>
                  <a:txBody>
                    <a:bodyPr/>
                    <a:lstStyle/>
                    <a:p>
                      <a:pPr algn="ctr"/>
                      <a:r>
                        <a:rPr lang="en-US" dirty="0">
                          <a:latin typeface="Courier" pitchFamily="2" charset="0"/>
                        </a:rPr>
                        <a:t>2A</a:t>
                      </a:r>
                    </a:p>
                  </a:txBody>
                  <a:tcPr/>
                </a:tc>
                <a:tc>
                  <a:txBody>
                    <a:bodyPr/>
                    <a:lstStyle/>
                    <a:p>
                      <a:pPr algn="ctr"/>
                      <a:r>
                        <a:rPr lang="en-US" dirty="0">
                          <a:latin typeface="Courier" pitchFamily="2" charset="0"/>
                        </a:rPr>
                        <a:t>A</a:t>
                      </a:r>
                    </a:p>
                  </a:txBody>
                  <a:tcPr/>
                </a:tc>
                <a:tc>
                  <a:txBody>
                    <a:bodyPr/>
                    <a:lstStyle/>
                    <a:p>
                      <a:pPr algn="ctr"/>
                      <a:r>
                        <a:rPr lang="en-US" dirty="0">
                          <a:latin typeface="Courier" pitchFamily="2" charset="0"/>
                        </a:rPr>
                        <a:t>0</a:t>
                      </a:r>
                    </a:p>
                  </a:txBody>
                  <a:tcPr/>
                </a:tc>
                <a:tc>
                  <a:txBody>
                    <a:bodyPr/>
                    <a:lstStyle/>
                    <a:p>
                      <a:pPr algn="ctr"/>
                      <a:r>
                        <a:rPr lang="en-US" dirty="0">
                          <a:latin typeface="Courier" pitchFamily="2" charset="0"/>
                        </a:rPr>
                        <a:t>1E</a:t>
                      </a:r>
                    </a:p>
                  </a:txBody>
                  <a:tcPr/>
                </a:tc>
                <a:tc>
                  <a:txBody>
                    <a:bodyPr/>
                    <a:lstStyle/>
                    <a:p>
                      <a:pPr algn="ctr"/>
                      <a:r>
                        <a:rPr lang="en-US" dirty="0">
                          <a:latin typeface="Courier" pitchFamily="2" charset="0"/>
                        </a:rPr>
                        <a:t>2</a:t>
                      </a:r>
                    </a:p>
                  </a:txBody>
                  <a:tcPr/>
                </a:tc>
                <a:tc>
                  <a:txBody>
                    <a:bodyPr/>
                    <a:lstStyle/>
                    <a:p>
                      <a:pPr algn="ctr"/>
                      <a:r>
                        <a:rPr lang="en-US" dirty="0">
                          <a:latin typeface="Courier" pitchFamily="2" charset="0"/>
                        </a:rPr>
                        <a:t>0</a:t>
                      </a:r>
                    </a:p>
                  </a:txBody>
                  <a:tcPr/>
                </a:tc>
                <a:tc>
                  <a:txBody>
                    <a:bodyPr/>
                    <a:lstStyle/>
                    <a:p>
                      <a:pPr algn="ctr"/>
                      <a:r>
                        <a:rPr lang="en-US" dirty="0">
                          <a:latin typeface="Courier" pitchFamily="2" charset="0"/>
                        </a:rPr>
                        <a:t>21</a:t>
                      </a:r>
                    </a:p>
                  </a:txBody>
                  <a:tcPr/>
                </a:tc>
                <a:tc>
                  <a:txBody>
                    <a:bodyPr/>
                    <a:lstStyle/>
                    <a:p>
                      <a:pPr algn="ctr"/>
                      <a:r>
                        <a:rPr lang="en-US" dirty="0">
                          <a:latin typeface="Courier" pitchFamily="2" charset="0"/>
                        </a:rPr>
                        <a:t>B</a:t>
                      </a:r>
                    </a:p>
                  </a:txBody>
                  <a:tcPr/>
                </a:tc>
                <a:extLst>
                  <a:ext uri="{0D108BD9-81ED-4DB2-BD59-A6C34878D82A}">
                    <a16:rowId xmlns:a16="http://schemas.microsoft.com/office/drawing/2014/main" val="2660280765"/>
                  </a:ext>
                </a:extLst>
              </a:tr>
            </a:tbl>
          </a:graphicData>
        </a:graphic>
      </p:graphicFrame>
      <p:cxnSp>
        <p:nvCxnSpPr>
          <p:cNvPr id="6" name="Straight Connector 5">
            <a:extLst>
              <a:ext uri="{FF2B5EF4-FFF2-40B4-BE49-F238E27FC236}">
                <a16:creationId xmlns:a16="http://schemas.microsoft.com/office/drawing/2014/main" id="{1522B6A6-4EA6-1F49-9BEE-6A3FF9F4DAE6}"/>
              </a:ext>
            </a:extLst>
          </p:cNvPr>
          <p:cNvCxnSpPr>
            <a:cxnSpLocks/>
          </p:cNvCxnSpPr>
          <p:nvPr/>
        </p:nvCxnSpPr>
        <p:spPr>
          <a:xfrm>
            <a:off x="838200" y="1752600"/>
            <a:ext cx="0" cy="1869440"/>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cxnSp>
        <p:nvCxnSpPr>
          <p:cNvPr id="7" name="Straight Connector 6">
            <a:extLst>
              <a:ext uri="{FF2B5EF4-FFF2-40B4-BE49-F238E27FC236}">
                <a16:creationId xmlns:a16="http://schemas.microsoft.com/office/drawing/2014/main" id="{77CD6943-0FA3-A14F-BF25-3987D8F3FE3C}"/>
              </a:ext>
            </a:extLst>
          </p:cNvPr>
          <p:cNvCxnSpPr>
            <a:cxnSpLocks/>
          </p:cNvCxnSpPr>
          <p:nvPr/>
        </p:nvCxnSpPr>
        <p:spPr>
          <a:xfrm>
            <a:off x="2895600" y="1752600"/>
            <a:ext cx="0" cy="1869440"/>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96D903FF-2BAF-B648-A8E8-4335F9A66AD8}"/>
              </a:ext>
            </a:extLst>
          </p:cNvPr>
          <p:cNvCxnSpPr>
            <a:cxnSpLocks/>
          </p:cNvCxnSpPr>
          <p:nvPr/>
        </p:nvCxnSpPr>
        <p:spPr>
          <a:xfrm>
            <a:off x="4876800" y="1752600"/>
            <a:ext cx="0" cy="1869440"/>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cxnSp>
        <p:nvCxnSpPr>
          <p:cNvPr id="11" name="Straight Connector 10">
            <a:extLst>
              <a:ext uri="{FF2B5EF4-FFF2-40B4-BE49-F238E27FC236}">
                <a16:creationId xmlns:a16="http://schemas.microsoft.com/office/drawing/2014/main" id="{E400C3C8-7675-A843-8223-350759811D0A}"/>
              </a:ext>
            </a:extLst>
          </p:cNvPr>
          <p:cNvCxnSpPr>
            <a:cxnSpLocks/>
          </p:cNvCxnSpPr>
          <p:nvPr/>
        </p:nvCxnSpPr>
        <p:spPr>
          <a:xfrm>
            <a:off x="6934200" y="1752600"/>
            <a:ext cx="0" cy="1869440"/>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8342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676F7-7E9E-0F48-8A5F-4438775077ED}"/>
              </a:ext>
            </a:extLst>
          </p:cNvPr>
          <p:cNvSpPr>
            <a:spLocks noGrp="1"/>
          </p:cNvSpPr>
          <p:nvPr>
            <p:ph type="title"/>
          </p:nvPr>
        </p:nvSpPr>
        <p:spPr/>
        <p:txBody>
          <a:bodyPr/>
          <a:lstStyle/>
          <a:p>
            <a:r>
              <a:rPr lang="en-US" dirty="0"/>
              <a:t>Exercise 3: TLB</a:t>
            </a:r>
          </a:p>
        </p:txBody>
      </p:sp>
      <p:sp>
        <p:nvSpPr>
          <p:cNvPr id="3" name="Content Placeholder 2">
            <a:extLst>
              <a:ext uri="{FF2B5EF4-FFF2-40B4-BE49-F238E27FC236}">
                <a16:creationId xmlns:a16="http://schemas.microsoft.com/office/drawing/2014/main" id="{7717D9A2-0CE5-0D44-B6FF-D49AB79C13BE}"/>
              </a:ext>
            </a:extLst>
          </p:cNvPr>
          <p:cNvSpPr>
            <a:spLocks noGrp="1"/>
          </p:cNvSpPr>
          <p:nvPr>
            <p:ph idx="1"/>
          </p:nvPr>
        </p:nvSpPr>
        <p:spPr>
          <a:xfrm>
            <a:off x="457200" y="3810000"/>
            <a:ext cx="8229600" cy="2667000"/>
          </a:xfrm>
        </p:spPr>
        <p:txBody>
          <a:bodyPr/>
          <a:lstStyle/>
          <a:p>
            <a:r>
              <a:rPr lang="en-US" dirty="0"/>
              <a:t>Assume you are running on an architecture with a one-level page table with 4096 byte pages. For each of the following virtual addresses, determine whether the address translation is stored in the TLB. If so, give the corresponding physical address</a:t>
            </a:r>
          </a:p>
          <a:p>
            <a:pPr lvl="1"/>
            <a:r>
              <a:rPr lang="en-US" dirty="0"/>
              <a:t>0x7E37C</a:t>
            </a:r>
          </a:p>
          <a:p>
            <a:pPr lvl="1"/>
            <a:r>
              <a:rPr lang="en-US" dirty="0"/>
              <a:t>0x16A48</a:t>
            </a:r>
          </a:p>
        </p:txBody>
      </p:sp>
      <p:graphicFrame>
        <p:nvGraphicFramePr>
          <p:cNvPr id="4" name="Table 4">
            <a:extLst>
              <a:ext uri="{FF2B5EF4-FFF2-40B4-BE49-F238E27FC236}">
                <a16:creationId xmlns:a16="http://schemas.microsoft.com/office/drawing/2014/main" id="{3ED0959C-4941-C348-BC78-F052DC08AA1E}"/>
              </a:ext>
            </a:extLst>
          </p:cNvPr>
          <p:cNvGraphicFramePr>
            <a:graphicFrameLocks noGrp="1"/>
          </p:cNvGraphicFramePr>
          <p:nvPr/>
        </p:nvGraphicFramePr>
        <p:xfrm>
          <a:off x="152400" y="1397000"/>
          <a:ext cx="8839194" cy="2225040"/>
        </p:xfrm>
        <a:graphic>
          <a:graphicData uri="http://schemas.openxmlformats.org/drawingml/2006/table">
            <a:tbl>
              <a:tblPr firstRow="1" bandRow="1">
                <a:tableStyleId>{5C22544A-7EE6-4342-B048-85BDC9FD1C3A}</a:tableStyleId>
              </a:tblPr>
              <a:tblGrid>
                <a:gridCol w="679938">
                  <a:extLst>
                    <a:ext uri="{9D8B030D-6E8A-4147-A177-3AD203B41FA5}">
                      <a16:colId xmlns:a16="http://schemas.microsoft.com/office/drawing/2014/main" val="2190104813"/>
                    </a:ext>
                  </a:extLst>
                </a:gridCol>
                <a:gridCol w="679938">
                  <a:extLst>
                    <a:ext uri="{9D8B030D-6E8A-4147-A177-3AD203B41FA5}">
                      <a16:colId xmlns:a16="http://schemas.microsoft.com/office/drawing/2014/main" val="1423307773"/>
                    </a:ext>
                  </a:extLst>
                </a:gridCol>
                <a:gridCol w="679938">
                  <a:extLst>
                    <a:ext uri="{9D8B030D-6E8A-4147-A177-3AD203B41FA5}">
                      <a16:colId xmlns:a16="http://schemas.microsoft.com/office/drawing/2014/main" val="529758621"/>
                    </a:ext>
                  </a:extLst>
                </a:gridCol>
                <a:gridCol w="679938">
                  <a:extLst>
                    <a:ext uri="{9D8B030D-6E8A-4147-A177-3AD203B41FA5}">
                      <a16:colId xmlns:a16="http://schemas.microsoft.com/office/drawing/2014/main" val="3249802606"/>
                    </a:ext>
                  </a:extLst>
                </a:gridCol>
                <a:gridCol w="679938">
                  <a:extLst>
                    <a:ext uri="{9D8B030D-6E8A-4147-A177-3AD203B41FA5}">
                      <a16:colId xmlns:a16="http://schemas.microsoft.com/office/drawing/2014/main" val="930000362"/>
                    </a:ext>
                  </a:extLst>
                </a:gridCol>
                <a:gridCol w="679938">
                  <a:extLst>
                    <a:ext uri="{9D8B030D-6E8A-4147-A177-3AD203B41FA5}">
                      <a16:colId xmlns:a16="http://schemas.microsoft.com/office/drawing/2014/main" val="1011543327"/>
                    </a:ext>
                  </a:extLst>
                </a:gridCol>
                <a:gridCol w="679938">
                  <a:extLst>
                    <a:ext uri="{9D8B030D-6E8A-4147-A177-3AD203B41FA5}">
                      <a16:colId xmlns:a16="http://schemas.microsoft.com/office/drawing/2014/main" val="3269125879"/>
                    </a:ext>
                  </a:extLst>
                </a:gridCol>
                <a:gridCol w="679938">
                  <a:extLst>
                    <a:ext uri="{9D8B030D-6E8A-4147-A177-3AD203B41FA5}">
                      <a16:colId xmlns:a16="http://schemas.microsoft.com/office/drawing/2014/main" val="1060341633"/>
                    </a:ext>
                  </a:extLst>
                </a:gridCol>
                <a:gridCol w="679938">
                  <a:extLst>
                    <a:ext uri="{9D8B030D-6E8A-4147-A177-3AD203B41FA5}">
                      <a16:colId xmlns:a16="http://schemas.microsoft.com/office/drawing/2014/main" val="636042381"/>
                    </a:ext>
                  </a:extLst>
                </a:gridCol>
                <a:gridCol w="679938">
                  <a:extLst>
                    <a:ext uri="{9D8B030D-6E8A-4147-A177-3AD203B41FA5}">
                      <a16:colId xmlns:a16="http://schemas.microsoft.com/office/drawing/2014/main" val="3225017050"/>
                    </a:ext>
                  </a:extLst>
                </a:gridCol>
                <a:gridCol w="679938">
                  <a:extLst>
                    <a:ext uri="{9D8B030D-6E8A-4147-A177-3AD203B41FA5}">
                      <a16:colId xmlns:a16="http://schemas.microsoft.com/office/drawing/2014/main" val="4168475297"/>
                    </a:ext>
                  </a:extLst>
                </a:gridCol>
                <a:gridCol w="679938">
                  <a:extLst>
                    <a:ext uri="{9D8B030D-6E8A-4147-A177-3AD203B41FA5}">
                      <a16:colId xmlns:a16="http://schemas.microsoft.com/office/drawing/2014/main" val="573162666"/>
                    </a:ext>
                  </a:extLst>
                </a:gridCol>
                <a:gridCol w="679938">
                  <a:extLst>
                    <a:ext uri="{9D8B030D-6E8A-4147-A177-3AD203B41FA5}">
                      <a16:colId xmlns:a16="http://schemas.microsoft.com/office/drawing/2014/main" val="3463594526"/>
                    </a:ext>
                  </a:extLst>
                </a:gridCol>
              </a:tblGrid>
              <a:tr h="370840">
                <a:tc gridSpan="13">
                  <a:txBody>
                    <a:bodyPr/>
                    <a:lstStyle/>
                    <a:p>
                      <a:pPr algn="ctr"/>
                      <a:r>
                        <a:rPr lang="en-US" dirty="0"/>
                        <a:t>TLB</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860109711"/>
                  </a:ext>
                </a:extLst>
              </a:tr>
              <a:tr h="370840">
                <a:tc>
                  <a:txBody>
                    <a:bodyPr/>
                    <a:lstStyle/>
                    <a:p>
                      <a:pPr algn="ctr"/>
                      <a:r>
                        <a:rPr lang="en-US" b="1" dirty="0" err="1">
                          <a:solidFill>
                            <a:schemeClr val="bg1"/>
                          </a:solidFill>
                        </a:rPr>
                        <a:t>idx</a:t>
                      </a:r>
                      <a:endParaRPr lang="en-US" b="1" dirty="0">
                        <a:solidFill>
                          <a:schemeClr val="bg1"/>
                        </a:solidFill>
                      </a:endParaRPr>
                    </a:p>
                  </a:txBody>
                  <a:tcPr>
                    <a:solidFill>
                      <a:schemeClr val="accent1"/>
                    </a:solidFill>
                  </a:tcPr>
                </a:tc>
                <a:tc>
                  <a:txBody>
                    <a:bodyPr/>
                    <a:lstStyle/>
                    <a:p>
                      <a:pPr algn="ctr"/>
                      <a:r>
                        <a:rPr lang="en-US" b="1" dirty="0">
                          <a:solidFill>
                            <a:schemeClr val="bg1"/>
                          </a:solidFill>
                        </a:rPr>
                        <a:t>v</a:t>
                      </a:r>
                    </a:p>
                  </a:txBody>
                  <a:tcPr>
                    <a:solidFill>
                      <a:schemeClr val="accent1"/>
                    </a:solidFill>
                  </a:tcPr>
                </a:tc>
                <a:tc>
                  <a:txBody>
                    <a:bodyPr/>
                    <a:lstStyle/>
                    <a:p>
                      <a:pPr algn="ctr"/>
                      <a:r>
                        <a:rPr lang="en-US" b="1" dirty="0">
                          <a:solidFill>
                            <a:schemeClr val="bg1"/>
                          </a:solidFill>
                        </a:rPr>
                        <a:t>tag</a:t>
                      </a:r>
                    </a:p>
                  </a:txBody>
                  <a:tcPr>
                    <a:solidFill>
                      <a:schemeClr val="accent1"/>
                    </a:solidFill>
                  </a:tcPr>
                </a:tc>
                <a:tc>
                  <a:txBody>
                    <a:bodyPr/>
                    <a:lstStyle/>
                    <a:p>
                      <a:pPr algn="ctr"/>
                      <a:r>
                        <a:rPr lang="en-US" b="1" dirty="0">
                          <a:solidFill>
                            <a:schemeClr val="bg1"/>
                          </a:solidFill>
                        </a:rPr>
                        <a:t>PPN</a:t>
                      </a:r>
                    </a:p>
                  </a:txBody>
                  <a:tcPr>
                    <a:solidFill>
                      <a:schemeClr val="accent1"/>
                    </a:solidFill>
                  </a:tcPr>
                </a:tc>
                <a:tc>
                  <a:txBody>
                    <a:bodyPr/>
                    <a:lstStyle/>
                    <a:p>
                      <a:pPr algn="ctr"/>
                      <a:r>
                        <a:rPr lang="en-US" b="1" dirty="0">
                          <a:solidFill>
                            <a:schemeClr val="bg1"/>
                          </a:solidFill>
                        </a:rPr>
                        <a:t>v</a:t>
                      </a:r>
                    </a:p>
                  </a:txBody>
                  <a:tcPr>
                    <a:solidFill>
                      <a:schemeClr val="accent1"/>
                    </a:solidFill>
                  </a:tcPr>
                </a:tc>
                <a:tc>
                  <a:txBody>
                    <a:bodyPr/>
                    <a:lstStyle/>
                    <a:p>
                      <a:pPr algn="ctr"/>
                      <a:r>
                        <a:rPr lang="en-US" b="1" dirty="0">
                          <a:solidFill>
                            <a:schemeClr val="bg1"/>
                          </a:solidFill>
                        </a:rPr>
                        <a:t>tag</a:t>
                      </a:r>
                    </a:p>
                  </a:txBody>
                  <a:tcPr>
                    <a:solidFill>
                      <a:schemeClr val="accent1"/>
                    </a:solidFill>
                  </a:tcPr>
                </a:tc>
                <a:tc>
                  <a:txBody>
                    <a:bodyPr/>
                    <a:lstStyle/>
                    <a:p>
                      <a:pPr algn="ctr"/>
                      <a:r>
                        <a:rPr lang="en-US" b="1" dirty="0">
                          <a:solidFill>
                            <a:schemeClr val="bg1"/>
                          </a:solidFill>
                        </a:rPr>
                        <a:t>PPN</a:t>
                      </a:r>
                    </a:p>
                  </a:txBody>
                  <a:tcPr>
                    <a:solidFill>
                      <a:schemeClr val="accent1"/>
                    </a:solidFill>
                  </a:tcPr>
                </a:tc>
                <a:tc>
                  <a:txBody>
                    <a:bodyPr/>
                    <a:lstStyle/>
                    <a:p>
                      <a:pPr algn="ctr"/>
                      <a:r>
                        <a:rPr lang="en-US" b="1" dirty="0">
                          <a:solidFill>
                            <a:schemeClr val="bg1"/>
                          </a:solidFill>
                        </a:rPr>
                        <a:t>v</a:t>
                      </a:r>
                    </a:p>
                  </a:txBody>
                  <a:tcPr>
                    <a:solidFill>
                      <a:schemeClr val="accent1"/>
                    </a:solidFill>
                  </a:tcPr>
                </a:tc>
                <a:tc>
                  <a:txBody>
                    <a:bodyPr/>
                    <a:lstStyle/>
                    <a:p>
                      <a:pPr algn="ctr"/>
                      <a:r>
                        <a:rPr lang="en-US" b="1" dirty="0">
                          <a:solidFill>
                            <a:schemeClr val="bg1"/>
                          </a:solidFill>
                        </a:rPr>
                        <a:t>tag</a:t>
                      </a:r>
                    </a:p>
                  </a:txBody>
                  <a:tcPr>
                    <a:solidFill>
                      <a:schemeClr val="accent1"/>
                    </a:solidFill>
                  </a:tcPr>
                </a:tc>
                <a:tc>
                  <a:txBody>
                    <a:bodyPr/>
                    <a:lstStyle/>
                    <a:p>
                      <a:pPr algn="ctr"/>
                      <a:r>
                        <a:rPr lang="en-US" b="1" dirty="0">
                          <a:solidFill>
                            <a:schemeClr val="bg1"/>
                          </a:solidFill>
                        </a:rPr>
                        <a:t>PPN</a:t>
                      </a:r>
                    </a:p>
                  </a:txBody>
                  <a:tcPr>
                    <a:solidFill>
                      <a:schemeClr val="accent1"/>
                    </a:solidFill>
                  </a:tcPr>
                </a:tc>
                <a:tc>
                  <a:txBody>
                    <a:bodyPr/>
                    <a:lstStyle/>
                    <a:p>
                      <a:pPr algn="ctr"/>
                      <a:r>
                        <a:rPr lang="en-US" b="1" dirty="0">
                          <a:solidFill>
                            <a:schemeClr val="bg1"/>
                          </a:solidFill>
                        </a:rPr>
                        <a:t>v</a:t>
                      </a:r>
                    </a:p>
                  </a:txBody>
                  <a:tcPr>
                    <a:solidFill>
                      <a:schemeClr val="accent1"/>
                    </a:solidFill>
                  </a:tcPr>
                </a:tc>
                <a:tc>
                  <a:txBody>
                    <a:bodyPr/>
                    <a:lstStyle/>
                    <a:p>
                      <a:pPr algn="ctr"/>
                      <a:r>
                        <a:rPr lang="en-US" b="1" dirty="0">
                          <a:solidFill>
                            <a:schemeClr val="bg1"/>
                          </a:solidFill>
                        </a:rPr>
                        <a:t>tag</a:t>
                      </a:r>
                    </a:p>
                  </a:txBody>
                  <a:tcPr>
                    <a:solidFill>
                      <a:schemeClr val="accent1"/>
                    </a:solidFill>
                  </a:tcPr>
                </a:tc>
                <a:tc>
                  <a:txBody>
                    <a:bodyPr/>
                    <a:lstStyle/>
                    <a:p>
                      <a:pPr algn="ctr"/>
                      <a:r>
                        <a:rPr lang="en-US" b="1" dirty="0">
                          <a:solidFill>
                            <a:schemeClr val="bg1"/>
                          </a:solidFill>
                        </a:rPr>
                        <a:t>PPN</a:t>
                      </a:r>
                    </a:p>
                  </a:txBody>
                  <a:tcPr>
                    <a:solidFill>
                      <a:schemeClr val="accent1"/>
                    </a:solidFill>
                  </a:tcPr>
                </a:tc>
                <a:extLst>
                  <a:ext uri="{0D108BD9-81ED-4DB2-BD59-A6C34878D82A}">
                    <a16:rowId xmlns:a16="http://schemas.microsoft.com/office/drawing/2014/main" val="2583427076"/>
                  </a:ext>
                </a:extLst>
              </a:tr>
              <a:tr h="370840">
                <a:tc>
                  <a:txBody>
                    <a:bodyPr/>
                    <a:lstStyle/>
                    <a:p>
                      <a:pPr algn="ctr"/>
                      <a:r>
                        <a:rPr lang="en-US" dirty="0">
                          <a:latin typeface="Courier" pitchFamily="2" charset="0"/>
                        </a:rPr>
                        <a:t>0</a:t>
                      </a:r>
                    </a:p>
                  </a:txBody>
                  <a:tcPr/>
                </a:tc>
                <a:tc>
                  <a:txBody>
                    <a:bodyPr/>
                    <a:lstStyle/>
                    <a:p>
                      <a:pPr algn="ctr"/>
                      <a:r>
                        <a:rPr lang="en-US" dirty="0">
                          <a:latin typeface="Courier" pitchFamily="2" charset="0"/>
                        </a:rPr>
                        <a:t>1</a:t>
                      </a:r>
                    </a:p>
                  </a:txBody>
                  <a:tcPr/>
                </a:tc>
                <a:tc>
                  <a:txBody>
                    <a:bodyPr/>
                    <a:lstStyle/>
                    <a:p>
                      <a:pPr algn="ctr"/>
                      <a:r>
                        <a:rPr lang="en-US" dirty="0">
                          <a:latin typeface="Courier" pitchFamily="2" charset="0"/>
                        </a:rPr>
                        <a:t>03</a:t>
                      </a:r>
                    </a:p>
                  </a:txBody>
                  <a:tcPr/>
                </a:tc>
                <a:tc>
                  <a:txBody>
                    <a:bodyPr/>
                    <a:lstStyle/>
                    <a:p>
                      <a:pPr algn="ctr"/>
                      <a:r>
                        <a:rPr lang="en-US" dirty="0">
                          <a:latin typeface="Courier" pitchFamily="2" charset="0"/>
                        </a:rPr>
                        <a:t>B</a:t>
                      </a:r>
                    </a:p>
                  </a:txBody>
                  <a:tcPr/>
                </a:tc>
                <a:tc>
                  <a:txBody>
                    <a:bodyPr/>
                    <a:lstStyle/>
                    <a:p>
                      <a:pPr algn="ctr"/>
                      <a:r>
                        <a:rPr lang="en-US" dirty="0">
                          <a:latin typeface="Courier" pitchFamily="2" charset="0"/>
                        </a:rPr>
                        <a:t>0</a:t>
                      </a:r>
                    </a:p>
                  </a:txBody>
                  <a:tcPr/>
                </a:tc>
                <a:tc>
                  <a:txBody>
                    <a:bodyPr/>
                    <a:lstStyle/>
                    <a:p>
                      <a:pPr algn="ctr"/>
                      <a:r>
                        <a:rPr lang="en-US" dirty="0">
                          <a:latin typeface="Courier" pitchFamily="2" charset="0"/>
                        </a:rPr>
                        <a:t>07</a:t>
                      </a:r>
                    </a:p>
                  </a:txBody>
                  <a:tcPr/>
                </a:tc>
                <a:tc>
                  <a:txBody>
                    <a:bodyPr/>
                    <a:lstStyle/>
                    <a:p>
                      <a:pPr algn="ctr"/>
                      <a:r>
                        <a:rPr lang="en-US" dirty="0">
                          <a:latin typeface="Courier" pitchFamily="2" charset="0"/>
                        </a:rPr>
                        <a:t>6</a:t>
                      </a:r>
                    </a:p>
                  </a:txBody>
                  <a:tcPr/>
                </a:tc>
                <a:tc>
                  <a:txBody>
                    <a:bodyPr/>
                    <a:lstStyle/>
                    <a:p>
                      <a:pPr algn="ctr"/>
                      <a:r>
                        <a:rPr lang="en-US" dirty="0">
                          <a:latin typeface="Courier" pitchFamily="2" charset="0"/>
                        </a:rPr>
                        <a:t>1</a:t>
                      </a:r>
                    </a:p>
                  </a:txBody>
                  <a:tcPr/>
                </a:tc>
                <a:tc>
                  <a:txBody>
                    <a:bodyPr/>
                    <a:lstStyle/>
                    <a:p>
                      <a:pPr algn="ctr"/>
                      <a:r>
                        <a:rPr lang="en-US" dirty="0">
                          <a:latin typeface="Courier" pitchFamily="2" charset="0"/>
                        </a:rPr>
                        <a:t>28</a:t>
                      </a:r>
                    </a:p>
                  </a:txBody>
                  <a:tcPr/>
                </a:tc>
                <a:tc>
                  <a:txBody>
                    <a:bodyPr/>
                    <a:lstStyle/>
                    <a:p>
                      <a:pPr algn="ctr"/>
                      <a:r>
                        <a:rPr lang="en-US" dirty="0">
                          <a:latin typeface="Courier" pitchFamily="2" charset="0"/>
                        </a:rPr>
                        <a:t>3</a:t>
                      </a:r>
                    </a:p>
                  </a:txBody>
                  <a:tcPr/>
                </a:tc>
                <a:tc>
                  <a:txBody>
                    <a:bodyPr/>
                    <a:lstStyle/>
                    <a:p>
                      <a:pPr algn="ctr"/>
                      <a:r>
                        <a:rPr lang="en-US" dirty="0">
                          <a:latin typeface="Courier" pitchFamily="2" charset="0"/>
                        </a:rPr>
                        <a:t>0</a:t>
                      </a:r>
                    </a:p>
                  </a:txBody>
                  <a:tcPr/>
                </a:tc>
                <a:tc>
                  <a:txBody>
                    <a:bodyPr/>
                    <a:lstStyle/>
                    <a:p>
                      <a:pPr algn="ctr"/>
                      <a:r>
                        <a:rPr lang="en-US" dirty="0">
                          <a:latin typeface="Courier" pitchFamily="2" charset="0"/>
                        </a:rPr>
                        <a:t>01</a:t>
                      </a:r>
                    </a:p>
                  </a:txBody>
                  <a:tcPr/>
                </a:tc>
                <a:tc>
                  <a:txBody>
                    <a:bodyPr/>
                    <a:lstStyle/>
                    <a:p>
                      <a:pPr algn="ctr"/>
                      <a:r>
                        <a:rPr lang="en-US" dirty="0">
                          <a:latin typeface="Courier" pitchFamily="2" charset="0"/>
                        </a:rPr>
                        <a:t>F</a:t>
                      </a:r>
                    </a:p>
                  </a:txBody>
                  <a:tcPr/>
                </a:tc>
                <a:extLst>
                  <a:ext uri="{0D108BD9-81ED-4DB2-BD59-A6C34878D82A}">
                    <a16:rowId xmlns:a16="http://schemas.microsoft.com/office/drawing/2014/main" val="786542120"/>
                  </a:ext>
                </a:extLst>
              </a:tr>
              <a:tr h="370840">
                <a:tc>
                  <a:txBody>
                    <a:bodyPr/>
                    <a:lstStyle/>
                    <a:p>
                      <a:pPr algn="ctr"/>
                      <a:r>
                        <a:rPr lang="en-US" dirty="0">
                          <a:latin typeface="Courier" pitchFamily="2" charset="0"/>
                        </a:rPr>
                        <a:t>1</a:t>
                      </a:r>
                    </a:p>
                  </a:txBody>
                  <a:tcPr/>
                </a:tc>
                <a:tc>
                  <a:txBody>
                    <a:bodyPr/>
                    <a:lstStyle/>
                    <a:p>
                      <a:pPr algn="ctr"/>
                      <a:r>
                        <a:rPr lang="en-US" dirty="0">
                          <a:latin typeface="Courier" pitchFamily="2" charset="0"/>
                        </a:rPr>
                        <a:t>1</a:t>
                      </a:r>
                    </a:p>
                  </a:txBody>
                  <a:tcPr/>
                </a:tc>
                <a:tc>
                  <a:txBody>
                    <a:bodyPr/>
                    <a:lstStyle/>
                    <a:p>
                      <a:pPr algn="ctr"/>
                      <a:r>
                        <a:rPr lang="en-US" dirty="0">
                          <a:latin typeface="Courier" pitchFamily="2" charset="0"/>
                        </a:rPr>
                        <a:t>31</a:t>
                      </a:r>
                    </a:p>
                  </a:txBody>
                  <a:tcPr/>
                </a:tc>
                <a:tc>
                  <a:txBody>
                    <a:bodyPr/>
                    <a:lstStyle/>
                    <a:p>
                      <a:pPr algn="ctr"/>
                      <a:r>
                        <a:rPr lang="en-US" dirty="0">
                          <a:latin typeface="Courier" pitchFamily="2" charset="0"/>
                        </a:rPr>
                        <a:t>0</a:t>
                      </a:r>
                    </a:p>
                  </a:txBody>
                  <a:tcPr/>
                </a:tc>
                <a:tc>
                  <a:txBody>
                    <a:bodyPr/>
                    <a:lstStyle/>
                    <a:p>
                      <a:pPr algn="ctr"/>
                      <a:r>
                        <a:rPr lang="en-US" dirty="0">
                          <a:latin typeface="Courier" pitchFamily="2" charset="0"/>
                        </a:rPr>
                        <a:t>0</a:t>
                      </a:r>
                    </a:p>
                  </a:txBody>
                  <a:tcPr/>
                </a:tc>
                <a:tc>
                  <a:txBody>
                    <a:bodyPr/>
                    <a:lstStyle/>
                    <a:p>
                      <a:pPr algn="ctr"/>
                      <a:r>
                        <a:rPr lang="en-US" dirty="0">
                          <a:latin typeface="Courier" pitchFamily="2" charset="0"/>
                        </a:rPr>
                        <a:t>12</a:t>
                      </a:r>
                    </a:p>
                  </a:txBody>
                  <a:tcPr/>
                </a:tc>
                <a:tc>
                  <a:txBody>
                    <a:bodyPr/>
                    <a:lstStyle/>
                    <a:p>
                      <a:pPr algn="ctr"/>
                      <a:r>
                        <a:rPr lang="en-US" dirty="0">
                          <a:latin typeface="Courier" pitchFamily="2" charset="0"/>
                        </a:rPr>
                        <a:t>3</a:t>
                      </a:r>
                    </a:p>
                  </a:txBody>
                  <a:tcPr/>
                </a:tc>
                <a:tc>
                  <a:txBody>
                    <a:bodyPr/>
                    <a:lstStyle/>
                    <a:p>
                      <a:pPr algn="ctr"/>
                      <a:r>
                        <a:rPr lang="en-US" dirty="0">
                          <a:latin typeface="Courier" pitchFamily="2" charset="0"/>
                        </a:rPr>
                        <a:t>1</a:t>
                      </a:r>
                    </a:p>
                  </a:txBody>
                  <a:tcPr/>
                </a:tc>
                <a:tc>
                  <a:txBody>
                    <a:bodyPr/>
                    <a:lstStyle/>
                    <a:p>
                      <a:pPr algn="ctr"/>
                      <a:r>
                        <a:rPr lang="en-US" dirty="0">
                          <a:latin typeface="Courier" pitchFamily="2" charset="0"/>
                        </a:rPr>
                        <a:t>3E</a:t>
                      </a:r>
                    </a:p>
                  </a:txBody>
                  <a:tcPr/>
                </a:tc>
                <a:tc>
                  <a:txBody>
                    <a:bodyPr/>
                    <a:lstStyle/>
                    <a:p>
                      <a:pPr algn="ctr"/>
                      <a:r>
                        <a:rPr lang="en-US" dirty="0">
                          <a:latin typeface="Courier" pitchFamily="2" charset="0"/>
                        </a:rPr>
                        <a:t>4</a:t>
                      </a:r>
                    </a:p>
                  </a:txBody>
                  <a:tcPr/>
                </a:tc>
                <a:tc>
                  <a:txBody>
                    <a:bodyPr/>
                    <a:lstStyle/>
                    <a:p>
                      <a:pPr algn="ctr"/>
                      <a:r>
                        <a:rPr lang="en-US" dirty="0">
                          <a:latin typeface="Courier" pitchFamily="2" charset="0"/>
                        </a:rPr>
                        <a:t>1</a:t>
                      </a:r>
                    </a:p>
                  </a:txBody>
                  <a:tcPr/>
                </a:tc>
                <a:tc>
                  <a:txBody>
                    <a:bodyPr/>
                    <a:lstStyle/>
                    <a:p>
                      <a:pPr algn="ctr"/>
                      <a:r>
                        <a:rPr lang="en-US" dirty="0">
                          <a:latin typeface="Courier" pitchFamily="2" charset="0"/>
                        </a:rPr>
                        <a:t>0B</a:t>
                      </a:r>
                    </a:p>
                  </a:txBody>
                  <a:tcPr/>
                </a:tc>
                <a:tc>
                  <a:txBody>
                    <a:bodyPr/>
                    <a:lstStyle/>
                    <a:p>
                      <a:pPr algn="ctr"/>
                      <a:r>
                        <a:rPr lang="en-US" dirty="0">
                          <a:latin typeface="Courier" pitchFamily="2" charset="0"/>
                        </a:rPr>
                        <a:t>1</a:t>
                      </a:r>
                    </a:p>
                  </a:txBody>
                  <a:tcPr/>
                </a:tc>
                <a:extLst>
                  <a:ext uri="{0D108BD9-81ED-4DB2-BD59-A6C34878D82A}">
                    <a16:rowId xmlns:a16="http://schemas.microsoft.com/office/drawing/2014/main" val="2970140602"/>
                  </a:ext>
                </a:extLst>
              </a:tr>
              <a:tr h="370840">
                <a:tc>
                  <a:txBody>
                    <a:bodyPr/>
                    <a:lstStyle/>
                    <a:p>
                      <a:pPr algn="ctr"/>
                      <a:r>
                        <a:rPr lang="en-US" dirty="0">
                          <a:latin typeface="Courier" pitchFamily="2" charset="0"/>
                        </a:rPr>
                        <a:t>2</a:t>
                      </a:r>
                    </a:p>
                  </a:txBody>
                  <a:tcPr/>
                </a:tc>
                <a:tc>
                  <a:txBody>
                    <a:bodyPr/>
                    <a:lstStyle/>
                    <a:p>
                      <a:pPr algn="ctr"/>
                      <a:r>
                        <a:rPr lang="en-US" dirty="0">
                          <a:latin typeface="Courier" pitchFamily="2" charset="0"/>
                        </a:rPr>
                        <a:t>0</a:t>
                      </a:r>
                    </a:p>
                  </a:txBody>
                  <a:tcPr/>
                </a:tc>
                <a:tc>
                  <a:txBody>
                    <a:bodyPr/>
                    <a:lstStyle/>
                    <a:p>
                      <a:pPr algn="ctr"/>
                      <a:r>
                        <a:rPr lang="en-US" dirty="0">
                          <a:latin typeface="Courier" pitchFamily="2" charset="0"/>
                        </a:rPr>
                        <a:t>2A</a:t>
                      </a:r>
                    </a:p>
                  </a:txBody>
                  <a:tcPr/>
                </a:tc>
                <a:tc>
                  <a:txBody>
                    <a:bodyPr/>
                    <a:lstStyle/>
                    <a:p>
                      <a:pPr algn="ctr"/>
                      <a:r>
                        <a:rPr lang="en-US" dirty="0">
                          <a:latin typeface="Courier" pitchFamily="2" charset="0"/>
                        </a:rPr>
                        <a:t>A</a:t>
                      </a:r>
                    </a:p>
                  </a:txBody>
                  <a:tcPr/>
                </a:tc>
                <a:tc>
                  <a:txBody>
                    <a:bodyPr/>
                    <a:lstStyle/>
                    <a:p>
                      <a:pPr algn="ctr"/>
                      <a:r>
                        <a:rPr lang="en-US" dirty="0">
                          <a:latin typeface="Courier" pitchFamily="2" charset="0"/>
                        </a:rPr>
                        <a:t>0</a:t>
                      </a:r>
                    </a:p>
                  </a:txBody>
                  <a:tcPr/>
                </a:tc>
                <a:tc>
                  <a:txBody>
                    <a:bodyPr/>
                    <a:lstStyle/>
                    <a:p>
                      <a:pPr algn="ctr"/>
                      <a:r>
                        <a:rPr lang="en-US" dirty="0">
                          <a:latin typeface="Courier" pitchFamily="2" charset="0"/>
                        </a:rPr>
                        <a:t>11</a:t>
                      </a:r>
                    </a:p>
                  </a:txBody>
                  <a:tcPr/>
                </a:tc>
                <a:tc>
                  <a:txBody>
                    <a:bodyPr/>
                    <a:lstStyle/>
                    <a:p>
                      <a:pPr algn="ctr"/>
                      <a:r>
                        <a:rPr lang="en-US" dirty="0">
                          <a:latin typeface="Courier" pitchFamily="2" charset="0"/>
                        </a:rPr>
                        <a:t>1</a:t>
                      </a:r>
                    </a:p>
                  </a:txBody>
                  <a:tcPr/>
                </a:tc>
                <a:tc>
                  <a:txBody>
                    <a:bodyPr/>
                    <a:lstStyle/>
                    <a:p>
                      <a:pPr algn="ctr"/>
                      <a:r>
                        <a:rPr lang="en-US" dirty="0">
                          <a:latin typeface="Courier" pitchFamily="2" charset="0"/>
                        </a:rPr>
                        <a:t>1</a:t>
                      </a:r>
                    </a:p>
                  </a:txBody>
                  <a:tcPr/>
                </a:tc>
                <a:tc>
                  <a:txBody>
                    <a:bodyPr/>
                    <a:lstStyle/>
                    <a:p>
                      <a:pPr algn="ctr"/>
                      <a:r>
                        <a:rPr lang="en-US" dirty="0">
                          <a:latin typeface="Courier" pitchFamily="2" charset="0"/>
                        </a:rPr>
                        <a:t>1F</a:t>
                      </a:r>
                    </a:p>
                  </a:txBody>
                  <a:tcPr/>
                </a:tc>
                <a:tc>
                  <a:txBody>
                    <a:bodyPr/>
                    <a:lstStyle/>
                    <a:p>
                      <a:pPr algn="ctr"/>
                      <a:r>
                        <a:rPr lang="en-US" dirty="0">
                          <a:latin typeface="Courier" pitchFamily="2" charset="0"/>
                        </a:rPr>
                        <a:t>8</a:t>
                      </a:r>
                    </a:p>
                  </a:txBody>
                  <a:tcPr/>
                </a:tc>
                <a:tc>
                  <a:txBody>
                    <a:bodyPr/>
                    <a:lstStyle/>
                    <a:p>
                      <a:pPr algn="ctr"/>
                      <a:r>
                        <a:rPr lang="en-US" dirty="0">
                          <a:latin typeface="Courier" pitchFamily="2" charset="0"/>
                        </a:rPr>
                        <a:t>1</a:t>
                      </a:r>
                    </a:p>
                  </a:txBody>
                  <a:tcPr/>
                </a:tc>
                <a:tc>
                  <a:txBody>
                    <a:bodyPr/>
                    <a:lstStyle/>
                    <a:p>
                      <a:pPr algn="ctr"/>
                      <a:r>
                        <a:rPr lang="en-US" dirty="0">
                          <a:latin typeface="Courier" pitchFamily="2" charset="0"/>
                        </a:rPr>
                        <a:t>07</a:t>
                      </a:r>
                    </a:p>
                  </a:txBody>
                  <a:tcPr/>
                </a:tc>
                <a:tc>
                  <a:txBody>
                    <a:bodyPr/>
                    <a:lstStyle/>
                    <a:p>
                      <a:pPr algn="ctr"/>
                      <a:r>
                        <a:rPr lang="en-US" dirty="0">
                          <a:latin typeface="Courier" pitchFamily="2" charset="0"/>
                        </a:rPr>
                        <a:t>5</a:t>
                      </a:r>
                    </a:p>
                  </a:txBody>
                  <a:tcPr/>
                </a:tc>
                <a:extLst>
                  <a:ext uri="{0D108BD9-81ED-4DB2-BD59-A6C34878D82A}">
                    <a16:rowId xmlns:a16="http://schemas.microsoft.com/office/drawing/2014/main" val="3087768409"/>
                  </a:ext>
                </a:extLst>
              </a:tr>
              <a:tr h="370840">
                <a:tc>
                  <a:txBody>
                    <a:bodyPr/>
                    <a:lstStyle/>
                    <a:p>
                      <a:pPr algn="ctr"/>
                      <a:r>
                        <a:rPr lang="en-US" dirty="0">
                          <a:latin typeface="Courier" pitchFamily="2" charset="0"/>
                        </a:rPr>
                        <a:t>3</a:t>
                      </a:r>
                    </a:p>
                  </a:txBody>
                  <a:tcPr/>
                </a:tc>
                <a:tc>
                  <a:txBody>
                    <a:bodyPr/>
                    <a:lstStyle/>
                    <a:p>
                      <a:pPr algn="ctr"/>
                      <a:r>
                        <a:rPr lang="en-US" dirty="0">
                          <a:latin typeface="Courier" pitchFamily="2" charset="0"/>
                        </a:rPr>
                        <a:t>1</a:t>
                      </a:r>
                    </a:p>
                  </a:txBody>
                  <a:tcPr/>
                </a:tc>
                <a:tc>
                  <a:txBody>
                    <a:bodyPr/>
                    <a:lstStyle/>
                    <a:p>
                      <a:pPr algn="ctr"/>
                      <a:r>
                        <a:rPr lang="en-US" dirty="0">
                          <a:latin typeface="Courier" pitchFamily="2" charset="0"/>
                        </a:rPr>
                        <a:t>07</a:t>
                      </a:r>
                    </a:p>
                  </a:txBody>
                  <a:tcPr/>
                </a:tc>
                <a:tc>
                  <a:txBody>
                    <a:bodyPr/>
                    <a:lstStyle/>
                    <a:p>
                      <a:pPr algn="ctr"/>
                      <a:r>
                        <a:rPr lang="en-US" dirty="0">
                          <a:latin typeface="Courier" pitchFamily="2" charset="0"/>
                        </a:rPr>
                        <a:t>3</a:t>
                      </a:r>
                    </a:p>
                  </a:txBody>
                  <a:tcPr/>
                </a:tc>
                <a:tc>
                  <a:txBody>
                    <a:bodyPr/>
                    <a:lstStyle/>
                    <a:p>
                      <a:pPr algn="ctr"/>
                      <a:r>
                        <a:rPr lang="en-US" dirty="0">
                          <a:latin typeface="Courier" pitchFamily="2" charset="0"/>
                        </a:rPr>
                        <a:t>0</a:t>
                      </a:r>
                    </a:p>
                  </a:txBody>
                  <a:tcPr/>
                </a:tc>
                <a:tc>
                  <a:txBody>
                    <a:bodyPr/>
                    <a:lstStyle/>
                    <a:p>
                      <a:pPr algn="ctr"/>
                      <a:r>
                        <a:rPr lang="en-US" dirty="0">
                          <a:latin typeface="Courier" pitchFamily="2" charset="0"/>
                        </a:rPr>
                        <a:t>2A</a:t>
                      </a:r>
                    </a:p>
                  </a:txBody>
                  <a:tcPr/>
                </a:tc>
                <a:tc>
                  <a:txBody>
                    <a:bodyPr/>
                    <a:lstStyle/>
                    <a:p>
                      <a:pPr algn="ctr"/>
                      <a:r>
                        <a:rPr lang="en-US" dirty="0">
                          <a:latin typeface="Courier" pitchFamily="2" charset="0"/>
                        </a:rPr>
                        <a:t>A</a:t>
                      </a:r>
                    </a:p>
                  </a:txBody>
                  <a:tcPr/>
                </a:tc>
                <a:tc>
                  <a:txBody>
                    <a:bodyPr/>
                    <a:lstStyle/>
                    <a:p>
                      <a:pPr algn="ctr"/>
                      <a:r>
                        <a:rPr lang="en-US" dirty="0">
                          <a:latin typeface="Courier" pitchFamily="2" charset="0"/>
                        </a:rPr>
                        <a:t>0</a:t>
                      </a:r>
                    </a:p>
                  </a:txBody>
                  <a:tcPr/>
                </a:tc>
                <a:tc>
                  <a:txBody>
                    <a:bodyPr/>
                    <a:lstStyle/>
                    <a:p>
                      <a:pPr algn="ctr"/>
                      <a:r>
                        <a:rPr lang="en-US" dirty="0">
                          <a:latin typeface="Courier" pitchFamily="2" charset="0"/>
                        </a:rPr>
                        <a:t>1E</a:t>
                      </a:r>
                    </a:p>
                  </a:txBody>
                  <a:tcPr/>
                </a:tc>
                <a:tc>
                  <a:txBody>
                    <a:bodyPr/>
                    <a:lstStyle/>
                    <a:p>
                      <a:pPr algn="ctr"/>
                      <a:r>
                        <a:rPr lang="en-US" dirty="0">
                          <a:latin typeface="Courier" pitchFamily="2" charset="0"/>
                        </a:rPr>
                        <a:t>2</a:t>
                      </a:r>
                    </a:p>
                  </a:txBody>
                  <a:tcPr/>
                </a:tc>
                <a:tc>
                  <a:txBody>
                    <a:bodyPr/>
                    <a:lstStyle/>
                    <a:p>
                      <a:pPr algn="ctr"/>
                      <a:r>
                        <a:rPr lang="en-US" dirty="0">
                          <a:latin typeface="Courier" pitchFamily="2" charset="0"/>
                        </a:rPr>
                        <a:t>0</a:t>
                      </a:r>
                    </a:p>
                  </a:txBody>
                  <a:tcPr/>
                </a:tc>
                <a:tc>
                  <a:txBody>
                    <a:bodyPr/>
                    <a:lstStyle/>
                    <a:p>
                      <a:pPr algn="ctr"/>
                      <a:r>
                        <a:rPr lang="en-US" dirty="0">
                          <a:latin typeface="Courier" pitchFamily="2" charset="0"/>
                        </a:rPr>
                        <a:t>21</a:t>
                      </a:r>
                    </a:p>
                  </a:txBody>
                  <a:tcPr/>
                </a:tc>
                <a:tc>
                  <a:txBody>
                    <a:bodyPr/>
                    <a:lstStyle/>
                    <a:p>
                      <a:pPr algn="ctr"/>
                      <a:r>
                        <a:rPr lang="en-US" dirty="0">
                          <a:latin typeface="Courier" pitchFamily="2" charset="0"/>
                        </a:rPr>
                        <a:t>B</a:t>
                      </a:r>
                    </a:p>
                  </a:txBody>
                  <a:tcPr/>
                </a:tc>
                <a:extLst>
                  <a:ext uri="{0D108BD9-81ED-4DB2-BD59-A6C34878D82A}">
                    <a16:rowId xmlns:a16="http://schemas.microsoft.com/office/drawing/2014/main" val="2660280765"/>
                  </a:ext>
                </a:extLst>
              </a:tr>
            </a:tbl>
          </a:graphicData>
        </a:graphic>
      </p:graphicFrame>
      <p:cxnSp>
        <p:nvCxnSpPr>
          <p:cNvPr id="6" name="Straight Connector 5">
            <a:extLst>
              <a:ext uri="{FF2B5EF4-FFF2-40B4-BE49-F238E27FC236}">
                <a16:creationId xmlns:a16="http://schemas.microsoft.com/office/drawing/2014/main" id="{1522B6A6-4EA6-1F49-9BEE-6A3FF9F4DAE6}"/>
              </a:ext>
            </a:extLst>
          </p:cNvPr>
          <p:cNvCxnSpPr>
            <a:cxnSpLocks/>
          </p:cNvCxnSpPr>
          <p:nvPr/>
        </p:nvCxnSpPr>
        <p:spPr>
          <a:xfrm>
            <a:off x="838200" y="1752600"/>
            <a:ext cx="0" cy="1869440"/>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cxnSp>
        <p:nvCxnSpPr>
          <p:cNvPr id="7" name="Straight Connector 6">
            <a:extLst>
              <a:ext uri="{FF2B5EF4-FFF2-40B4-BE49-F238E27FC236}">
                <a16:creationId xmlns:a16="http://schemas.microsoft.com/office/drawing/2014/main" id="{77CD6943-0FA3-A14F-BF25-3987D8F3FE3C}"/>
              </a:ext>
            </a:extLst>
          </p:cNvPr>
          <p:cNvCxnSpPr>
            <a:cxnSpLocks/>
          </p:cNvCxnSpPr>
          <p:nvPr/>
        </p:nvCxnSpPr>
        <p:spPr>
          <a:xfrm>
            <a:off x="2895600" y="1752600"/>
            <a:ext cx="0" cy="1869440"/>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96D903FF-2BAF-B648-A8E8-4335F9A66AD8}"/>
              </a:ext>
            </a:extLst>
          </p:cNvPr>
          <p:cNvCxnSpPr>
            <a:cxnSpLocks/>
          </p:cNvCxnSpPr>
          <p:nvPr/>
        </p:nvCxnSpPr>
        <p:spPr>
          <a:xfrm>
            <a:off x="4876800" y="1752600"/>
            <a:ext cx="0" cy="1869440"/>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cxnSp>
        <p:nvCxnSpPr>
          <p:cNvPr id="11" name="Straight Connector 10">
            <a:extLst>
              <a:ext uri="{FF2B5EF4-FFF2-40B4-BE49-F238E27FC236}">
                <a16:creationId xmlns:a16="http://schemas.microsoft.com/office/drawing/2014/main" id="{E400C3C8-7675-A843-8223-350759811D0A}"/>
              </a:ext>
            </a:extLst>
          </p:cNvPr>
          <p:cNvCxnSpPr>
            <a:cxnSpLocks/>
          </p:cNvCxnSpPr>
          <p:nvPr/>
        </p:nvCxnSpPr>
        <p:spPr>
          <a:xfrm>
            <a:off x="6934200" y="1752600"/>
            <a:ext cx="0" cy="1869440"/>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sp>
        <p:nvSpPr>
          <p:cNvPr id="5" name="TextBox 4">
            <a:extLst>
              <a:ext uri="{FF2B5EF4-FFF2-40B4-BE49-F238E27FC236}">
                <a16:creationId xmlns:a16="http://schemas.microsoft.com/office/drawing/2014/main" id="{03BE4D3B-D674-4F46-AB78-C469820803D8}"/>
              </a:ext>
            </a:extLst>
          </p:cNvPr>
          <p:cNvSpPr txBox="1"/>
          <p:nvPr/>
        </p:nvSpPr>
        <p:spPr>
          <a:xfrm>
            <a:off x="4120805" y="5720917"/>
            <a:ext cx="107280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latin typeface="Courier" pitchFamily="2" charset="0"/>
              </a:rPr>
              <a:t>011111</a:t>
            </a:r>
          </a:p>
        </p:txBody>
      </p:sp>
      <p:sp>
        <p:nvSpPr>
          <p:cNvPr id="12" name="TextBox 11">
            <a:extLst>
              <a:ext uri="{FF2B5EF4-FFF2-40B4-BE49-F238E27FC236}">
                <a16:creationId xmlns:a16="http://schemas.microsoft.com/office/drawing/2014/main" id="{EB55FB28-F6AF-9D49-8B72-504D04D3A842}"/>
              </a:ext>
            </a:extLst>
          </p:cNvPr>
          <p:cNvSpPr txBox="1"/>
          <p:nvPr/>
        </p:nvSpPr>
        <p:spPr>
          <a:xfrm>
            <a:off x="5185812" y="5720917"/>
            <a:ext cx="45899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latin typeface="Courier" pitchFamily="2" charset="0"/>
              </a:rPr>
              <a:t>10</a:t>
            </a:r>
          </a:p>
        </p:txBody>
      </p:sp>
      <p:sp>
        <p:nvSpPr>
          <p:cNvPr id="13" name="TextBox 12">
            <a:extLst>
              <a:ext uri="{FF2B5EF4-FFF2-40B4-BE49-F238E27FC236}">
                <a16:creationId xmlns:a16="http://schemas.microsoft.com/office/drawing/2014/main" id="{B05E353C-3CFA-F344-9E12-4516521900E0}"/>
              </a:ext>
            </a:extLst>
          </p:cNvPr>
          <p:cNvSpPr txBox="1"/>
          <p:nvPr/>
        </p:nvSpPr>
        <p:spPr>
          <a:xfrm>
            <a:off x="4120805" y="6125253"/>
            <a:ext cx="1065005"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latin typeface="Courier" pitchFamily="2" charset="0"/>
              </a:rPr>
              <a:t>000101</a:t>
            </a:r>
          </a:p>
        </p:txBody>
      </p:sp>
      <p:sp>
        <p:nvSpPr>
          <p:cNvPr id="14" name="TextBox 13">
            <a:extLst>
              <a:ext uri="{FF2B5EF4-FFF2-40B4-BE49-F238E27FC236}">
                <a16:creationId xmlns:a16="http://schemas.microsoft.com/office/drawing/2014/main" id="{67A10D5E-3F6D-0D46-A8C2-3A66836B5A1A}"/>
              </a:ext>
            </a:extLst>
          </p:cNvPr>
          <p:cNvSpPr txBox="1"/>
          <p:nvPr/>
        </p:nvSpPr>
        <p:spPr>
          <a:xfrm>
            <a:off x="5185810" y="6125253"/>
            <a:ext cx="458995"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latin typeface="Courier" pitchFamily="2" charset="0"/>
              </a:rPr>
              <a:t>10</a:t>
            </a:r>
          </a:p>
        </p:txBody>
      </p:sp>
      <p:sp>
        <p:nvSpPr>
          <p:cNvPr id="8" name="TextBox 7">
            <a:extLst>
              <a:ext uri="{FF2B5EF4-FFF2-40B4-BE49-F238E27FC236}">
                <a16:creationId xmlns:a16="http://schemas.microsoft.com/office/drawing/2014/main" id="{EF84C936-16F3-6442-BA91-3416630216DB}"/>
              </a:ext>
            </a:extLst>
          </p:cNvPr>
          <p:cNvSpPr txBox="1"/>
          <p:nvPr/>
        </p:nvSpPr>
        <p:spPr>
          <a:xfrm>
            <a:off x="2209800" y="5720917"/>
            <a:ext cx="992579" cy="369332"/>
          </a:xfrm>
          <a:prstGeom prst="rect">
            <a:avLst/>
          </a:prstGeom>
          <a:noFill/>
        </p:spPr>
        <p:txBody>
          <a:bodyPr wrap="none" rtlCol="0">
            <a:spAutoFit/>
          </a:bodyPr>
          <a:lstStyle/>
          <a:p>
            <a:r>
              <a:rPr lang="en-US" b="1" dirty="0">
                <a:solidFill>
                  <a:schemeClr val="accent1"/>
                </a:solidFill>
              </a:rPr>
              <a:t>0x837C</a:t>
            </a:r>
          </a:p>
        </p:txBody>
      </p:sp>
      <p:sp>
        <p:nvSpPr>
          <p:cNvPr id="15" name="TextBox 14">
            <a:extLst>
              <a:ext uri="{FF2B5EF4-FFF2-40B4-BE49-F238E27FC236}">
                <a16:creationId xmlns:a16="http://schemas.microsoft.com/office/drawing/2014/main" id="{5CE221C5-0D72-214B-ADE9-E1FCE0653888}"/>
              </a:ext>
            </a:extLst>
          </p:cNvPr>
          <p:cNvSpPr txBox="1"/>
          <p:nvPr/>
        </p:nvSpPr>
        <p:spPr>
          <a:xfrm>
            <a:off x="2209800" y="6090249"/>
            <a:ext cx="1223412" cy="369332"/>
          </a:xfrm>
          <a:prstGeom prst="rect">
            <a:avLst/>
          </a:prstGeom>
          <a:noFill/>
        </p:spPr>
        <p:txBody>
          <a:bodyPr wrap="none" rtlCol="0">
            <a:spAutoFit/>
          </a:bodyPr>
          <a:lstStyle/>
          <a:p>
            <a:r>
              <a:rPr lang="en-US" b="1" dirty="0">
                <a:solidFill>
                  <a:schemeClr val="accent1"/>
                </a:solidFill>
              </a:rPr>
              <a:t>TLB miss</a:t>
            </a:r>
          </a:p>
        </p:txBody>
      </p:sp>
    </p:spTree>
    <p:extLst>
      <p:ext uri="{BB962C8B-B14F-4D97-AF65-F5344CB8AC3E}">
        <p14:creationId xmlns:p14="http://schemas.microsoft.com/office/powerpoint/2010/main" val="377487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13" grpId="0" animBg="1"/>
      <p:bldP spid="14" grpId="0" animBg="1"/>
      <p:bldP spid="8"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E65A1-434A-7D46-BEA8-DA12676A1C4C}"/>
              </a:ext>
            </a:extLst>
          </p:cNvPr>
          <p:cNvSpPr>
            <a:spLocks noGrp="1"/>
          </p:cNvSpPr>
          <p:nvPr>
            <p:ph type="title"/>
          </p:nvPr>
        </p:nvSpPr>
        <p:spPr/>
        <p:txBody>
          <a:bodyPr/>
          <a:lstStyle/>
          <a:p>
            <a:r>
              <a:rPr lang="en-US" dirty="0"/>
              <a:t>Exercise 4: TLBs</a:t>
            </a:r>
          </a:p>
        </p:txBody>
      </p:sp>
      <p:sp>
        <p:nvSpPr>
          <p:cNvPr id="3" name="Content Placeholder 2">
            <a:extLst>
              <a:ext uri="{FF2B5EF4-FFF2-40B4-BE49-F238E27FC236}">
                <a16:creationId xmlns:a16="http://schemas.microsoft.com/office/drawing/2014/main" id="{7242D43C-E542-CD48-B3AB-5E9EB9DA4E7E}"/>
              </a:ext>
            </a:extLst>
          </p:cNvPr>
          <p:cNvSpPr>
            <a:spLocks noGrp="1"/>
          </p:cNvSpPr>
          <p:nvPr>
            <p:ph idx="1"/>
          </p:nvPr>
        </p:nvSpPr>
        <p:spPr>
          <a:xfrm>
            <a:off x="457200" y="1447800"/>
            <a:ext cx="8229600" cy="5562600"/>
          </a:xfrm>
        </p:spPr>
        <p:txBody>
          <a:bodyPr>
            <a:normAutofit/>
          </a:bodyPr>
          <a:lstStyle/>
          <a:p>
            <a:r>
              <a:rPr lang="en-US" dirty="0"/>
              <a:t>Consider the following piece of code that		 multiplies two matrices:</a:t>
            </a:r>
          </a:p>
          <a:p>
            <a:endParaRPr lang="en-US" dirty="0"/>
          </a:p>
          <a:p>
            <a:endParaRPr lang="en-US" dirty="0"/>
          </a:p>
          <a:p>
            <a:endParaRPr lang="en-US" dirty="0"/>
          </a:p>
          <a:p>
            <a:endParaRPr lang="en-US" dirty="0"/>
          </a:p>
          <a:p>
            <a:endParaRPr lang="en-US" dirty="0"/>
          </a:p>
          <a:p>
            <a:endParaRPr lang="en-US" dirty="0"/>
          </a:p>
          <a:p>
            <a:r>
              <a:rPr lang="en-US" dirty="0"/>
              <a:t>Assume that the system has 4KiB pages, the TLB stores 8 entries, and the TLB uses a LRU eviction policy. Recall that </a:t>
            </a:r>
            <a:r>
              <a:rPr lang="en-US" dirty="0" err="1"/>
              <a:t>ints</a:t>
            </a:r>
            <a:r>
              <a:rPr lang="en-US" dirty="0"/>
              <a:t> are 4 bytes. </a:t>
            </a:r>
          </a:p>
          <a:p>
            <a:r>
              <a:rPr lang="en-US" dirty="0"/>
              <a:t>Compute the number of TLB misses (assuming the TLB is initially empty)</a:t>
            </a:r>
          </a:p>
        </p:txBody>
      </p:sp>
      <p:sp>
        <p:nvSpPr>
          <p:cNvPr id="4" name="TextBox 3">
            <a:extLst>
              <a:ext uri="{FF2B5EF4-FFF2-40B4-BE49-F238E27FC236}">
                <a16:creationId xmlns:a16="http://schemas.microsoft.com/office/drawing/2014/main" id="{71B15B2D-507A-0D42-87C8-D741F6EF9FAA}"/>
              </a:ext>
            </a:extLst>
          </p:cNvPr>
          <p:cNvSpPr txBox="1"/>
          <p:nvPr/>
        </p:nvSpPr>
        <p:spPr>
          <a:xfrm>
            <a:off x="1143000" y="2286000"/>
            <a:ext cx="6664004" cy="2308324"/>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a:latin typeface="Courier" pitchFamily="2" charset="0"/>
              </a:rPr>
              <a:t>int a[1024][1024], b[1024][1024], c[1024][1024]</a:t>
            </a:r>
          </a:p>
          <a:p>
            <a:endParaRPr lang="en-US" dirty="0">
              <a:latin typeface="Courier" pitchFamily="2" charset="0"/>
            </a:endParaRPr>
          </a:p>
          <a:p>
            <a:r>
              <a:rPr lang="en-US" dirty="0">
                <a:latin typeface="Courier" pitchFamily="2" charset="0"/>
              </a:rPr>
              <a:t>void multiply(){</a:t>
            </a:r>
          </a:p>
          <a:p>
            <a:r>
              <a:rPr lang="en-US" dirty="0">
                <a:latin typeface="Courier" pitchFamily="2" charset="0"/>
              </a:rPr>
              <a:t>    for(int </a:t>
            </a:r>
            <a:r>
              <a:rPr lang="en-US" dirty="0" err="1">
                <a:latin typeface="Courier" pitchFamily="2" charset="0"/>
              </a:rPr>
              <a:t>i</a:t>
            </a:r>
            <a:r>
              <a:rPr lang="en-US" dirty="0">
                <a:latin typeface="Courier" pitchFamily="2" charset="0"/>
              </a:rPr>
              <a:t> = 0; </a:t>
            </a:r>
            <a:r>
              <a:rPr lang="en-US" dirty="0" err="1">
                <a:latin typeface="Courier" pitchFamily="2" charset="0"/>
              </a:rPr>
              <a:t>i</a:t>
            </a:r>
            <a:r>
              <a:rPr lang="en-US" dirty="0">
                <a:latin typeface="Courier" pitchFamily="2" charset="0"/>
              </a:rPr>
              <a:t> &lt; 1024; </a:t>
            </a:r>
            <a:r>
              <a:rPr lang="en-US" dirty="0" err="1">
                <a:latin typeface="Courier" pitchFamily="2" charset="0"/>
              </a:rPr>
              <a:t>i</a:t>
            </a:r>
            <a:r>
              <a:rPr lang="en-US" dirty="0">
                <a:latin typeface="Courier" pitchFamily="2" charset="0"/>
              </a:rPr>
              <a:t>++)</a:t>
            </a:r>
          </a:p>
          <a:p>
            <a:r>
              <a:rPr lang="en-US" dirty="0">
                <a:latin typeface="Courier" pitchFamily="2" charset="0"/>
              </a:rPr>
              <a:t>        for(int j = 0; j &lt; 1024; </a:t>
            </a:r>
            <a:r>
              <a:rPr lang="en-US" dirty="0" err="1">
                <a:latin typeface="Courier" pitchFamily="2" charset="0"/>
              </a:rPr>
              <a:t>j++</a:t>
            </a:r>
            <a:r>
              <a:rPr lang="en-US" dirty="0">
                <a:latin typeface="Courier" pitchFamily="2" charset="0"/>
              </a:rPr>
              <a:t>)</a:t>
            </a:r>
          </a:p>
          <a:p>
            <a:r>
              <a:rPr lang="en-US" dirty="0">
                <a:latin typeface="Courier" pitchFamily="2" charset="0"/>
              </a:rPr>
              <a:t>            for(int k = 0; k &lt; 1024; k++)</a:t>
            </a:r>
          </a:p>
          <a:p>
            <a:r>
              <a:rPr lang="en-US" dirty="0">
                <a:latin typeface="Courier" pitchFamily="2" charset="0"/>
              </a:rPr>
              <a:t>                c[</a:t>
            </a:r>
            <a:r>
              <a:rPr lang="en-US" dirty="0" err="1">
                <a:latin typeface="Courier" pitchFamily="2" charset="0"/>
              </a:rPr>
              <a:t>i</a:t>
            </a:r>
            <a:r>
              <a:rPr lang="en-US" dirty="0">
                <a:latin typeface="Courier" pitchFamily="2" charset="0"/>
              </a:rPr>
              <a:t>][j] += a[</a:t>
            </a:r>
            <a:r>
              <a:rPr lang="en-US" dirty="0" err="1">
                <a:latin typeface="Courier" pitchFamily="2" charset="0"/>
              </a:rPr>
              <a:t>i</a:t>
            </a:r>
            <a:r>
              <a:rPr lang="en-US" dirty="0">
                <a:latin typeface="Courier" pitchFamily="2" charset="0"/>
              </a:rPr>
              <a:t>][k] * b[k][j];</a:t>
            </a:r>
          </a:p>
          <a:p>
            <a:r>
              <a:rPr lang="en-US" dirty="0">
                <a:latin typeface="Courier" pitchFamily="2" charset="0"/>
              </a:rPr>
              <a:t>}</a:t>
            </a:r>
          </a:p>
        </p:txBody>
      </p:sp>
    </p:spTree>
    <p:extLst>
      <p:ext uri="{BB962C8B-B14F-4D97-AF65-F5344CB8AC3E}">
        <p14:creationId xmlns:p14="http://schemas.microsoft.com/office/powerpoint/2010/main" val="1182408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596DC-F371-6C46-8FEC-1994AD9045FE}"/>
              </a:ext>
            </a:extLst>
          </p:cNvPr>
          <p:cNvSpPr>
            <a:spLocks noGrp="1"/>
          </p:cNvSpPr>
          <p:nvPr>
            <p:ph type="title"/>
          </p:nvPr>
        </p:nvSpPr>
        <p:spPr/>
        <p:txBody>
          <a:bodyPr>
            <a:normAutofit fontScale="90000"/>
          </a:bodyPr>
          <a:lstStyle/>
          <a:p>
            <a:r>
              <a:rPr lang="en-US" dirty="0"/>
              <a:t>Example: The Linux x86 Address Space</a:t>
            </a:r>
          </a:p>
        </p:txBody>
      </p:sp>
      <p:sp>
        <p:nvSpPr>
          <p:cNvPr id="18" name="Content Placeholder 17">
            <a:extLst>
              <a:ext uri="{FF2B5EF4-FFF2-40B4-BE49-F238E27FC236}">
                <a16:creationId xmlns:a16="http://schemas.microsoft.com/office/drawing/2014/main" id="{3B5FE0EC-7AC7-824A-9409-B884CAB4D7AF}"/>
              </a:ext>
            </a:extLst>
          </p:cNvPr>
          <p:cNvSpPr>
            <a:spLocks noGrp="1"/>
          </p:cNvSpPr>
          <p:nvPr>
            <p:ph sz="half" idx="1"/>
          </p:nvPr>
        </p:nvSpPr>
        <p:spPr>
          <a:xfrm>
            <a:off x="457200" y="1676400"/>
            <a:ext cx="4038600" cy="5541260"/>
          </a:xfrm>
        </p:spPr>
        <p:txBody>
          <a:bodyPr>
            <a:normAutofit fontScale="70000" lnSpcReduction="20000"/>
          </a:bodyPr>
          <a:lstStyle/>
          <a:p>
            <a:r>
              <a:rPr lang="en-US" dirty="0"/>
              <a:t>Use "only" 48-bit addresses (top 16 bits not used)</a:t>
            </a:r>
          </a:p>
          <a:p>
            <a:r>
              <a:rPr lang="en-US" dirty="0"/>
              <a:t>4KiB pages by default</a:t>
            </a:r>
          </a:p>
          <a:p>
            <a:pPr lvl="1"/>
            <a:r>
              <a:rPr lang="en-US" dirty="0"/>
              <a:t>supports larger "</a:t>
            </a:r>
            <a:r>
              <a:rPr lang="en-US" dirty="0" err="1"/>
              <a:t>superpages</a:t>
            </a:r>
            <a:r>
              <a:rPr lang="en-US" dirty="0"/>
              <a:t>"</a:t>
            </a:r>
          </a:p>
          <a:p>
            <a:r>
              <a:rPr lang="en-US" dirty="0"/>
              <a:t>Four-level page table</a:t>
            </a:r>
          </a:p>
          <a:p>
            <a:r>
              <a:rPr lang="en-US" dirty="0"/>
              <a:t>Physical memory stores memory pages, memory-mapped files, cached file pages</a:t>
            </a:r>
          </a:p>
          <a:p>
            <a:r>
              <a:rPr lang="en-US" dirty="0"/>
              <a:t>Updates are periodically written to disk by background processes</a:t>
            </a:r>
          </a:p>
          <a:p>
            <a:r>
              <a:rPr lang="en-US" dirty="0"/>
              <a:t>Page eviction algorithm uses variant of LRU called 2Q</a:t>
            </a:r>
          </a:p>
          <a:p>
            <a:pPr lvl="1"/>
            <a:r>
              <a:rPr lang="en-US" dirty="0"/>
              <a:t>approximates LRU with clock</a:t>
            </a:r>
          </a:p>
          <a:p>
            <a:pPr lvl="1"/>
            <a:r>
              <a:rPr lang="en-US" dirty="0"/>
              <a:t>maintains two lists (active/inactive)</a:t>
            </a:r>
          </a:p>
          <a:p>
            <a:r>
              <a:rPr lang="en-US" dirty="0"/>
              <a:t>Stack is marked non-executable</a:t>
            </a:r>
          </a:p>
          <a:p>
            <a:r>
              <a:rPr lang="en-US" dirty="0"/>
              <a:t>Virtual address of stack/heap start are randomized each time process is initialized</a:t>
            </a:r>
          </a:p>
        </p:txBody>
      </p:sp>
      <p:grpSp>
        <p:nvGrpSpPr>
          <p:cNvPr id="4" name="Group 3">
            <a:extLst>
              <a:ext uri="{FF2B5EF4-FFF2-40B4-BE49-F238E27FC236}">
                <a16:creationId xmlns:a16="http://schemas.microsoft.com/office/drawing/2014/main" id="{59D3C73D-6DC3-D147-B01E-D0D29ED54D16}"/>
              </a:ext>
            </a:extLst>
          </p:cNvPr>
          <p:cNvGrpSpPr/>
          <p:nvPr/>
        </p:nvGrpSpPr>
        <p:grpSpPr>
          <a:xfrm>
            <a:off x="5352924" y="2558534"/>
            <a:ext cx="1600200" cy="3962400"/>
            <a:chOff x="6057900" y="1382269"/>
            <a:chExt cx="1752600" cy="3962400"/>
          </a:xfrm>
        </p:grpSpPr>
        <p:sp>
          <p:nvSpPr>
            <p:cNvPr id="5" name="Rectangle 4">
              <a:extLst>
                <a:ext uri="{FF2B5EF4-FFF2-40B4-BE49-F238E27FC236}">
                  <a16:creationId xmlns:a16="http://schemas.microsoft.com/office/drawing/2014/main" id="{861008D5-B43F-E14D-AC17-47D5579A5B03}"/>
                </a:ext>
              </a:extLst>
            </p:cNvPr>
            <p:cNvSpPr/>
            <p:nvPr/>
          </p:nvSpPr>
          <p:spPr>
            <a:xfrm>
              <a:off x="6057900" y="4786885"/>
              <a:ext cx="1752600" cy="329184"/>
            </a:xfrm>
            <a:prstGeom prst="rect">
              <a:avLst/>
            </a:prstGeom>
            <a:ln w="28575"/>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Code</a:t>
              </a:r>
            </a:p>
          </p:txBody>
        </p:sp>
        <p:sp>
          <p:nvSpPr>
            <p:cNvPr id="6" name="Rectangle 5">
              <a:extLst>
                <a:ext uri="{FF2B5EF4-FFF2-40B4-BE49-F238E27FC236}">
                  <a16:creationId xmlns:a16="http://schemas.microsoft.com/office/drawing/2014/main" id="{814ABB4E-C3AC-8D43-B7E9-01192DE5AB84}"/>
                </a:ext>
              </a:extLst>
            </p:cNvPr>
            <p:cNvSpPr/>
            <p:nvPr/>
          </p:nvSpPr>
          <p:spPr>
            <a:xfrm>
              <a:off x="6057900" y="4457701"/>
              <a:ext cx="1752600" cy="329184"/>
            </a:xfrm>
            <a:prstGeom prst="rect">
              <a:avLst/>
            </a:prstGeom>
            <a:ln w="28575"/>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Data</a:t>
              </a:r>
            </a:p>
          </p:txBody>
        </p:sp>
        <p:sp>
          <p:nvSpPr>
            <p:cNvPr id="7" name="Rectangle 6">
              <a:extLst>
                <a:ext uri="{FF2B5EF4-FFF2-40B4-BE49-F238E27FC236}">
                  <a16:creationId xmlns:a16="http://schemas.microsoft.com/office/drawing/2014/main" id="{BAF7833E-1E75-4344-982D-F218E8420DA0}"/>
                </a:ext>
              </a:extLst>
            </p:cNvPr>
            <p:cNvSpPr/>
            <p:nvPr/>
          </p:nvSpPr>
          <p:spPr>
            <a:xfrm>
              <a:off x="6057902" y="2626869"/>
              <a:ext cx="1752595" cy="508000"/>
            </a:xfrm>
            <a:prstGeom prst="rect">
              <a:avLst/>
            </a:prstGeom>
            <a:ln w="28575"/>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Stack</a:t>
              </a:r>
            </a:p>
          </p:txBody>
        </p:sp>
        <p:sp>
          <p:nvSpPr>
            <p:cNvPr id="8" name="Rectangle 7">
              <a:extLst>
                <a:ext uri="{FF2B5EF4-FFF2-40B4-BE49-F238E27FC236}">
                  <a16:creationId xmlns:a16="http://schemas.microsoft.com/office/drawing/2014/main" id="{C3AF918A-540B-0D4B-86F6-743469F7780D}"/>
                </a:ext>
              </a:extLst>
            </p:cNvPr>
            <p:cNvSpPr/>
            <p:nvPr/>
          </p:nvSpPr>
          <p:spPr>
            <a:xfrm>
              <a:off x="6057900" y="1382269"/>
              <a:ext cx="1752600" cy="396240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9" name="Rectangle 8">
              <a:extLst>
                <a:ext uri="{FF2B5EF4-FFF2-40B4-BE49-F238E27FC236}">
                  <a16:creationId xmlns:a16="http://schemas.microsoft.com/office/drawing/2014/main" id="{2C213327-6501-0B47-AE18-5C8DB51AC5D1}"/>
                </a:ext>
              </a:extLst>
            </p:cNvPr>
            <p:cNvSpPr/>
            <p:nvPr/>
          </p:nvSpPr>
          <p:spPr>
            <a:xfrm>
              <a:off x="6057900" y="3977206"/>
              <a:ext cx="1752600" cy="508000"/>
            </a:xfrm>
            <a:prstGeom prst="rect">
              <a:avLst/>
            </a:prstGeom>
            <a:ln w="28575"/>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Heap</a:t>
              </a:r>
            </a:p>
          </p:txBody>
        </p:sp>
      </p:grpSp>
      <p:sp>
        <p:nvSpPr>
          <p:cNvPr id="10" name="Rectangle 9">
            <a:extLst>
              <a:ext uri="{FF2B5EF4-FFF2-40B4-BE49-F238E27FC236}">
                <a16:creationId xmlns:a16="http://schemas.microsoft.com/office/drawing/2014/main" id="{543433F8-B64B-3844-9694-86ACE8B27591}"/>
              </a:ext>
            </a:extLst>
          </p:cNvPr>
          <p:cNvSpPr/>
          <p:nvPr/>
        </p:nvSpPr>
        <p:spPr>
          <a:xfrm>
            <a:off x="5352924" y="6368534"/>
            <a:ext cx="1600195" cy="152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200" dirty="0"/>
              <a:t>Page 0: Invalid</a:t>
            </a:r>
          </a:p>
        </p:txBody>
      </p:sp>
      <p:cxnSp>
        <p:nvCxnSpPr>
          <p:cNvPr id="12" name="Straight Connector 11">
            <a:extLst>
              <a:ext uri="{FF2B5EF4-FFF2-40B4-BE49-F238E27FC236}">
                <a16:creationId xmlns:a16="http://schemas.microsoft.com/office/drawing/2014/main" id="{7FE3FC63-C6A4-624A-B3C1-26DB25BC9B54}"/>
              </a:ext>
            </a:extLst>
          </p:cNvPr>
          <p:cNvCxnSpPr/>
          <p:nvPr/>
        </p:nvCxnSpPr>
        <p:spPr>
          <a:xfrm>
            <a:off x="5352924" y="3625334"/>
            <a:ext cx="1600195" cy="0"/>
          </a:xfrm>
          <a:prstGeom prst="line">
            <a:avLst/>
          </a:prstGeom>
        </p:spPr>
        <p:style>
          <a:lnRef idx="3">
            <a:schemeClr val="dk1"/>
          </a:lnRef>
          <a:fillRef idx="0">
            <a:schemeClr val="dk1"/>
          </a:fillRef>
          <a:effectRef idx="2">
            <a:schemeClr val="dk1"/>
          </a:effectRef>
          <a:fontRef idx="minor">
            <a:schemeClr val="tx1"/>
          </a:fontRef>
        </p:style>
      </p:cxnSp>
      <p:sp>
        <p:nvSpPr>
          <p:cNvPr id="13" name="TextBox 12">
            <a:extLst>
              <a:ext uri="{FF2B5EF4-FFF2-40B4-BE49-F238E27FC236}">
                <a16:creationId xmlns:a16="http://schemas.microsoft.com/office/drawing/2014/main" id="{831E7A94-57FA-7D49-8169-5F57E169AED8}"/>
              </a:ext>
            </a:extLst>
          </p:cNvPr>
          <p:cNvSpPr txBox="1"/>
          <p:nvPr/>
        </p:nvSpPr>
        <p:spPr>
          <a:xfrm>
            <a:off x="6953119" y="3440668"/>
            <a:ext cx="2114681" cy="369332"/>
          </a:xfrm>
          <a:prstGeom prst="rect">
            <a:avLst/>
          </a:prstGeom>
          <a:noFill/>
        </p:spPr>
        <p:txBody>
          <a:bodyPr wrap="none" rtlCol="0">
            <a:spAutoFit/>
          </a:bodyPr>
          <a:lstStyle/>
          <a:p>
            <a:r>
              <a:rPr lang="en-US" dirty="0">
                <a:latin typeface="Courier" pitchFamily="2" charset="0"/>
              </a:rPr>
              <a:t>0x800000000000</a:t>
            </a:r>
          </a:p>
        </p:txBody>
      </p:sp>
      <p:sp>
        <p:nvSpPr>
          <p:cNvPr id="14" name="Rectangle 13">
            <a:extLst>
              <a:ext uri="{FF2B5EF4-FFF2-40B4-BE49-F238E27FC236}">
                <a16:creationId xmlns:a16="http://schemas.microsoft.com/office/drawing/2014/main" id="{3A5B4615-82FA-6042-A6D2-6160D4E6D0F0}"/>
              </a:ext>
            </a:extLst>
          </p:cNvPr>
          <p:cNvSpPr/>
          <p:nvPr/>
        </p:nvSpPr>
        <p:spPr>
          <a:xfrm>
            <a:off x="5352919" y="3296150"/>
            <a:ext cx="1600195" cy="329184"/>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t>Kernel (logical)</a:t>
            </a:r>
          </a:p>
        </p:txBody>
      </p:sp>
      <p:sp>
        <p:nvSpPr>
          <p:cNvPr id="15" name="Rectangle 14">
            <a:extLst>
              <a:ext uri="{FF2B5EF4-FFF2-40B4-BE49-F238E27FC236}">
                <a16:creationId xmlns:a16="http://schemas.microsoft.com/office/drawing/2014/main" id="{0D9C9FED-9D49-D345-9ADB-41228A507C3A}"/>
              </a:ext>
            </a:extLst>
          </p:cNvPr>
          <p:cNvSpPr/>
          <p:nvPr/>
        </p:nvSpPr>
        <p:spPr>
          <a:xfrm>
            <a:off x="5352919" y="2815655"/>
            <a:ext cx="1600195" cy="508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t>Kernel (virtual)</a:t>
            </a:r>
          </a:p>
        </p:txBody>
      </p:sp>
      <p:sp>
        <p:nvSpPr>
          <p:cNvPr id="16" name="TextBox 15">
            <a:extLst>
              <a:ext uri="{FF2B5EF4-FFF2-40B4-BE49-F238E27FC236}">
                <a16:creationId xmlns:a16="http://schemas.microsoft.com/office/drawing/2014/main" id="{95586635-0A2B-AC43-9912-074CBD5734E2}"/>
              </a:ext>
            </a:extLst>
          </p:cNvPr>
          <p:cNvSpPr txBox="1"/>
          <p:nvPr/>
        </p:nvSpPr>
        <p:spPr>
          <a:xfrm>
            <a:off x="6953117" y="6336268"/>
            <a:ext cx="2114681" cy="369332"/>
          </a:xfrm>
          <a:prstGeom prst="rect">
            <a:avLst/>
          </a:prstGeom>
          <a:noFill/>
        </p:spPr>
        <p:txBody>
          <a:bodyPr wrap="none" rtlCol="0">
            <a:spAutoFit/>
          </a:bodyPr>
          <a:lstStyle/>
          <a:p>
            <a:r>
              <a:rPr lang="en-US" dirty="0">
                <a:latin typeface="Courier" pitchFamily="2" charset="0"/>
              </a:rPr>
              <a:t>0x000000000000</a:t>
            </a:r>
          </a:p>
        </p:txBody>
      </p:sp>
      <p:sp>
        <p:nvSpPr>
          <p:cNvPr id="17" name="TextBox 16">
            <a:extLst>
              <a:ext uri="{FF2B5EF4-FFF2-40B4-BE49-F238E27FC236}">
                <a16:creationId xmlns:a16="http://schemas.microsoft.com/office/drawing/2014/main" id="{B6259C46-3667-A544-9F4F-C78D76DEB78E}"/>
              </a:ext>
            </a:extLst>
          </p:cNvPr>
          <p:cNvSpPr txBox="1"/>
          <p:nvPr/>
        </p:nvSpPr>
        <p:spPr>
          <a:xfrm>
            <a:off x="6953116" y="2373868"/>
            <a:ext cx="2114681" cy="369332"/>
          </a:xfrm>
          <a:prstGeom prst="rect">
            <a:avLst/>
          </a:prstGeom>
          <a:noFill/>
        </p:spPr>
        <p:txBody>
          <a:bodyPr wrap="none" rtlCol="0">
            <a:spAutoFit/>
          </a:bodyPr>
          <a:lstStyle/>
          <a:p>
            <a:r>
              <a:rPr lang="en-US" dirty="0">
                <a:latin typeface="Courier" pitchFamily="2" charset="0"/>
              </a:rPr>
              <a:t>0xFFFFFFFFFFFF</a:t>
            </a:r>
          </a:p>
        </p:txBody>
      </p:sp>
    </p:spTree>
    <p:extLst>
      <p:ext uri="{BB962C8B-B14F-4D97-AF65-F5344CB8AC3E}">
        <p14:creationId xmlns:p14="http://schemas.microsoft.com/office/powerpoint/2010/main" val="382072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B7726-6B9D-D64D-A70F-1A71845A8401}"/>
              </a:ext>
            </a:extLst>
          </p:cNvPr>
          <p:cNvSpPr>
            <a:spLocks noGrp="1"/>
          </p:cNvSpPr>
          <p:nvPr>
            <p:ph type="title"/>
          </p:nvPr>
        </p:nvSpPr>
        <p:spPr/>
        <p:txBody>
          <a:bodyPr/>
          <a:lstStyle/>
          <a:p>
            <a:r>
              <a:rPr lang="en-US" dirty="0"/>
              <a:t>Example: Core i7 Address Translation</a:t>
            </a:r>
          </a:p>
        </p:txBody>
      </p:sp>
      <p:sp>
        <p:nvSpPr>
          <p:cNvPr id="4" name="Rectangle 379">
            <a:extLst>
              <a:ext uri="{FF2B5EF4-FFF2-40B4-BE49-F238E27FC236}">
                <a16:creationId xmlns:a16="http://schemas.microsoft.com/office/drawing/2014/main" id="{E92223DA-FBE6-5E40-851C-12653C8747A7}"/>
              </a:ext>
            </a:extLst>
          </p:cNvPr>
          <p:cNvSpPr>
            <a:spLocks noChangeArrowheads="1"/>
          </p:cNvSpPr>
          <p:nvPr/>
        </p:nvSpPr>
        <p:spPr bwMode="auto">
          <a:xfrm>
            <a:off x="1244600" y="1393825"/>
            <a:ext cx="609600" cy="37465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b="1">
                <a:solidFill>
                  <a:schemeClr val="tx2"/>
                </a:solidFill>
              </a:rPr>
              <a:t>CPU</a:t>
            </a:r>
          </a:p>
        </p:txBody>
      </p:sp>
      <p:sp>
        <p:nvSpPr>
          <p:cNvPr id="5" name="Rectangle 380">
            <a:extLst>
              <a:ext uri="{FF2B5EF4-FFF2-40B4-BE49-F238E27FC236}">
                <a16:creationId xmlns:a16="http://schemas.microsoft.com/office/drawing/2014/main" id="{1CAB24AC-6269-C747-8583-983F55EBAD56}"/>
              </a:ext>
            </a:extLst>
          </p:cNvPr>
          <p:cNvSpPr>
            <a:spLocks noChangeArrowheads="1"/>
          </p:cNvSpPr>
          <p:nvPr/>
        </p:nvSpPr>
        <p:spPr bwMode="auto">
          <a:xfrm>
            <a:off x="635000" y="2225675"/>
            <a:ext cx="1066800" cy="3048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sz="1400">
                <a:solidFill>
                  <a:schemeClr val="tx2"/>
                </a:solidFill>
              </a:rPr>
              <a:t>VPN</a:t>
            </a:r>
          </a:p>
        </p:txBody>
      </p:sp>
      <p:sp>
        <p:nvSpPr>
          <p:cNvPr id="6" name="Rectangle 381">
            <a:extLst>
              <a:ext uri="{FF2B5EF4-FFF2-40B4-BE49-F238E27FC236}">
                <a16:creationId xmlns:a16="http://schemas.microsoft.com/office/drawing/2014/main" id="{8FCCC63D-924C-144E-A5E0-3D2152CADC95}"/>
              </a:ext>
            </a:extLst>
          </p:cNvPr>
          <p:cNvSpPr>
            <a:spLocks noChangeArrowheads="1"/>
          </p:cNvSpPr>
          <p:nvPr/>
        </p:nvSpPr>
        <p:spPr bwMode="auto">
          <a:xfrm>
            <a:off x="1701800" y="2225675"/>
            <a:ext cx="533400" cy="3048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sz="1400">
                <a:solidFill>
                  <a:schemeClr val="tx2"/>
                </a:solidFill>
              </a:rPr>
              <a:t>VPO</a:t>
            </a:r>
          </a:p>
        </p:txBody>
      </p:sp>
      <p:sp>
        <p:nvSpPr>
          <p:cNvPr id="7" name="Text Box 382">
            <a:extLst>
              <a:ext uri="{FF2B5EF4-FFF2-40B4-BE49-F238E27FC236}">
                <a16:creationId xmlns:a16="http://schemas.microsoft.com/office/drawing/2014/main" id="{03135098-88B4-8740-82AD-39F5DEEE2388}"/>
              </a:ext>
            </a:extLst>
          </p:cNvPr>
          <p:cNvSpPr txBox="1">
            <a:spLocks noChangeArrowheads="1"/>
          </p:cNvSpPr>
          <p:nvPr/>
        </p:nvSpPr>
        <p:spPr bwMode="auto">
          <a:xfrm>
            <a:off x="942975" y="2043113"/>
            <a:ext cx="320675" cy="225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gn="l">
              <a:lnSpc>
                <a:spcPct val="90000"/>
              </a:lnSpc>
              <a:spcBef>
                <a:spcPct val="30000"/>
              </a:spcBef>
            </a:pPr>
            <a:r>
              <a:rPr lang="en-US" sz="1000">
                <a:solidFill>
                  <a:schemeClr val="tx2"/>
                </a:solidFill>
              </a:rPr>
              <a:t>36</a:t>
            </a:r>
          </a:p>
        </p:txBody>
      </p:sp>
      <p:sp>
        <p:nvSpPr>
          <p:cNvPr id="8" name="Text Box 383">
            <a:extLst>
              <a:ext uri="{FF2B5EF4-FFF2-40B4-BE49-F238E27FC236}">
                <a16:creationId xmlns:a16="http://schemas.microsoft.com/office/drawing/2014/main" id="{C2C097D8-4228-F549-82AC-BC22A6641E74}"/>
              </a:ext>
            </a:extLst>
          </p:cNvPr>
          <p:cNvSpPr txBox="1">
            <a:spLocks noChangeArrowheads="1"/>
          </p:cNvSpPr>
          <p:nvPr/>
        </p:nvSpPr>
        <p:spPr bwMode="auto">
          <a:xfrm>
            <a:off x="1781175" y="2043113"/>
            <a:ext cx="320675" cy="225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gn="l">
              <a:lnSpc>
                <a:spcPct val="90000"/>
              </a:lnSpc>
              <a:spcBef>
                <a:spcPct val="30000"/>
              </a:spcBef>
            </a:pPr>
            <a:r>
              <a:rPr lang="en-US" sz="1000">
                <a:solidFill>
                  <a:schemeClr val="tx2"/>
                </a:solidFill>
              </a:rPr>
              <a:t>12</a:t>
            </a:r>
          </a:p>
        </p:txBody>
      </p:sp>
      <p:sp>
        <p:nvSpPr>
          <p:cNvPr id="9" name="Line 384">
            <a:extLst>
              <a:ext uri="{FF2B5EF4-FFF2-40B4-BE49-F238E27FC236}">
                <a16:creationId xmlns:a16="http://schemas.microsoft.com/office/drawing/2014/main" id="{B2A0D44F-C350-F349-96F0-9CFA4FD55A02}"/>
              </a:ext>
            </a:extLst>
          </p:cNvPr>
          <p:cNvSpPr>
            <a:spLocks noChangeShapeType="1"/>
          </p:cNvSpPr>
          <p:nvPr/>
        </p:nvSpPr>
        <p:spPr bwMode="auto">
          <a:xfrm>
            <a:off x="1473200" y="2530475"/>
            <a:ext cx="0" cy="38100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0" name="Rectangle 385">
            <a:extLst>
              <a:ext uri="{FF2B5EF4-FFF2-40B4-BE49-F238E27FC236}">
                <a16:creationId xmlns:a16="http://schemas.microsoft.com/office/drawing/2014/main" id="{E706CC10-ACC4-8649-90D4-B6D0B9128D05}"/>
              </a:ext>
            </a:extLst>
          </p:cNvPr>
          <p:cNvSpPr>
            <a:spLocks noChangeArrowheads="1"/>
          </p:cNvSpPr>
          <p:nvPr/>
        </p:nvSpPr>
        <p:spPr bwMode="auto">
          <a:xfrm>
            <a:off x="1016000" y="2911475"/>
            <a:ext cx="533400" cy="3048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sz="1400">
                <a:solidFill>
                  <a:schemeClr val="tx2"/>
                </a:solidFill>
              </a:rPr>
              <a:t>TLBT</a:t>
            </a:r>
          </a:p>
        </p:txBody>
      </p:sp>
      <p:sp>
        <p:nvSpPr>
          <p:cNvPr id="11" name="Rectangle 386">
            <a:extLst>
              <a:ext uri="{FF2B5EF4-FFF2-40B4-BE49-F238E27FC236}">
                <a16:creationId xmlns:a16="http://schemas.microsoft.com/office/drawing/2014/main" id="{25DA1DC6-2F2C-8D4B-88B2-070C5C2CEE76}"/>
              </a:ext>
            </a:extLst>
          </p:cNvPr>
          <p:cNvSpPr>
            <a:spLocks noChangeArrowheads="1"/>
          </p:cNvSpPr>
          <p:nvPr/>
        </p:nvSpPr>
        <p:spPr bwMode="auto">
          <a:xfrm>
            <a:off x="1549400" y="2911475"/>
            <a:ext cx="533400" cy="3048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sz="1400">
                <a:solidFill>
                  <a:schemeClr val="tx2"/>
                </a:solidFill>
              </a:rPr>
              <a:t>TLBI</a:t>
            </a:r>
          </a:p>
        </p:txBody>
      </p:sp>
      <p:sp>
        <p:nvSpPr>
          <p:cNvPr id="12" name="Text Box 387">
            <a:extLst>
              <a:ext uri="{FF2B5EF4-FFF2-40B4-BE49-F238E27FC236}">
                <a16:creationId xmlns:a16="http://schemas.microsoft.com/office/drawing/2014/main" id="{B6C63D63-7B05-8D4A-93E1-9D1F321287BD}"/>
              </a:ext>
            </a:extLst>
          </p:cNvPr>
          <p:cNvSpPr txBox="1">
            <a:spLocks noChangeArrowheads="1"/>
          </p:cNvSpPr>
          <p:nvPr/>
        </p:nvSpPr>
        <p:spPr bwMode="auto">
          <a:xfrm>
            <a:off x="1701800" y="2728913"/>
            <a:ext cx="250825" cy="225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gn="l">
              <a:lnSpc>
                <a:spcPct val="90000"/>
              </a:lnSpc>
              <a:spcBef>
                <a:spcPct val="30000"/>
              </a:spcBef>
            </a:pPr>
            <a:r>
              <a:rPr lang="en-US" sz="1000">
                <a:solidFill>
                  <a:schemeClr val="tx2"/>
                </a:solidFill>
              </a:rPr>
              <a:t>4</a:t>
            </a:r>
          </a:p>
        </p:txBody>
      </p:sp>
      <p:sp>
        <p:nvSpPr>
          <p:cNvPr id="13" name="Text Box 388">
            <a:extLst>
              <a:ext uri="{FF2B5EF4-FFF2-40B4-BE49-F238E27FC236}">
                <a16:creationId xmlns:a16="http://schemas.microsoft.com/office/drawing/2014/main" id="{468997F5-3DDD-1F49-B6E3-5F8BAB651512}"/>
              </a:ext>
            </a:extLst>
          </p:cNvPr>
          <p:cNvSpPr txBox="1">
            <a:spLocks noChangeArrowheads="1"/>
          </p:cNvSpPr>
          <p:nvPr/>
        </p:nvSpPr>
        <p:spPr bwMode="auto">
          <a:xfrm>
            <a:off x="1092200" y="2728913"/>
            <a:ext cx="320675" cy="225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gn="l">
              <a:lnSpc>
                <a:spcPct val="90000"/>
              </a:lnSpc>
              <a:spcBef>
                <a:spcPct val="30000"/>
              </a:spcBef>
            </a:pPr>
            <a:r>
              <a:rPr lang="en-US" sz="1000">
                <a:solidFill>
                  <a:schemeClr val="tx2"/>
                </a:solidFill>
              </a:rPr>
              <a:t>32</a:t>
            </a:r>
          </a:p>
        </p:txBody>
      </p:sp>
      <p:sp>
        <p:nvSpPr>
          <p:cNvPr id="14" name="Rectangle 390">
            <a:extLst>
              <a:ext uri="{FF2B5EF4-FFF2-40B4-BE49-F238E27FC236}">
                <a16:creationId xmlns:a16="http://schemas.microsoft.com/office/drawing/2014/main" id="{E344C039-FF14-AB4C-9835-8BFBAE7603FD}"/>
              </a:ext>
            </a:extLst>
          </p:cNvPr>
          <p:cNvSpPr>
            <a:spLocks noChangeArrowheads="1"/>
          </p:cNvSpPr>
          <p:nvPr/>
        </p:nvSpPr>
        <p:spPr bwMode="auto">
          <a:xfrm>
            <a:off x="2311400" y="36734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15" name="Rectangle 391">
            <a:extLst>
              <a:ext uri="{FF2B5EF4-FFF2-40B4-BE49-F238E27FC236}">
                <a16:creationId xmlns:a16="http://schemas.microsoft.com/office/drawing/2014/main" id="{997C52A6-84B8-1445-A035-C49409A3B1A2}"/>
              </a:ext>
            </a:extLst>
          </p:cNvPr>
          <p:cNvSpPr>
            <a:spLocks noChangeArrowheads="1"/>
          </p:cNvSpPr>
          <p:nvPr/>
        </p:nvSpPr>
        <p:spPr bwMode="auto">
          <a:xfrm>
            <a:off x="2844800" y="36734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16" name="Rectangle 392">
            <a:extLst>
              <a:ext uri="{FF2B5EF4-FFF2-40B4-BE49-F238E27FC236}">
                <a16:creationId xmlns:a16="http://schemas.microsoft.com/office/drawing/2014/main" id="{F0A78B26-776F-CD43-93D1-09211E45B16E}"/>
              </a:ext>
            </a:extLst>
          </p:cNvPr>
          <p:cNvSpPr>
            <a:spLocks noChangeArrowheads="1"/>
          </p:cNvSpPr>
          <p:nvPr/>
        </p:nvSpPr>
        <p:spPr bwMode="auto">
          <a:xfrm>
            <a:off x="3378200" y="36734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17" name="Rectangle 393">
            <a:extLst>
              <a:ext uri="{FF2B5EF4-FFF2-40B4-BE49-F238E27FC236}">
                <a16:creationId xmlns:a16="http://schemas.microsoft.com/office/drawing/2014/main" id="{6E29BD81-8BD1-364D-B137-FF4DD1143D12}"/>
              </a:ext>
            </a:extLst>
          </p:cNvPr>
          <p:cNvSpPr>
            <a:spLocks noChangeArrowheads="1"/>
          </p:cNvSpPr>
          <p:nvPr/>
        </p:nvSpPr>
        <p:spPr bwMode="auto">
          <a:xfrm>
            <a:off x="3911600" y="36734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18" name="Rectangle 394">
            <a:extLst>
              <a:ext uri="{FF2B5EF4-FFF2-40B4-BE49-F238E27FC236}">
                <a16:creationId xmlns:a16="http://schemas.microsoft.com/office/drawing/2014/main" id="{965EB71D-9A23-1140-8A87-D7B0BCE397C0}"/>
              </a:ext>
            </a:extLst>
          </p:cNvPr>
          <p:cNvSpPr>
            <a:spLocks noChangeArrowheads="1"/>
          </p:cNvSpPr>
          <p:nvPr/>
        </p:nvSpPr>
        <p:spPr bwMode="auto">
          <a:xfrm>
            <a:off x="2311400" y="38258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19" name="Rectangle 395">
            <a:extLst>
              <a:ext uri="{FF2B5EF4-FFF2-40B4-BE49-F238E27FC236}">
                <a16:creationId xmlns:a16="http://schemas.microsoft.com/office/drawing/2014/main" id="{D8E8700A-B93A-5647-A643-39C0FF2674FC}"/>
              </a:ext>
            </a:extLst>
          </p:cNvPr>
          <p:cNvSpPr>
            <a:spLocks noChangeArrowheads="1"/>
          </p:cNvSpPr>
          <p:nvPr/>
        </p:nvSpPr>
        <p:spPr bwMode="auto">
          <a:xfrm>
            <a:off x="2844800" y="38258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20" name="Rectangle 396">
            <a:extLst>
              <a:ext uri="{FF2B5EF4-FFF2-40B4-BE49-F238E27FC236}">
                <a16:creationId xmlns:a16="http://schemas.microsoft.com/office/drawing/2014/main" id="{AB6FD340-DBBC-FA43-8F07-24B75AE34ED9}"/>
              </a:ext>
            </a:extLst>
          </p:cNvPr>
          <p:cNvSpPr>
            <a:spLocks noChangeArrowheads="1"/>
          </p:cNvSpPr>
          <p:nvPr/>
        </p:nvSpPr>
        <p:spPr bwMode="auto">
          <a:xfrm>
            <a:off x="3378200" y="38258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21" name="Rectangle 397">
            <a:extLst>
              <a:ext uri="{FF2B5EF4-FFF2-40B4-BE49-F238E27FC236}">
                <a16:creationId xmlns:a16="http://schemas.microsoft.com/office/drawing/2014/main" id="{6F8EBA7D-E3B6-1841-ABE0-7387EA2E08B7}"/>
              </a:ext>
            </a:extLst>
          </p:cNvPr>
          <p:cNvSpPr>
            <a:spLocks noChangeArrowheads="1"/>
          </p:cNvSpPr>
          <p:nvPr/>
        </p:nvSpPr>
        <p:spPr bwMode="auto">
          <a:xfrm>
            <a:off x="3911600" y="38258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22" name="Rectangle 398">
            <a:extLst>
              <a:ext uri="{FF2B5EF4-FFF2-40B4-BE49-F238E27FC236}">
                <a16:creationId xmlns:a16="http://schemas.microsoft.com/office/drawing/2014/main" id="{27185B0B-AFC0-5C4A-A824-2441C76D52FA}"/>
              </a:ext>
            </a:extLst>
          </p:cNvPr>
          <p:cNvSpPr>
            <a:spLocks noChangeArrowheads="1"/>
          </p:cNvSpPr>
          <p:nvPr/>
        </p:nvSpPr>
        <p:spPr bwMode="auto">
          <a:xfrm>
            <a:off x="2311400" y="39782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23" name="Rectangle 399">
            <a:extLst>
              <a:ext uri="{FF2B5EF4-FFF2-40B4-BE49-F238E27FC236}">
                <a16:creationId xmlns:a16="http://schemas.microsoft.com/office/drawing/2014/main" id="{7A143098-7514-E741-8E06-5FA474D349A9}"/>
              </a:ext>
            </a:extLst>
          </p:cNvPr>
          <p:cNvSpPr>
            <a:spLocks noChangeArrowheads="1"/>
          </p:cNvSpPr>
          <p:nvPr/>
        </p:nvSpPr>
        <p:spPr bwMode="auto">
          <a:xfrm>
            <a:off x="2844800" y="39782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24" name="Rectangle 400">
            <a:extLst>
              <a:ext uri="{FF2B5EF4-FFF2-40B4-BE49-F238E27FC236}">
                <a16:creationId xmlns:a16="http://schemas.microsoft.com/office/drawing/2014/main" id="{49BA2E36-1BD8-2847-ACCB-C3FF7C0AB5EC}"/>
              </a:ext>
            </a:extLst>
          </p:cNvPr>
          <p:cNvSpPr>
            <a:spLocks noChangeArrowheads="1"/>
          </p:cNvSpPr>
          <p:nvPr/>
        </p:nvSpPr>
        <p:spPr bwMode="auto">
          <a:xfrm>
            <a:off x="3378200" y="39782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25" name="Rectangle 401">
            <a:extLst>
              <a:ext uri="{FF2B5EF4-FFF2-40B4-BE49-F238E27FC236}">
                <a16:creationId xmlns:a16="http://schemas.microsoft.com/office/drawing/2014/main" id="{C84D9CC7-3A23-1247-95D4-0DC6A75B0330}"/>
              </a:ext>
            </a:extLst>
          </p:cNvPr>
          <p:cNvSpPr>
            <a:spLocks noChangeArrowheads="1"/>
          </p:cNvSpPr>
          <p:nvPr/>
        </p:nvSpPr>
        <p:spPr bwMode="auto">
          <a:xfrm>
            <a:off x="3911600" y="39782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26" name="Rectangle 402">
            <a:extLst>
              <a:ext uri="{FF2B5EF4-FFF2-40B4-BE49-F238E27FC236}">
                <a16:creationId xmlns:a16="http://schemas.microsoft.com/office/drawing/2014/main" id="{7A3F38A4-FDA1-2C49-A5E3-C4517A5BA8C7}"/>
              </a:ext>
            </a:extLst>
          </p:cNvPr>
          <p:cNvSpPr>
            <a:spLocks noChangeArrowheads="1"/>
          </p:cNvSpPr>
          <p:nvPr/>
        </p:nvSpPr>
        <p:spPr bwMode="auto">
          <a:xfrm>
            <a:off x="2311400" y="43592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27" name="Rectangle 403">
            <a:extLst>
              <a:ext uri="{FF2B5EF4-FFF2-40B4-BE49-F238E27FC236}">
                <a16:creationId xmlns:a16="http://schemas.microsoft.com/office/drawing/2014/main" id="{0AA44E78-5F4C-0A4B-A0F0-0A47CB94E648}"/>
              </a:ext>
            </a:extLst>
          </p:cNvPr>
          <p:cNvSpPr>
            <a:spLocks noChangeArrowheads="1"/>
          </p:cNvSpPr>
          <p:nvPr/>
        </p:nvSpPr>
        <p:spPr bwMode="auto">
          <a:xfrm>
            <a:off x="2844800" y="43592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28" name="Rectangle 404">
            <a:extLst>
              <a:ext uri="{FF2B5EF4-FFF2-40B4-BE49-F238E27FC236}">
                <a16:creationId xmlns:a16="http://schemas.microsoft.com/office/drawing/2014/main" id="{FEEB839D-E29C-624C-8E00-55378F55D1EC}"/>
              </a:ext>
            </a:extLst>
          </p:cNvPr>
          <p:cNvSpPr>
            <a:spLocks noChangeArrowheads="1"/>
          </p:cNvSpPr>
          <p:nvPr/>
        </p:nvSpPr>
        <p:spPr bwMode="auto">
          <a:xfrm>
            <a:off x="3378200" y="43592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29" name="Rectangle 405">
            <a:extLst>
              <a:ext uri="{FF2B5EF4-FFF2-40B4-BE49-F238E27FC236}">
                <a16:creationId xmlns:a16="http://schemas.microsoft.com/office/drawing/2014/main" id="{F6757E6D-2650-CA48-902E-150FE9658297}"/>
              </a:ext>
            </a:extLst>
          </p:cNvPr>
          <p:cNvSpPr>
            <a:spLocks noChangeArrowheads="1"/>
          </p:cNvSpPr>
          <p:nvPr/>
        </p:nvSpPr>
        <p:spPr bwMode="auto">
          <a:xfrm>
            <a:off x="3911600" y="43592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30" name="Text Box 406">
            <a:extLst>
              <a:ext uri="{FF2B5EF4-FFF2-40B4-BE49-F238E27FC236}">
                <a16:creationId xmlns:a16="http://schemas.microsoft.com/office/drawing/2014/main" id="{2E089414-BE09-774E-8E45-B63F3F17E769}"/>
              </a:ext>
            </a:extLst>
          </p:cNvPr>
          <p:cNvSpPr txBox="1">
            <a:spLocks noChangeArrowheads="1"/>
          </p:cNvSpPr>
          <p:nvPr/>
        </p:nvSpPr>
        <p:spPr bwMode="auto">
          <a:xfrm>
            <a:off x="3233738" y="4108450"/>
            <a:ext cx="455612" cy="298450"/>
          </a:xfrm>
          <a:prstGeom prst="rect">
            <a:avLst/>
          </a:prstGeom>
          <a:noFill/>
          <a:ln>
            <a:noFill/>
          </a:ln>
          <a:effectLst/>
          <a:extLst>
            <a:ext uri="{909E8E84-426E-40dd-AFC4-6F175D3DCCD1}">
              <a14:hiddenFill xmlns="" xmlns:a14="http://schemas.microsoft.com/office/drawing/2010/main">
                <a:solidFill>
                  <a:srgbClr val="C0C0C0"/>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eaVert" wrap="none" lIns="90487" tIns="44450" rIns="90487" bIns="44450">
            <a:spAutoFit/>
          </a:bodyPr>
          <a:lstStyle/>
          <a:p>
            <a:pPr algn="l">
              <a:lnSpc>
                <a:spcPct val="90000"/>
              </a:lnSpc>
              <a:spcBef>
                <a:spcPct val="30000"/>
              </a:spcBef>
            </a:pPr>
            <a:r>
              <a:rPr lang="en-US" sz="2000">
                <a:solidFill>
                  <a:schemeClr val="tx2"/>
                </a:solidFill>
              </a:rPr>
              <a:t>...</a:t>
            </a:r>
          </a:p>
        </p:txBody>
      </p:sp>
      <p:sp>
        <p:nvSpPr>
          <p:cNvPr id="31" name="Line 407">
            <a:extLst>
              <a:ext uri="{FF2B5EF4-FFF2-40B4-BE49-F238E27FC236}">
                <a16:creationId xmlns:a16="http://schemas.microsoft.com/office/drawing/2014/main" id="{FDC6ED68-2E7D-6849-9746-26A6C0240EE2}"/>
              </a:ext>
            </a:extLst>
          </p:cNvPr>
          <p:cNvSpPr>
            <a:spLocks noChangeShapeType="1"/>
          </p:cNvSpPr>
          <p:nvPr/>
        </p:nvSpPr>
        <p:spPr bwMode="auto">
          <a:xfrm>
            <a:off x="1854200" y="3216275"/>
            <a:ext cx="0" cy="1219200"/>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32" name="Line 408">
            <a:extLst>
              <a:ext uri="{FF2B5EF4-FFF2-40B4-BE49-F238E27FC236}">
                <a16:creationId xmlns:a16="http://schemas.microsoft.com/office/drawing/2014/main" id="{9638C9EB-1077-3D44-9965-B502EDD4A836}"/>
              </a:ext>
            </a:extLst>
          </p:cNvPr>
          <p:cNvSpPr>
            <a:spLocks noChangeShapeType="1"/>
          </p:cNvSpPr>
          <p:nvPr/>
        </p:nvSpPr>
        <p:spPr bwMode="auto">
          <a:xfrm>
            <a:off x="1854200" y="3749675"/>
            <a:ext cx="457200" cy="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33" name="Line 409">
            <a:extLst>
              <a:ext uri="{FF2B5EF4-FFF2-40B4-BE49-F238E27FC236}">
                <a16:creationId xmlns:a16="http://schemas.microsoft.com/office/drawing/2014/main" id="{F391CE6C-A0B4-CE48-B2B8-14964B6ECABE}"/>
              </a:ext>
            </a:extLst>
          </p:cNvPr>
          <p:cNvSpPr>
            <a:spLocks noChangeShapeType="1"/>
          </p:cNvSpPr>
          <p:nvPr/>
        </p:nvSpPr>
        <p:spPr bwMode="auto">
          <a:xfrm>
            <a:off x="1854200" y="4435475"/>
            <a:ext cx="457200" cy="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34" name="Line 410">
            <a:extLst>
              <a:ext uri="{FF2B5EF4-FFF2-40B4-BE49-F238E27FC236}">
                <a16:creationId xmlns:a16="http://schemas.microsoft.com/office/drawing/2014/main" id="{2D9BD862-9FD6-1741-A3A9-DF0ACFF1598E}"/>
              </a:ext>
            </a:extLst>
          </p:cNvPr>
          <p:cNvSpPr>
            <a:spLocks noChangeShapeType="1"/>
          </p:cNvSpPr>
          <p:nvPr/>
        </p:nvSpPr>
        <p:spPr bwMode="auto">
          <a:xfrm>
            <a:off x="1854200" y="3902075"/>
            <a:ext cx="457200" cy="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35" name="Line 411">
            <a:extLst>
              <a:ext uri="{FF2B5EF4-FFF2-40B4-BE49-F238E27FC236}">
                <a16:creationId xmlns:a16="http://schemas.microsoft.com/office/drawing/2014/main" id="{B194E00F-AF0F-A442-BDF5-020F106D7831}"/>
              </a:ext>
            </a:extLst>
          </p:cNvPr>
          <p:cNvSpPr>
            <a:spLocks noChangeShapeType="1"/>
          </p:cNvSpPr>
          <p:nvPr/>
        </p:nvSpPr>
        <p:spPr bwMode="auto">
          <a:xfrm>
            <a:off x="1854200" y="4054475"/>
            <a:ext cx="457200" cy="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36" name="Line 412">
            <a:extLst>
              <a:ext uri="{FF2B5EF4-FFF2-40B4-BE49-F238E27FC236}">
                <a16:creationId xmlns:a16="http://schemas.microsoft.com/office/drawing/2014/main" id="{EB2306D7-831F-DE41-ABBE-7364DBFE14E7}"/>
              </a:ext>
            </a:extLst>
          </p:cNvPr>
          <p:cNvSpPr>
            <a:spLocks noChangeShapeType="1"/>
          </p:cNvSpPr>
          <p:nvPr/>
        </p:nvSpPr>
        <p:spPr bwMode="auto">
          <a:xfrm>
            <a:off x="1320800" y="3216275"/>
            <a:ext cx="0" cy="152400"/>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37" name="Line 413">
            <a:extLst>
              <a:ext uri="{FF2B5EF4-FFF2-40B4-BE49-F238E27FC236}">
                <a16:creationId xmlns:a16="http://schemas.microsoft.com/office/drawing/2014/main" id="{C0552FF3-10F8-7F48-A088-CD86581229EF}"/>
              </a:ext>
            </a:extLst>
          </p:cNvPr>
          <p:cNvSpPr>
            <a:spLocks noChangeShapeType="1"/>
          </p:cNvSpPr>
          <p:nvPr/>
        </p:nvSpPr>
        <p:spPr bwMode="auto">
          <a:xfrm>
            <a:off x="1320800" y="3368675"/>
            <a:ext cx="2895600" cy="0"/>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38" name="Line 414">
            <a:extLst>
              <a:ext uri="{FF2B5EF4-FFF2-40B4-BE49-F238E27FC236}">
                <a16:creationId xmlns:a16="http://schemas.microsoft.com/office/drawing/2014/main" id="{C5722CA4-868C-0446-8760-8B4478CE7F68}"/>
              </a:ext>
            </a:extLst>
          </p:cNvPr>
          <p:cNvSpPr>
            <a:spLocks noChangeShapeType="1"/>
          </p:cNvSpPr>
          <p:nvPr/>
        </p:nvSpPr>
        <p:spPr bwMode="auto">
          <a:xfrm>
            <a:off x="2616200" y="3368675"/>
            <a:ext cx="0" cy="30480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39" name="Line 415">
            <a:extLst>
              <a:ext uri="{FF2B5EF4-FFF2-40B4-BE49-F238E27FC236}">
                <a16:creationId xmlns:a16="http://schemas.microsoft.com/office/drawing/2014/main" id="{CE73C175-D04F-524D-9E8C-8648DC42B7C0}"/>
              </a:ext>
            </a:extLst>
          </p:cNvPr>
          <p:cNvSpPr>
            <a:spLocks noChangeShapeType="1"/>
          </p:cNvSpPr>
          <p:nvPr/>
        </p:nvSpPr>
        <p:spPr bwMode="auto">
          <a:xfrm>
            <a:off x="3149600" y="3368675"/>
            <a:ext cx="0" cy="30480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40" name="Line 416">
            <a:extLst>
              <a:ext uri="{FF2B5EF4-FFF2-40B4-BE49-F238E27FC236}">
                <a16:creationId xmlns:a16="http://schemas.microsoft.com/office/drawing/2014/main" id="{7E37A530-0BFD-6F4B-A53E-6B0C9BB29EE7}"/>
              </a:ext>
            </a:extLst>
          </p:cNvPr>
          <p:cNvSpPr>
            <a:spLocks noChangeShapeType="1"/>
          </p:cNvSpPr>
          <p:nvPr/>
        </p:nvSpPr>
        <p:spPr bwMode="auto">
          <a:xfrm>
            <a:off x="3683000" y="3368675"/>
            <a:ext cx="0" cy="30480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41" name="Line 417">
            <a:extLst>
              <a:ext uri="{FF2B5EF4-FFF2-40B4-BE49-F238E27FC236}">
                <a16:creationId xmlns:a16="http://schemas.microsoft.com/office/drawing/2014/main" id="{67D1ECA6-76BD-5749-BA1F-2294E0C4205B}"/>
              </a:ext>
            </a:extLst>
          </p:cNvPr>
          <p:cNvSpPr>
            <a:spLocks noChangeShapeType="1"/>
          </p:cNvSpPr>
          <p:nvPr/>
        </p:nvSpPr>
        <p:spPr bwMode="auto">
          <a:xfrm>
            <a:off x="4216400" y="3368675"/>
            <a:ext cx="0" cy="30480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42" name="Line 418">
            <a:extLst>
              <a:ext uri="{FF2B5EF4-FFF2-40B4-BE49-F238E27FC236}">
                <a16:creationId xmlns:a16="http://schemas.microsoft.com/office/drawing/2014/main" id="{4C7AD570-EA5B-5246-874E-CAF8858C1F25}"/>
              </a:ext>
            </a:extLst>
          </p:cNvPr>
          <p:cNvSpPr>
            <a:spLocks noChangeShapeType="1"/>
          </p:cNvSpPr>
          <p:nvPr/>
        </p:nvSpPr>
        <p:spPr bwMode="auto">
          <a:xfrm>
            <a:off x="787400" y="2530475"/>
            <a:ext cx="0" cy="265430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43" name="Line 419">
            <a:extLst>
              <a:ext uri="{FF2B5EF4-FFF2-40B4-BE49-F238E27FC236}">
                <a16:creationId xmlns:a16="http://schemas.microsoft.com/office/drawing/2014/main" id="{7D5C13B9-3513-5C49-BC84-D8A9E1EC3433}"/>
              </a:ext>
            </a:extLst>
          </p:cNvPr>
          <p:cNvSpPr>
            <a:spLocks noChangeShapeType="1"/>
          </p:cNvSpPr>
          <p:nvPr/>
        </p:nvSpPr>
        <p:spPr bwMode="auto">
          <a:xfrm>
            <a:off x="1549400" y="1768475"/>
            <a:ext cx="0" cy="45720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44" name="Text Box 420">
            <a:extLst>
              <a:ext uri="{FF2B5EF4-FFF2-40B4-BE49-F238E27FC236}">
                <a16:creationId xmlns:a16="http://schemas.microsoft.com/office/drawing/2014/main" id="{3FF6B368-2862-F348-AAEA-416690F8C58D}"/>
              </a:ext>
            </a:extLst>
          </p:cNvPr>
          <p:cNvSpPr txBox="1">
            <a:spLocks noChangeArrowheads="1"/>
          </p:cNvSpPr>
          <p:nvPr/>
        </p:nvSpPr>
        <p:spPr bwMode="auto">
          <a:xfrm>
            <a:off x="1676400" y="4556126"/>
            <a:ext cx="3490907" cy="33906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87" tIns="44450" rIns="90487" bIns="44450">
            <a:spAutoFit/>
          </a:bodyPr>
          <a:lstStyle/>
          <a:p>
            <a:pPr algn="l">
              <a:lnSpc>
                <a:spcPct val="90000"/>
              </a:lnSpc>
              <a:spcBef>
                <a:spcPct val="30000"/>
              </a:spcBef>
            </a:pPr>
            <a:r>
              <a:rPr lang="en-US" b="1" dirty="0">
                <a:solidFill>
                  <a:schemeClr val="tx2"/>
                </a:solidFill>
              </a:rPr>
              <a:t>L1 TLB (16 sets, 4 entries/set)</a:t>
            </a:r>
          </a:p>
        </p:txBody>
      </p:sp>
      <p:sp>
        <p:nvSpPr>
          <p:cNvPr id="45" name="Rectangle 421">
            <a:extLst>
              <a:ext uri="{FF2B5EF4-FFF2-40B4-BE49-F238E27FC236}">
                <a16:creationId xmlns:a16="http://schemas.microsoft.com/office/drawing/2014/main" id="{8350B2F0-7A61-0B44-9052-58B9EBAEB844}"/>
              </a:ext>
            </a:extLst>
          </p:cNvPr>
          <p:cNvSpPr>
            <a:spLocks noChangeArrowheads="1"/>
          </p:cNvSpPr>
          <p:nvPr/>
        </p:nvSpPr>
        <p:spPr bwMode="auto">
          <a:xfrm>
            <a:off x="635000" y="5184775"/>
            <a:ext cx="533400" cy="3048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sz="1400">
                <a:solidFill>
                  <a:schemeClr val="tx2"/>
                </a:solidFill>
              </a:rPr>
              <a:t>VPN1</a:t>
            </a:r>
          </a:p>
        </p:txBody>
      </p:sp>
      <p:sp>
        <p:nvSpPr>
          <p:cNvPr id="46" name="Rectangle 422">
            <a:extLst>
              <a:ext uri="{FF2B5EF4-FFF2-40B4-BE49-F238E27FC236}">
                <a16:creationId xmlns:a16="http://schemas.microsoft.com/office/drawing/2014/main" id="{9CAAD02D-8587-F34A-8924-CB6CA33143F5}"/>
              </a:ext>
            </a:extLst>
          </p:cNvPr>
          <p:cNvSpPr>
            <a:spLocks noChangeArrowheads="1"/>
          </p:cNvSpPr>
          <p:nvPr/>
        </p:nvSpPr>
        <p:spPr bwMode="auto">
          <a:xfrm>
            <a:off x="1168400" y="5184775"/>
            <a:ext cx="533400" cy="3048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sz="1400">
                <a:solidFill>
                  <a:schemeClr val="tx2"/>
                </a:solidFill>
              </a:rPr>
              <a:t>VPN2</a:t>
            </a:r>
          </a:p>
        </p:txBody>
      </p:sp>
      <p:sp>
        <p:nvSpPr>
          <p:cNvPr id="47" name="Text Box 423">
            <a:extLst>
              <a:ext uri="{FF2B5EF4-FFF2-40B4-BE49-F238E27FC236}">
                <a16:creationId xmlns:a16="http://schemas.microsoft.com/office/drawing/2014/main" id="{05AC9874-F8F1-014F-9E8A-B9965480640C}"/>
              </a:ext>
            </a:extLst>
          </p:cNvPr>
          <p:cNvSpPr txBox="1">
            <a:spLocks noChangeArrowheads="1"/>
          </p:cNvSpPr>
          <p:nvPr/>
        </p:nvSpPr>
        <p:spPr bwMode="auto">
          <a:xfrm>
            <a:off x="1247775" y="4994275"/>
            <a:ext cx="250825" cy="225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gn="l">
              <a:lnSpc>
                <a:spcPct val="90000"/>
              </a:lnSpc>
              <a:spcBef>
                <a:spcPct val="30000"/>
              </a:spcBef>
            </a:pPr>
            <a:r>
              <a:rPr lang="en-US" sz="1000">
                <a:solidFill>
                  <a:schemeClr val="tx2"/>
                </a:solidFill>
              </a:rPr>
              <a:t>9</a:t>
            </a:r>
          </a:p>
        </p:txBody>
      </p:sp>
      <p:sp>
        <p:nvSpPr>
          <p:cNvPr id="48" name="Text Box 424">
            <a:extLst>
              <a:ext uri="{FF2B5EF4-FFF2-40B4-BE49-F238E27FC236}">
                <a16:creationId xmlns:a16="http://schemas.microsoft.com/office/drawing/2014/main" id="{E436B1ED-FD1A-9E47-A693-FF404918132B}"/>
              </a:ext>
            </a:extLst>
          </p:cNvPr>
          <p:cNvSpPr txBox="1">
            <a:spLocks noChangeArrowheads="1"/>
          </p:cNvSpPr>
          <p:nvPr/>
        </p:nvSpPr>
        <p:spPr bwMode="auto">
          <a:xfrm>
            <a:off x="787400" y="4994275"/>
            <a:ext cx="250825" cy="225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gn="l">
              <a:lnSpc>
                <a:spcPct val="90000"/>
              </a:lnSpc>
              <a:spcBef>
                <a:spcPct val="30000"/>
              </a:spcBef>
            </a:pPr>
            <a:r>
              <a:rPr lang="en-US" sz="1000">
                <a:solidFill>
                  <a:schemeClr val="tx2"/>
                </a:solidFill>
              </a:rPr>
              <a:t>9</a:t>
            </a:r>
          </a:p>
        </p:txBody>
      </p:sp>
      <p:grpSp>
        <p:nvGrpSpPr>
          <p:cNvPr id="49" name="Group 521">
            <a:extLst>
              <a:ext uri="{FF2B5EF4-FFF2-40B4-BE49-F238E27FC236}">
                <a16:creationId xmlns:a16="http://schemas.microsoft.com/office/drawing/2014/main" id="{E1744B9F-28A1-B243-8366-756A7332C6E8}"/>
              </a:ext>
            </a:extLst>
          </p:cNvPr>
          <p:cNvGrpSpPr>
            <a:grpSpLocks/>
          </p:cNvGrpSpPr>
          <p:nvPr/>
        </p:nvGrpSpPr>
        <p:grpSpPr bwMode="auto">
          <a:xfrm>
            <a:off x="858838" y="5870575"/>
            <a:ext cx="315912" cy="914400"/>
            <a:chOff x="528" y="2896"/>
            <a:chExt cx="328" cy="576"/>
          </a:xfrm>
        </p:grpSpPr>
        <p:sp>
          <p:nvSpPr>
            <p:cNvPr id="50" name="Rectangle 425">
              <a:extLst>
                <a:ext uri="{FF2B5EF4-FFF2-40B4-BE49-F238E27FC236}">
                  <a16:creationId xmlns:a16="http://schemas.microsoft.com/office/drawing/2014/main" id="{37713598-1C75-2E41-A077-7FD0EEB962B1}"/>
                </a:ext>
              </a:extLst>
            </p:cNvPr>
            <p:cNvSpPr>
              <a:spLocks noChangeArrowheads="1"/>
            </p:cNvSpPr>
            <p:nvPr/>
          </p:nvSpPr>
          <p:spPr bwMode="auto">
            <a:xfrm>
              <a:off x="528" y="2896"/>
              <a:ext cx="328" cy="576"/>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51" name="Rectangle 426">
              <a:extLst>
                <a:ext uri="{FF2B5EF4-FFF2-40B4-BE49-F238E27FC236}">
                  <a16:creationId xmlns:a16="http://schemas.microsoft.com/office/drawing/2014/main" id="{A6F4C8EA-F868-C149-9B8B-AE8201BDC140}"/>
                </a:ext>
              </a:extLst>
            </p:cNvPr>
            <p:cNvSpPr>
              <a:spLocks noChangeArrowheads="1"/>
            </p:cNvSpPr>
            <p:nvPr/>
          </p:nvSpPr>
          <p:spPr bwMode="auto">
            <a:xfrm>
              <a:off x="528" y="3072"/>
              <a:ext cx="328" cy="16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sz="1200">
                  <a:solidFill>
                    <a:schemeClr val="tx2"/>
                  </a:solidFill>
                </a:rPr>
                <a:t>PTE</a:t>
              </a:r>
            </a:p>
          </p:txBody>
        </p:sp>
      </p:grpSp>
      <p:sp>
        <p:nvSpPr>
          <p:cNvPr id="52" name="Text Box 431">
            <a:extLst>
              <a:ext uri="{FF2B5EF4-FFF2-40B4-BE49-F238E27FC236}">
                <a16:creationId xmlns:a16="http://schemas.microsoft.com/office/drawing/2014/main" id="{57670007-7BE5-B84B-9CB4-7A6BD7B61A8F}"/>
              </a:ext>
            </a:extLst>
          </p:cNvPr>
          <p:cNvSpPr txBox="1">
            <a:spLocks noChangeArrowheads="1"/>
          </p:cNvSpPr>
          <p:nvPr/>
        </p:nvSpPr>
        <p:spPr bwMode="auto">
          <a:xfrm>
            <a:off x="66675" y="5741988"/>
            <a:ext cx="536575" cy="28098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algn="l">
              <a:lnSpc>
                <a:spcPct val="90000"/>
              </a:lnSpc>
              <a:spcBef>
                <a:spcPct val="30000"/>
              </a:spcBef>
            </a:pPr>
            <a:r>
              <a:rPr lang="en-US" sz="1400">
                <a:solidFill>
                  <a:schemeClr val="tx2"/>
                </a:solidFill>
              </a:rPr>
              <a:t>CR3</a:t>
            </a:r>
          </a:p>
        </p:txBody>
      </p:sp>
      <p:sp>
        <p:nvSpPr>
          <p:cNvPr id="53" name="Rectangle 436">
            <a:extLst>
              <a:ext uri="{FF2B5EF4-FFF2-40B4-BE49-F238E27FC236}">
                <a16:creationId xmlns:a16="http://schemas.microsoft.com/office/drawing/2014/main" id="{2D84FCDE-B0AA-9E44-836F-6A006E28CA6A}"/>
              </a:ext>
            </a:extLst>
          </p:cNvPr>
          <p:cNvSpPr>
            <a:spLocks noChangeArrowheads="1"/>
          </p:cNvSpPr>
          <p:nvPr/>
        </p:nvSpPr>
        <p:spPr bwMode="auto">
          <a:xfrm>
            <a:off x="4368800" y="5284788"/>
            <a:ext cx="1066800" cy="3048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sz="1400">
                <a:solidFill>
                  <a:schemeClr val="tx2"/>
                </a:solidFill>
              </a:rPr>
              <a:t>PPN</a:t>
            </a:r>
          </a:p>
        </p:txBody>
      </p:sp>
      <p:sp>
        <p:nvSpPr>
          <p:cNvPr id="54" name="Rectangle 437">
            <a:extLst>
              <a:ext uri="{FF2B5EF4-FFF2-40B4-BE49-F238E27FC236}">
                <a16:creationId xmlns:a16="http://schemas.microsoft.com/office/drawing/2014/main" id="{DCD78DB4-AE55-FB46-87C6-D49AB07AB7B1}"/>
              </a:ext>
            </a:extLst>
          </p:cNvPr>
          <p:cNvSpPr>
            <a:spLocks noChangeArrowheads="1"/>
          </p:cNvSpPr>
          <p:nvPr/>
        </p:nvSpPr>
        <p:spPr bwMode="auto">
          <a:xfrm>
            <a:off x="5435600" y="5284788"/>
            <a:ext cx="533400" cy="3048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sz="1400">
                <a:solidFill>
                  <a:schemeClr val="tx2"/>
                </a:solidFill>
              </a:rPr>
              <a:t>PPO</a:t>
            </a:r>
          </a:p>
        </p:txBody>
      </p:sp>
      <p:sp>
        <p:nvSpPr>
          <p:cNvPr id="55" name="Text Box 438">
            <a:extLst>
              <a:ext uri="{FF2B5EF4-FFF2-40B4-BE49-F238E27FC236}">
                <a16:creationId xmlns:a16="http://schemas.microsoft.com/office/drawing/2014/main" id="{A5DC51C0-405A-C04A-9561-B817B35786F8}"/>
              </a:ext>
            </a:extLst>
          </p:cNvPr>
          <p:cNvSpPr txBox="1">
            <a:spLocks noChangeArrowheads="1"/>
          </p:cNvSpPr>
          <p:nvPr/>
        </p:nvSpPr>
        <p:spPr bwMode="auto">
          <a:xfrm>
            <a:off x="4676775" y="5089525"/>
            <a:ext cx="320675" cy="225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gn="l">
              <a:lnSpc>
                <a:spcPct val="90000"/>
              </a:lnSpc>
              <a:spcBef>
                <a:spcPct val="30000"/>
              </a:spcBef>
            </a:pPr>
            <a:r>
              <a:rPr lang="en-US" sz="1000">
                <a:solidFill>
                  <a:schemeClr val="tx2"/>
                </a:solidFill>
              </a:rPr>
              <a:t>40</a:t>
            </a:r>
          </a:p>
        </p:txBody>
      </p:sp>
      <p:sp>
        <p:nvSpPr>
          <p:cNvPr id="56" name="Text Box 439">
            <a:extLst>
              <a:ext uri="{FF2B5EF4-FFF2-40B4-BE49-F238E27FC236}">
                <a16:creationId xmlns:a16="http://schemas.microsoft.com/office/drawing/2014/main" id="{19BA3F16-7481-BB4E-84B2-7DCEC96F1363}"/>
              </a:ext>
            </a:extLst>
          </p:cNvPr>
          <p:cNvSpPr txBox="1">
            <a:spLocks noChangeArrowheads="1"/>
          </p:cNvSpPr>
          <p:nvPr/>
        </p:nvSpPr>
        <p:spPr bwMode="auto">
          <a:xfrm>
            <a:off x="5553075" y="5089525"/>
            <a:ext cx="320675" cy="225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gn="l">
              <a:lnSpc>
                <a:spcPct val="90000"/>
              </a:lnSpc>
              <a:spcBef>
                <a:spcPct val="30000"/>
              </a:spcBef>
            </a:pPr>
            <a:r>
              <a:rPr lang="en-US" sz="1000">
                <a:solidFill>
                  <a:schemeClr val="tx2"/>
                </a:solidFill>
              </a:rPr>
              <a:t>12</a:t>
            </a:r>
          </a:p>
        </p:txBody>
      </p:sp>
      <p:sp>
        <p:nvSpPr>
          <p:cNvPr id="57" name="Line 440">
            <a:extLst>
              <a:ext uri="{FF2B5EF4-FFF2-40B4-BE49-F238E27FC236}">
                <a16:creationId xmlns:a16="http://schemas.microsoft.com/office/drawing/2014/main" id="{BEBC043D-FAF8-574D-8F73-BD8D6A5D57AC}"/>
              </a:ext>
            </a:extLst>
          </p:cNvPr>
          <p:cNvSpPr>
            <a:spLocks noChangeShapeType="1"/>
          </p:cNvSpPr>
          <p:nvPr/>
        </p:nvSpPr>
        <p:spPr bwMode="auto">
          <a:xfrm>
            <a:off x="4445000" y="4006850"/>
            <a:ext cx="609600" cy="0"/>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58" name="Line 441">
            <a:extLst>
              <a:ext uri="{FF2B5EF4-FFF2-40B4-BE49-F238E27FC236}">
                <a16:creationId xmlns:a16="http://schemas.microsoft.com/office/drawing/2014/main" id="{824AFE48-3BE7-114E-94A1-6110826E7B7F}"/>
              </a:ext>
            </a:extLst>
          </p:cNvPr>
          <p:cNvSpPr>
            <a:spLocks noChangeShapeType="1"/>
          </p:cNvSpPr>
          <p:nvPr/>
        </p:nvSpPr>
        <p:spPr bwMode="auto">
          <a:xfrm>
            <a:off x="5054600" y="4003675"/>
            <a:ext cx="0" cy="127000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59" name="Line 442">
            <a:extLst>
              <a:ext uri="{FF2B5EF4-FFF2-40B4-BE49-F238E27FC236}">
                <a16:creationId xmlns:a16="http://schemas.microsoft.com/office/drawing/2014/main" id="{928817DD-39C2-1540-9A0F-3EB0843ECBCD}"/>
              </a:ext>
            </a:extLst>
          </p:cNvPr>
          <p:cNvSpPr>
            <a:spLocks noChangeShapeType="1"/>
          </p:cNvSpPr>
          <p:nvPr/>
        </p:nvSpPr>
        <p:spPr bwMode="auto">
          <a:xfrm>
            <a:off x="3101975" y="6327775"/>
            <a:ext cx="1952625" cy="0"/>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60" name="Line 443">
            <a:extLst>
              <a:ext uri="{FF2B5EF4-FFF2-40B4-BE49-F238E27FC236}">
                <a16:creationId xmlns:a16="http://schemas.microsoft.com/office/drawing/2014/main" id="{0A8D45C5-73B0-7F4D-9DC7-D94028C20EBF}"/>
              </a:ext>
            </a:extLst>
          </p:cNvPr>
          <p:cNvSpPr>
            <a:spLocks noChangeShapeType="1"/>
          </p:cNvSpPr>
          <p:nvPr/>
        </p:nvSpPr>
        <p:spPr bwMode="auto">
          <a:xfrm flipH="1" flipV="1">
            <a:off x="5045075" y="5594350"/>
            <a:ext cx="9525" cy="733425"/>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61" name="Text Box 448">
            <a:extLst>
              <a:ext uri="{FF2B5EF4-FFF2-40B4-BE49-F238E27FC236}">
                <a16:creationId xmlns:a16="http://schemas.microsoft.com/office/drawing/2014/main" id="{190CF323-FF6E-7649-8520-6ED6D7547E28}"/>
              </a:ext>
            </a:extLst>
          </p:cNvPr>
          <p:cNvSpPr txBox="1">
            <a:spLocks noChangeArrowheads="1"/>
          </p:cNvSpPr>
          <p:nvPr/>
        </p:nvSpPr>
        <p:spPr bwMode="auto">
          <a:xfrm>
            <a:off x="3149600" y="6548438"/>
            <a:ext cx="1309688" cy="3095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gn="l">
              <a:lnSpc>
                <a:spcPct val="90000"/>
              </a:lnSpc>
              <a:spcBef>
                <a:spcPct val="30000"/>
              </a:spcBef>
            </a:pPr>
            <a:r>
              <a:rPr lang="en-US" b="1">
                <a:solidFill>
                  <a:schemeClr val="tx2"/>
                </a:solidFill>
              </a:rPr>
              <a:t>Page tables</a:t>
            </a:r>
          </a:p>
        </p:txBody>
      </p:sp>
      <p:sp>
        <p:nvSpPr>
          <p:cNvPr id="62" name="Text Box 449">
            <a:extLst>
              <a:ext uri="{FF2B5EF4-FFF2-40B4-BE49-F238E27FC236}">
                <a16:creationId xmlns:a16="http://schemas.microsoft.com/office/drawing/2014/main" id="{382CCDCC-04E5-7842-AFF5-9A3A35059099}"/>
              </a:ext>
            </a:extLst>
          </p:cNvPr>
          <p:cNvSpPr txBox="1">
            <a:spLocks noChangeArrowheads="1"/>
          </p:cNvSpPr>
          <p:nvPr/>
        </p:nvSpPr>
        <p:spPr bwMode="auto">
          <a:xfrm>
            <a:off x="752475" y="3857625"/>
            <a:ext cx="593725" cy="603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gn="l">
              <a:lnSpc>
                <a:spcPct val="90000"/>
              </a:lnSpc>
              <a:spcBef>
                <a:spcPct val="30000"/>
              </a:spcBef>
            </a:pPr>
            <a:r>
              <a:rPr lang="en-US" i="1">
                <a:solidFill>
                  <a:schemeClr val="tx2"/>
                </a:solidFill>
              </a:rPr>
              <a:t>TLB</a:t>
            </a:r>
          </a:p>
          <a:p>
            <a:pPr algn="l">
              <a:lnSpc>
                <a:spcPct val="90000"/>
              </a:lnSpc>
              <a:spcBef>
                <a:spcPct val="30000"/>
              </a:spcBef>
            </a:pPr>
            <a:r>
              <a:rPr lang="en-US" i="1">
                <a:solidFill>
                  <a:schemeClr val="tx2"/>
                </a:solidFill>
              </a:rPr>
              <a:t>miss</a:t>
            </a:r>
          </a:p>
        </p:txBody>
      </p:sp>
      <p:sp>
        <p:nvSpPr>
          <p:cNvPr id="63" name="Text Box 450">
            <a:extLst>
              <a:ext uri="{FF2B5EF4-FFF2-40B4-BE49-F238E27FC236}">
                <a16:creationId xmlns:a16="http://schemas.microsoft.com/office/drawing/2014/main" id="{77A2D3B7-E067-8445-B256-767672291571}"/>
              </a:ext>
            </a:extLst>
          </p:cNvPr>
          <p:cNvSpPr txBox="1">
            <a:spLocks noChangeArrowheads="1"/>
          </p:cNvSpPr>
          <p:nvPr/>
        </p:nvSpPr>
        <p:spPr bwMode="auto">
          <a:xfrm>
            <a:off x="4581525" y="3419475"/>
            <a:ext cx="552450" cy="603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gn="l">
              <a:lnSpc>
                <a:spcPct val="90000"/>
              </a:lnSpc>
              <a:spcBef>
                <a:spcPct val="30000"/>
              </a:spcBef>
            </a:pPr>
            <a:r>
              <a:rPr lang="en-US" i="1">
                <a:solidFill>
                  <a:schemeClr val="tx2"/>
                </a:solidFill>
              </a:rPr>
              <a:t>TLB</a:t>
            </a:r>
          </a:p>
          <a:p>
            <a:pPr algn="l">
              <a:lnSpc>
                <a:spcPct val="90000"/>
              </a:lnSpc>
              <a:spcBef>
                <a:spcPct val="30000"/>
              </a:spcBef>
            </a:pPr>
            <a:r>
              <a:rPr lang="en-US" i="1">
                <a:solidFill>
                  <a:schemeClr val="tx2"/>
                </a:solidFill>
              </a:rPr>
              <a:t>hit</a:t>
            </a:r>
          </a:p>
        </p:txBody>
      </p:sp>
      <p:sp>
        <p:nvSpPr>
          <p:cNvPr id="64" name="Line 451">
            <a:extLst>
              <a:ext uri="{FF2B5EF4-FFF2-40B4-BE49-F238E27FC236}">
                <a16:creationId xmlns:a16="http://schemas.microsoft.com/office/drawing/2014/main" id="{3DFE0941-4EC2-4E45-84C4-3153943A05CA}"/>
              </a:ext>
            </a:extLst>
          </p:cNvPr>
          <p:cNvSpPr>
            <a:spLocks noChangeShapeType="1"/>
          </p:cNvSpPr>
          <p:nvPr/>
        </p:nvSpPr>
        <p:spPr bwMode="auto">
          <a:xfrm>
            <a:off x="2235200" y="2454275"/>
            <a:ext cx="3276600" cy="0"/>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65" name="Line 452">
            <a:extLst>
              <a:ext uri="{FF2B5EF4-FFF2-40B4-BE49-F238E27FC236}">
                <a16:creationId xmlns:a16="http://schemas.microsoft.com/office/drawing/2014/main" id="{866BD76E-8818-F541-807A-CCC76F75401B}"/>
              </a:ext>
            </a:extLst>
          </p:cNvPr>
          <p:cNvSpPr>
            <a:spLocks noChangeShapeType="1"/>
          </p:cNvSpPr>
          <p:nvPr/>
        </p:nvSpPr>
        <p:spPr bwMode="auto">
          <a:xfrm>
            <a:off x="5511800" y="2454275"/>
            <a:ext cx="0" cy="281940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66" name="Text Box 453">
            <a:extLst>
              <a:ext uri="{FF2B5EF4-FFF2-40B4-BE49-F238E27FC236}">
                <a16:creationId xmlns:a16="http://schemas.microsoft.com/office/drawing/2014/main" id="{74233A4B-E551-8248-86F0-8AFCCFE43615}"/>
              </a:ext>
            </a:extLst>
          </p:cNvPr>
          <p:cNvSpPr txBox="1">
            <a:spLocks noChangeArrowheads="1"/>
          </p:cNvSpPr>
          <p:nvPr/>
        </p:nvSpPr>
        <p:spPr bwMode="auto">
          <a:xfrm>
            <a:off x="5981700" y="5527675"/>
            <a:ext cx="1016000" cy="8969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nSpc>
                <a:spcPct val="90000"/>
              </a:lnSpc>
              <a:spcBef>
                <a:spcPct val="30000"/>
              </a:spcBef>
            </a:pPr>
            <a:r>
              <a:rPr lang="en-US" b="1">
                <a:solidFill>
                  <a:schemeClr val="tx2"/>
                </a:solidFill>
              </a:rPr>
              <a:t>Physical</a:t>
            </a:r>
          </a:p>
          <a:p>
            <a:pPr>
              <a:lnSpc>
                <a:spcPct val="90000"/>
              </a:lnSpc>
              <a:spcBef>
                <a:spcPct val="30000"/>
              </a:spcBef>
            </a:pPr>
            <a:r>
              <a:rPr lang="en-US" b="1">
                <a:solidFill>
                  <a:schemeClr val="tx2"/>
                </a:solidFill>
              </a:rPr>
              <a:t>address </a:t>
            </a:r>
          </a:p>
          <a:p>
            <a:pPr>
              <a:lnSpc>
                <a:spcPct val="90000"/>
              </a:lnSpc>
              <a:spcBef>
                <a:spcPct val="30000"/>
              </a:spcBef>
            </a:pPr>
            <a:r>
              <a:rPr lang="en-US" b="1">
                <a:solidFill>
                  <a:schemeClr val="tx2"/>
                </a:solidFill>
              </a:rPr>
              <a:t>(PA)</a:t>
            </a:r>
          </a:p>
        </p:txBody>
      </p:sp>
      <p:sp>
        <p:nvSpPr>
          <p:cNvPr id="67" name="Rectangle 454">
            <a:extLst>
              <a:ext uri="{FF2B5EF4-FFF2-40B4-BE49-F238E27FC236}">
                <a16:creationId xmlns:a16="http://schemas.microsoft.com/office/drawing/2014/main" id="{4A906BE6-FBA2-7145-8555-7595A3738A9B}"/>
              </a:ext>
            </a:extLst>
          </p:cNvPr>
          <p:cNvSpPr>
            <a:spLocks noChangeArrowheads="1"/>
          </p:cNvSpPr>
          <p:nvPr/>
        </p:nvSpPr>
        <p:spPr bwMode="auto">
          <a:xfrm>
            <a:off x="5511800" y="1539875"/>
            <a:ext cx="1066800" cy="3048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sz="1400">
                <a:solidFill>
                  <a:schemeClr val="tx2"/>
                </a:solidFill>
              </a:rPr>
              <a:t>Result</a:t>
            </a:r>
          </a:p>
        </p:txBody>
      </p:sp>
      <p:sp>
        <p:nvSpPr>
          <p:cNvPr id="68" name="Text Box 455">
            <a:extLst>
              <a:ext uri="{FF2B5EF4-FFF2-40B4-BE49-F238E27FC236}">
                <a16:creationId xmlns:a16="http://schemas.microsoft.com/office/drawing/2014/main" id="{1AA50C01-1A85-8A43-9F95-6AB691F1F7FD}"/>
              </a:ext>
            </a:extLst>
          </p:cNvPr>
          <p:cNvSpPr txBox="1">
            <a:spLocks noChangeArrowheads="1"/>
          </p:cNvSpPr>
          <p:nvPr/>
        </p:nvSpPr>
        <p:spPr bwMode="auto">
          <a:xfrm>
            <a:off x="5876925" y="1357313"/>
            <a:ext cx="495300" cy="225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gn="l">
              <a:lnSpc>
                <a:spcPct val="90000"/>
              </a:lnSpc>
              <a:spcBef>
                <a:spcPct val="30000"/>
              </a:spcBef>
            </a:pPr>
            <a:r>
              <a:rPr lang="en-US" sz="1000">
                <a:solidFill>
                  <a:schemeClr val="tx2"/>
                </a:solidFill>
              </a:rPr>
              <a:t>32/64</a:t>
            </a:r>
          </a:p>
        </p:txBody>
      </p:sp>
      <p:sp>
        <p:nvSpPr>
          <p:cNvPr id="69" name="Rectangle 456">
            <a:extLst>
              <a:ext uri="{FF2B5EF4-FFF2-40B4-BE49-F238E27FC236}">
                <a16:creationId xmlns:a16="http://schemas.microsoft.com/office/drawing/2014/main" id="{BDCD8E02-B06F-7447-AAEC-86F3AE63CDFD}"/>
              </a:ext>
            </a:extLst>
          </p:cNvPr>
          <p:cNvSpPr>
            <a:spLocks noChangeArrowheads="1"/>
          </p:cNvSpPr>
          <p:nvPr/>
        </p:nvSpPr>
        <p:spPr bwMode="auto">
          <a:xfrm>
            <a:off x="5816600" y="36734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70" name="Rectangle 457">
            <a:extLst>
              <a:ext uri="{FF2B5EF4-FFF2-40B4-BE49-F238E27FC236}">
                <a16:creationId xmlns:a16="http://schemas.microsoft.com/office/drawing/2014/main" id="{F4D4F282-25E2-6048-B887-5464501F06F0}"/>
              </a:ext>
            </a:extLst>
          </p:cNvPr>
          <p:cNvSpPr>
            <a:spLocks noChangeArrowheads="1"/>
          </p:cNvSpPr>
          <p:nvPr/>
        </p:nvSpPr>
        <p:spPr bwMode="auto">
          <a:xfrm>
            <a:off x="6350000" y="36734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71" name="Rectangle 458">
            <a:extLst>
              <a:ext uri="{FF2B5EF4-FFF2-40B4-BE49-F238E27FC236}">
                <a16:creationId xmlns:a16="http://schemas.microsoft.com/office/drawing/2014/main" id="{33D35162-E178-8246-8041-ED75BEAED97B}"/>
              </a:ext>
            </a:extLst>
          </p:cNvPr>
          <p:cNvSpPr>
            <a:spLocks noChangeArrowheads="1"/>
          </p:cNvSpPr>
          <p:nvPr/>
        </p:nvSpPr>
        <p:spPr bwMode="auto">
          <a:xfrm>
            <a:off x="6883400" y="36734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72" name="Rectangle 459">
            <a:extLst>
              <a:ext uri="{FF2B5EF4-FFF2-40B4-BE49-F238E27FC236}">
                <a16:creationId xmlns:a16="http://schemas.microsoft.com/office/drawing/2014/main" id="{546C952F-5A48-2A48-801D-F945EDD1DA0A}"/>
              </a:ext>
            </a:extLst>
          </p:cNvPr>
          <p:cNvSpPr>
            <a:spLocks noChangeArrowheads="1"/>
          </p:cNvSpPr>
          <p:nvPr/>
        </p:nvSpPr>
        <p:spPr bwMode="auto">
          <a:xfrm>
            <a:off x="7416800" y="36734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73" name="Rectangle 460">
            <a:extLst>
              <a:ext uri="{FF2B5EF4-FFF2-40B4-BE49-F238E27FC236}">
                <a16:creationId xmlns:a16="http://schemas.microsoft.com/office/drawing/2014/main" id="{FE740558-68D2-1A4A-9062-38C8D2C281A3}"/>
              </a:ext>
            </a:extLst>
          </p:cNvPr>
          <p:cNvSpPr>
            <a:spLocks noChangeArrowheads="1"/>
          </p:cNvSpPr>
          <p:nvPr/>
        </p:nvSpPr>
        <p:spPr bwMode="auto">
          <a:xfrm>
            <a:off x="5816600" y="38258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74" name="Rectangle 461">
            <a:extLst>
              <a:ext uri="{FF2B5EF4-FFF2-40B4-BE49-F238E27FC236}">
                <a16:creationId xmlns:a16="http://schemas.microsoft.com/office/drawing/2014/main" id="{50E00A2F-E27A-E74A-95D9-16432A20F260}"/>
              </a:ext>
            </a:extLst>
          </p:cNvPr>
          <p:cNvSpPr>
            <a:spLocks noChangeArrowheads="1"/>
          </p:cNvSpPr>
          <p:nvPr/>
        </p:nvSpPr>
        <p:spPr bwMode="auto">
          <a:xfrm>
            <a:off x="6350000" y="38258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75" name="Rectangle 462">
            <a:extLst>
              <a:ext uri="{FF2B5EF4-FFF2-40B4-BE49-F238E27FC236}">
                <a16:creationId xmlns:a16="http://schemas.microsoft.com/office/drawing/2014/main" id="{B1397F34-BD93-DC4B-B310-CE62C8E4020A}"/>
              </a:ext>
            </a:extLst>
          </p:cNvPr>
          <p:cNvSpPr>
            <a:spLocks noChangeArrowheads="1"/>
          </p:cNvSpPr>
          <p:nvPr/>
        </p:nvSpPr>
        <p:spPr bwMode="auto">
          <a:xfrm>
            <a:off x="6883400" y="38258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76" name="Rectangle 463">
            <a:extLst>
              <a:ext uri="{FF2B5EF4-FFF2-40B4-BE49-F238E27FC236}">
                <a16:creationId xmlns:a16="http://schemas.microsoft.com/office/drawing/2014/main" id="{EC8F3833-11D3-9948-9163-C130D2903C4A}"/>
              </a:ext>
            </a:extLst>
          </p:cNvPr>
          <p:cNvSpPr>
            <a:spLocks noChangeArrowheads="1"/>
          </p:cNvSpPr>
          <p:nvPr/>
        </p:nvSpPr>
        <p:spPr bwMode="auto">
          <a:xfrm>
            <a:off x="7416800" y="38258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77" name="Rectangle 464">
            <a:extLst>
              <a:ext uri="{FF2B5EF4-FFF2-40B4-BE49-F238E27FC236}">
                <a16:creationId xmlns:a16="http://schemas.microsoft.com/office/drawing/2014/main" id="{CA4DF206-512B-5042-BCE8-312F979C1B3A}"/>
              </a:ext>
            </a:extLst>
          </p:cNvPr>
          <p:cNvSpPr>
            <a:spLocks noChangeArrowheads="1"/>
          </p:cNvSpPr>
          <p:nvPr/>
        </p:nvSpPr>
        <p:spPr bwMode="auto">
          <a:xfrm>
            <a:off x="5816600" y="39782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78" name="Rectangle 465">
            <a:extLst>
              <a:ext uri="{FF2B5EF4-FFF2-40B4-BE49-F238E27FC236}">
                <a16:creationId xmlns:a16="http://schemas.microsoft.com/office/drawing/2014/main" id="{5CB0765B-ECC3-F242-9B8D-9186059E94DA}"/>
              </a:ext>
            </a:extLst>
          </p:cNvPr>
          <p:cNvSpPr>
            <a:spLocks noChangeArrowheads="1"/>
          </p:cNvSpPr>
          <p:nvPr/>
        </p:nvSpPr>
        <p:spPr bwMode="auto">
          <a:xfrm>
            <a:off x="6350000" y="39782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79" name="Rectangle 466">
            <a:extLst>
              <a:ext uri="{FF2B5EF4-FFF2-40B4-BE49-F238E27FC236}">
                <a16:creationId xmlns:a16="http://schemas.microsoft.com/office/drawing/2014/main" id="{16327044-7041-9943-B9B7-47A089ADF496}"/>
              </a:ext>
            </a:extLst>
          </p:cNvPr>
          <p:cNvSpPr>
            <a:spLocks noChangeArrowheads="1"/>
          </p:cNvSpPr>
          <p:nvPr/>
        </p:nvSpPr>
        <p:spPr bwMode="auto">
          <a:xfrm>
            <a:off x="6883400" y="39782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80" name="Rectangle 467">
            <a:extLst>
              <a:ext uri="{FF2B5EF4-FFF2-40B4-BE49-F238E27FC236}">
                <a16:creationId xmlns:a16="http://schemas.microsoft.com/office/drawing/2014/main" id="{7842AD5C-DF0C-694A-B2A1-F76FE1272CFD}"/>
              </a:ext>
            </a:extLst>
          </p:cNvPr>
          <p:cNvSpPr>
            <a:spLocks noChangeArrowheads="1"/>
          </p:cNvSpPr>
          <p:nvPr/>
        </p:nvSpPr>
        <p:spPr bwMode="auto">
          <a:xfrm>
            <a:off x="7416800" y="39782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81" name="Rectangle 468">
            <a:extLst>
              <a:ext uri="{FF2B5EF4-FFF2-40B4-BE49-F238E27FC236}">
                <a16:creationId xmlns:a16="http://schemas.microsoft.com/office/drawing/2014/main" id="{4965CB39-735F-1A46-BB9C-35DB16B85264}"/>
              </a:ext>
            </a:extLst>
          </p:cNvPr>
          <p:cNvSpPr>
            <a:spLocks noChangeArrowheads="1"/>
          </p:cNvSpPr>
          <p:nvPr/>
        </p:nvSpPr>
        <p:spPr bwMode="auto">
          <a:xfrm>
            <a:off x="5816600" y="43592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82" name="Rectangle 469">
            <a:extLst>
              <a:ext uri="{FF2B5EF4-FFF2-40B4-BE49-F238E27FC236}">
                <a16:creationId xmlns:a16="http://schemas.microsoft.com/office/drawing/2014/main" id="{39180242-EA5C-804D-8287-CC72E3D7004C}"/>
              </a:ext>
            </a:extLst>
          </p:cNvPr>
          <p:cNvSpPr>
            <a:spLocks noChangeArrowheads="1"/>
          </p:cNvSpPr>
          <p:nvPr/>
        </p:nvSpPr>
        <p:spPr bwMode="auto">
          <a:xfrm>
            <a:off x="6350000" y="43592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83" name="Rectangle 470">
            <a:extLst>
              <a:ext uri="{FF2B5EF4-FFF2-40B4-BE49-F238E27FC236}">
                <a16:creationId xmlns:a16="http://schemas.microsoft.com/office/drawing/2014/main" id="{ED5B5A4A-EA35-A348-9B38-9356AAA51F2E}"/>
              </a:ext>
            </a:extLst>
          </p:cNvPr>
          <p:cNvSpPr>
            <a:spLocks noChangeArrowheads="1"/>
          </p:cNvSpPr>
          <p:nvPr/>
        </p:nvSpPr>
        <p:spPr bwMode="auto">
          <a:xfrm>
            <a:off x="6883400" y="43592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84" name="Rectangle 471">
            <a:extLst>
              <a:ext uri="{FF2B5EF4-FFF2-40B4-BE49-F238E27FC236}">
                <a16:creationId xmlns:a16="http://schemas.microsoft.com/office/drawing/2014/main" id="{90C40741-94B7-DF4F-ADB3-C4ABE1371B21}"/>
              </a:ext>
            </a:extLst>
          </p:cNvPr>
          <p:cNvSpPr>
            <a:spLocks noChangeArrowheads="1"/>
          </p:cNvSpPr>
          <p:nvPr/>
        </p:nvSpPr>
        <p:spPr bwMode="auto">
          <a:xfrm>
            <a:off x="7416800" y="4359275"/>
            <a:ext cx="533400" cy="152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endParaRPr lang="en-US" sz="1400">
              <a:solidFill>
                <a:schemeClr val="tx2"/>
              </a:solidFill>
            </a:endParaRPr>
          </a:p>
        </p:txBody>
      </p:sp>
      <p:sp>
        <p:nvSpPr>
          <p:cNvPr id="85" name="Text Box 472">
            <a:extLst>
              <a:ext uri="{FF2B5EF4-FFF2-40B4-BE49-F238E27FC236}">
                <a16:creationId xmlns:a16="http://schemas.microsoft.com/office/drawing/2014/main" id="{829AFB8E-1C0D-8C43-A1EC-58C6895824F4}"/>
              </a:ext>
            </a:extLst>
          </p:cNvPr>
          <p:cNvSpPr txBox="1">
            <a:spLocks noChangeArrowheads="1"/>
          </p:cNvSpPr>
          <p:nvPr/>
        </p:nvSpPr>
        <p:spPr bwMode="auto">
          <a:xfrm>
            <a:off x="6738938" y="4108450"/>
            <a:ext cx="455612" cy="298450"/>
          </a:xfrm>
          <a:prstGeom prst="rect">
            <a:avLst/>
          </a:prstGeom>
          <a:noFill/>
          <a:ln>
            <a:noFill/>
          </a:ln>
          <a:effectLst/>
          <a:extLst>
            <a:ext uri="{909E8E84-426E-40dd-AFC4-6F175D3DCCD1}">
              <a14:hiddenFill xmlns="" xmlns:a14="http://schemas.microsoft.com/office/drawing/2010/main">
                <a:solidFill>
                  <a:srgbClr val="C0C0C0"/>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eaVert" wrap="none" lIns="90487" tIns="44450" rIns="90487" bIns="44450">
            <a:spAutoFit/>
          </a:bodyPr>
          <a:lstStyle/>
          <a:p>
            <a:pPr algn="l">
              <a:lnSpc>
                <a:spcPct val="90000"/>
              </a:lnSpc>
              <a:spcBef>
                <a:spcPct val="30000"/>
              </a:spcBef>
            </a:pPr>
            <a:r>
              <a:rPr lang="en-US" sz="2000">
                <a:solidFill>
                  <a:schemeClr val="tx2"/>
                </a:solidFill>
              </a:rPr>
              <a:t>...</a:t>
            </a:r>
          </a:p>
        </p:txBody>
      </p:sp>
      <p:sp>
        <p:nvSpPr>
          <p:cNvPr id="86" name="Line 473">
            <a:extLst>
              <a:ext uri="{FF2B5EF4-FFF2-40B4-BE49-F238E27FC236}">
                <a16:creationId xmlns:a16="http://schemas.microsoft.com/office/drawing/2014/main" id="{A562613D-238E-CD47-808D-1EA4D887C9F6}"/>
              </a:ext>
            </a:extLst>
          </p:cNvPr>
          <p:cNvSpPr>
            <a:spLocks noChangeShapeType="1"/>
          </p:cNvSpPr>
          <p:nvPr/>
        </p:nvSpPr>
        <p:spPr bwMode="auto">
          <a:xfrm>
            <a:off x="6197600" y="5426075"/>
            <a:ext cx="457200" cy="0"/>
          </a:xfrm>
          <a:prstGeom prst="line">
            <a:avLst/>
          </a:prstGeom>
          <a:noFill/>
          <a:ln w="57150">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87" name="Line 474">
            <a:extLst>
              <a:ext uri="{FF2B5EF4-FFF2-40B4-BE49-F238E27FC236}">
                <a16:creationId xmlns:a16="http://schemas.microsoft.com/office/drawing/2014/main" id="{352AA9C8-7031-CF47-9392-113C53BAF597}"/>
              </a:ext>
            </a:extLst>
          </p:cNvPr>
          <p:cNvSpPr>
            <a:spLocks noChangeShapeType="1"/>
          </p:cNvSpPr>
          <p:nvPr/>
        </p:nvSpPr>
        <p:spPr bwMode="auto">
          <a:xfrm flipV="1">
            <a:off x="7188200" y="4892675"/>
            <a:ext cx="0" cy="381000"/>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88" name="Line 475">
            <a:extLst>
              <a:ext uri="{FF2B5EF4-FFF2-40B4-BE49-F238E27FC236}">
                <a16:creationId xmlns:a16="http://schemas.microsoft.com/office/drawing/2014/main" id="{2848C40A-B3E8-EF48-97A6-B0D091C1378A}"/>
              </a:ext>
            </a:extLst>
          </p:cNvPr>
          <p:cNvSpPr>
            <a:spLocks noChangeShapeType="1"/>
          </p:cNvSpPr>
          <p:nvPr/>
        </p:nvSpPr>
        <p:spPr bwMode="auto">
          <a:xfrm flipV="1">
            <a:off x="8559800" y="4892675"/>
            <a:ext cx="0" cy="381000"/>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89" name="Line 476">
            <a:extLst>
              <a:ext uri="{FF2B5EF4-FFF2-40B4-BE49-F238E27FC236}">
                <a16:creationId xmlns:a16="http://schemas.microsoft.com/office/drawing/2014/main" id="{9E464720-EDB6-F044-9AA9-436A52BBAFB9}"/>
              </a:ext>
            </a:extLst>
          </p:cNvPr>
          <p:cNvSpPr>
            <a:spLocks noChangeShapeType="1"/>
          </p:cNvSpPr>
          <p:nvPr/>
        </p:nvSpPr>
        <p:spPr bwMode="auto">
          <a:xfrm>
            <a:off x="5954713" y="4887913"/>
            <a:ext cx="2605087" cy="4762"/>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90" name="Line 477">
            <a:extLst>
              <a:ext uri="{FF2B5EF4-FFF2-40B4-BE49-F238E27FC236}">
                <a16:creationId xmlns:a16="http://schemas.microsoft.com/office/drawing/2014/main" id="{24A86625-D7A1-5941-B11D-242E68C990CA}"/>
              </a:ext>
            </a:extLst>
          </p:cNvPr>
          <p:cNvSpPr>
            <a:spLocks noChangeShapeType="1"/>
          </p:cNvSpPr>
          <p:nvPr/>
        </p:nvSpPr>
        <p:spPr bwMode="auto">
          <a:xfrm flipV="1">
            <a:off x="5956300" y="4511675"/>
            <a:ext cx="0" cy="38100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91" name="Line 478">
            <a:extLst>
              <a:ext uri="{FF2B5EF4-FFF2-40B4-BE49-F238E27FC236}">
                <a16:creationId xmlns:a16="http://schemas.microsoft.com/office/drawing/2014/main" id="{D43EAF59-498A-364F-A841-ADBAC7CFA810}"/>
              </a:ext>
            </a:extLst>
          </p:cNvPr>
          <p:cNvSpPr>
            <a:spLocks noChangeShapeType="1"/>
          </p:cNvSpPr>
          <p:nvPr/>
        </p:nvSpPr>
        <p:spPr bwMode="auto">
          <a:xfrm flipV="1">
            <a:off x="6502400" y="4511675"/>
            <a:ext cx="0" cy="37465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92" name="Line 479">
            <a:extLst>
              <a:ext uri="{FF2B5EF4-FFF2-40B4-BE49-F238E27FC236}">
                <a16:creationId xmlns:a16="http://schemas.microsoft.com/office/drawing/2014/main" id="{99101584-8A73-4A4A-8C68-CE136FBBB791}"/>
              </a:ext>
            </a:extLst>
          </p:cNvPr>
          <p:cNvSpPr>
            <a:spLocks noChangeShapeType="1"/>
          </p:cNvSpPr>
          <p:nvPr/>
        </p:nvSpPr>
        <p:spPr bwMode="auto">
          <a:xfrm flipV="1">
            <a:off x="7026275" y="4511675"/>
            <a:ext cx="0" cy="38100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93" name="Line 480">
            <a:extLst>
              <a:ext uri="{FF2B5EF4-FFF2-40B4-BE49-F238E27FC236}">
                <a16:creationId xmlns:a16="http://schemas.microsoft.com/office/drawing/2014/main" id="{E88B9C8D-9FA5-DD44-B388-87007762CB45}"/>
              </a:ext>
            </a:extLst>
          </p:cNvPr>
          <p:cNvSpPr>
            <a:spLocks noChangeShapeType="1"/>
          </p:cNvSpPr>
          <p:nvPr/>
        </p:nvSpPr>
        <p:spPr bwMode="auto">
          <a:xfrm flipV="1">
            <a:off x="7559675" y="4511675"/>
            <a:ext cx="0" cy="38100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94" name="Line 481">
            <a:extLst>
              <a:ext uri="{FF2B5EF4-FFF2-40B4-BE49-F238E27FC236}">
                <a16:creationId xmlns:a16="http://schemas.microsoft.com/office/drawing/2014/main" id="{A33DE6B5-0FD9-764A-A1BD-BE08D4D6D404}"/>
              </a:ext>
            </a:extLst>
          </p:cNvPr>
          <p:cNvSpPr>
            <a:spLocks noChangeShapeType="1"/>
          </p:cNvSpPr>
          <p:nvPr/>
        </p:nvSpPr>
        <p:spPr bwMode="auto">
          <a:xfrm flipV="1">
            <a:off x="8255000" y="3749675"/>
            <a:ext cx="0" cy="1524000"/>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95" name="Line 482">
            <a:extLst>
              <a:ext uri="{FF2B5EF4-FFF2-40B4-BE49-F238E27FC236}">
                <a16:creationId xmlns:a16="http://schemas.microsoft.com/office/drawing/2014/main" id="{58DB6F27-2C46-0C49-8EB6-625B22CC36F9}"/>
              </a:ext>
            </a:extLst>
          </p:cNvPr>
          <p:cNvSpPr>
            <a:spLocks noChangeShapeType="1"/>
          </p:cNvSpPr>
          <p:nvPr/>
        </p:nvSpPr>
        <p:spPr bwMode="auto">
          <a:xfrm flipH="1">
            <a:off x="7950200" y="3749675"/>
            <a:ext cx="304800" cy="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96" name="Line 483">
            <a:extLst>
              <a:ext uri="{FF2B5EF4-FFF2-40B4-BE49-F238E27FC236}">
                <a16:creationId xmlns:a16="http://schemas.microsoft.com/office/drawing/2014/main" id="{1A88F98F-8043-D844-AC9A-8674A873A760}"/>
              </a:ext>
            </a:extLst>
          </p:cNvPr>
          <p:cNvSpPr>
            <a:spLocks noChangeShapeType="1"/>
          </p:cNvSpPr>
          <p:nvPr/>
        </p:nvSpPr>
        <p:spPr bwMode="auto">
          <a:xfrm flipH="1">
            <a:off x="7950200" y="3902075"/>
            <a:ext cx="304800" cy="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97" name="Line 484">
            <a:extLst>
              <a:ext uri="{FF2B5EF4-FFF2-40B4-BE49-F238E27FC236}">
                <a16:creationId xmlns:a16="http://schemas.microsoft.com/office/drawing/2014/main" id="{DBB7E510-4426-E845-9AE1-195647EEE5D6}"/>
              </a:ext>
            </a:extLst>
          </p:cNvPr>
          <p:cNvSpPr>
            <a:spLocks noChangeShapeType="1"/>
          </p:cNvSpPr>
          <p:nvPr/>
        </p:nvSpPr>
        <p:spPr bwMode="auto">
          <a:xfrm flipH="1">
            <a:off x="7950200" y="4054475"/>
            <a:ext cx="304800" cy="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98" name="Line 485">
            <a:extLst>
              <a:ext uri="{FF2B5EF4-FFF2-40B4-BE49-F238E27FC236}">
                <a16:creationId xmlns:a16="http://schemas.microsoft.com/office/drawing/2014/main" id="{48C579BD-40A7-694C-83E7-98EF12A1DB40}"/>
              </a:ext>
            </a:extLst>
          </p:cNvPr>
          <p:cNvSpPr>
            <a:spLocks noChangeShapeType="1"/>
          </p:cNvSpPr>
          <p:nvPr/>
        </p:nvSpPr>
        <p:spPr bwMode="auto">
          <a:xfrm flipH="1">
            <a:off x="7950200" y="4435475"/>
            <a:ext cx="304800" cy="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99" name="Line 429">
            <a:extLst>
              <a:ext uri="{FF2B5EF4-FFF2-40B4-BE49-F238E27FC236}">
                <a16:creationId xmlns:a16="http://schemas.microsoft.com/office/drawing/2014/main" id="{BA626A29-7567-0C40-931A-CE3569FA862E}"/>
              </a:ext>
            </a:extLst>
          </p:cNvPr>
          <p:cNvSpPr>
            <a:spLocks noChangeShapeType="1"/>
          </p:cNvSpPr>
          <p:nvPr/>
        </p:nvSpPr>
        <p:spPr bwMode="auto">
          <a:xfrm>
            <a:off x="725488" y="5489575"/>
            <a:ext cx="0" cy="776288"/>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00" name="Line 430">
            <a:extLst>
              <a:ext uri="{FF2B5EF4-FFF2-40B4-BE49-F238E27FC236}">
                <a16:creationId xmlns:a16="http://schemas.microsoft.com/office/drawing/2014/main" id="{2C02C35D-E1F0-C14D-BDAF-4481B69077ED}"/>
              </a:ext>
            </a:extLst>
          </p:cNvPr>
          <p:cNvSpPr>
            <a:spLocks noChangeShapeType="1"/>
          </p:cNvSpPr>
          <p:nvPr/>
        </p:nvSpPr>
        <p:spPr bwMode="auto">
          <a:xfrm flipV="1">
            <a:off x="725488" y="6265863"/>
            <a:ext cx="133350" cy="9525"/>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01" name="Oval 486">
            <a:extLst>
              <a:ext uri="{FF2B5EF4-FFF2-40B4-BE49-F238E27FC236}">
                <a16:creationId xmlns:a16="http://schemas.microsoft.com/office/drawing/2014/main" id="{0F58B853-45B3-6A42-A771-BC90334AFC1E}"/>
              </a:ext>
            </a:extLst>
          </p:cNvPr>
          <p:cNvSpPr>
            <a:spLocks noChangeArrowheads="1"/>
          </p:cNvSpPr>
          <p:nvPr/>
        </p:nvSpPr>
        <p:spPr bwMode="auto">
          <a:xfrm>
            <a:off x="690563" y="5451475"/>
            <a:ext cx="76200" cy="76200"/>
          </a:xfrm>
          <a:prstGeom prst="ellipse">
            <a:avLst/>
          </a:prstGeom>
          <a:solidFill>
            <a:srgbClr val="000000"/>
          </a:solidFill>
          <a:ln w="9525">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02" name="Oval 487">
            <a:extLst>
              <a:ext uri="{FF2B5EF4-FFF2-40B4-BE49-F238E27FC236}">
                <a16:creationId xmlns:a16="http://schemas.microsoft.com/office/drawing/2014/main" id="{3F3833A5-A5BE-B048-82CB-79BC4746EF93}"/>
              </a:ext>
            </a:extLst>
          </p:cNvPr>
          <p:cNvSpPr>
            <a:spLocks noChangeArrowheads="1"/>
          </p:cNvSpPr>
          <p:nvPr/>
        </p:nvSpPr>
        <p:spPr bwMode="auto">
          <a:xfrm>
            <a:off x="762000" y="2505075"/>
            <a:ext cx="76200" cy="76200"/>
          </a:xfrm>
          <a:prstGeom prst="ellipse">
            <a:avLst/>
          </a:prstGeom>
          <a:solidFill>
            <a:srgbClr val="000000"/>
          </a:solidFill>
          <a:ln w="9525">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03" name="Oval 488">
            <a:extLst>
              <a:ext uri="{FF2B5EF4-FFF2-40B4-BE49-F238E27FC236}">
                <a16:creationId xmlns:a16="http://schemas.microsoft.com/office/drawing/2014/main" id="{E9EF6122-E569-AB44-AC60-8C1A89D453C4}"/>
              </a:ext>
            </a:extLst>
          </p:cNvPr>
          <p:cNvSpPr>
            <a:spLocks noChangeArrowheads="1"/>
          </p:cNvSpPr>
          <p:nvPr/>
        </p:nvSpPr>
        <p:spPr bwMode="auto">
          <a:xfrm>
            <a:off x="2197100" y="2403475"/>
            <a:ext cx="76200" cy="76200"/>
          </a:xfrm>
          <a:prstGeom prst="ellipse">
            <a:avLst/>
          </a:prstGeom>
          <a:solidFill>
            <a:srgbClr val="000000"/>
          </a:solidFill>
          <a:ln w="9525">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04" name="Oval 489">
            <a:extLst>
              <a:ext uri="{FF2B5EF4-FFF2-40B4-BE49-F238E27FC236}">
                <a16:creationId xmlns:a16="http://schemas.microsoft.com/office/drawing/2014/main" id="{137290D3-DC81-AC4E-882B-D35E28860241}"/>
              </a:ext>
            </a:extLst>
          </p:cNvPr>
          <p:cNvSpPr>
            <a:spLocks noChangeArrowheads="1"/>
          </p:cNvSpPr>
          <p:nvPr/>
        </p:nvSpPr>
        <p:spPr bwMode="auto">
          <a:xfrm>
            <a:off x="1435100" y="2505075"/>
            <a:ext cx="76200" cy="76200"/>
          </a:xfrm>
          <a:prstGeom prst="ellipse">
            <a:avLst/>
          </a:prstGeom>
          <a:solidFill>
            <a:srgbClr val="000000"/>
          </a:solidFill>
          <a:ln w="9525">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05" name="Line 491">
            <a:extLst>
              <a:ext uri="{FF2B5EF4-FFF2-40B4-BE49-F238E27FC236}">
                <a16:creationId xmlns:a16="http://schemas.microsoft.com/office/drawing/2014/main" id="{7842751A-A4B6-4D48-8C1C-AF42B26084C2}"/>
              </a:ext>
            </a:extLst>
          </p:cNvPr>
          <p:cNvSpPr>
            <a:spLocks noChangeShapeType="1"/>
          </p:cNvSpPr>
          <p:nvPr/>
        </p:nvSpPr>
        <p:spPr bwMode="auto">
          <a:xfrm flipH="1" flipV="1">
            <a:off x="6121400" y="1844675"/>
            <a:ext cx="0" cy="182880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06" name="Rectangle 492">
            <a:extLst>
              <a:ext uri="{FF2B5EF4-FFF2-40B4-BE49-F238E27FC236}">
                <a16:creationId xmlns:a16="http://schemas.microsoft.com/office/drawing/2014/main" id="{D94E8BB1-11B4-F74F-8D08-872382FB12FF}"/>
              </a:ext>
            </a:extLst>
          </p:cNvPr>
          <p:cNvSpPr>
            <a:spLocks noChangeArrowheads="1"/>
          </p:cNvSpPr>
          <p:nvPr/>
        </p:nvSpPr>
        <p:spPr bwMode="auto">
          <a:xfrm>
            <a:off x="6959600" y="5273675"/>
            <a:ext cx="1066800" cy="3048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sz="1400">
                <a:solidFill>
                  <a:schemeClr val="tx2"/>
                </a:solidFill>
              </a:rPr>
              <a:t>CT</a:t>
            </a:r>
          </a:p>
        </p:txBody>
      </p:sp>
      <p:sp>
        <p:nvSpPr>
          <p:cNvPr id="107" name="Rectangle 493">
            <a:extLst>
              <a:ext uri="{FF2B5EF4-FFF2-40B4-BE49-F238E27FC236}">
                <a16:creationId xmlns:a16="http://schemas.microsoft.com/office/drawing/2014/main" id="{DBEC668A-21BB-BD4C-BC31-A76EE94FCC26}"/>
              </a:ext>
            </a:extLst>
          </p:cNvPr>
          <p:cNvSpPr>
            <a:spLocks noChangeArrowheads="1"/>
          </p:cNvSpPr>
          <p:nvPr/>
        </p:nvSpPr>
        <p:spPr bwMode="auto">
          <a:xfrm>
            <a:off x="8331199" y="5273675"/>
            <a:ext cx="419097" cy="3048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sz="1400">
                <a:solidFill>
                  <a:schemeClr val="tx2"/>
                </a:solidFill>
              </a:rPr>
              <a:t>CO</a:t>
            </a:r>
          </a:p>
        </p:txBody>
      </p:sp>
      <p:sp>
        <p:nvSpPr>
          <p:cNvPr id="108" name="Text Box 494">
            <a:extLst>
              <a:ext uri="{FF2B5EF4-FFF2-40B4-BE49-F238E27FC236}">
                <a16:creationId xmlns:a16="http://schemas.microsoft.com/office/drawing/2014/main" id="{667EB360-071F-294A-BBF7-D6BAE1BEA1C8}"/>
              </a:ext>
            </a:extLst>
          </p:cNvPr>
          <p:cNvSpPr txBox="1">
            <a:spLocks noChangeArrowheads="1"/>
          </p:cNvSpPr>
          <p:nvPr/>
        </p:nvSpPr>
        <p:spPr bwMode="auto">
          <a:xfrm>
            <a:off x="7318375" y="5091113"/>
            <a:ext cx="320675" cy="225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gn="l">
              <a:lnSpc>
                <a:spcPct val="90000"/>
              </a:lnSpc>
              <a:spcBef>
                <a:spcPct val="30000"/>
              </a:spcBef>
            </a:pPr>
            <a:r>
              <a:rPr lang="en-US" sz="1000">
                <a:solidFill>
                  <a:schemeClr val="tx2"/>
                </a:solidFill>
              </a:rPr>
              <a:t>40</a:t>
            </a:r>
          </a:p>
        </p:txBody>
      </p:sp>
      <p:sp>
        <p:nvSpPr>
          <p:cNvPr id="109" name="Text Box 495">
            <a:extLst>
              <a:ext uri="{FF2B5EF4-FFF2-40B4-BE49-F238E27FC236}">
                <a16:creationId xmlns:a16="http://schemas.microsoft.com/office/drawing/2014/main" id="{CDC9EF40-BAF0-2740-A358-6A2837BE1A54}"/>
              </a:ext>
            </a:extLst>
          </p:cNvPr>
          <p:cNvSpPr txBox="1">
            <a:spLocks noChangeArrowheads="1"/>
          </p:cNvSpPr>
          <p:nvPr/>
        </p:nvSpPr>
        <p:spPr bwMode="auto">
          <a:xfrm>
            <a:off x="8356600" y="5091113"/>
            <a:ext cx="250825" cy="225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gn="l">
              <a:lnSpc>
                <a:spcPct val="90000"/>
              </a:lnSpc>
              <a:spcBef>
                <a:spcPct val="30000"/>
              </a:spcBef>
            </a:pPr>
            <a:r>
              <a:rPr lang="en-US" sz="1000">
                <a:solidFill>
                  <a:schemeClr val="tx2"/>
                </a:solidFill>
              </a:rPr>
              <a:t>6</a:t>
            </a:r>
          </a:p>
        </p:txBody>
      </p:sp>
      <p:sp>
        <p:nvSpPr>
          <p:cNvPr id="110" name="Rectangle 496">
            <a:extLst>
              <a:ext uri="{FF2B5EF4-FFF2-40B4-BE49-F238E27FC236}">
                <a16:creationId xmlns:a16="http://schemas.microsoft.com/office/drawing/2014/main" id="{BA6A4844-E0D0-4A4E-BD4C-BBE728FB1E80}"/>
              </a:ext>
            </a:extLst>
          </p:cNvPr>
          <p:cNvSpPr>
            <a:spLocks noChangeArrowheads="1"/>
          </p:cNvSpPr>
          <p:nvPr/>
        </p:nvSpPr>
        <p:spPr bwMode="auto">
          <a:xfrm>
            <a:off x="8026400" y="5273675"/>
            <a:ext cx="304800" cy="3048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sz="1400">
                <a:solidFill>
                  <a:schemeClr val="tx2"/>
                </a:solidFill>
              </a:rPr>
              <a:t>CI</a:t>
            </a:r>
          </a:p>
        </p:txBody>
      </p:sp>
      <p:sp>
        <p:nvSpPr>
          <p:cNvPr id="111" name="Text Box 497">
            <a:extLst>
              <a:ext uri="{FF2B5EF4-FFF2-40B4-BE49-F238E27FC236}">
                <a16:creationId xmlns:a16="http://schemas.microsoft.com/office/drawing/2014/main" id="{9DD29A6E-BFE4-DB4D-AE8E-5A6DF691E591}"/>
              </a:ext>
            </a:extLst>
          </p:cNvPr>
          <p:cNvSpPr txBox="1">
            <a:spLocks noChangeArrowheads="1"/>
          </p:cNvSpPr>
          <p:nvPr/>
        </p:nvSpPr>
        <p:spPr bwMode="auto">
          <a:xfrm>
            <a:off x="8026400" y="5091113"/>
            <a:ext cx="250825" cy="225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gn="l">
              <a:lnSpc>
                <a:spcPct val="90000"/>
              </a:lnSpc>
              <a:spcBef>
                <a:spcPct val="30000"/>
              </a:spcBef>
            </a:pPr>
            <a:r>
              <a:rPr lang="en-US" sz="1000">
                <a:solidFill>
                  <a:schemeClr val="tx2"/>
                </a:solidFill>
              </a:rPr>
              <a:t>6</a:t>
            </a:r>
          </a:p>
        </p:txBody>
      </p:sp>
      <p:sp>
        <p:nvSpPr>
          <p:cNvPr id="112" name="Oval 498">
            <a:extLst>
              <a:ext uri="{FF2B5EF4-FFF2-40B4-BE49-F238E27FC236}">
                <a16:creationId xmlns:a16="http://schemas.microsoft.com/office/drawing/2014/main" id="{9A793DBC-EE58-344C-ABC5-86E1ACDC85EC}"/>
              </a:ext>
            </a:extLst>
          </p:cNvPr>
          <p:cNvSpPr>
            <a:spLocks noChangeArrowheads="1"/>
          </p:cNvSpPr>
          <p:nvPr/>
        </p:nvSpPr>
        <p:spPr bwMode="auto">
          <a:xfrm>
            <a:off x="7150100" y="5235575"/>
            <a:ext cx="76200" cy="76200"/>
          </a:xfrm>
          <a:prstGeom prst="ellipse">
            <a:avLst/>
          </a:prstGeom>
          <a:solidFill>
            <a:srgbClr val="000000"/>
          </a:solidFill>
          <a:ln w="9525">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13" name="Oval 499">
            <a:extLst>
              <a:ext uri="{FF2B5EF4-FFF2-40B4-BE49-F238E27FC236}">
                <a16:creationId xmlns:a16="http://schemas.microsoft.com/office/drawing/2014/main" id="{5ED99A74-13DD-BB4C-8BCA-666745DCDAE5}"/>
              </a:ext>
            </a:extLst>
          </p:cNvPr>
          <p:cNvSpPr>
            <a:spLocks noChangeArrowheads="1"/>
          </p:cNvSpPr>
          <p:nvPr/>
        </p:nvSpPr>
        <p:spPr bwMode="auto">
          <a:xfrm>
            <a:off x="8204200" y="5235575"/>
            <a:ext cx="76200" cy="76200"/>
          </a:xfrm>
          <a:prstGeom prst="ellipse">
            <a:avLst/>
          </a:prstGeom>
          <a:solidFill>
            <a:srgbClr val="000000"/>
          </a:solidFill>
          <a:ln w="9525">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14" name="Oval 500">
            <a:extLst>
              <a:ext uri="{FF2B5EF4-FFF2-40B4-BE49-F238E27FC236}">
                <a16:creationId xmlns:a16="http://schemas.microsoft.com/office/drawing/2014/main" id="{56898125-7EE1-3B4A-BF6D-58690636E9C7}"/>
              </a:ext>
            </a:extLst>
          </p:cNvPr>
          <p:cNvSpPr>
            <a:spLocks noChangeArrowheads="1"/>
          </p:cNvSpPr>
          <p:nvPr/>
        </p:nvSpPr>
        <p:spPr bwMode="auto">
          <a:xfrm>
            <a:off x="8521700" y="5235575"/>
            <a:ext cx="76200" cy="76200"/>
          </a:xfrm>
          <a:prstGeom prst="ellipse">
            <a:avLst/>
          </a:prstGeom>
          <a:solidFill>
            <a:srgbClr val="000000"/>
          </a:solidFill>
          <a:ln w="9525">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15" name="Line 501">
            <a:extLst>
              <a:ext uri="{FF2B5EF4-FFF2-40B4-BE49-F238E27FC236}">
                <a16:creationId xmlns:a16="http://schemas.microsoft.com/office/drawing/2014/main" id="{F97686F9-45F3-2D48-89B3-01D8B625EF0E}"/>
              </a:ext>
            </a:extLst>
          </p:cNvPr>
          <p:cNvSpPr>
            <a:spLocks noChangeShapeType="1"/>
          </p:cNvSpPr>
          <p:nvPr/>
        </p:nvSpPr>
        <p:spPr bwMode="auto">
          <a:xfrm>
            <a:off x="7950200" y="5959475"/>
            <a:ext cx="990600" cy="0"/>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16" name="Line 502">
            <a:extLst>
              <a:ext uri="{FF2B5EF4-FFF2-40B4-BE49-F238E27FC236}">
                <a16:creationId xmlns:a16="http://schemas.microsoft.com/office/drawing/2014/main" id="{BC6763E3-AB04-A041-A384-236872513FE5}"/>
              </a:ext>
            </a:extLst>
          </p:cNvPr>
          <p:cNvSpPr>
            <a:spLocks noChangeShapeType="1"/>
          </p:cNvSpPr>
          <p:nvPr/>
        </p:nvSpPr>
        <p:spPr bwMode="auto">
          <a:xfrm flipV="1">
            <a:off x="8940800" y="2835275"/>
            <a:ext cx="0" cy="3124200"/>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17" name="Rectangle 503">
            <a:extLst>
              <a:ext uri="{FF2B5EF4-FFF2-40B4-BE49-F238E27FC236}">
                <a16:creationId xmlns:a16="http://schemas.microsoft.com/office/drawing/2014/main" id="{52E19875-5DBF-5647-8AE2-9A71000DCE08}"/>
              </a:ext>
            </a:extLst>
          </p:cNvPr>
          <p:cNvSpPr>
            <a:spLocks noChangeArrowheads="1"/>
          </p:cNvSpPr>
          <p:nvPr/>
        </p:nvSpPr>
        <p:spPr bwMode="auto">
          <a:xfrm>
            <a:off x="7439025" y="1311275"/>
            <a:ext cx="1577975" cy="8382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b="1">
                <a:solidFill>
                  <a:schemeClr val="tx2"/>
                </a:solidFill>
              </a:rPr>
              <a:t>L2, L3, and </a:t>
            </a:r>
          </a:p>
          <a:p>
            <a:pPr>
              <a:lnSpc>
                <a:spcPct val="90000"/>
              </a:lnSpc>
              <a:spcBef>
                <a:spcPct val="30000"/>
              </a:spcBef>
            </a:pPr>
            <a:r>
              <a:rPr lang="en-US" b="1">
                <a:solidFill>
                  <a:schemeClr val="tx2"/>
                </a:solidFill>
              </a:rPr>
              <a:t>main memory</a:t>
            </a:r>
            <a:endParaRPr lang="en-US" sz="1400">
              <a:solidFill>
                <a:schemeClr val="tx2"/>
              </a:solidFill>
            </a:endParaRPr>
          </a:p>
        </p:txBody>
      </p:sp>
      <p:sp>
        <p:nvSpPr>
          <p:cNvPr id="118" name="Text Box 504">
            <a:extLst>
              <a:ext uri="{FF2B5EF4-FFF2-40B4-BE49-F238E27FC236}">
                <a16:creationId xmlns:a16="http://schemas.microsoft.com/office/drawing/2014/main" id="{76BDC3C0-2598-1A4F-964B-2FD833A8C79E}"/>
              </a:ext>
            </a:extLst>
          </p:cNvPr>
          <p:cNvSpPr txBox="1">
            <a:spLocks noChangeArrowheads="1"/>
          </p:cNvSpPr>
          <p:nvPr/>
        </p:nvSpPr>
        <p:spPr bwMode="auto">
          <a:xfrm>
            <a:off x="5761037" y="3051175"/>
            <a:ext cx="2773363" cy="603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a:lnSpc>
                <a:spcPct val="90000"/>
              </a:lnSpc>
              <a:spcBef>
                <a:spcPct val="30000"/>
              </a:spcBef>
            </a:pPr>
            <a:r>
              <a:rPr lang="en-US" b="1" dirty="0">
                <a:solidFill>
                  <a:schemeClr val="tx2"/>
                </a:solidFill>
              </a:rPr>
              <a:t>L1 d-cache </a:t>
            </a:r>
          </a:p>
          <a:p>
            <a:pPr>
              <a:lnSpc>
                <a:spcPct val="90000"/>
              </a:lnSpc>
              <a:spcBef>
                <a:spcPct val="30000"/>
              </a:spcBef>
            </a:pPr>
            <a:r>
              <a:rPr lang="en-US" b="1" dirty="0">
                <a:solidFill>
                  <a:schemeClr val="tx2"/>
                </a:solidFill>
              </a:rPr>
              <a:t>(64 sets, 8 lines/set)</a:t>
            </a:r>
          </a:p>
        </p:txBody>
      </p:sp>
      <p:sp>
        <p:nvSpPr>
          <p:cNvPr id="119" name="Line 505">
            <a:extLst>
              <a:ext uri="{FF2B5EF4-FFF2-40B4-BE49-F238E27FC236}">
                <a16:creationId xmlns:a16="http://schemas.microsoft.com/office/drawing/2014/main" id="{D36ADD08-1662-D34B-B2BC-22080957F5E2}"/>
              </a:ext>
            </a:extLst>
          </p:cNvPr>
          <p:cNvSpPr>
            <a:spLocks noChangeShapeType="1"/>
          </p:cNvSpPr>
          <p:nvPr/>
        </p:nvSpPr>
        <p:spPr bwMode="auto">
          <a:xfrm flipH="1">
            <a:off x="8331200" y="2835275"/>
            <a:ext cx="609600" cy="0"/>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20" name="Line 506">
            <a:extLst>
              <a:ext uri="{FF2B5EF4-FFF2-40B4-BE49-F238E27FC236}">
                <a16:creationId xmlns:a16="http://schemas.microsoft.com/office/drawing/2014/main" id="{5EDF332F-EB3B-6240-AA57-5FF532071C68}"/>
              </a:ext>
            </a:extLst>
          </p:cNvPr>
          <p:cNvSpPr>
            <a:spLocks noChangeShapeType="1"/>
          </p:cNvSpPr>
          <p:nvPr/>
        </p:nvSpPr>
        <p:spPr bwMode="auto">
          <a:xfrm flipV="1">
            <a:off x="8331200" y="2149475"/>
            <a:ext cx="0" cy="68580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21" name="Line 507">
            <a:extLst>
              <a:ext uri="{FF2B5EF4-FFF2-40B4-BE49-F238E27FC236}">
                <a16:creationId xmlns:a16="http://schemas.microsoft.com/office/drawing/2014/main" id="{84F09E8D-961A-8A4B-BDE8-578A4ECFAC77}"/>
              </a:ext>
            </a:extLst>
          </p:cNvPr>
          <p:cNvSpPr>
            <a:spLocks noChangeShapeType="1"/>
          </p:cNvSpPr>
          <p:nvPr/>
        </p:nvSpPr>
        <p:spPr bwMode="auto">
          <a:xfrm flipH="1">
            <a:off x="6578600" y="1692275"/>
            <a:ext cx="838200" cy="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22" name="Text Box 508">
            <a:extLst>
              <a:ext uri="{FF2B5EF4-FFF2-40B4-BE49-F238E27FC236}">
                <a16:creationId xmlns:a16="http://schemas.microsoft.com/office/drawing/2014/main" id="{A017EECA-5F55-7C4B-AE2E-B45270B2B389}"/>
              </a:ext>
            </a:extLst>
          </p:cNvPr>
          <p:cNvSpPr txBox="1">
            <a:spLocks noChangeArrowheads="1"/>
          </p:cNvSpPr>
          <p:nvPr/>
        </p:nvSpPr>
        <p:spPr bwMode="auto">
          <a:xfrm>
            <a:off x="6080125" y="2301875"/>
            <a:ext cx="406400" cy="603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gn="l">
              <a:lnSpc>
                <a:spcPct val="90000"/>
              </a:lnSpc>
              <a:spcBef>
                <a:spcPct val="30000"/>
              </a:spcBef>
            </a:pPr>
            <a:r>
              <a:rPr lang="en-US" i="1">
                <a:solidFill>
                  <a:schemeClr val="tx2"/>
                </a:solidFill>
              </a:rPr>
              <a:t>L1</a:t>
            </a:r>
          </a:p>
          <a:p>
            <a:pPr algn="l">
              <a:lnSpc>
                <a:spcPct val="90000"/>
              </a:lnSpc>
              <a:spcBef>
                <a:spcPct val="30000"/>
              </a:spcBef>
            </a:pPr>
            <a:r>
              <a:rPr lang="en-US" i="1">
                <a:solidFill>
                  <a:schemeClr val="tx2"/>
                </a:solidFill>
              </a:rPr>
              <a:t>hit</a:t>
            </a:r>
          </a:p>
        </p:txBody>
      </p:sp>
      <p:sp>
        <p:nvSpPr>
          <p:cNvPr id="123" name="Text Box 509">
            <a:extLst>
              <a:ext uri="{FF2B5EF4-FFF2-40B4-BE49-F238E27FC236}">
                <a16:creationId xmlns:a16="http://schemas.microsoft.com/office/drawing/2014/main" id="{749D52CE-1787-134E-A223-CDF2C308F09C}"/>
              </a:ext>
            </a:extLst>
          </p:cNvPr>
          <p:cNvSpPr txBox="1">
            <a:spLocks noChangeArrowheads="1"/>
          </p:cNvSpPr>
          <p:nvPr/>
        </p:nvSpPr>
        <p:spPr bwMode="auto">
          <a:xfrm>
            <a:off x="8296275" y="2225675"/>
            <a:ext cx="593725" cy="603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gn="l">
              <a:lnSpc>
                <a:spcPct val="90000"/>
              </a:lnSpc>
              <a:spcBef>
                <a:spcPct val="30000"/>
              </a:spcBef>
            </a:pPr>
            <a:r>
              <a:rPr lang="en-US" i="1">
                <a:solidFill>
                  <a:schemeClr val="tx2"/>
                </a:solidFill>
              </a:rPr>
              <a:t>L1</a:t>
            </a:r>
          </a:p>
          <a:p>
            <a:pPr algn="l">
              <a:lnSpc>
                <a:spcPct val="90000"/>
              </a:lnSpc>
              <a:spcBef>
                <a:spcPct val="30000"/>
              </a:spcBef>
            </a:pPr>
            <a:r>
              <a:rPr lang="en-US" i="1">
                <a:solidFill>
                  <a:schemeClr val="tx2"/>
                </a:solidFill>
              </a:rPr>
              <a:t>miss</a:t>
            </a:r>
          </a:p>
        </p:txBody>
      </p:sp>
      <p:sp>
        <p:nvSpPr>
          <p:cNvPr id="124" name="Line 510">
            <a:extLst>
              <a:ext uri="{FF2B5EF4-FFF2-40B4-BE49-F238E27FC236}">
                <a16:creationId xmlns:a16="http://schemas.microsoft.com/office/drawing/2014/main" id="{BC6A3AA2-DC34-0747-98D0-567262463E56}"/>
              </a:ext>
            </a:extLst>
          </p:cNvPr>
          <p:cNvSpPr>
            <a:spLocks noChangeShapeType="1"/>
          </p:cNvSpPr>
          <p:nvPr/>
        </p:nvSpPr>
        <p:spPr bwMode="auto">
          <a:xfrm flipH="1">
            <a:off x="1854200" y="1692275"/>
            <a:ext cx="3657600" cy="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25" name="Line 511">
            <a:extLst>
              <a:ext uri="{FF2B5EF4-FFF2-40B4-BE49-F238E27FC236}">
                <a16:creationId xmlns:a16="http://schemas.microsoft.com/office/drawing/2014/main" id="{42C06F50-EB06-5146-8AC7-EA9ABE9CC251}"/>
              </a:ext>
            </a:extLst>
          </p:cNvPr>
          <p:cNvSpPr>
            <a:spLocks noChangeShapeType="1"/>
          </p:cNvSpPr>
          <p:nvPr/>
        </p:nvSpPr>
        <p:spPr bwMode="auto">
          <a:xfrm flipV="1">
            <a:off x="7797800" y="5730875"/>
            <a:ext cx="381000" cy="0"/>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26" name="Line 512">
            <a:extLst>
              <a:ext uri="{FF2B5EF4-FFF2-40B4-BE49-F238E27FC236}">
                <a16:creationId xmlns:a16="http://schemas.microsoft.com/office/drawing/2014/main" id="{29CFAF9A-8FFB-A444-9790-226962E2BBDA}"/>
              </a:ext>
            </a:extLst>
          </p:cNvPr>
          <p:cNvSpPr>
            <a:spLocks noChangeShapeType="1"/>
          </p:cNvSpPr>
          <p:nvPr/>
        </p:nvSpPr>
        <p:spPr bwMode="auto">
          <a:xfrm>
            <a:off x="7950200" y="5730875"/>
            <a:ext cx="0" cy="228600"/>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27" name="Text Box 513">
            <a:extLst>
              <a:ext uri="{FF2B5EF4-FFF2-40B4-BE49-F238E27FC236}">
                <a16:creationId xmlns:a16="http://schemas.microsoft.com/office/drawing/2014/main" id="{E8FF0E6D-1CD4-F143-8E09-90E4FD31AFDE}"/>
              </a:ext>
            </a:extLst>
          </p:cNvPr>
          <p:cNvSpPr txBox="1">
            <a:spLocks noChangeArrowheads="1"/>
          </p:cNvSpPr>
          <p:nvPr/>
        </p:nvSpPr>
        <p:spPr bwMode="auto">
          <a:xfrm>
            <a:off x="1530350" y="1774825"/>
            <a:ext cx="2127250" cy="33655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en-US" b="1" dirty="0"/>
              <a:t>Virtual address (VA)</a:t>
            </a:r>
          </a:p>
        </p:txBody>
      </p:sp>
      <p:sp>
        <p:nvSpPr>
          <p:cNvPr id="128" name="Rectangle 514">
            <a:extLst>
              <a:ext uri="{FF2B5EF4-FFF2-40B4-BE49-F238E27FC236}">
                <a16:creationId xmlns:a16="http://schemas.microsoft.com/office/drawing/2014/main" id="{A7ED6877-22E0-E647-A4EB-089A61F5A640}"/>
              </a:ext>
            </a:extLst>
          </p:cNvPr>
          <p:cNvSpPr>
            <a:spLocks noChangeArrowheads="1"/>
          </p:cNvSpPr>
          <p:nvPr/>
        </p:nvSpPr>
        <p:spPr bwMode="auto">
          <a:xfrm>
            <a:off x="1701800" y="5184775"/>
            <a:ext cx="533400" cy="3048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sz="1400">
                <a:solidFill>
                  <a:schemeClr val="tx2"/>
                </a:solidFill>
              </a:rPr>
              <a:t>VPN3</a:t>
            </a:r>
          </a:p>
        </p:txBody>
      </p:sp>
      <p:sp>
        <p:nvSpPr>
          <p:cNvPr id="129" name="Rectangle 515">
            <a:extLst>
              <a:ext uri="{FF2B5EF4-FFF2-40B4-BE49-F238E27FC236}">
                <a16:creationId xmlns:a16="http://schemas.microsoft.com/office/drawing/2014/main" id="{ECB82740-9ABA-D342-B529-095DBB094D2E}"/>
              </a:ext>
            </a:extLst>
          </p:cNvPr>
          <p:cNvSpPr>
            <a:spLocks noChangeArrowheads="1"/>
          </p:cNvSpPr>
          <p:nvPr/>
        </p:nvSpPr>
        <p:spPr bwMode="auto">
          <a:xfrm>
            <a:off x="2235200" y="5184775"/>
            <a:ext cx="533400" cy="3048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sz="1400">
                <a:solidFill>
                  <a:schemeClr val="tx2"/>
                </a:solidFill>
              </a:rPr>
              <a:t>VPN4</a:t>
            </a:r>
          </a:p>
        </p:txBody>
      </p:sp>
      <p:sp>
        <p:nvSpPr>
          <p:cNvPr id="130" name="Text Box 516">
            <a:extLst>
              <a:ext uri="{FF2B5EF4-FFF2-40B4-BE49-F238E27FC236}">
                <a16:creationId xmlns:a16="http://schemas.microsoft.com/office/drawing/2014/main" id="{B1F033ED-E615-2347-A59B-EFB0085049C6}"/>
              </a:ext>
            </a:extLst>
          </p:cNvPr>
          <p:cNvSpPr txBox="1">
            <a:spLocks noChangeArrowheads="1"/>
          </p:cNvSpPr>
          <p:nvPr/>
        </p:nvSpPr>
        <p:spPr bwMode="auto">
          <a:xfrm>
            <a:off x="2314575" y="4994275"/>
            <a:ext cx="250825" cy="225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gn="l">
              <a:lnSpc>
                <a:spcPct val="90000"/>
              </a:lnSpc>
              <a:spcBef>
                <a:spcPct val="30000"/>
              </a:spcBef>
            </a:pPr>
            <a:r>
              <a:rPr lang="en-US" sz="1000">
                <a:solidFill>
                  <a:schemeClr val="tx2"/>
                </a:solidFill>
              </a:rPr>
              <a:t>9</a:t>
            </a:r>
          </a:p>
        </p:txBody>
      </p:sp>
      <p:sp>
        <p:nvSpPr>
          <p:cNvPr id="131" name="Text Box 517">
            <a:extLst>
              <a:ext uri="{FF2B5EF4-FFF2-40B4-BE49-F238E27FC236}">
                <a16:creationId xmlns:a16="http://schemas.microsoft.com/office/drawing/2014/main" id="{2C735058-45A5-0F48-8FAD-82D2D1C827D2}"/>
              </a:ext>
            </a:extLst>
          </p:cNvPr>
          <p:cNvSpPr txBox="1">
            <a:spLocks noChangeArrowheads="1"/>
          </p:cNvSpPr>
          <p:nvPr/>
        </p:nvSpPr>
        <p:spPr bwMode="auto">
          <a:xfrm>
            <a:off x="1854200" y="4994275"/>
            <a:ext cx="250825" cy="2254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spAutoFit/>
          </a:bodyPr>
          <a:lstStyle/>
          <a:p>
            <a:pPr algn="l">
              <a:lnSpc>
                <a:spcPct val="90000"/>
              </a:lnSpc>
              <a:spcBef>
                <a:spcPct val="30000"/>
              </a:spcBef>
            </a:pPr>
            <a:r>
              <a:rPr lang="en-US" sz="1000">
                <a:solidFill>
                  <a:schemeClr val="tx2"/>
                </a:solidFill>
              </a:rPr>
              <a:t>9</a:t>
            </a:r>
          </a:p>
        </p:txBody>
      </p:sp>
      <p:grpSp>
        <p:nvGrpSpPr>
          <p:cNvPr id="132" name="Group 641">
            <a:extLst>
              <a:ext uri="{FF2B5EF4-FFF2-40B4-BE49-F238E27FC236}">
                <a16:creationId xmlns:a16="http://schemas.microsoft.com/office/drawing/2014/main" id="{32BCA3A1-7E65-1244-BBF0-8CFCFF7893E9}"/>
              </a:ext>
            </a:extLst>
          </p:cNvPr>
          <p:cNvGrpSpPr>
            <a:grpSpLocks/>
          </p:cNvGrpSpPr>
          <p:nvPr/>
        </p:nvGrpSpPr>
        <p:grpSpPr bwMode="auto">
          <a:xfrm>
            <a:off x="1173163" y="5876925"/>
            <a:ext cx="276225" cy="450850"/>
            <a:chOff x="739" y="2900"/>
            <a:chExt cx="174" cy="284"/>
          </a:xfrm>
        </p:grpSpPr>
        <p:sp>
          <p:nvSpPr>
            <p:cNvPr id="133" name="Line 433">
              <a:extLst>
                <a:ext uri="{FF2B5EF4-FFF2-40B4-BE49-F238E27FC236}">
                  <a16:creationId xmlns:a16="http://schemas.microsoft.com/office/drawing/2014/main" id="{5C4CC195-6BFD-C749-9676-A1D8DEA6A9AF}"/>
                </a:ext>
              </a:extLst>
            </p:cNvPr>
            <p:cNvSpPr>
              <a:spLocks noChangeShapeType="1"/>
            </p:cNvSpPr>
            <p:nvPr/>
          </p:nvSpPr>
          <p:spPr bwMode="auto">
            <a:xfrm flipV="1">
              <a:off x="739" y="3181"/>
              <a:ext cx="40" cy="3"/>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34" name="Line 434">
              <a:extLst>
                <a:ext uri="{FF2B5EF4-FFF2-40B4-BE49-F238E27FC236}">
                  <a16:creationId xmlns:a16="http://schemas.microsoft.com/office/drawing/2014/main" id="{C783EE89-AE57-9E4F-A612-0A785F3F43D5}"/>
                </a:ext>
              </a:extLst>
            </p:cNvPr>
            <p:cNvSpPr>
              <a:spLocks noChangeShapeType="1"/>
            </p:cNvSpPr>
            <p:nvPr/>
          </p:nvSpPr>
          <p:spPr bwMode="auto">
            <a:xfrm flipV="1">
              <a:off x="779" y="2900"/>
              <a:ext cx="0" cy="281"/>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35" name="Line 523">
              <a:extLst>
                <a:ext uri="{FF2B5EF4-FFF2-40B4-BE49-F238E27FC236}">
                  <a16:creationId xmlns:a16="http://schemas.microsoft.com/office/drawing/2014/main" id="{1FAA0CA7-B692-6C4F-8889-AA2ED2687B37}"/>
                </a:ext>
              </a:extLst>
            </p:cNvPr>
            <p:cNvSpPr>
              <a:spLocks noChangeShapeType="1"/>
            </p:cNvSpPr>
            <p:nvPr/>
          </p:nvSpPr>
          <p:spPr bwMode="auto">
            <a:xfrm>
              <a:off x="779" y="2900"/>
              <a:ext cx="134" cy="3"/>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grpSp>
      <p:sp>
        <p:nvSpPr>
          <p:cNvPr id="136" name="Rectangle 525">
            <a:extLst>
              <a:ext uri="{FF2B5EF4-FFF2-40B4-BE49-F238E27FC236}">
                <a16:creationId xmlns:a16="http://schemas.microsoft.com/office/drawing/2014/main" id="{EFCA126B-2FAD-A848-A866-E4D876758FB1}"/>
              </a:ext>
            </a:extLst>
          </p:cNvPr>
          <p:cNvSpPr>
            <a:spLocks noChangeArrowheads="1"/>
          </p:cNvSpPr>
          <p:nvPr/>
        </p:nvSpPr>
        <p:spPr bwMode="auto">
          <a:xfrm>
            <a:off x="1454150" y="5870575"/>
            <a:ext cx="368300" cy="914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37" name="Rectangle 526">
            <a:extLst>
              <a:ext uri="{FF2B5EF4-FFF2-40B4-BE49-F238E27FC236}">
                <a16:creationId xmlns:a16="http://schemas.microsoft.com/office/drawing/2014/main" id="{2CF6A4C1-F116-3F4F-9972-BA7D69686B1D}"/>
              </a:ext>
            </a:extLst>
          </p:cNvPr>
          <p:cNvSpPr>
            <a:spLocks noChangeArrowheads="1"/>
          </p:cNvSpPr>
          <p:nvPr/>
        </p:nvSpPr>
        <p:spPr bwMode="auto">
          <a:xfrm>
            <a:off x="1454150" y="6149975"/>
            <a:ext cx="368300" cy="2540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sz="1200">
                <a:solidFill>
                  <a:schemeClr val="tx2"/>
                </a:solidFill>
              </a:rPr>
              <a:t>PTE</a:t>
            </a:r>
          </a:p>
        </p:txBody>
      </p:sp>
      <p:sp>
        <p:nvSpPr>
          <p:cNvPr id="138" name="Line 542">
            <a:extLst>
              <a:ext uri="{FF2B5EF4-FFF2-40B4-BE49-F238E27FC236}">
                <a16:creationId xmlns:a16="http://schemas.microsoft.com/office/drawing/2014/main" id="{F03D390B-E290-C342-ACA5-651C6A77FD02}"/>
              </a:ext>
            </a:extLst>
          </p:cNvPr>
          <p:cNvSpPr>
            <a:spLocks noChangeShapeType="1"/>
          </p:cNvSpPr>
          <p:nvPr/>
        </p:nvSpPr>
        <p:spPr bwMode="auto">
          <a:xfrm>
            <a:off x="1316038" y="5499100"/>
            <a:ext cx="0" cy="784225"/>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39" name="Line 543">
            <a:extLst>
              <a:ext uri="{FF2B5EF4-FFF2-40B4-BE49-F238E27FC236}">
                <a16:creationId xmlns:a16="http://schemas.microsoft.com/office/drawing/2014/main" id="{F5B48EBF-407A-D649-8519-92CE78D870A2}"/>
              </a:ext>
            </a:extLst>
          </p:cNvPr>
          <p:cNvSpPr>
            <a:spLocks noChangeShapeType="1"/>
          </p:cNvSpPr>
          <p:nvPr/>
        </p:nvSpPr>
        <p:spPr bwMode="auto">
          <a:xfrm flipV="1">
            <a:off x="1316038" y="6275388"/>
            <a:ext cx="133350" cy="9525"/>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40" name="Oval 544">
            <a:extLst>
              <a:ext uri="{FF2B5EF4-FFF2-40B4-BE49-F238E27FC236}">
                <a16:creationId xmlns:a16="http://schemas.microsoft.com/office/drawing/2014/main" id="{858E5C40-D089-7140-A6DF-BFC1331D12D5}"/>
              </a:ext>
            </a:extLst>
          </p:cNvPr>
          <p:cNvSpPr>
            <a:spLocks noChangeArrowheads="1"/>
          </p:cNvSpPr>
          <p:nvPr/>
        </p:nvSpPr>
        <p:spPr bwMode="auto">
          <a:xfrm>
            <a:off x="1281113" y="5461000"/>
            <a:ext cx="76200" cy="76200"/>
          </a:xfrm>
          <a:prstGeom prst="ellipse">
            <a:avLst/>
          </a:prstGeom>
          <a:solidFill>
            <a:srgbClr val="000000"/>
          </a:solidFill>
          <a:ln w="9525">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41" name="Rectangle 610">
            <a:extLst>
              <a:ext uri="{FF2B5EF4-FFF2-40B4-BE49-F238E27FC236}">
                <a16:creationId xmlns:a16="http://schemas.microsoft.com/office/drawing/2014/main" id="{6D83AD42-C863-8546-B096-4531EDC01D65}"/>
              </a:ext>
            </a:extLst>
          </p:cNvPr>
          <p:cNvSpPr>
            <a:spLocks noChangeArrowheads="1"/>
          </p:cNvSpPr>
          <p:nvPr/>
        </p:nvSpPr>
        <p:spPr bwMode="auto">
          <a:xfrm>
            <a:off x="2092325" y="5870575"/>
            <a:ext cx="368300" cy="914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42" name="Rectangle 611">
            <a:extLst>
              <a:ext uri="{FF2B5EF4-FFF2-40B4-BE49-F238E27FC236}">
                <a16:creationId xmlns:a16="http://schemas.microsoft.com/office/drawing/2014/main" id="{25CBEBCD-A350-0048-B072-ED0DBC33B6F2}"/>
              </a:ext>
            </a:extLst>
          </p:cNvPr>
          <p:cNvSpPr>
            <a:spLocks noChangeArrowheads="1"/>
          </p:cNvSpPr>
          <p:nvPr/>
        </p:nvSpPr>
        <p:spPr bwMode="auto">
          <a:xfrm>
            <a:off x="2092325" y="6149975"/>
            <a:ext cx="368300" cy="2540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sz="1200">
                <a:solidFill>
                  <a:schemeClr val="tx2"/>
                </a:solidFill>
              </a:rPr>
              <a:t>PTE</a:t>
            </a:r>
          </a:p>
        </p:txBody>
      </p:sp>
      <p:sp>
        <p:nvSpPr>
          <p:cNvPr id="143" name="Line 612">
            <a:extLst>
              <a:ext uri="{FF2B5EF4-FFF2-40B4-BE49-F238E27FC236}">
                <a16:creationId xmlns:a16="http://schemas.microsoft.com/office/drawing/2014/main" id="{101E7ADE-7BB4-F345-A72C-62D4EB3CD8FC}"/>
              </a:ext>
            </a:extLst>
          </p:cNvPr>
          <p:cNvSpPr>
            <a:spLocks noChangeShapeType="1"/>
          </p:cNvSpPr>
          <p:nvPr/>
        </p:nvSpPr>
        <p:spPr bwMode="auto">
          <a:xfrm flipH="1">
            <a:off x="1952625" y="5499100"/>
            <a:ext cx="1588" cy="790575"/>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44" name="Line 613">
            <a:extLst>
              <a:ext uri="{FF2B5EF4-FFF2-40B4-BE49-F238E27FC236}">
                <a16:creationId xmlns:a16="http://schemas.microsoft.com/office/drawing/2014/main" id="{95F6AC04-C918-1945-9043-F022CEE8FFC4}"/>
              </a:ext>
            </a:extLst>
          </p:cNvPr>
          <p:cNvSpPr>
            <a:spLocks noChangeShapeType="1"/>
          </p:cNvSpPr>
          <p:nvPr/>
        </p:nvSpPr>
        <p:spPr bwMode="auto">
          <a:xfrm flipV="1">
            <a:off x="1954213" y="6280150"/>
            <a:ext cx="133350" cy="9525"/>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45" name="Oval 614">
            <a:extLst>
              <a:ext uri="{FF2B5EF4-FFF2-40B4-BE49-F238E27FC236}">
                <a16:creationId xmlns:a16="http://schemas.microsoft.com/office/drawing/2014/main" id="{6FC65B1A-10FA-FF4A-B486-4C1BE6E14916}"/>
              </a:ext>
            </a:extLst>
          </p:cNvPr>
          <p:cNvSpPr>
            <a:spLocks noChangeArrowheads="1"/>
          </p:cNvSpPr>
          <p:nvPr/>
        </p:nvSpPr>
        <p:spPr bwMode="auto">
          <a:xfrm>
            <a:off x="1919288" y="5461000"/>
            <a:ext cx="76200" cy="76200"/>
          </a:xfrm>
          <a:prstGeom prst="ellipse">
            <a:avLst/>
          </a:prstGeom>
          <a:solidFill>
            <a:srgbClr val="000000"/>
          </a:solidFill>
          <a:ln w="9525">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46" name="Rectangle 619">
            <a:extLst>
              <a:ext uri="{FF2B5EF4-FFF2-40B4-BE49-F238E27FC236}">
                <a16:creationId xmlns:a16="http://schemas.microsoft.com/office/drawing/2014/main" id="{3D92064E-B8DF-C34C-96F1-2EB4194C95A5}"/>
              </a:ext>
            </a:extLst>
          </p:cNvPr>
          <p:cNvSpPr>
            <a:spLocks noChangeArrowheads="1"/>
          </p:cNvSpPr>
          <p:nvPr/>
        </p:nvSpPr>
        <p:spPr bwMode="auto">
          <a:xfrm>
            <a:off x="2730500" y="5865813"/>
            <a:ext cx="368300" cy="914400"/>
          </a:xfrm>
          <a:prstGeom prst="rect">
            <a:avLst/>
          </a:prstGeom>
          <a:solidFill>
            <a:srgbClr val="C0C0C0"/>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47" name="Rectangle 620">
            <a:extLst>
              <a:ext uri="{FF2B5EF4-FFF2-40B4-BE49-F238E27FC236}">
                <a16:creationId xmlns:a16="http://schemas.microsoft.com/office/drawing/2014/main" id="{A9AA5444-EAFD-3A48-9D65-CBC54563DC08}"/>
              </a:ext>
            </a:extLst>
          </p:cNvPr>
          <p:cNvSpPr>
            <a:spLocks noChangeArrowheads="1"/>
          </p:cNvSpPr>
          <p:nvPr/>
        </p:nvSpPr>
        <p:spPr bwMode="auto">
          <a:xfrm>
            <a:off x="2730500" y="6145213"/>
            <a:ext cx="368300" cy="2540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nSpc>
                <a:spcPct val="90000"/>
              </a:lnSpc>
              <a:spcBef>
                <a:spcPct val="30000"/>
              </a:spcBef>
            </a:pPr>
            <a:r>
              <a:rPr lang="en-US" sz="1200">
                <a:solidFill>
                  <a:schemeClr val="tx2"/>
                </a:solidFill>
              </a:rPr>
              <a:t>PTE</a:t>
            </a:r>
          </a:p>
        </p:txBody>
      </p:sp>
      <p:sp>
        <p:nvSpPr>
          <p:cNvPr id="148" name="Line 621">
            <a:extLst>
              <a:ext uri="{FF2B5EF4-FFF2-40B4-BE49-F238E27FC236}">
                <a16:creationId xmlns:a16="http://schemas.microsoft.com/office/drawing/2014/main" id="{C957704D-2A99-FD41-992F-B8C8FFBD4338}"/>
              </a:ext>
            </a:extLst>
          </p:cNvPr>
          <p:cNvSpPr>
            <a:spLocks noChangeShapeType="1"/>
          </p:cNvSpPr>
          <p:nvPr/>
        </p:nvSpPr>
        <p:spPr bwMode="auto">
          <a:xfrm>
            <a:off x="2592388" y="5494338"/>
            <a:ext cx="0" cy="788987"/>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49" name="Line 622">
            <a:extLst>
              <a:ext uri="{FF2B5EF4-FFF2-40B4-BE49-F238E27FC236}">
                <a16:creationId xmlns:a16="http://schemas.microsoft.com/office/drawing/2014/main" id="{F557785E-ECD1-DF47-87FE-F4E660C220FA}"/>
              </a:ext>
            </a:extLst>
          </p:cNvPr>
          <p:cNvSpPr>
            <a:spLocks noChangeShapeType="1"/>
          </p:cNvSpPr>
          <p:nvPr/>
        </p:nvSpPr>
        <p:spPr bwMode="auto">
          <a:xfrm flipV="1">
            <a:off x="2592388" y="6280150"/>
            <a:ext cx="133350" cy="9525"/>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50" name="Oval 623">
            <a:extLst>
              <a:ext uri="{FF2B5EF4-FFF2-40B4-BE49-F238E27FC236}">
                <a16:creationId xmlns:a16="http://schemas.microsoft.com/office/drawing/2014/main" id="{E3C14791-4C8A-164A-BB4E-B5A99A16E6EC}"/>
              </a:ext>
            </a:extLst>
          </p:cNvPr>
          <p:cNvSpPr>
            <a:spLocks noChangeArrowheads="1"/>
          </p:cNvSpPr>
          <p:nvPr/>
        </p:nvSpPr>
        <p:spPr bwMode="auto">
          <a:xfrm>
            <a:off x="2557463" y="5456238"/>
            <a:ext cx="76200" cy="76200"/>
          </a:xfrm>
          <a:prstGeom prst="ellipse">
            <a:avLst/>
          </a:prstGeom>
          <a:solidFill>
            <a:srgbClr val="000000"/>
          </a:solidFill>
          <a:ln w="9525">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51" name="Line 626">
            <a:extLst>
              <a:ext uri="{FF2B5EF4-FFF2-40B4-BE49-F238E27FC236}">
                <a16:creationId xmlns:a16="http://schemas.microsoft.com/office/drawing/2014/main" id="{2D13FAFD-1DEB-204A-9688-AF29E989B401}"/>
              </a:ext>
            </a:extLst>
          </p:cNvPr>
          <p:cNvSpPr>
            <a:spLocks noChangeShapeType="1"/>
          </p:cNvSpPr>
          <p:nvPr/>
        </p:nvSpPr>
        <p:spPr bwMode="auto">
          <a:xfrm>
            <a:off x="6083300" y="3683000"/>
            <a:ext cx="0" cy="44767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 name="Line 627">
            <a:extLst>
              <a:ext uri="{FF2B5EF4-FFF2-40B4-BE49-F238E27FC236}">
                <a16:creationId xmlns:a16="http://schemas.microsoft.com/office/drawing/2014/main" id="{597FA478-EB5D-8C43-83A2-4FF2EF71BACE}"/>
              </a:ext>
            </a:extLst>
          </p:cNvPr>
          <p:cNvSpPr>
            <a:spLocks noChangeShapeType="1"/>
          </p:cNvSpPr>
          <p:nvPr/>
        </p:nvSpPr>
        <p:spPr bwMode="auto">
          <a:xfrm>
            <a:off x="6607175" y="3683000"/>
            <a:ext cx="0" cy="44767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 name="Line 628">
            <a:extLst>
              <a:ext uri="{FF2B5EF4-FFF2-40B4-BE49-F238E27FC236}">
                <a16:creationId xmlns:a16="http://schemas.microsoft.com/office/drawing/2014/main" id="{8C35EE10-A74D-3B47-A1C7-582F80076793}"/>
              </a:ext>
            </a:extLst>
          </p:cNvPr>
          <p:cNvSpPr>
            <a:spLocks noChangeShapeType="1"/>
          </p:cNvSpPr>
          <p:nvPr/>
        </p:nvSpPr>
        <p:spPr bwMode="auto">
          <a:xfrm>
            <a:off x="7131050" y="3673475"/>
            <a:ext cx="0" cy="44767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 name="Line 629">
            <a:extLst>
              <a:ext uri="{FF2B5EF4-FFF2-40B4-BE49-F238E27FC236}">
                <a16:creationId xmlns:a16="http://schemas.microsoft.com/office/drawing/2014/main" id="{B0551B12-5F77-164F-B4C9-3DB8BA099ED7}"/>
              </a:ext>
            </a:extLst>
          </p:cNvPr>
          <p:cNvSpPr>
            <a:spLocks noChangeShapeType="1"/>
          </p:cNvSpPr>
          <p:nvPr/>
        </p:nvSpPr>
        <p:spPr bwMode="auto">
          <a:xfrm>
            <a:off x="7683500" y="3683000"/>
            <a:ext cx="0" cy="44767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 name="Line 631">
            <a:extLst>
              <a:ext uri="{FF2B5EF4-FFF2-40B4-BE49-F238E27FC236}">
                <a16:creationId xmlns:a16="http://schemas.microsoft.com/office/drawing/2014/main" id="{BAEE9B47-910E-DB49-9364-D590E839D8E8}"/>
              </a:ext>
            </a:extLst>
          </p:cNvPr>
          <p:cNvSpPr>
            <a:spLocks noChangeShapeType="1"/>
          </p:cNvSpPr>
          <p:nvPr/>
        </p:nvSpPr>
        <p:spPr bwMode="auto">
          <a:xfrm>
            <a:off x="6086475" y="4359275"/>
            <a:ext cx="0" cy="152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 name="Line 632">
            <a:extLst>
              <a:ext uri="{FF2B5EF4-FFF2-40B4-BE49-F238E27FC236}">
                <a16:creationId xmlns:a16="http://schemas.microsoft.com/office/drawing/2014/main" id="{3DF56FCB-AF4C-1240-BFAA-6385B0C15E49}"/>
              </a:ext>
            </a:extLst>
          </p:cNvPr>
          <p:cNvSpPr>
            <a:spLocks noChangeShapeType="1"/>
          </p:cNvSpPr>
          <p:nvPr/>
        </p:nvSpPr>
        <p:spPr bwMode="auto">
          <a:xfrm>
            <a:off x="6616700" y="4364038"/>
            <a:ext cx="0" cy="147637"/>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7" name="Line 633">
            <a:extLst>
              <a:ext uri="{FF2B5EF4-FFF2-40B4-BE49-F238E27FC236}">
                <a16:creationId xmlns:a16="http://schemas.microsoft.com/office/drawing/2014/main" id="{B07A975E-366B-4148-9152-9ABCB3FE9D69}"/>
              </a:ext>
            </a:extLst>
          </p:cNvPr>
          <p:cNvSpPr>
            <a:spLocks noChangeShapeType="1"/>
          </p:cNvSpPr>
          <p:nvPr/>
        </p:nvSpPr>
        <p:spPr bwMode="auto">
          <a:xfrm>
            <a:off x="7153275" y="4362450"/>
            <a:ext cx="0" cy="152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 name="Line 634">
            <a:extLst>
              <a:ext uri="{FF2B5EF4-FFF2-40B4-BE49-F238E27FC236}">
                <a16:creationId xmlns:a16="http://schemas.microsoft.com/office/drawing/2014/main" id="{64F0C2BA-5882-5241-A90C-C14359B82AEB}"/>
              </a:ext>
            </a:extLst>
          </p:cNvPr>
          <p:cNvSpPr>
            <a:spLocks noChangeShapeType="1"/>
          </p:cNvSpPr>
          <p:nvPr/>
        </p:nvSpPr>
        <p:spPr bwMode="auto">
          <a:xfrm>
            <a:off x="7683500" y="4362450"/>
            <a:ext cx="0" cy="152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9" name="Line 635">
            <a:extLst>
              <a:ext uri="{FF2B5EF4-FFF2-40B4-BE49-F238E27FC236}">
                <a16:creationId xmlns:a16="http://schemas.microsoft.com/office/drawing/2014/main" id="{929A31A6-AB6A-D645-9012-9401ABDC581A}"/>
              </a:ext>
            </a:extLst>
          </p:cNvPr>
          <p:cNvSpPr>
            <a:spLocks noChangeShapeType="1"/>
          </p:cNvSpPr>
          <p:nvPr/>
        </p:nvSpPr>
        <p:spPr bwMode="auto">
          <a:xfrm flipV="1">
            <a:off x="6229350" y="4511675"/>
            <a:ext cx="0" cy="38100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60" name="Line 636">
            <a:extLst>
              <a:ext uri="{FF2B5EF4-FFF2-40B4-BE49-F238E27FC236}">
                <a16:creationId xmlns:a16="http://schemas.microsoft.com/office/drawing/2014/main" id="{51B2ED34-14FE-1947-9D41-746271AD7DA8}"/>
              </a:ext>
            </a:extLst>
          </p:cNvPr>
          <p:cNvSpPr>
            <a:spLocks noChangeShapeType="1"/>
          </p:cNvSpPr>
          <p:nvPr/>
        </p:nvSpPr>
        <p:spPr bwMode="auto">
          <a:xfrm flipV="1">
            <a:off x="6750050" y="4513263"/>
            <a:ext cx="0" cy="37465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61" name="Line 637">
            <a:extLst>
              <a:ext uri="{FF2B5EF4-FFF2-40B4-BE49-F238E27FC236}">
                <a16:creationId xmlns:a16="http://schemas.microsoft.com/office/drawing/2014/main" id="{6716C0DA-C965-7D42-83A3-D412787FE2A6}"/>
              </a:ext>
            </a:extLst>
          </p:cNvPr>
          <p:cNvSpPr>
            <a:spLocks noChangeShapeType="1"/>
          </p:cNvSpPr>
          <p:nvPr/>
        </p:nvSpPr>
        <p:spPr bwMode="auto">
          <a:xfrm flipV="1">
            <a:off x="7289800" y="4505325"/>
            <a:ext cx="0" cy="381000"/>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62" name="Line 638">
            <a:extLst>
              <a:ext uri="{FF2B5EF4-FFF2-40B4-BE49-F238E27FC236}">
                <a16:creationId xmlns:a16="http://schemas.microsoft.com/office/drawing/2014/main" id="{D95C1AFE-8DD7-C142-8F8B-4675DB592B25}"/>
              </a:ext>
            </a:extLst>
          </p:cNvPr>
          <p:cNvSpPr>
            <a:spLocks noChangeShapeType="1"/>
          </p:cNvSpPr>
          <p:nvPr/>
        </p:nvSpPr>
        <p:spPr bwMode="auto">
          <a:xfrm flipV="1">
            <a:off x="7826375" y="4514850"/>
            <a:ext cx="0" cy="373063"/>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63" name="Line 639">
            <a:extLst>
              <a:ext uri="{FF2B5EF4-FFF2-40B4-BE49-F238E27FC236}">
                <a16:creationId xmlns:a16="http://schemas.microsoft.com/office/drawing/2014/main" id="{8E607B9F-9C5C-7147-BAA6-F0E52523E0CB}"/>
              </a:ext>
            </a:extLst>
          </p:cNvPr>
          <p:cNvSpPr>
            <a:spLocks noChangeShapeType="1"/>
          </p:cNvSpPr>
          <p:nvPr/>
        </p:nvSpPr>
        <p:spPr bwMode="auto">
          <a:xfrm>
            <a:off x="603250" y="5870575"/>
            <a:ext cx="234950" cy="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64" name="Group 642">
            <a:extLst>
              <a:ext uri="{FF2B5EF4-FFF2-40B4-BE49-F238E27FC236}">
                <a16:creationId xmlns:a16="http://schemas.microsoft.com/office/drawing/2014/main" id="{F944762E-4E01-B646-83C3-33DD4A7BAE16}"/>
              </a:ext>
            </a:extLst>
          </p:cNvPr>
          <p:cNvGrpSpPr>
            <a:grpSpLocks/>
          </p:cNvGrpSpPr>
          <p:nvPr/>
        </p:nvGrpSpPr>
        <p:grpSpPr bwMode="auto">
          <a:xfrm>
            <a:off x="1820863" y="5872163"/>
            <a:ext cx="276225" cy="450850"/>
            <a:chOff x="739" y="2900"/>
            <a:chExt cx="174" cy="284"/>
          </a:xfrm>
        </p:grpSpPr>
        <p:sp>
          <p:nvSpPr>
            <p:cNvPr id="165" name="Line 643">
              <a:extLst>
                <a:ext uri="{FF2B5EF4-FFF2-40B4-BE49-F238E27FC236}">
                  <a16:creationId xmlns:a16="http://schemas.microsoft.com/office/drawing/2014/main" id="{AA01582A-9DDC-B54F-A74B-E27DCF9EBF99}"/>
                </a:ext>
              </a:extLst>
            </p:cNvPr>
            <p:cNvSpPr>
              <a:spLocks noChangeShapeType="1"/>
            </p:cNvSpPr>
            <p:nvPr/>
          </p:nvSpPr>
          <p:spPr bwMode="auto">
            <a:xfrm flipV="1">
              <a:off x="739" y="3181"/>
              <a:ext cx="40" cy="3"/>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66" name="Line 644">
              <a:extLst>
                <a:ext uri="{FF2B5EF4-FFF2-40B4-BE49-F238E27FC236}">
                  <a16:creationId xmlns:a16="http://schemas.microsoft.com/office/drawing/2014/main" id="{FA33AF12-9559-C44A-A915-C8C96F546281}"/>
                </a:ext>
              </a:extLst>
            </p:cNvPr>
            <p:cNvSpPr>
              <a:spLocks noChangeShapeType="1"/>
            </p:cNvSpPr>
            <p:nvPr/>
          </p:nvSpPr>
          <p:spPr bwMode="auto">
            <a:xfrm flipV="1">
              <a:off x="779" y="2900"/>
              <a:ext cx="0" cy="281"/>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67" name="Line 645">
              <a:extLst>
                <a:ext uri="{FF2B5EF4-FFF2-40B4-BE49-F238E27FC236}">
                  <a16:creationId xmlns:a16="http://schemas.microsoft.com/office/drawing/2014/main" id="{E227C612-08ED-1D42-B98E-8CF4EDD7A8E9}"/>
                </a:ext>
              </a:extLst>
            </p:cNvPr>
            <p:cNvSpPr>
              <a:spLocks noChangeShapeType="1"/>
            </p:cNvSpPr>
            <p:nvPr/>
          </p:nvSpPr>
          <p:spPr bwMode="auto">
            <a:xfrm>
              <a:off x="779" y="2900"/>
              <a:ext cx="134" cy="3"/>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grpSp>
      <p:grpSp>
        <p:nvGrpSpPr>
          <p:cNvPr id="168" name="Group 646">
            <a:extLst>
              <a:ext uri="{FF2B5EF4-FFF2-40B4-BE49-F238E27FC236}">
                <a16:creationId xmlns:a16="http://schemas.microsoft.com/office/drawing/2014/main" id="{6AF8B0B1-CAAB-C94E-8F73-7AFEE589B3B0}"/>
              </a:ext>
            </a:extLst>
          </p:cNvPr>
          <p:cNvGrpSpPr>
            <a:grpSpLocks/>
          </p:cNvGrpSpPr>
          <p:nvPr/>
        </p:nvGrpSpPr>
        <p:grpSpPr bwMode="auto">
          <a:xfrm>
            <a:off x="2459038" y="5872163"/>
            <a:ext cx="276225" cy="450850"/>
            <a:chOff x="739" y="2900"/>
            <a:chExt cx="174" cy="284"/>
          </a:xfrm>
        </p:grpSpPr>
        <p:sp>
          <p:nvSpPr>
            <p:cNvPr id="169" name="Line 647">
              <a:extLst>
                <a:ext uri="{FF2B5EF4-FFF2-40B4-BE49-F238E27FC236}">
                  <a16:creationId xmlns:a16="http://schemas.microsoft.com/office/drawing/2014/main" id="{D47DF3EA-3342-0144-8300-CCBB46B512BC}"/>
                </a:ext>
              </a:extLst>
            </p:cNvPr>
            <p:cNvSpPr>
              <a:spLocks noChangeShapeType="1"/>
            </p:cNvSpPr>
            <p:nvPr/>
          </p:nvSpPr>
          <p:spPr bwMode="auto">
            <a:xfrm flipV="1">
              <a:off x="739" y="3181"/>
              <a:ext cx="40" cy="3"/>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70" name="Line 648">
              <a:extLst>
                <a:ext uri="{FF2B5EF4-FFF2-40B4-BE49-F238E27FC236}">
                  <a16:creationId xmlns:a16="http://schemas.microsoft.com/office/drawing/2014/main" id="{E28BBF33-7151-594D-BE93-185CCA94D2AE}"/>
                </a:ext>
              </a:extLst>
            </p:cNvPr>
            <p:cNvSpPr>
              <a:spLocks noChangeShapeType="1"/>
            </p:cNvSpPr>
            <p:nvPr/>
          </p:nvSpPr>
          <p:spPr bwMode="auto">
            <a:xfrm flipV="1">
              <a:off x="779" y="2900"/>
              <a:ext cx="0" cy="281"/>
            </a:xfrm>
            <a:prstGeom prst="line">
              <a:avLst/>
            </a:prstGeom>
            <a:noFill/>
            <a:ln w="9525">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sp>
          <p:nvSpPr>
            <p:cNvPr id="171" name="Line 649">
              <a:extLst>
                <a:ext uri="{FF2B5EF4-FFF2-40B4-BE49-F238E27FC236}">
                  <a16:creationId xmlns:a16="http://schemas.microsoft.com/office/drawing/2014/main" id="{1E57553A-FC04-8646-BDA6-60364ECDDEAD}"/>
                </a:ext>
              </a:extLst>
            </p:cNvPr>
            <p:cNvSpPr>
              <a:spLocks noChangeShapeType="1"/>
            </p:cNvSpPr>
            <p:nvPr/>
          </p:nvSpPr>
          <p:spPr bwMode="auto">
            <a:xfrm>
              <a:off x="779" y="2900"/>
              <a:ext cx="134" cy="3"/>
            </a:xfrm>
            <a:prstGeom prst="line">
              <a:avLst/>
            </a:prstGeom>
            <a:noFill/>
            <a:ln w="9525">
              <a:solidFill>
                <a:srgbClr val="00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endParaRPr lang="en-US"/>
            </a:p>
          </p:txBody>
        </p:sp>
      </p:grpSp>
    </p:spTree>
    <p:extLst>
      <p:ext uri="{BB962C8B-B14F-4D97-AF65-F5344CB8AC3E}">
        <p14:creationId xmlns:p14="http://schemas.microsoft.com/office/powerpoint/2010/main" val="3512315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B0867-D185-FE45-A2C7-4C6E687F5A2E}"/>
              </a:ext>
            </a:extLst>
          </p:cNvPr>
          <p:cNvSpPr>
            <a:spLocks noGrp="1"/>
          </p:cNvSpPr>
          <p:nvPr>
            <p:ph type="title"/>
          </p:nvPr>
        </p:nvSpPr>
        <p:spPr/>
        <p:txBody>
          <a:bodyPr/>
          <a:lstStyle/>
          <a:p>
            <a:r>
              <a:rPr lang="en-US" dirty="0"/>
              <a:t>Exercise 4: Feedback</a:t>
            </a:r>
          </a:p>
        </p:txBody>
      </p:sp>
      <p:sp>
        <p:nvSpPr>
          <p:cNvPr id="3" name="Content Placeholder 2">
            <a:extLst>
              <a:ext uri="{FF2B5EF4-FFF2-40B4-BE49-F238E27FC236}">
                <a16:creationId xmlns:a16="http://schemas.microsoft.com/office/drawing/2014/main" id="{0413A5BB-E95D-C648-9B4A-F34E3E99D3D7}"/>
              </a:ext>
            </a:extLst>
          </p:cNvPr>
          <p:cNvSpPr>
            <a:spLocks noGrp="1"/>
          </p:cNvSpPr>
          <p:nvPr>
            <p:ph idx="1"/>
          </p:nvPr>
        </p:nvSpPr>
        <p:spPr/>
        <p:txBody>
          <a:bodyPr>
            <a:normAutofit lnSpcReduction="10000"/>
          </a:bodyPr>
          <a:lstStyle/>
          <a:p>
            <a:pPr marL="457200" indent="-457200">
              <a:buFont typeface="+mj-lt"/>
              <a:buAutoNum type="arabicPeriod"/>
            </a:pPr>
            <a:r>
              <a:rPr lang="en-US" dirty="0"/>
              <a:t>Rate how well you think this recorded lecture worked</a:t>
            </a:r>
          </a:p>
          <a:p>
            <a:pPr marL="731520" lvl="1" indent="-457200">
              <a:buFont typeface="+mj-lt"/>
              <a:buAutoNum type="arabicPeriod"/>
            </a:pPr>
            <a:r>
              <a:rPr lang="en-US" dirty="0"/>
              <a:t>Better than an in-person class</a:t>
            </a:r>
          </a:p>
          <a:p>
            <a:pPr marL="731520" lvl="1" indent="-457200">
              <a:buFont typeface="+mj-lt"/>
              <a:buAutoNum type="arabicPeriod"/>
            </a:pPr>
            <a:r>
              <a:rPr lang="en-US" dirty="0"/>
              <a:t>About as well as an in-person class</a:t>
            </a:r>
          </a:p>
          <a:p>
            <a:pPr marL="731520" lvl="1" indent="-457200">
              <a:buFont typeface="+mj-lt"/>
              <a:buAutoNum type="arabicPeriod"/>
            </a:pPr>
            <a:r>
              <a:rPr lang="en-US" dirty="0"/>
              <a:t>Less well than an in-person class, but you still learned something</a:t>
            </a:r>
          </a:p>
          <a:p>
            <a:pPr marL="731520" lvl="1" indent="-457200">
              <a:buFont typeface="+mj-lt"/>
              <a:buAutoNum type="arabicPeriod"/>
            </a:pPr>
            <a:r>
              <a:rPr lang="en-US" dirty="0"/>
              <a:t>Total waste of time, you didn't learn anything</a:t>
            </a:r>
          </a:p>
          <a:p>
            <a:pPr marL="731520" lvl="1" indent="-457200">
              <a:buFont typeface="+mj-lt"/>
              <a:buAutoNum type="arabicPeriod"/>
            </a:pPr>
            <a:endParaRPr lang="en-US" dirty="0"/>
          </a:p>
          <a:p>
            <a:pPr marL="457200" indent="-457200">
              <a:buFont typeface="+mj-lt"/>
              <a:buAutoNum type="arabicPeriod"/>
            </a:pPr>
            <a:r>
              <a:rPr lang="en-US" dirty="0"/>
              <a:t>How much time did you spend on this video (including exercises)?</a:t>
            </a:r>
          </a:p>
          <a:p>
            <a:pPr marL="457200" indent="-457200">
              <a:buFont typeface="+mj-lt"/>
              <a:buAutoNum type="arabicPeriod"/>
            </a:pPr>
            <a:endParaRPr lang="en-US" dirty="0"/>
          </a:p>
          <a:p>
            <a:pPr marL="457200" indent="-457200">
              <a:buFont typeface="+mj-lt"/>
              <a:buAutoNum type="arabicPeriod"/>
            </a:pPr>
            <a:r>
              <a:rPr lang="en-US" dirty="0"/>
              <a:t>Do you have any particular questions you’d like me to address in this week’s problem session?</a:t>
            </a:r>
          </a:p>
          <a:p>
            <a:pPr marL="731520" lvl="1" indent="-457200">
              <a:buFont typeface="+mj-lt"/>
              <a:buAutoNum type="arabicPeriod"/>
            </a:pPr>
            <a:endParaRPr lang="en-US" dirty="0"/>
          </a:p>
          <a:p>
            <a:pPr marL="457200" indent="-457200">
              <a:buFont typeface="+mj-lt"/>
              <a:buAutoNum type="arabicPeriod"/>
            </a:pPr>
            <a:r>
              <a:rPr lang="en-US" dirty="0"/>
              <a:t>Do you have any other comments </a:t>
            </a:r>
            <a:r>
              <a:rPr lang="en-US"/>
              <a:t>or feedback?</a:t>
            </a:r>
            <a:endParaRPr lang="en-US" dirty="0"/>
          </a:p>
        </p:txBody>
      </p:sp>
    </p:spTree>
    <p:extLst>
      <p:ext uri="{BB962C8B-B14F-4D97-AF65-F5344CB8AC3E}">
        <p14:creationId xmlns:p14="http://schemas.microsoft.com/office/powerpoint/2010/main" val="163804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Address Translation</a:t>
            </a:r>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15857" r="17976"/>
          <a:stretch/>
        </p:blipFill>
        <p:spPr>
          <a:xfrm>
            <a:off x="1655364" y="1994588"/>
            <a:ext cx="1414072" cy="1414072"/>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62906" y="5482249"/>
            <a:ext cx="1768930" cy="990600"/>
          </a:xfrm>
          <a:prstGeom prst="rect">
            <a:avLst/>
          </a:prstGeom>
        </p:spPr>
      </p:pic>
      <p:sp>
        <p:nvSpPr>
          <p:cNvPr id="3" name="Rectangle 2">
            <a:extLst>
              <a:ext uri="{FF2B5EF4-FFF2-40B4-BE49-F238E27FC236}">
                <a16:creationId xmlns:a16="http://schemas.microsoft.com/office/drawing/2014/main" id="{D475691C-438E-9844-868B-79643EF771A5}"/>
              </a:ext>
            </a:extLst>
          </p:cNvPr>
          <p:cNvSpPr/>
          <p:nvPr/>
        </p:nvSpPr>
        <p:spPr>
          <a:xfrm>
            <a:off x="5355436" y="2014302"/>
            <a:ext cx="1371600" cy="141469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MMU</a:t>
            </a:r>
          </a:p>
        </p:txBody>
      </p:sp>
      <p:grpSp>
        <p:nvGrpSpPr>
          <p:cNvPr id="11" name="Group 10">
            <a:extLst>
              <a:ext uri="{FF2B5EF4-FFF2-40B4-BE49-F238E27FC236}">
                <a16:creationId xmlns:a16="http://schemas.microsoft.com/office/drawing/2014/main" id="{F67885EB-F562-0C45-A0FE-9CF32EECFDBA}"/>
              </a:ext>
            </a:extLst>
          </p:cNvPr>
          <p:cNvGrpSpPr/>
          <p:nvPr/>
        </p:nvGrpSpPr>
        <p:grpSpPr>
          <a:xfrm>
            <a:off x="3090872" y="2362200"/>
            <a:ext cx="2286000" cy="369332"/>
            <a:chOff x="3069436" y="2362200"/>
            <a:chExt cx="2286000" cy="369332"/>
          </a:xfrm>
        </p:grpSpPr>
        <p:cxnSp>
          <p:nvCxnSpPr>
            <p:cNvPr id="9" name="Straight Arrow Connector 8">
              <a:extLst>
                <a:ext uri="{FF2B5EF4-FFF2-40B4-BE49-F238E27FC236}">
                  <a16:creationId xmlns:a16="http://schemas.microsoft.com/office/drawing/2014/main" id="{AA0D5202-3595-5043-ACE6-070BE19F188C}"/>
                </a:ext>
              </a:extLst>
            </p:cNvPr>
            <p:cNvCxnSpPr>
              <a:stCxn id="7" idx="3"/>
            </p:cNvCxnSpPr>
            <p:nvPr/>
          </p:nvCxnSpPr>
          <p:spPr>
            <a:xfrm>
              <a:off x="3069436" y="2701624"/>
              <a:ext cx="2286000" cy="708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0" name="TextBox 9">
              <a:extLst>
                <a:ext uri="{FF2B5EF4-FFF2-40B4-BE49-F238E27FC236}">
                  <a16:creationId xmlns:a16="http://schemas.microsoft.com/office/drawing/2014/main" id="{564D7E64-155F-2B48-90E7-C0D4D3B51370}"/>
                </a:ext>
              </a:extLst>
            </p:cNvPr>
            <p:cNvSpPr txBox="1"/>
            <p:nvPr/>
          </p:nvSpPr>
          <p:spPr>
            <a:xfrm>
              <a:off x="3351695" y="2362200"/>
              <a:ext cx="1732269" cy="369332"/>
            </a:xfrm>
            <a:prstGeom prst="rect">
              <a:avLst/>
            </a:prstGeom>
            <a:noFill/>
          </p:spPr>
          <p:txBody>
            <a:bodyPr wrap="none" rtlCol="0">
              <a:spAutoFit/>
            </a:bodyPr>
            <a:lstStyle/>
            <a:p>
              <a:r>
                <a:rPr lang="en-US" dirty="0"/>
                <a:t>Virtual Address</a:t>
              </a:r>
            </a:p>
          </p:txBody>
        </p:sp>
      </p:grpSp>
      <p:grpSp>
        <p:nvGrpSpPr>
          <p:cNvPr id="12" name="Group 11">
            <a:extLst>
              <a:ext uri="{FF2B5EF4-FFF2-40B4-BE49-F238E27FC236}">
                <a16:creationId xmlns:a16="http://schemas.microsoft.com/office/drawing/2014/main" id="{0B45D13A-F510-B84E-80FC-CB0B5BA5FC28}"/>
              </a:ext>
            </a:extLst>
          </p:cNvPr>
          <p:cNvGrpSpPr/>
          <p:nvPr/>
        </p:nvGrpSpPr>
        <p:grpSpPr>
          <a:xfrm>
            <a:off x="6727036" y="2352319"/>
            <a:ext cx="1290894" cy="369332"/>
            <a:chOff x="2743200" y="2362200"/>
            <a:chExt cx="1290894" cy="369332"/>
          </a:xfrm>
        </p:grpSpPr>
        <p:cxnSp>
          <p:nvCxnSpPr>
            <p:cNvPr id="13" name="Straight Arrow Connector 12">
              <a:extLst>
                <a:ext uri="{FF2B5EF4-FFF2-40B4-BE49-F238E27FC236}">
                  <a16:creationId xmlns:a16="http://schemas.microsoft.com/office/drawing/2014/main" id="{7D251C7B-622B-4A46-9EC7-3EB038D6E1CD}"/>
                </a:ext>
              </a:extLst>
            </p:cNvPr>
            <p:cNvCxnSpPr>
              <a:cxnSpLocks/>
            </p:cNvCxnSpPr>
            <p:nvPr/>
          </p:nvCxnSpPr>
          <p:spPr>
            <a:xfrm>
              <a:off x="2743200" y="2701624"/>
              <a:ext cx="1290894"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4" name="TextBox 13">
              <a:extLst>
                <a:ext uri="{FF2B5EF4-FFF2-40B4-BE49-F238E27FC236}">
                  <a16:creationId xmlns:a16="http://schemas.microsoft.com/office/drawing/2014/main" id="{5ADC23CF-345E-7F45-BADF-DFD28EBB42BB}"/>
                </a:ext>
              </a:extLst>
            </p:cNvPr>
            <p:cNvSpPr txBox="1"/>
            <p:nvPr/>
          </p:nvSpPr>
          <p:spPr>
            <a:xfrm>
              <a:off x="2949873" y="2362200"/>
              <a:ext cx="838691" cy="369332"/>
            </a:xfrm>
            <a:prstGeom prst="rect">
              <a:avLst/>
            </a:prstGeom>
            <a:noFill/>
          </p:spPr>
          <p:txBody>
            <a:bodyPr wrap="none" rtlCol="0">
              <a:spAutoFit/>
            </a:bodyPr>
            <a:lstStyle/>
            <a:p>
              <a:r>
                <a:rPr lang="en-US" dirty="0"/>
                <a:t>invalid</a:t>
              </a:r>
            </a:p>
          </p:txBody>
        </p:sp>
      </p:grpSp>
      <p:sp>
        <p:nvSpPr>
          <p:cNvPr id="16" name="TextBox 15">
            <a:extLst>
              <a:ext uri="{FF2B5EF4-FFF2-40B4-BE49-F238E27FC236}">
                <a16:creationId xmlns:a16="http://schemas.microsoft.com/office/drawing/2014/main" id="{8A773EFF-C07D-4746-95D8-634A953CF94E}"/>
              </a:ext>
            </a:extLst>
          </p:cNvPr>
          <p:cNvSpPr txBox="1"/>
          <p:nvPr/>
        </p:nvSpPr>
        <p:spPr>
          <a:xfrm>
            <a:off x="8022436" y="2514600"/>
            <a:ext cx="1197764" cy="369332"/>
          </a:xfrm>
          <a:prstGeom prst="rect">
            <a:avLst/>
          </a:prstGeom>
          <a:noFill/>
        </p:spPr>
        <p:txBody>
          <a:bodyPr wrap="none" rtlCol="0">
            <a:spAutoFit/>
          </a:bodyPr>
          <a:lstStyle/>
          <a:p>
            <a:r>
              <a:rPr lang="en-US" dirty="0"/>
              <a:t>Exception</a:t>
            </a:r>
          </a:p>
        </p:txBody>
      </p:sp>
      <p:grpSp>
        <p:nvGrpSpPr>
          <p:cNvPr id="17" name="Group 16">
            <a:extLst>
              <a:ext uri="{FF2B5EF4-FFF2-40B4-BE49-F238E27FC236}">
                <a16:creationId xmlns:a16="http://schemas.microsoft.com/office/drawing/2014/main" id="{1074039D-1D6F-4243-B2DD-4C0D0118CFEF}"/>
              </a:ext>
            </a:extLst>
          </p:cNvPr>
          <p:cNvGrpSpPr/>
          <p:nvPr/>
        </p:nvGrpSpPr>
        <p:grpSpPr>
          <a:xfrm rot="5400000">
            <a:off x="4834214" y="4681817"/>
            <a:ext cx="2879716" cy="405854"/>
            <a:chOff x="2683448" y="2295770"/>
            <a:chExt cx="1941622" cy="405854"/>
          </a:xfrm>
        </p:grpSpPr>
        <p:cxnSp>
          <p:nvCxnSpPr>
            <p:cNvPr id="18" name="Straight Arrow Connector 17">
              <a:extLst>
                <a:ext uri="{FF2B5EF4-FFF2-40B4-BE49-F238E27FC236}">
                  <a16:creationId xmlns:a16="http://schemas.microsoft.com/office/drawing/2014/main" id="{B5348950-F867-E143-A34C-682335BA2F64}"/>
                </a:ext>
              </a:extLst>
            </p:cNvPr>
            <p:cNvCxnSpPr>
              <a:cxnSpLocks/>
            </p:cNvCxnSpPr>
            <p:nvPr/>
          </p:nvCxnSpPr>
          <p:spPr>
            <a:xfrm>
              <a:off x="2743200" y="2701624"/>
              <a:ext cx="1290894"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9" name="TextBox 18">
              <a:extLst>
                <a:ext uri="{FF2B5EF4-FFF2-40B4-BE49-F238E27FC236}">
                  <a16:creationId xmlns:a16="http://schemas.microsoft.com/office/drawing/2014/main" id="{F8825A2C-1A76-A446-A72F-B51438CB2964}"/>
                </a:ext>
              </a:extLst>
            </p:cNvPr>
            <p:cNvSpPr txBox="1"/>
            <p:nvPr/>
          </p:nvSpPr>
          <p:spPr>
            <a:xfrm>
              <a:off x="2683448" y="2295770"/>
              <a:ext cx="1941622" cy="369332"/>
            </a:xfrm>
            <a:prstGeom prst="rect">
              <a:avLst/>
            </a:prstGeom>
            <a:noFill/>
          </p:spPr>
          <p:txBody>
            <a:bodyPr wrap="none" rtlCol="0">
              <a:spAutoFit/>
            </a:bodyPr>
            <a:lstStyle/>
            <a:p>
              <a:r>
                <a:rPr lang="en-US" dirty="0"/>
                <a:t>Physical Address</a:t>
              </a:r>
            </a:p>
          </p:txBody>
        </p:sp>
      </p:grpSp>
      <p:grpSp>
        <p:nvGrpSpPr>
          <p:cNvPr id="25" name="Group 24">
            <a:extLst>
              <a:ext uri="{FF2B5EF4-FFF2-40B4-BE49-F238E27FC236}">
                <a16:creationId xmlns:a16="http://schemas.microsoft.com/office/drawing/2014/main" id="{44CB4924-356F-0143-8873-F4C448594321}"/>
              </a:ext>
            </a:extLst>
          </p:cNvPr>
          <p:cNvGrpSpPr/>
          <p:nvPr/>
        </p:nvGrpSpPr>
        <p:grpSpPr>
          <a:xfrm>
            <a:off x="2362400" y="3408661"/>
            <a:ext cx="2900506" cy="2585155"/>
            <a:chOff x="2362400" y="3408661"/>
            <a:chExt cx="2900506" cy="2585155"/>
          </a:xfrm>
        </p:grpSpPr>
        <p:cxnSp>
          <p:nvCxnSpPr>
            <p:cNvPr id="21" name="Elbow Connector 20">
              <a:extLst>
                <a:ext uri="{FF2B5EF4-FFF2-40B4-BE49-F238E27FC236}">
                  <a16:creationId xmlns:a16="http://schemas.microsoft.com/office/drawing/2014/main" id="{4FBD87D4-0241-5148-B0BC-6DB94EFC6B59}"/>
                </a:ext>
              </a:extLst>
            </p:cNvPr>
            <p:cNvCxnSpPr>
              <a:stCxn id="8" idx="1"/>
              <a:endCxn id="7" idx="2"/>
            </p:cNvCxnSpPr>
            <p:nvPr/>
          </p:nvCxnSpPr>
          <p:spPr>
            <a:xfrm rot="10800000">
              <a:off x="2362400" y="3408661"/>
              <a:ext cx="2900506" cy="2568889"/>
            </a:xfrm>
            <a:prstGeom prst="bentConnector2">
              <a:avLst/>
            </a:prstGeom>
            <a:ln>
              <a:tailEnd type="triangle"/>
            </a:ln>
          </p:spPr>
          <p:style>
            <a:lnRef idx="3">
              <a:schemeClr val="accent1"/>
            </a:lnRef>
            <a:fillRef idx="0">
              <a:schemeClr val="accent1"/>
            </a:fillRef>
            <a:effectRef idx="2">
              <a:schemeClr val="accent1"/>
            </a:effectRef>
            <a:fontRef idx="minor">
              <a:schemeClr val="tx1"/>
            </a:fontRef>
          </p:style>
        </p:cxnSp>
        <p:sp>
          <p:nvSpPr>
            <p:cNvPr id="22" name="TextBox 21">
              <a:extLst>
                <a:ext uri="{FF2B5EF4-FFF2-40B4-BE49-F238E27FC236}">
                  <a16:creationId xmlns:a16="http://schemas.microsoft.com/office/drawing/2014/main" id="{7544B3F4-60FD-E643-8028-9B17BC1D5FE4}"/>
                </a:ext>
              </a:extLst>
            </p:cNvPr>
            <p:cNvSpPr txBox="1"/>
            <p:nvPr/>
          </p:nvSpPr>
          <p:spPr>
            <a:xfrm>
              <a:off x="3429000" y="5624484"/>
              <a:ext cx="671979" cy="369332"/>
            </a:xfrm>
            <a:prstGeom prst="rect">
              <a:avLst/>
            </a:prstGeom>
            <a:noFill/>
          </p:spPr>
          <p:txBody>
            <a:bodyPr wrap="none" rtlCol="0">
              <a:spAutoFit/>
            </a:bodyPr>
            <a:lstStyle/>
            <a:p>
              <a:r>
                <a:rPr lang="en-US" dirty="0"/>
                <a:t>Data</a:t>
              </a:r>
            </a:p>
          </p:txBody>
        </p:sp>
      </p:grpSp>
      <p:grpSp>
        <p:nvGrpSpPr>
          <p:cNvPr id="26" name="Group 25">
            <a:extLst>
              <a:ext uri="{FF2B5EF4-FFF2-40B4-BE49-F238E27FC236}">
                <a16:creationId xmlns:a16="http://schemas.microsoft.com/office/drawing/2014/main" id="{8C855857-A181-9449-B5E6-2FB4A1DD5ECF}"/>
              </a:ext>
            </a:extLst>
          </p:cNvPr>
          <p:cNvGrpSpPr/>
          <p:nvPr/>
        </p:nvGrpSpPr>
        <p:grpSpPr>
          <a:xfrm>
            <a:off x="461969" y="1447800"/>
            <a:ext cx="909628" cy="2487168"/>
            <a:chOff x="6057900" y="2525269"/>
            <a:chExt cx="1752600" cy="2487168"/>
          </a:xfrm>
        </p:grpSpPr>
        <p:sp>
          <p:nvSpPr>
            <p:cNvPr id="27" name="Rectangle 26">
              <a:extLst>
                <a:ext uri="{FF2B5EF4-FFF2-40B4-BE49-F238E27FC236}">
                  <a16:creationId xmlns:a16="http://schemas.microsoft.com/office/drawing/2014/main" id="{96C11FFB-0620-8946-AE3B-739FC7F7880A}"/>
                </a:ext>
              </a:extLst>
            </p:cNvPr>
            <p:cNvSpPr/>
            <p:nvPr/>
          </p:nvSpPr>
          <p:spPr>
            <a:xfrm>
              <a:off x="6057900" y="4683253"/>
              <a:ext cx="1752600" cy="329184"/>
            </a:xfrm>
            <a:prstGeom prst="rect">
              <a:avLst/>
            </a:prstGeom>
            <a:ln w="28575"/>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Code</a:t>
              </a:r>
            </a:p>
          </p:txBody>
        </p:sp>
        <p:sp>
          <p:nvSpPr>
            <p:cNvPr id="28" name="Rectangle 27">
              <a:extLst>
                <a:ext uri="{FF2B5EF4-FFF2-40B4-BE49-F238E27FC236}">
                  <a16:creationId xmlns:a16="http://schemas.microsoft.com/office/drawing/2014/main" id="{E90B17A6-4E26-814A-9C8B-529C92EEB92C}"/>
                </a:ext>
              </a:extLst>
            </p:cNvPr>
            <p:cNvSpPr/>
            <p:nvPr/>
          </p:nvSpPr>
          <p:spPr>
            <a:xfrm>
              <a:off x="6057900" y="4354069"/>
              <a:ext cx="1752600" cy="329184"/>
            </a:xfrm>
            <a:prstGeom prst="rect">
              <a:avLst/>
            </a:prstGeom>
            <a:ln w="28575"/>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Data</a:t>
              </a:r>
            </a:p>
          </p:txBody>
        </p:sp>
        <p:sp>
          <p:nvSpPr>
            <p:cNvPr id="29" name="Rectangle 28">
              <a:extLst>
                <a:ext uri="{FF2B5EF4-FFF2-40B4-BE49-F238E27FC236}">
                  <a16:creationId xmlns:a16="http://schemas.microsoft.com/office/drawing/2014/main" id="{C56EBC03-5712-3745-90F8-EF9BB5507A7D}"/>
                </a:ext>
              </a:extLst>
            </p:cNvPr>
            <p:cNvSpPr/>
            <p:nvPr/>
          </p:nvSpPr>
          <p:spPr>
            <a:xfrm>
              <a:off x="6057902" y="2525269"/>
              <a:ext cx="1752595" cy="508000"/>
            </a:xfrm>
            <a:prstGeom prst="rect">
              <a:avLst/>
            </a:prstGeom>
            <a:ln w="28575"/>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Stack</a:t>
              </a:r>
            </a:p>
          </p:txBody>
        </p:sp>
        <p:sp>
          <p:nvSpPr>
            <p:cNvPr id="30" name="Rectangle 29">
              <a:extLst>
                <a:ext uri="{FF2B5EF4-FFF2-40B4-BE49-F238E27FC236}">
                  <a16:creationId xmlns:a16="http://schemas.microsoft.com/office/drawing/2014/main" id="{F1B701DE-5700-BC40-B9D5-DEFF4F4595D2}"/>
                </a:ext>
              </a:extLst>
            </p:cNvPr>
            <p:cNvSpPr/>
            <p:nvPr/>
          </p:nvSpPr>
          <p:spPr>
            <a:xfrm>
              <a:off x="6057900" y="3033269"/>
              <a:ext cx="1752600" cy="8403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A1B21CC8-68DC-334B-B5C2-D527A0C07018}"/>
                </a:ext>
              </a:extLst>
            </p:cNvPr>
            <p:cNvSpPr/>
            <p:nvPr/>
          </p:nvSpPr>
          <p:spPr>
            <a:xfrm>
              <a:off x="6057900" y="3873574"/>
              <a:ext cx="1752600" cy="508000"/>
            </a:xfrm>
            <a:prstGeom prst="rect">
              <a:avLst/>
            </a:prstGeom>
            <a:ln w="28575"/>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Heap</a:t>
              </a:r>
            </a:p>
          </p:txBody>
        </p:sp>
      </p:grpSp>
      <p:cxnSp>
        <p:nvCxnSpPr>
          <p:cNvPr id="33" name="Straight Arrow Connector 32">
            <a:extLst>
              <a:ext uri="{FF2B5EF4-FFF2-40B4-BE49-F238E27FC236}">
                <a16:creationId xmlns:a16="http://schemas.microsoft.com/office/drawing/2014/main" id="{C1BF336F-3AC7-2B4F-9C8A-F7143980AD73}"/>
              </a:ext>
            </a:extLst>
          </p:cNvPr>
          <p:cNvCxnSpPr>
            <a:cxnSpLocks/>
            <a:stCxn id="31" idx="0"/>
          </p:cNvCxnSpPr>
          <p:nvPr/>
        </p:nvCxnSpPr>
        <p:spPr>
          <a:xfrm flipV="1">
            <a:off x="916785" y="2541071"/>
            <a:ext cx="0" cy="255034"/>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34" name="Straight Arrow Connector 33">
            <a:extLst>
              <a:ext uri="{FF2B5EF4-FFF2-40B4-BE49-F238E27FC236}">
                <a16:creationId xmlns:a16="http://schemas.microsoft.com/office/drawing/2014/main" id="{3B03E98A-1856-3043-A871-02CE272482B6}"/>
              </a:ext>
            </a:extLst>
          </p:cNvPr>
          <p:cNvCxnSpPr>
            <a:cxnSpLocks/>
            <a:stCxn id="30" idx="0"/>
          </p:cNvCxnSpPr>
          <p:nvPr/>
        </p:nvCxnSpPr>
        <p:spPr>
          <a:xfrm>
            <a:off x="916785" y="1955800"/>
            <a:ext cx="0" cy="33020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4249444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Paging</a:t>
            </a:r>
          </a:p>
        </p:txBody>
      </p:sp>
      <p:sp>
        <p:nvSpPr>
          <p:cNvPr id="4" name="Content Placeholder 3">
            <a:extLst>
              <a:ext uri="{FF2B5EF4-FFF2-40B4-BE49-F238E27FC236}">
                <a16:creationId xmlns:a16="http://schemas.microsoft.com/office/drawing/2014/main" id="{57112AF7-FC75-984D-BF47-A6F8E0CF22BE}"/>
              </a:ext>
            </a:extLst>
          </p:cNvPr>
          <p:cNvSpPr>
            <a:spLocks noGrp="1"/>
          </p:cNvSpPr>
          <p:nvPr>
            <p:ph sz="half" idx="1"/>
          </p:nvPr>
        </p:nvSpPr>
        <p:spPr/>
        <p:txBody>
          <a:bodyPr/>
          <a:lstStyle/>
          <a:p>
            <a:endParaRPr lang="en-US"/>
          </a:p>
        </p:txBody>
      </p:sp>
      <p:sp>
        <p:nvSpPr>
          <p:cNvPr id="5" name="Content Placeholder 4">
            <a:extLst>
              <a:ext uri="{FF2B5EF4-FFF2-40B4-BE49-F238E27FC236}">
                <a16:creationId xmlns:a16="http://schemas.microsoft.com/office/drawing/2014/main" id="{FAE26561-D216-C247-BBBC-AEDBB8A3D453}"/>
              </a:ext>
            </a:extLst>
          </p:cNvPr>
          <p:cNvSpPr>
            <a:spLocks noGrp="1"/>
          </p:cNvSpPr>
          <p:nvPr>
            <p:ph sz="half" idx="2"/>
          </p:nvPr>
        </p:nvSpPr>
        <p:spPr/>
        <p:txBody>
          <a:bodyPr/>
          <a:lstStyle/>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934" y="2587752"/>
            <a:ext cx="3910988" cy="2596896"/>
          </a:xfrm>
          <a:prstGeom prst="rect">
            <a:avLst/>
          </a:prstGeom>
        </p:spPr>
      </p:pic>
      <p:grpSp>
        <p:nvGrpSpPr>
          <p:cNvPr id="6" name="Group 5">
            <a:extLst>
              <a:ext uri="{FF2B5EF4-FFF2-40B4-BE49-F238E27FC236}">
                <a16:creationId xmlns:a16="http://schemas.microsoft.com/office/drawing/2014/main" id="{275A8F52-4172-FF4A-BEAD-3CBBEC464C8C}"/>
              </a:ext>
            </a:extLst>
          </p:cNvPr>
          <p:cNvGrpSpPr/>
          <p:nvPr/>
        </p:nvGrpSpPr>
        <p:grpSpPr>
          <a:xfrm>
            <a:off x="5080353" y="2818838"/>
            <a:ext cx="1295400" cy="1829362"/>
            <a:chOff x="6057900" y="2435203"/>
            <a:chExt cx="1752600" cy="2577234"/>
          </a:xfrm>
        </p:grpSpPr>
        <p:sp>
          <p:nvSpPr>
            <p:cNvPr id="7" name="Rectangle 6">
              <a:extLst>
                <a:ext uri="{FF2B5EF4-FFF2-40B4-BE49-F238E27FC236}">
                  <a16:creationId xmlns:a16="http://schemas.microsoft.com/office/drawing/2014/main" id="{525790E0-D37D-F94A-BE74-E5ABDDDE9107}"/>
                </a:ext>
              </a:extLst>
            </p:cNvPr>
            <p:cNvSpPr/>
            <p:nvPr/>
          </p:nvSpPr>
          <p:spPr>
            <a:xfrm>
              <a:off x="6057900" y="4683253"/>
              <a:ext cx="1752600" cy="329184"/>
            </a:xfrm>
            <a:prstGeom prst="rect">
              <a:avLst/>
            </a:prstGeom>
            <a:ln w="28575"/>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Code</a:t>
              </a:r>
            </a:p>
          </p:txBody>
        </p:sp>
        <p:sp>
          <p:nvSpPr>
            <p:cNvPr id="8" name="Rectangle 7">
              <a:extLst>
                <a:ext uri="{FF2B5EF4-FFF2-40B4-BE49-F238E27FC236}">
                  <a16:creationId xmlns:a16="http://schemas.microsoft.com/office/drawing/2014/main" id="{81253FFA-471B-C14E-B35E-C2B00F8F4120}"/>
                </a:ext>
              </a:extLst>
            </p:cNvPr>
            <p:cNvSpPr/>
            <p:nvPr/>
          </p:nvSpPr>
          <p:spPr>
            <a:xfrm>
              <a:off x="6057900" y="4354069"/>
              <a:ext cx="1752600" cy="329184"/>
            </a:xfrm>
            <a:prstGeom prst="rect">
              <a:avLst/>
            </a:prstGeom>
            <a:ln w="28575"/>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Data</a:t>
              </a:r>
            </a:p>
          </p:txBody>
        </p:sp>
        <p:sp>
          <p:nvSpPr>
            <p:cNvPr id="9" name="Rectangle 8">
              <a:extLst>
                <a:ext uri="{FF2B5EF4-FFF2-40B4-BE49-F238E27FC236}">
                  <a16:creationId xmlns:a16="http://schemas.microsoft.com/office/drawing/2014/main" id="{715E8039-44FD-9347-B17E-ECB58DD68ADF}"/>
                </a:ext>
              </a:extLst>
            </p:cNvPr>
            <p:cNvSpPr/>
            <p:nvPr/>
          </p:nvSpPr>
          <p:spPr>
            <a:xfrm>
              <a:off x="6057901" y="2435203"/>
              <a:ext cx="1752595" cy="859606"/>
            </a:xfrm>
            <a:prstGeom prst="rect">
              <a:avLst/>
            </a:prstGeom>
            <a:ln w="28575"/>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Stack</a:t>
              </a:r>
            </a:p>
          </p:txBody>
        </p:sp>
        <p:sp>
          <p:nvSpPr>
            <p:cNvPr id="10" name="Rectangle 9">
              <a:extLst>
                <a:ext uri="{FF2B5EF4-FFF2-40B4-BE49-F238E27FC236}">
                  <a16:creationId xmlns:a16="http://schemas.microsoft.com/office/drawing/2014/main" id="{5C7004D0-051B-D547-B0E4-1B70FA4BA8A5}"/>
                </a:ext>
              </a:extLst>
            </p:cNvPr>
            <p:cNvSpPr/>
            <p:nvPr/>
          </p:nvSpPr>
          <p:spPr>
            <a:xfrm>
              <a:off x="6057900" y="3294808"/>
              <a:ext cx="1752600" cy="57876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7AD854-1330-1F44-8F61-D2A3395A59B9}"/>
                </a:ext>
              </a:extLst>
            </p:cNvPr>
            <p:cNvSpPr/>
            <p:nvPr/>
          </p:nvSpPr>
          <p:spPr>
            <a:xfrm>
              <a:off x="6057900" y="3873574"/>
              <a:ext cx="1752600" cy="508000"/>
            </a:xfrm>
            <a:prstGeom prst="rect">
              <a:avLst/>
            </a:prstGeom>
            <a:ln w="28575"/>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Heap</a:t>
              </a:r>
            </a:p>
          </p:txBody>
        </p:sp>
      </p:grpSp>
      <p:sp>
        <p:nvSpPr>
          <p:cNvPr id="12" name="TextBox 11">
            <a:extLst>
              <a:ext uri="{FF2B5EF4-FFF2-40B4-BE49-F238E27FC236}">
                <a16:creationId xmlns:a16="http://schemas.microsoft.com/office/drawing/2014/main" id="{EA44AE9F-3D20-C949-873B-E331827E9D92}"/>
              </a:ext>
            </a:extLst>
          </p:cNvPr>
          <p:cNvSpPr txBox="1"/>
          <p:nvPr/>
        </p:nvSpPr>
        <p:spPr>
          <a:xfrm>
            <a:off x="6528800" y="1920416"/>
            <a:ext cx="1941557" cy="369332"/>
          </a:xfrm>
          <a:prstGeom prst="rect">
            <a:avLst/>
          </a:prstGeom>
          <a:noFill/>
        </p:spPr>
        <p:txBody>
          <a:bodyPr wrap="none" rtlCol="0">
            <a:spAutoFit/>
          </a:bodyPr>
          <a:lstStyle/>
          <a:p>
            <a:r>
              <a:rPr lang="en-US" dirty="0"/>
              <a:t>Physical Memory</a:t>
            </a:r>
          </a:p>
        </p:txBody>
      </p:sp>
      <p:sp>
        <p:nvSpPr>
          <p:cNvPr id="13" name="TextBox 12">
            <a:extLst>
              <a:ext uri="{FF2B5EF4-FFF2-40B4-BE49-F238E27FC236}">
                <a16:creationId xmlns:a16="http://schemas.microsoft.com/office/drawing/2014/main" id="{88704668-CB6D-6543-A0A1-1AE8AEFA483E}"/>
              </a:ext>
            </a:extLst>
          </p:cNvPr>
          <p:cNvSpPr txBox="1"/>
          <p:nvPr/>
        </p:nvSpPr>
        <p:spPr>
          <a:xfrm>
            <a:off x="4876800" y="2438400"/>
            <a:ext cx="1732205" cy="369332"/>
          </a:xfrm>
          <a:prstGeom prst="rect">
            <a:avLst/>
          </a:prstGeom>
          <a:noFill/>
        </p:spPr>
        <p:txBody>
          <a:bodyPr wrap="none" rtlCol="0">
            <a:spAutoFit/>
          </a:bodyPr>
          <a:lstStyle/>
          <a:p>
            <a:r>
              <a:rPr lang="en-US" dirty="0"/>
              <a:t>Virtual Memory</a:t>
            </a:r>
          </a:p>
        </p:txBody>
      </p:sp>
      <p:cxnSp>
        <p:nvCxnSpPr>
          <p:cNvPr id="26" name="Elbow Connector 25">
            <a:extLst>
              <a:ext uri="{FF2B5EF4-FFF2-40B4-BE49-F238E27FC236}">
                <a16:creationId xmlns:a16="http://schemas.microsoft.com/office/drawing/2014/main" id="{851B4F6B-CE02-5D4E-9FA1-6E27BAB43F31}"/>
              </a:ext>
            </a:extLst>
          </p:cNvPr>
          <p:cNvCxnSpPr>
            <a:cxnSpLocks/>
            <a:stCxn id="77" idx="3"/>
            <a:endCxn id="35" idx="1"/>
          </p:cNvCxnSpPr>
          <p:nvPr/>
        </p:nvCxnSpPr>
        <p:spPr>
          <a:xfrm>
            <a:off x="6380613" y="3161131"/>
            <a:ext cx="460234" cy="1056597"/>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grpSp>
        <p:nvGrpSpPr>
          <p:cNvPr id="46" name="Group 45">
            <a:extLst>
              <a:ext uri="{FF2B5EF4-FFF2-40B4-BE49-F238E27FC236}">
                <a16:creationId xmlns:a16="http://schemas.microsoft.com/office/drawing/2014/main" id="{A00E9ACC-A480-5543-A8C5-6FB531146E89}"/>
              </a:ext>
            </a:extLst>
          </p:cNvPr>
          <p:cNvGrpSpPr/>
          <p:nvPr/>
        </p:nvGrpSpPr>
        <p:grpSpPr>
          <a:xfrm>
            <a:off x="6829096" y="2286000"/>
            <a:ext cx="1324756" cy="4098021"/>
            <a:chOff x="6829096" y="2286000"/>
            <a:chExt cx="1324756" cy="4098021"/>
          </a:xfrm>
        </p:grpSpPr>
        <p:sp>
          <p:nvSpPr>
            <p:cNvPr id="18" name="Rectangle 17">
              <a:extLst>
                <a:ext uri="{FF2B5EF4-FFF2-40B4-BE49-F238E27FC236}">
                  <a16:creationId xmlns:a16="http://schemas.microsoft.com/office/drawing/2014/main" id="{3A0B85B3-0D5B-D642-A351-2340CCBA4840}"/>
                </a:ext>
              </a:extLst>
            </p:cNvPr>
            <p:cNvSpPr/>
            <p:nvPr/>
          </p:nvSpPr>
          <p:spPr>
            <a:xfrm>
              <a:off x="6836889" y="2286000"/>
              <a:ext cx="1310390" cy="2336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8" name="Rectangle 27">
              <a:extLst>
                <a:ext uri="{FF2B5EF4-FFF2-40B4-BE49-F238E27FC236}">
                  <a16:creationId xmlns:a16="http://schemas.microsoft.com/office/drawing/2014/main" id="{004938A9-C58C-D542-817F-FE752AA8E865}"/>
                </a:ext>
              </a:extLst>
            </p:cNvPr>
            <p:cNvSpPr/>
            <p:nvPr/>
          </p:nvSpPr>
          <p:spPr>
            <a:xfrm>
              <a:off x="6836889" y="2513550"/>
              <a:ext cx="1310390" cy="2336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9" name="Rectangle 28">
              <a:extLst>
                <a:ext uri="{FF2B5EF4-FFF2-40B4-BE49-F238E27FC236}">
                  <a16:creationId xmlns:a16="http://schemas.microsoft.com/office/drawing/2014/main" id="{46DF3A3D-96D6-5C45-BC3B-A3703D61857A}"/>
                </a:ext>
              </a:extLst>
            </p:cNvPr>
            <p:cNvSpPr/>
            <p:nvPr/>
          </p:nvSpPr>
          <p:spPr>
            <a:xfrm>
              <a:off x="6837535" y="2738855"/>
              <a:ext cx="1310390" cy="2336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0" name="Rectangle 29">
              <a:extLst>
                <a:ext uri="{FF2B5EF4-FFF2-40B4-BE49-F238E27FC236}">
                  <a16:creationId xmlns:a16="http://schemas.microsoft.com/office/drawing/2014/main" id="{3D58F2F6-1CA8-5F44-9491-96A6C35C3AA4}"/>
                </a:ext>
              </a:extLst>
            </p:cNvPr>
            <p:cNvSpPr/>
            <p:nvPr/>
          </p:nvSpPr>
          <p:spPr>
            <a:xfrm>
              <a:off x="6836889" y="2963436"/>
              <a:ext cx="1310390" cy="2336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1" name="Rectangle 30">
              <a:extLst>
                <a:ext uri="{FF2B5EF4-FFF2-40B4-BE49-F238E27FC236}">
                  <a16:creationId xmlns:a16="http://schemas.microsoft.com/office/drawing/2014/main" id="{4D9CE38B-A59C-2A48-94AB-686DF9CA816D}"/>
                </a:ext>
              </a:extLst>
            </p:cNvPr>
            <p:cNvSpPr/>
            <p:nvPr/>
          </p:nvSpPr>
          <p:spPr>
            <a:xfrm>
              <a:off x="6838858" y="3190277"/>
              <a:ext cx="1310390" cy="2336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2" name="Rectangle 31">
              <a:extLst>
                <a:ext uri="{FF2B5EF4-FFF2-40B4-BE49-F238E27FC236}">
                  <a16:creationId xmlns:a16="http://schemas.microsoft.com/office/drawing/2014/main" id="{E01BD40E-0A3F-8B4F-A53E-129BA5E3B342}"/>
                </a:ext>
              </a:extLst>
            </p:cNvPr>
            <p:cNvSpPr/>
            <p:nvPr/>
          </p:nvSpPr>
          <p:spPr>
            <a:xfrm>
              <a:off x="6838858" y="3417827"/>
              <a:ext cx="1310390" cy="2336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3" name="Rectangle 32">
              <a:extLst>
                <a:ext uri="{FF2B5EF4-FFF2-40B4-BE49-F238E27FC236}">
                  <a16:creationId xmlns:a16="http://schemas.microsoft.com/office/drawing/2014/main" id="{0E73B4BF-4E06-AF4A-8FD2-F2A2BBC1AF9C}"/>
                </a:ext>
              </a:extLst>
            </p:cNvPr>
            <p:cNvSpPr/>
            <p:nvPr/>
          </p:nvSpPr>
          <p:spPr>
            <a:xfrm>
              <a:off x="6839504" y="3643132"/>
              <a:ext cx="1310390" cy="2336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4" name="Rectangle 33">
              <a:extLst>
                <a:ext uri="{FF2B5EF4-FFF2-40B4-BE49-F238E27FC236}">
                  <a16:creationId xmlns:a16="http://schemas.microsoft.com/office/drawing/2014/main" id="{1FDE9924-AF97-BB41-A001-CE27C0881F01}"/>
                </a:ext>
              </a:extLst>
            </p:cNvPr>
            <p:cNvSpPr/>
            <p:nvPr/>
          </p:nvSpPr>
          <p:spPr>
            <a:xfrm>
              <a:off x="6838858" y="3867713"/>
              <a:ext cx="1310390" cy="2336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5" name="Rectangle 34">
              <a:extLst>
                <a:ext uri="{FF2B5EF4-FFF2-40B4-BE49-F238E27FC236}">
                  <a16:creationId xmlns:a16="http://schemas.microsoft.com/office/drawing/2014/main" id="{F2EDDA88-CF85-0C42-A488-461213E5985D}"/>
                </a:ext>
              </a:extLst>
            </p:cNvPr>
            <p:cNvSpPr/>
            <p:nvPr/>
          </p:nvSpPr>
          <p:spPr>
            <a:xfrm>
              <a:off x="6840847" y="4100898"/>
              <a:ext cx="1310390" cy="2336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6" name="Rectangle 35">
              <a:extLst>
                <a:ext uri="{FF2B5EF4-FFF2-40B4-BE49-F238E27FC236}">
                  <a16:creationId xmlns:a16="http://schemas.microsoft.com/office/drawing/2014/main" id="{0302A174-722B-BC4B-9DC5-6648FAFB73C5}"/>
                </a:ext>
              </a:extLst>
            </p:cNvPr>
            <p:cNvSpPr/>
            <p:nvPr/>
          </p:nvSpPr>
          <p:spPr>
            <a:xfrm>
              <a:off x="6840847" y="4328448"/>
              <a:ext cx="1310390" cy="2336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7" name="Rectangle 36">
              <a:extLst>
                <a:ext uri="{FF2B5EF4-FFF2-40B4-BE49-F238E27FC236}">
                  <a16:creationId xmlns:a16="http://schemas.microsoft.com/office/drawing/2014/main" id="{598717C5-8FEF-6944-ACE9-B16DBAECD920}"/>
                </a:ext>
              </a:extLst>
            </p:cNvPr>
            <p:cNvSpPr/>
            <p:nvPr/>
          </p:nvSpPr>
          <p:spPr>
            <a:xfrm>
              <a:off x="6841493" y="4553753"/>
              <a:ext cx="1310390" cy="2336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8" name="Rectangle 37">
              <a:extLst>
                <a:ext uri="{FF2B5EF4-FFF2-40B4-BE49-F238E27FC236}">
                  <a16:creationId xmlns:a16="http://schemas.microsoft.com/office/drawing/2014/main" id="{5A884E91-9D39-664C-842C-B71723585355}"/>
                </a:ext>
              </a:extLst>
            </p:cNvPr>
            <p:cNvSpPr/>
            <p:nvPr/>
          </p:nvSpPr>
          <p:spPr>
            <a:xfrm>
              <a:off x="6840847" y="4778334"/>
              <a:ext cx="1310390" cy="2336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9" name="Rectangle 38">
              <a:extLst>
                <a:ext uri="{FF2B5EF4-FFF2-40B4-BE49-F238E27FC236}">
                  <a16:creationId xmlns:a16="http://schemas.microsoft.com/office/drawing/2014/main" id="{84A042C2-6317-B848-BC14-C15DC2CEE9E5}"/>
                </a:ext>
              </a:extLst>
            </p:cNvPr>
            <p:cNvSpPr/>
            <p:nvPr/>
          </p:nvSpPr>
          <p:spPr>
            <a:xfrm>
              <a:off x="6842816" y="5005175"/>
              <a:ext cx="1310390" cy="2336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0" name="Rectangle 39">
              <a:extLst>
                <a:ext uri="{FF2B5EF4-FFF2-40B4-BE49-F238E27FC236}">
                  <a16:creationId xmlns:a16="http://schemas.microsoft.com/office/drawing/2014/main" id="{19DB38FE-6A84-DE4F-9D4E-2F65D107745F}"/>
                </a:ext>
              </a:extLst>
            </p:cNvPr>
            <p:cNvSpPr/>
            <p:nvPr/>
          </p:nvSpPr>
          <p:spPr>
            <a:xfrm>
              <a:off x="6842816" y="5232725"/>
              <a:ext cx="1310390" cy="2336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1" name="Rectangle 40">
              <a:extLst>
                <a:ext uri="{FF2B5EF4-FFF2-40B4-BE49-F238E27FC236}">
                  <a16:creationId xmlns:a16="http://schemas.microsoft.com/office/drawing/2014/main" id="{EC7171D1-17FA-E442-AFC0-25C5C0672B7E}"/>
                </a:ext>
              </a:extLst>
            </p:cNvPr>
            <p:cNvSpPr/>
            <p:nvPr/>
          </p:nvSpPr>
          <p:spPr>
            <a:xfrm>
              <a:off x="6843462" y="5458030"/>
              <a:ext cx="1310390" cy="2336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2" name="Rectangle 41">
              <a:extLst>
                <a:ext uri="{FF2B5EF4-FFF2-40B4-BE49-F238E27FC236}">
                  <a16:creationId xmlns:a16="http://schemas.microsoft.com/office/drawing/2014/main" id="{F65EC274-5AAF-4A42-9CDC-B55E0A610A99}"/>
                </a:ext>
              </a:extLst>
            </p:cNvPr>
            <p:cNvSpPr/>
            <p:nvPr/>
          </p:nvSpPr>
          <p:spPr>
            <a:xfrm>
              <a:off x="6829096" y="5695970"/>
              <a:ext cx="1310390" cy="2336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3" name="Rectangle 42">
              <a:extLst>
                <a:ext uri="{FF2B5EF4-FFF2-40B4-BE49-F238E27FC236}">
                  <a16:creationId xmlns:a16="http://schemas.microsoft.com/office/drawing/2014/main" id="{98A12EBB-B916-9E4C-834F-64A71964E0BE}"/>
                </a:ext>
              </a:extLst>
            </p:cNvPr>
            <p:cNvSpPr/>
            <p:nvPr/>
          </p:nvSpPr>
          <p:spPr>
            <a:xfrm>
              <a:off x="6831065" y="5922811"/>
              <a:ext cx="1310390" cy="2336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4" name="Rectangle 43">
              <a:extLst>
                <a:ext uri="{FF2B5EF4-FFF2-40B4-BE49-F238E27FC236}">
                  <a16:creationId xmlns:a16="http://schemas.microsoft.com/office/drawing/2014/main" id="{9CC75F72-B0AD-A94D-8AF0-201F1A040CA6}"/>
                </a:ext>
              </a:extLst>
            </p:cNvPr>
            <p:cNvSpPr/>
            <p:nvPr/>
          </p:nvSpPr>
          <p:spPr>
            <a:xfrm>
              <a:off x="6831065" y="6150361"/>
              <a:ext cx="1310390" cy="2336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CFEEC9EB-5A57-2242-BDAA-89083B3636AD}"/>
              </a:ext>
            </a:extLst>
          </p:cNvPr>
          <p:cNvSpPr/>
          <p:nvPr/>
        </p:nvSpPr>
        <p:spPr>
          <a:xfrm>
            <a:off x="6851879" y="2286000"/>
            <a:ext cx="1295400" cy="410565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nvGrpSpPr>
          <p:cNvPr id="74" name="Group 73">
            <a:extLst>
              <a:ext uri="{FF2B5EF4-FFF2-40B4-BE49-F238E27FC236}">
                <a16:creationId xmlns:a16="http://schemas.microsoft.com/office/drawing/2014/main" id="{888C8C6A-F873-9B4F-A4DC-F6A42CB0F021}"/>
              </a:ext>
            </a:extLst>
          </p:cNvPr>
          <p:cNvGrpSpPr/>
          <p:nvPr/>
        </p:nvGrpSpPr>
        <p:grpSpPr>
          <a:xfrm>
            <a:off x="8135709" y="2267771"/>
            <a:ext cx="861491" cy="4134618"/>
            <a:chOff x="8135709" y="2267771"/>
            <a:chExt cx="861491" cy="4134618"/>
          </a:xfrm>
        </p:grpSpPr>
        <p:sp>
          <p:nvSpPr>
            <p:cNvPr id="15" name="TextBox 14">
              <a:extLst>
                <a:ext uri="{FF2B5EF4-FFF2-40B4-BE49-F238E27FC236}">
                  <a16:creationId xmlns:a16="http://schemas.microsoft.com/office/drawing/2014/main" id="{CB955201-015B-BF4A-9457-32965560924F}"/>
                </a:ext>
              </a:extLst>
            </p:cNvPr>
            <p:cNvSpPr txBox="1"/>
            <p:nvPr/>
          </p:nvSpPr>
          <p:spPr>
            <a:xfrm>
              <a:off x="8160300" y="6125390"/>
              <a:ext cx="756938" cy="276999"/>
            </a:xfrm>
            <a:prstGeom prst="rect">
              <a:avLst/>
            </a:prstGeom>
            <a:noFill/>
          </p:spPr>
          <p:txBody>
            <a:bodyPr wrap="none" rtlCol="0">
              <a:spAutoFit/>
            </a:bodyPr>
            <a:lstStyle/>
            <a:p>
              <a:r>
                <a:rPr lang="en-US" sz="1200" dirty="0"/>
                <a:t>Frame 0</a:t>
              </a:r>
            </a:p>
          </p:txBody>
        </p:sp>
        <p:sp>
          <p:nvSpPr>
            <p:cNvPr id="47" name="TextBox 46">
              <a:extLst>
                <a:ext uri="{FF2B5EF4-FFF2-40B4-BE49-F238E27FC236}">
                  <a16:creationId xmlns:a16="http://schemas.microsoft.com/office/drawing/2014/main" id="{9FDD87E6-A8D2-9340-AC4C-4818C3E13E09}"/>
                </a:ext>
              </a:extLst>
            </p:cNvPr>
            <p:cNvSpPr txBox="1"/>
            <p:nvPr/>
          </p:nvSpPr>
          <p:spPr>
            <a:xfrm>
              <a:off x="8163196" y="5898087"/>
              <a:ext cx="756938" cy="276999"/>
            </a:xfrm>
            <a:prstGeom prst="rect">
              <a:avLst/>
            </a:prstGeom>
            <a:noFill/>
          </p:spPr>
          <p:txBody>
            <a:bodyPr wrap="none" rtlCol="0">
              <a:spAutoFit/>
            </a:bodyPr>
            <a:lstStyle/>
            <a:p>
              <a:r>
                <a:rPr lang="en-US" sz="1200" dirty="0"/>
                <a:t>Frame 1</a:t>
              </a:r>
            </a:p>
          </p:txBody>
        </p:sp>
        <p:sp>
          <p:nvSpPr>
            <p:cNvPr id="48" name="TextBox 47">
              <a:extLst>
                <a:ext uri="{FF2B5EF4-FFF2-40B4-BE49-F238E27FC236}">
                  <a16:creationId xmlns:a16="http://schemas.microsoft.com/office/drawing/2014/main" id="{84E3AA83-CD99-C840-BE75-F0CE83224877}"/>
                </a:ext>
              </a:extLst>
            </p:cNvPr>
            <p:cNvSpPr txBox="1"/>
            <p:nvPr/>
          </p:nvSpPr>
          <p:spPr>
            <a:xfrm>
              <a:off x="8163977" y="5693688"/>
              <a:ext cx="756938" cy="276999"/>
            </a:xfrm>
            <a:prstGeom prst="rect">
              <a:avLst/>
            </a:prstGeom>
            <a:noFill/>
          </p:spPr>
          <p:txBody>
            <a:bodyPr wrap="none" rtlCol="0">
              <a:spAutoFit/>
            </a:bodyPr>
            <a:lstStyle/>
            <a:p>
              <a:r>
                <a:rPr lang="en-US" sz="1200" dirty="0"/>
                <a:t>Frame 2</a:t>
              </a:r>
            </a:p>
          </p:txBody>
        </p:sp>
        <p:sp>
          <p:nvSpPr>
            <p:cNvPr id="49" name="TextBox 48">
              <a:extLst>
                <a:ext uri="{FF2B5EF4-FFF2-40B4-BE49-F238E27FC236}">
                  <a16:creationId xmlns:a16="http://schemas.microsoft.com/office/drawing/2014/main" id="{5A194020-8CDE-F341-A7C8-0E7DE4467A2E}"/>
                </a:ext>
              </a:extLst>
            </p:cNvPr>
            <p:cNvSpPr txBox="1"/>
            <p:nvPr/>
          </p:nvSpPr>
          <p:spPr>
            <a:xfrm>
              <a:off x="8166873" y="5466385"/>
              <a:ext cx="756938" cy="276999"/>
            </a:xfrm>
            <a:prstGeom prst="rect">
              <a:avLst/>
            </a:prstGeom>
            <a:noFill/>
          </p:spPr>
          <p:txBody>
            <a:bodyPr wrap="none" rtlCol="0">
              <a:spAutoFit/>
            </a:bodyPr>
            <a:lstStyle/>
            <a:p>
              <a:r>
                <a:rPr lang="en-US" sz="1200" dirty="0"/>
                <a:t>Frame 3</a:t>
              </a:r>
            </a:p>
          </p:txBody>
        </p:sp>
        <p:sp>
          <p:nvSpPr>
            <p:cNvPr id="50" name="TextBox 49">
              <a:extLst>
                <a:ext uri="{FF2B5EF4-FFF2-40B4-BE49-F238E27FC236}">
                  <a16:creationId xmlns:a16="http://schemas.microsoft.com/office/drawing/2014/main" id="{0ACF3E39-84EA-774B-BFA8-23BE032422A2}"/>
                </a:ext>
              </a:extLst>
            </p:cNvPr>
            <p:cNvSpPr txBox="1"/>
            <p:nvPr/>
          </p:nvSpPr>
          <p:spPr>
            <a:xfrm>
              <a:off x="8147279" y="5212758"/>
              <a:ext cx="756938" cy="276999"/>
            </a:xfrm>
            <a:prstGeom prst="rect">
              <a:avLst/>
            </a:prstGeom>
            <a:noFill/>
          </p:spPr>
          <p:txBody>
            <a:bodyPr wrap="none" rtlCol="0">
              <a:spAutoFit/>
            </a:bodyPr>
            <a:lstStyle/>
            <a:p>
              <a:r>
                <a:rPr lang="en-US" sz="1200" dirty="0"/>
                <a:t>Frame 4</a:t>
              </a:r>
            </a:p>
          </p:txBody>
        </p:sp>
        <p:sp>
          <p:nvSpPr>
            <p:cNvPr id="51" name="TextBox 50">
              <a:extLst>
                <a:ext uri="{FF2B5EF4-FFF2-40B4-BE49-F238E27FC236}">
                  <a16:creationId xmlns:a16="http://schemas.microsoft.com/office/drawing/2014/main" id="{FA06AD03-6DB0-684D-BE5F-F336D9604F6D}"/>
                </a:ext>
              </a:extLst>
            </p:cNvPr>
            <p:cNvSpPr txBox="1"/>
            <p:nvPr/>
          </p:nvSpPr>
          <p:spPr>
            <a:xfrm>
              <a:off x="8150175" y="4985455"/>
              <a:ext cx="756938" cy="276999"/>
            </a:xfrm>
            <a:prstGeom prst="rect">
              <a:avLst/>
            </a:prstGeom>
            <a:noFill/>
          </p:spPr>
          <p:txBody>
            <a:bodyPr wrap="none" rtlCol="0">
              <a:spAutoFit/>
            </a:bodyPr>
            <a:lstStyle/>
            <a:p>
              <a:r>
                <a:rPr lang="en-US" sz="1200" dirty="0"/>
                <a:t>Frame 5</a:t>
              </a:r>
            </a:p>
          </p:txBody>
        </p:sp>
        <p:sp>
          <p:nvSpPr>
            <p:cNvPr id="52" name="TextBox 51">
              <a:extLst>
                <a:ext uri="{FF2B5EF4-FFF2-40B4-BE49-F238E27FC236}">
                  <a16:creationId xmlns:a16="http://schemas.microsoft.com/office/drawing/2014/main" id="{06F5C461-7FC4-814C-8137-9C6053B1C73A}"/>
                </a:ext>
              </a:extLst>
            </p:cNvPr>
            <p:cNvSpPr txBox="1"/>
            <p:nvPr/>
          </p:nvSpPr>
          <p:spPr>
            <a:xfrm>
              <a:off x="8150956" y="4781056"/>
              <a:ext cx="756938" cy="276999"/>
            </a:xfrm>
            <a:prstGeom prst="rect">
              <a:avLst/>
            </a:prstGeom>
            <a:noFill/>
          </p:spPr>
          <p:txBody>
            <a:bodyPr wrap="none" rtlCol="0">
              <a:spAutoFit/>
            </a:bodyPr>
            <a:lstStyle/>
            <a:p>
              <a:r>
                <a:rPr lang="en-US" sz="1200" dirty="0"/>
                <a:t>Frame 6</a:t>
              </a:r>
            </a:p>
          </p:txBody>
        </p:sp>
        <p:sp>
          <p:nvSpPr>
            <p:cNvPr id="53" name="TextBox 52">
              <a:extLst>
                <a:ext uri="{FF2B5EF4-FFF2-40B4-BE49-F238E27FC236}">
                  <a16:creationId xmlns:a16="http://schemas.microsoft.com/office/drawing/2014/main" id="{1C8129BA-5327-A448-905F-D88DA5989F36}"/>
                </a:ext>
              </a:extLst>
            </p:cNvPr>
            <p:cNvSpPr txBox="1"/>
            <p:nvPr/>
          </p:nvSpPr>
          <p:spPr>
            <a:xfrm>
              <a:off x="8153852" y="4553753"/>
              <a:ext cx="756938" cy="276999"/>
            </a:xfrm>
            <a:prstGeom prst="rect">
              <a:avLst/>
            </a:prstGeom>
            <a:noFill/>
          </p:spPr>
          <p:txBody>
            <a:bodyPr wrap="none" rtlCol="0">
              <a:spAutoFit/>
            </a:bodyPr>
            <a:lstStyle/>
            <a:p>
              <a:r>
                <a:rPr lang="en-US" sz="1200" dirty="0"/>
                <a:t>Frame 7</a:t>
              </a:r>
            </a:p>
          </p:txBody>
        </p:sp>
        <p:sp>
          <p:nvSpPr>
            <p:cNvPr id="62" name="TextBox 61">
              <a:extLst>
                <a:ext uri="{FF2B5EF4-FFF2-40B4-BE49-F238E27FC236}">
                  <a16:creationId xmlns:a16="http://schemas.microsoft.com/office/drawing/2014/main" id="{4717518A-DC57-484C-8926-D40111569968}"/>
                </a:ext>
              </a:extLst>
            </p:cNvPr>
            <p:cNvSpPr txBox="1"/>
            <p:nvPr/>
          </p:nvSpPr>
          <p:spPr>
            <a:xfrm>
              <a:off x="8150956" y="4333827"/>
              <a:ext cx="756938" cy="276999"/>
            </a:xfrm>
            <a:prstGeom prst="rect">
              <a:avLst/>
            </a:prstGeom>
            <a:noFill/>
          </p:spPr>
          <p:txBody>
            <a:bodyPr wrap="none" rtlCol="0">
              <a:spAutoFit/>
            </a:bodyPr>
            <a:lstStyle/>
            <a:p>
              <a:r>
                <a:rPr lang="en-US" sz="1200" dirty="0"/>
                <a:t>Frame 8</a:t>
              </a:r>
            </a:p>
          </p:txBody>
        </p:sp>
        <p:sp>
          <p:nvSpPr>
            <p:cNvPr id="63" name="TextBox 62">
              <a:extLst>
                <a:ext uri="{FF2B5EF4-FFF2-40B4-BE49-F238E27FC236}">
                  <a16:creationId xmlns:a16="http://schemas.microsoft.com/office/drawing/2014/main" id="{60E12BE3-04DD-0445-A299-66F63B5AF6BC}"/>
                </a:ext>
              </a:extLst>
            </p:cNvPr>
            <p:cNvSpPr txBox="1"/>
            <p:nvPr/>
          </p:nvSpPr>
          <p:spPr>
            <a:xfrm>
              <a:off x="8153852" y="4106524"/>
              <a:ext cx="756938" cy="276999"/>
            </a:xfrm>
            <a:prstGeom prst="rect">
              <a:avLst/>
            </a:prstGeom>
            <a:noFill/>
          </p:spPr>
          <p:txBody>
            <a:bodyPr wrap="none" rtlCol="0">
              <a:spAutoFit/>
            </a:bodyPr>
            <a:lstStyle/>
            <a:p>
              <a:r>
                <a:rPr lang="en-US" sz="1200" dirty="0"/>
                <a:t>Frame 9</a:t>
              </a:r>
            </a:p>
          </p:txBody>
        </p:sp>
        <p:sp>
          <p:nvSpPr>
            <p:cNvPr id="64" name="TextBox 63">
              <a:extLst>
                <a:ext uri="{FF2B5EF4-FFF2-40B4-BE49-F238E27FC236}">
                  <a16:creationId xmlns:a16="http://schemas.microsoft.com/office/drawing/2014/main" id="{3F4E7144-3F61-4E4D-82CD-117F10B912ED}"/>
                </a:ext>
              </a:extLst>
            </p:cNvPr>
            <p:cNvSpPr txBox="1"/>
            <p:nvPr/>
          </p:nvSpPr>
          <p:spPr>
            <a:xfrm>
              <a:off x="8148730" y="3839408"/>
              <a:ext cx="841897" cy="276999"/>
            </a:xfrm>
            <a:prstGeom prst="rect">
              <a:avLst/>
            </a:prstGeom>
            <a:noFill/>
          </p:spPr>
          <p:txBody>
            <a:bodyPr wrap="none" rtlCol="0">
              <a:spAutoFit/>
            </a:bodyPr>
            <a:lstStyle/>
            <a:p>
              <a:r>
                <a:rPr lang="en-US" sz="1200" dirty="0"/>
                <a:t>Frame 10</a:t>
              </a:r>
            </a:p>
          </p:txBody>
        </p:sp>
        <p:sp>
          <p:nvSpPr>
            <p:cNvPr id="65" name="TextBox 64">
              <a:extLst>
                <a:ext uri="{FF2B5EF4-FFF2-40B4-BE49-F238E27FC236}">
                  <a16:creationId xmlns:a16="http://schemas.microsoft.com/office/drawing/2014/main" id="{2A76F585-1F23-1042-8CD5-A7F296A1E5E5}"/>
                </a:ext>
              </a:extLst>
            </p:cNvPr>
            <p:cNvSpPr txBox="1"/>
            <p:nvPr/>
          </p:nvSpPr>
          <p:spPr>
            <a:xfrm>
              <a:off x="8151626" y="3612105"/>
              <a:ext cx="830484" cy="276999"/>
            </a:xfrm>
            <a:prstGeom prst="rect">
              <a:avLst/>
            </a:prstGeom>
            <a:noFill/>
          </p:spPr>
          <p:txBody>
            <a:bodyPr wrap="none" rtlCol="0">
              <a:spAutoFit/>
            </a:bodyPr>
            <a:lstStyle/>
            <a:p>
              <a:r>
                <a:rPr lang="en-US" sz="1200" dirty="0"/>
                <a:t>Frame 11</a:t>
              </a:r>
            </a:p>
          </p:txBody>
        </p:sp>
        <p:sp>
          <p:nvSpPr>
            <p:cNvPr id="66" name="TextBox 65">
              <a:extLst>
                <a:ext uri="{FF2B5EF4-FFF2-40B4-BE49-F238E27FC236}">
                  <a16:creationId xmlns:a16="http://schemas.microsoft.com/office/drawing/2014/main" id="{94FED9B6-578B-F340-AC70-6D22D5A5EA4A}"/>
                </a:ext>
              </a:extLst>
            </p:cNvPr>
            <p:cNvSpPr txBox="1"/>
            <p:nvPr/>
          </p:nvSpPr>
          <p:spPr>
            <a:xfrm>
              <a:off x="8152407" y="3407706"/>
              <a:ext cx="841897" cy="276999"/>
            </a:xfrm>
            <a:prstGeom prst="rect">
              <a:avLst/>
            </a:prstGeom>
            <a:noFill/>
          </p:spPr>
          <p:txBody>
            <a:bodyPr wrap="none" rtlCol="0">
              <a:spAutoFit/>
            </a:bodyPr>
            <a:lstStyle/>
            <a:p>
              <a:r>
                <a:rPr lang="en-US" sz="1200" dirty="0"/>
                <a:t>Frame 12</a:t>
              </a:r>
            </a:p>
          </p:txBody>
        </p:sp>
        <p:sp>
          <p:nvSpPr>
            <p:cNvPr id="67" name="TextBox 66">
              <a:extLst>
                <a:ext uri="{FF2B5EF4-FFF2-40B4-BE49-F238E27FC236}">
                  <a16:creationId xmlns:a16="http://schemas.microsoft.com/office/drawing/2014/main" id="{94AD3035-E1D8-B34D-82C1-65F9981E32CA}"/>
                </a:ext>
              </a:extLst>
            </p:cNvPr>
            <p:cNvSpPr txBox="1"/>
            <p:nvPr/>
          </p:nvSpPr>
          <p:spPr>
            <a:xfrm>
              <a:off x="8155303" y="3180403"/>
              <a:ext cx="841897" cy="276999"/>
            </a:xfrm>
            <a:prstGeom prst="rect">
              <a:avLst/>
            </a:prstGeom>
            <a:noFill/>
          </p:spPr>
          <p:txBody>
            <a:bodyPr wrap="none" rtlCol="0">
              <a:spAutoFit/>
            </a:bodyPr>
            <a:lstStyle/>
            <a:p>
              <a:r>
                <a:rPr lang="en-US" sz="1200" dirty="0"/>
                <a:t>Frame 13</a:t>
              </a:r>
            </a:p>
          </p:txBody>
        </p:sp>
        <p:sp>
          <p:nvSpPr>
            <p:cNvPr id="68" name="TextBox 67">
              <a:extLst>
                <a:ext uri="{FF2B5EF4-FFF2-40B4-BE49-F238E27FC236}">
                  <a16:creationId xmlns:a16="http://schemas.microsoft.com/office/drawing/2014/main" id="{D6EAFC3A-3D93-AA4D-8D49-C207EAC17F0F}"/>
                </a:ext>
              </a:extLst>
            </p:cNvPr>
            <p:cNvSpPr txBox="1"/>
            <p:nvPr/>
          </p:nvSpPr>
          <p:spPr>
            <a:xfrm>
              <a:off x="8135709" y="2926776"/>
              <a:ext cx="841897" cy="276999"/>
            </a:xfrm>
            <a:prstGeom prst="rect">
              <a:avLst/>
            </a:prstGeom>
            <a:noFill/>
          </p:spPr>
          <p:txBody>
            <a:bodyPr wrap="none" rtlCol="0">
              <a:spAutoFit/>
            </a:bodyPr>
            <a:lstStyle/>
            <a:p>
              <a:r>
                <a:rPr lang="en-US" sz="1200" dirty="0"/>
                <a:t>Frame 14</a:t>
              </a:r>
            </a:p>
          </p:txBody>
        </p:sp>
        <p:sp>
          <p:nvSpPr>
            <p:cNvPr id="69" name="TextBox 68">
              <a:extLst>
                <a:ext uri="{FF2B5EF4-FFF2-40B4-BE49-F238E27FC236}">
                  <a16:creationId xmlns:a16="http://schemas.microsoft.com/office/drawing/2014/main" id="{490EC43D-18C3-9F43-8E4E-62863657615B}"/>
                </a:ext>
              </a:extLst>
            </p:cNvPr>
            <p:cNvSpPr txBox="1"/>
            <p:nvPr/>
          </p:nvSpPr>
          <p:spPr>
            <a:xfrm>
              <a:off x="8138605" y="2699473"/>
              <a:ext cx="841897" cy="276999"/>
            </a:xfrm>
            <a:prstGeom prst="rect">
              <a:avLst/>
            </a:prstGeom>
            <a:noFill/>
          </p:spPr>
          <p:txBody>
            <a:bodyPr wrap="none" rtlCol="0">
              <a:spAutoFit/>
            </a:bodyPr>
            <a:lstStyle/>
            <a:p>
              <a:r>
                <a:rPr lang="en-US" sz="1200" dirty="0"/>
                <a:t>Frame 15</a:t>
              </a:r>
            </a:p>
          </p:txBody>
        </p:sp>
        <p:sp>
          <p:nvSpPr>
            <p:cNvPr id="70" name="TextBox 69">
              <a:extLst>
                <a:ext uri="{FF2B5EF4-FFF2-40B4-BE49-F238E27FC236}">
                  <a16:creationId xmlns:a16="http://schemas.microsoft.com/office/drawing/2014/main" id="{53E806FD-E242-8042-B511-DE935B2390C2}"/>
                </a:ext>
              </a:extLst>
            </p:cNvPr>
            <p:cNvSpPr txBox="1"/>
            <p:nvPr/>
          </p:nvSpPr>
          <p:spPr>
            <a:xfrm>
              <a:off x="8139386" y="2495074"/>
              <a:ext cx="841897" cy="276999"/>
            </a:xfrm>
            <a:prstGeom prst="rect">
              <a:avLst/>
            </a:prstGeom>
            <a:noFill/>
          </p:spPr>
          <p:txBody>
            <a:bodyPr wrap="none" rtlCol="0">
              <a:spAutoFit/>
            </a:bodyPr>
            <a:lstStyle/>
            <a:p>
              <a:r>
                <a:rPr lang="en-US" sz="1200" dirty="0"/>
                <a:t>Frame 16</a:t>
              </a:r>
            </a:p>
          </p:txBody>
        </p:sp>
        <p:sp>
          <p:nvSpPr>
            <p:cNvPr id="71" name="TextBox 70">
              <a:extLst>
                <a:ext uri="{FF2B5EF4-FFF2-40B4-BE49-F238E27FC236}">
                  <a16:creationId xmlns:a16="http://schemas.microsoft.com/office/drawing/2014/main" id="{7BD69418-6EFF-1243-8B36-C9E96D27CA1E}"/>
                </a:ext>
              </a:extLst>
            </p:cNvPr>
            <p:cNvSpPr txBox="1"/>
            <p:nvPr/>
          </p:nvSpPr>
          <p:spPr>
            <a:xfrm>
              <a:off x="8142282" y="2267771"/>
              <a:ext cx="841897" cy="276999"/>
            </a:xfrm>
            <a:prstGeom prst="rect">
              <a:avLst/>
            </a:prstGeom>
            <a:noFill/>
          </p:spPr>
          <p:txBody>
            <a:bodyPr wrap="none" rtlCol="0">
              <a:spAutoFit/>
            </a:bodyPr>
            <a:lstStyle/>
            <a:p>
              <a:r>
                <a:rPr lang="en-US" sz="1200" dirty="0"/>
                <a:t>Frame 17</a:t>
              </a:r>
            </a:p>
          </p:txBody>
        </p:sp>
      </p:grpSp>
      <p:grpSp>
        <p:nvGrpSpPr>
          <p:cNvPr id="84" name="Group 83">
            <a:extLst>
              <a:ext uri="{FF2B5EF4-FFF2-40B4-BE49-F238E27FC236}">
                <a16:creationId xmlns:a16="http://schemas.microsoft.com/office/drawing/2014/main" id="{8878D723-7F21-F840-BEC2-D4ABACDCFBB3}"/>
              </a:ext>
            </a:extLst>
          </p:cNvPr>
          <p:cNvGrpSpPr/>
          <p:nvPr/>
        </p:nvGrpSpPr>
        <p:grpSpPr>
          <a:xfrm>
            <a:off x="5070223" y="2819720"/>
            <a:ext cx="1314348" cy="1823253"/>
            <a:chOff x="4978539" y="4830790"/>
            <a:chExt cx="1314348" cy="1823253"/>
          </a:xfrm>
          <a:noFill/>
        </p:grpSpPr>
        <p:sp>
          <p:nvSpPr>
            <p:cNvPr id="76" name="Rectangle 75">
              <a:extLst>
                <a:ext uri="{FF2B5EF4-FFF2-40B4-BE49-F238E27FC236}">
                  <a16:creationId xmlns:a16="http://schemas.microsoft.com/office/drawing/2014/main" id="{DDE74274-8BA6-DA46-8B38-0311B756CAF8}"/>
                </a:ext>
              </a:extLst>
            </p:cNvPr>
            <p:cNvSpPr/>
            <p:nvPr/>
          </p:nvSpPr>
          <p:spPr>
            <a:xfrm>
              <a:off x="4979185" y="4830790"/>
              <a:ext cx="1310390" cy="233660"/>
            </a:xfrm>
            <a:prstGeom prst="rect">
              <a:avLst/>
            </a:prstGeom>
            <a:grp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7" name="Rectangle 76">
              <a:extLst>
                <a:ext uri="{FF2B5EF4-FFF2-40B4-BE49-F238E27FC236}">
                  <a16:creationId xmlns:a16="http://schemas.microsoft.com/office/drawing/2014/main" id="{FAC8CF20-4490-F34A-BDBB-0C3A51C72077}"/>
                </a:ext>
              </a:extLst>
            </p:cNvPr>
            <p:cNvSpPr/>
            <p:nvPr/>
          </p:nvSpPr>
          <p:spPr>
            <a:xfrm>
              <a:off x="4978539" y="5055371"/>
              <a:ext cx="1310390" cy="233660"/>
            </a:xfrm>
            <a:prstGeom prst="rect">
              <a:avLst/>
            </a:prstGeom>
            <a:grp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8" name="Rectangle 77">
              <a:extLst>
                <a:ext uri="{FF2B5EF4-FFF2-40B4-BE49-F238E27FC236}">
                  <a16:creationId xmlns:a16="http://schemas.microsoft.com/office/drawing/2014/main" id="{1643541B-47DA-294A-8CDA-4C878FF382F7}"/>
                </a:ext>
              </a:extLst>
            </p:cNvPr>
            <p:cNvSpPr/>
            <p:nvPr/>
          </p:nvSpPr>
          <p:spPr>
            <a:xfrm>
              <a:off x="4980508" y="5282212"/>
              <a:ext cx="1310390" cy="233660"/>
            </a:xfrm>
            <a:prstGeom prst="rect">
              <a:avLst/>
            </a:prstGeom>
            <a:grp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9" name="Rectangle 78">
              <a:extLst>
                <a:ext uri="{FF2B5EF4-FFF2-40B4-BE49-F238E27FC236}">
                  <a16:creationId xmlns:a16="http://schemas.microsoft.com/office/drawing/2014/main" id="{AD2F61FB-ABEB-654C-8823-F5C9D3600422}"/>
                </a:ext>
              </a:extLst>
            </p:cNvPr>
            <p:cNvSpPr/>
            <p:nvPr/>
          </p:nvSpPr>
          <p:spPr>
            <a:xfrm>
              <a:off x="4980508" y="5509762"/>
              <a:ext cx="1310390" cy="233660"/>
            </a:xfrm>
            <a:prstGeom prst="rect">
              <a:avLst/>
            </a:prstGeom>
            <a:grp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80" name="Rectangle 79">
              <a:extLst>
                <a:ext uri="{FF2B5EF4-FFF2-40B4-BE49-F238E27FC236}">
                  <a16:creationId xmlns:a16="http://schemas.microsoft.com/office/drawing/2014/main" id="{F115A203-E91F-1F44-AE9F-1C38A4715FEF}"/>
                </a:ext>
              </a:extLst>
            </p:cNvPr>
            <p:cNvSpPr/>
            <p:nvPr/>
          </p:nvSpPr>
          <p:spPr>
            <a:xfrm>
              <a:off x="4981154" y="5735067"/>
              <a:ext cx="1310390" cy="233660"/>
            </a:xfrm>
            <a:prstGeom prst="rect">
              <a:avLst/>
            </a:prstGeom>
            <a:grp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81" name="Rectangle 80">
              <a:extLst>
                <a:ext uri="{FF2B5EF4-FFF2-40B4-BE49-F238E27FC236}">
                  <a16:creationId xmlns:a16="http://schemas.microsoft.com/office/drawing/2014/main" id="{ED782E67-316F-3842-93F3-4854B838E300}"/>
                </a:ext>
              </a:extLst>
            </p:cNvPr>
            <p:cNvSpPr/>
            <p:nvPr/>
          </p:nvSpPr>
          <p:spPr>
            <a:xfrm>
              <a:off x="4980508" y="5959648"/>
              <a:ext cx="1310390" cy="233660"/>
            </a:xfrm>
            <a:prstGeom prst="rect">
              <a:avLst/>
            </a:prstGeom>
            <a:grp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82" name="Rectangle 81">
              <a:extLst>
                <a:ext uri="{FF2B5EF4-FFF2-40B4-BE49-F238E27FC236}">
                  <a16:creationId xmlns:a16="http://schemas.microsoft.com/office/drawing/2014/main" id="{7F9A4CDC-8E61-9342-9BE9-CB7F5D3A0444}"/>
                </a:ext>
              </a:extLst>
            </p:cNvPr>
            <p:cNvSpPr/>
            <p:nvPr/>
          </p:nvSpPr>
          <p:spPr>
            <a:xfrm>
              <a:off x="4982497" y="6192833"/>
              <a:ext cx="1310390" cy="233660"/>
            </a:xfrm>
            <a:prstGeom prst="rect">
              <a:avLst/>
            </a:prstGeom>
            <a:grp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83" name="Rectangle 82">
              <a:extLst>
                <a:ext uri="{FF2B5EF4-FFF2-40B4-BE49-F238E27FC236}">
                  <a16:creationId xmlns:a16="http://schemas.microsoft.com/office/drawing/2014/main" id="{2F78276D-0588-D541-A616-EBD498F25FF9}"/>
                </a:ext>
              </a:extLst>
            </p:cNvPr>
            <p:cNvSpPr/>
            <p:nvPr/>
          </p:nvSpPr>
          <p:spPr>
            <a:xfrm>
              <a:off x="4982497" y="6420383"/>
              <a:ext cx="1310390" cy="233660"/>
            </a:xfrm>
            <a:prstGeom prst="rect">
              <a:avLst/>
            </a:prstGeom>
            <a:grp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grpSp>
        <p:nvGrpSpPr>
          <p:cNvPr id="93" name="Group 92">
            <a:extLst>
              <a:ext uri="{FF2B5EF4-FFF2-40B4-BE49-F238E27FC236}">
                <a16:creationId xmlns:a16="http://schemas.microsoft.com/office/drawing/2014/main" id="{90A1D6A1-7348-1B4D-9188-3ED3117C8D37}"/>
              </a:ext>
            </a:extLst>
          </p:cNvPr>
          <p:cNvGrpSpPr/>
          <p:nvPr/>
        </p:nvGrpSpPr>
        <p:grpSpPr>
          <a:xfrm>
            <a:off x="4415430" y="2807319"/>
            <a:ext cx="689970" cy="1848636"/>
            <a:chOff x="4328776" y="2807319"/>
            <a:chExt cx="689970" cy="1848636"/>
          </a:xfrm>
        </p:grpSpPr>
        <p:sp>
          <p:nvSpPr>
            <p:cNvPr id="85" name="TextBox 84">
              <a:extLst>
                <a:ext uri="{FF2B5EF4-FFF2-40B4-BE49-F238E27FC236}">
                  <a16:creationId xmlns:a16="http://schemas.microsoft.com/office/drawing/2014/main" id="{75EF934F-FB6D-F94D-B8E8-49ED0AA41259}"/>
                </a:ext>
              </a:extLst>
            </p:cNvPr>
            <p:cNvSpPr txBox="1"/>
            <p:nvPr/>
          </p:nvSpPr>
          <p:spPr>
            <a:xfrm>
              <a:off x="4341797" y="4378956"/>
              <a:ext cx="670376" cy="276999"/>
            </a:xfrm>
            <a:prstGeom prst="rect">
              <a:avLst/>
            </a:prstGeom>
            <a:noFill/>
          </p:spPr>
          <p:txBody>
            <a:bodyPr wrap="none" rtlCol="0">
              <a:spAutoFit/>
            </a:bodyPr>
            <a:lstStyle/>
            <a:p>
              <a:r>
                <a:rPr lang="en-US" sz="1200" dirty="0"/>
                <a:t>Page 0</a:t>
              </a:r>
            </a:p>
          </p:txBody>
        </p:sp>
        <p:sp>
          <p:nvSpPr>
            <p:cNvPr id="86" name="TextBox 85">
              <a:extLst>
                <a:ext uri="{FF2B5EF4-FFF2-40B4-BE49-F238E27FC236}">
                  <a16:creationId xmlns:a16="http://schemas.microsoft.com/office/drawing/2014/main" id="{FF4BECB3-E323-EB4B-A4DD-5B57F3C959DC}"/>
                </a:ext>
              </a:extLst>
            </p:cNvPr>
            <p:cNvSpPr txBox="1"/>
            <p:nvPr/>
          </p:nvSpPr>
          <p:spPr>
            <a:xfrm>
              <a:off x="4344693" y="4151653"/>
              <a:ext cx="670376" cy="276999"/>
            </a:xfrm>
            <a:prstGeom prst="rect">
              <a:avLst/>
            </a:prstGeom>
            <a:noFill/>
          </p:spPr>
          <p:txBody>
            <a:bodyPr wrap="none" rtlCol="0">
              <a:spAutoFit/>
            </a:bodyPr>
            <a:lstStyle/>
            <a:p>
              <a:r>
                <a:rPr lang="en-US" sz="1200" dirty="0"/>
                <a:t>Page 1</a:t>
              </a:r>
            </a:p>
          </p:txBody>
        </p:sp>
        <p:sp>
          <p:nvSpPr>
            <p:cNvPr id="87" name="TextBox 86">
              <a:extLst>
                <a:ext uri="{FF2B5EF4-FFF2-40B4-BE49-F238E27FC236}">
                  <a16:creationId xmlns:a16="http://schemas.microsoft.com/office/drawing/2014/main" id="{62E31247-EB33-2843-9D2B-B1A83A6FD201}"/>
                </a:ext>
              </a:extLst>
            </p:cNvPr>
            <p:cNvSpPr txBox="1"/>
            <p:nvPr/>
          </p:nvSpPr>
          <p:spPr>
            <a:xfrm>
              <a:off x="4345474" y="3947254"/>
              <a:ext cx="670376" cy="276999"/>
            </a:xfrm>
            <a:prstGeom prst="rect">
              <a:avLst/>
            </a:prstGeom>
            <a:noFill/>
          </p:spPr>
          <p:txBody>
            <a:bodyPr wrap="none" rtlCol="0">
              <a:spAutoFit/>
            </a:bodyPr>
            <a:lstStyle/>
            <a:p>
              <a:r>
                <a:rPr lang="en-US" sz="1200" dirty="0"/>
                <a:t>Page 2</a:t>
              </a:r>
            </a:p>
          </p:txBody>
        </p:sp>
        <p:sp>
          <p:nvSpPr>
            <p:cNvPr id="88" name="TextBox 87">
              <a:extLst>
                <a:ext uri="{FF2B5EF4-FFF2-40B4-BE49-F238E27FC236}">
                  <a16:creationId xmlns:a16="http://schemas.microsoft.com/office/drawing/2014/main" id="{647E9560-DF10-2041-A38C-A3FC9521E086}"/>
                </a:ext>
              </a:extLst>
            </p:cNvPr>
            <p:cNvSpPr txBox="1"/>
            <p:nvPr/>
          </p:nvSpPr>
          <p:spPr>
            <a:xfrm>
              <a:off x="4348370" y="3719951"/>
              <a:ext cx="670376" cy="276999"/>
            </a:xfrm>
            <a:prstGeom prst="rect">
              <a:avLst/>
            </a:prstGeom>
            <a:noFill/>
          </p:spPr>
          <p:txBody>
            <a:bodyPr wrap="none" rtlCol="0">
              <a:spAutoFit/>
            </a:bodyPr>
            <a:lstStyle/>
            <a:p>
              <a:r>
                <a:rPr lang="en-US" sz="1200" dirty="0"/>
                <a:t>Page 3</a:t>
              </a:r>
            </a:p>
          </p:txBody>
        </p:sp>
        <p:sp>
          <p:nvSpPr>
            <p:cNvPr id="89" name="TextBox 88">
              <a:extLst>
                <a:ext uri="{FF2B5EF4-FFF2-40B4-BE49-F238E27FC236}">
                  <a16:creationId xmlns:a16="http://schemas.microsoft.com/office/drawing/2014/main" id="{EB4583D4-712B-514E-81D4-31B5CE9330A3}"/>
                </a:ext>
              </a:extLst>
            </p:cNvPr>
            <p:cNvSpPr txBox="1"/>
            <p:nvPr/>
          </p:nvSpPr>
          <p:spPr>
            <a:xfrm>
              <a:off x="4328776" y="3466324"/>
              <a:ext cx="670376" cy="276999"/>
            </a:xfrm>
            <a:prstGeom prst="rect">
              <a:avLst/>
            </a:prstGeom>
            <a:noFill/>
          </p:spPr>
          <p:txBody>
            <a:bodyPr wrap="none" rtlCol="0">
              <a:spAutoFit/>
            </a:bodyPr>
            <a:lstStyle/>
            <a:p>
              <a:r>
                <a:rPr lang="en-US" sz="1200" dirty="0"/>
                <a:t>Page 4</a:t>
              </a:r>
            </a:p>
          </p:txBody>
        </p:sp>
        <p:sp>
          <p:nvSpPr>
            <p:cNvPr id="90" name="TextBox 89">
              <a:extLst>
                <a:ext uri="{FF2B5EF4-FFF2-40B4-BE49-F238E27FC236}">
                  <a16:creationId xmlns:a16="http://schemas.microsoft.com/office/drawing/2014/main" id="{FEA774DD-29A2-F049-B10F-47AD6CEDBCBA}"/>
                </a:ext>
              </a:extLst>
            </p:cNvPr>
            <p:cNvSpPr txBox="1"/>
            <p:nvPr/>
          </p:nvSpPr>
          <p:spPr>
            <a:xfrm>
              <a:off x="4331672" y="3239021"/>
              <a:ext cx="670376" cy="276999"/>
            </a:xfrm>
            <a:prstGeom prst="rect">
              <a:avLst/>
            </a:prstGeom>
            <a:noFill/>
          </p:spPr>
          <p:txBody>
            <a:bodyPr wrap="none" rtlCol="0">
              <a:spAutoFit/>
            </a:bodyPr>
            <a:lstStyle/>
            <a:p>
              <a:r>
                <a:rPr lang="en-US" sz="1200" dirty="0"/>
                <a:t>Page 5</a:t>
              </a:r>
            </a:p>
          </p:txBody>
        </p:sp>
        <p:sp>
          <p:nvSpPr>
            <p:cNvPr id="91" name="TextBox 90">
              <a:extLst>
                <a:ext uri="{FF2B5EF4-FFF2-40B4-BE49-F238E27FC236}">
                  <a16:creationId xmlns:a16="http://schemas.microsoft.com/office/drawing/2014/main" id="{3D189972-F05E-1543-99A6-718E1325FD80}"/>
                </a:ext>
              </a:extLst>
            </p:cNvPr>
            <p:cNvSpPr txBox="1"/>
            <p:nvPr/>
          </p:nvSpPr>
          <p:spPr>
            <a:xfrm>
              <a:off x="4332453" y="3034622"/>
              <a:ext cx="670376" cy="276999"/>
            </a:xfrm>
            <a:prstGeom prst="rect">
              <a:avLst/>
            </a:prstGeom>
            <a:noFill/>
          </p:spPr>
          <p:txBody>
            <a:bodyPr wrap="none" rtlCol="0">
              <a:spAutoFit/>
            </a:bodyPr>
            <a:lstStyle/>
            <a:p>
              <a:r>
                <a:rPr lang="en-US" sz="1200" dirty="0"/>
                <a:t>Page 6</a:t>
              </a:r>
            </a:p>
          </p:txBody>
        </p:sp>
        <p:sp>
          <p:nvSpPr>
            <p:cNvPr id="92" name="TextBox 91">
              <a:extLst>
                <a:ext uri="{FF2B5EF4-FFF2-40B4-BE49-F238E27FC236}">
                  <a16:creationId xmlns:a16="http://schemas.microsoft.com/office/drawing/2014/main" id="{8E6F81EB-B46C-7947-A37C-756B91ECFE20}"/>
                </a:ext>
              </a:extLst>
            </p:cNvPr>
            <p:cNvSpPr txBox="1"/>
            <p:nvPr/>
          </p:nvSpPr>
          <p:spPr>
            <a:xfrm>
              <a:off x="4335349" y="2807319"/>
              <a:ext cx="670376" cy="276999"/>
            </a:xfrm>
            <a:prstGeom prst="rect">
              <a:avLst/>
            </a:prstGeom>
            <a:noFill/>
          </p:spPr>
          <p:txBody>
            <a:bodyPr wrap="none" rtlCol="0">
              <a:spAutoFit/>
            </a:bodyPr>
            <a:lstStyle/>
            <a:p>
              <a:r>
                <a:rPr lang="en-US" sz="1200" dirty="0"/>
                <a:t>Page 7</a:t>
              </a:r>
            </a:p>
          </p:txBody>
        </p:sp>
      </p:grpSp>
      <p:cxnSp>
        <p:nvCxnSpPr>
          <p:cNvPr id="97" name="Elbow Connector 96">
            <a:extLst>
              <a:ext uri="{FF2B5EF4-FFF2-40B4-BE49-F238E27FC236}">
                <a16:creationId xmlns:a16="http://schemas.microsoft.com/office/drawing/2014/main" id="{08D82073-FE73-3147-87D3-C7E04BD61742}"/>
              </a:ext>
            </a:extLst>
          </p:cNvPr>
          <p:cNvCxnSpPr>
            <a:cxnSpLocks/>
            <a:stCxn id="76" idx="3"/>
            <a:endCxn id="18" idx="1"/>
          </p:cNvCxnSpPr>
          <p:nvPr/>
        </p:nvCxnSpPr>
        <p:spPr>
          <a:xfrm flipV="1">
            <a:off x="6381259" y="2402830"/>
            <a:ext cx="455630" cy="533720"/>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100" name="Elbow Connector 99">
            <a:extLst>
              <a:ext uri="{FF2B5EF4-FFF2-40B4-BE49-F238E27FC236}">
                <a16:creationId xmlns:a16="http://schemas.microsoft.com/office/drawing/2014/main" id="{A2184E15-0854-F648-8121-27BB95DB7A37}"/>
              </a:ext>
            </a:extLst>
          </p:cNvPr>
          <p:cNvCxnSpPr>
            <a:cxnSpLocks/>
            <a:stCxn id="78" idx="3"/>
          </p:cNvCxnSpPr>
          <p:nvPr/>
        </p:nvCxnSpPr>
        <p:spPr>
          <a:xfrm flipV="1">
            <a:off x="6382582" y="3054796"/>
            <a:ext cx="466289" cy="333176"/>
          </a:xfrm>
          <a:prstGeom prst="bentConnector3">
            <a:avLst>
              <a:gd name="adj1" fmla="val 66074"/>
            </a:avLst>
          </a:prstGeom>
          <a:ln>
            <a:tailEnd type="triangle"/>
          </a:ln>
        </p:spPr>
        <p:style>
          <a:lnRef idx="2">
            <a:schemeClr val="dk1"/>
          </a:lnRef>
          <a:fillRef idx="0">
            <a:schemeClr val="dk1"/>
          </a:fillRef>
          <a:effectRef idx="1">
            <a:schemeClr val="dk1"/>
          </a:effectRef>
          <a:fontRef idx="minor">
            <a:schemeClr val="tx1"/>
          </a:fontRef>
        </p:style>
      </p:cxnSp>
      <p:cxnSp>
        <p:nvCxnSpPr>
          <p:cNvPr id="104" name="Elbow Connector 103">
            <a:extLst>
              <a:ext uri="{FF2B5EF4-FFF2-40B4-BE49-F238E27FC236}">
                <a16:creationId xmlns:a16="http://schemas.microsoft.com/office/drawing/2014/main" id="{2E94B08F-EF5D-0043-8139-9B225840DD57}"/>
              </a:ext>
            </a:extLst>
          </p:cNvPr>
          <p:cNvCxnSpPr>
            <a:cxnSpLocks/>
            <a:stCxn id="80" idx="3"/>
            <a:endCxn id="34" idx="1"/>
          </p:cNvCxnSpPr>
          <p:nvPr/>
        </p:nvCxnSpPr>
        <p:spPr>
          <a:xfrm>
            <a:off x="6383228" y="3840827"/>
            <a:ext cx="455630" cy="143716"/>
          </a:xfrm>
          <a:prstGeom prst="bentConnector3">
            <a:avLst>
              <a:gd name="adj1" fmla="val 66450"/>
            </a:avLst>
          </a:prstGeom>
          <a:ln>
            <a:tailEnd type="triangle"/>
          </a:ln>
        </p:spPr>
        <p:style>
          <a:lnRef idx="2">
            <a:schemeClr val="dk1"/>
          </a:lnRef>
          <a:fillRef idx="0">
            <a:schemeClr val="dk1"/>
          </a:fillRef>
          <a:effectRef idx="1">
            <a:schemeClr val="dk1"/>
          </a:effectRef>
          <a:fontRef idx="minor">
            <a:schemeClr val="tx1"/>
          </a:fontRef>
        </p:style>
      </p:cxnSp>
      <p:cxnSp>
        <p:nvCxnSpPr>
          <p:cNvPr id="108" name="Elbow Connector 107">
            <a:extLst>
              <a:ext uri="{FF2B5EF4-FFF2-40B4-BE49-F238E27FC236}">
                <a16:creationId xmlns:a16="http://schemas.microsoft.com/office/drawing/2014/main" id="{3A8C943F-9FC1-C346-BF48-3CEFA662C188}"/>
              </a:ext>
            </a:extLst>
          </p:cNvPr>
          <p:cNvCxnSpPr>
            <a:cxnSpLocks/>
            <a:stCxn id="7" idx="3"/>
            <a:endCxn id="42" idx="1"/>
          </p:cNvCxnSpPr>
          <p:nvPr/>
        </p:nvCxnSpPr>
        <p:spPr>
          <a:xfrm>
            <a:off x="6375753" y="4531370"/>
            <a:ext cx="453343" cy="1281430"/>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115" name="Elbow Connector 114">
            <a:extLst>
              <a:ext uri="{FF2B5EF4-FFF2-40B4-BE49-F238E27FC236}">
                <a16:creationId xmlns:a16="http://schemas.microsoft.com/office/drawing/2014/main" id="{4A0BF5E4-BC92-E64B-BA9D-4B493D3AFEDD}"/>
              </a:ext>
            </a:extLst>
          </p:cNvPr>
          <p:cNvCxnSpPr>
            <a:cxnSpLocks/>
            <a:stCxn id="81" idx="3"/>
            <a:endCxn id="29" idx="1"/>
          </p:cNvCxnSpPr>
          <p:nvPr/>
        </p:nvCxnSpPr>
        <p:spPr>
          <a:xfrm flipV="1">
            <a:off x="6382582" y="2855685"/>
            <a:ext cx="454953" cy="1209723"/>
          </a:xfrm>
          <a:prstGeom prst="bentConnector3">
            <a:avLst>
              <a:gd name="adj1" fmla="val 26936"/>
            </a:avLst>
          </a:prstGeom>
          <a:ln>
            <a:tailEnd type="triangle"/>
          </a:ln>
        </p:spPr>
        <p:style>
          <a:lnRef idx="2">
            <a:schemeClr val="dk1"/>
          </a:lnRef>
          <a:fillRef idx="0">
            <a:schemeClr val="dk1"/>
          </a:fillRef>
          <a:effectRef idx="1">
            <a:schemeClr val="dk1"/>
          </a:effectRef>
          <a:fontRef idx="minor">
            <a:schemeClr val="tx1"/>
          </a:fontRef>
        </p:style>
      </p:cxnSp>
      <p:cxnSp>
        <p:nvCxnSpPr>
          <p:cNvPr id="120" name="Elbow Connector 119">
            <a:extLst>
              <a:ext uri="{FF2B5EF4-FFF2-40B4-BE49-F238E27FC236}">
                <a16:creationId xmlns:a16="http://schemas.microsoft.com/office/drawing/2014/main" id="{D5265F7E-9100-7549-94E5-E4B477AA0DDD}"/>
              </a:ext>
            </a:extLst>
          </p:cNvPr>
          <p:cNvCxnSpPr>
            <a:cxnSpLocks/>
            <a:stCxn id="8" idx="3"/>
            <a:endCxn id="43" idx="1"/>
          </p:cNvCxnSpPr>
          <p:nvPr/>
        </p:nvCxnSpPr>
        <p:spPr>
          <a:xfrm>
            <a:off x="6375753" y="4297710"/>
            <a:ext cx="455312" cy="1741931"/>
          </a:xfrm>
          <a:prstGeom prst="bentConnector3">
            <a:avLst>
              <a:gd name="adj1" fmla="val 6646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15650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Virtual Pages</a:t>
            </a:r>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15857" r="17976"/>
          <a:stretch/>
        </p:blipFill>
        <p:spPr>
          <a:xfrm>
            <a:off x="1655364" y="1994588"/>
            <a:ext cx="1414072" cy="1414072"/>
          </a:xfrm>
          <a:prstGeom prst="rect">
            <a:avLst/>
          </a:prstGeom>
        </p:spPr>
      </p:pic>
      <p:grpSp>
        <p:nvGrpSpPr>
          <p:cNvPr id="11" name="Group 10">
            <a:extLst>
              <a:ext uri="{FF2B5EF4-FFF2-40B4-BE49-F238E27FC236}">
                <a16:creationId xmlns:a16="http://schemas.microsoft.com/office/drawing/2014/main" id="{F67885EB-F562-0C45-A0FE-9CF32EECFDBA}"/>
              </a:ext>
            </a:extLst>
          </p:cNvPr>
          <p:cNvGrpSpPr/>
          <p:nvPr/>
        </p:nvGrpSpPr>
        <p:grpSpPr>
          <a:xfrm>
            <a:off x="3090872" y="2362200"/>
            <a:ext cx="2175226" cy="369332"/>
            <a:chOff x="3069436" y="2362200"/>
            <a:chExt cx="2286000" cy="369332"/>
          </a:xfrm>
        </p:grpSpPr>
        <p:cxnSp>
          <p:nvCxnSpPr>
            <p:cNvPr id="9" name="Straight Arrow Connector 8">
              <a:extLst>
                <a:ext uri="{FF2B5EF4-FFF2-40B4-BE49-F238E27FC236}">
                  <a16:creationId xmlns:a16="http://schemas.microsoft.com/office/drawing/2014/main" id="{AA0D5202-3595-5043-ACE6-070BE19F188C}"/>
                </a:ext>
              </a:extLst>
            </p:cNvPr>
            <p:cNvCxnSpPr>
              <a:stCxn id="7" idx="3"/>
            </p:cNvCxnSpPr>
            <p:nvPr/>
          </p:nvCxnSpPr>
          <p:spPr>
            <a:xfrm>
              <a:off x="3069436" y="2701624"/>
              <a:ext cx="2286000" cy="708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0" name="TextBox 9">
              <a:extLst>
                <a:ext uri="{FF2B5EF4-FFF2-40B4-BE49-F238E27FC236}">
                  <a16:creationId xmlns:a16="http://schemas.microsoft.com/office/drawing/2014/main" id="{564D7E64-155F-2B48-90E7-C0D4D3B51370}"/>
                </a:ext>
              </a:extLst>
            </p:cNvPr>
            <p:cNvSpPr txBox="1"/>
            <p:nvPr/>
          </p:nvSpPr>
          <p:spPr>
            <a:xfrm>
              <a:off x="3784163" y="2362200"/>
              <a:ext cx="761747" cy="369332"/>
            </a:xfrm>
            <a:prstGeom prst="rect">
              <a:avLst/>
            </a:prstGeom>
            <a:noFill/>
          </p:spPr>
          <p:txBody>
            <a:bodyPr wrap="none" rtlCol="0">
              <a:spAutoFit/>
            </a:bodyPr>
            <a:lstStyle/>
            <a:p>
              <a:r>
                <a:rPr lang="en-US" dirty="0" err="1"/>
                <a:t>vaddr</a:t>
              </a:r>
              <a:endParaRPr lang="en-US" dirty="0"/>
            </a:p>
          </p:txBody>
        </p:sp>
      </p:grpSp>
      <p:grpSp>
        <p:nvGrpSpPr>
          <p:cNvPr id="12" name="Group 11">
            <a:extLst>
              <a:ext uri="{FF2B5EF4-FFF2-40B4-BE49-F238E27FC236}">
                <a16:creationId xmlns:a16="http://schemas.microsoft.com/office/drawing/2014/main" id="{0B45D13A-F510-B84E-80FC-CB0B5BA5FC28}"/>
              </a:ext>
            </a:extLst>
          </p:cNvPr>
          <p:cNvGrpSpPr/>
          <p:nvPr/>
        </p:nvGrpSpPr>
        <p:grpSpPr>
          <a:xfrm rot="19804128">
            <a:off x="7076851" y="1689100"/>
            <a:ext cx="1697901" cy="533400"/>
            <a:chOff x="2715268" y="2171661"/>
            <a:chExt cx="1269297" cy="533400"/>
          </a:xfrm>
        </p:grpSpPr>
        <p:cxnSp>
          <p:nvCxnSpPr>
            <p:cNvPr id="13" name="Straight Arrow Connector 12">
              <a:extLst>
                <a:ext uri="{FF2B5EF4-FFF2-40B4-BE49-F238E27FC236}">
                  <a16:creationId xmlns:a16="http://schemas.microsoft.com/office/drawing/2014/main" id="{7D251C7B-622B-4A46-9EC7-3EB038D6E1CD}"/>
                </a:ext>
              </a:extLst>
            </p:cNvPr>
            <p:cNvCxnSpPr>
              <a:cxnSpLocks/>
            </p:cNvCxnSpPr>
            <p:nvPr/>
          </p:nvCxnSpPr>
          <p:spPr>
            <a:xfrm>
              <a:off x="2743200" y="2701624"/>
              <a:ext cx="1219746" cy="343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4" name="TextBox 13">
              <a:extLst>
                <a:ext uri="{FF2B5EF4-FFF2-40B4-BE49-F238E27FC236}">
                  <a16:creationId xmlns:a16="http://schemas.microsoft.com/office/drawing/2014/main" id="{5ADC23CF-345E-7F45-BADF-DFD28EBB42BB}"/>
                </a:ext>
              </a:extLst>
            </p:cNvPr>
            <p:cNvSpPr txBox="1"/>
            <p:nvPr/>
          </p:nvSpPr>
          <p:spPr>
            <a:xfrm>
              <a:off x="2715268" y="2171661"/>
              <a:ext cx="1269297" cy="523220"/>
            </a:xfrm>
            <a:prstGeom prst="rect">
              <a:avLst/>
            </a:prstGeom>
            <a:noFill/>
          </p:spPr>
          <p:txBody>
            <a:bodyPr wrap="none" rtlCol="0">
              <a:spAutoFit/>
            </a:bodyPr>
            <a:lstStyle/>
            <a:p>
              <a:r>
                <a:rPr lang="en-US" sz="1400" dirty="0"/>
                <a:t>NULL page or </a:t>
              </a:r>
            </a:p>
            <a:p>
              <a:r>
                <a:rPr lang="en-US" sz="1400" dirty="0"/>
                <a:t>access not allowed</a:t>
              </a:r>
            </a:p>
          </p:txBody>
        </p:sp>
      </p:grpSp>
      <p:sp>
        <p:nvSpPr>
          <p:cNvPr id="16" name="TextBox 15">
            <a:extLst>
              <a:ext uri="{FF2B5EF4-FFF2-40B4-BE49-F238E27FC236}">
                <a16:creationId xmlns:a16="http://schemas.microsoft.com/office/drawing/2014/main" id="{8A773EFF-C07D-4746-95D8-634A953CF94E}"/>
              </a:ext>
            </a:extLst>
          </p:cNvPr>
          <p:cNvSpPr txBox="1"/>
          <p:nvPr/>
        </p:nvSpPr>
        <p:spPr>
          <a:xfrm rot="5400000">
            <a:off x="8470111" y="1588532"/>
            <a:ext cx="1107996" cy="369332"/>
          </a:xfrm>
          <a:prstGeom prst="rect">
            <a:avLst/>
          </a:prstGeom>
          <a:noFill/>
        </p:spPr>
        <p:txBody>
          <a:bodyPr wrap="none" rtlCol="0">
            <a:spAutoFit/>
          </a:bodyPr>
          <a:lstStyle/>
          <a:p>
            <a:r>
              <a:rPr lang="en-US" dirty="0" err="1"/>
              <a:t>SegFault</a:t>
            </a:r>
            <a:endParaRPr lang="en-US" dirty="0"/>
          </a:p>
        </p:txBody>
      </p:sp>
      <p:grpSp>
        <p:nvGrpSpPr>
          <p:cNvPr id="25" name="Group 24">
            <a:extLst>
              <a:ext uri="{FF2B5EF4-FFF2-40B4-BE49-F238E27FC236}">
                <a16:creationId xmlns:a16="http://schemas.microsoft.com/office/drawing/2014/main" id="{44CB4924-356F-0143-8873-F4C448594321}"/>
              </a:ext>
            </a:extLst>
          </p:cNvPr>
          <p:cNvGrpSpPr/>
          <p:nvPr/>
        </p:nvGrpSpPr>
        <p:grpSpPr>
          <a:xfrm>
            <a:off x="2362400" y="3408661"/>
            <a:ext cx="3183870" cy="2585155"/>
            <a:chOff x="2362400" y="3408661"/>
            <a:chExt cx="3183870" cy="2585155"/>
          </a:xfrm>
        </p:grpSpPr>
        <p:cxnSp>
          <p:nvCxnSpPr>
            <p:cNvPr id="21" name="Elbow Connector 20">
              <a:extLst>
                <a:ext uri="{FF2B5EF4-FFF2-40B4-BE49-F238E27FC236}">
                  <a16:creationId xmlns:a16="http://schemas.microsoft.com/office/drawing/2014/main" id="{4FBD87D4-0241-5148-B0BC-6DB94EFC6B59}"/>
                </a:ext>
              </a:extLst>
            </p:cNvPr>
            <p:cNvCxnSpPr>
              <a:cxnSpLocks/>
              <a:stCxn id="39" idx="1"/>
              <a:endCxn id="7" idx="2"/>
            </p:cNvCxnSpPr>
            <p:nvPr/>
          </p:nvCxnSpPr>
          <p:spPr>
            <a:xfrm rot="10800000">
              <a:off x="2362400" y="3408661"/>
              <a:ext cx="3183870" cy="2568889"/>
            </a:xfrm>
            <a:prstGeom prst="bentConnector2">
              <a:avLst/>
            </a:prstGeom>
            <a:ln>
              <a:tailEnd type="triangle"/>
            </a:ln>
          </p:spPr>
          <p:style>
            <a:lnRef idx="3">
              <a:schemeClr val="accent1"/>
            </a:lnRef>
            <a:fillRef idx="0">
              <a:schemeClr val="accent1"/>
            </a:fillRef>
            <a:effectRef idx="2">
              <a:schemeClr val="accent1"/>
            </a:effectRef>
            <a:fontRef idx="minor">
              <a:schemeClr val="tx1"/>
            </a:fontRef>
          </p:style>
        </p:cxnSp>
        <p:sp>
          <p:nvSpPr>
            <p:cNvPr id="22" name="TextBox 21">
              <a:extLst>
                <a:ext uri="{FF2B5EF4-FFF2-40B4-BE49-F238E27FC236}">
                  <a16:creationId xmlns:a16="http://schemas.microsoft.com/office/drawing/2014/main" id="{7544B3F4-60FD-E643-8028-9B17BC1D5FE4}"/>
                </a:ext>
              </a:extLst>
            </p:cNvPr>
            <p:cNvSpPr txBox="1"/>
            <p:nvPr/>
          </p:nvSpPr>
          <p:spPr>
            <a:xfrm>
              <a:off x="3429000" y="5624484"/>
              <a:ext cx="671979" cy="369332"/>
            </a:xfrm>
            <a:prstGeom prst="rect">
              <a:avLst/>
            </a:prstGeom>
            <a:noFill/>
          </p:spPr>
          <p:txBody>
            <a:bodyPr wrap="none" rtlCol="0">
              <a:spAutoFit/>
            </a:bodyPr>
            <a:lstStyle/>
            <a:p>
              <a:r>
                <a:rPr lang="en-US" dirty="0"/>
                <a:t>Data</a:t>
              </a:r>
            </a:p>
          </p:txBody>
        </p:sp>
      </p:grpSp>
      <p:grpSp>
        <p:nvGrpSpPr>
          <p:cNvPr id="15" name="Group 14">
            <a:extLst>
              <a:ext uri="{FF2B5EF4-FFF2-40B4-BE49-F238E27FC236}">
                <a16:creationId xmlns:a16="http://schemas.microsoft.com/office/drawing/2014/main" id="{74632E0E-48CA-A543-A547-0856BE90A59C}"/>
              </a:ext>
            </a:extLst>
          </p:cNvPr>
          <p:cNvGrpSpPr/>
          <p:nvPr/>
        </p:nvGrpSpPr>
        <p:grpSpPr>
          <a:xfrm>
            <a:off x="6400801" y="2864994"/>
            <a:ext cx="1087919" cy="2527612"/>
            <a:chOff x="5663152" y="3683481"/>
            <a:chExt cx="1087919" cy="1914589"/>
          </a:xfrm>
        </p:grpSpPr>
        <p:cxnSp>
          <p:nvCxnSpPr>
            <p:cNvPr id="18" name="Straight Arrow Connector 17">
              <a:extLst>
                <a:ext uri="{FF2B5EF4-FFF2-40B4-BE49-F238E27FC236}">
                  <a16:creationId xmlns:a16="http://schemas.microsoft.com/office/drawing/2014/main" id="{B5348950-F867-E143-A34C-682335BA2F64}"/>
                </a:ext>
              </a:extLst>
            </p:cNvPr>
            <p:cNvCxnSpPr>
              <a:cxnSpLocks/>
            </p:cNvCxnSpPr>
            <p:nvPr/>
          </p:nvCxnSpPr>
          <p:spPr>
            <a:xfrm rot="5400000">
              <a:off x="4705857" y="4640776"/>
              <a:ext cx="1914589"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0" name="TextBox 19">
              <a:extLst>
                <a:ext uri="{FF2B5EF4-FFF2-40B4-BE49-F238E27FC236}">
                  <a16:creationId xmlns:a16="http://schemas.microsoft.com/office/drawing/2014/main" id="{6E608078-32AB-AA40-B807-AF8D633562E5}"/>
                </a:ext>
              </a:extLst>
            </p:cNvPr>
            <p:cNvSpPr txBox="1"/>
            <p:nvPr/>
          </p:nvSpPr>
          <p:spPr>
            <a:xfrm>
              <a:off x="5777728" y="4632335"/>
              <a:ext cx="973343" cy="369332"/>
            </a:xfrm>
            <a:prstGeom prst="rect">
              <a:avLst/>
            </a:prstGeom>
            <a:noFill/>
          </p:spPr>
          <p:txBody>
            <a:bodyPr wrap="none" rtlCol="0">
              <a:spAutoFit/>
            </a:bodyPr>
            <a:lstStyle/>
            <a:p>
              <a:r>
                <a:rPr lang="en-US" dirty="0" err="1"/>
                <a:t>paddr</a:t>
              </a:r>
              <a:r>
                <a:rPr lang="en-US" dirty="0"/>
                <a:t> =</a:t>
              </a:r>
            </a:p>
          </p:txBody>
        </p:sp>
      </p:grpSp>
      <p:grpSp>
        <p:nvGrpSpPr>
          <p:cNvPr id="30" name="Group 29">
            <a:extLst>
              <a:ext uri="{FF2B5EF4-FFF2-40B4-BE49-F238E27FC236}">
                <a16:creationId xmlns:a16="http://schemas.microsoft.com/office/drawing/2014/main" id="{2431F705-F244-4048-AF3E-253E492E63C6}"/>
              </a:ext>
            </a:extLst>
          </p:cNvPr>
          <p:cNvGrpSpPr/>
          <p:nvPr/>
        </p:nvGrpSpPr>
        <p:grpSpPr>
          <a:xfrm>
            <a:off x="461969" y="1447800"/>
            <a:ext cx="909628" cy="2487168"/>
            <a:chOff x="6057900" y="2525269"/>
            <a:chExt cx="1752600" cy="2487168"/>
          </a:xfrm>
        </p:grpSpPr>
        <p:sp>
          <p:nvSpPr>
            <p:cNvPr id="31" name="Rectangle 30">
              <a:extLst>
                <a:ext uri="{FF2B5EF4-FFF2-40B4-BE49-F238E27FC236}">
                  <a16:creationId xmlns:a16="http://schemas.microsoft.com/office/drawing/2014/main" id="{1E1E41AB-4876-7E49-ABCD-9487D27B6B52}"/>
                </a:ext>
              </a:extLst>
            </p:cNvPr>
            <p:cNvSpPr/>
            <p:nvPr/>
          </p:nvSpPr>
          <p:spPr>
            <a:xfrm>
              <a:off x="6057900" y="4683253"/>
              <a:ext cx="1752600" cy="329184"/>
            </a:xfrm>
            <a:prstGeom prst="rect">
              <a:avLst/>
            </a:prstGeom>
            <a:ln w="28575"/>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Code</a:t>
              </a:r>
            </a:p>
          </p:txBody>
        </p:sp>
        <p:sp>
          <p:nvSpPr>
            <p:cNvPr id="32" name="Rectangle 31">
              <a:extLst>
                <a:ext uri="{FF2B5EF4-FFF2-40B4-BE49-F238E27FC236}">
                  <a16:creationId xmlns:a16="http://schemas.microsoft.com/office/drawing/2014/main" id="{CC67A923-C353-FD49-BE57-4BC5CDB4B39F}"/>
                </a:ext>
              </a:extLst>
            </p:cNvPr>
            <p:cNvSpPr/>
            <p:nvPr/>
          </p:nvSpPr>
          <p:spPr>
            <a:xfrm>
              <a:off x="6057900" y="4354069"/>
              <a:ext cx="1752600" cy="329184"/>
            </a:xfrm>
            <a:prstGeom prst="rect">
              <a:avLst/>
            </a:prstGeom>
            <a:ln w="28575"/>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Data</a:t>
              </a:r>
            </a:p>
          </p:txBody>
        </p:sp>
        <p:sp>
          <p:nvSpPr>
            <p:cNvPr id="33" name="Rectangle 32">
              <a:extLst>
                <a:ext uri="{FF2B5EF4-FFF2-40B4-BE49-F238E27FC236}">
                  <a16:creationId xmlns:a16="http://schemas.microsoft.com/office/drawing/2014/main" id="{6FF6D6A8-91D5-E346-ADF8-F0C24CA66C23}"/>
                </a:ext>
              </a:extLst>
            </p:cNvPr>
            <p:cNvSpPr/>
            <p:nvPr/>
          </p:nvSpPr>
          <p:spPr>
            <a:xfrm>
              <a:off x="6057902" y="2525269"/>
              <a:ext cx="1752595" cy="508000"/>
            </a:xfrm>
            <a:prstGeom prst="rect">
              <a:avLst/>
            </a:prstGeom>
            <a:ln w="28575"/>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Stack</a:t>
              </a:r>
            </a:p>
          </p:txBody>
        </p:sp>
        <p:sp>
          <p:nvSpPr>
            <p:cNvPr id="34" name="Rectangle 33">
              <a:extLst>
                <a:ext uri="{FF2B5EF4-FFF2-40B4-BE49-F238E27FC236}">
                  <a16:creationId xmlns:a16="http://schemas.microsoft.com/office/drawing/2014/main" id="{25611115-DC0D-F34E-B10D-500BB282A1C4}"/>
                </a:ext>
              </a:extLst>
            </p:cNvPr>
            <p:cNvSpPr/>
            <p:nvPr/>
          </p:nvSpPr>
          <p:spPr>
            <a:xfrm>
              <a:off x="6057900" y="3033269"/>
              <a:ext cx="1752600" cy="8403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01B6AACA-4465-5C4C-A7ED-BE4A929E2F56}"/>
                </a:ext>
              </a:extLst>
            </p:cNvPr>
            <p:cNvSpPr/>
            <p:nvPr/>
          </p:nvSpPr>
          <p:spPr>
            <a:xfrm>
              <a:off x="6057900" y="3873574"/>
              <a:ext cx="1752600" cy="508000"/>
            </a:xfrm>
            <a:prstGeom prst="rect">
              <a:avLst/>
            </a:prstGeom>
            <a:ln w="28575"/>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Heap</a:t>
              </a:r>
            </a:p>
          </p:txBody>
        </p:sp>
      </p:grpSp>
      <p:cxnSp>
        <p:nvCxnSpPr>
          <p:cNvPr id="36" name="Straight Arrow Connector 35">
            <a:extLst>
              <a:ext uri="{FF2B5EF4-FFF2-40B4-BE49-F238E27FC236}">
                <a16:creationId xmlns:a16="http://schemas.microsoft.com/office/drawing/2014/main" id="{C2880C57-30E8-EC41-AD72-09A28B19C813}"/>
              </a:ext>
            </a:extLst>
          </p:cNvPr>
          <p:cNvCxnSpPr>
            <a:cxnSpLocks/>
            <a:stCxn id="35" idx="0"/>
          </p:cNvCxnSpPr>
          <p:nvPr/>
        </p:nvCxnSpPr>
        <p:spPr>
          <a:xfrm flipV="1">
            <a:off x="916785" y="2541071"/>
            <a:ext cx="0" cy="255034"/>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37" name="Straight Arrow Connector 36">
            <a:extLst>
              <a:ext uri="{FF2B5EF4-FFF2-40B4-BE49-F238E27FC236}">
                <a16:creationId xmlns:a16="http://schemas.microsoft.com/office/drawing/2014/main" id="{9B34F0C1-1ECE-8041-968F-796CD79D5351}"/>
              </a:ext>
            </a:extLst>
          </p:cNvPr>
          <p:cNvCxnSpPr>
            <a:cxnSpLocks/>
            <a:stCxn id="34" idx="0"/>
          </p:cNvCxnSpPr>
          <p:nvPr/>
        </p:nvCxnSpPr>
        <p:spPr>
          <a:xfrm>
            <a:off x="916785" y="1955800"/>
            <a:ext cx="0" cy="33020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grpSp>
        <p:nvGrpSpPr>
          <p:cNvPr id="26" name="Group 25">
            <a:extLst>
              <a:ext uri="{FF2B5EF4-FFF2-40B4-BE49-F238E27FC236}">
                <a16:creationId xmlns:a16="http://schemas.microsoft.com/office/drawing/2014/main" id="{5A541B8B-A424-AF4D-B6E4-A045A903F4C3}"/>
              </a:ext>
            </a:extLst>
          </p:cNvPr>
          <p:cNvGrpSpPr/>
          <p:nvPr/>
        </p:nvGrpSpPr>
        <p:grpSpPr>
          <a:xfrm>
            <a:off x="5266098" y="2495662"/>
            <a:ext cx="2017681" cy="432907"/>
            <a:chOff x="4448045" y="1273883"/>
            <a:chExt cx="2822851" cy="367387"/>
          </a:xfrm>
        </p:grpSpPr>
        <p:sp>
          <p:nvSpPr>
            <p:cNvPr id="3" name="Rectangle 2">
              <a:extLst>
                <a:ext uri="{FF2B5EF4-FFF2-40B4-BE49-F238E27FC236}">
                  <a16:creationId xmlns:a16="http://schemas.microsoft.com/office/drawing/2014/main" id="{D475691C-438E-9844-868B-79643EF771A5}"/>
                </a:ext>
              </a:extLst>
            </p:cNvPr>
            <p:cNvSpPr/>
            <p:nvPr/>
          </p:nvSpPr>
          <p:spPr>
            <a:xfrm>
              <a:off x="4448046" y="1273884"/>
              <a:ext cx="2822850" cy="36738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Rectangle 4">
              <a:extLst>
                <a:ext uri="{FF2B5EF4-FFF2-40B4-BE49-F238E27FC236}">
                  <a16:creationId xmlns:a16="http://schemas.microsoft.com/office/drawing/2014/main" id="{B521BA13-454D-C047-B7AF-5F51B52C2D4E}"/>
                </a:ext>
              </a:extLst>
            </p:cNvPr>
            <p:cNvSpPr/>
            <p:nvPr/>
          </p:nvSpPr>
          <p:spPr>
            <a:xfrm>
              <a:off x="4448045" y="1273883"/>
              <a:ext cx="1036462" cy="313434"/>
            </a:xfrm>
            <a:prstGeom prst="rect">
              <a:avLst/>
            </a:prstGeom>
          </p:spPr>
          <p:txBody>
            <a:bodyPr wrap="none">
              <a:spAutoFit/>
            </a:bodyPr>
            <a:lstStyle/>
            <a:p>
              <a:r>
                <a:rPr lang="en-US" dirty="0"/>
                <a:t>MMU</a:t>
              </a:r>
            </a:p>
          </p:txBody>
        </p:sp>
      </p:grpSp>
      <p:grpSp>
        <p:nvGrpSpPr>
          <p:cNvPr id="17" name="Group 16">
            <a:extLst>
              <a:ext uri="{FF2B5EF4-FFF2-40B4-BE49-F238E27FC236}">
                <a16:creationId xmlns:a16="http://schemas.microsoft.com/office/drawing/2014/main" id="{7F4B37F5-0047-B443-8D9F-1E2C6F16EB55}"/>
              </a:ext>
            </a:extLst>
          </p:cNvPr>
          <p:cNvGrpSpPr/>
          <p:nvPr/>
        </p:nvGrpSpPr>
        <p:grpSpPr>
          <a:xfrm>
            <a:off x="3124200" y="2141398"/>
            <a:ext cx="2094112" cy="303644"/>
            <a:chOff x="3156515" y="2286000"/>
            <a:chExt cx="1252625" cy="255069"/>
          </a:xfrm>
        </p:grpSpPr>
        <p:sp>
          <p:nvSpPr>
            <p:cNvPr id="4" name="Rectangle 3">
              <a:extLst>
                <a:ext uri="{FF2B5EF4-FFF2-40B4-BE49-F238E27FC236}">
                  <a16:creationId xmlns:a16="http://schemas.microsoft.com/office/drawing/2014/main" id="{E8111707-3926-0148-A6CE-0319357BF7A6}"/>
                </a:ext>
              </a:extLst>
            </p:cNvPr>
            <p:cNvSpPr/>
            <p:nvPr/>
          </p:nvSpPr>
          <p:spPr>
            <a:xfrm>
              <a:off x="3156515" y="2286000"/>
              <a:ext cx="751540" cy="25506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page#</a:t>
              </a:r>
            </a:p>
          </p:txBody>
        </p:sp>
        <p:sp>
          <p:nvSpPr>
            <p:cNvPr id="38" name="Rectangle 37">
              <a:extLst>
                <a:ext uri="{FF2B5EF4-FFF2-40B4-BE49-F238E27FC236}">
                  <a16:creationId xmlns:a16="http://schemas.microsoft.com/office/drawing/2014/main" id="{E78A9B94-3552-BB4A-9490-892128CDC067}"/>
                </a:ext>
              </a:extLst>
            </p:cNvPr>
            <p:cNvSpPr/>
            <p:nvPr/>
          </p:nvSpPr>
          <p:spPr>
            <a:xfrm>
              <a:off x="3908055" y="2286000"/>
              <a:ext cx="501085" cy="25506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offset</a:t>
              </a:r>
            </a:p>
          </p:txBody>
        </p:sp>
      </p:grpSp>
      <p:pic>
        <p:nvPicPr>
          <p:cNvPr id="39" name="Picture 38">
            <a:extLst>
              <a:ext uri="{FF2B5EF4-FFF2-40B4-BE49-F238E27FC236}">
                <a16:creationId xmlns:a16="http://schemas.microsoft.com/office/drawing/2014/main" id="{7D5E133B-C4CA-6B4B-AB8E-B56EC59695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6270" y="5482249"/>
            <a:ext cx="1768930" cy="990600"/>
          </a:xfrm>
          <a:prstGeom prst="rect">
            <a:avLst/>
          </a:prstGeom>
        </p:spPr>
      </p:pic>
      <p:cxnSp>
        <p:nvCxnSpPr>
          <p:cNvPr id="23" name="Elbow Connector 22">
            <a:extLst>
              <a:ext uri="{FF2B5EF4-FFF2-40B4-BE49-F238E27FC236}">
                <a16:creationId xmlns:a16="http://schemas.microsoft.com/office/drawing/2014/main" id="{24DCBD5F-9504-6448-A578-A8E763D0EC48}"/>
              </a:ext>
            </a:extLst>
          </p:cNvPr>
          <p:cNvCxnSpPr>
            <a:cxnSpLocks/>
            <a:stCxn id="4" idx="2"/>
          </p:cNvCxnSpPr>
          <p:nvPr/>
        </p:nvCxnSpPr>
        <p:spPr>
          <a:xfrm rot="16200000" flipH="1">
            <a:off x="2836219" y="3361228"/>
            <a:ext cx="2126958" cy="294586"/>
          </a:xfrm>
          <a:prstGeom prst="bentConnector3">
            <a:avLst>
              <a:gd name="adj1" fmla="val 100156"/>
            </a:avLst>
          </a:prstGeom>
          <a:ln>
            <a:tailEnd type="triangle"/>
          </a:ln>
        </p:spPr>
        <p:style>
          <a:lnRef idx="2">
            <a:schemeClr val="dk1"/>
          </a:lnRef>
          <a:fillRef idx="0">
            <a:schemeClr val="dk1"/>
          </a:fillRef>
          <a:effectRef idx="1">
            <a:schemeClr val="dk1"/>
          </a:effectRef>
          <a:fontRef idx="minor">
            <a:schemeClr val="tx1"/>
          </a:fontRef>
        </p:style>
      </p:cxnSp>
      <p:grpSp>
        <p:nvGrpSpPr>
          <p:cNvPr id="40" name="Group 39">
            <a:extLst>
              <a:ext uri="{FF2B5EF4-FFF2-40B4-BE49-F238E27FC236}">
                <a16:creationId xmlns:a16="http://schemas.microsoft.com/office/drawing/2014/main" id="{3AB6D621-0D02-0445-AEE1-8CD00734AAC9}"/>
              </a:ext>
            </a:extLst>
          </p:cNvPr>
          <p:cNvGrpSpPr/>
          <p:nvPr/>
        </p:nvGrpSpPr>
        <p:grpSpPr>
          <a:xfrm>
            <a:off x="6553199" y="4514118"/>
            <a:ext cx="2566062" cy="303645"/>
            <a:chOff x="2892431" y="2285999"/>
            <a:chExt cx="1534929" cy="255070"/>
          </a:xfrm>
        </p:grpSpPr>
        <p:sp>
          <p:nvSpPr>
            <p:cNvPr id="41" name="Rectangle 40">
              <a:extLst>
                <a:ext uri="{FF2B5EF4-FFF2-40B4-BE49-F238E27FC236}">
                  <a16:creationId xmlns:a16="http://schemas.microsoft.com/office/drawing/2014/main" id="{634394C6-D3EB-D94A-B2C2-4ECC8B363379}"/>
                </a:ext>
              </a:extLst>
            </p:cNvPr>
            <p:cNvSpPr/>
            <p:nvPr/>
          </p:nvSpPr>
          <p:spPr>
            <a:xfrm>
              <a:off x="2892431" y="2286000"/>
              <a:ext cx="1015625" cy="25506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Frame[page#]</a:t>
              </a:r>
            </a:p>
          </p:txBody>
        </p:sp>
        <p:sp>
          <p:nvSpPr>
            <p:cNvPr id="42" name="Rectangle 41">
              <a:extLst>
                <a:ext uri="{FF2B5EF4-FFF2-40B4-BE49-F238E27FC236}">
                  <a16:creationId xmlns:a16="http://schemas.microsoft.com/office/drawing/2014/main" id="{750130D1-75FC-4E41-9270-F49D41A97912}"/>
                </a:ext>
              </a:extLst>
            </p:cNvPr>
            <p:cNvSpPr/>
            <p:nvPr/>
          </p:nvSpPr>
          <p:spPr>
            <a:xfrm>
              <a:off x="3908056" y="2285999"/>
              <a:ext cx="519304" cy="25507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offset</a:t>
              </a:r>
            </a:p>
          </p:txBody>
        </p:sp>
      </p:grpSp>
      <p:sp>
        <p:nvSpPr>
          <p:cNvPr id="43" name="TextBox 42">
            <a:extLst>
              <a:ext uri="{FF2B5EF4-FFF2-40B4-BE49-F238E27FC236}">
                <a16:creationId xmlns:a16="http://schemas.microsoft.com/office/drawing/2014/main" id="{6CC2C69A-7A64-7F49-8210-6E81328671DA}"/>
              </a:ext>
            </a:extLst>
          </p:cNvPr>
          <p:cNvSpPr txBox="1"/>
          <p:nvPr/>
        </p:nvSpPr>
        <p:spPr>
          <a:xfrm rot="16200000">
            <a:off x="4694185" y="5059545"/>
            <a:ext cx="543739" cy="523220"/>
          </a:xfrm>
          <a:prstGeom prst="rect">
            <a:avLst/>
          </a:prstGeom>
          <a:noFill/>
        </p:spPr>
        <p:txBody>
          <a:bodyPr wrap="none" rtlCol="0">
            <a:spAutoFit/>
          </a:bodyPr>
          <a:lstStyle/>
          <a:p>
            <a:r>
              <a:rPr lang="en-US" sz="2800" b="1" dirty="0"/>
              <a:t>…</a:t>
            </a:r>
          </a:p>
        </p:txBody>
      </p:sp>
      <p:graphicFrame>
        <p:nvGraphicFramePr>
          <p:cNvPr id="44" name="Table 43">
            <a:extLst>
              <a:ext uri="{FF2B5EF4-FFF2-40B4-BE49-F238E27FC236}">
                <a16:creationId xmlns:a16="http://schemas.microsoft.com/office/drawing/2014/main" id="{95321887-A190-604A-B737-078F60D70023}"/>
              </a:ext>
            </a:extLst>
          </p:cNvPr>
          <p:cNvGraphicFramePr>
            <a:graphicFrameLocks noGrp="1"/>
          </p:cNvGraphicFramePr>
          <p:nvPr>
            <p:extLst>
              <p:ext uri="{D42A27DB-BD31-4B8C-83A1-F6EECF244321}">
                <p14:modId xmlns:p14="http://schemas.microsoft.com/office/powerpoint/2010/main" val="64581575"/>
              </p:ext>
            </p:extLst>
          </p:nvPr>
        </p:nvGraphicFramePr>
        <p:xfrm>
          <a:off x="4046991" y="3429000"/>
          <a:ext cx="2173017" cy="1676400"/>
        </p:xfrm>
        <a:graphic>
          <a:graphicData uri="http://schemas.openxmlformats.org/drawingml/2006/table">
            <a:tbl>
              <a:tblPr firstRow="1" bandRow="1">
                <a:tableStyleId>{5C22544A-7EE6-4342-B048-85BDC9FD1C3A}</a:tableStyleId>
              </a:tblPr>
              <a:tblGrid>
                <a:gridCol w="352743">
                  <a:extLst>
                    <a:ext uri="{9D8B030D-6E8A-4147-A177-3AD203B41FA5}">
                      <a16:colId xmlns:a16="http://schemas.microsoft.com/office/drawing/2014/main" val="7733943"/>
                    </a:ext>
                  </a:extLst>
                </a:gridCol>
                <a:gridCol w="878343">
                  <a:extLst>
                    <a:ext uri="{9D8B030D-6E8A-4147-A177-3AD203B41FA5}">
                      <a16:colId xmlns:a16="http://schemas.microsoft.com/office/drawing/2014/main" val="2340536180"/>
                    </a:ext>
                  </a:extLst>
                </a:gridCol>
                <a:gridCol w="941931">
                  <a:extLst>
                    <a:ext uri="{9D8B030D-6E8A-4147-A177-3AD203B41FA5}">
                      <a16:colId xmlns:a16="http://schemas.microsoft.com/office/drawing/2014/main" val="2223607705"/>
                    </a:ext>
                  </a:extLst>
                </a:gridCol>
              </a:tblGrid>
              <a:tr h="219527">
                <a:tc>
                  <a:txBody>
                    <a:bodyPr/>
                    <a:lstStyle/>
                    <a:p>
                      <a:r>
                        <a:rPr lang="en-US" sz="1600" dirty="0"/>
                        <a:t>v</a:t>
                      </a:r>
                    </a:p>
                  </a:txBody>
                  <a:tcPr/>
                </a:tc>
                <a:tc>
                  <a:txBody>
                    <a:bodyPr/>
                    <a:lstStyle/>
                    <a:p>
                      <a:r>
                        <a:rPr lang="en-US" sz="1600" dirty="0"/>
                        <a:t>Frame</a:t>
                      </a:r>
                    </a:p>
                  </a:txBody>
                  <a:tcPr/>
                </a:tc>
                <a:tc>
                  <a:txBody>
                    <a:bodyPr/>
                    <a:lstStyle/>
                    <a:p>
                      <a:r>
                        <a:rPr lang="en-US" sz="1600" dirty="0"/>
                        <a:t>Access</a:t>
                      </a:r>
                    </a:p>
                  </a:txBody>
                  <a:tcPr/>
                </a:tc>
                <a:extLst>
                  <a:ext uri="{0D108BD9-81ED-4DB2-BD59-A6C34878D82A}">
                    <a16:rowId xmlns:a16="http://schemas.microsoft.com/office/drawing/2014/main" val="4202681401"/>
                  </a:ext>
                </a:extLst>
              </a:tr>
              <a:tr h="219527">
                <a:tc>
                  <a:txBody>
                    <a:bodyPr/>
                    <a:lstStyle/>
                    <a:p>
                      <a:r>
                        <a:rPr lang="en-US" sz="1600" dirty="0"/>
                        <a:t>1</a:t>
                      </a:r>
                    </a:p>
                  </a:txBody>
                  <a:tcPr/>
                </a:tc>
                <a:tc>
                  <a:txBody>
                    <a:bodyPr/>
                    <a:lstStyle/>
                    <a:p>
                      <a:r>
                        <a:rPr lang="en-US" sz="1600" dirty="0"/>
                        <a:t>47</a:t>
                      </a:r>
                    </a:p>
                  </a:txBody>
                  <a:tcPr/>
                </a:tc>
                <a:tc>
                  <a:txBody>
                    <a:bodyPr/>
                    <a:lstStyle/>
                    <a:p>
                      <a:r>
                        <a:rPr lang="en-US" sz="1600" dirty="0"/>
                        <a:t>R,W</a:t>
                      </a:r>
                    </a:p>
                  </a:txBody>
                  <a:tcPr/>
                </a:tc>
                <a:extLst>
                  <a:ext uri="{0D108BD9-81ED-4DB2-BD59-A6C34878D82A}">
                    <a16:rowId xmlns:a16="http://schemas.microsoft.com/office/drawing/2014/main" val="111645101"/>
                  </a:ext>
                </a:extLst>
              </a:tr>
              <a:tr h="219527">
                <a:tc>
                  <a:txBody>
                    <a:bodyPr/>
                    <a:lstStyle/>
                    <a:p>
                      <a:r>
                        <a:rPr lang="en-US" sz="1600" dirty="0"/>
                        <a:t>0</a:t>
                      </a:r>
                    </a:p>
                  </a:txBody>
                  <a:tcPr/>
                </a:tc>
                <a:tc>
                  <a:txBody>
                    <a:bodyPr/>
                    <a:lstStyle/>
                    <a:p>
                      <a:r>
                        <a:rPr lang="en-US" sz="1600" dirty="0"/>
                        <a:t>NULL</a:t>
                      </a:r>
                    </a:p>
                  </a:txBody>
                  <a:tcPr/>
                </a:tc>
                <a:tc>
                  <a:txBody>
                    <a:bodyPr/>
                    <a:lstStyle/>
                    <a:p>
                      <a:r>
                        <a:rPr lang="en-US" sz="1600" dirty="0"/>
                        <a:t>R,W</a:t>
                      </a:r>
                    </a:p>
                  </a:txBody>
                  <a:tcPr/>
                </a:tc>
                <a:extLst>
                  <a:ext uri="{0D108BD9-81ED-4DB2-BD59-A6C34878D82A}">
                    <a16:rowId xmlns:a16="http://schemas.microsoft.com/office/drawing/2014/main" val="3504091543"/>
                  </a:ext>
                </a:extLst>
              </a:tr>
              <a:tr h="219527">
                <a:tc>
                  <a:txBody>
                    <a:bodyPr/>
                    <a:lstStyle/>
                    <a:p>
                      <a:r>
                        <a:rPr lang="en-US" sz="1600" dirty="0"/>
                        <a:t>0</a:t>
                      </a:r>
                    </a:p>
                  </a:txBody>
                  <a:tcPr/>
                </a:tc>
                <a:tc>
                  <a:txBody>
                    <a:bodyPr/>
                    <a:lstStyle/>
                    <a:p>
                      <a:r>
                        <a:rPr lang="en-US" sz="1600" dirty="0"/>
                        <a:t>13</a:t>
                      </a:r>
                    </a:p>
                  </a:txBody>
                  <a:tcPr/>
                </a:tc>
                <a:tc>
                  <a:txBody>
                    <a:bodyPr/>
                    <a:lstStyle/>
                    <a:p>
                      <a:r>
                        <a:rPr lang="en-US" sz="1600" dirty="0"/>
                        <a:t>R,W</a:t>
                      </a:r>
                    </a:p>
                  </a:txBody>
                  <a:tcPr/>
                </a:tc>
                <a:extLst>
                  <a:ext uri="{0D108BD9-81ED-4DB2-BD59-A6C34878D82A}">
                    <a16:rowId xmlns:a16="http://schemas.microsoft.com/office/drawing/2014/main" val="902045245"/>
                  </a:ext>
                </a:extLst>
              </a:tr>
              <a:tr h="219527">
                <a:tc>
                  <a:txBody>
                    <a:bodyPr/>
                    <a:lstStyle/>
                    <a:p>
                      <a:r>
                        <a:rPr lang="en-US" sz="1600" dirty="0"/>
                        <a:t>1</a:t>
                      </a:r>
                    </a:p>
                  </a:txBody>
                  <a:tcPr/>
                </a:tc>
                <a:tc>
                  <a:txBody>
                    <a:bodyPr/>
                    <a:lstStyle/>
                    <a:p>
                      <a:r>
                        <a:rPr lang="en-US" sz="1600" dirty="0"/>
                        <a:t>42</a:t>
                      </a:r>
                    </a:p>
                  </a:txBody>
                  <a:tcPr/>
                </a:tc>
                <a:tc>
                  <a:txBody>
                    <a:bodyPr/>
                    <a:lstStyle/>
                    <a:p>
                      <a:r>
                        <a:rPr lang="en-US" sz="1600" dirty="0"/>
                        <a:t>R,X</a:t>
                      </a:r>
                    </a:p>
                  </a:txBody>
                  <a:tcPr/>
                </a:tc>
                <a:extLst>
                  <a:ext uri="{0D108BD9-81ED-4DB2-BD59-A6C34878D82A}">
                    <a16:rowId xmlns:a16="http://schemas.microsoft.com/office/drawing/2014/main" val="2122521055"/>
                  </a:ext>
                </a:extLst>
              </a:tr>
            </a:tbl>
          </a:graphicData>
        </a:graphic>
      </p:graphicFrame>
      <p:grpSp>
        <p:nvGrpSpPr>
          <p:cNvPr id="45" name="Group 44">
            <a:extLst>
              <a:ext uri="{FF2B5EF4-FFF2-40B4-BE49-F238E27FC236}">
                <a16:creationId xmlns:a16="http://schemas.microsoft.com/office/drawing/2014/main" id="{4C9DF109-EA99-904F-B21C-8C917551D517}"/>
              </a:ext>
            </a:extLst>
          </p:cNvPr>
          <p:cNvGrpSpPr/>
          <p:nvPr/>
        </p:nvGrpSpPr>
        <p:grpSpPr>
          <a:xfrm rot="1758707">
            <a:off x="7282740" y="2983294"/>
            <a:ext cx="1683937" cy="307777"/>
            <a:chOff x="2704088" y="2428109"/>
            <a:chExt cx="1258858" cy="307777"/>
          </a:xfrm>
        </p:grpSpPr>
        <p:cxnSp>
          <p:nvCxnSpPr>
            <p:cNvPr id="46" name="Straight Arrow Connector 45">
              <a:extLst>
                <a:ext uri="{FF2B5EF4-FFF2-40B4-BE49-F238E27FC236}">
                  <a16:creationId xmlns:a16="http://schemas.microsoft.com/office/drawing/2014/main" id="{7DA3E7BB-E3AD-8340-86CE-9B1C3FA1EFB9}"/>
                </a:ext>
              </a:extLst>
            </p:cNvPr>
            <p:cNvCxnSpPr>
              <a:cxnSpLocks/>
            </p:cNvCxnSpPr>
            <p:nvPr/>
          </p:nvCxnSpPr>
          <p:spPr>
            <a:xfrm>
              <a:off x="2743200" y="2701624"/>
              <a:ext cx="1219746" cy="343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7" name="TextBox 46">
              <a:extLst>
                <a:ext uri="{FF2B5EF4-FFF2-40B4-BE49-F238E27FC236}">
                  <a16:creationId xmlns:a16="http://schemas.microsoft.com/office/drawing/2014/main" id="{188AFD2D-5870-9E42-86E9-2CD6864D3CC1}"/>
                </a:ext>
              </a:extLst>
            </p:cNvPr>
            <p:cNvSpPr txBox="1"/>
            <p:nvPr/>
          </p:nvSpPr>
          <p:spPr>
            <a:xfrm>
              <a:off x="2704088" y="2428109"/>
              <a:ext cx="859460" cy="307777"/>
            </a:xfrm>
            <a:prstGeom prst="rect">
              <a:avLst/>
            </a:prstGeom>
            <a:noFill/>
          </p:spPr>
          <p:txBody>
            <a:bodyPr wrap="none" rtlCol="0">
              <a:spAutoFit/>
            </a:bodyPr>
            <a:lstStyle/>
            <a:p>
              <a:r>
                <a:rPr lang="en-US" sz="1400" dirty="0"/>
                <a:t>Invalid page</a:t>
              </a:r>
            </a:p>
          </p:txBody>
        </p:sp>
      </p:grpSp>
      <p:sp>
        <p:nvSpPr>
          <p:cNvPr id="48" name="TextBox 47">
            <a:extLst>
              <a:ext uri="{FF2B5EF4-FFF2-40B4-BE49-F238E27FC236}">
                <a16:creationId xmlns:a16="http://schemas.microsoft.com/office/drawing/2014/main" id="{DCBAC530-8EBE-3041-B267-73D2C6512C93}"/>
              </a:ext>
            </a:extLst>
          </p:cNvPr>
          <p:cNvSpPr txBox="1"/>
          <p:nvPr/>
        </p:nvSpPr>
        <p:spPr>
          <a:xfrm rot="5400000">
            <a:off x="8338104" y="3431800"/>
            <a:ext cx="1300356" cy="369332"/>
          </a:xfrm>
          <a:prstGeom prst="rect">
            <a:avLst/>
          </a:prstGeom>
          <a:noFill/>
        </p:spPr>
        <p:txBody>
          <a:bodyPr wrap="none" rtlCol="0">
            <a:spAutoFit/>
          </a:bodyPr>
          <a:lstStyle/>
          <a:p>
            <a:r>
              <a:rPr lang="en-US" dirty="0"/>
              <a:t>Page Fault</a:t>
            </a:r>
          </a:p>
        </p:txBody>
      </p:sp>
      <p:sp>
        <p:nvSpPr>
          <p:cNvPr id="28" name="TextBox 27">
            <a:extLst>
              <a:ext uri="{FF2B5EF4-FFF2-40B4-BE49-F238E27FC236}">
                <a16:creationId xmlns:a16="http://schemas.microsoft.com/office/drawing/2014/main" id="{53E50984-C2B3-9E4A-962A-3D8D923858DF}"/>
              </a:ext>
            </a:extLst>
          </p:cNvPr>
          <p:cNvSpPr txBox="1"/>
          <p:nvPr/>
        </p:nvSpPr>
        <p:spPr>
          <a:xfrm>
            <a:off x="3990313" y="3117236"/>
            <a:ext cx="1261884" cy="369332"/>
          </a:xfrm>
          <a:prstGeom prst="rect">
            <a:avLst/>
          </a:prstGeom>
          <a:noFill/>
        </p:spPr>
        <p:txBody>
          <a:bodyPr wrap="none" rtlCol="0">
            <a:spAutoFit/>
          </a:bodyPr>
          <a:lstStyle/>
          <a:p>
            <a:r>
              <a:rPr lang="en-US" dirty="0"/>
              <a:t>page table</a:t>
            </a:r>
          </a:p>
        </p:txBody>
      </p:sp>
    </p:spTree>
    <p:extLst>
      <p:ext uri="{BB962C8B-B14F-4D97-AF65-F5344CB8AC3E}">
        <p14:creationId xmlns:p14="http://schemas.microsoft.com/office/powerpoint/2010/main" val="57657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43" grpId="0"/>
      <p:bldP spid="48" grpId="0"/>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87FA7-3D17-DD44-97FA-A190D801C9EB}"/>
              </a:ext>
            </a:extLst>
          </p:cNvPr>
          <p:cNvSpPr>
            <a:spLocks noGrp="1"/>
          </p:cNvSpPr>
          <p:nvPr>
            <p:ph type="title"/>
          </p:nvPr>
        </p:nvSpPr>
        <p:spPr/>
        <p:txBody>
          <a:bodyPr/>
          <a:lstStyle/>
          <a:p>
            <a:r>
              <a:rPr lang="en-US" dirty="0"/>
              <a:t>Review: Problems with Paging</a:t>
            </a:r>
          </a:p>
        </p:txBody>
      </p:sp>
      <p:sp>
        <p:nvSpPr>
          <p:cNvPr id="3" name="Content Placeholder 2">
            <a:extLst>
              <a:ext uri="{FF2B5EF4-FFF2-40B4-BE49-F238E27FC236}">
                <a16:creationId xmlns:a16="http://schemas.microsoft.com/office/drawing/2014/main" id="{679B8035-1F36-524F-9E53-43ED6DA899BF}"/>
              </a:ext>
            </a:extLst>
          </p:cNvPr>
          <p:cNvSpPr>
            <a:spLocks noGrp="1"/>
          </p:cNvSpPr>
          <p:nvPr>
            <p:ph idx="1"/>
          </p:nvPr>
        </p:nvSpPr>
        <p:spPr/>
        <p:txBody>
          <a:bodyPr>
            <a:normAutofit/>
          </a:bodyPr>
          <a:lstStyle/>
          <a:p>
            <a:r>
              <a:rPr lang="en-US" b="1" dirty="0"/>
              <a:t>Memory Consumption: </a:t>
            </a:r>
            <a:r>
              <a:rPr lang="en-US" dirty="0"/>
              <a:t>page table is really big</a:t>
            </a:r>
          </a:p>
          <a:p>
            <a:pPr lvl="1"/>
            <a:r>
              <a:rPr lang="en-US" dirty="0"/>
              <a:t>Example: consider 64-bit address space, 4KB (2^12) page size,  assume each page table entry is 8 bytes.</a:t>
            </a:r>
          </a:p>
          <a:p>
            <a:pPr lvl="1"/>
            <a:r>
              <a:rPr lang="en-US" dirty="0"/>
              <a:t>Larger pages increase internal fragmentation</a:t>
            </a:r>
          </a:p>
          <a:p>
            <a:endParaRPr lang="en-US" b="1" dirty="0"/>
          </a:p>
          <a:p>
            <a:r>
              <a:rPr lang="en-US" b="1" dirty="0"/>
              <a:t>Performance: </a:t>
            </a:r>
            <a:r>
              <a:rPr lang="en-US" dirty="0"/>
              <a:t>every data/instruction access requires </a:t>
            </a:r>
            <a:r>
              <a:rPr lang="en-US" i="1" dirty="0"/>
              <a:t>two </a:t>
            </a:r>
            <a:r>
              <a:rPr lang="en-US" dirty="0"/>
              <a:t>memory accesses: </a:t>
            </a:r>
          </a:p>
          <a:p>
            <a:pPr lvl="1"/>
            <a:r>
              <a:rPr lang="en-US" dirty="0"/>
              <a:t>One for the page table</a:t>
            </a:r>
          </a:p>
          <a:p>
            <a:pPr lvl="1"/>
            <a:r>
              <a:rPr lang="en-US" dirty="0"/>
              <a:t>One for the data/instruction </a:t>
            </a:r>
          </a:p>
          <a:p>
            <a:endParaRPr lang="en-US" dirty="0"/>
          </a:p>
          <a:p>
            <a:pPr lvl="1"/>
            <a:endParaRPr lang="en-US" dirty="0"/>
          </a:p>
        </p:txBody>
      </p:sp>
    </p:spTree>
    <p:extLst>
      <p:ext uri="{BB962C8B-B14F-4D97-AF65-F5344CB8AC3E}">
        <p14:creationId xmlns:p14="http://schemas.microsoft.com/office/powerpoint/2010/main" val="484139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122C3-043D-D04E-AF91-31A67AC59F3C}"/>
              </a:ext>
            </a:extLst>
          </p:cNvPr>
          <p:cNvSpPr>
            <a:spLocks noGrp="1"/>
          </p:cNvSpPr>
          <p:nvPr>
            <p:ph type="title"/>
          </p:nvPr>
        </p:nvSpPr>
        <p:spPr/>
        <p:txBody>
          <a:bodyPr/>
          <a:lstStyle/>
          <a:p>
            <a:r>
              <a:rPr lang="en-US" dirty="0"/>
              <a:t>Traditional Paging</a:t>
            </a:r>
          </a:p>
        </p:txBody>
      </p:sp>
      <p:sp>
        <p:nvSpPr>
          <p:cNvPr id="3" name="Content Placeholder 2">
            <a:extLst>
              <a:ext uri="{FF2B5EF4-FFF2-40B4-BE49-F238E27FC236}">
                <a16:creationId xmlns:a16="http://schemas.microsoft.com/office/drawing/2014/main" id="{30930C81-785F-C045-9AB9-0AB0F57C3603}"/>
              </a:ext>
            </a:extLst>
          </p:cNvPr>
          <p:cNvSpPr>
            <a:spLocks noGrp="1"/>
          </p:cNvSpPr>
          <p:nvPr>
            <p:ph sz="half" idx="1"/>
          </p:nvPr>
        </p:nvSpPr>
        <p:spPr>
          <a:xfrm>
            <a:off x="457200" y="1855571"/>
            <a:ext cx="4038600" cy="5154829"/>
          </a:xfrm>
        </p:spPr>
        <p:txBody>
          <a:bodyPr>
            <a:normAutofit fontScale="85000" lnSpcReduction="20000"/>
          </a:bodyPr>
          <a:lstStyle/>
          <a:p>
            <a:r>
              <a:rPr lang="en-US" dirty="0"/>
              <a:t>page table is stored in physical memory</a:t>
            </a:r>
          </a:p>
          <a:p>
            <a:endParaRPr lang="en-US" dirty="0"/>
          </a:p>
          <a:p>
            <a:r>
              <a:rPr lang="en-US" dirty="0"/>
              <a:t>implemented as array of page table entries</a:t>
            </a:r>
          </a:p>
          <a:p>
            <a:endParaRPr lang="en-US" dirty="0"/>
          </a:p>
          <a:p>
            <a:r>
              <a:rPr lang="en-US" dirty="0"/>
              <a:t>Page Table Base Register (PTBR) stores physical address of beginning of page table</a:t>
            </a:r>
          </a:p>
          <a:p>
            <a:endParaRPr lang="en-US" dirty="0"/>
          </a:p>
          <a:p>
            <a:r>
              <a:rPr lang="en-US" dirty="0"/>
              <a:t>Page table entries are accessed by using the page number as the index into the page table</a:t>
            </a:r>
          </a:p>
          <a:p>
            <a:endParaRPr lang="en-US" dirty="0"/>
          </a:p>
        </p:txBody>
      </p:sp>
      <p:sp>
        <p:nvSpPr>
          <p:cNvPr id="41" name="Content Placeholder 40">
            <a:extLst>
              <a:ext uri="{FF2B5EF4-FFF2-40B4-BE49-F238E27FC236}">
                <a16:creationId xmlns:a16="http://schemas.microsoft.com/office/drawing/2014/main" id="{A0E09358-ACD4-754E-B691-A7A17CE3DC7C}"/>
              </a:ext>
            </a:extLst>
          </p:cNvPr>
          <p:cNvSpPr>
            <a:spLocks noGrp="1"/>
          </p:cNvSpPr>
          <p:nvPr>
            <p:ph sz="half" idx="2"/>
          </p:nvPr>
        </p:nvSpPr>
        <p:spPr>
          <a:xfrm>
            <a:off x="4648200" y="2292096"/>
            <a:ext cx="4038600" cy="4718304"/>
          </a:xfrm>
        </p:spPr>
        <p:txBody>
          <a:bodyPr>
            <a:normAutofit fontScale="85000" lnSpcReduction="20000"/>
          </a:bodyPr>
          <a:lstStyle/>
          <a:p>
            <a:endParaRPr lang="en-US" dirty="0"/>
          </a:p>
        </p:txBody>
      </p:sp>
      <p:grpSp>
        <p:nvGrpSpPr>
          <p:cNvPr id="8" name="Group 7">
            <a:extLst>
              <a:ext uri="{FF2B5EF4-FFF2-40B4-BE49-F238E27FC236}">
                <a16:creationId xmlns:a16="http://schemas.microsoft.com/office/drawing/2014/main" id="{BFE38B83-8154-B141-867B-8A5217AF9963}"/>
              </a:ext>
            </a:extLst>
          </p:cNvPr>
          <p:cNvGrpSpPr/>
          <p:nvPr/>
        </p:nvGrpSpPr>
        <p:grpSpPr>
          <a:xfrm>
            <a:off x="6421782" y="1895585"/>
            <a:ext cx="1730801" cy="4944025"/>
            <a:chOff x="6842816" y="879062"/>
            <a:chExt cx="1310390" cy="4944025"/>
          </a:xfrm>
        </p:grpSpPr>
        <p:sp>
          <p:nvSpPr>
            <p:cNvPr id="9" name="Rectangle 8">
              <a:extLst>
                <a:ext uri="{FF2B5EF4-FFF2-40B4-BE49-F238E27FC236}">
                  <a16:creationId xmlns:a16="http://schemas.microsoft.com/office/drawing/2014/main" id="{BE4000BE-8C68-894F-9C70-DE0909EBF442}"/>
                </a:ext>
              </a:extLst>
            </p:cNvPr>
            <p:cNvSpPr/>
            <p:nvPr/>
          </p:nvSpPr>
          <p:spPr>
            <a:xfrm>
              <a:off x="6847601" y="879062"/>
              <a:ext cx="1299731" cy="11082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 name="Rectangle 10">
              <a:extLst>
                <a:ext uri="{FF2B5EF4-FFF2-40B4-BE49-F238E27FC236}">
                  <a16:creationId xmlns:a16="http://schemas.microsoft.com/office/drawing/2014/main" id="{328F9175-F3D6-724C-A3AD-4701D087ED35}"/>
                </a:ext>
              </a:extLst>
            </p:cNvPr>
            <p:cNvSpPr/>
            <p:nvPr/>
          </p:nvSpPr>
          <p:spPr>
            <a:xfrm>
              <a:off x="6848193" y="1976342"/>
              <a:ext cx="1299731" cy="11082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4" name="Rectangle 13">
              <a:extLst>
                <a:ext uri="{FF2B5EF4-FFF2-40B4-BE49-F238E27FC236}">
                  <a16:creationId xmlns:a16="http://schemas.microsoft.com/office/drawing/2014/main" id="{AE4BE8BF-7464-2247-AB2E-AD924BA9FBB0}"/>
                </a:ext>
              </a:extLst>
            </p:cNvPr>
            <p:cNvSpPr/>
            <p:nvPr/>
          </p:nvSpPr>
          <p:spPr>
            <a:xfrm>
              <a:off x="6849518" y="3081257"/>
              <a:ext cx="1299731" cy="55056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1" name="Rectangle 20">
              <a:extLst>
                <a:ext uri="{FF2B5EF4-FFF2-40B4-BE49-F238E27FC236}">
                  <a16:creationId xmlns:a16="http://schemas.microsoft.com/office/drawing/2014/main" id="{965EA1C5-7D84-0246-988B-995ADB8B8FFA}"/>
                </a:ext>
              </a:extLst>
            </p:cNvPr>
            <p:cNvSpPr/>
            <p:nvPr/>
          </p:nvSpPr>
          <p:spPr>
            <a:xfrm>
              <a:off x="6842816" y="4178536"/>
              <a:ext cx="1310390" cy="5505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6" name="Rectangle 25">
              <a:extLst>
                <a:ext uri="{FF2B5EF4-FFF2-40B4-BE49-F238E27FC236}">
                  <a16:creationId xmlns:a16="http://schemas.microsoft.com/office/drawing/2014/main" id="{04931F7C-41C0-7548-B437-B0D7355974EE}"/>
                </a:ext>
              </a:extLst>
            </p:cNvPr>
            <p:cNvSpPr/>
            <p:nvPr/>
          </p:nvSpPr>
          <p:spPr>
            <a:xfrm>
              <a:off x="6853477" y="5275817"/>
              <a:ext cx="1287980" cy="54727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sp>
        <p:nvSpPr>
          <p:cNvPr id="32" name="Rectangle 31">
            <a:extLst>
              <a:ext uri="{FF2B5EF4-FFF2-40B4-BE49-F238E27FC236}">
                <a16:creationId xmlns:a16="http://schemas.microsoft.com/office/drawing/2014/main" id="{3BF36673-2770-494C-950A-3525A4535D8A}"/>
              </a:ext>
            </a:extLst>
          </p:cNvPr>
          <p:cNvSpPr/>
          <p:nvPr/>
        </p:nvSpPr>
        <p:spPr>
          <a:xfrm>
            <a:off x="6428102" y="2447544"/>
            <a:ext cx="1716722" cy="5529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3" name="Rectangle 32">
            <a:extLst>
              <a:ext uri="{FF2B5EF4-FFF2-40B4-BE49-F238E27FC236}">
                <a16:creationId xmlns:a16="http://schemas.microsoft.com/office/drawing/2014/main" id="{C02BD3D9-D270-E24C-A5C0-1E55A44B6E86}"/>
              </a:ext>
            </a:extLst>
          </p:cNvPr>
          <p:cNvSpPr/>
          <p:nvPr/>
        </p:nvSpPr>
        <p:spPr>
          <a:xfrm>
            <a:off x="6428884" y="3544824"/>
            <a:ext cx="1716722" cy="5529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4" name="Rectangle 33">
            <a:extLst>
              <a:ext uri="{FF2B5EF4-FFF2-40B4-BE49-F238E27FC236}">
                <a16:creationId xmlns:a16="http://schemas.microsoft.com/office/drawing/2014/main" id="{4B597E2E-7F59-F744-9769-9EB837084C17}"/>
              </a:ext>
            </a:extLst>
          </p:cNvPr>
          <p:cNvSpPr/>
          <p:nvPr/>
        </p:nvSpPr>
        <p:spPr>
          <a:xfrm>
            <a:off x="6430634" y="4649739"/>
            <a:ext cx="1716722" cy="5529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5" name="Rectangle 34">
            <a:extLst>
              <a:ext uri="{FF2B5EF4-FFF2-40B4-BE49-F238E27FC236}">
                <a16:creationId xmlns:a16="http://schemas.microsoft.com/office/drawing/2014/main" id="{F43FEA60-6F37-8943-A7C2-E0151B1E83D2}"/>
              </a:ext>
            </a:extLst>
          </p:cNvPr>
          <p:cNvSpPr/>
          <p:nvPr/>
        </p:nvSpPr>
        <p:spPr>
          <a:xfrm>
            <a:off x="6421782" y="5747019"/>
            <a:ext cx="1730801" cy="5529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aphicFrame>
        <p:nvGraphicFramePr>
          <p:cNvPr id="7" name="Table 6">
            <a:extLst>
              <a:ext uri="{FF2B5EF4-FFF2-40B4-BE49-F238E27FC236}">
                <a16:creationId xmlns:a16="http://schemas.microsoft.com/office/drawing/2014/main" id="{9C6956DD-7631-414F-A24A-1D28A686224E}"/>
              </a:ext>
            </a:extLst>
          </p:cNvPr>
          <p:cNvGraphicFramePr>
            <a:graphicFrameLocks noGrp="1"/>
          </p:cNvGraphicFramePr>
          <p:nvPr>
            <p:extLst>
              <p:ext uri="{D42A27DB-BD31-4B8C-83A1-F6EECF244321}">
                <p14:modId xmlns:p14="http://schemas.microsoft.com/office/powerpoint/2010/main" val="1207123335"/>
              </p:ext>
            </p:extLst>
          </p:nvPr>
        </p:nvGraphicFramePr>
        <p:xfrm>
          <a:off x="6438611" y="2991597"/>
          <a:ext cx="1712593" cy="1097280"/>
        </p:xfrm>
        <a:graphic>
          <a:graphicData uri="http://schemas.openxmlformats.org/drawingml/2006/table">
            <a:tbl>
              <a:tblPr bandRow="1">
                <a:tableStyleId>{5C22544A-7EE6-4342-B048-85BDC9FD1C3A}</a:tableStyleId>
              </a:tblPr>
              <a:tblGrid>
                <a:gridCol w="278003">
                  <a:extLst>
                    <a:ext uri="{9D8B030D-6E8A-4147-A177-3AD203B41FA5}">
                      <a16:colId xmlns:a16="http://schemas.microsoft.com/office/drawing/2014/main" val="7733943"/>
                    </a:ext>
                  </a:extLst>
                </a:gridCol>
                <a:gridCol w="792367">
                  <a:extLst>
                    <a:ext uri="{9D8B030D-6E8A-4147-A177-3AD203B41FA5}">
                      <a16:colId xmlns:a16="http://schemas.microsoft.com/office/drawing/2014/main" val="2340536180"/>
                    </a:ext>
                  </a:extLst>
                </a:gridCol>
                <a:gridCol w="642223">
                  <a:extLst>
                    <a:ext uri="{9D8B030D-6E8A-4147-A177-3AD203B41FA5}">
                      <a16:colId xmlns:a16="http://schemas.microsoft.com/office/drawing/2014/main" val="2223607705"/>
                    </a:ext>
                  </a:extLst>
                </a:gridCol>
              </a:tblGrid>
              <a:tr h="219527">
                <a:tc>
                  <a:txBody>
                    <a:bodyPr/>
                    <a:lstStyle/>
                    <a:p>
                      <a:r>
                        <a:rPr lang="en-US" sz="1200" dirty="0"/>
                        <a:t>1</a:t>
                      </a:r>
                    </a:p>
                  </a:txBody>
                  <a:tcPr/>
                </a:tc>
                <a:tc>
                  <a:txBody>
                    <a:bodyPr/>
                    <a:lstStyle/>
                    <a:p>
                      <a:r>
                        <a:rPr lang="en-US" sz="1200" dirty="0"/>
                        <a:t>47</a:t>
                      </a:r>
                    </a:p>
                  </a:txBody>
                  <a:tcPr/>
                </a:tc>
                <a:tc>
                  <a:txBody>
                    <a:bodyPr/>
                    <a:lstStyle/>
                    <a:p>
                      <a:r>
                        <a:rPr lang="en-US" sz="1200" dirty="0"/>
                        <a:t>R,W</a:t>
                      </a:r>
                    </a:p>
                  </a:txBody>
                  <a:tcPr/>
                </a:tc>
                <a:extLst>
                  <a:ext uri="{0D108BD9-81ED-4DB2-BD59-A6C34878D82A}">
                    <a16:rowId xmlns:a16="http://schemas.microsoft.com/office/drawing/2014/main" val="111645101"/>
                  </a:ext>
                </a:extLst>
              </a:tr>
              <a:tr h="219527">
                <a:tc>
                  <a:txBody>
                    <a:bodyPr/>
                    <a:lstStyle/>
                    <a:p>
                      <a:r>
                        <a:rPr lang="en-US" sz="1200" dirty="0"/>
                        <a:t>0</a:t>
                      </a:r>
                    </a:p>
                  </a:txBody>
                  <a:tcPr/>
                </a:tc>
                <a:tc>
                  <a:txBody>
                    <a:bodyPr/>
                    <a:lstStyle/>
                    <a:p>
                      <a:r>
                        <a:rPr lang="en-US" sz="1200" dirty="0"/>
                        <a:t>NULL</a:t>
                      </a:r>
                    </a:p>
                  </a:txBody>
                  <a:tcPr/>
                </a:tc>
                <a:tc>
                  <a:txBody>
                    <a:bodyPr/>
                    <a:lstStyle/>
                    <a:p>
                      <a:r>
                        <a:rPr lang="en-US" sz="1200" dirty="0"/>
                        <a:t>R,W</a:t>
                      </a:r>
                    </a:p>
                  </a:txBody>
                  <a:tcPr/>
                </a:tc>
                <a:extLst>
                  <a:ext uri="{0D108BD9-81ED-4DB2-BD59-A6C34878D82A}">
                    <a16:rowId xmlns:a16="http://schemas.microsoft.com/office/drawing/2014/main" val="3504091543"/>
                  </a:ext>
                </a:extLst>
              </a:tr>
              <a:tr h="219527">
                <a:tc>
                  <a:txBody>
                    <a:bodyPr/>
                    <a:lstStyle/>
                    <a:p>
                      <a:r>
                        <a:rPr lang="en-US" sz="1200" dirty="0"/>
                        <a:t>0</a:t>
                      </a:r>
                    </a:p>
                  </a:txBody>
                  <a:tcPr/>
                </a:tc>
                <a:tc>
                  <a:txBody>
                    <a:bodyPr/>
                    <a:lstStyle/>
                    <a:p>
                      <a:r>
                        <a:rPr lang="en-US" sz="1200" dirty="0"/>
                        <a:t>13</a:t>
                      </a:r>
                    </a:p>
                  </a:txBody>
                  <a:tcPr/>
                </a:tc>
                <a:tc>
                  <a:txBody>
                    <a:bodyPr/>
                    <a:lstStyle/>
                    <a:p>
                      <a:r>
                        <a:rPr lang="en-US" sz="1200" dirty="0"/>
                        <a:t>R,W</a:t>
                      </a:r>
                    </a:p>
                  </a:txBody>
                  <a:tcPr/>
                </a:tc>
                <a:extLst>
                  <a:ext uri="{0D108BD9-81ED-4DB2-BD59-A6C34878D82A}">
                    <a16:rowId xmlns:a16="http://schemas.microsoft.com/office/drawing/2014/main" val="902045245"/>
                  </a:ext>
                </a:extLst>
              </a:tr>
              <a:tr h="219527">
                <a:tc>
                  <a:txBody>
                    <a:bodyPr/>
                    <a:lstStyle/>
                    <a:p>
                      <a:r>
                        <a:rPr lang="en-US" sz="1200" dirty="0"/>
                        <a:t>1</a:t>
                      </a:r>
                    </a:p>
                  </a:txBody>
                  <a:tcPr/>
                </a:tc>
                <a:tc>
                  <a:txBody>
                    <a:bodyPr/>
                    <a:lstStyle/>
                    <a:p>
                      <a:r>
                        <a:rPr lang="en-US" sz="1200" dirty="0"/>
                        <a:t>42</a:t>
                      </a:r>
                    </a:p>
                  </a:txBody>
                  <a:tcPr/>
                </a:tc>
                <a:tc>
                  <a:txBody>
                    <a:bodyPr/>
                    <a:lstStyle/>
                    <a:p>
                      <a:r>
                        <a:rPr lang="en-US" sz="1200" dirty="0"/>
                        <a:t>R,X</a:t>
                      </a:r>
                    </a:p>
                  </a:txBody>
                  <a:tcPr/>
                </a:tc>
                <a:extLst>
                  <a:ext uri="{0D108BD9-81ED-4DB2-BD59-A6C34878D82A}">
                    <a16:rowId xmlns:a16="http://schemas.microsoft.com/office/drawing/2014/main" val="2122521055"/>
                  </a:ext>
                </a:extLst>
              </a:tr>
            </a:tbl>
          </a:graphicData>
        </a:graphic>
      </p:graphicFrame>
      <p:graphicFrame>
        <p:nvGraphicFramePr>
          <p:cNvPr id="31" name="Table 30">
            <a:extLst>
              <a:ext uri="{FF2B5EF4-FFF2-40B4-BE49-F238E27FC236}">
                <a16:creationId xmlns:a16="http://schemas.microsoft.com/office/drawing/2014/main" id="{8B7DB9F9-960B-EA41-AB5A-F82D2E11B1B6}"/>
              </a:ext>
            </a:extLst>
          </p:cNvPr>
          <p:cNvGraphicFramePr>
            <a:graphicFrameLocks noGrp="1"/>
          </p:cNvGraphicFramePr>
          <p:nvPr>
            <p:extLst>
              <p:ext uri="{D42A27DB-BD31-4B8C-83A1-F6EECF244321}">
                <p14:modId xmlns:p14="http://schemas.microsoft.com/office/powerpoint/2010/main" val="2367702938"/>
              </p:ext>
            </p:extLst>
          </p:nvPr>
        </p:nvGraphicFramePr>
        <p:xfrm>
          <a:off x="6438611" y="1894317"/>
          <a:ext cx="1712593" cy="1097280"/>
        </p:xfrm>
        <a:graphic>
          <a:graphicData uri="http://schemas.openxmlformats.org/drawingml/2006/table">
            <a:tbl>
              <a:tblPr bandRow="1">
                <a:tableStyleId>{5C22544A-7EE6-4342-B048-85BDC9FD1C3A}</a:tableStyleId>
              </a:tblPr>
              <a:tblGrid>
                <a:gridCol w="278003">
                  <a:extLst>
                    <a:ext uri="{9D8B030D-6E8A-4147-A177-3AD203B41FA5}">
                      <a16:colId xmlns:a16="http://schemas.microsoft.com/office/drawing/2014/main" val="7733943"/>
                    </a:ext>
                  </a:extLst>
                </a:gridCol>
                <a:gridCol w="792367">
                  <a:extLst>
                    <a:ext uri="{9D8B030D-6E8A-4147-A177-3AD203B41FA5}">
                      <a16:colId xmlns:a16="http://schemas.microsoft.com/office/drawing/2014/main" val="2340536180"/>
                    </a:ext>
                  </a:extLst>
                </a:gridCol>
                <a:gridCol w="642223">
                  <a:extLst>
                    <a:ext uri="{9D8B030D-6E8A-4147-A177-3AD203B41FA5}">
                      <a16:colId xmlns:a16="http://schemas.microsoft.com/office/drawing/2014/main" val="2223607705"/>
                    </a:ext>
                  </a:extLst>
                </a:gridCol>
              </a:tblGrid>
              <a:tr h="219527">
                <a:tc>
                  <a:txBody>
                    <a:bodyPr/>
                    <a:lstStyle/>
                    <a:p>
                      <a:r>
                        <a:rPr lang="en-US" sz="1200" dirty="0"/>
                        <a:t>0</a:t>
                      </a:r>
                    </a:p>
                  </a:txBody>
                  <a:tcPr/>
                </a:tc>
                <a:tc>
                  <a:txBody>
                    <a:bodyPr/>
                    <a:lstStyle/>
                    <a:p>
                      <a:r>
                        <a:rPr lang="en-US" sz="1200" dirty="0"/>
                        <a:t>NULL</a:t>
                      </a:r>
                    </a:p>
                  </a:txBody>
                  <a:tcPr/>
                </a:tc>
                <a:tc>
                  <a:txBody>
                    <a:bodyPr/>
                    <a:lstStyle/>
                    <a:p>
                      <a:r>
                        <a:rPr lang="en-US" sz="1200" dirty="0"/>
                        <a:t>R,W</a:t>
                      </a:r>
                    </a:p>
                  </a:txBody>
                  <a:tcPr/>
                </a:tc>
                <a:extLst>
                  <a:ext uri="{0D108BD9-81ED-4DB2-BD59-A6C34878D82A}">
                    <a16:rowId xmlns:a16="http://schemas.microsoft.com/office/drawing/2014/main" val="111645101"/>
                  </a:ext>
                </a:extLst>
              </a:tr>
              <a:tr h="219527">
                <a:tc>
                  <a:txBody>
                    <a:bodyPr/>
                    <a:lstStyle/>
                    <a:p>
                      <a:r>
                        <a:rPr lang="en-US" sz="1200" dirty="0"/>
                        <a:t>0</a:t>
                      </a:r>
                    </a:p>
                  </a:txBody>
                  <a:tcPr/>
                </a:tc>
                <a:tc>
                  <a:txBody>
                    <a:bodyPr/>
                    <a:lstStyle/>
                    <a:p>
                      <a:r>
                        <a:rPr lang="en-US" sz="1200" dirty="0"/>
                        <a:t>NULL</a:t>
                      </a:r>
                    </a:p>
                  </a:txBody>
                  <a:tcPr/>
                </a:tc>
                <a:tc>
                  <a:txBody>
                    <a:bodyPr/>
                    <a:lstStyle/>
                    <a:p>
                      <a:r>
                        <a:rPr lang="en-US" sz="1200" dirty="0"/>
                        <a:t>R,W</a:t>
                      </a:r>
                    </a:p>
                  </a:txBody>
                  <a:tcPr/>
                </a:tc>
                <a:extLst>
                  <a:ext uri="{0D108BD9-81ED-4DB2-BD59-A6C34878D82A}">
                    <a16:rowId xmlns:a16="http://schemas.microsoft.com/office/drawing/2014/main" val="3504091543"/>
                  </a:ext>
                </a:extLst>
              </a:tr>
              <a:tr h="219527">
                <a:tc>
                  <a:txBody>
                    <a:bodyPr/>
                    <a:lstStyle/>
                    <a:p>
                      <a:r>
                        <a:rPr lang="en-US" sz="1200" dirty="0"/>
                        <a:t>0</a:t>
                      </a:r>
                    </a:p>
                  </a:txBody>
                  <a:tcPr/>
                </a:tc>
                <a:tc>
                  <a:txBody>
                    <a:bodyPr/>
                    <a:lstStyle/>
                    <a:p>
                      <a:r>
                        <a:rPr lang="en-US" sz="1200" dirty="0"/>
                        <a:t>NULL</a:t>
                      </a:r>
                    </a:p>
                  </a:txBody>
                  <a:tcPr/>
                </a:tc>
                <a:tc>
                  <a:txBody>
                    <a:bodyPr/>
                    <a:lstStyle/>
                    <a:p>
                      <a:r>
                        <a:rPr lang="en-US" sz="1200" dirty="0"/>
                        <a:t>R,W</a:t>
                      </a:r>
                    </a:p>
                  </a:txBody>
                  <a:tcPr/>
                </a:tc>
                <a:extLst>
                  <a:ext uri="{0D108BD9-81ED-4DB2-BD59-A6C34878D82A}">
                    <a16:rowId xmlns:a16="http://schemas.microsoft.com/office/drawing/2014/main" val="902045245"/>
                  </a:ext>
                </a:extLst>
              </a:tr>
              <a:tr h="219527">
                <a:tc>
                  <a:txBody>
                    <a:bodyPr/>
                    <a:lstStyle/>
                    <a:p>
                      <a:r>
                        <a:rPr lang="en-US" sz="1200" dirty="0"/>
                        <a:t>1</a:t>
                      </a:r>
                    </a:p>
                  </a:txBody>
                  <a:tcPr/>
                </a:tc>
                <a:tc>
                  <a:txBody>
                    <a:bodyPr/>
                    <a:lstStyle/>
                    <a:p>
                      <a:r>
                        <a:rPr lang="en-US" sz="1200" dirty="0"/>
                        <a:t>59</a:t>
                      </a:r>
                    </a:p>
                  </a:txBody>
                  <a:tcPr/>
                </a:tc>
                <a:tc>
                  <a:txBody>
                    <a:bodyPr/>
                    <a:lstStyle/>
                    <a:p>
                      <a:r>
                        <a:rPr lang="en-US" sz="1200" dirty="0"/>
                        <a:t>R,X</a:t>
                      </a:r>
                    </a:p>
                  </a:txBody>
                  <a:tcPr/>
                </a:tc>
                <a:extLst>
                  <a:ext uri="{0D108BD9-81ED-4DB2-BD59-A6C34878D82A}">
                    <a16:rowId xmlns:a16="http://schemas.microsoft.com/office/drawing/2014/main" val="2122521055"/>
                  </a:ext>
                </a:extLst>
              </a:tr>
            </a:tbl>
          </a:graphicData>
        </a:graphic>
      </p:graphicFrame>
      <p:grpSp>
        <p:nvGrpSpPr>
          <p:cNvPr id="40" name="Group 39">
            <a:extLst>
              <a:ext uri="{FF2B5EF4-FFF2-40B4-BE49-F238E27FC236}">
                <a16:creationId xmlns:a16="http://schemas.microsoft.com/office/drawing/2014/main" id="{C569C9D4-70EC-1D40-A5B3-47FFEBF0A415}"/>
              </a:ext>
            </a:extLst>
          </p:cNvPr>
          <p:cNvGrpSpPr/>
          <p:nvPr/>
        </p:nvGrpSpPr>
        <p:grpSpPr>
          <a:xfrm>
            <a:off x="6434482" y="1894317"/>
            <a:ext cx="1716723" cy="2202194"/>
            <a:chOff x="1676400" y="5257800"/>
            <a:chExt cx="1716723" cy="2202194"/>
          </a:xfrm>
        </p:grpSpPr>
        <p:sp>
          <p:nvSpPr>
            <p:cNvPr id="29" name="Rectangle 28">
              <a:extLst>
                <a:ext uri="{FF2B5EF4-FFF2-40B4-BE49-F238E27FC236}">
                  <a16:creationId xmlns:a16="http://schemas.microsoft.com/office/drawing/2014/main" id="{8A082EDA-3092-ED4E-994B-EC9C3F024231}"/>
                </a:ext>
              </a:extLst>
            </p:cNvPr>
            <p:cNvSpPr/>
            <p:nvPr/>
          </p:nvSpPr>
          <p:spPr>
            <a:xfrm>
              <a:off x="1676400" y="5806342"/>
              <a:ext cx="1716722" cy="541020"/>
            </a:xfrm>
            <a:prstGeom prst="rect">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0" name="Rectangle 29">
              <a:extLst>
                <a:ext uri="{FF2B5EF4-FFF2-40B4-BE49-F238E27FC236}">
                  <a16:creationId xmlns:a16="http://schemas.microsoft.com/office/drawing/2014/main" id="{6A561521-4D75-B646-9438-3C8946B2FF07}"/>
                </a:ext>
              </a:extLst>
            </p:cNvPr>
            <p:cNvSpPr/>
            <p:nvPr/>
          </p:nvSpPr>
          <p:spPr>
            <a:xfrm>
              <a:off x="1676401" y="6903621"/>
              <a:ext cx="1716722" cy="556373"/>
            </a:xfrm>
            <a:prstGeom prst="rect">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8" name="Rectangle 37">
              <a:extLst>
                <a:ext uri="{FF2B5EF4-FFF2-40B4-BE49-F238E27FC236}">
                  <a16:creationId xmlns:a16="http://schemas.microsoft.com/office/drawing/2014/main" id="{DE942F29-B433-334B-8365-8351348CCC07}"/>
                </a:ext>
              </a:extLst>
            </p:cNvPr>
            <p:cNvSpPr/>
            <p:nvPr/>
          </p:nvSpPr>
          <p:spPr>
            <a:xfrm>
              <a:off x="1676400" y="5257800"/>
              <a:ext cx="1716722" cy="541020"/>
            </a:xfrm>
            <a:prstGeom prst="rect">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9" name="Rectangle 38">
              <a:extLst>
                <a:ext uri="{FF2B5EF4-FFF2-40B4-BE49-F238E27FC236}">
                  <a16:creationId xmlns:a16="http://schemas.microsoft.com/office/drawing/2014/main" id="{61D518DB-50AA-D64D-A6F3-27A8A09F4402}"/>
                </a:ext>
              </a:extLst>
            </p:cNvPr>
            <p:cNvSpPr/>
            <p:nvPr/>
          </p:nvSpPr>
          <p:spPr>
            <a:xfrm>
              <a:off x="1681627" y="6355080"/>
              <a:ext cx="1697355" cy="541020"/>
            </a:xfrm>
            <a:prstGeom prst="rect">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sp>
        <p:nvSpPr>
          <p:cNvPr id="42" name="TextBox 41">
            <a:extLst>
              <a:ext uri="{FF2B5EF4-FFF2-40B4-BE49-F238E27FC236}">
                <a16:creationId xmlns:a16="http://schemas.microsoft.com/office/drawing/2014/main" id="{CBBBE59F-20EB-B947-8B88-57739AB1F2CE}"/>
              </a:ext>
            </a:extLst>
          </p:cNvPr>
          <p:cNvSpPr txBox="1"/>
          <p:nvPr/>
        </p:nvSpPr>
        <p:spPr>
          <a:xfrm>
            <a:off x="8419981" y="3904211"/>
            <a:ext cx="800219" cy="369332"/>
          </a:xfrm>
          <a:prstGeom prst="rect">
            <a:avLst/>
          </a:prstGeom>
          <a:noFill/>
        </p:spPr>
        <p:txBody>
          <a:bodyPr wrap="none" rtlCol="0">
            <a:spAutoFit/>
          </a:bodyPr>
          <a:lstStyle/>
          <a:p>
            <a:r>
              <a:rPr lang="en-US" dirty="0"/>
              <a:t>PTBR</a:t>
            </a:r>
          </a:p>
        </p:txBody>
      </p:sp>
      <p:cxnSp>
        <p:nvCxnSpPr>
          <p:cNvPr id="44" name="Straight Arrow Connector 43">
            <a:extLst>
              <a:ext uri="{FF2B5EF4-FFF2-40B4-BE49-F238E27FC236}">
                <a16:creationId xmlns:a16="http://schemas.microsoft.com/office/drawing/2014/main" id="{9FD1E0F7-EB3E-D947-ACD9-3E003D172AAC}"/>
              </a:ext>
            </a:extLst>
          </p:cNvPr>
          <p:cNvCxnSpPr/>
          <p:nvPr/>
        </p:nvCxnSpPr>
        <p:spPr>
          <a:xfrm flipH="1">
            <a:off x="8153325" y="4088877"/>
            <a:ext cx="250892"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7" name="Rectangle 26">
            <a:extLst>
              <a:ext uri="{FF2B5EF4-FFF2-40B4-BE49-F238E27FC236}">
                <a16:creationId xmlns:a16="http://schemas.microsoft.com/office/drawing/2014/main" id="{E118E79F-7A90-7D43-B7D5-844E9F24127A}"/>
              </a:ext>
            </a:extLst>
          </p:cNvPr>
          <p:cNvSpPr/>
          <p:nvPr/>
        </p:nvSpPr>
        <p:spPr>
          <a:xfrm>
            <a:off x="6435861" y="1906508"/>
            <a:ext cx="1711002" cy="4933101"/>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nvGrpSpPr>
          <p:cNvPr id="45" name="Group 44">
            <a:extLst>
              <a:ext uri="{FF2B5EF4-FFF2-40B4-BE49-F238E27FC236}">
                <a16:creationId xmlns:a16="http://schemas.microsoft.com/office/drawing/2014/main" id="{DC1C906F-F7D4-9042-9A74-A1953A261A9B}"/>
              </a:ext>
            </a:extLst>
          </p:cNvPr>
          <p:cNvGrpSpPr/>
          <p:nvPr/>
        </p:nvGrpSpPr>
        <p:grpSpPr>
          <a:xfrm>
            <a:off x="4405586" y="1882756"/>
            <a:ext cx="1725574" cy="4945425"/>
            <a:chOff x="6842816" y="879062"/>
            <a:chExt cx="1306433" cy="4945425"/>
          </a:xfrm>
        </p:grpSpPr>
        <p:sp>
          <p:nvSpPr>
            <p:cNvPr id="46" name="Rectangle 45">
              <a:extLst>
                <a:ext uri="{FF2B5EF4-FFF2-40B4-BE49-F238E27FC236}">
                  <a16:creationId xmlns:a16="http://schemas.microsoft.com/office/drawing/2014/main" id="{512AFA95-0E38-CF4B-9E53-1D05B9838D4F}"/>
                </a:ext>
              </a:extLst>
            </p:cNvPr>
            <p:cNvSpPr/>
            <p:nvPr/>
          </p:nvSpPr>
          <p:spPr>
            <a:xfrm>
              <a:off x="6847601" y="879062"/>
              <a:ext cx="1299731" cy="11082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7" name="Rectangle 46">
              <a:extLst>
                <a:ext uri="{FF2B5EF4-FFF2-40B4-BE49-F238E27FC236}">
                  <a16:creationId xmlns:a16="http://schemas.microsoft.com/office/drawing/2014/main" id="{C2B19450-266A-9A42-B358-959CA67E4534}"/>
                </a:ext>
              </a:extLst>
            </p:cNvPr>
            <p:cNvSpPr/>
            <p:nvPr/>
          </p:nvSpPr>
          <p:spPr>
            <a:xfrm>
              <a:off x="6848193" y="1976342"/>
              <a:ext cx="1299731" cy="11082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8" name="Rectangle 47">
              <a:extLst>
                <a:ext uri="{FF2B5EF4-FFF2-40B4-BE49-F238E27FC236}">
                  <a16:creationId xmlns:a16="http://schemas.microsoft.com/office/drawing/2014/main" id="{88952580-12DC-5C4E-B136-71CCE7BF1B9F}"/>
                </a:ext>
              </a:extLst>
            </p:cNvPr>
            <p:cNvSpPr/>
            <p:nvPr/>
          </p:nvSpPr>
          <p:spPr>
            <a:xfrm>
              <a:off x="6849518" y="3081257"/>
              <a:ext cx="1299731" cy="54867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9" name="Rectangle 48">
              <a:extLst>
                <a:ext uri="{FF2B5EF4-FFF2-40B4-BE49-F238E27FC236}">
                  <a16:creationId xmlns:a16="http://schemas.microsoft.com/office/drawing/2014/main" id="{31F151EC-CA99-004E-A7D8-E8820AA6E94C}"/>
                </a:ext>
              </a:extLst>
            </p:cNvPr>
            <p:cNvSpPr/>
            <p:nvPr/>
          </p:nvSpPr>
          <p:spPr>
            <a:xfrm>
              <a:off x="6842816" y="4178537"/>
              <a:ext cx="1294683" cy="54867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0" name="Rectangle 49">
              <a:extLst>
                <a:ext uri="{FF2B5EF4-FFF2-40B4-BE49-F238E27FC236}">
                  <a16:creationId xmlns:a16="http://schemas.microsoft.com/office/drawing/2014/main" id="{17AB3DD5-8556-FB4E-B44B-A25A8750A426}"/>
                </a:ext>
              </a:extLst>
            </p:cNvPr>
            <p:cNvSpPr/>
            <p:nvPr/>
          </p:nvSpPr>
          <p:spPr>
            <a:xfrm>
              <a:off x="6853477" y="5275817"/>
              <a:ext cx="1287980" cy="54867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sp>
        <p:nvSpPr>
          <p:cNvPr id="51" name="Rectangle 50">
            <a:extLst>
              <a:ext uri="{FF2B5EF4-FFF2-40B4-BE49-F238E27FC236}">
                <a16:creationId xmlns:a16="http://schemas.microsoft.com/office/drawing/2014/main" id="{7DC157BF-FE82-244B-BB71-5C20B6D48E20}"/>
              </a:ext>
            </a:extLst>
          </p:cNvPr>
          <p:cNvSpPr/>
          <p:nvPr/>
        </p:nvSpPr>
        <p:spPr>
          <a:xfrm>
            <a:off x="4411909" y="2434715"/>
            <a:ext cx="1716722" cy="5529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2" name="Rectangle 51">
            <a:extLst>
              <a:ext uri="{FF2B5EF4-FFF2-40B4-BE49-F238E27FC236}">
                <a16:creationId xmlns:a16="http://schemas.microsoft.com/office/drawing/2014/main" id="{9002486E-BA36-B44C-AE9E-2C025D8F811D}"/>
              </a:ext>
            </a:extLst>
          </p:cNvPr>
          <p:cNvSpPr/>
          <p:nvPr/>
        </p:nvSpPr>
        <p:spPr>
          <a:xfrm>
            <a:off x="4412691" y="3531995"/>
            <a:ext cx="1716722" cy="5529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3" name="Rectangle 52">
            <a:extLst>
              <a:ext uri="{FF2B5EF4-FFF2-40B4-BE49-F238E27FC236}">
                <a16:creationId xmlns:a16="http://schemas.microsoft.com/office/drawing/2014/main" id="{40561690-E2D9-2C4B-9745-EFB724068596}"/>
              </a:ext>
            </a:extLst>
          </p:cNvPr>
          <p:cNvSpPr/>
          <p:nvPr/>
        </p:nvSpPr>
        <p:spPr>
          <a:xfrm>
            <a:off x="4414441" y="4636910"/>
            <a:ext cx="1716722" cy="5529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4" name="Rectangle 53">
            <a:extLst>
              <a:ext uri="{FF2B5EF4-FFF2-40B4-BE49-F238E27FC236}">
                <a16:creationId xmlns:a16="http://schemas.microsoft.com/office/drawing/2014/main" id="{57615086-D414-D148-B205-AA2DECDADDA0}"/>
              </a:ext>
            </a:extLst>
          </p:cNvPr>
          <p:cNvSpPr/>
          <p:nvPr/>
        </p:nvSpPr>
        <p:spPr>
          <a:xfrm>
            <a:off x="4405589" y="5734190"/>
            <a:ext cx="1710051" cy="5529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63" name="Rectangle 62">
            <a:extLst>
              <a:ext uri="{FF2B5EF4-FFF2-40B4-BE49-F238E27FC236}">
                <a16:creationId xmlns:a16="http://schemas.microsoft.com/office/drawing/2014/main" id="{C9EA8387-01A3-5243-959F-E346BFAE5B22}"/>
              </a:ext>
            </a:extLst>
          </p:cNvPr>
          <p:cNvSpPr/>
          <p:nvPr/>
        </p:nvSpPr>
        <p:spPr>
          <a:xfrm>
            <a:off x="4419668" y="1893680"/>
            <a:ext cx="1711002" cy="4934501"/>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cxnSp>
        <p:nvCxnSpPr>
          <p:cNvPr id="64" name="Elbow Connector 63">
            <a:extLst>
              <a:ext uri="{FF2B5EF4-FFF2-40B4-BE49-F238E27FC236}">
                <a16:creationId xmlns:a16="http://schemas.microsoft.com/office/drawing/2014/main" id="{F507237D-7F47-3140-9157-06D48629312D}"/>
              </a:ext>
            </a:extLst>
          </p:cNvPr>
          <p:cNvCxnSpPr>
            <a:cxnSpLocks/>
            <a:endCxn id="14" idx="1"/>
          </p:cNvCxnSpPr>
          <p:nvPr/>
        </p:nvCxnSpPr>
        <p:spPr>
          <a:xfrm>
            <a:off x="6128628" y="4373061"/>
            <a:ext cx="302006" cy="12700"/>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65" name="Elbow Connector 64">
            <a:extLst>
              <a:ext uri="{FF2B5EF4-FFF2-40B4-BE49-F238E27FC236}">
                <a16:creationId xmlns:a16="http://schemas.microsoft.com/office/drawing/2014/main" id="{33195F0A-51DF-8543-950B-C4E2ECB24C7C}"/>
              </a:ext>
            </a:extLst>
          </p:cNvPr>
          <p:cNvCxnSpPr>
            <a:cxnSpLocks/>
            <a:stCxn id="53" idx="3"/>
            <a:endCxn id="21" idx="1"/>
          </p:cNvCxnSpPr>
          <p:nvPr/>
        </p:nvCxnSpPr>
        <p:spPr>
          <a:xfrm>
            <a:off x="6131163" y="4913388"/>
            <a:ext cx="290619" cy="556952"/>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66" name="Elbow Connector 65">
            <a:extLst>
              <a:ext uri="{FF2B5EF4-FFF2-40B4-BE49-F238E27FC236}">
                <a16:creationId xmlns:a16="http://schemas.microsoft.com/office/drawing/2014/main" id="{7459B93B-B67B-804D-9457-934701B9D9FA}"/>
              </a:ext>
            </a:extLst>
          </p:cNvPr>
          <p:cNvCxnSpPr>
            <a:cxnSpLocks/>
          </p:cNvCxnSpPr>
          <p:nvPr/>
        </p:nvCxnSpPr>
        <p:spPr>
          <a:xfrm flipV="1">
            <a:off x="6120871" y="6028944"/>
            <a:ext cx="314992" cy="541973"/>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62846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122C3-043D-D04E-AF91-31A67AC59F3C}"/>
              </a:ext>
            </a:extLst>
          </p:cNvPr>
          <p:cNvSpPr>
            <a:spLocks noGrp="1"/>
          </p:cNvSpPr>
          <p:nvPr>
            <p:ph type="title"/>
          </p:nvPr>
        </p:nvSpPr>
        <p:spPr/>
        <p:txBody>
          <a:bodyPr/>
          <a:lstStyle/>
          <a:p>
            <a:r>
              <a:rPr lang="en-US" dirty="0"/>
              <a:t>Two-level Page Tables</a:t>
            </a:r>
          </a:p>
        </p:txBody>
      </p:sp>
      <p:sp>
        <p:nvSpPr>
          <p:cNvPr id="3" name="Content Placeholder 2">
            <a:extLst>
              <a:ext uri="{FF2B5EF4-FFF2-40B4-BE49-F238E27FC236}">
                <a16:creationId xmlns:a16="http://schemas.microsoft.com/office/drawing/2014/main" id="{30930C81-785F-C045-9AB9-0AB0F57C3603}"/>
              </a:ext>
            </a:extLst>
          </p:cNvPr>
          <p:cNvSpPr>
            <a:spLocks noGrp="1"/>
          </p:cNvSpPr>
          <p:nvPr>
            <p:ph sz="half" idx="1"/>
          </p:nvPr>
        </p:nvSpPr>
        <p:spPr>
          <a:xfrm>
            <a:off x="457200" y="1884234"/>
            <a:ext cx="4038600" cy="4897566"/>
          </a:xfrm>
        </p:spPr>
        <p:txBody>
          <a:bodyPr>
            <a:normAutofit fontScale="92500" lnSpcReduction="20000"/>
          </a:bodyPr>
          <a:lstStyle/>
          <a:p>
            <a:r>
              <a:rPr lang="en-US" sz="2600" dirty="0"/>
              <a:t>page table is stored in virtual memory pages</a:t>
            </a:r>
          </a:p>
          <a:p>
            <a:endParaRPr lang="en-US" sz="2600" dirty="0"/>
          </a:p>
          <a:p>
            <a:r>
              <a:rPr lang="en-US" sz="2600" dirty="0"/>
              <a:t>page directory is stored in physical memory (page table for the page table)</a:t>
            </a:r>
          </a:p>
          <a:p>
            <a:endParaRPr lang="en-US" sz="2600" dirty="0"/>
          </a:p>
          <a:p>
            <a:r>
              <a:rPr lang="en-US" sz="2600" dirty="0"/>
              <a:t>Implemented as array of page directory entries</a:t>
            </a:r>
          </a:p>
          <a:p>
            <a:pPr marL="0" indent="0">
              <a:buNone/>
            </a:pPr>
            <a:endParaRPr lang="en-US" sz="2600" dirty="0"/>
          </a:p>
          <a:p>
            <a:r>
              <a:rPr lang="en-US" sz="2600" dirty="0"/>
              <a:t>Page Table Base Register (PTBR) stores physical address of beginning of page directory</a:t>
            </a:r>
          </a:p>
          <a:p>
            <a:endParaRPr lang="en-US" sz="2100" dirty="0"/>
          </a:p>
          <a:p>
            <a:endParaRPr lang="en-US" dirty="0"/>
          </a:p>
          <a:p>
            <a:endParaRPr lang="en-US" dirty="0"/>
          </a:p>
        </p:txBody>
      </p:sp>
      <p:sp>
        <p:nvSpPr>
          <p:cNvPr id="41" name="Content Placeholder 40">
            <a:extLst>
              <a:ext uri="{FF2B5EF4-FFF2-40B4-BE49-F238E27FC236}">
                <a16:creationId xmlns:a16="http://schemas.microsoft.com/office/drawing/2014/main" id="{A0E09358-ACD4-754E-B691-A7A17CE3DC7C}"/>
              </a:ext>
            </a:extLst>
          </p:cNvPr>
          <p:cNvSpPr>
            <a:spLocks noGrp="1"/>
          </p:cNvSpPr>
          <p:nvPr>
            <p:ph sz="half" idx="2"/>
          </p:nvPr>
        </p:nvSpPr>
        <p:spPr>
          <a:xfrm>
            <a:off x="4648200" y="2292096"/>
            <a:ext cx="4038600" cy="4718304"/>
          </a:xfrm>
        </p:spPr>
        <p:txBody>
          <a:bodyPr>
            <a:normAutofit fontScale="92500" lnSpcReduction="20000"/>
          </a:bodyPr>
          <a:lstStyle/>
          <a:p>
            <a:endParaRPr lang="en-US" dirty="0"/>
          </a:p>
        </p:txBody>
      </p:sp>
      <p:grpSp>
        <p:nvGrpSpPr>
          <p:cNvPr id="8" name="Group 7">
            <a:extLst>
              <a:ext uri="{FF2B5EF4-FFF2-40B4-BE49-F238E27FC236}">
                <a16:creationId xmlns:a16="http://schemas.microsoft.com/office/drawing/2014/main" id="{BFE38B83-8154-B141-867B-8A5217AF9963}"/>
              </a:ext>
            </a:extLst>
          </p:cNvPr>
          <p:cNvGrpSpPr/>
          <p:nvPr/>
        </p:nvGrpSpPr>
        <p:grpSpPr>
          <a:xfrm>
            <a:off x="6421782" y="1895585"/>
            <a:ext cx="1730801" cy="4944025"/>
            <a:chOff x="6842816" y="879062"/>
            <a:chExt cx="1310390" cy="4944025"/>
          </a:xfrm>
        </p:grpSpPr>
        <p:sp>
          <p:nvSpPr>
            <p:cNvPr id="9" name="Rectangle 8">
              <a:extLst>
                <a:ext uri="{FF2B5EF4-FFF2-40B4-BE49-F238E27FC236}">
                  <a16:creationId xmlns:a16="http://schemas.microsoft.com/office/drawing/2014/main" id="{BE4000BE-8C68-894F-9C70-DE0909EBF442}"/>
                </a:ext>
              </a:extLst>
            </p:cNvPr>
            <p:cNvSpPr/>
            <p:nvPr/>
          </p:nvSpPr>
          <p:spPr>
            <a:xfrm>
              <a:off x="6847601" y="879062"/>
              <a:ext cx="1299731" cy="11082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 name="Rectangle 10">
              <a:extLst>
                <a:ext uri="{FF2B5EF4-FFF2-40B4-BE49-F238E27FC236}">
                  <a16:creationId xmlns:a16="http://schemas.microsoft.com/office/drawing/2014/main" id="{328F9175-F3D6-724C-A3AD-4701D087ED35}"/>
                </a:ext>
              </a:extLst>
            </p:cNvPr>
            <p:cNvSpPr/>
            <p:nvPr/>
          </p:nvSpPr>
          <p:spPr>
            <a:xfrm>
              <a:off x="6848193" y="1976342"/>
              <a:ext cx="1299731" cy="55435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4" name="Rectangle 13">
              <a:extLst>
                <a:ext uri="{FF2B5EF4-FFF2-40B4-BE49-F238E27FC236}">
                  <a16:creationId xmlns:a16="http://schemas.microsoft.com/office/drawing/2014/main" id="{AE4BE8BF-7464-2247-AB2E-AD924BA9FBB0}"/>
                </a:ext>
              </a:extLst>
            </p:cNvPr>
            <p:cNvSpPr/>
            <p:nvPr/>
          </p:nvSpPr>
          <p:spPr>
            <a:xfrm>
              <a:off x="6849518" y="3081257"/>
              <a:ext cx="1299731" cy="55056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1" name="Rectangle 20">
              <a:extLst>
                <a:ext uri="{FF2B5EF4-FFF2-40B4-BE49-F238E27FC236}">
                  <a16:creationId xmlns:a16="http://schemas.microsoft.com/office/drawing/2014/main" id="{965EA1C5-7D84-0246-988B-995ADB8B8FFA}"/>
                </a:ext>
              </a:extLst>
            </p:cNvPr>
            <p:cNvSpPr/>
            <p:nvPr/>
          </p:nvSpPr>
          <p:spPr>
            <a:xfrm>
              <a:off x="6842816" y="4178536"/>
              <a:ext cx="1310390" cy="5505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6" name="Rectangle 25">
              <a:extLst>
                <a:ext uri="{FF2B5EF4-FFF2-40B4-BE49-F238E27FC236}">
                  <a16:creationId xmlns:a16="http://schemas.microsoft.com/office/drawing/2014/main" id="{04931F7C-41C0-7548-B437-B0D7355974EE}"/>
                </a:ext>
              </a:extLst>
            </p:cNvPr>
            <p:cNvSpPr/>
            <p:nvPr/>
          </p:nvSpPr>
          <p:spPr>
            <a:xfrm>
              <a:off x="6853477" y="5275817"/>
              <a:ext cx="1287980" cy="54727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sp>
        <p:nvSpPr>
          <p:cNvPr id="32" name="Rectangle 31">
            <a:extLst>
              <a:ext uri="{FF2B5EF4-FFF2-40B4-BE49-F238E27FC236}">
                <a16:creationId xmlns:a16="http://schemas.microsoft.com/office/drawing/2014/main" id="{3BF36673-2770-494C-950A-3525A4535D8A}"/>
              </a:ext>
            </a:extLst>
          </p:cNvPr>
          <p:cNvSpPr/>
          <p:nvPr/>
        </p:nvSpPr>
        <p:spPr>
          <a:xfrm>
            <a:off x="6428102" y="2447544"/>
            <a:ext cx="1716722" cy="5529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3" name="Rectangle 32">
            <a:extLst>
              <a:ext uri="{FF2B5EF4-FFF2-40B4-BE49-F238E27FC236}">
                <a16:creationId xmlns:a16="http://schemas.microsoft.com/office/drawing/2014/main" id="{C02BD3D9-D270-E24C-A5C0-1E55A44B6E86}"/>
              </a:ext>
            </a:extLst>
          </p:cNvPr>
          <p:cNvSpPr/>
          <p:nvPr/>
        </p:nvSpPr>
        <p:spPr>
          <a:xfrm>
            <a:off x="6428884" y="3544824"/>
            <a:ext cx="1716722" cy="5529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4" name="Rectangle 33">
            <a:extLst>
              <a:ext uri="{FF2B5EF4-FFF2-40B4-BE49-F238E27FC236}">
                <a16:creationId xmlns:a16="http://schemas.microsoft.com/office/drawing/2014/main" id="{4B597E2E-7F59-F744-9769-9EB837084C17}"/>
              </a:ext>
            </a:extLst>
          </p:cNvPr>
          <p:cNvSpPr/>
          <p:nvPr/>
        </p:nvSpPr>
        <p:spPr>
          <a:xfrm>
            <a:off x="6430634" y="4649739"/>
            <a:ext cx="1716722" cy="5529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5" name="Rectangle 34">
            <a:extLst>
              <a:ext uri="{FF2B5EF4-FFF2-40B4-BE49-F238E27FC236}">
                <a16:creationId xmlns:a16="http://schemas.microsoft.com/office/drawing/2014/main" id="{F43FEA60-6F37-8943-A7C2-E0151B1E83D2}"/>
              </a:ext>
            </a:extLst>
          </p:cNvPr>
          <p:cNvSpPr/>
          <p:nvPr/>
        </p:nvSpPr>
        <p:spPr>
          <a:xfrm>
            <a:off x="6421782" y="5747019"/>
            <a:ext cx="1730801" cy="5529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aphicFrame>
        <p:nvGraphicFramePr>
          <p:cNvPr id="31" name="Table 30">
            <a:extLst>
              <a:ext uri="{FF2B5EF4-FFF2-40B4-BE49-F238E27FC236}">
                <a16:creationId xmlns:a16="http://schemas.microsoft.com/office/drawing/2014/main" id="{8B7DB9F9-960B-EA41-AB5A-F82D2E11B1B6}"/>
              </a:ext>
            </a:extLst>
          </p:cNvPr>
          <p:cNvGraphicFramePr>
            <a:graphicFrameLocks noGrp="1"/>
          </p:cNvGraphicFramePr>
          <p:nvPr>
            <p:extLst>
              <p:ext uri="{D42A27DB-BD31-4B8C-83A1-F6EECF244321}">
                <p14:modId xmlns:p14="http://schemas.microsoft.com/office/powerpoint/2010/main" val="2447901191"/>
              </p:ext>
            </p:extLst>
          </p:nvPr>
        </p:nvGraphicFramePr>
        <p:xfrm>
          <a:off x="6438610" y="1894317"/>
          <a:ext cx="1698453" cy="1097280"/>
        </p:xfrm>
        <a:graphic>
          <a:graphicData uri="http://schemas.openxmlformats.org/drawingml/2006/table">
            <a:tbl>
              <a:tblPr bandRow="1">
                <a:tableStyleId>{5C22544A-7EE6-4342-B048-85BDC9FD1C3A}</a:tableStyleId>
              </a:tblPr>
              <a:tblGrid>
                <a:gridCol w="266990">
                  <a:extLst>
                    <a:ext uri="{9D8B030D-6E8A-4147-A177-3AD203B41FA5}">
                      <a16:colId xmlns:a16="http://schemas.microsoft.com/office/drawing/2014/main" val="7733943"/>
                    </a:ext>
                  </a:extLst>
                </a:gridCol>
                <a:gridCol w="1431463">
                  <a:extLst>
                    <a:ext uri="{9D8B030D-6E8A-4147-A177-3AD203B41FA5}">
                      <a16:colId xmlns:a16="http://schemas.microsoft.com/office/drawing/2014/main" val="2340536180"/>
                    </a:ext>
                  </a:extLst>
                </a:gridCol>
              </a:tblGrid>
              <a:tr h="219527">
                <a:tc>
                  <a:txBody>
                    <a:bodyPr/>
                    <a:lstStyle/>
                    <a:p>
                      <a:r>
                        <a:rPr lang="en-US" sz="1200" dirty="0"/>
                        <a:t>0</a:t>
                      </a:r>
                    </a:p>
                  </a:txBody>
                  <a:tcPr/>
                </a:tc>
                <a:tc>
                  <a:txBody>
                    <a:bodyPr/>
                    <a:lstStyle/>
                    <a:p>
                      <a:r>
                        <a:rPr lang="en-US" sz="1200" dirty="0"/>
                        <a:t>NULL</a:t>
                      </a:r>
                    </a:p>
                  </a:txBody>
                  <a:tcPr/>
                </a:tc>
                <a:extLst>
                  <a:ext uri="{0D108BD9-81ED-4DB2-BD59-A6C34878D82A}">
                    <a16:rowId xmlns:a16="http://schemas.microsoft.com/office/drawing/2014/main" val="111645101"/>
                  </a:ext>
                </a:extLst>
              </a:tr>
              <a:tr h="219527">
                <a:tc>
                  <a:txBody>
                    <a:bodyPr/>
                    <a:lstStyle/>
                    <a:p>
                      <a:r>
                        <a:rPr lang="en-US" sz="1200" dirty="0"/>
                        <a:t>1</a:t>
                      </a:r>
                    </a:p>
                  </a:txBody>
                  <a:tcPr/>
                </a:tc>
                <a:tc>
                  <a:txBody>
                    <a:bodyPr/>
                    <a:lstStyle/>
                    <a:p>
                      <a:r>
                        <a:rPr lang="en-US" sz="1200" dirty="0"/>
                        <a:t>62</a:t>
                      </a:r>
                    </a:p>
                  </a:txBody>
                  <a:tcPr/>
                </a:tc>
                <a:extLst>
                  <a:ext uri="{0D108BD9-81ED-4DB2-BD59-A6C34878D82A}">
                    <a16:rowId xmlns:a16="http://schemas.microsoft.com/office/drawing/2014/main" val="3504091543"/>
                  </a:ext>
                </a:extLst>
              </a:tr>
              <a:tr h="219527">
                <a:tc>
                  <a:txBody>
                    <a:bodyPr/>
                    <a:lstStyle/>
                    <a:p>
                      <a:r>
                        <a:rPr lang="en-US" sz="1200" dirty="0"/>
                        <a:t>0</a:t>
                      </a:r>
                    </a:p>
                  </a:txBody>
                  <a:tcPr/>
                </a:tc>
                <a:tc>
                  <a:txBody>
                    <a:bodyPr/>
                    <a:lstStyle/>
                    <a:p>
                      <a:r>
                        <a:rPr lang="en-US" sz="1200" dirty="0"/>
                        <a:t>17</a:t>
                      </a:r>
                    </a:p>
                  </a:txBody>
                  <a:tcPr/>
                </a:tc>
                <a:extLst>
                  <a:ext uri="{0D108BD9-81ED-4DB2-BD59-A6C34878D82A}">
                    <a16:rowId xmlns:a16="http://schemas.microsoft.com/office/drawing/2014/main" val="902045245"/>
                  </a:ext>
                </a:extLst>
              </a:tr>
              <a:tr h="219527">
                <a:tc>
                  <a:txBody>
                    <a:bodyPr/>
                    <a:lstStyle/>
                    <a:p>
                      <a:r>
                        <a:rPr lang="en-US" sz="1200" dirty="0"/>
                        <a:t>1</a:t>
                      </a:r>
                    </a:p>
                  </a:txBody>
                  <a:tcPr/>
                </a:tc>
                <a:tc>
                  <a:txBody>
                    <a:bodyPr/>
                    <a:lstStyle/>
                    <a:p>
                      <a:r>
                        <a:rPr lang="en-US" sz="1200" dirty="0"/>
                        <a:t>77</a:t>
                      </a:r>
                    </a:p>
                  </a:txBody>
                  <a:tcPr/>
                </a:tc>
                <a:extLst>
                  <a:ext uri="{0D108BD9-81ED-4DB2-BD59-A6C34878D82A}">
                    <a16:rowId xmlns:a16="http://schemas.microsoft.com/office/drawing/2014/main" val="2122521055"/>
                  </a:ext>
                </a:extLst>
              </a:tr>
            </a:tbl>
          </a:graphicData>
        </a:graphic>
      </p:graphicFrame>
      <p:grpSp>
        <p:nvGrpSpPr>
          <p:cNvPr id="40" name="Group 39">
            <a:extLst>
              <a:ext uri="{FF2B5EF4-FFF2-40B4-BE49-F238E27FC236}">
                <a16:creationId xmlns:a16="http://schemas.microsoft.com/office/drawing/2014/main" id="{C569C9D4-70EC-1D40-A5B3-47FFEBF0A415}"/>
              </a:ext>
            </a:extLst>
          </p:cNvPr>
          <p:cNvGrpSpPr/>
          <p:nvPr/>
        </p:nvGrpSpPr>
        <p:grpSpPr>
          <a:xfrm>
            <a:off x="6434482" y="1894317"/>
            <a:ext cx="1716722" cy="1098548"/>
            <a:chOff x="1676400" y="5257800"/>
            <a:chExt cx="1716722" cy="1098548"/>
          </a:xfrm>
        </p:grpSpPr>
        <p:sp>
          <p:nvSpPr>
            <p:cNvPr id="29" name="Rectangle 28">
              <a:extLst>
                <a:ext uri="{FF2B5EF4-FFF2-40B4-BE49-F238E27FC236}">
                  <a16:creationId xmlns:a16="http://schemas.microsoft.com/office/drawing/2014/main" id="{8A082EDA-3092-ED4E-994B-EC9C3F024231}"/>
                </a:ext>
              </a:extLst>
            </p:cNvPr>
            <p:cNvSpPr/>
            <p:nvPr/>
          </p:nvSpPr>
          <p:spPr>
            <a:xfrm>
              <a:off x="1676400" y="5806342"/>
              <a:ext cx="1716722" cy="550006"/>
            </a:xfrm>
            <a:prstGeom prst="rect">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8" name="Rectangle 37">
              <a:extLst>
                <a:ext uri="{FF2B5EF4-FFF2-40B4-BE49-F238E27FC236}">
                  <a16:creationId xmlns:a16="http://schemas.microsoft.com/office/drawing/2014/main" id="{DE942F29-B433-334B-8365-8351348CCC07}"/>
                </a:ext>
              </a:extLst>
            </p:cNvPr>
            <p:cNvSpPr/>
            <p:nvPr/>
          </p:nvSpPr>
          <p:spPr>
            <a:xfrm>
              <a:off x="1676400" y="5257800"/>
              <a:ext cx="1716722" cy="541020"/>
            </a:xfrm>
            <a:prstGeom prst="rect">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sp>
        <p:nvSpPr>
          <p:cNvPr id="42" name="TextBox 41">
            <a:extLst>
              <a:ext uri="{FF2B5EF4-FFF2-40B4-BE49-F238E27FC236}">
                <a16:creationId xmlns:a16="http://schemas.microsoft.com/office/drawing/2014/main" id="{CBBBE59F-20EB-B947-8B88-57739AB1F2CE}"/>
              </a:ext>
            </a:extLst>
          </p:cNvPr>
          <p:cNvSpPr txBox="1"/>
          <p:nvPr/>
        </p:nvSpPr>
        <p:spPr>
          <a:xfrm>
            <a:off x="8419981" y="2819400"/>
            <a:ext cx="800219" cy="369332"/>
          </a:xfrm>
          <a:prstGeom prst="rect">
            <a:avLst/>
          </a:prstGeom>
          <a:noFill/>
        </p:spPr>
        <p:txBody>
          <a:bodyPr wrap="none" rtlCol="0">
            <a:spAutoFit/>
          </a:bodyPr>
          <a:lstStyle/>
          <a:p>
            <a:r>
              <a:rPr lang="en-US" dirty="0"/>
              <a:t>PTBR</a:t>
            </a:r>
          </a:p>
        </p:txBody>
      </p:sp>
      <p:cxnSp>
        <p:nvCxnSpPr>
          <p:cNvPr id="44" name="Straight Arrow Connector 43">
            <a:extLst>
              <a:ext uri="{FF2B5EF4-FFF2-40B4-BE49-F238E27FC236}">
                <a16:creationId xmlns:a16="http://schemas.microsoft.com/office/drawing/2014/main" id="{9FD1E0F7-EB3E-D947-ACD9-3E003D172AAC}"/>
              </a:ext>
            </a:extLst>
          </p:cNvPr>
          <p:cNvCxnSpPr/>
          <p:nvPr/>
        </p:nvCxnSpPr>
        <p:spPr>
          <a:xfrm flipH="1">
            <a:off x="8153325" y="3004066"/>
            <a:ext cx="250892"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7" name="Rectangle 26">
            <a:extLst>
              <a:ext uri="{FF2B5EF4-FFF2-40B4-BE49-F238E27FC236}">
                <a16:creationId xmlns:a16="http://schemas.microsoft.com/office/drawing/2014/main" id="{E118E79F-7A90-7D43-B7D5-844E9F24127A}"/>
              </a:ext>
            </a:extLst>
          </p:cNvPr>
          <p:cNvSpPr/>
          <p:nvPr/>
        </p:nvSpPr>
        <p:spPr>
          <a:xfrm>
            <a:off x="6435861" y="1906508"/>
            <a:ext cx="1711002" cy="4933101"/>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nvGrpSpPr>
          <p:cNvPr id="45" name="Group 44">
            <a:extLst>
              <a:ext uri="{FF2B5EF4-FFF2-40B4-BE49-F238E27FC236}">
                <a16:creationId xmlns:a16="http://schemas.microsoft.com/office/drawing/2014/main" id="{DC1C906F-F7D4-9042-9A74-A1953A261A9B}"/>
              </a:ext>
            </a:extLst>
          </p:cNvPr>
          <p:cNvGrpSpPr/>
          <p:nvPr/>
        </p:nvGrpSpPr>
        <p:grpSpPr>
          <a:xfrm>
            <a:off x="4405586" y="1882756"/>
            <a:ext cx="1725574" cy="4945425"/>
            <a:chOff x="6842816" y="879062"/>
            <a:chExt cx="1306433" cy="4945425"/>
          </a:xfrm>
        </p:grpSpPr>
        <p:sp>
          <p:nvSpPr>
            <p:cNvPr id="46" name="Rectangle 45">
              <a:extLst>
                <a:ext uri="{FF2B5EF4-FFF2-40B4-BE49-F238E27FC236}">
                  <a16:creationId xmlns:a16="http://schemas.microsoft.com/office/drawing/2014/main" id="{512AFA95-0E38-CF4B-9E53-1D05B9838D4F}"/>
                </a:ext>
              </a:extLst>
            </p:cNvPr>
            <p:cNvSpPr/>
            <p:nvPr/>
          </p:nvSpPr>
          <p:spPr>
            <a:xfrm>
              <a:off x="6847601" y="879062"/>
              <a:ext cx="1299731" cy="11082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7" name="Rectangle 46">
              <a:extLst>
                <a:ext uri="{FF2B5EF4-FFF2-40B4-BE49-F238E27FC236}">
                  <a16:creationId xmlns:a16="http://schemas.microsoft.com/office/drawing/2014/main" id="{C2B19450-266A-9A42-B358-959CA67E4534}"/>
                </a:ext>
              </a:extLst>
            </p:cNvPr>
            <p:cNvSpPr/>
            <p:nvPr/>
          </p:nvSpPr>
          <p:spPr>
            <a:xfrm>
              <a:off x="6848193" y="1976342"/>
              <a:ext cx="1299731" cy="11082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8" name="Rectangle 47">
              <a:extLst>
                <a:ext uri="{FF2B5EF4-FFF2-40B4-BE49-F238E27FC236}">
                  <a16:creationId xmlns:a16="http://schemas.microsoft.com/office/drawing/2014/main" id="{88952580-12DC-5C4E-B136-71CCE7BF1B9F}"/>
                </a:ext>
              </a:extLst>
            </p:cNvPr>
            <p:cNvSpPr/>
            <p:nvPr/>
          </p:nvSpPr>
          <p:spPr>
            <a:xfrm>
              <a:off x="6849518" y="3081257"/>
              <a:ext cx="1299731" cy="54867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9" name="Rectangle 48">
              <a:extLst>
                <a:ext uri="{FF2B5EF4-FFF2-40B4-BE49-F238E27FC236}">
                  <a16:creationId xmlns:a16="http://schemas.microsoft.com/office/drawing/2014/main" id="{31F151EC-CA99-004E-A7D8-E8820AA6E94C}"/>
                </a:ext>
              </a:extLst>
            </p:cNvPr>
            <p:cNvSpPr/>
            <p:nvPr/>
          </p:nvSpPr>
          <p:spPr>
            <a:xfrm>
              <a:off x="6842816" y="4178537"/>
              <a:ext cx="1294683" cy="54867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0" name="Rectangle 49">
              <a:extLst>
                <a:ext uri="{FF2B5EF4-FFF2-40B4-BE49-F238E27FC236}">
                  <a16:creationId xmlns:a16="http://schemas.microsoft.com/office/drawing/2014/main" id="{17AB3DD5-8556-FB4E-B44B-A25A8750A426}"/>
                </a:ext>
              </a:extLst>
            </p:cNvPr>
            <p:cNvSpPr/>
            <p:nvPr/>
          </p:nvSpPr>
          <p:spPr>
            <a:xfrm>
              <a:off x="6853477" y="5275817"/>
              <a:ext cx="1287980" cy="54867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sp>
        <p:nvSpPr>
          <p:cNvPr id="51" name="Rectangle 50">
            <a:extLst>
              <a:ext uri="{FF2B5EF4-FFF2-40B4-BE49-F238E27FC236}">
                <a16:creationId xmlns:a16="http://schemas.microsoft.com/office/drawing/2014/main" id="{7DC157BF-FE82-244B-BB71-5C20B6D48E20}"/>
              </a:ext>
            </a:extLst>
          </p:cNvPr>
          <p:cNvSpPr/>
          <p:nvPr/>
        </p:nvSpPr>
        <p:spPr>
          <a:xfrm>
            <a:off x="4411909" y="2434715"/>
            <a:ext cx="1716722" cy="5529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2" name="Rectangle 51">
            <a:extLst>
              <a:ext uri="{FF2B5EF4-FFF2-40B4-BE49-F238E27FC236}">
                <a16:creationId xmlns:a16="http://schemas.microsoft.com/office/drawing/2014/main" id="{9002486E-BA36-B44C-AE9E-2C025D8F811D}"/>
              </a:ext>
            </a:extLst>
          </p:cNvPr>
          <p:cNvSpPr/>
          <p:nvPr/>
        </p:nvSpPr>
        <p:spPr>
          <a:xfrm>
            <a:off x="4412691" y="3531995"/>
            <a:ext cx="1716722" cy="5529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3" name="Rectangle 52">
            <a:extLst>
              <a:ext uri="{FF2B5EF4-FFF2-40B4-BE49-F238E27FC236}">
                <a16:creationId xmlns:a16="http://schemas.microsoft.com/office/drawing/2014/main" id="{40561690-E2D9-2C4B-9745-EFB724068596}"/>
              </a:ext>
            </a:extLst>
          </p:cNvPr>
          <p:cNvSpPr/>
          <p:nvPr/>
        </p:nvSpPr>
        <p:spPr>
          <a:xfrm>
            <a:off x="4414441" y="4636910"/>
            <a:ext cx="1716722" cy="5529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4" name="Rectangle 53">
            <a:extLst>
              <a:ext uri="{FF2B5EF4-FFF2-40B4-BE49-F238E27FC236}">
                <a16:creationId xmlns:a16="http://schemas.microsoft.com/office/drawing/2014/main" id="{57615086-D414-D148-B205-AA2DECDADDA0}"/>
              </a:ext>
            </a:extLst>
          </p:cNvPr>
          <p:cNvSpPr/>
          <p:nvPr/>
        </p:nvSpPr>
        <p:spPr>
          <a:xfrm>
            <a:off x="4405589" y="5734190"/>
            <a:ext cx="1710051" cy="5529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aphicFrame>
        <p:nvGraphicFramePr>
          <p:cNvPr id="56" name="Table 55">
            <a:extLst>
              <a:ext uri="{FF2B5EF4-FFF2-40B4-BE49-F238E27FC236}">
                <a16:creationId xmlns:a16="http://schemas.microsoft.com/office/drawing/2014/main" id="{3533546C-24CC-6F41-8520-4DDA1F612080}"/>
              </a:ext>
            </a:extLst>
          </p:cNvPr>
          <p:cNvGraphicFramePr>
            <a:graphicFrameLocks noGrp="1"/>
          </p:cNvGraphicFramePr>
          <p:nvPr>
            <p:extLst>
              <p:ext uri="{D42A27DB-BD31-4B8C-83A1-F6EECF244321}">
                <p14:modId xmlns:p14="http://schemas.microsoft.com/office/powerpoint/2010/main" val="1012197007"/>
              </p:ext>
            </p:extLst>
          </p:nvPr>
        </p:nvGraphicFramePr>
        <p:xfrm>
          <a:off x="4419600" y="2978768"/>
          <a:ext cx="1712593" cy="1097280"/>
        </p:xfrm>
        <a:graphic>
          <a:graphicData uri="http://schemas.openxmlformats.org/drawingml/2006/table">
            <a:tbl>
              <a:tblPr bandRow="1">
                <a:tableStyleId>{21E4AEA4-8DFA-4A89-87EB-49C32662AFE0}</a:tableStyleId>
              </a:tblPr>
              <a:tblGrid>
                <a:gridCol w="278003">
                  <a:extLst>
                    <a:ext uri="{9D8B030D-6E8A-4147-A177-3AD203B41FA5}">
                      <a16:colId xmlns:a16="http://schemas.microsoft.com/office/drawing/2014/main" val="7733943"/>
                    </a:ext>
                  </a:extLst>
                </a:gridCol>
                <a:gridCol w="792367">
                  <a:extLst>
                    <a:ext uri="{9D8B030D-6E8A-4147-A177-3AD203B41FA5}">
                      <a16:colId xmlns:a16="http://schemas.microsoft.com/office/drawing/2014/main" val="2340536180"/>
                    </a:ext>
                  </a:extLst>
                </a:gridCol>
                <a:gridCol w="642223">
                  <a:extLst>
                    <a:ext uri="{9D8B030D-6E8A-4147-A177-3AD203B41FA5}">
                      <a16:colId xmlns:a16="http://schemas.microsoft.com/office/drawing/2014/main" val="2223607705"/>
                    </a:ext>
                  </a:extLst>
                </a:gridCol>
              </a:tblGrid>
              <a:tr h="219527">
                <a:tc>
                  <a:txBody>
                    <a:bodyPr/>
                    <a:lstStyle/>
                    <a:p>
                      <a:r>
                        <a:rPr lang="en-US" sz="1200" dirty="0"/>
                        <a:t>1</a:t>
                      </a:r>
                    </a:p>
                  </a:txBody>
                  <a:tcPr/>
                </a:tc>
                <a:tc>
                  <a:txBody>
                    <a:bodyPr/>
                    <a:lstStyle/>
                    <a:p>
                      <a:r>
                        <a:rPr lang="en-US" sz="1200" dirty="0"/>
                        <a:t>47</a:t>
                      </a:r>
                    </a:p>
                  </a:txBody>
                  <a:tcPr/>
                </a:tc>
                <a:tc>
                  <a:txBody>
                    <a:bodyPr/>
                    <a:lstStyle/>
                    <a:p>
                      <a:r>
                        <a:rPr lang="en-US" sz="1200" dirty="0"/>
                        <a:t>R,W</a:t>
                      </a:r>
                    </a:p>
                  </a:txBody>
                  <a:tcPr/>
                </a:tc>
                <a:extLst>
                  <a:ext uri="{0D108BD9-81ED-4DB2-BD59-A6C34878D82A}">
                    <a16:rowId xmlns:a16="http://schemas.microsoft.com/office/drawing/2014/main" val="111645101"/>
                  </a:ext>
                </a:extLst>
              </a:tr>
              <a:tr h="219527">
                <a:tc>
                  <a:txBody>
                    <a:bodyPr/>
                    <a:lstStyle/>
                    <a:p>
                      <a:r>
                        <a:rPr lang="en-US" sz="1200" dirty="0"/>
                        <a:t>0</a:t>
                      </a:r>
                    </a:p>
                  </a:txBody>
                  <a:tcPr/>
                </a:tc>
                <a:tc>
                  <a:txBody>
                    <a:bodyPr/>
                    <a:lstStyle/>
                    <a:p>
                      <a:r>
                        <a:rPr lang="en-US" sz="1200" dirty="0"/>
                        <a:t>NULL</a:t>
                      </a:r>
                    </a:p>
                  </a:txBody>
                  <a:tcPr/>
                </a:tc>
                <a:tc>
                  <a:txBody>
                    <a:bodyPr/>
                    <a:lstStyle/>
                    <a:p>
                      <a:r>
                        <a:rPr lang="en-US" sz="1200" dirty="0"/>
                        <a:t>R,W</a:t>
                      </a:r>
                    </a:p>
                  </a:txBody>
                  <a:tcPr/>
                </a:tc>
                <a:extLst>
                  <a:ext uri="{0D108BD9-81ED-4DB2-BD59-A6C34878D82A}">
                    <a16:rowId xmlns:a16="http://schemas.microsoft.com/office/drawing/2014/main" val="3504091543"/>
                  </a:ext>
                </a:extLst>
              </a:tr>
              <a:tr h="219527">
                <a:tc>
                  <a:txBody>
                    <a:bodyPr/>
                    <a:lstStyle/>
                    <a:p>
                      <a:r>
                        <a:rPr lang="en-US" sz="1200" dirty="0"/>
                        <a:t>0</a:t>
                      </a:r>
                    </a:p>
                  </a:txBody>
                  <a:tcPr/>
                </a:tc>
                <a:tc>
                  <a:txBody>
                    <a:bodyPr/>
                    <a:lstStyle/>
                    <a:p>
                      <a:r>
                        <a:rPr lang="en-US" sz="1200" dirty="0"/>
                        <a:t>13</a:t>
                      </a:r>
                    </a:p>
                  </a:txBody>
                  <a:tcPr/>
                </a:tc>
                <a:tc>
                  <a:txBody>
                    <a:bodyPr/>
                    <a:lstStyle/>
                    <a:p>
                      <a:r>
                        <a:rPr lang="en-US" sz="1200" dirty="0"/>
                        <a:t>R,W</a:t>
                      </a:r>
                    </a:p>
                  </a:txBody>
                  <a:tcPr/>
                </a:tc>
                <a:extLst>
                  <a:ext uri="{0D108BD9-81ED-4DB2-BD59-A6C34878D82A}">
                    <a16:rowId xmlns:a16="http://schemas.microsoft.com/office/drawing/2014/main" val="902045245"/>
                  </a:ext>
                </a:extLst>
              </a:tr>
              <a:tr h="219527">
                <a:tc>
                  <a:txBody>
                    <a:bodyPr/>
                    <a:lstStyle/>
                    <a:p>
                      <a:r>
                        <a:rPr lang="en-US" sz="1200" dirty="0"/>
                        <a:t>1</a:t>
                      </a:r>
                    </a:p>
                  </a:txBody>
                  <a:tcPr/>
                </a:tc>
                <a:tc>
                  <a:txBody>
                    <a:bodyPr/>
                    <a:lstStyle/>
                    <a:p>
                      <a:r>
                        <a:rPr lang="en-US" sz="1200" dirty="0"/>
                        <a:t>42</a:t>
                      </a:r>
                    </a:p>
                  </a:txBody>
                  <a:tcPr/>
                </a:tc>
                <a:tc>
                  <a:txBody>
                    <a:bodyPr/>
                    <a:lstStyle/>
                    <a:p>
                      <a:r>
                        <a:rPr lang="en-US" sz="1200" dirty="0"/>
                        <a:t>R,X</a:t>
                      </a:r>
                    </a:p>
                  </a:txBody>
                  <a:tcPr/>
                </a:tc>
                <a:extLst>
                  <a:ext uri="{0D108BD9-81ED-4DB2-BD59-A6C34878D82A}">
                    <a16:rowId xmlns:a16="http://schemas.microsoft.com/office/drawing/2014/main" val="2122521055"/>
                  </a:ext>
                </a:extLst>
              </a:tr>
            </a:tbl>
          </a:graphicData>
        </a:graphic>
      </p:graphicFrame>
      <p:graphicFrame>
        <p:nvGraphicFramePr>
          <p:cNvPr id="57" name="Table 56">
            <a:extLst>
              <a:ext uri="{FF2B5EF4-FFF2-40B4-BE49-F238E27FC236}">
                <a16:creationId xmlns:a16="http://schemas.microsoft.com/office/drawing/2014/main" id="{97EDBCFB-7CAF-2C4D-8C05-58E927CB3CE9}"/>
              </a:ext>
            </a:extLst>
          </p:cNvPr>
          <p:cNvGraphicFramePr>
            <a:graphicFrameLocks noGrp="1"/>
          </p:cNvGraphicFramePr>
          <p:nvPr>
            <p:extLst>
              <p:ext uri="{D42A27DB-BD31-4B8C-83A1-F6EECF244321}">
                <p14:modId xmlns:p14="http://schemas.microsoft.com/office/powerpoint/2010/main" val="579593559"/>
              </p:ext>
            </p:extLst>
          </p:nvPr>
        </p:nvGraphicFramePr>
        <p:xfrm>
          <a:off x="4419600" y="1881488"/>
          <a:ext cx="1712593" cy="1097280"/>
        </p:xfrm>
        <a:graphic>
          <a:graphicData uri="http://schemas.openxmlformats.org/drawingml/2006/table">
            <a:tbl>
              <a:tblPr bandRow="1">
                <a:tableStyleId>{21E4AEA4-8DFA-4A89-87EB-49C32662AFE0}</a:tableStyleId>
              </a:tblPr>
              <a:tblGrid>
                <a:gridCol w="278003">
                  <a:extLst>
                    <a:ext uri="{9D8B030D-6E8A-4147-A177-3AD203B41FA5}">
                      <a16:colId xmlns:a16="http://schemas.microsoft.com/office/drawing/2014/main" val="7733943"/>
                    </a:ext>
                  </a:extLst>
                </a:gridCol>
                <a:gridCol w="792367">
                  <a:extLst>
                    <a:ext uri="{9D8B030D-6E8A-4147-A177-3AD203B41FA5}">
                      <a16:colId xmlns:a16="http://schemas.microsoft.com/office/drawing/2014/main" val="2340536180"/>
                    </a:ext>
                  </a:extLst>
                </a:gridCol>
                <a:gridCol w="642223">
                  <a:extLst>
                    <a:ext uri="{9D8B030D-6E8A-4147-A177-3AD203B41FA5}">
                      <a16:colId xmlns:a16="http://schemas.microsoft.com/office/drawing/2014/main" val="2223607705"/>
                    </a:ext>
                  </a:extLst>
                </a:gridCol>
              </a:tblGrid>
              <a:tr h="219527">
                <a:tc>
                  <a:txBody>
                    <a:bodyPr/>
                    <a:lstStyle/>
                    <a:p>
                      <a:r>
                        <a:rPr lang="en-US" sz="1200" dirty="0"/>
                        <a:t>0</a:t>
                      </a:r>
                    </a:p>
                  </a:txBody>
                  <a:tcPr/>
                </a:tc>
                <a:tc>
                  <a:txBody>
                    <a:bodyPr/>
                    <a:lstStyle/>
                    <a:p>
                      <a:r>
                        <a:rPr lang="en-US" sz="1200" dirty="0"/>
                        <a:t>NULL</a:t>
                      </a:r>
                    </a:p>
                  </a:txBody>
                  <a:tcPr/>
                </a:tc>
                <a:tc>
                  <a:txBody>
                    <a:bodyPr/>
                    <a:lstStyle/>
                    <a:p>
                      <a:r>
                        <a:rPr lang="en-US" sz="1200" dirty="0"/>
                        <a:t>R,W</a:t>
                      </a:r>
                    </a:p>
                  </a:txBody>
                  <a:tcPr/>
                </a:tc>
                <a:extLst>
                  <a:ext uri="{0D108BD9-81ED-4DB2-BD59-A6C34878D82A}">
                    <a16:rowId xmlns:a16="http://schemas.microsoft.com/office/drawing/2014/main" val="111645101"/>
                  </a:ext>
                </a:extLst>
              </a:tr>
              <a:tr h="219527">
                <a:tc>
                  <a:txBody>
                    <a:bodyPr/>
                    <a:lstStyle/>
                    <a:p>
                      <a:r>
                        <a:rPr lang="en-US" sz="1200" dirty="0"/>
                        <a:t>0</a:t>
                      </a:r>
                    </a:p>
                  </a:txBody>
                  <a:tcPr/>
                </a:tc>
                <a:tc>
                  <a:txBody>
                    <a:bodyPr/>
                    <a:lstStyle/>
                    <a:p>
                      <a:r>
                        <a:rPr lang="en-US" sz="1200" dirty="0"/>
                        <a:t>NULL</a:t>
                      </a:r>
                    </a:p>
                  </a:txBody>
                  <a:tcPr/>
                </a:tc>
                <a:tc>
                  <a:txBody>
                    <a:bodyPr/>
                    <a:lstStyle/>
                    <a:p>
                      <a:r>
                        <a:rPr lang="en-US" sz="1200" dirty="0"/>
                        <a:t>R,W</a:t>
                      </a:r>
                    </a:p>
                  </a:txBody>
                  <a:tcPr/>
                </a:tc>
                <a:extLst>
                  <a:ext uri="{0D108BD9-81ED-4DB2-BD59-A6C34878D82A}">
                    <a16:rowId xmlns:a16="http://schemas.microsoft.com/office/drawing/2014/main" val="3504091543"/>
                  </a:ext>
                </a:extLst>
              </a:tr>
              <a:tr h="219527">
                <a:tc>
                  <a:txBody>
                    <a:bodyPr/>
                    <a:lstStyle/>
                    <a:p>
                      <a:r>
                        <a:rPr lang="en-US" sz="1200" dirty="0"/>
                        <a:t>0</a:t>
                      </a:r>
                    </a:p>
                  </a:txBody>
                  <a:tcPr/>
                </a:tc>
                <a:tc>
                  <a:txBody>
                    <a:bodyPr/>
                    <a:lstStyle/>
                    <a:p>
                      <a:r>
                        <a:rPr lang="en-US" sz="1200" dirty="0"/>
                        <a:t>NULL</a:t>
                      </a:r>
                    </a:p>
                  </a:txBody>
                  <a:tcPr/>
                </a:tc>
                <a:tc>
                  <a:txBody>
                    <a:bodyPr/>
                    <a:lstStyle/>
                    <a:p>
                      <a:r>
                        <a:rPr lang="en-US" sz="1200" dirty="0"/>
                        <a:t>R,W</a:t>
                      </a:r>
                    </a:p>
                  </a:txBody>
                  <a:tcPr/>
                </a:tc>
                <a:extLst>
                  <a:ext uri="{0D108BD9-81ED-4DB2-BD59-A6C34878D82A}">
                    <a16:rowId xmlns:a16="http://schemas.microsoft.com/office/drawing/2014/main" val="902045245"/>
                  </a:ext>
                </a:extLst>
              </a:tr>
              <a:tr h="219527">
                <a:tc>
                  <a:txBody>
                    <a:bodyPr/>
                    <a:lstStyle/>
                    <a:p>
                      <a:r>
                        <a:rPr lang="en-US" sz="1200" dirty="0"/>
                        <a:t>1</a:t>
                      </a:r>
                    </a:p>
                  </a:txBody>
                  <a:tcPr/>
                </a:tc>
                <a:tc>
                  <a:txBody>
                    <a:bodyPr/>
                    <a:lstStyle/>
                    <a:p>
                      <a:r>
                        <a:rPr lang="en-US" sz="1200" dirty="0"/>
                        <a:t>59</a:t>
                      </a:r>
                    </a:p>
                  </a:txBody>
                  <a:tcPr/>
                </a:tc>
                <a:tc>
                  <a:txBody>
                    <a:bodyPr/>
                    <a:lstStyle/>
                    <a:p>
                      <a:r>
                        <a:rPr lang="en-US" sz="1200" dirty="0"/>
                        <a:t>R,X</a:t>
                      </a:r>
                    </a:p>
                  </a:txBody>
                  <a:tcPr/>
                </a:tc>
                <a:extLst>
                  <a:ext uri="{0D108BD9-81ED-4DB2-BD59-A6C34878D82A}">
                    <a16:rowId xmlns:a16="http://schemas.microsoft.com/office/drawing/2014/main" val="2122521055"/>
                  </a:ext>
                </a:extLst>
              </a:tr>
            </a:tbl>
          </a:graphicData>
        </a:graphic>
      </p:graphicFrame>
      <p:grpSp>
        <p:nvGrpSpPr>
          <p:cNvPr id="58" name="Group 57">
            <a:extLst>
              <a:ext uri="{FF2B5EF4-FFF2-40B4-BE49-F238E27FC236}">
                <a16:creationId xmlns:a16="http://schemas.microsoft.com/office/drawing/2014/main" id="{D5F1F961-FC07-7740-9134-AC2B9857B98D}"/>
              </a:ext>
            </a:extLst>
          </p:cNvPr>
          <p:cNvGrpSpPr/>
          <p:nvPr/>
        </p:nvGrpSpPr>
        <p:grpSpPr>
          <a:xfrm>
            <a:off x="4418289" y="1881488"/>
            <a:ext cx="1702582" cy="2194560"/>
            <a:chOff x="1676400" y="5257800"/>
            <a:chExt cx="1702582" cy="2194560"/>
          </a:xfrm>
          <a:noFill/>
        </p:grpSpPr>
        <p:sp>
          <p:nvSpPr>
            <p:cNvPr id="59" name="Rectangle 58">
              <a:extLst>
                <a:ext uri="{FF2B5EF4-FFF2-40B4-BE49-F238E27FC236}">
                  <a16:creationId xmlns:a16="http://schemas.microsoft.com/office/drawing/2014/main" id="{8B870FD0-D755-E941-A445-7FC242F76A8E}"/>
                </a:ext>
              </a:extLst>
            </p:cNvPr>
            <p:cNvSpPr/>
            <p:nvPr/>
          </p:nvSpPr>
          <p:spPr>
            <a:xfrm>
              <a:off x="1676400" y="5806341"/>
              <a:ext cx="1697355" cy="569833"/>
            </a:xfrm>
            <a:prstGeom prst="rect">
              <a:avLst/>
            </a:prstGeom>
            <a:grp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60" name="Rectangle 59">
              <a:extLst>
                <a:ext uri="{FF2B5EF4-FFF2-40B4-BE49-F238E27FC236}">
                  <a16:creationId xmlns:a16="http://schemas.microsoft.com/office/drawing/2014/main" id="{5297B374-2F13-EF4F-A25E-E2A7CD819830}"/>
                </a:ext>
              </a:extLst>
            </p:cNvPr>
            <p:cNvSpPr/>
            <p:nvPr/>
          </p:nvSpPr>
          <p:spPr>
            <a:xfrm>
              <a:off x="1676401" y="6909304"/>
              <a:ext cx="1697355" cy="543056"/>
            </a:xfrm>
            <a:prstGeom prst="rect">
              <a:avLst/>
            </a:prstGeom>
            <a:grp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61" name="Rectangle 60">
              <a:extLst>
                <a:ext uri="{FF2B5EF4-FFF2-40B4-BE49-F238E27FC236}">
                  <a16:creationId xmlns:a16="http://schemas.microsoft.com/office/drawing/2014/main" id="{43F14FF1-7DC0-EA45-9557-7F44627621A4}"/>
                </a:ext>
              </a:extLst>
            </p:cNvPr>
            <p:cNvSpPr/>
            <p:nvPr/>
          </p:nvSpPr>
          <p:spPr>
            <a:xfrm>
              <a:off x="1676400" y="5257800"/>
              <a:ext cx="1697356" cy="547273"/>
            </a:xfrm>
            <a:prstGeom prst="rect">
              <a:avLst/>
            </a:prstGeom>
            <a:grp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62" name="Rectangle 61">
              <a:extLst>
                <a:ext uri="{FF2B5EF4-FFF2-40B4-BE49-F238E27FC236}">
                  <a16:creationId xmlns:a16="http://schemas.microsoft.com/office/drawing/2014/main" id="{940660AE-F91A-1E43-8556-8E3B8E8EDA5A}"/>
                </a:ext>
              </a:extLst>
            </p:cNvPr>
            <p:cNvSpPr/>
            <p:nvPr/>
          </p:nvSpPr>
          <p:spPr>
            <a:xfrm>
              <a:off x="1681627" y="6372886"/>
              <a:ext cx="1697355" cy="539707"/>
            </a:xfrm>
            <a:prstGeom prst="rect">
              <a:avLst/>
            </a:prstGeom>
            <a:grp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sp>
        <p:nvSpPr>
          <p:cNvPr id="63" name="Rectangle 62">
            <a:extLst>
              <a:ext uri="{FF2B5EF4-FFF2-40B4-BE49-F238E27FC236}">
                <a16:creationId xmlns:a16="http://schemas.microsoft.com/office/drawing/2014/main" id="{C9EA8387-01A3-5243-959F-E346BFAE5B22}"/>
              </a:ext>
            </a:extLst>
          </p:cNvPr>
          <p:cNvSpPr/>
          <p:nvPr/>
        </p:nvSpPr>
        <p:spPr>
          <a:xfrm>
            <a:off x="4419668" y="1893680"/>
            <a:ext cx="1711002" cy="4934501"/>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cxnSp>
        <p:nvCxnSpPr>
          <p:cNvPr id="64" name="Elbow Connector 63">
            <a:extLst>
              <a:ext uri="{FF2B5EF4-FFF2-40B4-BE49-F238E27FC236}">
                <a16:creationId xmlns:a16="http://schemas.microsoft.com/office/drawing/2014/main" id="{F507237D-7F47-3140-9157-06D48629312D}"/>
              </a:ext>
            </a:extLst>
          </p:cNvPr>
          <p:cNvCxnSpPr>
            <a:cxnSpLocks/>
            <a:endCxn id="14" idx="1"/>
          </p:cNvCxnSpPr>
          <p:nvPr/>
        </p:nvCxnSpPr>
        <p:spPr>
          <a:xfrm>
            <a:off x="6128628" y="4373061"/>
            <a:ext cx="302006" cy="12700"/>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65" name="Elbow Connector 64">
            <a:extLst>
              <a:ext uri="{FF2B5EF4-FFF2-40B4-BE49-F238E27FC236}">
                <a16:creationId xmlns:a16="http://schemas.microsoft.com/office/drawing/2014/main" id="{33195F0A-51DF-8543-950B-C4E2ECB24C7C}"/>
              </a:ext>
            </a:extLst>
          </p:cNvPr>
          <p:cNvCxnSpPr>
            <a:cxnSpLocks/>
            <a:stCxn id="53" idx="3"/>
            <a:endCxn id="21" idx="1"/>
          </p:cNvCxnSpPr>
          <p:nvPr/>
        </p:nvCxnSpPr>
        <p:spPr>
          <a:xfrm>
            <a:off x="6131163" y="4913388"/>
            <a:ext cx="290619" cy="556952"/>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66" name="Elbow Connector 65">
            <a:extLst>
              <a:ext uri="{FF2B5EF4-FFF2-40B4-BE49-F238E27FC236}">
                <a16:creationId xmlns:a16="http://schemas.microsoft.com/office/drawing/2014/main" id="{7459B93B-B67B-804D-9457-934701B9D9FA}"/>
              </a:ext>
            </a:extLst>
          </p:cNvPr>
          <p:cNvCxnSpPr>
            <a:cxnSpLocks/>
          </p:cNvCxnSpPr>
          <p:nvPr/>
        </p:nvCxnSpPr>
        <p:spPr>
          <a:xfrm flipV="1">
            <a:off x="6120871" y="6028944"/>
            <a:ext cx="314992" cy="541973"/>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55" name="Elbow Connector 54">
            <a:extLst>
              <a:ext uri="{FF2B5EF4-FFF2-40B4-BE49-F238E27FC236}">
                <a16:creationId xmlns:a16="http://schemas.microsoft.com/office/drawing/2014/main" id="{B663B030-0C70-6A44-BA1B-20044AB37F12}"/>
              </a:ext>
            </a:extLst>
          </p:cNvPr>
          <p:cNvCxnSpPr>
            <a:cxnSpLocks/>
            <a:stCxn id="60" idx="3"/>
            <a:endCxn id="11" idx="1"/>
          </p:cNvCxnSpPr>
          <p:nvPr/>
        </p:nvCxnSpPr>
        <p:spPr>
          <a:xfrm flipV="1">
            <a:off x="6115645" y="3270041"/>
            <a:ext cx="313239" cy="534479"/>
          </a:xfrm>
          <a:prstGeom prst="bentConnector3">
            <a:avLst>
              <a:gd name="adj1" fmla="val 37308"/>
            </a:avLst>
          </a:prstGeom>
          <a:ln>
            <a:tailEnd type="triangle"/>
          </a:ln>
        </p:spPr>
        <p:style>
          <a:lnRef idx="2">
            <a:schemeClr val="dk1"/>
          </a:lnRef>
          <a:fillRef idx="0">
            <a:schemeClr val="dk1"/>
          </a:fillRef>
          <a:effectRef idx="1">
            <a:schemeClr val="dk1"/>
          </a:effectRef>
          <a:fontRef idx="minor">
            <a:schemeClr val="tx1"/>
          </a:fontRef>
        </p:style>
      </p:cxnSp>
      <p:cxnSp>
        <p:nvCxnSpPr>
          <p:cNvPr id="67" name="Elbow Connector 66">
            <a:extLst>
              <a:ext uri="{FF2B5EF4-FFF2-40B4-BE49-F238E27FC236}">
                <a16:creationId xmlns:a16="http://schemas.microsoft.com/office/drawing/2014/main" id="{0355AFFA-9436-8B41-B2AF-7703B4729A8C}"/>
              </a:ext>
            </a:extLst>
          </p:cNvPr>
          <p:cNvCxnSpPr>
            <a:cxnSpLocks/>
            <a:stCxn id="59" idx="3"/>
            <a:endCxn id="33" idx="1"/>
          </p:cNvCxnSpPr>
          <p:nvPr/>
        </p:nvCxnSpPr>
        <p:spPr>
          <a:xfrm>
            <a:off x="6115644" y="2714946"/>
            <a:ext cx="313240" cy="1106356"/>
          </a:xfrm>
          <a:prstGeom prst="bentConnector3">
            <a:avLst>
              <a:gd name="adj1" fmla="val 62692"/>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2163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Two-level Page Tables</a:t>
            </a:r>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15857" r="17976"/>
          <a:stretch/>
        </p:blipFill>
        <p:spPr>
          <a:xfrm>
            <a:off x="381000" y="1994588"/>
            <a:ext cx="1414072" cy="1414072"/>
          </a:xfrm>
          <a:prstGeom prst="rect">
            <a:avLst/>
          </a:prstGeom>
        </p:spPr>
      </p:pic>
      <p:grpSp>
        <p:nvGrpSpPr>
          <p:cNvPr id="11" name="Group 10">
            <a:extLst>
              <a:ext uri="{FF2B5EF4-FFF2-40B4-BE49-F238E27FC236}">
                <a16:creationId xmlns:a16="http://schemas.microsoft.com/office/drawing/2014/main" id="{F67885EB-F562-0C45-A0FE-9CF32EECFDBA}"/>
              </a:ext>
            </a:extLst>
          </p:cNvPr>
          <p:cNvGrpSpPr/>
          <p:nvPr/>
        </p:nvGrpSpPr>
        <p:grpSpPr>
          <a:xfrm>
            <a:off x="1795072" y="2275842"/>
            <a:ext cx="4872428" cy="455212"/>
            <a:chOff x="1707646" y="2275842"/>
            <a:chExt cx="5120562" cy="455212"/>
          </a:xfrm>
        </p:grpSpPr>
        <p:cxnSp>
          <p:nvCxnSpPr>
            <p:cNvPr id="9" name="Straight Arrow Connector 8">
              <a:extLst>
                <a:ext uri="{FF2B5EF4-FFF2-40B4-BE49-F238E27FC236}">
                  <a16:creationId xmlns:a16="http://schemas.microsoft.com/office/drawing/2014/main" id="{AA0D5202-3595-5043-ACE6-070BE19F188C}"/>
                </a:ext>
              </a:extLst>
            </p:cNvPr>
            <p:cNvCxnSpPr>
              <a:cxnSpLocks/>
              <a:stCxn id="7" idx="3"/>
              <a:endCxn id="3" idx="1"/>
            </p:cNvCxnSpPr>
            <p:nvPr/>
          </p:nvCxnSpPr>
          <p:spPr>
            <a:xfrm>
              <a:off x="1707646" y="2701624"/>
              <a:ext cx="5120562" cy="2943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0" name="TextBox 9">
              <a:extLst>
                <a:ext uri="{FF2B5EF4-FFF2-40B4-BE49-F238E27FC236}">
                  <a16:creationId xmlns:a16="http://schemas.microsoft.com/office/drawing/2014/main" id="{564D7E64-155F-2B48-90E7-C0D4D3B51370}"/>
                </a:ext>
              </a:extLst>
            </p:cNvPr>
            <p:cNvSpPr txBox="1"/>
            <p:nvPr/>
          </p:nvSpPr>
          <p:spPr>
            <a:xfrm>
              <a:off x="2422795" y="2275842"/>
              <a:ext cx="761747" cy="369332"/>
            </a:xfrm>
            <a:prstGeom prst="rect">
              <a:avLst/>
            </a:prstGeom>
            <a:noFill/>
          </p:spPr>
          <p:txBody>
            <a:bodyPr wrap="none" rtlCol="0">
              <a:spAutoFit/>
            </a:bodyPr>
            <a:lstStyle/>
            <a:p>
              <a:r>
                <a:rPr lang="en-US" dirty="0" err="1"/>
                <a:t>vaddr</a:t>
              </a:r>
              <a:endParaRPr lang="en-US" dirty="0"/>
            </a:p>
          </p:txBody>
        </p:sp>
      </p:grpSp>
      <p:grpSp>
        <p:nvGrpSpPr>
          <p:cNvPr id="25" name="Group 24">
            <a:extLst>
              <a:ext uri="{FF2B5EF4-FFF2-40B4-BE49-F238E27FC236}">
                <a16:creationId xmlns:a16="http://schemas.microsoft.com/office/drawing/2014/main" id="{44CB4924-356F-0143-8873-F4C448594321}"/>
              </a:ext>
            </a:extLst>
          </p:cNvPr>
          <p:cNvGrpSpPr/>
          <p:nvPr/>
        </p:nvGrpSpPr>
        <p:grpSpPr>
          <a:xfrm>
            <a:off x="1088036" y="3408659"/>
            <a:ext cx="5753634" cy="2344440"/>
            <a:chOff x="1088036" y="3408659"/>
            <a:chExt cx="5753634" cy="2632956"/>
          </a:xfrm>
        </p:grpSpPr>
        <p:cxnSp>
          <p:nvCxnSpPr>
            <p:cNvPr id="21" name="Elbow Connector 20">
              <a:extLst>
                <a:ext uri="{FF2B5EF4-FFF2-40B4-BE49-F238E27FC236}">
                  <a16:creationId xmlns:a16="http://schemas.microsoft.com/office/drawing/2014/main" id="{4FBD87D4-0241-5148-B0BC-6DB94EFC6B59}"/>
                </a:ext>
              </a:extLst>
            </p:cNvPr>
            <p:cNvCxnSpPr>
              <a:cxnSpLocks/>
              <a:stCxn id="39" idx="1"/>
              <a:endCxn id="7" idx="2"/>
            </p:cNvCxnSpPr>
            <p:nvPr/>
          </p:nvCxnSpPr>
          <p:spPr>
            <a:xfrm rot="10800000">
              <a:off x="1088036" y="3408659"/>
              <a:ext cx="5753634" cy="2632956"/>
            </a:xfrm>
            <a:prstGeom prst="bentConnector2">
              <a:avLst/>
            </a:prstGeom>
            <a:ln>
              <a:tailEnd type="triangle"/>
            </a:ln>
          </p:spPr>
          <p:style>
            <a:lnRef idx="3">
              <a:schemeClr val="accent1"/>
            </a:lnRef>
            <a:fillRef idx="0">
              <a:schemeClr val="accent1"/>
            </a:fillRef>
            <a:effectRef idx="2">
              <a:schemeClr val="accent1"/>
            </a:effectRef>
            <a:fontRef idx="minor">
              <a:schemeClr val="tx1"/>
            </a:fontRef>
          </p:style>
        </p:cxnSp>
        <p:sp>
          <p:nvSpPr>
            <p:cNvPr id="22" name="TextBox 21">
              <a:extLst>
                <a:ext uri="{FF2B5EF4-FFF2-40B4-BE49-F238E27FC236}">
                  <a16:creationId xmlns:a16="http://schemas.microsoft.com/office/drawing/2014/main" id="{7544B3F4-60FD-E643-8028-9B17BC1D5FE4}"/>
                </a:ext>
              </a:extLst>
            </p:cNvPr>
            <p:cNvSpPr txBox="1"/>
            <p:nvPr/>
          </p:nvSpPr>
          <p:spPr>
            <a:xfrm>
              <a:off x="3429000" y="5624484"/>
              <a:ext cx="671979" cy="369332"/>
            </a:xfrm>
            <a:prstGeom prst="rect">
              <a:avLst/>
            </a:prstGeom>
            <a:noFill/>
          </p:spPr>
          <p:txBody>
            <a:bodyPr wrap="none" rtlCol="0">
              <a:spAutoFit/>
            </a:bodyPr>
            <a:lstStyle/>
            <a:p>
              <a:r>
                <a:rPr lang="en-US" dirty="0"/>
                <a:t>Data</a:t>
              </a:r>
            </a:p>
          </p:txBody>
        </p:sp>
      </p:grpSp>
      <p:cxnSp>
        <p:nvCxnSpPr>
          <p:cNvPr id="18" name="Straight Arrow Connector 17">
            <a:extLst>
              <a:ext uri="{FF2B5EF4-FFF2-40B4-BE49-F238E27FC236}">
                <a16:creationId xmlns:a16="http://schemas.microsoft.com/office/drawing/2014/main" id="{B5348950-F867-E143-A34C-682335BA2F64}"/>
              </a:ext>
            </a:extLst>
          </p:cNvPr>
          <p:cNvCxnSpPr>
            <a:cxnSpLocks/>
            <a:endCxn id="39" idx="0"/>
          </p:cNvCxnSpPr>
          <p:nvPr/>
        </p:nvCxnSpPr>
        <p:spPr>
          <a:xfrm flipH="1">
            <a:off x="7726135" y="4800599"/>
            <a:ext cx="1818" cy="457201"/>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nvGrpSpPr>
          <p:cNvPr id="26" name="Group 25">
            <a:extLst>
              <a:ext uri="{FF2B5EF4-FFF2-40B4-BE49-F238E27FC236}">
                <a16:creationId xmlns:a16="http://schemas.microsoft.com/office/drawing/2014/main" id="{5A541B8B-A424-AF4D-B6E4-A045A903F4C3}"/>
              </a:ext>
            </a:extLst>
          </p:cNvPr>
          <p:cNvGrpSpPr/>
          <p:nvPr/>
        </p:nvGrpSpPr>
        <p:grpSpPr>
          <a:xfrm>
            <a:off x="6667499" y="2514600"/>
            <a:ext cx="2017681" cy="432907"/>
            <a:chOff x="4448045" y="1273883"/>
            <a:chExt cx="2822851" cy="367387"/>
          </a:xfrm>
        </p:grpSpPr>
        <p:sp>
          <p:nvSpPr>
            <p:cNvPr id="3" name="Rectangle 2">
              <a:extLst>
                <a:ext uri="{FF2B5EF4-FFF2-40B4-BE49-F238E27FC236}">
                  <a16:creationId xmlns:a16="http://schemas.microsoft.com/office/drawing/2014/main" id="{D475691C-438E-9844-868B-79643EF771A5}"/>
                </a:ext>
              </a:extLst>
            </p:cNvPr>
            <p:cNvSpPr/>
            <p:nvPr/>
          </p:nvSpPr>
          <p:spPr>
            <a:xfrm>
              <a:off x="4448046" y="1273884"/>
              <a:ext cx="2822850" cy="36738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Rectangle 4">
              <a:extLst>
                <a:ext uri="{FF2B5EF4-FFF2-40B4-BE49-F238E27FC236}">
                  <a16:creationId xmlns:a16="http://schemas.microsoft.com/office/drawing/2014/main" id="{B521BA13-454D-C047-B7AF-5F51B52C2D4E}"/>
                </a:ext>
              </a:extLst>
            </p:cNvPr>
            <p:cNvSpPr/>
            <p:nvPr/>
          </p:nvSpPr>
          <p:spPr>
            <a:xfrm>
              <a:off x="4448045" y="1273883"/>
              <a:ext cx="1036462" cy="313434"/>
            </a:xfrm>
            <a:prstGeom prst="rect">
              <a:avLst/>
            </a:prstGeom>
          </p:spPr>
          <p:txBody>
            <a:bodyPr wrap="none">
              <a:spAutoFit/>
            </a:bodyPr>
            <a:lstStyle/>
            <a:p>
              <a:r>
                <a:rPr lang="en-US" dirty="0"/>
                <a:t>MMU</a:t>
              </a:r>
            </a:p>
          </p:txBody>
        </p:sp>
      </p:grpSp>
      <p:pic>
        <p:nvPicPr>
          <p:cNvPr id="39" name="Picture 38">
            <a:extLst>
              <a:ext uri="{FF2B5EF4-FFF2-40B4-BE49-F238E27FC236}">
                <a16:creationId xmlns:a16="http://schemas.microsoft.com/office/drawing/2014/main" id="{7D5E133B-C4CA-6B4B-AB8E-B56EC59695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41670" y="5257800"/>
            <a:ext cx="1768930" cy="990600"/>
          </a:xfrm>
          <a:prstGeom prst="rect">
            <a:avLst/>
          </a:prstGeom>
        </p:spPr>
      </p:pic>
      <p:cxnSp>
        <p:nvCxnSpPr>
          <p:cNvPr id="23" name="Elbow Connector 22">
            <a:extLst>
              <a:ext uri="{FF2B5EF4-FFF2-40B4-BE49-F238E27FC236}">
                <a16:creationId xmlns:a16="http://schemas.microsoft.com/office/drawing/2014/main" id="{24DCBD5F-9504-6448-A578-A8E763D0EC48}"/>
              </a:ext>
            </a:extLst>
          </p:cNvPr>
          <p:cNvCxnSpPr>
            <a:cxnSpLocks/>
            <a:stCxn id="4" idx="2"/>
            <a:endCxn id="44" idx="1"/>
          </p:cNvCxnSpPr>
          <p:nvPr/>
        </p:nvCxnSpPr>
        <p:spPr>
          <a:xfrm rot="5400000">
            <a:off x="1623611" y="2580827"/>
            <a:ext cx="1857239" cy="1943104"/>
          </a:xfrm>
          <a:prstGeom prst="bentConnector4">
            <a:avLst>
              <a:gd name="adj1" fmla="val 46581"/>
              <a:gd name="adj2" fmla="val 111765"/>
            </a:avLst>
          </a:prstGeom>
          <a:ln>
            <a:tailEnd type="triangle"/>
          </a:ln>
        </p:spPr>
        <p:style>
          <a:lnRef idx="2">
            <a:schemeClr val="dk1"/>
          </a:lnRef>
          <a:fillRef idx="0">
            <a:schemeClr val="dk1"/>
          </a:fillRef>
          <a:effectRef idx="1">
            <a:schemeClr val="dk1"/>
          </a:effectRef>
          <a:fontRef idx="minor">
            <a:schemeClr val="tx1"/>
          </a:fontRef>
        </p:style>
      </p:cxnSp>
      <p:grpSp>
        <p:nvGrpSpPr>
          <p:cNvPr id="40" name="Group 39">
            <a:extLst>
              <a:ext uri="{FF2B5EF4-FFF2-40B4-BE49-F238E27FC236}">
                <a16:creationId xmlns:a16="http://schemas.microsoft.com/office/drawing/2014/main" id="{3AB6D621-0D02-0445-AEE1-8CD00734AAC9}"/>
              </a:ext>
            </a:extLst>
          </p:cNvPr>
          <p:cNvGrpSpPr/>
          <p:nvPr/>
        </p:nvGrpSpPr>
        <p:grpSpPr>
          <a:xfrm>
            <a:off x="6922956" y="4462049"/>
            <a:ext cx="2040707" cy="338553"/>
            <a:chOff x="2985124" y="2285999"/>
            <a:chExt cx="1340061" cy="255069"/>
          </a:xfrm>
        </p:grpSpPr>
        <p:sp>
          <p:nvSpPr>
            <p:cNvPr id="41" name="Rectangle 40">
              <a:extLst>
                <a:ext uri="{FF2B5EF4-FFF2-40B4-BE49-F238E27FC236}">
                  <a16:creationId xmlns:a16="http://schemas.microsoft.com/office/drawing/2014/main" id="{634394C6-D3EB-D94A-B2C2-4ECC8B363379}"/>
                </a:ext>
              </a:extLst>
            </p:cNvPr>
            <p:cNvSpPr/>
            <p:nvPr/>
          </p:nvSpPr>
          <p:spPr>
            <a:xfrm>
              <a:off x="2985124" y="2286000"/>
              <a:ext cx="858027" cy="25506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dirty="0"/>
                <a:t>Frame[idx1]</a:t>
              </a:r>
            </a:p>
          </p:txBody>
        </p:sp>
        <p:sp>
          <p:nvSpPr>
            <p:cNvPr id="42" name="Rectangle 41">
              <a:extLst>
                <a:ext uri="{FF2B5EF4-FFF2-40B4-BE49-F238E27FC236}">
                  <a16:creationId xmlns:a16="http://schemas.microsoft.com/office/drawing/2014/main" id="{750130D1-75FC-4E41-9270-F49D41A97912}"/>
                </a:ext>
              </a:extLst>
            </p:cNvPr>
            <p:cNvSpPr/>
            <p:nvPr/>
          </p:nvSpPr>
          <p:spPr>
            <a:xfrm>
              <a:off x="3843151" y="2285999"/>
              <a:ext cx="482034" cy="25506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dirty="0"/>
                <a:t>offset</a:t>
              </a:r>
            </a:p>
          </p:txBody>
        </p:sp>
      </p:grpSp>
      <p:sp>
        <p:nvSpPr>
          <p:cNvPr id="43" name="TextBox 42">
            <a:extLst>
              <a:ext uri="{FF2B5EF4-FFF2-40B4-BE49-F238E27FC236}">
                <a16:creationId xmlns:a16="http://schemas.microsoft.com/office/drawing/2014/main" id="{6CC2C69A-7A64-7F49-8210-6E81328671DA}"/>
              </a:ext>
            </a:extLst>
          </p:cNvPr>
          <p:cNvSpPr txBox="1"/>
          <p:nvPr/>
        </p:nvSpPr>
        <p:spPr>
          <a:xfrm rot="16200000">
            <a:off x="1826029" y="5105320"/>
            <a:ext cx="543739" cy="523220"/>
          </a:xfrm>
          <a:prstGeom prst="rect">
            <a:avLst/>
          </a:prstGeom>
          <a:noFill/>
        </p:spPr>
        <p:txBody>
          <a:bodyPr wrap="none" rtlCol="0">
            <a:spAutoFit/>
          </a:bodyPr>
          <a:lstStyle/>
          <a:p>
            <a:r>
              <a:rPr lang="en-US" sz="2800" b="1" dirty="0"/>
              <a:t>…</a:t>
            </a:r>
          </a:p>
        </p:txBody>
      </p:sp>
      <p:graphicFrame>
        <p:nvGraphicFramePr>
          <p:cNvPr id="44" name="Table 43">
            <a:extLst>
              <a:ext uri="{FF2B5EF4-FFF2-40B4-BE49-F238E27FC236}">
                <a16:creationId xmlns:a16="http://schemas.microsoft.com/office/drawing/2014/main" id="{95321887-A190-604A-B737-078F60D70023}"/>
              </a:ext>
            </a:extLst>
          </p:cNvPr>
          <p:cNvGraphicFramePr>
            <a:graphicFrameLocks noGrp="1"/>
          </p:cNvGraphicFramePr>
          <p:nvPr>
            <p:extLst>
              <p:ext uri="{D42A27DB-BD31-4B8C-83A1-F6EECF244321}">
                <p14:modId xmlns:p14="http://schemas.microsoft.com/office/powerpoint/2010/main" val="357637629"/>
              </p:ext>
            </p:extLst>
          </p:nvPr>
        </p:nvGraphicFramePr>
        <p:xfrm>
          <a:off x="1580678" y="3795199"/>
          <a:ext cx="1170445" cy="1371600"/>
        </p:xfrm>
        <a:graphic>
          <a:graphicData uri="http://schemas.openxmlformats.org/drawingml/2006/table">
            <a:tbl>
              <a:tblPr firstRow="1" bandRow="1">
                <a:tableStyleId>{5C22544A-7EE6-4342-B048-85BDC9FD1C3A}</a:tableStyleId>
              </a:tblPr>
              <a:tblGrid>
                <a:gridCol w="335368">
                  <a:extLst>
                    <a:ext uri="{9D8B030D-6E8A-4147-A177-3AD203B41FA5}">
                      <a16:colId xmlns:a16="http://schemas.microsoft.com/office/drawing/2014/main" val="7733943"/>
                    </a:ext>
                  </a:extLst>
                </a:gridCol>
                <a:gridCol w="835077">
                  <a:extLst>
                    <a:ext uri="{9D8B030D-6E8A-4147-A177-3AD203B41FA5}">
                      <a16:colId xmlns:a16="http://schemas.microsoft.com/office/drawing/2014/main" val="2340536180"/>
                    </a:ext>
                  </a:extLst>
                </a:gridCol>
              </a:tblGrid>
              <a:tr h="223762">
                <a:tc>
                  <a:txBody>
                    <a:bodyPr/>
                    <a:lstStyle/>
                    <a:p>
                      <a:r>
                        <a:rPr lang="en-US" sz="1200" dirty="0"/>
                        <a:t>v</a:t>
                      </a:r>
                    </a:p>
                  </a:txBody>
                  <a:tcPr/>
                </a:tc>
                <a:tc>
                  <a:txBody>
                    <a:bodyPr/>
                    <a:lstStyle/>
                    <a:p>
                      <a:r>
                        <a:rPr lang="en-US" sz="1200" dirty="0" err="1"/>
                        <a:t>PTFrame</a:t>
                      </a:r>
                      <a:endParaRPr lang="en-US" sz="1200" dirty="0"/>
                    </a:p>
                  </a:txBody>
                  <a:tcPr/>
                </a:tc>
                <a:extLst>
                  <a:ext uri="{0D108BD9-81ED-4DB2-BD59-A6C34878D82A}">
                    <a16:rowId xmlns:a16="http://schemas.microsoft.com/office/drawing/2014/main" val="4202681401"/>
                  </a:ext>
                </a:extLst>
              </a:tr>
              <a:tr h="223762">
                <a:tc>
                  <a:txBody>
                    <a:bodyPr/>
                    <a:lstStyle/>
                    <a:p>
                      <a:r>
                        <a:rPr lang="en-US" sz="1200" dirty="0"/>
                        <a:t>0</a:t>
                      </a:r>
                    </a:p>
                  </a:txBody>
                  <a:tcPr/>
                </a:tc>
                <a:tc>
                  <a:txBody>
                    <a:bodyPr/>
                    <a:lstStyle/>
                    <a:p>
                      <a:r>
                        <a:rPr lang="en-US" sz="1200" dirty="0"/>
                        <a:t>NULL</a:t>
                      </a:r>
                    </a:p>
                  </a:txBody>
                  <a:tcPr/>
                </a:tc>
                <a:extLst>
                  <a:ext uri="{0D108BD9-81ED-4DB2-BD59-A6C34878D82A}">
                    <a16:rowId xmlns:a16="http://schemas.microsoft.com/office/drawing/2014/main" val="111645101"/>
                  </a:ext>
                </a:extLst>
              </a:tr>
              <a:tr h="223762">
                <a:tc>
                  <a:txBody>
                    <a:bodyPr/>
                    <a:lstStyle/>
                    <a:p>
                      <a:r>
                        <a:rPr lang="en-US" sz="1200" dirty="0"/>
                        <a:t>1</a:t>
                      </a:r>
                    </a:p>
                  </a:txBody>
                  <a:tcPr/>
                </a:tc>
                <a:tc>
                  <a:txBody>
                    <a:bodyPr/>
                    <a:lstStyle/>
                    <a:p>
                      <a:r>
                        <a:rPr lang="en-US" sz="1200" dirty="0"/>
                        <a:t>62</a:t>
                      </a:r>
                    </a:p>
                  </a:txBody>
                  <a:tcPr/>
                </a:tc>
                <a:extLst>
                  <a:ext uri="{0D108BD9-81ED-4DB2-BD59-A6C34878D82A}">
                    <a16:rowId xmlns:a16="http://schemas.microsoft.com/office/drawing/2014/main" val="3504091543"/>
                  </a:ext>
                </a:extLst>
              </a:tr>
              <a:tr h="223762">
                <a:tc>
                  <a:txBody>
                    <a:bodyPr/>
                    <a:lstStyle/>
                    <a:p>
                      <a:r>
                        <a:rPr lang="en-US" sz="1200" dirty="0"/>
                        <a:t>0</a:t>
                      </a:r>
                    </a:p>
                  </a:txBody>
                  <a:tcPr/>
                </a:tc>
                <a:tc>
                  <a:txBody>
                    <a:bodyPr/>
                    <a:lstStyle/>
                    <a:p>
                      <a:r>
                        <a:rPr lang="en-US" sz="1200" dirty="0"/>
                        <a:t>17</a:t>
                      </a:r>
                    </a:p>
                  </a:txBody>
                  <a:tcPr/>
                </a:tc>
                <a:extLst>
                  <a:ext uri="{0D108BD9-81ED-4DB2-BD59-A6C34878D82A}">
                    <a16:rowId xmlns:a16="http://schemas.microsoft.com/office/drawing/2014/main" val="902045245"/>
                  </a:ext>
                </a:extLst>
              </a:tr>
              <a:tr h="223762">
                <a:tc>
                  <a:txBody>
                    <a:bodyPr/>
                    <a:lstStyle/>
                    <a:p>
                      <a:r>
                        <a:rPr lang="en-US" sz="1200" dirty="0"/>
                        <a:t>1</a:t>
                      </a:r>
                    </a:p>
                  </a:txBody>
                  <a:tcPr/>
                </a:tc>
                <a:tc>
                  <a:txBody>
                    <a:bodyPr/>
                    <a:lstStyle/>
                    <a:p>
                      <a:r>
                        <a:rPr lang="en-US" sz="1200" dirty="0"/>
                        <a:t>77</a:t>
                      </a:r>
                    </a:p>
                  </a:txBody>
                  <a:tcPr/>
                </a:tc>
                <a:extLst>
                  <a:ext uri="{0D108BD9-81ED-4DB2-BD59-A6C34878D82A}">
                    <a16:rowId xmlns:a16="http://schemas.microsoft.com/office/drawing/2014/main" val="2122521055"/>
                  </a:ext>
                </a:extLst>
              </a:tr>
            </a:tbl>
          </a:graphicData>
        </a:graphic>
      </p:graphicFrame>
      <p:sp>
        <p:nvSpPr>
          <p:cNvPr id="28" name="TextBox 27">
            <a:extLst>
              <a:ext uri="{FF2B5EF4-FFF2-40B4-BE49-F238E27FC236}">
                <a16:creationId xmlns:a16="http://schemas.microsoft.com/office/drawing/2014/main" id="{53E50984-C2B3-9E4A-962A-3D8D923858DF}"/>
              </a:ext>
            </a:extLst>
          </p:cNvPr>
          <p:cNvSpPr txBox="1"/>
          <p:nvPr/>
        </p:nvSpPr>
        <p:spPr>
          <a:xfrm>
            <a:off x="1524000" y="3483435"/>
            <a:ext cx="925253" cy="338554"/>
          </a:xfrm>
          <a:prstGeom prst="rect">
            <a:avLst/>
          </a:prstGeom>
          <a:noFill/>
        </p:spPr>
        <p:txBody>
          <a:bodyPr wrap="none" rtlCol="0">
            <a:spAutoFit/>
          </a:bodyPr>
          <a:lstStyle/>
          <a:p>
            <a:r>
              <a:rPr lang="en-US" sz="1600" dirty="0"/>
              <a:t>page </a:t>
            </a:r>
            <a:r>
              <a:rPr lang="en-US" sz="1600" dirty="0" err="1"/>
              <a:t>dir</a:t>
            </a:r>
            <a:endParaRPr lang="en-US" sz="1600" dirty="0"/>
          </a:p>
        </p:txBody>
      </p:sp>
      <p:grpSp>
        <p:nvGrpSpPr>
          <p:cNvPr id="8" name="Group 7">
            <a:extLst>
              <a:ext uri="{FF2B5EF4-FFF2-40B4-BE49-F238E27FC236}">
                <a16:creationId xmlns:a16="http://schemas.microsoft.com/office/drawing/2014/main" id="{3DD9FF26-4E58-CC47-9E38-0BC96A04C503}"/>
              </a:ext>
            </a:extLst>
          </p:cNvPr>
          <p:cNvGrpSpPr/>
          <p:nvPr/>
        </p:nvGrpSpPr>
        <p:grpSpPr>
          <a:xfrm>
            <a:off x="3200400" y="2320115"/>
            <a:ext cx="2094112" cy="303645"/>
            <a:chOff x="3124200" y="2141397"/>
            <a:chExt cx="2094112" cy="303645"/>
          </a:xfrm>
        </p:grpSpPr>
        <p:grpSp>
          <p:nvGrpSpPr>
            <p:cNvPr id="17" name="Group 16">
              <a:extLst>
                <a:ext uri="{FF2B5EF4-FFF2-40B4-BE49-F238E27FC236}">
                  <a16:creationId xmlns:a16="http://schemas.microsoft.com/office/drawing/2014/main" id="{7F4B37F5-0047-B443-8D9F-1E2C6F16EB55}"/>
                </a:ext>
              </a:extLst>
            </p:cNvPr>
            <p:cNvGrpSpPr/>
            <p:nvPr/>
          </p:nvGrpSpPr>
          <p:grpSpPr>
            <a:xfrm>
              <a:off x="3124200" y="2141398"/>
              <a:ext cx="2094112" cy="303644"/>
              <a:chOff x="3156515" y="2286000"/>
              <a:chExt cx="1252625" cy="255069"/>
            </a:xfrm>
          </p:grpSpPr>
          <p:sp>
            <p:nvSpPr>
              <p:cNvPr id="4" name="Rectangle 3">
                <a:extLst>
                  <a:ext uri="{FF2B5EF4-FFF2-40B4-BE49-F238E27FC236}">
                    <a16:creationId xmlns:a16="http://schemas.microsoft.com/office/drawing/2014/main" id="{E8111707-3926-0148-A6CE-0319357BF7A6}"/>
                  </a:ext>
                </a:extLst>
              </p:cNvPr>
              <p:cNvSpPr/>
              <p:nvPr/>
            </p:nvSpPr>
            <p:spPr>
              <a:xfrm>
                <a:off x="3156515" y="2286000"/>
                <a:ext cx="386872" cy="25506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idx1</a:t>
                </a:r>
              </a:p>
            </p:txBody>
          </p:sp>
          <p:sp>
            <p:nvSpPr>
              <p:cNvPr id="38" name="Rectangle 37">
                <a:extLst>
                  <a:ext uri="{FF2B5EF4-FFF2-40B4-BE49-F238E27FC236}">
                    <a16:creationId xmlns:a16="http://schemas.microsoft.com/office/drawing/2014/main" id="{E78A9B94-3552-BB4A-9490-892128CDC067}"/>
                  </a:ext>
                </a:extLst>
              </p:cNvPr>
              <p:cNvSpPr/>
              <p:nvPr/>
            </p:nvSpPr>
            <p:spPr>
              <a:xfrm>
                <a:off x="3908055" y="2286000"/>
                <a:ext cx="501085" cy="25506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offset</a:t>
                </a:r>
              </a:p>
            </p:txBody>
          </p:sp>
        </p:grpSp>
        <p:sp>
          <p:nvSpPr>
            <p:cNvPr id="49" name="Rectangle 48">
              <a:extLst>
                <a:ext uri="{FF2B5EF4-FFF2-40B4-BE49-F238E27FC236}">
                  <a16:creationId xmlns:a16="http://schemas.microsoft.com/office/drawing/2014/main" id="{ADA0A632-5373-E94F-8435-025777D44346}"/>
                </a:ext>
              </a:extLst>
            </p:cNvPr>
            <p:cNvSpPr/>
            <p:nvPr/>
          </p:nvSpPr>
          <p:spPr>
            <a:xfrm>
              <a:off x="3770963" y="2141397"/>
              <a:ext cx="646764" cy="30364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idx2</a:t>
              </a:r>
            </a:p>
          </p:txBody>
        </p:sp>
      </p:grpSp>
      <p:graphicFrame>
        <p:nvGraphicFramePr>
          <p:cNvPr id="57" name="Table 56">
            <a:extLst>
              <a:ext uri="{FF2B5EF4-FFF2-40B4-BE49-F238E27FC236}">
                <a16:creationId xmlns:a16="http://schemas.microsoft.com/office/drawing/2014/main" id="{2736F466-7DF2-1C4E-AD70-F1CE7826A69A}"/>
              </a:ext>
            </a:extLst>
          </p:cNvPr>
          <p:cNvGraphicFramePr>
            <a:graphicFrameLocks noGrp="1"/>
          </p:cNvGraphicFramePr>
          <p:nvPr>
            <p:extLst>
              <p:ext uri="{D42A27DB-BD31-4B8C-83A1-F6EECF244321}">
                <p14:modId xmlns:p14="http://schemas.microsoft.com/office/powerpoint/2010/main" val="2378928092"/>
              </p:ext>
            </p:extLst>
          </p:nvPr>
        </p:nvGraphicFramePr>
        <p:xfrm>
          <a:off x="5210684" y="3886200"/>
          <a:ext cx="1392261" cy="1371600"/>
        </p:xfrm>
        <a:graphic>
          <a:graphicData uri="http://schemas.openxmlformats.org/drawingml/2006/table">
            <a:tbl>
              <a:tblPr firstRow="1" bandRow="1">
                <a:tableStyleId>{21E4AEA4-8DFA-4A89-87EB-49C32662AFE0}</a:tableStyleId>
              </a:tblPr>
              <a:tblGrid>
                <a:gridCol w="226004">
                  <a:extLst>
                    <a:ext uri="{9D8B030D-6E8A-4147-A177-3AD203B41FA5}">
                      <a16:colId xmlns:a16="http://schemas.microsoft.com/office/drawing/2014/main" val="7733943"/>
                    </a:ext>
                  </a:extLst>
                </a:gridCol>
                <a:gridCol w="680004">
                  <a:extLst>
                    <a:ext uri="{9D8B030D-6E8A-4147-A177-3AD203B41FA5}">
                      <a16:colId xmlns:a16="http://schemas.microsoft.com/office/drawing/2014/main" val="2340536180"/>
                    </a:ext>
                  </a:extLst>
                </a:gridCol>
                <a:gridCol w="486253">
                  <a:extLst>
                    <a:ext uri="{9D8B030D-6E8A-4147-A177-3AD203B41FA5}">
                      <a16:colId xmlns:a16="http://schemas.microsoft.com/office/drawing/2014/main" val="2223607705"/>
                    </a:ext>
                  </a:extLst>
                </a:gridCol>
              </a:tblGrid>
              <a:tr h="219527">
                <a:tc>
                  <a:txBody>
                    <a:bodyPr/>
                    <a:lstStyle/>
                    <a:p>
                      <a:r>
                        <a:rPr lang="en-US" sz="1200" dirty="0"/>
                        <a:t>v</a:t>
                      </a:r>
                    </a:p>
                  </a:txBody>
                  <a:tcPr/>
                </a:tc>
                <a:tc>
                  <a:txBody>
                    <a:bodyPr/>
                    <a:lstStyle/>
                    <a:p>
                      <a:r>
                        <a:rPr lang="en-US" sz="1200" dirty="0"/>
                        <a:t>Frame</a:t>
                      </a:r>
                    </a:p>
                  </a:txBody>
                  <a:tcPr/>
                </a:tc>
                <a:tc>
                  <a:txBody>
                    <a:bodyPr/>
                    <a:lstStyle/>
                    <a:p>
                      <a:r>
                        <a:rPr lang="en-US" sz="1200" dirty="0"/>
                        <a:t>Acc</a:t>
                      </a:r>
                    </a:p>
                  </a:txBody>
                  <a:tcPr/>
                </a:tc>
                <a:extLst>
                  <a:ext uri="{0D108BD9-81ED-4DB2-BD59-A6C34878D82A}">
                    <a16:rowId xmlns:a16="http://schemas.microsoft.com/office/drawing/2014/main" val="4202681401"/>
                  </a:ext>
                </a:extLst>
              </a:tr>
              <a:tr h="219527">
                <a:tc>
                  <a:txBody>
                    <a:bodyPr/>
                    <a:lstStyle/>
                    <a:p>
                      <a:r>
                        <a:rPr lang="en-US" sz="1200" dirty="0"/>
                        <a:t>1</a:t>
                      </a:r>
                    </a:p>
                  </a:txBody>
                  <a:tcPr/>
                </a:tc>
                <a:tc>
                  <a:txBody>
                    <a:bodyPr/>
                    <a:lstStyle/>
                    <a:p>
                      <a:r>
                        <a:rPr lang="en-US" sz="1200" dirty="0"/>
                        <a:t>47</a:t>
                      </a:r>
                    </a:p>
                  </a:txBody>
                  <a:tcPr/>
                </a:tc>
                <a:tc>
                  <a:txBody>
                    <a:bodyPr/>
                    <a:lstStyle/>
                    <a:p>
                      <a:r>
                        <a:rPr lang="en-US" sz="1200" dirty="0"/>
                        <a:t>R,W</a:t>
                      </a:r>
                    </a:p>
                  </a:txBody>
                  <a:tcPr/>
                </a:tc>
                <a:extLst>
                  <a:ext uri="{0D108BD9-81ED-4DB2-BD59-A6C34878D82A}">
                    <a16:rowId xmlns:a16="http://schemas.microsoft.com/office/drawing/2014/main" val="111645101"/>
                  </a:ext>
                </a:extLst>
              </a:tr>
              <a:tr h="219527">
                <a:tc>
                  <a:txBody>
                    <a:bodyPr/>
                    <a:lstStyle/>
                    <a:p>
                      <a:r>
                        <a:rPr lang="en-US" sz="1200" dirty="0"/>
                        <a:t>0</a:t>
                      </a:r>
                    </a:p>
                  </a:txBody>
                  <a:tcPr/>
                </a:tc>
                <a:tc>
                  <a:txBody>
                    <a:bodyPr/>
                    <a:lstStyle/>
                    <a:p>
                      <a:r>
                        <a:rPr lang="en-US" sz="1200" dirty="0"/>
                        <a:t>NULL</a:t>
                      </a:r>
                    </a:p>
                  </a:txBody>
                  <a:tcPr/>
                </a:tc>
                <a:tc>
                  <a:txBody>
                    <a:bodyPr/>
                    <a:lstStyle/>
                    <a:p>
                      <a:r>
                        <a:rPr lang="en-US" sz="1200" dirty="0"/>
                        <a:t>R,W</a:t>
                      </a:r>
                    </a:p>
                  </a:txBody>
                  <a:tcPr/>
                </a:tc>
                <a:extLst>
                  <a:ext uri="{0D108BD9-81ED-4DB2-BD59-A6C34878D82A}">
                    <a16:rowId xmlns:a16="http://schemas.microsoft.com/office/drawing/2014/main" val="3504091543"/>
                  </a:ext>
                </a:extLst>
              </a:tr>
              <a:tr h="219527">
                <a:tc>
                  <a:txBody>
                    <a:bodyPr/>
                    <a:lstStyle/>
                    <a:p>
                      <a:r>
                        <a:rPr lang="en-US" sz="1200" dirty="0"/>
                        <a:t>0</a:t>
                      </a:r>
                    </a:p>
                  </a:txBody>
                  <a:tcPr/>
                </a:tc>
                <a:tc>
                  <a:txBody>
                    <a:bodyPr/>
                    <a:lstStyle/>
                    <a:p>
                      <a:r>
                        <a:rPr lang="en-US" sz="1200" dirty="0"/>
                        <a:t>13</a:t>
                      </a:r>
                    </a:p>
                  </a:txBody>
                  <a:tcPr/>
                </a:tc>
                <a:tc>
                  <a:txBody>
                    <a:bodyPr/>
                    <a:lstStyle/>
                    <a:p>
                      <a:r>
                        <a:rPr lang="en-US" sz="1200" dirty="0"/>
                        <a:t>R,W</a:t>
                      </a:r>
                    </a:p>
                  </a:txBody>
                  <a:tcPr/>
                </a:tc>
                <a:extLst>
                  <a:ext uri="{0D108BD9-81ED-4DB2-BD59-A6C34878D82A}">
                    <a16:rowId xmlns:a16="http://schemas.microsoft.com/office/drawing/2014/main" val="902045245"/>
                  </a:ext>
                </a:extLst>
              </a:tr>
              <a:tr h="219527">
                <a:tc>
                  <a:txBody>
                    <a:bodyPr/>
                    <a:lstStyle/>
                    <a:p>
                      <a:r>
                        <a:rPr lang="en-US" sz="1200" dirty="0"/>
                        <a:t>1</a:t>
                      </a:r>
                    </a:p>
                  </a:txBody>
                  <a:tcPr/>
                </a:tc>
                <a:tc>
                  <a:txBody>
                    <a:bodyPr/>
                    <a:lstStyle/>
                    <a:p>
                      <a:r>
                        <a:rPr lang="en-US" sz="1200" dirty="0"/>
                        <a:t>42</a:t>
                      </a:r>
                    </a:p>
                  </a:txBody>
                  <a:tcPr/>
                </a:tc>
                <a:tc>
                  <a:txBody>
                    <a:bodyPr/>
                    <a:lstStyle/>
                    <a:p>
                      <a:r>
                        <a:rPr lang="en-US" sz="1200" dirty="0"/>
                        <a:t>R,X</a:t>
                      </a:r>
                    </a:p>
                  </a:txBody>
                  <a:tcPr/>
                </a:tc>
                <a:extLst>
                  <a:ext uri="{0D108BD9-81ED-4DB2-BD59-A6C34878D82A}">
                    <a16:rowId xmlns:a16="http://schemas.microsoft.com/office/drawing/2014/main" val="2122521055"/>
                  </a:ext>
                </a:extLst>
              </a:tr>
            </a:tbl>
          </a:graphicData>
        </a:graphic>
      </p:graphicFrame>
      <p:sp>
        <p:nvSpPr>
          <p:cNvPr id="58" name="TextBox 57">
            <a:extLst>
              <a:ext uri="{FF2B5EF4-FFF2-40B4-BE49-F238E27FC236}">
                <a16:creationId xmlns:a16="http://schemas.microsoft.com/office/drawing/2014/main" id="{344CBDDB-38DA-C646-BA94-27E858587FE9}"/>
              </a:ext>
            </a:extLst>
          </p:cNvPr>
          <p:cNvSpPr txBox="1"/>
          <p:nvPr/>
        </p:nvSpPr>
        <p:spPr>
          <a:xfrm>
            <a:off x="5127180" y="3552646"/>
            <a:ext cx="1654620" cy="338554"/>
          </a:xfrm>
          <a:prstGeom prst="rect">
            <a:avLst/>
          </a:prstGeom>
          <a:noFill/>
        </p:spPr>
        <p:txBody>
          <a:bodyPr wrap="none" rtlCol="0">
            <a:spAutoFit/>
          </a:bodyPr>
          <a:lstStyle/>
          <a:p>
            <a:r>
              <a:rPr lang="en-US" sz="1600" dirty="0"/>
              <a:t>page table page</a:t>
            </a:r>
          </a:p>
        </p:txBody>
      </p:sp>
      <p:sp>
        <p:nvSpPr>
          <p:cNvPr id="60" name="Rectangle 59">
            <a:extLst>
              <a:ext uri="{FF2B5EF4-FFF2-40B4-BE49-F238E27FC236}">
                <a16:creationId xmlns:a16="http://schemas.microsoft.com/office/drawing/2014/main" id="{554D1000-5F46-B244-94AF-6CBBE25A34D5}"/>
              </a:ext>
            </a:extLst>
          </p:cNvPr>
          <p:cNvSpPr/>
          <p:nvPr/>
        </p:nvSpPr>
        <p:spPr>
          <a:xfrm>
            <a:off x="2826151" y="4310197"/>
            <a:ext cx="1288649" cy="33800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dirty="0"/>
              <a:t>Frame[idx1]</a:t>
            </a:r>
          </a:p>
        </p:txBody>
      </p:sp>
      <p:cxnSp>
        <p:nvCxnSpPr>
          <p:cNvPr id="67" name="Elbow Connector 66">
            <a:extLst>
              <a:ext uri="{FF2B5EF4-FFF2-40B4-BE49-F238E27FC236}">
                <a16:creationId xmlns:a16="http://schemas.microsoft.com/office/drawing/2014/main" id="{7DADCA55-0C2F-CA49-B6DC-49877199330A}"/>
              </a:ext>
            </a:extLst>
          </p:cNvPr>
          <p:cNvCxnSpPr>
            <a:cxnSpLocks/>
            <a:stCxn id="49" idx="2"/>
          </p:cNvCxnSpPr>
          <p:nvPr/>
        </p:nvCxnSpPr>
        <p:spPr>
          <a:xfrm rot="16200000" flipH="1">
            <a:off x="3449794" y="3344509"/>
            <a:ext cx="2481640" cy="1040139"/>
          </a:xfrm>
          <a:prstGeom prst="bentConnector3">
            <a:avLst>
              <a:gd name="adj1" fmla="val 100152"/>
            </a:avLst>
          </a:prstGeom>
          <a:ln>
            <a:tailEnd type="triangle"/>
          </a:ln>
        </p:spPr>
        <p:style>
          <a:lnRef idx="2">
            <a:schemeClr val="dk1"/>
          </a:lnRef>
          <a:fillRef idx="0">
            <a:schemeClr val="dk1"/>
          </a:fillRef>
          <a:effectRef idx="1">
            <a:schemeClr val="dk1"/>
          </a:effectRef>
          <a:fontRef idx="minor">
            <a:schemeClr val="tx1"/>
          </a:fontRef>
        </p:style>
      </p:cxnSp>
      <p:cxnSp>
        <p:nvCxnSpPr>
          <p:cNvPr id="70" name="Elbow Connector 69">
            <a:extLst>
              <a:ext uri="{FF2B5EF4-FFF2-40B4-BE49-F238E27FC236}">
                <a16:creationId xmlns:a16="http://schemas.microsoft.com/office/drawing/2014/main" id="{920A1939-00EE-B349-BF2E-C1A0E3B6439D}"/>
              </a:ext>
            </a:extLst>
          </p:cNvPr>
          <p:cNvCxnSpPr>
            <a:cxnSpLocks/>
            <a:stCxn id="44" idx="3"/>
            <a:endCxn id="60" idx="1"/>
          </p:cNvCxnSpPr>
          <p:nvPr/>
        </p:nvCxnSpPr>
        <p:spPr>
          <a:xfrm flipV="1">
            <a:off x="2751123" y="4479199"/>
            <a:ext cx="75028" cy="1800"/>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74" name="Elbow Connector 73">
            <a:extLst>
              <a:ext uri="{FF2B5EF4-FFF2-40B4-BE49-F238E27FC236}">
                <a16:creationId xmlns:a16="http://schemas.microsoft.com/office/drawing/2014/main" id="{2A2C2D0B-477C-C14B-8EC1-79FBA6E9358C}"/>
              </a:ext>
            </a:extLst>
          </p:cNvPr>
          <p:cNvCxnSpPr>
            <a:cxnSpLocks/>
            <a:stCxn id="60" idx="3"/>
          </p:cNvCxnSpPr>
          <p:nvPr/>
        </p:nvCxnSpPr>
        <p:spPr>
          <a:xfrm flipV="1">
            <a:off x="4114800" y="4208817"/>
            <a:ext cx="1137414" cy="270382"/>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cxnSp>
        <p:nvCxnSpPr>
          <p:cNvPr id="78" name="Elbow Connector 77">
            <a:extLst>
              <a:ext uri="{FF2B5EF4-FFF2-40B4-BE49-F238E27FC236}">
                <a16:creationId xmlns:a16="http://schemas.microsoft.com/office/drawing/2014/main" id="{F4573F3E-BFD6-B447-BBCF-A4C66D778673}"/>
              </a:ext>
            </a:extLst>
          </p:cNvPr>
          <p:cNvCxnSpPr>
            <a:cxnSpLocks/>
            <a:endCxn id="41" idx="0"/>
          </p:cNvCxnSpPr>
          <p:nvPr/>
        </p:nvCxnSpPr>
        <p:spPr>
          <a:xfrm flipV="1">
            <a:off x="6504105" y="4462050"/>
            <a:ext cx="1072174" cy="633012"/>
          </a:xfrm>
          <a:prstGeom prst="bentConnector4">
            <a:avLst>
              <a:gd name="adj1" fmla="val 19533"/>
              <a:gd name="adj2" fmla="val 136113"/>
            </a:avLst>
          </a:prstGeom>
          <a:ln>
            <a:tailEnd type="triangle"/>
          </a:ln>
        </p:spPr>
        <p:style>
          <a:lnRef idx="2">
            <a:schemeClr val="dk1"/>
          </a:lnRef>
          <a:fillRef idx="0">
            <a:schemeClr val="dk1"/>
          </a:fillRef>
          <a:effectRef idx="1">
            <a:schemeClr val="dk1"/>
          </a:effectRef>
          <a:fontRef idx="minor">
            <a:schemeClr val="tx1"/>
          </a:fontRef>
        </p:style>
      </p:cxnSp>
      <p:cxnSp>
        <p:nvCxnSpPr>
          <p:cNvPr id="81" name="Elbow Connector 80">
            <a:extLst>
              <a:ext uri="{FF2B5EF4-FFF2-40B4-BE49-F238E27FC236}">
                <a16:creationId xmlns:a16="http://schemas.microsoft.com/office/drawing/2014/main" id="{7725F435-E63A-E04E-9C19-426FB8DA9C51}"/>
              </a:ext>
            </a:extLst>
          </p:cNvPr>
          <p:cNvCxnSpPr>
            <a:cxnSpLocks/>
            <a:stCxn id="38" idx="2"/>
            <a:endCxn id="42" idx="0"/>
          </p:cNvCxnSpPr>
          <p:nvPr/>
        </p:nvCxnSpPr>
        <p:spPr>
          <a:xfrm rot="16200000" flipH="1">
            <a:off x="5817002" y="1682419"/>
            <a:ext cx="1838289" cy="3720970"/>
          </a:xfrm>
          <a:prstGeom prst="bentConnector3">
            <a:avLst>
              <a:gd name="adj1" fmla="val 50000"/>
            </a:avLst>
          </a:prstGeom>
          <a:ln>
            <a:tailEnd type="triangle"/>
          </a:ln>
        </p:spPr>
        <p:style>
          <a:lnRef idx="2">
            <a:schemeClr val="dk1"/>
          </a:lnRef>
          <a:fillRef idx="0">
            <a:schemeClr val="dk1"/>
          </a:fillRef>
          <a:effectRef idx="1">
            <a:schemeClr val="dk1"/>
          </a:effectRef>
          <a:fontRef idx="minor">
            <a:schemeClr val="tx1"/>
          </a:fontRef>
        </p:style>
      </p:cxnSp>
      <p:sp>
        <p:nvSpPr>
          <p:cNvPr id="86" name="TextBox 85">
            <a:extLst>
              <a:ext uri="{FF2B5EF4-FFF2-40B4-BE49-F238E27FC236}">
                <a16:creationId xmlns:a16="http://schemas.microsoft.com/office/drawing/2014/main" id="{AFB085E9-ECE5-0645-8D9F-CD7A89297AA8}"/>
              </a:ext>
            </a:extLst>
          </p:cNvPr>
          <p:cNvSpPr txBox="1"/>
          <p:nvPr/>
        </p:nvSpPr>
        <p:spPr>
          <a:xfrm rot="16200000">
            <a:off x="5547536" y="5177059"/>
            <a:ext cx="543739" cy="523220"/>
          </a:xfrm>
          <a:prstGeom prst="rect">
            <a:avLst/>
          </a:prstGeom>
          <a:noFill/>
        </p:spPr>
        <p:txBody>
          <a:bodyPr wrap="none" rtlCol="0">
            <a:spAutoFit/>
          </a:bodyPr>
          <a:lstStyle/>
          <a:p>
            <a:r>
              <a:rPr lang="en-US" sz="2800" b="1" dirty="0"/>
              <a:t>…</a:t>
            </a:r>
          </a:p>
        </p:txBody>
      </p:sp>
      <p:sp>
        <p:nvSpPr>
          <p:cNvPr id="91" name="TextBox 90">
            <a:extLst>
              <a:ext uri="{FF2B5EF4-FFF2-40B4-BE49-F238E27FC236}">
                <a16:creationId xmlns:a16="http://schemas.microsoft.com/office/drawing/2014/main" id="{5531C7AD-A29D-754F-B3E8-21BE904D5484}"/>
              </a:ext>
            </a:extLst>
          </p:cNvPr>
          <p:cNvSpPr txBox="1"/>
          <p:nvPr/>
        </p:nvSpPr>
        <p:spPr>
          <a:xfrm>
            <a:off x="609600" y="5867400"/>
            <a:ext cx="6167073" cy="923330"/>
          </a:xfrm>
          <a:prstGeom prst="rect">
            <a:avLst/>
          </a:prstGeom>
          <a:noFill/>
        </p:spPr>
        <p:txBody>
          <a:bodyPr wrap="none" rtlCol="0">
            <a:spAutoFit/>
          </a:bodyPr>
          <a:lstStyle/>
          <a:p>
            <a:pPr marL="285750" indent="-285750">
              <a:buFont typeface="System Font Regular"/>
              <a:buChar char="+"/>
            </a:pPr>
            <a:r>
              <a:rPr lang="en-US" dirty="0"/>
              <a:t>only store in-use page table entries in physical memory </a:t>
            </a:r>
          </a:p>
          <a:p>
            <a:pPr marL="285750" indent="-285750">
              <a:buFont typeface="System Font Regular"/>
              <a:buChar char="+"/>
            </a:pPr>
            <a:r>
              <a:rPr lang="en-US" dirty="0"/>
              <a:t>easier to allocate page table</a:t>
            </a:r>
          </a:p>
          <a:p>
            <a:pPr marL="285750" indent="-285750">
              <a:buFont typeface="System Font Regular"/>
              <a:buChar char="-"/>
            </a:pPr>
            <a:r>
              <a:rPr lang="en-US" dirty="0"/>
              <a:t>more memory accesses</a:t>
            </a:r>
          </a:p>
        </p:txBody>
      </p:sp>
    </p:spTree>
    <p:extLst>
      <p:ext uri="{BB962C8B-B14F-4D97-AF65-F5344CB8AC3E}">
        <p14:creationId xmlns:p14="http://schemas.microsoft.com/office/powerpoint/2010/main" val="137804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91">
                                            <p:txEl>
                                              <p:pRg st="0" end="0"/>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28" grpId="0"/>
      <p:bldP spid="58" grpId="0"/>
      <p:bldP spid="60" grpId="0" animBg="1"/>
      <p:bldP spid="8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B649-E96C-A547-B89A-F95F453759CF}"/>
              </a:ext>
            </a:extLst>
          </p:cNvPr>
          <p:cNvSpPr>
            <a:spLocks noGrp="1"/>
          </p:cNvSpPr>
          <p:nvPr>
            <p:ph type="title"/>
          </p:nvPr>
        </p:nvSpPr>
        <p:spPr/>
        <p:txBody>
          <a:bodyPr/>
          <a:lstStyle/>
          <a:p>
            <a:r>
              <a:rPr lang="en-US" dirty="0"/>
              <a:t>Exercise 1: Two-level Page Tables</a:t>
            </a:r>
          </a:p>
        </p:txBody>
      </p:sp>
      <p:sp>
        <p:nvSpPr>
          <p:cNvPr id="5" name="Content Placeholder 4">
            <a:extLst>
              <a:ext uri="{FF2B5EF4-FFF2-40B4-BE49-F238E27FC236}">
                <a16:creationId xmlns:a16="http://schemas.microsoft.com/office/drawing/2014/main" id="{4E4F7782-61DE-6045-A5D3-BB4D8C62CCE3}"/>
              </a:ext>
            </a:extLst>
          </p:cNvPr>
          <p:cNvSpPr>
            <a:spLocks noGrp="1"/>
          </p:cNvSpPr>
          <p:nvPr>
            <p:ph idx="1"/>
          </p:nvPr>
        </p:nvSpPr>
        <p:spPr/>
        <p:txBody>
          <a:bodyPr/>
          <a:lstStyle/>
          <a:p>
            <a:r>
              <a:rPr lang="en-US" dirty="0"/>
              <a:t>Assume you are working on an architecture with a 32-bit virtual address space in which idx1 is 4 bits, idx2 is 12 bits, and offset is 16 bits. </a:t>
            </a:r>
          </a:p>
          <a:p>
            <a:r>
              <a:rPr lang="en-US" dirty="0"/>
              <a:t>How big is a page in this architecture?</a:t>
            </a:r>
          </a:p>
          <a:p>
            <a:r>
              <a:rPr lang="en-US" dirty="0"/>
              <a:t>How big is a page table entry in this architecture?</a:t>
            </a:r>
          </a:p>
          <a:p>
            <a:endParaRPr lang="en-US" dirty="0"/>
          </a:p>
        </p:txBody>
      </p:sp>
      <p:grpSp>
        <p:nvGrpSpPr>
          <p:cNvPr id="11" name="Group 10">
            <a:extLst>
              <a:ext uri="{FF2B5EF4-FFF2-40B4-BE49-F238E27FC236}">
                <a16:creationId xmlns:a16="http://schemas.microsoft.com/office/drawing/2014/main" id="{8FD43BF0-632E-0446-B9C7-9F612108BF21}"/>
              </a:ext>
            </a:extLst>
          </p:cNvPr>
          <p:cNvGrpSpPr/>
          <p:nvPr/>
        </p:nvGrpSpPr>
        <p:grpSpPr>
          <a:xfrm>
            <a:off x="4191000" y="2401454"/>
            <a:ext cx="3886197" cy="303646"/>
            <a:chOff x="2667000" y="2141397"/>
            <a:chExt cx="3886197" cy="303646"/>
          </a:xfrm>
        </p:grpSpPr>
        <p:grpSp>
          <p:nvGrpSpPr>
            <p:cNvPr id="12" name="Group 11">
              <a:extLst>
                <a:ext uri="{FF2B5EF4-FFF2-40B4-BE49-F238E27FC236}">
                  <a16:creationId xmlns:a16="http://schemas.microsoft.com/office/drawing/2014/main" id="{26CC5A73-631F-384A-A336-9C3FA7789208}"/>
                </a:ext>
              </a:extLst>
            </p:cNvPr>
            <p:cNvGrpSpPr/>
            <p:nvPr/>
          </p:nvGrpSpPr>
          <p:grpSpPr>
            <a:xfrm>
              <a:off x="2667000" y="2141400"/>
              <a:ext cx="3886197" cy="303643"/>
              <a:chOff x="2883034" y="2286000"/>
              <a:chExt cx="2324588" cy="255068"/>
            </a:xfrm>
          </p:grpSpPr>
          <p:sp>
            <p:nvSpPr>
              <p:cNvPr id="14" name="Rectangle 13">
                <a:extLst>
                  <a:ext uri="{FF2B5EF4-FFF2-40B4-BE49-F238E27FC236}">
                    <a16:creationId xmlns:a16="http://schemas.microsoft.com/office/drawing/2014/main" id="{9EDCF180-8BF6-F04F-871B-2E1916EF0F44}"/>
                  </a:ext>
                </a:extLst>
              </p:cNvPr>
              <p:cNvSpPr/>
              <p:nvPr/>
            </p:nvSpPr>
            <p:spPr>
              <a:xfrm>
                <a:off x="2883034" y="2286000"/>
                <a:ext cx="660353" cy="25506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4 bit idx1</a:t>
                </a:r>
              </a:p>
            </p:txBody>
          </p:sp>
          <p:sp>
            <p:nvSpPr>
              <p:cNvPr id="15" name="Rectangle 14">
                <a:extLst>
                  <a:ext uri="{FF2B5EF4-FFF2-40B4-BE49-F238E27FC236}">
                    <a16:creationId xmlns:a16="http://schemas.microsoft.com/office/drawing/2014/main" id="{D0601677-FCFA-204F-824C-862E33B2ADA1}"/>
                  </a:ext>
                </a:extLst>
              </p:cNvPr>
              <p:cNvSpPr/>
              <p:nvPr/>
            </p:nvSpPr>
            <p:spPr>
              <a:xfrm>
                <a:off x="4341598" y="2286000"/>
                <a:ext cx="866024" cy="25506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16 bit offset</a:t>
                </a:r>
              </a:p>
            </p:txBody>
          </p:sp>
        </p:grpSp>
        <p:sp>
          <p:nvSpPr>
            <p:cNvPr id="13" name="Rectangle 12">
              <a:extLst>
                <a:ext uri="{FF2B5EF4-FFF2-40B4-BE49-F238E27FC236}">
                  <a16:creationId xmlns:a16="http://schemas.microsoft.com/office/drawing/2014/main" id="{4B5674CA-5D7E-624D-9429-CD4A97E1395B}"/>
                </a:ext>
              </a:extLst>
            </p:cNvPr>
            <p:cNvSpPr/>
            <p:nvPr/>
          </p:nvSpPr>
          <p:spPr>
            <a:xfrm>
              <a:off x="3770962" y="2141397"/>
              <a:ext cx="1334437" cy="30364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12 bit  idx2</a:t>
              </a:r>
            </a:p>
          </p:txBody>
        </p:sp>
      </p:gr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C70FEDE8-5F2A-E545-98A6-BDAC920C3310}"/>
                  </a:ext>
                </a:extLst>
              </p:cNvPr>
              <p:cNvSpPr txBox="1"/>
              <p:nvPr/>
            </p:nvSpPr>
            <p:spPr>
              <a:xfrm>
                <a:off x="5962180" y="2781296"/>
                <a:ext cx="2763834" cy="470000"/>
              </a:xfrm>
              <a:prstGeom prst="rect">
                <a:avLst/>
              </a:prstGeom>
              <a:noFill/>
            </p:spPr>
            <p:txBody>
              <a:bodyPr wrap="none" rtlCol="0">
                <a:spAutoFit/>
              </a:bodyPr>
              <a:lstStyle/>
              <a:p>
                <a14:m>
                  <m:oMath xmlns:m="http://schemas.openxmlformats.org/officeDocument/2006/math">
                    <m:sSup>
                      <m:sSupPr>
                        <m:ctrlPr>
                          <a:rPr lang="en-US" sz="2400" b="1" i="1" smtClean="0">
                            <a:solidFill>
                              <a:schemeClr val="accent1"/>
                            </a:solidFill>
                            <a:latin typeface="Cambria Math" panose="02040503050406030204" pitchFamily="18" charset="0"/>
                          </a:rPr>
                        </m:ctrlPr>
                      </m:sSupPr>
                      <m:e>
                        <m:r>
                          <a:rPr lang="en-US" sz="2400" b="1" i="1" smtClean="0">
                            <a:solidFill>
                              <a:schemeClr val="accent1"/>
                            </a:solidFill>
                            <a:latin typeface="Cambria Math" panose="02040503050406030204" pitchFamily="18" charset="0"/>
                          </a:rPr>
                          <m:t>𝟐</m:t>
                        </m:r>
                      </m:e>
                      <m:sup>
                        <m:r>
                          <a:rPr lang="en-US" sz="2400" b="1" i="1" smtClean="0">
                            <a:solidFill>
                              <a:schemeClr val="accent1"/>
                            </a:solidFill>
                            <a:latin typeface="Cambria Math" panose="02040503050406030204" pitchFamily="18" charset="0"/>
                          </a:rPr>
                          <m:t>𝟏𝟔</m:t>
                        </m:r>
                      </m:sup>
                    </m:sSup>
                  </m:oMath>
                </a14:m>
                <a:r>
                  <a:rPr lang="en-US" sz="2400" b="1" dirty="0">
                    <a:solidFill>
                      <a:schemeClr val="accent1"/>
                    </a:solidFill>
                  </a:rPr>
                  <a:t> bytes = </a:t>
                </a:r>
                <a14:m>
                  <m:oMath xmlns:m="http://schemas.openxmlformats.org/officeDocument/2006/math">
                    <m:r>
                      <a:rPr lang="en-US" sz="2400" b="1" i="1" dirty="0" smtClean="0">
                        <a:solidFill>
                          <a:schemeClr val="accent1"/>
                        </a:solidFill>
                        <a:latin typeface="Cambria Math" panose="02040503050406030204" pitchFamily="18" charset="0"/>
                      </a:rPr>
                      <m:t>𝟔𝟒</m:t>
                    </m:r>
                  </m:oMath>
                </a14:m>
                <a:r>
                  <a:rPr lang="en-US" sz="2400" b="1" dirty="0">
                    <a:solidFill>
                      <a:schemeClr val="accent1"/>
                    </a:solidFill>
                  </a:rPr>
                  <a:t> KB</a:t>
                </a:r>
              </a:p>
            </p:txBody>
          </p:sp>
        </mc:Choice>
        <mc:Fallback xmlns="">
          <p:sp>
            <p:nvSpPr>
              <p:cNvPr id="16" name="TextBox 15">
                <a:extLst>
                  <a:ext uri="{FF2B5EF4-FFF2-40B4-BE49-F238E27FC236}">
                    <a16:creationId xmlns:a16="http://schemas.microsoft.com/office/drawing/2014/main" id="{C70FEDE8-5F2A-E545-98A6-BDAC920C3310}"/>
                  </a:ext>
                </a:extLst>
              </p:cNvPr>
              <p:cNvSpPr txBox="1">
                <a:spLocks noRot="1" noChangeAspect="1" noMove="1" noResize="1" noEditPoints="1" noAdjustHandles="1" noChangeArrowheads="1" noChangeShapeType="1" noTextEdit="1"/>
              </p:cNvSpPr>
              <p:nvPr/>
            </p:nvSpPr>
            <p:spPr>
              <a:xfrm>
                <a:off x="5962180" y="2781296"/>
                <a:ext cx="2763834" cy="470000"/>
              </a:xfrm>
              <a:prstGeom prst="rect">
                <a:avLst/>
              </a:prstGeom>
              <a:blipFill>
                <a:blip r:embed="rId2"/>
                <a:stretch>
                  <a:fillRect t="-5263" r="-3196" b="-263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727C2BC0-B843-E94C-948E-20A2EFDE7837}"/>
                  </a:ext>
                </a:extLst>
              </p:cNvPr>
              <p:cNvSpPr txBox="1"/>
              <p:nvPr/>
            </p:nvSpPr>
            <p:spPr>
              <a:xfrm>
                <a:off x="7413391" y="3251296"/>
                <a:ext cx="1443024" cy="461665"/>
              </a:xfrm>
              <a:prstGeom prst="rect">
                <a:avLst/>
              </a:prstGeom>
              <a:noFill/>
            </p:spPr>
            <p:txBody>
              <a:bodyPr wrap="none" rtlCol="0">
                <a:spAutoFit/>
              </a:bodyPr>
              <a:lstStyle/>
              <a:p>
                <a14:m>
                  <m:oMath xmlns:m="http://schemas.openxmlformats.org/officeDocument/2006/math">
                    <m:r>
                      <a:rPr lang="en-US" sz="2400" b="1" i="1" dirty="0" smtClean="0">
                        <a:solidFill>
                          <a:schemeClr val="accent1"/>
                        </a:solidFill>
                        <a:latin typeface="Cambria Math" panose="02040503050406030204" pitchFamily="18" charset="0"/>
                      </a:rPr>
                      <m:t>𝟏𝟔</m:t>
                    </m:r>
                  </m:oMath>
                </a14:m>
                <a:r>
                  <a:rPr lang="en-US" sz="2400" b="1" dirty="0">
                    <a:solidFill>
                      <a:schemeClr val="accent1"/>
                    </a:solidFill>
                  </a:rPr>
                  <a:t> bytes</a:t>
                </a:r>
              </a:p>
            </p:txBody>
          </p:sp>
        </mc:Choice>
        <mc:Fallback xmlns="">
          <p:sp>
            <p:nvSpPr>
              <p:cNvPr id="17" name="TextBox 16">
                <a:extLst>
                  <a:ext uri="{FF2B5EF4-FFF2-40B4-BE49-F238E27FC236}">
                    <a16:creationId xmlns:a16="http://schemas.microsoft.com/office/drawing/2014/main" id="{727C2BC0-B843-E94C-948E-20A2EFDE7837}"/>
                  </a:ext>
                </a:extLst>
              </p:cNvPr>
              <p:cNvSpPr txBox="1">
                <a:spLocks noRot="1" noChangeAspect="1" noMove="1" noResize="1" noEditPoints="1" noAdjustHandles="1" noChangeArrowheads="1" noChangeShapeType="1" noTextEdit="1"/>
              </p:cNvSpPr>
              <p:nvPr/>
            </p:nvSpPr>
            <p:spPr>
              <a:xfrm>
                <a:off x="7413391" y="3251296"/>
                <a:ext cx="1443024" cy="461665"/>
              </a:xfrm>
              <a:prstGeom prst="rect">
                <a:avLst/>
              </a:prstGeom>
              <a:blipFill>
                <a:blip r:embed="rId3"/>
                <a:stretch>
                  <a:fillRect l="-877" t="-8108" r="-5263" b="-27027"/>
                </a:stretch>
              </a:blipFill>
            </p:spPr>
            <p:txBody>
              <a:bodyPr/>
              <a:lstStyle/>
              <a:p>
                <a:r>
                  <a:rPr lang="en-US">
                    <a:noFill/>
                  </a:rPr>
                  <a:t> </a:t>
                </a:r>
              </a:p>
            </p:txBody>
          </p:sp>
        </mc:Fallback>
      </mc:AlternateContent>
    </p:spTree>
    <p:extLst>
      <p:ext uri="{BB962C8B-B14F-4D97-AF65-F5344CB8AC3E}">
        <p14:creationId xmlns:p14="http://schemas.microsoft.com/office/powerpoint/2010/main" val="4267058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4">
      <a:dk1>
        <a:srgbClr val="000000"/>
      </a:dk1>
      <a:lt1>
        <a:srgbClr val="FFFFFF"/>
      </a:lt1>
      <a:dk2>
        <a:srgbClr val="323232"/>
      </a:dk2>
      <a:lt2>
        <a:srgbClr val="A5A5A5"/>
      </a:lt2>
      <a:accent1>
        <a:srgbClr val="521B92"/>
      </a:accent1>
      <a:accent2>
        <a:srgbClr val="7A27D8"/>
      </a:accent2>
      <a:accent3>
        <a:srgbClr val="8B58D2"/>
      </a:accent3>
      <a:accent4>
        <a:srgbClr val="917DD0"/>
      </a:accent4>
      <a:accent5>
        <a:srgbClr val="BDA2E0"/>
      </a:accent5>
      <a:accent6>
        <a:srgbClr val="D1C7F6"/>
      </a:accent6>
      <a:hlink>
        <a:srgbClr val="0432FF"/>
      </a:hlink>
      <a:folHlink>
        <a:srgbClr val="00206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Presentation3" id="{3047FA14-E8B9-5541-B2FA-35D660E1BFD6}" vid="{5B7FA5DE-B936-DE42-9858-6D948D8248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5029</TotalTime>
  <Words>1581</Words>
  <Application>Microsoft Macintosh PowerPoint</Application>
  <PresentationFormat>On-screen Show (4:3)</PresentationFormat>
  <Paragraphs>586</Paragraphs>
  <Slides>19</Slides>
  <Notes>5</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Cambria Math</vt:lpstr>
      <vt:lpstr>Courier</vt:lpstr>
      <vt:lpstr>System Font Regular</vt:lpstr>
      <vt:lpstr>Clarity</vt:lpstr>
      <vt:lpstr>Lecture 20: Virtual Memory (cont'd)</vt:lpstr>
      <vt:lpstr>Review: Address Translation</vt:lpstr>
      <vt:lpstr>Review: Paging</vt:lpstr>
      <vt:lpstr>Review: Virtual Pages</vt:lpstr>
      <vt:lpstr>Review: Problems with Paging</vt:lpstr>
      <vt:lpstr>Traditional Paging</vt:lpstr>
      <vt:lpstr>Two-level Page Tables</vt:lpstr>
      <vt:lpstr>Two-level Page Tables</vt:lpstr>
      <vt:lpstr>Exercise 1: Two-level Page Tables</vt:lpstr>
      <vt:lpstr>Exercise 2: Two-level Page Tables</vt:lpstr>
      <vt:lpstr>Multi-level Page Tables</vt:lpstr>
      <vt:lpstr>Review: Problems with Paging</vt:lpstr>
      <vt:lpstr>Translation-Lookaside Buffer (TLB)</vt:lpstr>
      <vt:lpstr>Exercise 3: TLB</vt:lpstr>
      <vt:lpstr>Exercise 3: TLB</vt:lpstr>
      <vt:lpstr>Exercise 4: TLBs</vt:lpstr>
      <vt:lpstr>Example: The Linux x86 Address Space</vt:lpstr>
      <vt:lpstr>Example: Core i7 Address Translation</vt:lpstr>
      <vt:lpstr>Exercise 4: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18: Virtual Memory (cont'd)</dc:title>
  <dc:creator>Eleanor Birrell</dc:creator>
  <cp:lastModifiedBy>Eleanor Birrell</cp:lastModifiedBy>
  <cp:revision>104</cp:revision>
  <dcterms:created xsi:type="dcterms:W3CDTF">2020-03-31T01:34:36Z</dcterms:created>
  <dcterms:modified xsi:type="dcterms:W3CDTF">2021-04-02T17:18:35Z</dcterms:modified>
</cp:coreProperties>
</file>