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490" r:id="rId3"/>
    <p:sldId id="489" r:id="rId4"/>
    <p:sldId id="561" r:id="rId5"/>
    <p:sldId id="552" r:id="rId6"/>
    <p:sldId id="504" r:id="rId7"/>
    <p:sldId id="518" r:id="rId8"/>
    <p:sldId id="517" r:id="rId9"/>
    <p:sldId id="519" r:id="rId10"/>
    <p:sldId id="309" r:id="rId11"/>
    <p:sldId id="564" r:id="rId12"/>
    <p:sldId id="493" r:id="rId13"/>
    <p:sldId id="506" r:id="rId14"/>
    <p:sldId id="520" r:id="rId15"/>
    <p:sldId id="521" r:id="rId16"/>
    <p:sldId id="522" r:id="rId17"/>
    <p:sldId id="523" r:id="rId18"/>
    <p:sldId id="560" r:id="rId19"/>
    <p:sldId id="565" r:id="rId20"/>
    <p:sldId id="526" r:id="rId21"/>
    <p:sldId id="527" r:id="rId22"/>
    <p:sldId id="562" r:id="rId23"/>
    <p:sldId id="528" r:id="rId24"/>
    <p:sldId id="529" r:id="rId25"/>
    <p:sldId id="530" r:id="rId26"/>
    <p:sldId id="531" r:id="rId27"/>
    <p:sldId id="532" r:id="rId28"/>
    <p:sldId id="533" r:id="rId29"/>
    <p:sldId id="534" r:id="rId30"/>
    <p:sldId id="558" r:id="rId31"/>
    <p:sldId id="559" r:id="rId32"/>
    <p:sldId id="563" r:id="rId33"/>
    <p:sldId id="1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9" autoAdjust="0"/>
    <p:restoredTop sz="88912" autoAdjust="0"/>
  </p:normalViewPr>
  <p:slideViewPr>
    <p:cSldViewPr>
      <p:cViewPr varScale="1">
        <p:scale>
          <a:sx n="113" d="100"/>
          <a:sy n="113" d="100"/>
        </p:scale>
        <p:origin x="17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9-844E-A6D9-4DC280E7540B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B9-844E-A6D9-4DC280E7540B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B9-844E-A6D9-4DC280E7540B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B9-844E-A6D9-4DC280E7540B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B9-844E-A6D9-4DC280E7540B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B9-844E-A6D9-4DC280E7540B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B9-844E-A6D9-4DC280E7540B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B9-844E-A6D9-4DC280E7540B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B9-844E-A6D9-4DC280E7540B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B9-844E-A6D9-4DC280E7540B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B9-844E-A6D9-4DC280E7540B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B9-844E-A6D9-4DC280E7540B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B9-844E-A6D9-4DC280E7540B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B9-844E-A6D9-4DC280E7540B}"/>
            </c:ext>
          </c:extLst>
        </c:ser>
        <c:bandFmts/>
        <c:axId val="2125893432"/>
        <c:axId val="2125898968"/>
        <c:axId val="2125904328"/>
      </c:surface3DChart>
      <c:catAx>
        <c:axId val="2125893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8968"/>
        <c:crosses val="autoZero"/>
        <c:auto val="1"/>
        <c:lblAlgn val="ctr"/>
        <c:lblOffset val="100"/>
        <c:noMultiLvlLbl val="0"/>
      </c:catAx>
      <c:valAx>
        <c:axId val="2125898968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3432"/>
        <c:crosses val="autoZero"/>
        <c:crossBetween val="midCat"/>
        <c:majorUnit val="2000"/>
        <c:minorUnit val="500"/>
      </c:valAx>
      <c:serAx>
        <c:axId val="212590432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8968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9A-CD4E-8ABA-0CBA9CC335D6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9A-CD4E-8ABA-0CBA9CC335D6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9A-CD4E-8ABA-0CBA9CC335D6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9A-CD4E-8ABA-0CBA9CC335D6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A9A-CD4E-8ABA-0CBA9CC335D6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A9A-CD4E-8ABA-0CBA9CC33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254952"/>
        <c:axId val="2126262776"/>
      </c:lineChart>
      <c:catAx>
        <c:axId val="2126254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overlay val="0"/>
          <c:spPr>
            <a:solidFill>
              <a:sysClr val="window" lastClr="FFFFFF"/>
            </a:solidFill>
          </c:spPr>
        </c:title>
        <c:numFmt formatCode="General" sourceLinked="1"/>
        <c:majorTickMark val="out"/>
        <c:minorTickMark val="none"/>
        <c:tickLblPos val="nextTo"/>
        <c:crossAx val="2126262776"/>
        <c:crossesAt val="0"/>
        <c:auto val="1"/>
        <c:lblAlgn val="ctr"/>
        <c:lblOffset val="100"/>
        <c:noMultiLvlLbl val="0"/>
      </c:catAx>
      <c:valAx>
        <c:axId val="212626277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212625495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14691766918679"/>
          <c:y val="3.7605459283150205E-2"/>
          <c:w val="0.74833930904138535"/>
          <c:h val="0.78057003184784302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B2-5540-9C83-F1C824845938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B2-5540-9C83-F1C824845938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B2-5540-9C83-F1C824845938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B2-5540-9C83-F1C824845938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5B2-5540-9C83-F1C824845938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B2-5540-9C83-F1C824845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254952"/>
        <c:axId val="2126262776"/>
      </c:lineChart>
      <c:catAx>
        <c:axId val="2126254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overlay val="0"/>
          <c:spPr>
            <a:solidFill>
              <a:sysClr val="window" lastClr="FFFFFF"/>
            </a:solidFill>
          </c:spPr>
        </c:title>
        <c:numFmt formatCode="General" sourceLinked="1"/>
        <c:majorTickMark val="out"/>
        <c:minorTickMark val="none"/>
        <c:tickLblPos val="nextTo"/>
        <c:crossAx val="2126262776"/>
        <c:crossesAt val="0"/>
        <c:auto val="1"/>
        <c:lblAlgn val="ctr"/>
        <c:lblOffset val="100"/>
        <c:noMultiLvlLbl val="0"/>
      </c:catAx>
      <c:valAx>
        <c:axId val="212626277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212625495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8-7B4D-8133-AB309D9C3461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68-7B4D-8133-AB309D9C3461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68-7B4D-8133-AB309D9C3461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68-7B4D-8133-AB309D9C3461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68-7B4D-8133-AB309D9C3461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68-7B4D-8133-AB309D9C3461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68-7B4D-8133-AB309D9C3461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68-7B4D-8133-AB309D9C3461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68-7B4D-8133-AB309D9C3461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568-7B4D-8133-AB309D9C3461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568-7B4D-8133-AB309D9C3461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568-7B4D-8133-AB309D9C3461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568-7B4D-8133-AB309D9C3461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568-7B4D-8133-AB309D9C3461}"/>
            </c:ext>
          </c:extLst>
        </c:ser>
        <c:bandFmts/>
        <c:axId val="2125893432"/>
        <c:axId val="2125898968"/>
        <c:axId val="2125904328"/>
      </c:surface3DChart>
      <c:catAx>
        <c:axId val="2125893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5.2387279232668359E-2"/>
              <c:y val="0.8776655418072740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8968"/>
        <c:crosses val="autoZero"/>
        <c:auto val="1"/>
        <c:lblAlgn val="ctr"/>
        <c:lblOffset val="100"/>
        <c:noMultiLvlLbl val="0"/>
      </c:catAx>
      <c:valAx>
        <c:axId val="2125898968"/>
        <c:scaling>
          <c:orientation val="minMax"/>
          <c:max val="17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3432"/>
        <c:crosses val="autoZero"/>
        <c:crossBetween val="midCat"/>
        <c:majorUnit val="2000"/>
        <c:minorUnit val="500"/>
      </c:valAx>
      <c:serAx>
        <c:axId val="212590432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6763937003497398"/>
              <c:y val="0.87945444319460064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8968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7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1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68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8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44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83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85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8.png"/><Relationship Id="rId7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chart" Target="../charts/char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	</a:t>
            </a:r>
            <a:r>
              <a:rPr lang="en-US"/>
              <a:t>       Spring </a:t>
            </a:r>
            <a:r>
              <a:rPr lang="en-US" dirty="0"/>
              <a:t>2021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16: Optimization with Caches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Exercise 1: Locality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Which of the following functions is better in terms of locality with respect to array </a:t>
            </a:r>
            <a:r>
              <a:rPr lang="en-US" dirty="0" err="1"/>
              <a:t>src</a:t>
            </a:r>
            <a:r>
              <a:rPr lang="en-US" dirty="0"/>
              <a:t>?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90175" y="2819400"/>
            <a:ext cx="4114800" cy="2273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copyji(int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461075" y="2819400"/>
            <a:ext cx="4114800" cy="2273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copyij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(j = 0; j &lt; 2048; j++)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53254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Exercise 1: Locality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Which of the following functions is better in terms of locality with respect to array </a:t>
            </a:r>
            <a:r>
              <a:rPr lang="en-US" dirty="0" err="1"/>
              <a:t>src</a:t>
            </a:r>
            <a:r>
              <a:rPr lang="en-US" dirty="0"/>
              <a:t>?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90175" y="2819400"/>
            <a:ext cx="4114800" cy="2273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copyji(int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461075" y="2819400"/>
            <a:ext cx="4114800" cy="2273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copyij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(j = 0; j &lt; 2048; j++)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17816" y="5257800"/>
            <a:ext cx="5332802" cy="1013484"/>
            <a:chOff x="1917816" y="3948008"/>
            <a:chExt cx="5332802" cy="1013484"/>
          </a:xfrm>
        </p:grpSpPr>
        <p:sp>
          <p:nvSpPr>
            <p:cNvPr id="21514" name="Rectangle 10"/>
            <p:cNvSpPr>
              <a:spLocks/>
            </p:cNvSpPr>
            <p:nvPr/>
          </p:nvSpPr>
          <p:spPr bwMode="auto">
            <a:xfrm>
              <a:off x="6109781" y="3948008"/>
              <a:ext cx="1140837" cy="507831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81.8ms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917816" y="3948008"/>
              <a:ext cx="10665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n-lt"/>
                </a:rPr>
                <a:t>4.3ms</a:t>
              </a: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2785007" y="4515216"/>
              <a:ext cx="3675585" cy="44627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2.0 GHz Intel Core i7 </a:t>
              </a:r>
              <a:r>
                <a:rPr lang="en-US" sz="2400" dirty="0" err="1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Haswell</a:t>
              </a:r>
              <a:endParaRPr lang="en-US" sz="24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038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Locality Example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3C1F2-2A57-AB4A-8D12-9FA1CF570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How would </a:t>
            </a:r>
            <a:r>
              <a:rPr lang="en-US" dirty="0"/>
              <a:t>you permute the loops so that the function scans the 3-d array </a:t>
            </a:r>
            <a:r>
              <a:rPr lang="en-US" b="1" dirty="0">
                <a:cs typeface="Courier New"/>
              </a:rPr>
              <a:t>a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with a stride-1 reference pattern (and thus has good spatial locality)?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1786184" y="3048000"/>
            <a:ext cx="5571632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sum_array_3d(int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a[M][N][N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]){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   for 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= 0;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&lt; M;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       for 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= 0;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&lt; N;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           for (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= 0;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&lt; N;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               sum += </a:t>
            </a:r>
            <a:r>
              <a:rPr lang="en-US" sz="2000" b="1" dirty="0" err="1">
                <a:solidFill>
                  <a:schemeClr val="tx1"/>
                </a:solidFill>
                <a:latin typeface="Courier New" charset="0"/>
              </a:rPr>
              <a:t>a[i][j][k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9087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13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Make the common case go fast</a:t>
            </a:r>
          </a:p>
          <a:p>
            <a:pPr lvl="1"/>
            <a:r>
              <a:rPr lang="en-US" dirty="0"/>
              <a:t>Focus on the inner loops of the core functions</a:t>
            </a:r>
          </a:p>
          <a:p>
            <a:pPr lvl="1"/>
            <a:endParaRPr lang="en-US" dirty="0"/>
          </a:p>
          <a:p>
            <a:r>
              <a:rPr lang="en-US" dirty="0"/>
              <a:t>Minimize the misses in the inner loops</a:t>
            </a:r>
          </a:p>
          <a:p>
            <a:pPr lvl="1"/>
            <a:r>
              <a:rPr lang="en-US" dirty="0"/>
              <a:t>Repeated references to variables are good (</a:t>
            </a:r>
            <a:r>
              <a:rPr lang="en-US" b="1" dirty="0">
                <a:solidFill>
                  <a:schemeClr val="accent1"/>
                </a:solidFill>
              </a:rPr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b="1" dirty="0">
                <a:solidFill>
                  <a:schemeClr val="accent1"/>
                </a:solidFill>
              </a:rPr>
              <a:t>spatial locality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5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14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396875" y="1362075"/>
            <a:ext cx="3641725" cy="49720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Multiply N x N matrices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Matrix elements are doubles (8 bytes)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total operations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 reads per source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 values summed per destination</a:t>
            </a:r>
          </a:p>
          <a:p>
            <a:pPr marL="594360" lvl="2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70375" y="2057400"/>
            <a:ext cx="4492625" cy="33964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/* </a:t>
            </a:r>
            <a:r>
              <a:rPr lang="en-US" sz="1800" b="1" dirty="0" err="1">
                <a:latin typeface="Courier New" charset="0"/>
              </a:rPr>
              <a:t>ijk</a:t>
            </a:r>
            <a:r>
              <a:rPr lang="en-US" sz="1800" b="1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for (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=0;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&lt;n;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for (k=0; k&lt;n; k++){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  sum += a[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}</a:t>
            </a:r>
            <a:endParaRPr lang="en-US" sz="1800" b="1" dirty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c[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30987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 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</a:t>
            </a:r>
            <a:r>
              <a:rPr lang="en-US" dirty="0">
                <a:latin typeface="Calibri"/>
                <a:cs typeface="Calibri"/>
              </a:rPr>
              <a:t>doubles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15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5492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data block size (B) &gt;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/>
              <a:t>/ B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1 (i.e. 100%)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16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69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	    </a:t>
            </a:r>
            <a:r>
              <a:rPr lang="en-US" sz="2400" dirty="0"/>
              <a:t>(</a:t>
            </a:r>
            <a:r>
              <a:rPr lang="en-US" sz="2400" dirty="0" err="1"/>
              <a:t>jik</a:t>
            </a:r>
            <a:r>
              <a:rPr lang="en-US" sz="2400" dirty="0"/>
              <a:t> is similar)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dirty="0">
                <a:latin typeface="Calibri"/>
                <a:cs typeface="Calibri"/>
              </a:rPr>
              <a:t> 0.25	1.0	0.0</a:t>
            </a:r>
            <a:endParaRPr lang="en-US" sz="2400" b="0" dirty="0">
              <a:latin typeface="Calibri"/>
              <a:cs typeface="Calibri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6376051" y="5695479"/>
            <a:ext cx="261554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2 loads, no stores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per inner loop iteration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1D38D3-BF8E-DC49-A29F-4B564DEC8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79" y="1629703"/>
            <a:ext cx="4492625" cy="30778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/* </a:t>
            </a:r>
            <a:r>
              <a:rPr lang="en-US" sz="1800" b="1" dirty="0" err="1">
                <a:latin typeface="Courier New" charset="0"/>
              </a:rPr>
              <a:t>ijk</a:t>
            </a:r>
            <a:r>
              <a:rPr lang="en-US" sz="1800" b="1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for (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=0;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&lt;n;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  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sum += a[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c[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054176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>
          <a:xfrm>
            <a:off x="457199" y="533400"/>
            <a:ext cx="8537659" cy="990600"/>
          </a:xfrm>
        </p:spPr>
        <p:txBody>
          <a:bodyPr>
            <a:normAutofit/>
          </a:bodyPr>
          <a:lstStyle/>
          <a:p>
            <a:r>
              <a:rPr lang="en-US" dirty="0"/>
              <a:t>Exercise 2: Matrix Multiplication</a:t>
            </a:r>
            <a:endParaRPr lang="en-US" sz="2400" dirty="0"/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43385" y="1388315"/>
            <a:ext cx="4264025" cy="25158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/*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kij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&lt;n;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r = a[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  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c[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][j] += r * b[k][j];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04BC0E-F08F-0743-B693-58A54057ADB4}"/>
              </a:ext>
            </a:extLst>
          </p:cNvPr>
          <p:cNvGrpSpPr/>
          <p:nvPr/>
        </p:nvGrpSpPr>
        <p:grpSpPr>
          <a:xfrm>
            <a:off x="346279" y="3886200"/>
            <a:ext cx="3920921" cy="1326617"/>
            <a:chOff x="4984869" y="2030028"/>
            <a:chExt cx="3920921" cy="1326617"/>
          </a:xfrm>
        </p:grpSpPr>
        <p:sp>
          <p:nvSpPr>
            <p:cNvPr id="173060" name="Rectangle 4"/>
            <p:cNvSpPr>
              <a:spLocks noChangeArrowheads="1"/>
            </p:cNvSpPr>
            <p:nvPr/>
          </p:nvSpPr>
          <p:spPr bwMode="auto">
            <a:xfrm>
              <a:off x="53403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65595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2" name="Rectangle 6"/>
            <p:cNvSpPr>
              <a:spLocks noChangeArrowheads="1"/>
            </p:cNvSpPr>
            <p:nvPr/>
          </p:nvSpPr>
          <p:spPr bwMode="auto">
            <a:xfrm>
              <a:off x="77279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5472113" y="2959100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73064" name="Rectangle 8"/>
            <p:cNvSpPr>
              <a:spLocks noChangeArrowheads="1"/>
            </p:cNvSpPr>
            <p:nvPr/>
          </p:nvSpPr>
          <p:spPr bwMode="auto">
            <a:xfrm>
              <a:off x="6691313" y="2959100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73065" name="Rectangle 9"/>
            <p:cNvSpPr>
              <a:spLocks noChangeArrowheads="1"/>
            </p:cNvSpPr>
            <p:nvPr/>
          </p:nvSpPr>
          <p:spPr bwMode="auto">
            <a:xfrm>
              <a:off x="7848600" y="2959100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173066" name="Rectangle 10"/>
            <p:cNvSpPr>
              <a:spLocks noChangeArrowheads="1"/>
            </p:cNvSpPr>
            <p:nvPr/>
          </p:nvSpPr>
          <p:spPr bwMode="auto">
            <a:xfrm>
              <a:off x="8316913" y="2578100"/>
              <a:ext cx="5888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(i,*)</a:t>
              </a:r>
            </a:p>
          </p:txBody>
        </p:sp>
        <p:sp>
          <p:nvSpPr>
            <p:cNvPr id="173067" name="Line 11"/>
            <p:cNvSpPr>
              <a:spLocks noChangeShapeType="1"/>
            </p:cNvSpPr>
            <p:nvPr/>
          </p:nvSpPr>
          <p:spPr bwMode="auto">
            <a:xfrm>
              <a:off x="7734300" y="2752725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8" name="Rectangle 12"/>
            <p:cNvSpPr>
              <a:spLocks noChangeArrowheads="1"/>
            </p:cNvSpPr>
            <p:nvPr/>
          </p:nvSpPr>
          <p:spPr bwMode="auto">
            <a:xfrm>
              <a:off x="5422900" y="2765425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9" name="Rectangle 13"/>
            <p:cNvSpPr>
              <a:spLocks noChangeArrowheads="1"/>
            </p:cNvSpPr>
            <p:nvPr/>
          </p:nvSpPr>
          <p:spPr bwMode="auto">
            <a:xfrm>
              <a:off x="5289669" y="2349500"/>
              <a:ext cx="57773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</a:t>
              </a:r>
              <a:r>
                <a:rPr lang="en-US" sz="2000" b="0" dirty="0" err="1">
                  <a:latin typeface="Calibri"/>
                  <a:cs typeface="Calibri"/>
                </a:rPr>
                <a:t>i,k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173070" name="Rectangle 14"/>
            <p:cNvSpPr>
              <a:spLocks noChangeArrowheads="1"/>
            </p:cNvSpPr>
            <p:nvPr/>
          </p:nvSpPr>
          <p:spPr bwMode="auto">
            <a:xfrm>
              <a:off x="7148513" y="2349500"/>
              <a:ext cx="64661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(k,*)</a:t>
              </a:r>
            </a:p>
          </p:txBody>
        </p:sp>
        <p:sp>
          <p:nvSpPr>
            <p:cNvPr id="173071" name="Line 15"/>
            <p:cNvSpPr>
              <a:spLocks noChangeShapeType="1"/>
            </p:cNvSpPr>
            <p:nvPr/>
          </p:nvSpPr>
          <p:spPr bwMode="auto">
            <a:xfrm>
              <a:off x="6565900" y="2524125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72" name="Rectangle 16"/>
            <p:cNvSpPr>
              <a:spLocks noChangeArrowheads="1"/>
            </p:cNvSpPr>
            <p:nvPr/>
          </p:nvSpPr>
          <p:spPr bwMode="auto">
            <a:xfrm>
              <a:off x="4984869" y="2030028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Inner loop:</a:t>
              </a:r>
            </a:p>
          </p:txBody>
        </p:sp>
      </p:grpSp>
      <p:sp>
        <p:nvSpPr>
          <p:cNvPr id="26" name="Rectangle 3">
            <a:extLst>
              <a:ext uri="{FF2B5EF4-FFF2-40B4-BE49-F238E27FC236}">
                <a16:creationId xmlns:a16="http://schemas.microsoft.com/office/drawing/2014/main" id="{3889D54A-C91E-5A48-B7A4-7EEBC1CD0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934" y="1370383"/>
            <a:ext cx="4352925" cy="25158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/*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jki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r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b[k][j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 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c[i][j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 +=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a[i][k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 *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r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}	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8421ABD-D209-3F4E-A653-4863E528E4E6}"/>
              </a:ext>
            </a:extLst>
          </p:cNvPr>
          <p:cNvGrpSpPr/>
          <p:nvPr/>
        </p:nvGrpSpPr>
        <p:grpSpPr>
          <a:xfrm>
            <a:off x="4233233" y="3810000"/>
            <a:ext cx="3969389" cy="1299245"/>
            <a:chOff x="4355461" y="2057400"/>
            <a:chExt cx="3969389" cy="1299245"/>
          </a:xfrm>
        </p:grpSpPr>
        <p:sp>
          <p:nvSpPr>
            <p:cNvPr id="28" name="Rectangle 4">
              <a:extLst>
                <a:ext uri="{FF2B5EF4-FFF2-40B4-BE49-F238E27FC236}">
                  <a16:creationId xmlns:a16="http://schemas.microsoft.com/office/drawing/2014/main" id="{0419BCF5-F977-E04B-893E-5D29CC0E6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3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9" name="Rectangle 5">
              <a:extLst>
                <a:ext uri="{FF2B5EF4-FFF2-40B4-BE49-F238E27FC236}">
                  <a16:creationId xmlns:a16="http://schemas.microsoft.com/office/drawing/2014/main" id="{0A11E566-9C61-8E43-8218-EE2896127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6E3912F2-9FB5-C841-8F93-F3F17F2E1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79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68021C24-490C-B942-B642-44F3B3AC7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113" y="2959100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E2CAB2D3-E1EE-5347-AEC4-4889743F3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1313" y="2959100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17BFA5B-6DBE-624F-9347-D054DC66D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2959100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34" name="Rectangle 10">
              <a:extLst>
                <a:ext uri="{FF2B5EF4-FFF2-40B4-BE49-F238E27FC236}">
                  <a16:creationId xmlns:a16="http://schemas.microsoft.com/office/drawing/2014/main" id="{D20C044B-0C02-D345-B556-23F907C41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6513" y="2057400"/>
              <a:ext cx="591382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</a:t>
              </a:r>
              <a:r>
                <a:rPr lang="en-US" sz="2000" b="0" dirty="0" err="1">
                  <a:latin typeface="Calibri"/>
                  <a:cs typeface="Calibri"/>
                </a:rPr>
                <a:t>j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id="{A91B45B2-472B-6B4F-B400-4DEC81493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2900" y="2832100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id="{1120F4D7-4181-A243-BDAB-217763002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2416175"/>
              <a:ext cx="58023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(k,j)</a:t>
              </a:r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0E57DA7C-6768-6942-AF0C-67286F36B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461" y="2082180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8" name="Line 14">
              <a:extLst>
                <a:ext uri="{FF2B5EF4-FFF2-40B4-BE49-F238E27FC236}">
                  <a16:creationId xmlns:a16="http://schemas.microsoft.com/office/drawing/2014/main" id="{F49E0F16-578B-1C4F-8BB2-3754BC775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3900" y="2425700"/>
              <a:ext cx="0" cy="533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9" name="Line 15">
              <a:extLst>
                <a:ext uri="{FF2B5EF4-FFF2-40B4-BE49-F238E27FC236}">
                  <a16:creationId xmlns:a16="http://schemas.microsoft.com/office/drawing/2014/main" id="{A4EC2CCA-04EB-F04D-B685-4D236B3E5B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86700" y="2438400"/>
              <a:ext cx="0" cy="533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40" name="Rectangle 16">
              <a:extLst>
                <a:ext uri="{FF2B5EF4-FFF2-40B4-BE49-F238E27FC236}">
                  <a16:creationId xmlns:a16="http://schemas.microsoft.com/office/drawing/2014/main" id="{343CC363-2090-294A-A6D8-C781472A0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2913" y="2057400"/>
              <a:ext cx="64661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</a:t>
              </a:r>
              <a:r>
                <a:rPr lang="en-US" sz="2000" b="0" dirty="0" err="1">
                  <a:latin typeface="Calibri"/>
                  <a:cs typeface="Calibri"/>
                </a:rPr>
                <a:t>k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41933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>
          <a:xfrm>
            <a:off x="457199" y="533400"/>
            <a:ext cx="8537659" cy="990600"/>
          </a:xfrm>
        </p:spPr>
        <p:txBody>
          <a:bodyPr>
            <a:normAutofit/>
          </a:bodyPr>
          <a:lstStyle/>
          <a:p>
            <a:r>
              <a:rPr lang="en-US" dirty="0"/>
              <a:t>Exercise 2: Matrix Multiplication</a:t>
            </a:r>
            <a:endParaRPr lang="en-US" sz="2400" dirty="0"/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43385" y="1388315"/>
            <a:ext cx="4264025" cy="25158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/*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kij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&lt;n;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r = a[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  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c[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][j] += r * b[k][j];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04BC0E-F08F-0743-B693-58A54057ADB4}"/>
              </a:ext>
            </a:extLst>
          </p:cNvPr>
          <p:cNvGrpSpPr/>
          <p:nvPr/>
        </p:nvGrpSpPr>
        <p:grpSpPr>
          <a:xfrm>
            <a:off x="346279" y="3886200"/>
            <a:ext cx="3920921" cy="1326617"/>
            <a:chOff x="4984869" y="2030028"/>
            <a:chExt cx="3920921" cy="1326617"/>
          </a:xfrm>
        </p:grpSpPr>
        <p:sp>
          <p:nvSpPr>
            <p:cNvPr id="173060" name="Rectangle 4"/>
            <p:cNvSpPr>
              <a:spLocks noChangeArrowheads="1"/>
            </p:cNvSpPr>
            <p:nvPr/>
          </p:nvSpPr>
          <p:spPr bwMode="auto">
            <a:xfrm>
              <a:off x="53403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65595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2" name="Rectangle 6"/>
            <p:cNvSpPr>
              <a:spLocks noChangeArrowheads="1"/>
            </p:cNvSpPr>
            <p:nvPr/>
          </p:nvSpPr>
          <p:spPr bwMode="auto">
            <a:xfrm>
              <a:off x="77279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5472113" y="2959100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73064" name="Rectangle 8"/>
            <p:cNvSpPr>
              <a:spLocks noChangeArrowheads="1"/>
            </p:cNvSpPr>
            <p:nvPr/>
          </p:nvSpPr>
          <p:spPr bwMode="auto">
            <a:xfrm>
              <a:off x="6691313" y="2959100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73065" name="Rectangle 9"/>
            <p:cNvSpPr>
              <a:spLocks noChangeArrowheads="1"/>
            </p:cNvSpPr>
            <p:nvPr/>
          </p:nvSpPr>
          <p:spPr bwMode="auto">
            <a:xfrm>
              <a:off x="7848600" y="2959100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173066" name="Rectangle 10"/>
            <p:cNvSpPr>
              <a:spLocks noChangeArrowheads="1"/>
            </p:cNvSpPr>
            <p:nvPr/>
          </p:nvSpPr>
          <p:spPr bwMode="auto">
            <a:xfrm>
              <a:off x="8316913" y="2578100"/>
              <a:ext cx="5888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(i,*)</a:t>
              </a:r>
            </a:p>
          </p:txBody>
        </p:sp>
        <p:sp>
          <p:nvSpPr>
            <p:cNvPr id="173067" name="Line 11"/>
            <p:cNvSpPr>
              <a:spLocks noChangeShapeType="1"/>
            </p:cNvSpPr>
            <p:nvPr/>
          </p:nvSpPr>
          <p:spPr bwMode="auto">
            <a:xfrm>
              <a:off x="7734300" y="2752725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8" name="Rectangle 12"/>
            <p:cNvSpPr>
              <a:spLocks noChangeArrowheads="1"/>
            </p:cNvSpPr>
            <p:nvPr/>
          </p:nvSpPr>
          <p:spPr bwMode="auto">
            <a:xfrm>
              <a:off x="5422900" y="2765425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9" name="Rectangle 13"/>
            <p:cNvSpPr>
              <a:spLocks noChangeArrowheads="1"/>
            </p:cNvSpPr>
            <p:nvPr/>
          </p:nvSpPr>
          <p:spPr bwMode="auto">
            <a:xfrm>
              <a:off x="5289669" y="2349500"/>
              <a:ext cx="57773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</a:t>
              </a:r>
              <a:r>
                <a:rPr lang="en-US" sz="2000" b="0" dirty="0" err="1">
                  <a:latin typeface="Calibri"/>
                  <a:cs typeface="Calibri"/>
                </a:rPr>
                <a:t>i,k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173070" name="Rectangle 14"/>
            <p:cNvSpPr>
              <a:spLocks noChangeArrowheads="1"/>
            </p:cNvSpPr>
            <p:nvPr/>
          </p:nvSpPr>
          <p:spPr bwMode="auto">
            <a:xfrm>
              <a:off x="7148513" y="2349500"/>
              <a:ext cx="64661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(k,*)</a:t>
              </a:r>
            </a:p>
          </p:txBody>
        </p:sp>
        <p:sp>
          <p:nvSpPr>
            <p:cNvPr id="173071" name="Line 15"/>
            <p:cNvSpPr>
              <a:spLocks noChangeShapeType="1"/>
            </p:cNvSpPr>
            <p:nvPr/>
          </p:nvSpPr>
          <p:spPr bwMode="auto">
            <a:xfrm>
              <a:off x="6565900" y="2524125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72" name="Rectangle 16"/>
            <p:cNvSpPr>
              <a:spLocks noChangeArrowheads="1"/>
            </p:cNvSpPr>
            <p:nvPr/>
          </p:nvSpPr>
          <p:spPr bwMode="auto">
            <a:xfrm>
              <a:off x="4984869" y="2030028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Inner loop:</a:t>
              </a:r>
            </a:p>
          </p:txBody>
        </p:sp>
      </p:grp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295511" y="5761899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b="0" dirty="0">
                <a:latin typeface="Calibri"/>
                <a:cs typeface="Calibri"/>
              </a:rPr>
              <a:t>	               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dirty="0">
                <a:latin typeface="Calibri"/>
                <a:cs typeface="Calibri"/>
              </a:rPr>
              <a:t>               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dirty="0">
                <a:latin typeface="Calibri"/>
                <a:cs typeface="Calibri"/>
              </a:rPr>
              <a:t>   </a:t>
            </a:r>
            <a:r>
              <a:rPr lang="en-US" sz="2000" b="0" dirty="0">
                <a:latin typeface="Calibri"/>
                <a:cs typeface="Calibri"/>
              </a:rPr>
              <a:t>0.0	          0.25	          0.25</a:t>
            </a: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295511" y="5216775"/>
            <a:ext cx="424962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2 loads, </a:t>
            </a:r>
            <a:r>
              <a:rPr lang="en-US" sz="2000" dirty="0">
                <a:latin typeface="Calibri"/>
                <a:cs typeface="Calibri"/>
              </a:rPr>
              <a:t>1 </a:t>
            </a:r>
            <a:r>
              <a:rPr lang="en-US" sz="2000" b="0" dirty="0">
                <a:latin typeface="Calibri"/>
                <a:cs typeface="Calibri"/>
              </a:rPr>
              <a:t>store per inner loop iteration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3889D54A-C91E-5A48-B7A4-7EEBC1CD0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934" y="1370383"/>
            <a:ext cx="4352925" cy="25158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/*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jki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r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b[k][j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 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c[i][j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 +=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a[i][k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 *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r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}	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8421ABD-D209-3F4E-A653-4863E528E4E6}"/>
              </a:ext>
            </a:extLst>
          </p:cNvPr>
          <p:cNvGrpSpPr/>
          <p:nvPr/>
        </p:nvGrpSpPr>
        <p:grpSpPr>
          <a:xfrm>
            <a:off x="4233233" y="3810000"/>
            <a:ext cx="3969389" cy="1299245"/>
            <a:chOff x="4355461" y="2057400"/>
            <a:chExt cx="3969389" cy="1299245"/>
          </a:xfrm>
        </p:grpSpPr>
        <p:sp>
          <p:nvSpPr>
            <p:cNvPr id="28" name="Rectangle 4">
              <a:extLst>
                <a:ext uri="{FF2B5EF4-FFF2-40B4-BE49-F238E27FC236}">
                  <a16:creationId xmlns:a16="http://schemas.microsoft.com/office/drawing/2014/main" id="{0419BCF5-F977-E04B-893E-5D29CC0E6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3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9" name="Rectangle 5">
              <a:extLst>
                <a:ext uri="{FF2B5EF4-FFF2-40B4-BE49-F238E27FC236}">
                  <a16:creationId xmlns:a16="http://schemas.microsoft.com/office/drawing/2014/main" id="{0A11E566-9C61-8E43-8218-EE2896127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6E3912F2-9FB5-C841-8F93-F3F17F2E1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79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68021C24-490C-B942-B642-44F3B3AC7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113" y="2959100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E2CAB2D3-E1EE-5347-AEC4-4889743F3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1313" y="2959100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17BFA5B-6DBE-624F-9347-D054DC66D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2959100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34" name="Rectangle 10">
              <a:extLst>
                <a:ext uri="{FF2B5EF4-FFF2-40B4-BE49-F238E27FC236}">
                  <a16:creationId xmlns:a16="http://schemas.microsoft.com/office/drawing/2014/main" id="{D20C044B-0C02-D345-B556-23F907C41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6513" y="2057400"/>
              <a:ext cx="591382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</a:t>
              </a:r>
              <a:r>
                <a:rPr lang="en-US" sz="2000" b="0" dirty="0" err="1">
                  <a:latin typeface="Calibri"/>
                  <a:cs typeface="Calibri"/>
                </a:rPr>
                <a:t>j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id="{A91B45B2-472B-6B4F-B400-4DEC81493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2900" y="2832100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id="{1120F4D7-4181-A243-BDAB-217763002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2416175"/>
              <a:ext cx="58023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(k,j)</a:t>
              </a:r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0E57DA7C-6768-6942-AF0C-67286F36B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461" y="2082180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8" name="Line 14">
              <a:extLst>
                <a:ext uri="{FF2B5EF4-FFF2-40B4-BE49-F238E27FC236}">
                  <a16:creationId xmlns:a16="http://schemas.microsoft.com/office/drawing/2014/main" id="{F49E0F16-578B-1C4F-8BB2-3754BC775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3900" y="2425700"/>
              <a:ext cx="0" cy="533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9" name="Line 15">
              <a:extLst>
                <a:ext uri="{FF2B5EF4-FFF2-40B4-BE49-F238E27FC236}">
                  <a16:creationId xmlns:a16="http://schemas.microsoft.com/office/drawing/2014/main" id="{A4EC2CCA-04EB-F04D-B685-4D236B3E5B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86700" y="2438400"/>
              <a:ext cx="0" cy="533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40" name="Rectangle 16">
              <a:extLst>
                <a:ext uri="{FF2B5EF4-FFF2-40B4-BE49-F238E27FC236}">
                  <a16:creationId xmlns:a16="http://schemas.microsoft.com/office/drawing/2014/main" id="{343CC363-2090-294A-A6D8-C781472A0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2913" y="2057400"/>
              <a:ext cx="64661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</a:t>
              </a:r>
              <a:r>
                <a:rPr lang="en-US" sz="2000" b="0" dirty="0" err="1">
                  <a:latin typeface="Calibri"/>
                  <a:cs typeface="Calibri"/>
                </a:rPr>
                <a:t>k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</p:grpSp>
      <p:sp>
        <p:nvSpPr>
          <p:cNvPr id="47" name="Rectangle 20">
            <a:extLst>
              <a:ext uri="{FF2B5EF4-FFF2-40B4-BE49-F238E27FC236}">
                <a16:creationId xmlns:a16="http://schemas.microsoft.com/office/drawing/2014/main" id="{0B2EF905-C514-8B4D-93BC-A078F1BE9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168" y="5213300"/>
            <a:ext cx="424962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2 loads, </a:t>
            </a:r>
            <a:r>
              <a:rPr lang="en-US" sz="2000" dirty="0">
                <a:latin typeface="Calibri"/>
                <a:cs typeface="Calibri"/>
              </a:rPr>
              <a:t>1 </a:t>
            </a:r>
            <a:r>
              <a:rPr lang="en-US" sz="2000" b="0" dirty="0">
                <a:latin typeface="Calibri"/>
                <a:cs typeface="Calibri"/>
              </a:rPr>
              <a:t>store per inner loop iteration</a:t>
            </a:r>
          </a:p>
        </p:txBody>
      </p:sp>
      <p:sp>
        <p:nvSpPr>
          <p:cNvPr id="48" name="Rectangle 26">
            <a:extLst>
              <a:ext uri="{FF2B5EF4-FFF2-40B4-BE49-F238E27FC236}">
                <a16:creationId xmlns:a16="http://schemas.microsoft.com/office/drawing/2014/main" id="{A9920F90-1401-6C4C-8B5D-DE69E7A84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168" y="5822776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dirty="0">
                <a:latin typeface="Calibri"/>
                <a:cs typeface="Calibri"/>
              </a:rPr>
              <a:t>               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dirty="0">
                <a:latin typeface="Calibri"/>
                <a:cs typeface="Calibri"/>
              </a:rPr>
              <a:t>               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dirty="0">
                <a:latin typeface="Calibri"/>
                <a:cs typeface="Calibri"/>
              </a:rPr>
              <a:t>   </a:t>
            </a:r>
            <a:r>
              <a:rPr lang="en-US" sz="2000" b="0" dirty="0">
                <a:latin typeface="Calibri"/>
                <a:cs typeface="Calibri"/>
              </a:rPr>
              <a:t>1.0	            0.0	          1.0</a:t>
            </a:r>
          </a:p>
        </p:txBody>
      </p:sp>
    </p:spTree>
    <p:extLst>
      <p:ext uri="{BB962C8B-B14F-4D97-AF65-F5344CB8AC3E}">
        <p14:creationId xmlns:p14="http://schemas.microsoft.com/office/powerpoint/2010/main" val="3854166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82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Memory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AutoShape 195"/>
          <p:cNvSpPr>
            <a:spLocks noChangeAspect="1" noChangeArrowheads="1"/>
          </p:cNvSpPr>
          <p:nvPr/>
        </p:nvSpPr>
        <p:spPr bwMode="auto">
          <a:xfrm>
            <a:off x="1066800" y="1432044"/>
            <a:ext cx="6902450" cy="534975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Text Box 196"/>
          <p:cNvSpPr txBox="1">
            <a:spLocks noChangeAspect="1" noChangeArrowheads="1"/>
          </p:cNvSpPr>
          <p:nvPr/>
        </p:nvSpPr>
        <p:spPr bwMode="auto">
          <a:xfrm>
            <a:off x="4200577" y="1763514"/>
            <a:ext cx="6636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Text Box 198"/>
          <p:cNvSpPr txBox="1">
            <a:spLocks noChangeAspect="1" noChangeArrowheads="1"/>
          </p:cNvSpPr>
          <p:nvPr/>
        </p:nvSpPr>
        <p:spPr bwMode="auto">
          <a:xfrm>
            <a:off x="4053910" y="2214840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7" name="Text Box 199"/>
          <p:cNvSpPr txBox="1">
            <a:spLocks noChangeAspect="1" noChangeArrowheads="1"/>
          </p:cNvSpPr>
          <p:nvPr/>
        </p:nvSpPr>
        <p:spPr bwMode="auto">
          <a:xfrm>
            <a:off x="3818712" y="4460935"/>
            <a:ext cx="142739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8" name="Text Box 200"/>
          <p:cNvSpPr txBox="1">
            <a:spLocks noChangeAspect="1" noChangeArrowheads="1"/>
          </p:cNvSpPr>
          <p:nvPr/>
        </p:nvSpPr>
        <p:spPr bwMode="auto">
          <a:xfrm>
            <a:off x="3353446" y="5249775"/>
            <a:ext cx="242025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9" name="Line 203"/>
          <p:cNvSpPr>
            <a:spLocks noChangeAspect="1" noChangeShapeType="1"/>
          </p:cNvSpPr>
          <p:nvPr/>
        </p:nvSpPr>
        <p:spPr bwMode="auto">
          <a:xfrm>
            <a:off x="3578225" y="2818353"/>
            <a:ext cx="18784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Line 205"/>
          <p:cNvSpPr>
            <a:spLocks noChangeAspect="1" noChangeShapeType="1"/>
          </p:cNvSpPr>
          <p:nvPr/>
        </p:nvSpPr>
        <p:spPr bwMode="auto">
          <a:xfrm>
            <a:off x="3325775" y="3559800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Line 222"/>
          <p:cNvSpPr>
            <a:spLocks noChangeAspect="1" noChangeShapeType="1"/>
          </p:cNvSpPr>
          <p:nvPr/>
        </p:nvSpPr>
        <p:spPr bwMode="auto">
          <a:xfrm>
            <a:off x="228600" y="4360862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3" name="Text Box 223"/>
          <p:cNvSpPr txBox="1">
            <a:spLocks noChangeAspect="1" noChangeArrowheads="1"/>
          </p:cNvSpPr>
          <p:nvPr/>
        </p:nvSpPr>
        <p:spPr bwMode="auto">
          <a:xfrm>
            <a:off x="276225" y="4620300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4" name="Line 224"/>
          <p:cNvSpPr>
            <a:spLocks noChangeAspect="1" noChangeShapeType="1"/>
          </p:cNvSpPr>
          <p:nvPr/>
        </p:nvSpPr>
        <p:spPr bwMode="auto">
          <a:xfrm>
            <a:off x="2786063" y="4369852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Text Box 225"/>
          <p:cNvSpPr txBox="1">
            <a:spLocks noChangeAspect="1" noChangeArrowheads="1"/>
          </p:cNvSpPr>
          <p:nvPr/>
        </p:nvSpPr>
        <p:spPr bwMode="auto">
          <a:xfrm>
            <a:off x="3208319" y="6092703"/>
            <a:ext cx="26481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cloud,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w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eb servers)</a:t>
            </a:r>
          </a:p>
        </p:txBody>
      </p:sp>
      <p:sp>
        <p:nvSpPr>
          <p:cNvPr id="16" name="Text Box 227"/>
          <p:cNvSpPr txBox="1">
            <a:spLocks noChangeAspect="1" noChangeArrowheads="1"/>
          </p:cNvSpPr>
          <p:nvPr/>
        </p:nvSpPr>
        <p:spPr bwMode="auto">
          <a:xfrm>
            <a:off x="7396667" y="5142563"/>
            <a:ext cx="2062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2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Text Box 236"/>
          <p:cNvSpPr txBox="1">
            <a:spLocks noChangeAspect="1" noChangeArrowheads="1"/>
          </p:cNvSpPr>
          <p:nvPr/>
        </p:nvSpPr>
        <p:spPr bwMode="auto">
          <a:xfrm>
            <a:off x="3987843" y="2903874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9" name="Text Box 243"/>
          <p:cNvSpPr txBox="1">
            <a:spLocks noChangeAspect="1" noChangeArrowheads="1"/>
          </p:cNvSpPr>
          <p:nvPr/>
        </p:nvSpPr>
        <p:spPr bwMode="auto">
          <a:xfrm>
            <a:off x="5486929" y="2287923"/>
            <a:ext cx="2838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20" name="Text Box 233"/>
          <p:cNvSpPr txBox="1">
            <a:spLocks noChangeAspect="1" noChangeArrowheads="1"/>
          </p:cNvSpPr>
          <p:nvPr/>
        </p:nvSpPr>
        <p:spPr bwMode="auto">
          <a:xfrm>
            <a:off x="5080052" y="1666625"/>
            <a:ext cx="2919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2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21" name="Text Box 231"/>
          <p:cNvSpPr txBox="1">
            <a:spLocks noChangeAspect="1" noChangeArrowheads="1"/>
          </p:cNvSpPr>
          <p:nvPr/>
        </p:nvSpPr>
        <p:spPr bwMode="auto">
          <a:xfrm>
            <a:off x="5886714" y="2948610"/>
            <a:ext cx="2628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22" name="Text Box 247"/>
          <p:cNvSpPr txBox="1">
            <a:spLocks noChangeAspect="1" noChangeArrowheads="1"/>
          </p:cNvSpPr>
          <p:nvPr/>
        </p:nvSpPr>
        <p:spPr bwMode="auto">
          <a:xfrm>
            <a:off x="3721100" y="17188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23" name="Text Box 248"/>
          <p:cNvSpPr txBox="1">
            <a:spLocks noChangeAspect="1" noChangeArrowheads="1"/>
          </p:cNvSpPr>
          <p:nvPr/>
        </p:nvSpPr>
        <p:spPr bwMode="auto">
          <a:xfrm>
            <a:off x="3276600" y="23284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24" name="Text Box 249"/>
          <p:cNvSpPr txBox="1">
            <a:spLocks noChangeAspect="1" noChangeArrowheads="1"/>
          </p:cNvSpPr>
          <p:nvPr/>
        </p:nvSpPr>
        <p:spPr bwMode="auto">
          <a:xfrm>
            <a:off x="2895600" y="294439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25" name="Text Box 250"/>
          <p:cNvSpPr txBox="1">
            <a:spLocks noChangeAspect="1" noChangeArrowheads="1"/>
          </p:cNvSpPr>
          <p:nvPr/>
        </p:nvSpPr>
        <p:spPr bwMode="auto">
          <a:xfrm>
            <a:off x="2430462" y="37000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26" name="Text Box 251"/>
          <p:cNvSpPr txBox="1">
            <a:spLocks noChangeAspect="1" noChangeArrowheads="1"/>
          </p:cNvSpPr>
          <p:nvPr/>
        </p:nvSpPr>
        <p:spPr bwMode="auto">
          <a:xfrm>
            <a:off x="1905000" y="4538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27" name="Text Box 252"/>
          <p:cNvSpPr txBox="1">
            <a:spLocks noChangeAspect="1" noChangeArrowheads="1"/>
          </p:cNvSpPr>
          <p:nvPr/>
        </p:nvSpPr>
        <p:spPr bwMode="auto">
          <a:xfrm>
            <a:off x="1371600" y="5300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28" name="Text Box 289"/>
          <p:cNvSpPr txBox="1">
            <a:spLocks noChangeAspect="1" noChangeArrowheads="1"/>
          </p:cNvSpPr>
          <p:nvPr/>
        </p:nvSpPr>
        <p:spPr bwMode="auto">
          <a:xfrm>
            <a:off x="228600" y="2353319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29" name="Line 291"/>
          <p:cNvSpPr>
            <a:spLocks noChangeShapeType="1"/>
          </p:cNvSpPr>
          <p:nvPr/>
        </p:nvSpPr>
        <p:spPr bwMode="auto">
          <a:xfrm flipV="1">
            <a:off x="228600" y="2205244"/>
            <a:ext cx="15876" cy="201844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Line 292"/>
          <p:cNvSpPr>
            <a:spLocks noChangeAspect="1" noChangeShapeType="1"/>
          </p:cNvSpPr>
          <p:nvPr/>
        </p:nvSpPr>
        <p:spPr bwMode="auto">
          <a:xfrm>
            <a:off x="6509544" y="4369852"/>
            <a:ext cx="264451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Text Box 293"/>
          <p:cNvSpPr txBox="1">
            <a:spLocks noChangeAspect="1" noChangeArrowheads="1"/>
          </p:cNvSpPr>
          <p:nvPr/>
        </p:nvSpPr>
        <p:spPr bwMode="auto">
          <a:xfrm>
            <a:off x="4009312" y="3658278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32" name="Text Box 295"/>
          <p:cNvSpPr txBox="1">
            <a:spLocks noChangeAspect="1" noChangeArrowheads="1"/>
          </p:cNvSpPr>
          <p:nvPr/>
        </p:nvSpPr>
        <p:spPr bwMode="auto">
          <a:xfrm>
            <a:off x="6277505" y="3675751"/>
            <a:ext cx="28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33" name="Text Box 297"/>
          <p:cNvSpPr txBox="1">
            <a:spLocks noChangeAspect="1" noChangeArrowheads="1"/>
          </p:cNvSpPr>
          <p:nvPr/>
        </p:nvSpPr>
        <p:spPr bwMode="auto">
          <a:xfrm>
            <a:off x="838200" y="6062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34" name="Text Box 229"/>
          <p:cNvSpPr txBox="1">
            <a:spLocks noChangeAspect="1" noChangeArrowheads="1"/>
          </p:cNvSpPr>
          <p:nvPr/>
        </p:nvSpPr>
        <p:spPr bwMode="auto">
          <a:xfrm>
            <a:off x="6807419" y="4419600"/>
            <a:ext cx="2184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 blocks retrieved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from local disks.</a:t>
            </a:r>
          </a:p>
        </p:txBody>
      </p:sp>
      <p:sp>
        <p:nvSpPr>
          <p:cNvPr id="35" name="Line 292">
            <a:extLst>
              <a:ext uri="{FF2B5EF4-FFF2-40B4-BE49-F238E27FC236}">
                <a16:creationId xmlns:a16="http://schemas.microsoft.com/office/drawing/2014/main" id="{FBE8AA64-64E2-C240-A74E-0D996DADA7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553030" y="6781798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6" name="Line 292">
            <a:extLst>
              <a:ext uri="{FF2B5EF4-FFF2-40B4-BE49-F238E27FC236}">
                <a16:creationId xmlns:a16="http://schemas.microsoft.com/office/drawing/2014/main" id="{E63C5BBD-3F04-D54D-B7A0-6901ABBCA2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65363" y="5121963"/>
            <a:ext cx="449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7" name="Line 292">
            <a:extLst>
              <a:ext uri="{FF2B5EF4-FFF2-40B4-BE49-F238E27FC236}">
                <a16:creationId xmlns:a16="http://schemas.microsoft.com/office/drawing/2014/main" id="{30DFD0B2-3ACD-4C41-886A-F8B9694D7DF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16564" y="2241002"/>
            <a:ext cx="403749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8" name="Line 292">
            <a:extLst>
              <a:ext uri="{FF2B5EF4-FFF2-40B4-BE49-F238E27FC236}">
                <a16:creationId xmlns:a16="http://schemas.microsoft.com/office/drawing/2014/main" id="{78A44D5E-395F-F447-8B08-D7977AD9F7A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689100" y="596236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9" name="Line 203">
            <a:extLst>
              <a:ext uri="{FF2B5EF4-FFF2-40B4-BE49-F238E27FC236}">
                <a16:creationId xmlns:a16="http://schemas.microsoft.com/office/drawing/2014/main" id="{17D1816C-0C44-6B4C-8C3A-187DA9426F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023696" y="2234486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B38481-0D12-7F4D-8C34-6FA672D1C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79" y="5749042"/>
            <a:ext cx="661586" cy="49935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D365759-A43D-2440-9819-011BFA51B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409896"/>
            <a:ext cx="684413" cy="6028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D1B702-F3F0-234F-AEDA-6A832B8EA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75" y="2814565"/>
            <a:ext cx="778288" cy="76339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D2FDD7F-9CD4-BF42-BF49-ABE9FBF86A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48" y="1600200"/>
            <a:ext cx="768111" cy="555941"/>
          </a:xfrm>
          <a:prstGeom prst="rect">
            <a:avLst/>
          </a:prstGeom>
        </p:spPr>
      </p:pic>
      <p:sp>
        <p:nvSpPr>
          <p:cNvPr id="49" name="Line 292">
            <a:extLst>
              <a:ext uri="{FF2B5EF4-FFF2-40B4-BE49-F238E27FC236}">
                <a16:creationId xmlns:a16="http://schemas.microsoft.com/office/drawing/2014/main" id="{B7DE7034-6C1B-FA4D-A06C-F667CB3A50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934200" y="5142563"/>
            <a:ext cx="2209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03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665570"/>
            <a:ext cx="7592093" cy="762000"/>
          </a:xfrm>
        </p:spPr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650727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592240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463902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270000"/>
            <a:ext cx="3481388" cy="2082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321050"/>
            <a:ext cx="3481388" cy="1784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20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5967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/>
        </p:nvGraphicFramePr>
        <p:xfrm>
          <a:off x="228600" y="14478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3501" y="3124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549933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21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16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CA54-BACD-4941-AFFF-A7532E43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Multiply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EEE27-E160-1346-A4ED-E9366C0E85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Core i7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D0564-1D5D-6E41-8230-DCC708849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Pentium III Xeon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9F4E8B-550D-444A-8D0C-6F884DF90834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6425908"/>
              </p:ext>
            </p:extLst>
          </p:nvPr>
        </p:nvGraphicFramePr>
        <p:xfrm>
          <a:off x="-1" y="2438400"/>
          <a:ext cx="4499429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EA924F9-BC9E-744D-BD26-3B93F53272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97"/>
          <a:stretch/>
        </p:blipFill>
        <p:spPr>
          <a:xfrm>
            <a:off x="4644574" y="2468563"/>
            <a:ext cx="3931919" cy="37036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15F457-3BE9-644D-845A-EB3ED1A066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61" t="17326" r="15248" b="41758"/>
          <a:stretch/>
        </p:blipFill>
        <p:spPr>
          <a:xfrm>
            <a:off x="8534400" y="3733800"/>
            <a:ext cx="569686" cy="1317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F789486-12D2-0D4D-AFCC-FDD3DEEA3156}"/>
              </a:ext>
            </a:extLst>
          </p:cNvPr>
          <p:cNvSpPr/>
          <p:nvPr/>
        </p:nvSpPr>
        <p:spPr>
          <a:xfrm>
            <a:off x="6400799" y="5029200"/>
            <a:ext cx="2081213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77893B-F9EC-144E-9DA4-6BBEF11EB06A}"/>
              </a:ext>
            </a:extLst>
          </p:cNvPr>
          <p:cNvSpPr/>
          <p:nvPr/>
        </p:nvSpPr>
        <p:spPr>
          <a:xfrm>
            <a:off x="6172200" y="5084309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FAE27C-2758-4345-9426-73DEBA78B5EF}"/>
              </a:ext>
            </a:extLst>
          </p:cNvPr>
          <p:cNvSpPr/>
          <p:nvPr/>
        </p:nvSpPr>
        <p:spPr>
          <a:xfrm>
            <a:off x="6003238" y="5191125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2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52425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9862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80632" y="4855587"/>
            <a:ext cx="5934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7653868" cy="27982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c = (double *)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calloc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sizeof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mmm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(double *a, double *b, double *c,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, j, k;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for (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= 0;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&lt; n;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             for (k = 0; k &lt; n; k++)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	         c[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*n + j] += a[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*n + k] * b[k*n + j];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23</a:t>
            </a:fld>
            <a:endParaRPr lang="en-US">
              <a:solidFill>
                <a:srgbClr val="297F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47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4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First iteration:</a:t>
            </a:r>
          </a:p>
          <a:p>
            <a:pPr lvl="1"/>
            <a:r>
              <a:rPr lang="en-US" dirty="0"/>
              <a:t>n/4 + n = 5n/4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</a:t>
            </a:r>
            <a:r>
              <a:rPr lang="en-US" dirty="0">
                <a:solidFill>
                  <a:srgbClr val="C00000"/>
                </a:solidFill>
              </a:rPr>
              <a:t>in cache: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1367" y="3341132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91567" y="3341132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1367" y="334113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7122196" y="3911838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276699" y="375542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306234" y="3341132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62435" y="3645932"/>
            <a:ext cx="5934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306234" y="3341133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8136466" y="25029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2601" y="25908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4941332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696200" y="4941332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096000" y="494133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7126829" y="5512038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281332" y="535562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310867" y="4941332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2568" y="5246132"/>
            <a:ext cx="5934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310867" y="4941333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58000" y="4941332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679266" y="5839374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76064" y="6084332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4 wide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24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07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4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endParaRPr lang="en-US" dirty="0"/>
          </a:p>
          <a:p>
            <a:r>
              <a:rPr lang="en-US" dirty="0"/>
              <a:t>Second iteration:</a:t>
            </a:r>
          </a:p>
          <a:p>
            <a:pPr lvl="1"/>
            <a:r>
              <a:rPr lang="en-US" dirty="0"/>
              <a:t>n/4 + n = 5n/4 misses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5n/4 * n</a:t>
            </a:r>
            <a:r>
              <a:rPr lang="en-US" baseline="30000" dirty="0"/>
              <a:t>2</a:t>
            </a:r>
            <a:r>
              <a:rPr lang="en-US" dirty="0"/>
              <a:t> = (5/4) * n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1568" y="3959423"/>
            <a:ext cx="5934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4 wide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25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0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1258" y="1339935"/>
            <a:ext cx="8839200" cy="35368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 = (double *) </a:t>
            </a:r>
            <a:r>
              <a:rPr lang="en-US" sz="1600" b="1" dirty="0" err="1">
                <a:latin typeface="Courier New" pitchFamily="49" charset="0"/>
              </a:rPr>
              <a:t>calloc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sizeof</a:t>
            </a:r>
            <a:r>
              <a:rPr lang="en-US" sz="1600" b="1" dirty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</a:rPr>
              <a:t>mmm</a:t>
            </a:r>
            <a:r>
              <a:rPr lang="en-US" sz="1600" b="1" dirty="0">
                <a:latin typeface="Courier New" pitchFamily="49" charset="0"/>
              </a:rPr>
              <a:t>(double *a, double *b, double *c,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j, k;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for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 n;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+=B)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for (j = 0; j &lt; n; j+=B)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	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              for (i1 =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; i1 &lt; </a:t>
            </a:r>
            <a:r>
              <a:rPr lang="en-US" sz="1600" b="1" dirty="0" err="1">
                <a:latin typeface="Courier New" pitchFamily="49" charset="0"/>
              </a:rPr>
              <a:t>i+B</a:t>
            </a:r>
            <a:r>
              <a:rPr lang="en-US" sz="1600" b="1" dirty="0">
                <a:latin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</a:t>
            </a:r>
          </a:p>
          <a:p>
            <a:r>
              <a:rPr lang="en-US" sz="1600" b="1" dirty="0">
                <a:latin typeface="Courier New" pitchFamily="49" charset="0"/>
              </a:rPr>
              <a:t>                      for (j1 = j; j1 &lt; </a:t>
            </a:r>
            <a:r>
              <a:rPr lang="en-US" sz="1600" b="1" dirty="0" err="1">
                <a:latin typeface="Courier New" pitchFamily="49" charset="0"/>
              </a:rPr>
              <a:t>j+B</a:t>
            </a:r>
            <a:r>
              <a:rPr lang="en-US" sz="1600" b="1" dirty="0">
                <a:latin typeface="Courier New" pitchFamily="49" charset="0"/>
              </a:rPr>
              <a:t>; j++)</a:t>
            </a:r>
          </a:p>
          <a:p>
            <a:r>
              <a:rPr lang="en-US" sz="1600" b="1" dirty="0">
                <a:latin typeface="Courier New" pitchFamily="49" charset="0"/>
              </a:rPr>
              <a:t>                          for (k1 = k; k1 &lt; </a:t>
            </a:r>
            <a:r>
              <a:rPr lang="en-US" sz="1600" b="1" dirty="0" err="1">
                <a:latin typeface="Courier New" pitchFamily="49" charset="0"/>
              </a:rPr>
              <a:t>k+B</a:t>
            </a:r>
            <a:r>
              <a:rPr lang="en-US" sz="1600" b="1" dirty="0">
                <a:latin typeface="Courier New" pitchFamily="49" charset="0"/>
              </a:rPr>
              <a:t>; k++)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                      c[i1*n+j1] += a[i1*n + k1]*b[k1*n + j1];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8884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26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86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4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endParaRPr lang="en-US" dirty="0"/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/4 misses for each block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/4 = </a:t>
            </a:r>
            <a:r>
              <a:rPr lang="en-US" dirty="0" err="1"/>
              <a:t>nB</a:t>
            </a:r>
            <a:r>
              <a:rPr lang="en-US" dirty="0"/>
              <a:t>/2</a:t>
            </a:r>
            <a:br>
              <a:rPr lang="en-US" dirty="0"/>
            </a:br>
            <a:r>
              <a:rPr lang="en-US" dirty="0"/>
              <a:t>(omitting matrix c)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  <a:br>
              <a:rPr lang="en-US" dirty="0"/>
            </a:br>
            <a:r>
              <a:rPr lang="en-US" dirty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913DC1-D3EF-7C43-AD31-13CA965C74E3}"/>
              </a:ext>
            </a:extLst>
          </p:cNvPr>
          <p:cNvSpPr/>
          <p:nvPr/>
        </p:nvSpPr>
        <p:spPr bwMode="auto">
          <a:xfrm>
            <a:off x="2590800" y="2861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2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05466"/>
            <a:ext cx="7896225" cy="4947734"/>
          </a:xfrm>
        </p:spPr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4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endParaRPr lang="en-US" dirty="0"/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2n/B * B</a:t>
            </a:r>
            <a:r>
              <a:rPr lang="en-US" baseline="30000" dirty="0"/>
              <a:t>2</a:t>
            </a:r>
            <a:r>
              <a:rPr lang="en-US" dirty="0"/>
              <a:t>/4 = </a:t>
            </a:r>
            <a:r>
              <a:rPr lang="en-US" dirty="0" err="1"/>
              <a:t>nB</a:t>
            </a:r>
            <a:r>
              <a:rPr lang="en-US" dirty="0"/>
              <a:t>/2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/2 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/(2B)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5934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514600" y="2861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n/B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28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7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blocking: (5/4) * n</a:t>
            </a:r>
            <a:r>
              <a:rPr lang="en-US" baseline="30000" dirty="0"/>
              <a:t>3</a:t>
            </a:r>
          </a:p>
          <a:p>
            <a:r>
              <a:rPr lang="en-US" dirty="0"/>
              <a:t>Blocking: n</a:t>
            </a:r>
            <a:r>
              <a:rPr lang="en-US" baseline="30000" dirty="0"/>
              <a:t>3</a:t>
            </a:r>
            <a:r>
              <a:rPr lang="en-US" dirty="0"/>
              <a:t> / (2B)</a:t>
            </a:r>
          </a:p>
          <a:p>
            <a:endParaRPr lang="en-US" dirty="0"/>
          </a:p>
          <a:p>
            <a:r>
              <a:rPr lang="en-US" dirty="0"/>
              <a:t>Suggest largest possible block size B, but limit 3B</a:t>
            </a:r>
            <a:r>
              <a:rPr lang="en-US" baseline="30000" dirty="0"/>
              <a:t>2</a:t>
            </a:r>
            <a:r>
              <a:rPr lang="en-US" dirty="0"/>
              <a:t> &lt; C!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3n</a:t>
            </a:r>
            <a:r>
              <a:rPr lang="en-US" baseline="30000" dirty="0"/>
              <a:t>2</a:t>
            </a:r>
            <a:r>
              <a:rPr lang="en-US" dirty="0"/>
              <a:t>, computation 2n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elements used O(n)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29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Principle of Locality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93776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Font typeface="Wingdings 3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39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CFD6B-CDDC-E846-BAEC-AA324A7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reality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89FD4-4FB3-864F-99F4-B057DBDA2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r>
              <a:rPr lang="en-US" dirty="0"/>
              <a:t>This analysis only holds on some machines!</a:t>
            </a:r>
          </a:p>
          <a:p>
            <a:endParaRPr lang="en-US" dirty="0"/>
          </a:p>
          <a:p>
            <a:r>
              <a:rPr lang="en-US" dirty="0"/>
              <a:t>Intel Core i7 does aggressive pre-fetching for one-stride programs, so blocking doesn't actually improve performance</a:t>
            </a:r>
          </a:p>
          <a:p>
            <a:endParaRPr lang="en-US" dirty="0"/>
          </a:p>
          <a:p>
            <a:r>
              <a:rPr lang="en-US" dirty="0"/>
              <a:t>But on a Pentium III Xeon: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DA90E9-EB8C-C843-932D-F9C71540AF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97"/>
          <a:stretch/>
        </p:blipFill>
        <p:spPr>
          <a:xfrm>
            <a:off x="4343400" y="3581400"/>
            <a:ext cx="4343400" cy="32534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FDC313-80FC-FF49-B928-948AA66D7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90" t="14787" b="28404"/>
          <a:stretch/>
        </p:blipFill>
        <p:spPr>
          <a:xfrm>
            <a:off x="2650671" y="4114800"/>
            <a:ext cx="146957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9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A21CE-EB54-5047-879E-73CB46DD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6A763-6358-5C40-A15F-5E9DB7747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673352"/>
            <a:ext cx="4191000" cy="5184648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Consider a procedure to copy and transpose the elements of an </a:t>
            </a:r>
            <a:r>
              <a:rPr lang="en-US" sz="2400" dirty="0" err="1"/>
              <a:t>NxN</a:t>
            </a:r>
            <a:r>
              <a:rPr lang="en-US" sz="2400" dirty="0"/>
              <a:t> matrix of type int. One possible implementation is given to the right. </a:t>
            </a:r>
          </a:p>
          <a:p>
            <a:endParaRPr lang="en-US" sz="2400" dirty="0"/>
          </a:p>
          <a:p>
            <a:r>
              <a:rPr lang="en-US" sz="2400" dirty="0"/>
              <a:t>How might you optimize this code to minimize the number of cache misses for 32x32 matrices? for 64x64 matrices?</a:t>
            </a:r>
          </a:p>
          <a:p>
            <a:endParaRPr lang="en-US" sz="2400" dirty="0"/>
          </a:p>
          <a:p>
            <a:r>
              <a:rPr lang="en-US" sz="2400" dirty="0"/>
              <a:t>Assume a direct-mapped cache with 32 cache lines and 32 byte data blocks.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CE692-DB8B-D14E-99F0-532720986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758696"/>
            <a:ext cx="4572000" cy="34259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transpose(int *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int *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 n){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for(j = 0; j &lt; n;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[j*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dim+i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dim+j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0191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BC6278-39AD-C945-AFE0-A09F210C0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that's the end of Part 1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0392934-4C02-BD49-BB14-BB72B1D176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65" r="3471" b="10565"/>
          <a:stretch/>
        </p:blipFill>
        <p:spPr>
          <a:xfrm>
            <a:off x="0" y="1524000"/>
            <a:ext cx="9144000" cy="2438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709E11B-6022-764C-943E-114715A08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42" y="4403241"/>
            <a:ext cx="2645915" cy="2089150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5AD6B6C-3F31-0045-89B7-F8E52691F64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93585133"/>
              </p:ext>
            </p:extLst>
          </p:nvPr>
        </p:nvGraphicFramePr>
        <p:xfrm>
          <a:off x="5933507" y="4044352"/>
          <a:ext cx="3210493" cy="2813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4057B62E-120D-F04C-B6DA-40A07C999D41}"/>
              </a:ext>
            </a:extLst>
          </p:cNvPr>
          <p:cNvGrpSpPr/>
          <p:nvPr/>
        </p:nvGrpSpPr>
        <p:grpSpPr>
          <a:xfrm>
            <a:off x="590210" y="4077018"/>
            <a:ext cx="2031635" cy="2741595"/>
            <a:chOff x="406765" y="4191000"/>
            <a:chExt cx="2031635" cy="2741595"/>
          </a:xfrm>
        </p:grpSpPr>
        <p:pic>
          <p:nvPicPr>
            <p:cNvPr id="13" name="Content Placeholder 7">
              <a:extLst>
                <a:ext uri="{FF2B5EF4-FFF2-40B4-BE49-F238E27FC236}">
                  <a16:creationId xmlns:a16="http://schemas.microsoft.com/office/drawing/2014/main" id="{202D69AE-7DB5-554B-9E14-BFAAC00AAF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>
            <a:xfrm>
              <a:off x="406765" y="4191000"/>
              <a:ext cx="2031635" cy="1338129"/>
            </a:xfrm>
            <a:prstGeom prst="rect">
              <a:avLst/>
            </a:prstGeom>
          </p:spPr>
        </p:pic>
        <p:pic>
          <p:nvPicPr>
            <p:cNvPr id="14" name="Content Placeholder 7">
              <a:extLst>
                <a:ext uri="{FF2B5EF4-FFF2-40B4-BE49-F238E27FC236}">
                  <a16:creationId xmlns:a16="http://schemas.microsoft.com/office/drawing/2014/main" id="{09D3E112-180A-724C-BBA2-F5EA50454A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45"/>
            <a:stretch/>
          </p:blipFill>
          <p:spPr>
            <a:xfrm>
              <a:off x="406765" y="5594465"/>
              <a:ext cx="1993200" cy="1338130"/>
            </a:xfrm>
            <a:prstGeom prst="rect">
              <a:avLst/>
            </a:prstGeom>
          </p:spPr>
        </p:pic>
      </p:grp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7BB148E-8F21-FC48-82FF-7136F9E765A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18750"/>
          <a:stretch/>
        </p:blipFill>
        <p:spPr>
          <a:xfrm>
            <a:off x="6460034" y="4419599"/>
            <a:ext cx="2157438" cy="215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E54411-B2C3-D840-A476-669F24AE1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280" y="4419600"/>
            <a:ext cx="2157437" cy="2157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AB6ADC-9EAB-3548-A117-9EFA65A1B1A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528" y="4419599"/>
            <a:ext cx="2159000" cy="215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85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lecture (including time spent on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questions that you would like me to address in this week's problem session?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or feedback?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048B4-BEA5-4D47-8149-C1EE2A23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9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An Example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4</a:t>
            </a:fld>
            <a:endParaRPr lang="en-US">
              <a:solidFill>
                <a:srgbClr val="297FD5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62000" y="5017532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81000" y="13716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27315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6607" y="28077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99924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135242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360367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790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20788" y="29064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15928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96309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3653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84544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832550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080935" y="28109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74252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609570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34695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6223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595116" y="29096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90256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70637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81086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558872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306878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57200" y="34173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6607" y="34935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899924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135242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0367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587907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120788" y="35922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15928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6309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36537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084544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32550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080935" y="34967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374252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609570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834695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062235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595116" y="35954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190256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070637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10865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558872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306878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57200" y="41031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06607" y="41793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899924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35242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2360367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587907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120788" y="42780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15928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596309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336537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084544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832550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080935" y="41825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374252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09570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834695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062235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95116" y="42812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190256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6070637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6810865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58872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6306878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57200" y="5319089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06607" y="5395292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899924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135242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360367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587907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120788" y="5493958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15928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2596309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3336537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084544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2832550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80935" y="53985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374252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609570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834695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062235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4595116" y="54972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4190256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070637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810865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558872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6306878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06" name="Shape 182">
            <a:extLst>
              <a:ext uri="{FF2B5EF4-FFF2-40B4-BE49-F238E27FC236}">
                <a16:creationId xmlns:a16="http://schemas.microsoft.com/office/drawing/2014/main" id="{75DE0DA8-4979-1449-A746-025F826B67B4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rot="16200000" flipH="1">
            <a:off x="7104475" y="2598629"/>
            <a:ext cx="650824" cy="227825"/>
          </a:xfrm>
          <a:prstGeom prst="bentConnector4">
            <a:avLst>
              <a:gd name="adj1" fmla="val 26459"/>
              <a:gd name="adj2" fmla="val 2003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hape 182">
            <a:extLst>
              <a:ext uri="{FF2B5EF4-FFF2-40B4-BE49-F238E27FC236}">
                <a16:creationId xmlns:a16="http://schemas.microsoft.com/office/drawing/2014/main" id="{DC7A36DF-8DCD-3544-BA57-0365747425AF}"/>
              </a:ext>
            </a:extLst>
          </p:cNvPr>
          <p:cNvCxnSpPr>
            <a:cxnSpLocks/>
            <a:endCxn id="32" idx="2"/>
          </p:cNvCxnSpPr>
          <p:nvPr/>
        </p:nvCxnSpPr>
        <p:spPr bwMode="auto">
          <a:xfrm rot="10800000" flipV="1">
            <a:off x="6433188" y="2364686"/>
            <a:ext cx="1593765" cy="808068"/>
          </a:xfrm>
          <a:prstGeom prst="bentConnector4">
            <a:avLst>
              <a:gd name="adj1" fmla="val -1091"/>
              <a:gd name="adj2" fmla="val 1282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191E467D-9DD6-4F4D-9AC1-DF4EB5E53B14}"/>
              </a:ext>
            </a:extLst>
          </p:cNvPr>
          <p:cNvSpPr txBox="1"/>
          <p:nvPr/>
        </p:nvSpPr>
        <p:spPr>
          <a:xfrm>
            <a:off x="4646464" y="2060796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69A57A-34DC-C945-9924-C5A5D85F3041}"/>
              </a:ext>
            </a:extLst>
          </p:cNvPr>
          <p:cNvGrpSpPr/>
          <p:nvPr/>
        </p:nvGrpSpPr>
        <p:grpSpPr>
          <a:xfrm>
            <a:off x="6398736" y="2097521"/>
            <a:ext cx="1923359" cy="286006"/>
            <a:chOff x="5943272" y="2319242"/>
            <a:chExt cx="1923359" cy="286006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F50B59A-DF0C-6F49-ACEE-1393CDCC047B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C7C541E-041F-8843-8991-AFBAF1F34674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96A95C3-DD78-B141-9449-1A867C4FF67A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CD9F332-1693-724A-8CAC-ABFB016D01EC}"/>
              </a:ext>
            </a:extLst>
          </p:cNvPr>
          <p:cNvSpPr/>
          <p:nvPr/>
        </p:nvSpPr>
        <p:spPr>
          <a:xfrm>
            <a:off x="6398736" y="2097520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19C863B-B745-B94D-AE6C-E3673DABC65F}"/>
              </a:ext>
            </a:extLst>
          </p:cNvPr>
          <p:cNvGrpSpPr/>
          <p:nvPr/>
        </p:nvGrpSpPr>
        <p:grpSpPr>
          <a:xfrm>
            <a:off x="6628822" y="161221"/>
            <a:ext cx="772939" cy="2018501"/>
            <a:chOff x="6173358" y="382942"/>
            <a:chExt cx="772939" cy="201850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50EE7D7-9E4A-B247-82ED-04650A099791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7DB99F5D-B22E-7C43-A65C-DEBCE374C49A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2DF4993-44F3-8945-8E8F-CE0A18A997C2}"/>
              </a:ext>
            </a:extLst>
          </p:cNvPr>
          <p:cNvGrpSpPr/>
          <p:nvPr/>
        </p:nvGrpSpPr>
        <p:grpSpPr>
          <a:xfrm>
            <a:off x="7209461" y="116755"/>
            <a:ext cx="740768" cy="2064609"/>
            <a:chOff x="7209462" y="120837"/>
            <a:chExt cx="740768" cy="206460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6F483357-C1F7-4E41-8C19-10D3757295FD}"/>
                </a:ext>
              </a:extLst>
            </p:cNvPr>
            <p:cNvSpPr txBox="1"/>
            <p:nvPr/>
          </p:nvSpPr>
          <p:spPr>
            <a:xfrm rot="18812500">
              <a:off x="6733259" y="968476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sets) bits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CDCC798B-C87C-3A4D-91AB-50610A7A2A37}"/>
                </a:ext>
              </a:extLst>
            </p:cNvPr>
            <p:cNvCxnSpPr>
              <a:cxnSpLocks/>
              <a:endCxn id="111" idx="0"/>
            </p:cNvCxnSpPr>
            <p:nvPr/>
          </p:nvCxnSpPr>
          <p:spPr>
            <a:xfrm>
              <a:off x="7209462" y="1931532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4D61577-0E7A-AB47-88B4-AE167BB10048}"/>
              </a:ext>
            </a:extLst>
          </p:cNvPr>
          <p:cNvGrpSpPr/>
          <p:nvPr/>
        </p:nvGrpSpPr>
        <p:grpSpPr>
          <a:xfrm>
            <a:off x="7915706" y="69321"/>
            <a:ext cx="714161" cy="2082621"/>
            <a:chOff x="7948686" y="81302"/>
            <a:chExt cx="714161" cy="208262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9576CA6-288B-F340-9497-7B951C2931A4}"/>
                </a:ext>
              </a:extLst>
            </p:cNvPr>
            <p:cNvSpPr txBox="1"/>
            <p:nvPr/>
          </p:nvSpPr>
          <p:spPr>
            <a:xfrm rot="18812500">
              <a:off x="7436870" y="937947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CEBC6D41-7EB6-4C45-B381-E27ED75E97BE}"/>
                </a:ext>
              </a:extLst>
            </p:cNvPr>
            <p:cNvCxnSpPr>
              <a:cxnSpLocks/>
              <a:endCxn id="110" idx="0"/>
            </p:cNvCxnSpPr>
            <p:nvPr/>
          </p:nvCxnSpPr>
          <p:spPr>
            <a:xfrm>
              <a:off x="7948686" y="1918533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248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Intel Core i7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5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8" name="Rectangle 397"/>
          <p:cNvSpPr>
            <a:spLocks noChangeArrowheads="1"/>
          </p:cNvSpPr>
          <p:nvPr/>
        </p:nvSpPr>
        <p:spPr bwMode="auto">
          <a:xfrm>
            <a:off x="5334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/>
              <a:t>d-cache</a:t>
            </a:r>
          </a:p>
        </p:txBody>
      </p:sp>
      <p:sp>
        <p:nvSpPr>
          <p:cNvPr id="9" name="Rectangle 399"/>
          <p:cNvSpPr>
            <a:spLocks noChangeArrowheads="1"/>
          </p:cNvSpPr>
          <p:nvPr/>
        </p:nvSpPr>
        <p:spPr bwMode="auto">
          <a:xfrm>
            <a:off x="15091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10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1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5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6" name="Rectangle 407"/>
          <p:cNvSpPr>
            <a:spLocks noChangeArrowheads="1"/>
          </p:cNvSpPr>
          <p:nvPr/>
        </p:nvSpPr>
        <p:spPr bwMode="auto">
          <a:xfrm>
            <a:off x="42672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7" name="Rectangle 408"/>
          <p:cNvSpPr>
            <a:spLocks noChangeArrowheads="1"/>
          </p:cNvSpPr>
          <p:nvPr/>
        </p:nvSpPr>
        <p:spPr bwMode="auto">
          <a:xfrm>
            <a:off x="52429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8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9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3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4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7" name="Rectangle 420"/>
          <p:cNvSpPr>
            <a:spLocks noChangeArrowheads="1"/>
          </p:cNvSpPr>
          <p:nvPr/>
        </p:nvSpPr>
        <p:spPr bwMode="auto">
          <a:xfrm>
            <a:off x="285750" y="5803900"/>
            <a:ext cx="6172200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8" name="Line 421"/>
          <p:cNvSpPr>
            <a:spLocks noChangeShapeType="1"/>
          </p:cNvSpPr>
          <p:nvPr/>
        </p:nvSpPr>
        <p:spPr bwMode="auto">
          <a:xfrm>
            <a:off x="3371850" y="53721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L1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-cache and </a:t>
            </a:r>
            <a:r>
              <a:rPr lang="en-US" sz="1800" dirty="0" err="1">
                <a:latin typeface="Calibri" pitchFamily="34" charset="0"/>
              </a:rPr>
              <a:t>d</a:t>
            </a:r>
            <a:r>
              <a:rPr lang="en-US" sz="1800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 cycles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Block size</a:t>
            </a:r>
            <a:r>
              <a:rPr lang="en-US" sz="1800" b="0" dirty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241080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Performance Metrics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6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</a:t>
            </a:r>
          </a:p>
          <a:p>
            <a:pPr lvl="1"/>
            <a:r>
              <a:rPr lang="en-GB" dirty="0"/>
              <a:t>Typically 3-10% for L1</a:t>
            </a:r>
          </a:p>
          <a:p>
            <a:pPr lvl="1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the line is in the cache</a:t>
            </a:r>
          </a:p>
          <a:p>
            <a:pPr lvl="1"/>
            <a:r>
              <a:rPr lang="en-GB" dirty="0"/>
              <a:t>Typically 4 clock cycles for L1, 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 (Trend: increasing!)</a:t>
            </a:r>
          </a:p>
        </p:txBody>
      </p:sp>
    </p:spTree>
    <p:extLst>
      <p:ext uri="{BB962C8B-B14F-4D97-AF65-F5344CB8AC3E}">
        <p14:creationId xmlns:p14="http://schemas.microsoft.com/office/powerpoint/2010/main" val="184686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Performance with Caching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7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Read throughput (aka read bandwidth): </a:t>
            </a:r>
            <a:r>
              <a:rPr lang="en-US" dirty="0"/>
              <a:t>Number of bytes read from memory per second (MB/s)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Memory mountain: </a:t>
            </a:r>
            <a:r>
              <a:rPr lang="en-US" dirty="0"/>
              <a:t>Measured 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8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05100" y="1379578"/>
            <a:ext cx="6318391" cy="54784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Global array to traverse */</a:t>
            </a:r>
          </a:p>
          <a:p>
            <a:endParaRPr lang="en-US" sz="1400" dirty="0">
              <a:solidFill>
                <a:srgbClr val="9D0003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9D0003"/>
                </a:solidFill>
                <a:latin typeface="Menlo-Regular"/>
              </a:rPr>
              <a:t>/* test - Iterate over first "</a:t>
            </a:r>
            <a:r>
              <a:rPr lang="en-US" sz="14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400" dirty="0">
                <a:solidFill>
                  <a:srgbClr val="9D0003"/>
                </a:solidFill>
                <a:latin typeface="Menlo-Regular"/>
              </a:rPr>
              <a:t>" elements of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9D0003"/>
                </a:solidFill>
                <a:latin typeface="Menlo-Regular"/>
              </a:rPr>
              <a:t> *        array “data” with stride of "stride", using </a:t>
            </a:r>
          </a:p>
          <a:p>
            <a:r>
              <a:rPr lang="en-US" sz="1400" dirty="0">
                <a:solidFill>
                  <a:srgbClr val="9D0003"/>
                </a:solidFill>
                <a:latin typeface="Menlo-Regular"/>
              </a:rPr>
              <a:t> *        using 4x4 loop unrolling.                                                            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=stride*2,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=stride*3,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=stride*4;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length - sx4;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sv-SE" sz="14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4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it-IT" sz="14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4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4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4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4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" y="17526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>
                <a:latin typeface="Courier New"/>
                <a:cs typeface="Courier New"/>
              </a:rPr>
              <a:t>test()</a:t>
            </a:r>
            <a:r>
              <a:rPr lang="en-US" sz="1800" dirty="0">
                <a:latin typeface="Calibri" pitchFamily="34" charset="0"/>
              </a:rPr>
              <a:t> with many combinations 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ourier New"/>
                <a:cs typeface="Courier New"/>
              </a:rPr>
              <a:t> and stride: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1. Call test() once to warm up the caches.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2. Call test() again and measure the read throughput(MB/s)</a:t>
            </a:r>
          </a:p>
        </p:txBody>
      </p:sp>
    </p:spTree>
    <p:extLst>
      <p:ext uri="{BB962C8B-B14F-4D97-AF65-F5344CB8AC3E}">
        <p14:creationId xmlns:p14="http://schemas.microsoft.com/office/powerpoint/2010/main" val="359680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9</a:t>
            </a:fld>
            <a:endParaRPr lang="en-US">
              <a:solidFill>
                <a:srgbClr val="297FD5"/>
              </a:solidFill>
            </a:endParaRPr>
          </a:p>
        </p:txBody>
      </p:sp>
      <p:graphicFrame>
        <p:nvGraphicFramePr>
          <p:cNvPr id="5" name="Chart 4"/>
          <p:cNvGraphicFramePr>
            <a:graphicFrameLocks noGrp="1" noChangeAspect="1"/>
          </p:cNvGraphicFramePr>
          <p:nvPr/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6600" y="531673"/>
            <a:ext cx="17626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Core i7 </a:t>
            </a:r>
            <a:r>
              <a:rPr lang="en-US" sz="1800" dirty="0" err="1"/>
              <a:t>Haswell</a:t>
            </a:r>
            <a:endParaRPr lang="en-US" sz="1800" dirty="0"/>
          </a:p>
          <a:p>
            <a:pPr algn="l"/>
            <a:r>
              <a:rPr lang="en-US" sz="1800" dirty="0"/>
              <a:t>2.1 GHz</a:t>
            </a:r>
          </a:p>
          <a:p>
            <a:pPr algn="l"/>
            <a:r>
              <a:rPr lang="en-US" sz="1800" dirty="0"/>
              <a:t>32 KB L1 d-cache</a:t>
            </a:r>
          </a:p>
          <a:p>
            <a:pPr algn="l"/>
            <a:r>
              <a:rPr lang="en-US" sz="1800" dirty="0"/>
              <a:t>256 KB L2 cache</a:t>
            </a:r>
          </a:p>
          <a:p>
            <a:pPr algn="l"/>
            <a:r>
              <a:rPr lang="en-US" sz="1800" dirty="0"/>
              <a:t>8 MB L3 cache</a:t>
            </a:r>
          </a:p>
          <a:p>
            <a:pPr algn="l"/>
            <a:r>
              <a:rPr lang="en-US" sz="1800" dirty="0"/>
              <a:t>64 B block size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8" name="TextBox 7"/>
            <p:cNvSpPr txBox="1"/>
            <p:nvPr/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Slopes </a:t>
              </a:r>
            </a:p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9" name="Straight Arrow Connector 8"/>
            <p:cNvCxnSpPr>
              <a:stCxn id="8" idx="3"/>
            </p:cNvCxnSpPr>
            <p:nvPr/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/>
            <p:cNvCxnSpPr>
              <a:stCxn id="8" idx="3"/>
            </p:cNvCxnSpPr>
            <p:nvPr/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0"/>
            <p:cNvCxnSpPr>
              <a:stCxn id="8" idx="3"/>
            </p:cNvCxnSpPr>
            <p:nvPr/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3873193" y="2241606"/>
            <a:ext cx="4661207" cy="3471458"/>
            <a:chOff x="3873193" y="2241606"/>
            <a:chExt cx="4661207" cy="3471458"/>
          </a:xfrm>
        </p:grpSpPr>
        <p:sp>
          <p:nvSpPr>
            <p:cNvPr id="13" name="TextBox 12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Ridges </a:t>
              </a:r>
            </a:p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957287" y="2241606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73193" y="5374510"/>
              <a:ext cx="64062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451902" y="3714750"/>
              <a:ext cx="415498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648200" y="4522295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18" name="Straight Arrow Connector 17"/>
            <p:cNvCxnSpPr>
              <a:stCxn id="13" idx="1"/>
              <a:endCxn id="14" idx="3"/>
            </p:cNvCxnSpPr>
            <p:nvPr/>
          </p:nvCxnSpPr>
          <p:spPr bwMode="auto">
            <a:xfrm flipH="1" flipV="1">
              <a:off x="6370180" y="2410883"/>
              <a:ext cx="793388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>
              <a:stCxn id="13" idx="1"/>
              <a:endCxn id="16" idx="3"/>
            </p:cNvCxnSpPr>
            <p:nvPr/>
          </p:nvCxnSpPr>
          <p:spPr bwMode="auto">
            <a:xfrm flipH="1">
              <a:off x="5867400" y="3822472"/>
              <a:ext cx="1296168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13" idx="1"/>
              <a:endCxn id="17" idx="3"/>
            </p:cNvCxnSpPr>
            <p:nvPr/>
          </p:nvCxnSpPr>
          <p:spPr bwMode="auto">
            <a:xfrm flipH="1">
              <a:off x="5061093" y="3822472"/>
              <a:ext cx="2102475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>
              <a:stCxn id="13" idx="1"/>
              <a:endCxn id="15" idx="3"/>
            </p:cNvCxnSpPr>
            <p:nvPr/>
          </p:nvCxnSpPr>
          <p:spPr bwMode="auto">
            <a:xfrm flipH="1">
              <a:off x="4513813" y="3822472"/>
              <a:ext cx="2649755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oup 21"/>
          <p:cNvGrpSpPr/>
          <p:nvPr/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23" name="TextBox 22"/>
            <p:cNvSpPr txBox="1"/>
            <p:nvPr/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24" name="Straight Arrow Connector 23"/>
            <p:cNvCxnSpPr>
              <a:stCxn id="23" idx="3"/>
            </p:cNvCxnSpPr>
            <p:nvPr/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2417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14247</TotalTime>
  <Words>3453</Words>
  <Application>Microsoft Macintosh PowerPoint</Application>
  <PresentationFormat>On-screen Show (4:3)</PresentationFormat>
  <Paragraphs>680</Paragraphs>
  <Slides>33</Slides>
  <Notes>8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Courier New</vt:lpstr>
      <vt:lpstr>Helvetica</vt:lpstr>
      <vt:lpstr>Menlo-Regular</vt:lpstr>
      <vt:lpstr>Wingdings 2</vt:lpstr>
      <vt:lpstr>Wingdings 3</vt:lpstr>
      <vt:lpstr>Clarity</vt:lpstr>
      <vt:lpstr>Lecture 16: Optimization with Caches</vt:lpstr>
      <vt:lpstr>Review: Memory Hierarchy</vt:lpstr>
      <vt:lpstr>Review: Principle of Locality</vt:lpstr>
      <vt:lpstr>Review: An Example Cache</vt:lpstr>
      <vt:lpstr>Typical Intel Core i7 Hierarchy</vt:lpstr>
      <vt:lpstr>Cache Performance Metrics</vt:lpstr>
      <vt:lpstr>Memory Performance with Caching</vt:lpstr>
      <vt:lpstr>Memory Mountain Test Function</vt:lpstr>
      <vt:lpstr>The Memory Mountain</vt:lpstr>
      <vt:lpstr>Exercise 1: Locality</vt:lpstr>
      <vt:lpstr>Exercise 1: Locality</vt:lpstr>
      <vt:lpstr>Another Locality Example</vt:lpstr>
      <vt:lpstr>Writing Cache-Friendly Code</vt:lpstr>
      <vt:lpstr>Example: Matrix Multiplication</vt:lpstr>
      <vt:lpstr>Miss Rate Analysis for Matrix Multiply</vt:lpstr>
      <vt:lpstr>Layout of C Arrays in Memory (review)</vt:lpstr>
      <vt:lpstr>Matrix Multiplication (ijk)     (jik is similar)</vt:lpstr>
      <vt:lpstr>Exercise 2: Matrix Multiplication</vt:lpstr>
      <vt:lpstr>Exercise 2: Matrix Multiplication</vt:lpstr>
      <vt:lpstr>Summary of Matrix Multiplication</vt:lpstr>
      <vt:lpstr>Core i7 Matrix Multiply Performance</vt:lpstr>
      <vt:lpstr>Matrix Multiply Performance</vt:lpstr>
      <vt:lpstr>Can we do better?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A reality check</vt:lpstr>
      <vt:lpstr>Exercise</vt:lpstr>
      <vt:lpstr>And that's the end of Part 1</vt:lpstr>
      <vt:lpstr>Exercise 3: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12: Caches</dc:title>
  <dc:creator>Eleanor  Birrell</dc:creator>
  <cp:lastModifiedBy>Eleanor Birrell</cp:lastModifiedBy>
  <cp:revision>79</cp:revision>
  <cp:lastPrinted>2020-03-09T19:12:59Z</cp:lastPrinted>
  <dcterms:created xsi:type="dcterms:W3CDTF">2019-03-03T22:05:37Z</dcterms:created>
  <dcterms:modified xsi:type="dcterms:W3CDTF">2021-03-18T02:29:15Z</dcterms:modified>
</cp:coreProperties>
</file>