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490" r:id="rId3"/>
    <p:sldId id="489" r:id="rId4"/>
    <p:sldId id="498" r:id="rId5"/>
    <p:sldId id="547" r:id="rId6"/>
    <p:sldId id="545" r:id="rId7"/>
    <p:sldId id="559" r:id="rId8"/>
    <p:sldId id="554" r:id="rId9"/>
    <p:sldId id="1293" r:id="rId10"/>
    <p:sldId id="1294" r:id="rId11"/>
    <p:sldId id="550" r:id="rId12"/>
    <p:sldId id="495" r:id="rId13"/>
    <p:sldId id="558" r:id="rId14"/>
    <p:sldId id="560" r:id="rId15"/>
    <p:sldId id="552" r:id="rId16"/>
    <p:sldId id="555" r:id="rId17"/>
    <p:sldId id="556" r:id="rId18"/>
    <p:sldId id="561" r:id="rId19"/>
    <p:sldId id="557" r:id="rId20"/>
    <p:sldId id="562" r:id="rId21"/>
    <p:sldId id="1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 autoAdjust="0"/>
    <p:restoredTop sz="88776" autoAdjust="0"/>
  </p:normalViewPr>
  <p:slideViewPr>
    <p:cSldViewPr>
      <p:cViewPr varScale="1">
        <p:scale>
          <a:sx n="113" d="100"/>
          <a:sy n="113" d="100"/>
        </p:scale>
        <p:origin x="19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7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6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6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7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9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6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98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Larger block size will reduce  compulsory misses</a:t>
            </a:r>
          </a:p>
          <a:p>
            <a:r>
              <a:rPr lang="en-US" dirty="0"/>
              <a:t>Larger associativity will reduce conflict misses</a:t>
            </a:r>
          </a:p>
          <a:p>
            <a:r>
              <a:rPr lang="en-US" dirty="0"/>
              <a:t>Larger cache will reduce capacity misses</a:t>
            </a:r>
          </a:p>
          <a:p>
            <a:r>
              <a:rPr lang="en-US" dirty="0"/>
              <a:t>But: larger block size yields larger miss penalty (more data to copy from memory) </a:t>
            </a:r>
          </a:p>
          <a:p>
            <a:r>
              <a:rPr lang="en-US" dirty="0"/>
              <a:t>       larger cache (and larger associativity): increased hit 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Classifying misses with a particular cache configuration: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cache with infinite capacity? If the answer is yes, then this is a compulsory miss and we are done. If the answer is no, then consider question 2.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</a:t>
            </a:r>
            <a:r>
              <a:rPr lang="en-US" i="1" dirty="0">
                <a:solidFill>
                  <a:schemeClr val="bg1"/>
                </a:solidFill>
              </a:rPr>
              <a:t>fully associative </a:t>
            </a:r>
            <a:r>
              <a:rPr lang="en-US" dirty="0">
                <a:solidFill>
                  <a:schemeClr val="bg1"/>
                </a:solidFill>
              </a:rPr>
              <a:t>cache with the desired capacity? If the answer is yes, then this is a capacity miss and we are done. If the answer is no, then consider question 3.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Would this miss occur in a cache with the desired capacity and associativity? If the answer is yes, then this is a conflict miss and we are done. If the answer is no, then this is not a miss – it is a hit!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1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are compulsory misses, so it would make the most sense to increase the data block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6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  <a:r>
              <a:rPr lang="en-US"/>
              <a:t>                  Spring 2021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/>
              <a:t>Lecture 15: </a:t>
            </a:r>
            <a:r>
              <a:rPr lang="en-US" sz="3200" dirty="0"/>
              <a:t>Caches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2: Cache Eviction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607974" y="1253212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4419600" y="1880149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8FBAAE0-FC9D-8341-AED6-3531C72EF3AB}"/>
              </a:ext>
            </a:extLst>
          </p:cNvPr>
          <p:cNvGrpSpPr/>
          <p:nvPr/>
        </p:nvGrpSpPr>
        <p:grpSpPr>
          <a:xfrm>
            <a:off x="676359" y="1278602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86544" y="1894049"/>
                <a:ext cx="1228810" cy="1511060"/>
                <a:chOff x="4221945" y="1991464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221945" y="199146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221945" y="31977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13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221945" y="228979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16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221945" y="25881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222615" y="2894855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14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86544" y="1600027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18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4754369" y="2754868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blocks, LRU eviction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A8977E-816C-4846-9909-EC5E262DF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852168" y="1877101"/>
            <a:ext cx="2308399" cy="79890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84AF63F-9ED3-9846-B4AA-1C942D4BA870}"/>
              </a:ext>
            </a:extLst>
          </p:cNvPr>
          <p:cNvSpPr/>
          <p:nvPr/>
        </p:nvSpPr>
        <p:spPr>
          <a:xfrm rot="5400000">
            <a:off x="5683529" y="846460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7961B-4346-A745-84E7-1677C1032B72}"/>
              </a:ext>
            </a:extLst>
          </p:cNvPr>
          <p:cNvSpPr txBox="1"/>
          <p:nvPr/>
        </p:nvSpPr>
        <p:spPr>
          <a:xfrm>
            <a:off x="5486563" y="143258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9E1F0F3-1AFB-2D47-B08E-921333822398}"/>
              </a:ext>
            </a:extLst>
          </p:cNvPr>
          <p:cNvSpPr/>
          <p:nvPr/>
        </p:nvSpPr>
        <p:spPr>
          <a:xfrm rot="5400000">
            <a:off x="8109270" y="845671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415330-FB8E-1846-A5E6-D525B6F60BDA}"/>
              </a:ext>
            </a:extLst>
          </p:cNvPr>
          <p:cNvSpPr txBox="1"/>
          <p:nvPr/>
        </p:nvSpPr>
        <p:spPr>
          <a:xfrm>
            <a:off x="7912304" y="143180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07F204-A7B8-C643-81D6-47F2D3AC6A84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149600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0BDEB04-24D2-FA4A-84BD-AE6161CC4B52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3738880"/>
          <a:ext cx="33305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9BD5DA5-E10C-8744-8855-04C8CEF8BD41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520440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1FB65B-09C4-6549-9042-1DEEBD7BCC7A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6334760"/>
          <a:ext cx="333053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412649182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6918435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7952310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453935257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1383350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975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A8246CC5-484B-8A46-BAD4-4B0D13658C00}"/>
              </a:ext>
            </a:extLst>
          </p:cNvPr>
          <p:cNvSpPr/>
          <p:nvPr/>
        </p:nvSpPr>
        <p:spPr>
          <a:xfrm>
            <a:off x="1168901" y="410260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2C7B53-4304-6046-9839-30551F2440BC}"/>
              </a:ext>
            </a:extLst>
          </p:cNvPr>
          <p:cNvSpPr/>
          <p:nvPr/>
        </p:nvSpPr>
        <p:spPr>
          <a:xfrm>
            <a:off x="1916896" y="409858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9047E4-E460-1C4C-8AE9-4F049DDEDA9A}"/>
              </a:ext>
            </a:extLst>
          </p:cNvPr>
          <p:cNvSpPr/>
          <p:nvPr/>
        </p:nvSpPr>
        <p:spPr>
          <a:xfrm>
            <a:off x="2338178" y="411143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BDADEF-CB50-3B46-A5CB-B51D428AA761}"/>
              </a:ext>
            </a:extLst>
          </p:cNvPr>
          <p:cNvSpPr/>
          <p:nvPr/>
        </p:nvSpPr>
        <p:spPr>
          <a:xfrm>
            <a:off x="3028822" y="410015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5405D1-0B49-EF41-AE1A-71E99A6E6ED8}"/>
              </a:ext>
            </a:extLst>
          </p:cNvPr>
          <p:cNvSpPr/>
          <p:nvPr/>
        </p:nvSpPr>
        <p:spPr>
          <a:xfrm>
            <a:off x="1165114" y="44856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A1F401-B6E9-C743-9730-9720429B3D3B}"/>
              </a:ext>
            </a:extLst>
          </p:cNvPr>
          <p:cNvSpPr/>
          <p:nvPr/>
        </p:nvSpPr>
        <p:spPr>
          <a:xfrm>
            <a:off x="1913109" y="448160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F15ED2-E473-524D-A927-BD73C3AC3A15}"/>
              </a:ext>
            </a:extLst>
          </p:cNvPr>
          <p:cNvSpPr/>
          <p:nvPr/>
        </p:nvSpPr>
        <p:spPr>
          <a:xfrm>
            <a:off x="2341484" y="448469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9C311-28C1-C54E-80C3-36316E89162E}"/>
              </a:ext>
            </a:extLst>
          </p:cNvPr>
          <p:cNvSpPr/>
          <p:nvPr/>
        </p:nvSpPr>
        <p:spPr>
          <a:xfrm>
            <a:off x="3025035" y="44685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643186-A2A7-844F-8A84-84202300F383}"/>
              </a:ext>
            </a:extLst>
          </p:cNvPr>
          <p:cNvSpPr/>
          <p:nvPr/>
        </p:nvSpPr>
        <p:spPr>
          <a:xfrm>
            <a:off x="1165114" y="487111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FC7EDB-C0A2-CA4E-8801-0197F0308E70}"/>
              </a:ext>
            </a:extLst>
          </p:cNvPr>
          <p:cNvSpPr/>
          <p:nvPr/>
        </p:nvSpPr>
        <p:spPr>
          <a:xfrm>
            <a:off x="1913109" y="486709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E730EA1-2077-7048-8EE6-000F271D0511}"/>
              </a:ext>
            </a:extLst>
          </p:cNvPr>
          <p:cNvSpPr/>
          <p:nvPr/>
        </p:nvSpPr>
        <p:spPr>
          <a:xfrm>
            <a:off x="2341484" y="487018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34F3AE5-D0E0-D343-B2BE-A5FD44DF19CE}"/>
              </a:ext>
            </a:extLst>
          </p:cNvPr>
          <p:cNvSpPr/>
          <p:nvPr/>
        </p:nvSpPr>
        <p:spPr>
          <a:xfrm>
            <a:off x="3025035" y="48540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FF0E27-4506-6A4A-ADC5-CE46861AF985}"/>
              </a:ext>
            </a:extLst>
          </p:cNvPr>
          <p:cNvSpPr/>
          <p:nvPr/>
        </p:nvSpPr>
        <p:spPr>
          <a:xfrm>
            <a:off x="1171314" y="524031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9822EC-5475-0941-91E9-49437A92205E}"/>
              </a:ext>
            </a:extLst>
          </p:cNvPr>
          <p:cNvSpPr/>
          <p:nvPr/>
        </p:nvSpPr>
        <p:spPr>
          <a:xfrm>
            <a:off x="1919309" y="523629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DEC7A65-C953-D94A-AE2B-AC014D06E22D}"/>
              </a:ext>
            </a:extLst>
          </p:cNvPr>
          <p:cNvSpPr/>
          <p:nvPr/>
        </p:nvSpPr>
        <p:spPr>
          <a:xfrm>
            <a:off x="2341484" y="5240315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62D9E8-C726-7543-83A9-7FC5E690C517}"/>
              </a:ext>
            </a:extLst>
          </p:cNvPr>
          <p:cNvSpPr/>
          <p:nvPr/>
        </p:nvSpPr>
        <p:spPr>
          <a:xfrm>
            <a:off x="3031235" y="522323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23383A-64A7-704E-87EC-4C3422268331}"/>
              </a:ext>
            </a:extLst>
          </p:cNvPr>
          <p:cNvSpPr/>
          <p:nvPr/>
        </p:nvSpPr>
        <p:spPr>
          <a:xfrm>
            <a:off x="1176223" y="558963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7EFC6FA-0328-494E-87AE-BCC0EFB49386}"/>
              </a:ext>
            </a:extLst>
          </p:cNvPr>
          <p:cNvSpPr/>
          <p:nvPr/>
        </p:nvSpPr>
        <p:spPr>
          <a:xfrm>
            <a:off x="1924218" y="558561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B0F5FA-E484-F94F-8FF4-8CFFA49E607A}"/>
              </a:ext>
            </a:extLst>
          </p:cNvPr>
          <p:cNvSpPr/>
          <p:nvPr/>
        </p:nvSpPr>
        <p:spPr>
          <a:xfrm>
            <a:off x="2333789" y="559013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03A63A-70DD-3F41-8985-D3D8025C96BB}"/>
              </a:ext>
            </a:extLst>
          </p:cNvPr>
          <p:cNvSpPr/>
          <p:nvPr/>
        </p:nvSpPr>
        <p:spPr>
          <a:xfrm>
            <a:off x="3036144" y="557254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26BF85-BB6C-7B4E-A1FA-FFB5CC100CF8}"/>
              </a:ext>
            </a:extLst>
          </p:cNvPr>
          <p:cNvSpPr/>
          <p:nvPr/>
        </p:nvSpPr>
        <p:spPr>
          <a:xfrm>
            <a:off x="1157005" y="598445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CB0567D-8DA0-A04C-BD8F-4A7C233FABE4}"/>
              </a:ext>
            </a:extLst>
          </p:cNvPr>
          <p:cNvSpPr/>
          <p:nvPr/>
        </p:nvSpPr>
        <p:spPr>
          <a:xfrm>
            <a:off x="1905000" y="59804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746DFC-9721-2B4A-8C7F-AF02AE61199B}"/>
              </a:ext>
            </a:extLst>
          </p:cNvPr>
          <p:cNvSpPr/>
          <p:nvPr/>
        </p:nvSpPr>
        <p:spPr>
          <a:xfrm>
            <a:off x="2336886" y="59804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EED5001-5153-6141-AF9D-A9B310DCE4C3}"/>
              </a:ext>
            </a:extLst>
          </p:cNvPr>
          <p:cNvSpPr/>
          <p:nvPr/>
        </p:nvSpPr>
        <p:spPr>
          <a:xfrm>
            <a:off x="3016926" y="596737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812F770-96A8-674D-B270-CEB544836205}"/>
              </a:ext>
            </a:extLst>
          </p:cNvPr>
          <p:cNvSpPr/>
          <p:nvPr/>
        </p:nvSpPr>
        <p:spPr>
          <a:xfrm>
            <a:off x="4748588" y="430977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2B6D6C-088F-434C-BA43-E162BA837FB8}"/>
              </a:ext>
            </a:extLst>
          </p:cNvPr>
          <p:cNvSpPr/>
          <p:nvPr/>
        </p:nvSpPr>
        <p:spPr>
          <a:xfrm>
            <a:off x="4537166" y="430977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91D66EE-80B7-B549-A2AF-40FD2CE36FA3}"/>
              </a:ext>
            </a:extLst>
          </p:cNvPr>
          <p:cNvSpPr/>
          <p:nvPr/>
        </p:nvSpPr>
        <p:spPr>
          <a:xfrm>
            <a:off x="4992989" y="430379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13  14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635A96-7F77-5641-A692-EB1A125FA1C4}"/>
              </a:ext>
            </a:extLst>
          </p:cNvPr>
          <p:cNvSpPr/>
          <p:nvPr/>
        </p:nvSpPr>
        <p:spPr>
          <a:xfrm>
            <a:off x="5912185" y="505625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5B6ACAF-1773-A04C-B999-4DA6A0461FF4}"/>
              </a:ext>
            </a:extLst>
          </p:cNvPr>
          <p:cNvSpPr/>
          <p:nvPr/>
        </p:nvSpPr>
        <p:spPr>
          <a:xfrm>
            <a:off x="5700763" y="505625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40AD74F-D595-1340-A118-83C309F03721}"/>
              </a:ext>
            </a:extLst>
          </p:cNvPr>
          <p:cNvSpPr/>
          <p:nvPr/>
        </p:nvSpPr>
        <p:spPr>
          <a:xfrm>
            <a:off x="6156586" y="505027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17  18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193E28C-E5C6-5645-A1C5-1A6E1E418284}"/>
              </a:ext>
            </a:extLst>
          </p:cNvPr>
          <p:cNvSpPr/>
          <p:nvPr/>
        </p:nvSpPr>
        <p:spPr>
          <a:xfrm>
            <a:off x="1157005" y="633930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4609018-8D9E-CC40-8A34-6F6090ECDDBF}"/>
              </a:ext>
            </a:extLst>
          </p:cNvPr>
          <p:cNvSpPr/>
          <p:nvPr/>
        </p:nvSpPr>
        <p:spPr>
          <a:xfrm>
            <a:off x="1905000" y="63352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D71357-9A03-654D-9306-B1B84C77491C}"/>
              </a:ext>
            </a:extLst>
          </p:cNvPr>
          <p:cNvSpPr/>
          <p:nvPr/>
        </p:nvSpPr>
        <p:spPr>
          <a:xfrm>
            <a:off x="2336886" y="633528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37B60CF-139F-4249-B8D1-F4288942C832}"/>
              </a:ext>
            </a:extLst>
          </p:cNvPr>
          <p:cNvSpPr/>
          <p:nvPr/>
        </p:nvSpPr>
        <p:spPr>
          <a:xfrm>
            <a:off x="3016926" y="632222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2B82EE1-1D6A-5A46-B35B-862376BE2143}"/>
              </a:ext>
            </a:extLst>
          </p:cNvPr>
          <p:cNvSpPr/>
          <p:nvPr/>
        </p:nvSpPr>
        <p:spPr>
          <a:xfrm>
            <a:off x="4748588" y="6507049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2</a:t>
            </a:r>
            <a:endParaRPr lang="en-US" sz="17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4F4BCF1-A2CB-524B-AB55-1BD5FA5022A8}"/>
              </a:ext>
            </a:extLst>
          </p:cNvPr>
          <p:cNvSpPr/>
          <p:nvPr/>
        </p:nvSpPr>
        <p:spPr>
          <a:xfrm>
            <a:off x="4537166" y="6507048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0C68793-6EF2-854D-B9F9-EF3AAB7B91E2}"/>
              </a:ext>
            </a:extLst>
          </p:cNvPr>
          <p:cNvSpPr/>
          <p:nvPr/>
        </p:nvSpPr>
        <p:spPr>
          <a:xfrm>
            <a:off x="4992989" y="6501066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21  22</a:t>
            </a:r>
          </a:p>
        </p:txBody>
      </p:sp>
    </p:spTree>
    <p:extLst>
      <p:ext uri="{BB962C8B-B14F-4D97-AF65-F5344CB8AC3E}">
        <p14:creationId xmlns:p14="http://schemas.microsoft.com/office/powerpoint/2010/main" val="64386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Caching Organization Summarized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11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cache consists of lines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line</a:t>
            </a:r>
            <a:r>
              <a:rPr lang="en-US" dirty="0"/>
              <a:t> contains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block</a:t>
            </a:r>
            <a:r>
              <a:rPr lang="en-US" dirty="0"/>
              <a:t> of bytes, the data values from memory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tag</a:t>
            </a:r>
            <a:r>
              <a:rPr lang="en-US" dirty="0"/>
              <a:t>, indicating where in memory the values are from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valid bit</a:t>
            </a:r>
            <a:r>
              <a:rPr lang="en-US" dirty="0"/>
              <a:t>, indicating if the data are valid</a:t>
            </a:r>
          </a:p>
          <a:p>
            <a:pPr lvl="1"/>
            <a:endParaRPr lang="en-US" dirty="0"/>
          </a:p>
          <a:p>
            <a:r>
              <a:rPr lang="en-US" dirty="0"/>
              <a:t>Lines are organized into sets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Direct-mapped cache: </a:t>
            </a:r>
            <a:r>
              <a:rPr lang="en-US" dirty="0"/>
              <a:t>one line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k-way associative cache: </a:t>
            </a:r>
            <a:r>
              <a:rPr lang="en-US" dirty="0"/>
              <a:t>k lines per set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Fully associative cache: </a:t>
            </a:r>
            <a:r>
              <a:rPr lang="en-US" dirty="0"/>
              <a:t>all lines in one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64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Vocabulary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Size:</a:t>
            </a:r>
            <a:r>
              <a:rPr lang="en-US" dirty="0"/>
              <a:t> the total number of bytes that can be stored in the cache</a:t>
            </a:r>
          </a:p>
          <a:p>
            <a:endParaRPr lang="en-US" dirty="0"/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1"/>
                </a:solidFill>
              </a:rPr>
              <a:t>Cache Hit: </a:t>
            </a:r>
            <a:r>
              <a:rPr lang="en-US" dirty="0"/>
              <a:t>the desired value is in the cache and returned quickly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Cache Miss: </a:t>
            </a:r>
            <a:r>
              <a:rPr lang="en-US" dirty="0"/>
              <a:t>the desired value is not in the cache and must be fetched from a more distant cache (or ultimately from main memory)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Miss rate: </a:t>
            </a:r>
            <a:r>
              <a:rPr lang="en-US" dirty="0"/>
              <a:t>the fraction of accesses that are misses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Hit time: </a:t>
            </a:r>
            <a:r>
              <a:rPr lang="en-US" dirty="0"/>
              <a:t>the time to process a hit</a:t>
            </a:r>
          </a:p>
          <a:p>
            <a:r>
              <a:rPr lang="en-US" b="1" dirty="0">
                <a:solidFill>
                  <a:schemeClr val="accent1"/>
                </a:solidFill>
              </a:rPr>
              <a:t>Miss penalty: </a:t>
            </a:r>
            <a:r>
              <a:rPr lang="en-US" dirty="0"/>
              <a:t>the </a:t>
            </a:r>
            <a:r>
              <a:rPr lang="en-US" i="1" dirty="0"/>
              <a:t>additional</a:t>
            </a:r>
            <a:r>
              <a:rPr lang="en-US" dirty="0"/>
              <a:t> time to process a miss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Average access time: </a:t>
            </a:r>
            <a:r>
              <a:rPr lang="en-US" dirty="0"/>
              <a:t>hit-time + miss-rate * miss-penalty</a:t>
            </a:r>
          </a:p>
        </p:txBody>
      </p:sp>
    </p:spTree>
    <p:extLst>
      <p:ext uri="{BB962C8B-B14F-4D97-AF65-F5344CB8AC3E}">
        <p14:creationId xmlns:p14="http://schemas.microsoft.com/office/powerpoint/2010/main" val="20695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6667-A989-A142-AA7B-ABAB821D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Categorizing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1554-DE5B-7B4F-92BB-15D2C8804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Compulsory:</a:t>
            </a:r>
            <a:r>
              <a:rPr lang="en-US" dirty="0"/>
              <a:t> first-reference to a block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Capacity: </a:t>
            </a:r>
            <a:r>
              <a:rPr lang="en-US" dirty="0"/>
              <a:t>cache is too small to hold all of the data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Conflict: </a:t>
            </a:r>
            <a:r>
              <a:rPr lang="en-US" dirty="0"/>
              <a:t>collisions in a specific set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53F945-FD89-AB4E-BF95-7B1FB26EB5D7}"/>
              </a:ext>
            </a:extLst>
          </p:cNvPr>
          <p:cNvSpPr/>
          <p:nvPr/>
        </p:nvSpPr>
        <p:spPr>
          <a:xfrm>
            <a:off x="571500" y="4343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Average access time: </a:t>
            </a:r>
            <a:r>
              <a:rPr lang="en-US" sz="2400" dirty="0"/>
              <a:t>hit-time + miss-rate * miss-penalty</a:t>
            </a:r>
          </a:p>
        </p:txBody>
      </p:sp>
    </p:spTree>
    <p:extLst>
      <p:ext uri="{BB962C8B-B14F-4D97-AF65-F5344CB8AC3E}">
        <p14:creationId xmlns:p14="http://schemas.microsoft.com/office/powerpoint/2010/main" val="13103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EC04-D25F-E94D-9B44-B791A2CE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Categorizing Misses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D99F2-10F7-7747-8B7B-737C3D30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cache misses in Exercise 1, categorize that miss as (1) compulsory, (2) capacity, or (3) conflict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your categorizations, would you recommend (1) increasing the block size, (2) increasing the associativity, or (3) increasing the total cache size</a:t>
            </a:r>
          </a:p>
        </p:txBody>
      </p:sp>
    </p:spTree>
    <p:extLst>
      <p:ext uri="{BB962C8B-B14F-4D97-AF65-F5344CB8AC3E}">
        <p14:creationId xmlns:p14="http://schemas.microsoft.com/office/powerpoint/2010/main" val="272517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Intel Core i7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15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334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/>
              <a:t>d-cache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15091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10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1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6" name="Rectangle 407"/>
          <p:cNvSpPr>
            <a:spLocks noChangeArrowheads="1"/>
          </p:cNvSpPr>
          <p:nvPr/>
        </p:nvSpPr>
        <p:spPr bwMode="auto">
          <a:xfrm>
            <a:off x="42672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7" name="Rectangle 408"/>
          <p:cNvSpPr>
            <a:spLocks noChangeArrowheads="1"/>
          </p:cNvSpPr>
          <p:nvPr/>
        </p:nvSpPr>
        <p:spPr bwMode="auto">
          <a:xfrm>
            <a:off x="52429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8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9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3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4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7" name="Rectangle 420"/>
          <p:cNvSpPr>
            <a:spLocks noChangeArrowheads="1"/>
          </p:cNvSpPr>
          <p:nvPr/>
        </p:nvSpPr>
        <p:spPr bwMode="auto">
          <a:xfrm>
            <a:off x="285750" y="5803900"/>
            <a:ext cx="61722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8" name="Line 421"/>
          <p:cNvSpPr>
            <a:spLocks noChangeShapeType="1"/>
          </p:cNvSpPr>
          <p:nvPr/>
        </p:nvSpPr>
        <p:spPr bwMode="auto">
          <a:xfrm>
            <a:off x="3371850" y="5372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dirty="0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0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and 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Write-through: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 immediately to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Write-back: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defer write to memory until replacement of line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load into cache, update line in cache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No-write-allocate: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writes straight to memory, does not load into cache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</p:txBody>
      </p:sp>
    </p:spTree>
    <p:extLst>
      <p:ext uri="{BB962C8B-B14F-4D97-AF65-F5344CB8AC3E}">
        <p14:creationId xmlns:p14="http://schemas.microsoft.com/office/powerpoint/2010/main" val="34882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4: Write-through + No-write-allocate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37EFECD-FA0E-A745-BD87-030089194657}"/>
              </a:ext>
            </a:extLst>
          </p:cNvPr>
          <p:cNvGrpSpPr/>
          <p:nvPr/>
        </p:nvGrpSpPr>
        <p:grpSpPr>
          <a:xfrm>
            <a:off x="457200" y="1253689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B6774B-D5A9-BC42-A115-C333B36A2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234622"/>
              </p:ext>
            </p:extLst>
          </p:nvPr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94E93E-C998-4A4B-B16C-51E51CECD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485835"/>
              </p:ext>
            </p:extLst>
          </p:nvPr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4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4: Write-through + No-write-allocate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37EFECD-FA0E-A745-BD87-030089194657}"/>
              </a:ext>
            </a:extLst>
          </p:cNvPr>
          <p:cNvGrpSpPr/>
          <p:nvPr/>
        </p:nvGrpSpPr>
        <p:grpSpPr>
          <a:xfrm>
            <a:off x="457200" y="1253689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B6774B-D5A9-BC42-A115-C333B36A2ECE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94E93E-C998-4A4B-B16C-51E51CECD4DD}"/>
              </a:ext>
            </a:extLst>
          </p:cNvPr>
          <p:cNvGraphicFramePr>
            <a:graphicFrameLocks noGrp="1"/>
          </p:cNvGraphicFramePr>
          <p:nvPr/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03B92E47-EC99-7F41-A23A-94FE3CB03184}"/>
              </a:ext>
            </a:extLst>
          </p:cNvPr>
          <p:cNvSpPr/>
          <p:nvPr/>
        </p:nvSpPr>
        <p:spPr>
          <a:xfrm>
            <a:off x="1211351" y="442362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D43C70-91DE-AC49-90B5-E62040E7E16C}"/>
              </a:ext>
            </a:extLst>
          </p:cNvPr>
          <p:cNvSpPr/>
          <p:nvPr/>
        </p:nvSpPr>
        <p:spPr>
          <a:xfrm>
            <a:off x="1970696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31EFD9-182F-1246-9552-019254D916DD}"/>
              </a:ext>
            </a:extLst>
          </p:cNvPr>
          <p:cNvSpPr/>
          <p:nvPr/>
        </p:nvSpPr>
        <p:spPr>
          <a:xfrm>
            <a:off x="2424288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899260-5734-9F44-9CC5-7E58E64DA582}"/>
              </a:ext>
            </a:extLst>
          </p:cNvPr>
          <p:cNvSpPr/>
          <p:nvPr/>
        </p:nvSpPr>
        <p:spPr>
          <a:xfrm>
            <a:off x="3020713" y="44211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746209-C106-BF4B-9775-A7EF61308646}"/>
              </a:ext>
            </a:extLst>
          </p:cNvPr>
          <p:cNvSpPr/>
          <p:nvPr/>
        </p:nvSpPr>
        <p:spPr>
          <a:xfrm>
            <a:off x="4785931" y="456938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180D26-3364-4647-8F41-2F26A8F26DD8}"/>
              </a:ext>
            </a:extLst>
          </p:cNvPr>
          <p:cNvSpPr/>
          <p:nvPr/>
        </p:nvSpPr>
        <p:spPr>
          <a:xfrm>
            <a:off x="4535753" y="45820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212C3B-1EE1-9C41-81A0-DAA011494056}"/>
              </a:ext>
            </a:extLst>
          </p:cNvPr>
          <p:cNvSpPr/>
          <p:nvPr/>
        </p:nvSpPr>
        <p:spPr>
          <a:xfrm>
            <a:off x="5109896" y="4569383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FB3409-A400-054C-81F4-252384473AA9}"/>
              </a:ext>
            </a:extLst>
          </p:cNvPr>
          <p:cNvSpPr/>
          <p:nvPr/>
        </p:nvSpPr>
        <p:spPr>
          <a:xfrm>
            <a:off x="1207564" y="480663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738CC-ED79-A045-B928-B6D178082712}"/>
              </a:ext>
            </a:extLst>
          </p:cNvPr>
          <p:cNvSpPr/>
          <p:nvPr/>
        </p:nvSpPr>
        <p:spPr>
          <a:xfrm>
            <a:off x="1966909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98796C-53B2-9C47-8504-C36DF13F5E76}"/>
              </a:ext>
            </a:extLst>
          </p:cNvPr>
          <p:cNvSpPr/>
          <p:nvPr/>
        </p:nvSpPr>
        <p:spPr>
          <a:xfrm>
            <a:off x="2420501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090CE62-F387-424A-9303-06640C7C1136}"/>
              </a:ext>
            </a:extLst>
          </p:cNvPr>
          <p:cNvSpPr/>
          <p:nvPr/>
        </p:nvSpPr>
        <p:spPr>
          <a:xfrm>
            <a:off x="3016926" y="4789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625AAD-69B5-C345-A58E-2C4EEE87C623}"/>
              </a:ext>
            </a:extLst>
          </p:cNvPr>
          <p:cNvSpPr/>
          <p:nvPr/>
        </p:nvSpPr>
        <p:spPr>
          <a:xfrm>
            <a:off x="4800733" y="4923324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7D6DB1D-E0FF-DE47-840D-BDB7AD7344F4}"/>
              </a:ext>
            </a:extLst>
          </p:cNvPr>
          <p:cNvSpPr/>
          <p:nvPr/>
        </p:nvSpPr>
        <p:spPr>
          <a:xfrm>
            <a:off x="4535395" y="4935955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E684E4-4820-AC48-A496-C29511D6B3F9}"/>
              </a:ext>
            </a:extLst>
          </p:cNvPr>
          <p:cNvSpPr/>
          <p:nvPr/>
        </p:nvSpPr>
        <p:spPr>
          <a:xfrm>
            <a:off x="5162814" y="4930968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97817F-935D-4E45-AA8E-77C8A7D10CF6}"/>
              </a:ext>
            </a:extLst>
          </p:cNvPr>
          <p:cNvSpPr/>
          <p:nvPr/>
        </p:nvSpPr>
        <p:spPr>
          <a:xfrm>
            <a:off x="1207564" y="51921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086FFB-F886-1141-8ADB-5030372C71A7}"/>
              </a:ext>
            </a:extLst>
          </p:cNvPr>
          <p:cNvSpPr/>
          <p:nvPr/>
        </p:nvSpPr>
        <p:spPr>
          <a:xfrm>
            <a:off x="1966909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5BA1C4-C875-2D45-9380-5926E77C3C08}"/>
              </a:ext>
            </a:extLst>
          </p:cNvPr>
          <p:cNvSpPr/>
          <p:nvPr/>
        </p:nvSpPr>
        <p:spPr>
          <a:xfrm>
            <a:off x="2420501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43A5BB-74B8-CE40-BBDF-C883B2F0BBB9}"/>
              </a:ext>
            </a:extLst>
          </p:cNvPr>
          <p:cNvSpPr/>
          <p:nvPr/>
        </p:nvSpPr>
        <p:spPr>
          <a:xfrm>
            <a:off x="3016926" y="517504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AD103E-E4E7-1D42-B3F0-8B223DB476FF}"/>
              </a:ext>
            </a:extLst>
          </p:cNvPr>
          <p:cNvSpPr/>
          <p:nvPr/>
        </p:nvSpPr>
        <p:spPr>
          <a:xfrm>
            <a:off x="5889512" y="5672746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EC4760-7343-5A4D-BE65-CA122174E41A}"/>
              </a:ext>
            </a:extLst>
          </p:cNvPr>
          <p:cNvSpPr/>
          <p:nvPr/>
        </p:nvSpPr>
        <p:spPr>
          <a:xfrm>
            <a:off x="5573400" y="568117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00359D-A30F-2F4E-B1AC-543FF27EC4D0}"/>
              </a:ext>
            </a:extLst>
          </p:cNvPr>
          <p:cNvSpPr/>
          <p:nvPr/>
        </p:nvSpPr>
        <p:spPr>
          <a:xfrm>
            <a:off x="6174972" y="5664319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F9E685-51B0-BA4D-B4BD-CA9D35F1A865}"/>
              </a:ext>
            </a:extLst>
          </p:cNvPr>
          <p:cNvSpPr/>
          <p:nvPr/>
        </p:nvSpPr>
        <p:spPr>
          <a:xfrm>
            <a:off x="1213764" y="556132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426D328-EE97-8944-BC48-23BE866CAEA7}"/>
              </a:ext>
            </a:extLst>
          </p:cNvPr>
          <p:cNvSpPr/>
          <p:nvPr/>
        </p:nvSpPr>
        <p:spPr>
          <a:xfrm>
            <a:off x="1973109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C1E95A-CE56-CE46-9641-DF9CCE544C7C}"/>
              </a:ext>
            </a:extLst>
          </p:cNvPr>
          <p:cNvSpPr/>
          <p:nvPr/>
        </p:nvSpPr>
        <p:spPr>
          <a:xfrm>
            <a:off x="2426701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9A84633-3CD9-414B-92FE-F65B31BB39A0}"/>
              </a:ext>
            </a:extLst>
          </p:cNvPr>
          <p:cNvSpPr/>
          <p:nvPr/>
        </p:nvSpPr>
        <p:spPr>
          <a:xfrm>
            <a:off x="3023126" y="55442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64AE86-7C28-4C4B-9899-3A30568D5916}"/>
              </a:ext>
            </a:extLst>
          </p:cNvPr>
          <p:cNvSpPr/>
          <p:nvPr/>
        </p:nvSpPr>
        <p:spPr>
          <a:xfrm>
            <a:off x="1218673" y="591064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E5BB67-0F91-D54A-B37B-A5730AE910B7}"/>
              </a:ext>
            </a:extLst>
          </p:cNvPr>
          <p:cNvSpPr/>
          <p:nvPr/>
        </p:nvSpPr>
        <p:spPr>
          <a:xfrm>
            <a:off x="1978018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315F7DD-D44F-0E4A-84C2-0CD2AE3D951F}"/>
              </a:ext>
            </a:extLst>
          </p:cNvPr>
          <p:cNvSpPr/>
          <p:nvPr/>
        </p:nvSpPr>
        <p:spPr>
          <a:xfrm>
            <a:off x="2431610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3E9CD4-7FF9-3E45-92A0-FC8D5C2D5D5E}"/>
              </a:ext>
            </a:extLst>
          </p:cNvPr>
          <p:cNvSpPr/>
          <p:nvPr/>
        </p:nvSpPr>
        <p:spPr>
          <a:xfrm>
            <a:off x="3028035" y="589355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521CB40-0E8D-0F43-B1E7-74B2FB1CBA72}"/>
              </a:ext>
            </a:extLst>
          </p:cNvPr>
          <p:cNvSpPr/>
          <p:nvPr/>
        </p:nvSpPr>
        <p:spPr>
          <a:xfrm>
            <a:off x="4808898" y="604429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2</a:t>
            </a:r>
            <a:endParaRPr lang="en-US" sz="17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C1AC2B-166E-DC4F-B729-E079FAC70934}"/>
              </a:ext>
            </a:extLst>
          </p:cNvPr>
          <p:cNvSpPr/>
          <p:nvPr/>
        </p:nvSpPr>
        <p:spPr>
          <a:xfrm>
            <a:off x="4543248" y="6057390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13D6A-CBE2-B546-AC91-E914E5F22A43}"/>
              </a:ext>
            </a:extLst>
          </p:cNvPr>
          <p:cNvSpPr/>
          <p:nvPr/>
        </p:nvSpPr>
        <p:spPr>
          <a:xfrm>
            <a:off x="5109896" y="6051936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F4D7BA5-0B0A-054F-BBFF-6E57EA2333B1}"/>
              </a:ext>
            </a:extLst>
          </p:cNvPr>
          <p:cNvSpPr/>
          <p:nvPr/>
        </p:nvSpPr>
        <p:spPr>
          <a:xfrm>
            <a:off x="8802240" y="456938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E518B5-B1C4-D34C-B736-967D2E1A015B}"/>
              </a:ext>
            </a:extLst>
          </p:cNvPr>
          <p:cNvSpPr/>
          <p:nvPr/>
        </p:nvSpPr>
        <p:spPr>
          <a:xfrm>
            <a:off x="8802240" y="4930968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F0325DD-3A3C-9A4D-9E22-DF16F3D564A6}"/>
              </a:ext>
            </a:extLst>
          </p:cNvPr>
          <p:cNvSpPr/>
          <p:nvPr/>
        </p:nvSpPr>
        <p:spPr>
          <a:xfrm>
            <a:off x="8802240" y="5292555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0C9B16-4FCF-1C43-AA65-B1E0FE546329}"/>
              </a:ext>
            </a:extLst>
          </p:cNvPr>
          <p:cNvSpPr/>
          <p:nvPr/>
        </p:nvSpPr>
        <p:spPr>
          <a:xfrm>
            <a:off x="8791020" y="5688794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A6968C-1804-564A-90CE-D0D39E769CC6}"/>
              </a:ext>
            </a:extLst>
          </p:cNvPr>
          <p:cNvSpPr/>
          <p:nvPr/>
        </p:nvSpPr>
        <p:spPr>
          <a:xfrm>
            <a:off x="8791020" y="605038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4180C1C-61B6-1941-88CE-1DD670EEC61A}"/>
              </a:ext>
            </a:extLst>
          </p:cNvPr>
          <p:cNvSpPr/>
          <p:nvPr/>
        </p:nvSpPr>
        <p:spPr>
          <a:xfrm>
            <a:off x="1653911" y="3126421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C51E585-9541-EA41-B314-8AE3AA6CD512}"/>
              </a:ext>
            </a:extLst>
          </p:cNvPr>
          <p:cNvSpPr/>
          <p:nvPr/>
        </p:nvSpPr>
        <p:spPr>
          <a:xfrm>
            <a:off x="1652743" y="1611579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21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2" grpId="0"/>
      <p:bldP spid="63" grpId="0"/>
      <p:bldP spid="64" grpId="0"/>
      <p:bldP spid="65" grpId="0"/>
      <p:bldP spid="66" grpId="0"/>
      <p:bldP spid="56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Exercise 5: Write-back + 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2BB7104-586C-8B48-BA9D-CCD4BAD29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21635"/>
              </p:ext>
            </p:extLst>
          </p:nvPr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548BDFB-DCA6-7A46-815B-F63EFB62B55F}"/>
              </a:ext>
            </a:extLst>
          </p:cNvPr>
          <p:cNvGrpSpPr/>
          <p:nvPr/>
        </p:nvGrpSpPr>
        <p:grpSpPr>
          <a:xfrm>
            <a:off x="457200" y="1253689"/>
            <a:ext cx="2492425" cy="2207143"/>
            <a:chOff x="2957903" y="1254711"/>
            <a:chExt cx="2492425" cy="220714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CB109E-0278-6849-A2BD-664D11D43498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14F6269-5AED-5748-88C3-65A4E24B7715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0x10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3B5E043-CFBF-9040-8D5E-1407A523494E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FDD88BE-BA4A-AD48-AC5E-29CBF55AE461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02D854D1-4522-7E46-A2F0-708C939B37EA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EF8A522-BB7F-B848-8D0A-7B95D3B1317D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503DFDFF-BDA4-3E4B-93F2-A6D3B8F5D0BE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1288B26-D4F3-A94E-A286-EF42EA3124B8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30631C6-4CB7-064D-AD2E-0EE1266FEC24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F215C85-ECF3-E543-90EF-DB6087252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75669"/>
              </p:ext>
            </p:extLst>
          </p:nvPr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/>
                        <a:t> </a:t>
                      </a:r>
                      <a:r>
                        <a:rPr lang="en-US" dirty="0"/>
                        <a:t>9</a:t>
                      </a:r>
                      <a:r>
                        <a:rPr lang="en-US"/>
                        <a:t>,0x24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1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Memory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Exercise 5: Write-back + Write-allocate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177231" y="1316423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5448790" y="1661455"/>
            <a:ext cx="2308399" cy="7989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81959AB-0888-6D4E-B591-D712D502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60" b="1"/>
          <a:stretch/>
        </p:blipFill>
        <p:spPr>
          <a:xfrm>
            <a:off x="5448790" y="2443886"/>
            <a:ext cx="2308399" cy="6601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5317073" y="3154234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4 byte data blocks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2BB7104-586C-8B48-BA9D-CCD4BAD29159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810000"/>
          <a:ext cx="46169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314758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87600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322000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61879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347721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76912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332688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477994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  <a:gridCol w="415548">
                  <a:extLst>
                    <a:ext uri="{9D8B030D-6E8A-4147-A177-3AD203B41FA5}">
                      <a16:colId xmlns:a16="http://schemas.microsoft.com/office/drawing/2014/main" val="22666307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D548BDFB-DCA6-7A46-815B-F63EFB62B55F}"/>
              </a:ext>
            </a:extLst>
          </p:cNvPr>
          <p:cNvGrpSpPr/>
          <p:nvPr/>
        </p:nvGrpSpPr>
        <p:grpSpPr>
          <a:xfrm>
            <a:off x="457200" y="1253689"/>
            <a:ext cx="2492425" cy="2207143"/>
            <a:chOff x="2957903" y="1254711"/>
            <a:chExt cx="2492425" cy="220714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CB109E-0278-6849-A2BD-664D11D43498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14F6269-5AED-5748-88C3-65A4E24B7715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0x20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0x10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3B5E043-CFBF-9040-8D5E-1407A523494E}"/>
                  </a:ext>
                </a:extLst>
              </p:cNvPr>
              <p:cNvGrpSpPr/>
              <p:nvPr/>
            </p:nvGrpSpPr>
            <p:grpSpPr>
              <a:xfrm>
                <a:off x="4154614" y="1904461"/>
                <a:ext cx="1228810" cy="1511060"/>
                <a:chOff x="4190015" y="2001876"/>
                <a:chExt cx="1228810" cy="1511060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1FDD88BE-BA4A-AD48-AC5E-29CBF55AE461}"/>
                    </a:ext>
                  </a:extLst>
                </p:cNvPr>
                <p:cNvSpPr/>
                <p:nvPr/>
              </p:nvSpPr>
              <p:spPr>
                <a:xfrm>
                  <a:off x="4190015" y="200187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21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02D854D1-4522-7E46-A2F0-708C939B37EA}"/>
                    </a:ext>
                  </a:extLst>
                </p:cNvPr>
                <p:cNvSpPr/>
                <p:nvPr/>
              </p:nvSpPr>
              <p:spPr>
                <a:xfrm>
                  <a:off x="4190015" y="32081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EF8A522-BB7F-B848-8D0A-7B95D3B1317D}"/>
                    </a:ext>
                  </a:extLst>
                </p:cNvPr>
                <p:cNvSpPr/>
                <p:nvPr/>
              </p:nvSpPr>
              <p:spPr>
                <a:xfrm>
                  <a:off x="4190015" y="230020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20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503DFDFF-BDA4-3E4B-93F2-A6D3B8F5D0BE}"/>
                    </a:ext>
                  </a:extLst>
                </p:cNvPr>
                <p:cNvSpPr/>
                <p:nvPr/>
              </p:nvSpPr>
              <p:spPr>
                <a:xfrm>
                  <a:off x="4190015" y="2598536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19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1288B26-D4F3-A94E-A286-EF42EA3124B8}"/>
                    </a:ext>
                  </a:extLst>
                </p:cNvPr>
                <p:cNvSpPr/>
                <p:nvPr/>
              </p:nvSpPr>
              <p:spPr>
                <a:xfrm>
                  <a:off x="4190685" y="2905267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18</a:t>
                  </a:r>
                </a:p>
              </p:txBody>
            </p:sp>
          </p:grp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30631C6-4CB7-064D-AD2E-0EE1266FEC24}"/>
                </a:ext>
              </a:extLst>
            </p:cNvPr>
            <p:cNvSpPr/>
            <p:nvPr/>
          </p:nvSpPr>
          <p:spPr>
            <a:xfrm>
              <a:off x="4154614" y="1610439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22</a:t>
              </a: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4F215C85-ECF3-E543-90EF-DB6087252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55060"/>
              </p:ext>
            </p:extLst>
          </p:nvPr>
        </p:nvGraphicFramePr>
        <p:xfrm>
          <a:off x="109527" y="4070429"/>
          <a:ext cx="350519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5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615958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42922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8,0x10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</a:t>
                      </a:r>
                      <a:r>
                        <a:rPr lang="en-US" dirty="0"/>
                        <a:t> 9,0x24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56A09680-2C15-5347-A3AD-4FFC326908CF}"/>
              </a:ext>
            </a:extLst>
          </p:cNvPr>
          <p:cNvSpPr/>
          <p:nvPr/>
        </p:nvSpPr>
        <p:spPr>
          <a:xfrm>
            <a:off x="1211351" y="442362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916C61-9E84-D947-8108-BC8E47434AFD}"/>
              </a:ext>
            </a:extLst>
          </p:cNvPr>
          <p:cNvSpPr/>
          <p:nvPr/>
        </p:nvSpPr>
        <p:spPr>
          <a:xfrm>
            <a:off x="1970696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F1FFEEE-F361-4D48-BF9C-261A45F0BD20}"/>
              </a:ext>
            </a:extLst>
          </p:cNvPr>
          <p:cNvSpPr/>
          <p:nvPr/>
        </p:nvSpPr>
        <p:spPr>
          <a:xfrm>
            <a:off x="2424288" y="44196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56030E-479F-FE43-8879-8D39C3543BED}"/>
              </a:ext>
            </a:extLst>
          </p:cNvPr>
          <p:cNvSpPr/>
          <p:nvPr/>
        </p:nvSpPr>
        <p:spPr>
          <a:xfrm>
            <a:off x="3020713" y="442116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B84972-3FAA-5B48-BB49-9739B8DD56BD}"/>
              </a:ext>
            </a:extLst>
          </p:cNvPr>
          <p:cNvSpPr/>
          <p:nvPr/>
        </p:nvSpPr>
        <p:spPr>
          <a:xfrm>
            <a:off x="4785931" y="456938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A757DD-09EF-B346-8D0B-40EBD4AB864B}"/>
              </a:ext>
            </a:extLst>
          </p:cNvPr>
          <p:cNvSpPr/>
          <p:nvPr/>
        </p:nvSpPr>
        <p:spPr>
          <a:xfrm>
            <a:off x="4535753" y="4582013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C880D3-9C81-BB42-9C54-1DC32D30EB49}"/>
              </a:ext>
            </a:extLst>
          </p:cNvPr>
          <p:cNvSpPr/>
          <p:nvPr/>
        </p:nvSpPr>
        <p:spPr>
          <a:xfrm>
            <a:off x="5109896" y="4569383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27F5A9-B75F-0444-9045-943544003DBB}"/>
              </a:ext>
            </a:extLst>
          </p:cNvPr>
          <p:cNvSpPr/>
          <p:nvPr/>
        </p:nvSpPr>
        <p:spPr>
          <a:xfrm>
            <a:off x="1207564" y="480663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E10969-84F4-8549-8532-03D9C3F1C533}"/>
              </a:ext>
            </a:extLst>
          </p:cNvPr>
          <p:cNvSpPr/>
          <p:nvPr/>
        </p:nvSpPr>
        <p:spPr>
          <a:xfrm>
            <a:off x="1966909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4014F12-BE1E-DC43-ABB4-283C7473CE8C}"/>
              </a:ext>
            </a:extLst>
          </p:cNvPr>
          <p:cNvSpPr/>
          <p:nvPr/>
        </p:nvSpPr>
        <p:spPr>
          <a:xfrm>
            <a:off x="2420501" y="48026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65AA06-42D9-064A-A050-44EC0BB94947}"/>
              </a:ext>
            </a:extLst>
          </p:cNvPr>
          <p:cNvSpPr/>
          <p:nvPr/>
        </p:nvSpPr>
        <p:spPr>
          <a:xfrm>
            <a:off x="3016926" y="47895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3009FF-8154-3440-932B-6AC19CB91905}"/>
              </a:ext>
            </a:extLst>
          </p:cNvPr>
          <p:cNvSpPr/>
          <p:nvPr/>
        </p:nvSpPr>
        <p:spPr>
          <a:xfrm>
            <a:off x="4800733" y="4923324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FF1BA6C-BD1B-E445-AD5B-99DE69CA9DC5}"/>
              </a:ext>
            </a:extLst>
          </p:cNvPr>
          <p:cNvSpPr/>
          <p:nvPr/>
        </p:nvSpPr>
        <p:spPr>
          <a:xfrm>
            <a:off x="4535395" y="4935955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AAC0DB-3C1E-C74E-B4EA-53E54CD24653}"/>
              </a:ext>
            </a:extLst>
          </p:cNvPr>
          <p:cNvSpPr/>
          <p:nvPr/>
        </p:nvSpPr>
        <p:spPr>
          <a:xfrm>
            <a:off x="5162814" y="4930968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3527C0E-A6D5-E149-A140-9768711436D9}"/>
              </a:ext>
            </a:extLst>
          </p:cNvPr>
          <p:cNvSpPr/>
          <p:nvPr/>
        </p:nvSpPr>
        <p:spPr>
          <a:xfrm>
            <a:off x="1207564" y="51921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516A035-8B4E-0B4C-BCF9-05F60B60C261}"/>
              </a:ext>
            </a:extLst>
          </p:cNvPr>
          <p:cNvSpPr/>
          <p:nvPr/>
        </p:nvSpPr>
        <p:spPr>
          <a:xfrm>
            <a:off x="1966909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BDF5CB-492C-5E40-853C-6B3C439360E3}"/>
              </a:ext>
            </a:extLst>
          </p:cNvPr>
          <p:cNvSpPr/>
          <p:nvPr/>
        </p:nvSpPr>
        <p:spPr>
          <a:xfrm>
            <a:off x="2420501" y="518810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0EBA2FB-472D-8F47-81BA-F94FDAA4BA1E}"/>
              </a:ext>
            </a:extLst>
          </p:cNvPr>
          <p:cNvSpPr/>
          <p:nvPr/>
        </p:nvSpPr>
        <p:spPr>
          <a:xfrm>
            <a:off x="3016926" y="517504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7AAB90-44B0-E447-A053-E4D75ED8E2C9}"/>
              </a:ext>
            </a:extLst>
          </p:cNvPr>
          <p:cNvSpPr/>
          <p:nvPr/>
        </p:nvSpPr>
        <p:spPr>
          <a:xfrm>
            <a:off x="5890189" y="5299715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629F83C-A608-054C-8DBF-E44B18CAEFDA}"/>
              </a:ext>
            </a:extLst>
          </p:cNvPr>
          <p:cNvSpPr/>
          <p:nvPr/>
        </p:nvSpPr>
        <p:spPr>
          <a:xfrm>
            <a:off x="5574077" y="530814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1ED80D5-F9B8-A646-8586-D5CE5B349CCF}"/>
              </a:ext>
            </a:extLst>
          </p:cNvPr>
          <p:cNvSpPr/>
          <p:nvPr/>
        </p:nvSpPr>
        <p:spPr>
          <a:xfrm>
            <a:off x="6175649" y="5291288"/>
            <a:ext cx="30649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9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981B0C-E5EF-3149-8DF4-58D974211878}"/>
              </a:ext>
            </a:extLst>
          </p:cNvPr>
          <p:cNvSpPr/>
          <p:nvPr/>
        </p:nvSpPr>
        <p:spPr>
          <a:xfrm>
            <a:off x="1213764" y="556132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BFB7053-2829-D849-A4A7-105DF704B5C8}"/>
              </a:ext>
            </a:extLst>
          </p:cNvPr>
          <p:cNvSpPr/>
          <p:nvPr/>
        </p:nvSpPr>
        <p:spPr>
          <a:xfrm>
            <a:off x="1973109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01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275FDA8-9DCC-8E40-9FB7-D3417DF553E1}"/>
              </a:ext>
            </a:extLst>
          </p:cNvPr>
          <p:cNvSpPr/>
          <p:nvPr/>
        </p:nvSpPr>
        <p:spPr>
          <a:xfrm>
            <a:off x="2426701" y="555730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597BDAD-16C6-5241-A62F-7676F013C20B}"/>
              </a:ext>
            </a:extLst>
          </p:cNvPr>
          <p:cNvSpPr/>
          <p:nvPr/>
        </p:nvSpPr>
        <p:spPr>
          <a:xfrm>
            <a:off x="3023126" y="55442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000FF83-DC71-6245-B817-419B30765F3D}"/>
              </a:ext>
            </a:extLst>
          </p:cNvPr>
          <p:cNvSpPr/>
          <p:nvPr/>
        </p:nvSpPr>
        <p:spPr>
          <a:xfrm>
            <a:off x="1218673" y="5910642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237C32D-55AD-8A44-B744-6086638AFD1D}"/>
              </a:ext>
            </a:extLst>
          </p:cNvPr>
          <p:cNvSpPr/>
          <p:nvPr/>
        </p:nvSpPr>
        <p:spPr>
          <a:xfrm>
            <a:off x="1978018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E2FABD3-F95E-884E-81CB-F02297DDAE7A}"/>
              </a:ext>
            </a:extLst>
          </p:cNvPr>
          <p:cNvSpPr/>
          <p:nvPr/>
        </p:nvSpPr>
        <p:spPr>
          <a:xfrm>
            <a:off x="2431610" y="590662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2749FF-CAC4-E84F-BD84-440327A326F1}"/>
              </a:ext>
            </a:extLst>
          </p:cNvPr>
          <p:cNvSpPr/>
          <p:nvPr/>
        </p:nvSpPr>
        <p:spPr>
          <a:xfrm>
            <a:off x="3028035" y="589355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956012D-84E8-DA45-A448-F60F9B5E8370}"/>
              </a:ext>
            </a:extLst>
          </p:cNvPr>
          <p:cNvSpPr/>
          <p:nvPr/>
        </p:nvSpPr>
        <p:spPr>
          <a:xfrm>
            <a:off x="4808898" y="6044292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2</a:t>
            </a:r>
            <a:endParaRPr lang="en-US" sz="17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E4DBE7F-C1E7-174F-AB32-37D957E08256}"/>
              </a:ext>
            </a:extLst>
          </p:cNvPr>
          <p:cNvSpPr/>
          <p:nvPr/>
        </p:nvSpPr>
        <p:spPr>
          <a:xfrm>
            <a:off x="4543248" y="6057390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7B3BE77-7E4C-E94D-87B2-78E40D267FE0}"/>
              </a:ext>
            </a:extLst>
          </p:cNvPr>
          <p:cNvSpPr/>
          <p:nvPr/>
        </p:nvSpPr>
        <p:spPr>
          <a:xfrm>
            <a:off x="5109896" y="6051936"/>
            <a:ext cx="4283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21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A6E6BC-92AA-BC4B-9BE0-5889C5889E4C}"/>
              </a:ext>
            </a:extLst>
          </p:cNvPr>
          <p:cNvSpPr/>
          <p:nvPr/>
        </p:nvSpPr>
        <p:spPr>
          <a:xfrm>
            <a:off x="8802240" y="4569381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381423-420F-4543-BAC4-B5CA131EDC57}"/>
              </a:ext>
            </a:extLst>
          </p:cNvPr>
          <p:cNvSpPr/>
          <p:nvPr/>
        </p:nvSpPr>
        <p:spPr>
          <a:xfrm>
            <a:off x="8802240" y="4930968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554BB34-9C33-5646-84B9-B77AE7B4561D}"/>
              </a:ext>
            </a:extLst>
          </p:cNvPr>
          <p:cNvSpPr/>
          <p:nvPr/>
        </p:nvSpPr>
        <p:spPr>
          <a:xfrm>
            <a:off x="8802240" y="5292555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3F9E81B-A072-A34E-AAF0-C1DC23F4205D}"/>
              </a:ext>
            </a:extLst>
          </p:cNvPr>
          <p:cNvSpPr/>
          <p:nvPr/>
        </p:nvSpPr>
        <p:spPr>
          <a:xfrm>
            <a:off x="8791020" y="5688794"/>
            <a:ext cx="341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A2C3D34-DF1D-E84C-9F63-6D5983CAB37E}"/>
              </a:ext>
            </a:extLst>
          </p:cNvPr>
          <p:cNvSpPr/>
          <p:nvPr/>
        </p:nvSpPr>
        <p:spPr>
          <a:xfrm>
            <a:off x="8791020" y="6050381"/>
            <a:ext cx="33054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B53D1E-CED5-A744-8E9F-D9F3E33CC68A}"/>
              </a:ext>
            </a:extLst>
          </p:cNvPr>
          <p:cNvSpPr/>
          <p:nvPr/>
        </p:nvSpPr>
        <p:spPr>
          <a:xfrm>
            <a:off x="1653911" y="3126421"/>
            <a:ext cx="122814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7451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6" grpId="0"/>
      <p:bldP spid="27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Principle of Locality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377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Font typeface="Wingdings 3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Direct-mapped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</a:t>
            </a:fld>
            <a:endParaRPr lang="en-US">
              <a:solidFill>
                <a:srgbClr val="297FD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71601" y="50972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267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88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61448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22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4442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86253" y="4381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7243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95571" y="4381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53088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61166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69244" y="4381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90600" y="3581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88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761448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22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4442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86253" y="3695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117243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295571" y="3695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53088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861166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69244" y="3695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990600" y="2895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88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61448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3022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442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586253" y="3009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17243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95571" y="3009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53088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61166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69244" y="3009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0600" y="5334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888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761448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22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4442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86253" y="5448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117243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3295571" y="5448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153088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861166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569244" y="5448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8267E39-5DC0-404B-B958-778A6096445E}"/>
              </a:ext>
            </a:extLst>
          </p:cNvPr>
          <p:cNvGrpSpPr/>
          <p:nvPr/>
        </p:nvGrpSpPr>
        <p:grpSpPr>
          <a:xfrm>
            <a:off x="4867141" y="2605247"/>
            <a:ext cx="1886858" cy="655388"/>
            <a:chOff x="4867141" y="2605247"/>
            <a:chExt cx="1886858" cy="655388"/>
          </a:xfrm>
        </p:grpSpPr>
        <p:cxnSp>
          <p:nvCxnSpPr>
            <p:cNvPr id="53" name="Shape 182"/>
            <p:cNvCxnSpPr>
              <a:cxnSpLocks/>
              <a:stCxn id="62" idx="2"/>
            </p:cNvCxnSpPr>
            <p:nvPr/>
          </p:nvCxnSpPr>
          <p:spPr bwMode="auto">
            <a:xfrm rot="5400000">
              <a:off x="5521425" y="1950963"/>
              <a:ext cx="578289" cy="1886858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5274662" y="2860525"/>
              <a:ext cx="108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find line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B0C452-C1FE-9444-8387-C8DE2D8236B2}"/>
              </a:ext>
            </a:extLst>
          </p:cNvPr>
          <p:cNvGrpSpPr/>
          <p:nvPr/>
        </p:nvGrpSpPr>
        <p:grpSpPr>
          <a:xfrm>
            <a:off x="3715566" y="2605249"/>
            <a:ext cx="4151065" cy="1287741"/>
            <a:chOff x="3715566" y="2605249"/>
            <a:chExt cx="4151065" cy="1287741"/>
          </a:xfrm>
        </p:grpSpPr>
        <p:sp>
          <p:nvSpPr>
            <p:cNvPr id="56" name="TextBox 55"/>
            <p:cNvSpPr txBox="1"/>
            <p:nvPr/>
          </p:nvSpPr>
          <p:spPr>
            <a:xfrm>
              <a:off x="5279017" y="3492880"/>
              <a:ext cx="258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libri" pitchFamily="34" charset="0"/>
                </a:rPr>
                <a:t>identifies byte in line</a:t>
              </a:r>
            </a:p>
          </p:txBody>
        </p:sp>
        <p:cxnSp>
          <p:nvCxnSpPr>
            <p:cNvPr id="57" name="Shape 182"/>
            <p:cNvCxnSpPr>
              <a:cxnSpLocks/>
              <a:stCxn id="59" idx="2"/>
              <a:endCxn id="41" idx="2"/>
            </p:cNvCxnSpPr>
            <p:nvPr/>
          </p:nvCxnSpPr>
          <p:spPr bwMode="auto">
            <a:xfrm rot="5400000">
              <a:off x="5249669" y="1071146"/>
              <a:ext cx="709452" cy="3777657"/>
            </a:xfrm>
            <a:prstGeom prst="bentConnector3">
              <a:avLst>
                <a:gd name="adj1" fmla="val 132222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B71C26D-0BFD-8F42-878C-54148C21F76D}"/>
              </a:ext>
            </a:extLst>
          </p:cNvPr>
          <p:cNvSpPr txBox="1"/>
          <p:nvPr/>
        </p:nvSpPr>
        <p:spPr>
          <a:xfrm>
            <a:off x="4191000" y="2282517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B5D24A2-084C-424D-9ED8-44A1312ADCA9}"/>
              </a:ext>
            </a:extLst>
          </p:cNvPr>
          <p:cNvGrpSpPr/>
          <p:nvPr/>
        </p:nvGrpSpPr>
        <p:grpSpPr>
          <a:xfrm>
            <a:off x="5943272" y="2319242"/>
            <a:ext cx="1923359" cy="286006"/>
            <a:chOff x="5943272" y="2319242"/>
            <a:chExt cx="1923359" cy="28600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7C1542C-F8CE-974D-B32A-5798934D8308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D6F0B4-55EC-0B42-8476-F6E86CF0FA21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ED784-C8E1-4943-B05C-F4F9F06FBE58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3DDCBEF-FA74-EE4B-B91A-C8C9AC1758BA}"/>
              </a:ext>
            </a:extLst>
          </p:cNvPr>
          <p:cNvSpPr/>
          <p:nvPr/>
        </p:nvSpPr>
        <p:spPr>
          <a:xfrm>
            <a:off x="5943272" y="2319241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CF47A31-AC07-EB4B-BD2A-81B85EBA13ED}"/>
              </a:ext>
            </a:extLst>
          </p:cNvPr>
          <p:cNvGrpSpPr/>
          <p:nvPr/>
        </p:nvGrpSpPr>
        <p:grpSpPr>
          <a:xfrm>
            <a:off x="6173358" y="382942"/>
            <a:ext cx="772939" cy="2018501"/>
            <a:chOff x="6173358" y="382942"/>
            <a:chExt cx="772939" cy="201850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4A1CAE-3DEB-E843-A461-21C4BFF09A56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B627B1FC-0111-3C45-8EC6-7CF69CDD8421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33AB35-67FA-0C4D-9FD1-94AB552D5336}"/>
              </a:ext>
            </a:extLst>
          </p:cNvPr>
          <p:cNvGrpSpPr/>
          <p:nvPr/>
        </p:nvGrpSpPr>
        <p:grpSpPr>
          <a:xfrm>
            <a:off x="6753998" y="338378"/>
            <a:ext cx="884704" cy="2064609"/>
            <a:chOff x="6753998" y="338378"/>
            <a:chExt cx="884704" cy="206460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D5983B-9A19-AD48-9076-89C7D26D38CA}"/>
                </a:ext>
              </a:extLst>
            </p:cNvPr>
            <p:cNvSpPr txBox="1"/>
            <p:nvPr/>
          </p:nvSpPr>
          <p:spPr>
            <a:xfrm rot="18812500">
              <a:off x="6421731" y="1186017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lines) bits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4364E0-12C0-2A47-9E8D-00B25FA5BAAA}"/>
                </a:ext>
              </a:extLst>
            </p:cNvPr>
            <p:cNvCxnSpPr>
              <a:cxnSpLocks/>
              <a:endCxn id="62" idx="0"/>
            </p:cNvCxnSpPr>
            <p:nvPr/>
          </p:nvCxnSpPr>
          <p:spPr>
            <a:xfrm>
              <a:off x="6753998" y="2153253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C4C3B72-563F-F143-8D6D-4C3CACDED954}"/>
              </a:ext>
            </a:extLst>
          </p:cNvPr>
          <p:cNvGrpSpPr/>
          <p:nvPr/>
        </p:nvGrpSpPr>
        <p:grpSpPr>
          <a:xfrm>
            <a:off x="7493222" y="297921"/>
            <a:ext cx="908045" cy="2082621"/>
            <a:chOff x="7493222" y="297921"/>
            <a:chExt cx="908045" cy="208262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B726A4-F2F7-1242-9510-76BA1C3BA235}"/>
                </a:ext>
              </a:extLst>
            </p:cNvPr>
            <p:cNvSpPr txBox="1"/>
            <p:nvPr/>
          </p:nvSpPr>
          <p:spPr>
            <a:xfrm rot="18812500">
              <a:off x="7175290" y="1154566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4835EF5C-41AF-1F4C-A397-695987BF1621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>
              <a:off x="7493222" y="2140254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ABAA3202-051E-274D-B67C-E27288728924}"/>
              </a:ext>
            </a:extLst>
          </p:cNvPr>
          <p:cNvSpPr txBox="1"/>
          <p:nvPr/>
        </p:nvSpPr>
        <p:spPr>
          <a:xfrm>
            <a:off x="1645557" y="6096000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well does this take advantage of </a:t>
            </a:r>
            <a:r>
              <a:rPr lang="en-US" dirty="0" err="1"/>
              <a:t>spacial</a:t>
            </a:r>
            <a:r>
              <a:rPr lang="en-US" dirty="0"/>
              <a:t> locality?</a:t>
            </a:r>
          </a:p>
          <a:p>
            <a:pPr algn="ctr"/>
            <a:r>
              <a:rPr lang="en-US" dirty="0"/>
              <a:t>How well does this take advantage of temporal locality?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F32E5A1-EFC2-8F4F-8700-E4D4D2F4E4FD}"/>
              </a:ext>
            </a:extLst>
          </p:cNvPr>
          <p:cNvGrpSpPr/>
          <p:nvPr/>
        </p:nvGrpSpPr>
        <p:grpSpPr>
          <a:xfrm>
            <a:off x="228600" y="2107123"/>
            <a:ext cx="1005078" cy="851394"/>
            <a:chOff x="781868" y="1701306"/>
            <a:chExt cx="1005078" cy="85139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05E4A41-4BDF-7F4D-B7D3-93AA96ADE7E9}"/>
                </a:ext>
              </a:extLst>
            </p:cNvPr>
            <p:cNvSpPr txBox="1"/>
            <p:nvPr/>
          </p:nvSpPr>
          <p:spPr>
            <a:xfrm>
              <a:off x="781868" y="170130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valid bit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E4D3D499-C1C0-1D4F-A6E2-EAAD869E21C4}"/>
                </a:ext>
              </a:extLst>
            </p:cNvPr>
            <p:cNvCxnSpPr>
              <a:stCxn id="72" idx="2"/>
            </p:cNvCxnSpPr>
            <p:nvPr/>
          </p:nvCxnSpPr>
          <p:spPr>
            <a:xfrm>
              <a:off x="1265334" y="2070638"/>
              <a:ext cx="521612" cy="482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BDEEBE5-EDBD-C849-8C8A-74A72EBDCDD4}"/>
              </a:ext>
            </a:extLst>
          </p:cNvPr>
          <p:cNvGrpSpPr/>
          <p:nvPr/>
        </p:nvGrpSpPr>
        <p:grpSpPr>
          <a:xfrm>
            <a:off x="1720305" y="2107123"/>
            <a:ext cx="966931" cy="864677"/>
            <a:chOff x="2273573" y="1701306"/>
            <a:chExt cx="966931" cy="86467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D7D4D46-338E-C245-A6BD-B37D32449CA9}"/>
                </a:ext>
              </a:extLst>
            </p:cNvPr>
            <p:cNvSpPr txBox="1"/>
            <p:nvPr/>
          </p:nvSpPr>
          <p:spPr>
            <a:xfrm>
              <a:off x="2273573" y="1701306"/>
              <a:ext cx="966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tag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15DA69FD-28B5-534A-B4F5-81E8FB3C5D0D}"/>
                </a:ext>
              </a:extLst>
            </p:cNvPr>
            <p:cNvCxnSpPr>
              <a:cxnSpLocks/>
            </p:cNvCxnSpPr>
            <p:nvPr/>
          </p:nvCxnSpPr>
          <p:spPr>
            <a:xfrm>
              <a:off x="2503158" y="2070638"/>
              <a:ext cx="0" cy="495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F974BFA-4256-FA4C-8301-79FB18C50A75}"/>
              </a:ext>
            </a:extLst>
          </p:cNvPr>
          <p:cNvGrpSpPr/>
          <p:nvPr/>
        </p:nvGrpSpPr>
        <p:grpSpPr>
          <a:xfrm>
            <a:off x="2592361" y="2107123"/>
            <a:ext cx="1959767" cy="851396"/>
            <a:chOff x="3145629" y="1701306"/>
            <a:chExt cx="1959767" cy="85139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90876D3-C299-424E-ABF9-C81F4CAF3275}"/>
                </a:ext>
              </a:extLst>
            </p:cNvPr>
            <p:cNvSpPr txBox="1"/>
            <p:nvPr/>
          </p:nvSpPr>
          <p:spPr>
            <a:xfrm>
              <a:off x="3507395" y="1701306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block</a:t>
              </a:r>
            </a:p>
          </p:txBody>
        </p:sp>
        <p:sp>
          <p:nvSpPr>
            <p:cNvPr id="85" name="Left Brace 84">
              <a:extLst>
                <a:ext uri="{FF2B5EF4-FFF2-40B4-BE49-F238E27FC236}">
                  <a16:creationId xmlns:a16="http://schemas.microsoft.com/office/drawing/2014/main" id="{E6F7B475-27DB-1B4C-846F-D4CF4AA56863}"/>
                </a:ext>
              </a:extLst>
            </p:cNvPr>
            <p:cNvSpPr/>
            <p:nvPr/>
          </p:nvSpPr>
          <p:spPr>
            <a:xfrm rot="5400000">
              <a:off x="3883697" y="1331002"/>
              <a:ext cx="483632" cy="1959767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22D420E-D9F8-D94E-8BB5-B2B9053E6814}"/>
              </a:ext>
            </a:extLst>
          </p:cNvPr>
          <p:cNvGrpSpPr/>
          <p:nvPr/>
        </p:nvGrpSpPr>
        <p:grpSpPr>
          <a:xfrm rot="16200000">
            <a:off x="-737315" y="3912148"/>
            <a:ext cx="2384423" cy="851395"/>
            <a:chOff x="3145629" y="1701307"/>
            <a:chExt cx="1959767" cy="8513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74E60CC-48E9-8E48-91F4-59F7822AE20B}"/>
                </a:ext>
              </a:extLst>
            </p:cNvPr>
            <p:cNvSpPr txBox="1"/>
            <p:nvPr/>
          </p:nvSpPr>
          <p:spPr>
            <a:xfrm>
              <a:off x="3575318" y="1701307"/>
              <a:ext cx="11003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cache lines</a:t>
              </a:r>
            </a:p>
          </p:txBody>
        </p:sp>
        <p:sp>
          <p:nvSpPr>
            <p:cNvPr id="88" name="Left Brace 87">
              <a:extLst>
                <a:ext uri="{FF2B5EF4-FFF2-40B4-BE49-F238E27FC236}">
                  <a16:creationId xmlns:a16="http://schemas.microsoft.com/office/drawing/2014/main" id="{EA7559D3-5D54-F34B-8655-1CC141FB9EDF}"/>
                </a:ext>
              </a:extLst>
            </p:cNvPr>
            <p:cNvSpPr/>
            <p:nvPr/>
          </p:nvSpPr>
          <p:spPr>
            <a:xfrm rot="5400000">
              <a:off x="3883697" y="1331002"/>
              <a:ext cx="483632" cy="1959767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67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" grpId="0" animBg="1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 Associative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5</a:t>
            </a:fld>
            <a:endParaRPr lang="en-US">
              <a:solidFill>
                <a:srgbClr val="297FD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2000" y="5017532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81000" y="13716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7315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607" y="28077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99924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35242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60367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790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20788" y="29064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5928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6309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3653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84544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32550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80935" y="28109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74252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09570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34695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6223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95116" y="29096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90256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70637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1086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8872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06878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57200" y="34173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6607" y="3493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899924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135242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0367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790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120788" y="3592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928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6309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3653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084544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32550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080935" y="34967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74252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09570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834695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06223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5116" y="35954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0256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70637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1086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558872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306878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57200" y="41031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6607" y="41793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99924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35242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360367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58790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120788" y="42780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15928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596309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33653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084544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32550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080935" y="41825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374252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09570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34695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223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95116" y="42812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90256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070637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1086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58872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306878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531908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6607" y="539529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99924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135242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360367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58790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120788" y="549395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15928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2596309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33653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84544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832550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80935" y="5398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74252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609570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834695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6223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595116" y="5497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4190256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70637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81086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558872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306878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06" name="Shape 182">
            <a:extLst>
              <a:ext uri="{FF2B5EF4-FFF2-40B4-BE49-F238E27FC236}">
                <a16:creationId xmlns:a16="http://schemas.microsoft.com/office/drawing/2014/main" id="{75DE0DA8-4979-1449-A746-025F826B67B4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6200000" flipH="1">
            <a:off x="7104475" y="2598629"/>
            <a:ext cx="650824" cy="227825"/>
          </a:xfrm>
          <a:prstGeom prst="bentConnector4">
            <a:avLst>
              <a:gd name="adj1" fmla="val 26459"/>
              <a:gd name="adj2" fmla="val 2003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hape 182">
            <a:extLst>
              <a:ext uri="{FF2B5EF4-FFF2-40B4-BE49-F238E27FC236}">
                <a16:creationId xmlns:a16="http://schemas.microsoft.com/office/drawing/2014/main" id="{DC7A36DF-8DCD-3544-BA57-0365747425AF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 rot="10800000" flipV="1">
            <a:off x="6433188" y="2364686"/>
            <a:ext cx="1593765" cy="808068"/>
          </a:xfrm>
          <a:prstGeom prst="bentConnector4">
            <a:avLst>
              <a:gd name="adj1" fmla="val -1091"/>
              <a:gd name="adj2" fmla="val 1282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91E467D-9DD6-4F4D-9AC1-DF4EB5E53B14}"/>
              </a:ext>
            </a:extLst>
          </p:cNvPr>
          <p:cNvSpPr txBox="1"/>
          <p:nvPr/>
        </p:nvSpPr>
        <p:spPr>
          <a:xfrm>
            <a:off x="4646464" y="206079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69A57A-34DC-C945-9924-C5A5D85F3041}"/>
              </a:ext>
            </a:extLst>
          </p:cNvPr>
          <p:cNvGrpSpPr/>
          <p:nvPr/>
        </p:nvGrpSpPr>
        <p:grpSpPr>
          <a:xfrm>
            <a:off x="6398736" y="2097521"/>
            <a:ext cx="1923359" cy="286006"/>
            <a:chOff x="5943272" y="2319242"/>
            <a:chExt cx="1923359" cy="286006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50B59A-DF0C-6F49-ACEE-1393CDCC047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7C541E-041F-8843-8991-AFBAF1F34674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6A95C3-DD78-B141-9449-1A867C4FF67A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CD9F332-1693-724A-8CAC-ABFB016D01EC}"/>
              </a:ext>
            </a:extLst>
          </p:cNvPr>
          <p:cNvSpPr/>
          <p:nvPr/>
        </p:nvSpPr>
        <p:spPr>
          <a:xfrm>
            <a:off x="6398736" y="209752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9C863B-B745-B94D-AE6C-E3673DABC65F}"/>
              </a:ext>
            </a:extLst>
          </p:cNvPr>
          <p:cNvGrpSpPr/>
          <p:nvPr/>
        </p:nvGrpSpPr>
        <p:grpSpPr>
          <a:xfrm>
            <a:off x="6628822" y="161221"/>
            <a:ext cx="772939" cy="2018501"/>
            <a:chOff x="6173358" y="382942"/>
            <a:chExt cx="772939" cy="201850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50EE7D7-9E4A-B247-82ED-04650A099791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B99F5D-B22E-7C43-A65C-DEBCE374C49A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2DF4993-44F3-8945-8E8F-CE0A18A997C2}"/>
              </a:ext>
            </a:extLst>
          </p:cNvPr>
          <p:cNvGrpSpPr/>
          <p:nvPr/>
        </p:nvGrpSpPr>
        <p:grpSpPr>
          <a:xfrm>
            <a:off x="7209461" y="116755"/>
            <a:ext cx="740768" cy="2064609"/>
            <a:chOff x="7209462" y="120837"/>
            <a:chExt cx="740768" cy="206460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F483357-C1F7-4E41-8C19-10D3757295FD}"/>
                </a:ext>
              </a:extLst>
            </p:cNvPr>
            <p:cNvSpPr txBox="1"/>
            <p:nvPr/>
          </p:nvSpPr>
          <p:spPr>
            <a:xfrm rot="18812500">
              <a:off x="6733259" y="968476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sets) bits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CDCC798B-C87C-3A4D-91AB-50610A7A2A3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209462" y="1931532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D61577-0E7A-AB47-88B4-AE167BB10048}"/>
              </a:ext>
            </a:extLst>
          </p:cNvPr>
          <p:cNvGrpSpPr/>
          <p:nvPr/>
        </p:nvGrpSpPr>
        <p:grpSpPr>
          <a:xfrm>
            <a:off x="7915706" y="69321"/>
            <a:ext cx="714161" cy="2082621"/>
            <a:chOff x="7948686" y="81302"/>
            <a:chExt cx="714161" cy="208262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9576CA6-288B-F340-9497-7B951C2931A4}"/>
                </a:ext>
              </a:extLst>
            </p:cNvPr>
            <p:cNvSpPr txBox="1"/>
            <p:nvPr/>
          </p:nvSpPr>
          <p:spPr>
            <a:xfrm rot="18812500">
              <a:off x="7436870" y="937947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EBC6D41-7EB6-4C45-B381-E27ED75E97BE}"/>
                </a:ext>
              </a:extLst>
            </p:cNvPr>
            <p:cNvCxnSpPr>
              <a:cxnSpLocks/>
              <a:endCxn id="110" idx="0"/>
            </p:cNvCxnSpPr>
            <p:nvPr/>
          </p:nvCxnSpPr>
          <p:spPr>
            <a:xfrm>
              <a:off x="7948686" y="1918533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654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 1: 2-way Set Associative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607974" y="1253212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4419600" y="1880149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8FBAAE0-FC9D-8341-AED6-3531C72EF3AB}"/>
              </a:ext>
            </a:extLst>
          </p:cNvPr>
          <p:cNvGrpSpPr/>
          <p:nvPr/>
        </p:nvGrpSpPr>
        <p:grpSpPr>
          <a:xfrm>
            <a:off x="676359" y="1278602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86544" y="1894049"/>
                <a:ext cx="1228810" cy="1511060"/>
                <a:chOff x="4221945" y="1991464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221945" y="199146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221945" y="31977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13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221945" y="228979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16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221945" y="25881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222615" y="2894855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14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86544" y="1600027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18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4754369" y="2754868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A8977E-816C-4846-9909-EC5E262DF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852168" y="1877101"/>
            <a:ext cx="2308399" cy="79890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84AF63F-9ED3-9846-B4AA-1C942D4BA870}"/>
              </a:ext>
            </a:extLst>
          </p:cNvPr>
          <p:cNvSpPr/>
          <p:nvPr/>
        </p:nvSpPr>
        <p:spPr>
          <a:xfrm rot="5400000">
            <a:off x="5683529" y="846460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7961B-4346-A745-84E7-1677C1032B72}"/>
              </a:ext>
            </a:extLst>
          </p:cNvPr>
          <p:cNvSpPr txBox="1"/>
          <p:nvPr/>
        </p:nvSpPr>
        <p:spPr>
          <a:xfrm>
            <a:off x="5486563" y="143258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9E1F0F3-1AFB-2D47-B08E-921333822398}"/>
              </a:ext>
            </a:extLst>
          </p:cNvPr>
          <p:cNvSpPr/>
          <p:nvPr/>
        </p:nvSpPr>
        <p:spPr>
          <a:xfrm rot="5400000">
            <a:off x="8109270" y="845671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415330-FB8E-1846-A5E6-D525B6F60BDA}"/>
              </a:ext>
            </a:extLst>
          </p:cNvPr>
          <p:cNvSpPr txBox="1"/>
          <p:nvPr/>
        </p:nvSpPr>
        <p:spPr>
          <a:xfrm>
            <a:off x="7912304" y="143180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07F204-A7B8-C643-81D6-47F2D3AC6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31425"/>
              </p:ext>
            </p:extLst>
          </p:nvPr>
        </p:nvGraphicFramePr>
        <p:xfrm>
          <a:off x="4582362" y="3149600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0BDEB04-24D2-FA4A-84BD-AE6161CC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46787"/>
              </p:ext>
            </p:extLst>
          </p:nvPr>
        </p:nvGraphicFramePr>
        <p:xfrm>
          <a:off x="174658" y="3738880"/>
          <a:ext cx="33305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9BD5DA5-E10C-8744-8855-04C8CEF8B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62481"/>
              </p:ext>
            </p:extLst>
          </p:nvPr>
        </p:nvGraphicFramePr>
        <p:xfrm>
          <a:off x="4582362" y="3520440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62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 1: 2-way Set Associative Cache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607974" y="1253212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4419600" y="1880149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8FBAAE0-FC9D-8341-AED6-3531C72EF3AB}"/>
              </a:ext>
            </a:extLst>
          </p:cNvPr>
          <p:cNvGrpSpPr/>
          <p:nvPr/>
        </p:nvGrpSpPr>
        <p:grpSpPr>
          <a:xfrm>
            <a:off x="676359" y="1278602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86544" y="1894049"/>
                <a:ext cx="1228810" cy="1511060"/>
                <a:chOff x="4221945" y="1991464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221945" y="199146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221945" y="31977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13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221945" y="228979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16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221945" y="25881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222615" y="2894855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14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86544" y="1600027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18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4754369" y="2754868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A8977E-816C-4846-9909-EC5E262DF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852168" y="1877101"/>
            <a:ext cx="2308399" cy="79890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84AF63F-9ED3-9846-B4AA-1C942D4BA870}"/>
              </a:ext>
            </a:extLst>
          </p:cNvPr>
          <p:cNvSpPr/>
          <p:nvPr/>
        </p:nvSpPr>
        <p:spPr>
          <a:xfrm rot="5400000">
            <a:off x="5683529" y="846460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7961B-4346-A745-84E7-1677C1032B72}"/>
              </a:ext>
            </a:extLst>
          </p:cNvPr>
          <p:cNvSpPr txBox="1"/>
          <p:nvPr/>
        </p:nvSpPr>
        <p:spPr>
          <a:xfrm>
            <a:off x="5486563" y="143258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9E1F0F3-1AFB-2D47-B08E-921333822398}"/>
              </a:ext>
            </a:extLst>
          </p:cNvPr>
          <p:cNvSpPr/>
          <p:nvPr/>
        </p:nvSpPr>
        <p:spPr>
          <a:xfrm rot="5400000">
            <a:off x="8109270" y="845671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415330-FB8E-1846-A5E6-D525B6F60BDA}"/>
              </a:ext>
            </a:extLst>
          </p:cNvPr>
          <p:cNvSpPr txBox="1"/>
          <p:nvPr/>
        </p:nvSpPr>
        <p:spPr>
          <a:xfrm>
            <a:off x="7912304" y="143180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07F204-A7B8-C643-81D6-47F2D3AC6A84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149600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0BDEB04-24D2-FA4A-84BD-AE6161CC4B52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3738880"/>
          <a:ext cx="33305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9BD5DA5-E10C-8744-8855-04C8CEF8BD41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520440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1FB65B-09C4-6549-9042-1DEEBD7BCC7A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6334760"/>
          <a:ext cx="333053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412649182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6918435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7952310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453935257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1383350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975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A8246CC5-484B-8A46-BAD4-4B0D13658C00}"/>
              </a:ext>
            </a:extLst>
          </p:cNvPr>
          <p:cNvSpPr/>
          <p:nvPr/>
        </p:nvSpPr>
        <p:spPr>
          <a:xfrm>
            <a:off x="1168901" y="410260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2C7B53-4304-6046-9839-30551F2440BC}"/>
              </a:ext>
            </a:extLst>
          </p:cNvPr>
          <p:cNvSpPr/>
          <p:nvPr/>
        </p:nvSpPr>
        <p:spPr>
          <a:xfrm>
            <a:off x="1916896" y="409858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9047E4-E460-1C4C-8AE9-4F049DDEDA9A}"/>
              </a:ext>
            </a:extLst>
          </p:cNvPr>
          <p:cNvSpPr/>
          <p:nvPr/>
        </p:nvSpPr>
        <p:spPr>
          <a:xfrm>
            <a:off x="2338178" y="411143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BDADEF-CB50-3B46-A5CB-B51D428AA761}"/>
              </a:ext>
            </a:extLst>
          </p:cNvPr>
          <p:cNvSpPr/>
          <p:nvPr/>
        </p:nvSpPr>
        <p:spPr>
          <a:xfrm>
            <a:off x="3028822" y="410015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5405D1-0B49-EF41-AE1A-71E99A6E6ED8}"/>
              </a:ext>
            </a:extLst>
          </p:cNvPr>
          <p:cNvSpPr/>
          <p:nvPr/>
        </p:nvSpPr>
        <p:spPr>
          <a:xfrm>
            <a:off x="1165114" y="44856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A1F401-B6E9-C743-9730-9720429B3D3B}"/>
              </a:ext>
            </a:extLst>
          </p:cNvPr>
          <p:cNvSpPr/>
          <p:nvPr/>
        </p:nvSpPr>
        <p:spPr>
          <a:xfrm>
            <a:off x="1913109" y="448160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F15ED2-E473-524D-A927-BD73C3AC3A15}"/>
              </a:ext>
            </a:extLst>
          </p:cNvPr>
          <p:cNvSpPr/>
          <p:nvPr/>
        </p:nvSpPr>
        <p:spPr>
          <a:xfrm>
            <a:off x="2341484" y="448469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9C311-28C1-C54E-80C3-36316E89162E}"/>
              </a:ext>
            </a:extLst>
          </p:cNvPr>
          <p:cNvSpPr/>
          <p:nvPr/>
        </p:nvSpPr>
        <p:spPr>
          <a:xfrm>
            <a:off x="3025035" y="44685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643186-A2A7-844F-8A84-84202300F383}"/>
              </a:ext>
            </a:extLst>
          </p:cNvPr>
          <p:cNvSpPr/>
          <p:nvPr/>
        </p:nvSpPr>
        <p:spPr>
          <a:xfrm>
            <a:off x="1165114" y="487111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FC7EDB-C0A2-CA4E-8801-0197F0308E70}"/>
              </a:ext>
            </a:extLst>
          </p:cNvPr>
          <p:cNvSpPr/>
          <p:nvPr/>
        </p:nvSpPr>
        <p:spPr>
          <a:xfrm>
            <a:off x="1913109" y="486709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E730EA1-2077-7048-8EE6-000F271D0511}"/>
              </a:ext>
            </a:extLst>
          </p:cNvPr>
          <p:cNvSpPr/>
          <p:nvPr/>
        </p:nvSpPr>
        <p:spPr>
          <a:xfrm>
            <a:off x="2341484" y="487018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34F3AE5-D0E0-D343-B2BE-A5FD44DF19CE}"/>
              </a:ext>
            </a:extLst>
          </p:cNvPr>
          <p:cNvSpPr/>
          <p:nvPr/>
        </p:nvSpPr>
        <p:spPr>
          <a:xfrm>
            <a:off x="3025035" y="48540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FF0E27-4506-6A4A-ADC5-CE46861AF985}"/>
              </a:ext>
            </a:extLst>
          </p:cNvPr>
          <p:cNvSpPr/>
          <p:nvPr/>
        </p:nvSpPr>
        <p:spPr>
          <a:xfrm>
            <a:off x="1171314" y="524031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9822EC-5475-0941-91E9-49437A92205E}"/>
              </a:ext>
            </a:extLst>
          </p:cNvPr>
          <p:cNvSpPr/>
          <p:nvPr/>
        </p:nvSpPr>
        <p:spPr>
          <a:xfrm>
            <a:off x="1919309" y="523629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DEC7A65-C953-D94A-AE2B-AC014D06E22D}"/>
              </a:ext>
            </a:extLst>
          </p:cNvPr>
          <p:cNvSpPr/>
          <p:nvPr/>
        </p:nvSpPr>
        <p:spPr>
          <a:xfrm>
            <a:off x="2341484" y="5240315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62D9E8-C726-7543-83A9-7FC5E690C517}"/>
              </a:ext>
            </a:extLst>
          </p:cNvPr>
          <p:cNvSpPr/>
          <p:nvPr/>
        </p:nvSpPr>
        <p:spPr>
          <a:xfrm>
            <a:off x="3031235" y="522323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23383A-64A7-704E-87EC-4C3422268331}"/>
              </a:ext>
            </a:extLst>
          </p:cNvPr>
          <p:cNvSpPr/>
          <p:nvPr/>
        </p:nvSpPr>
        <p:spPr>
          <a:xfrm>
            <a:off x="1176223" y="558963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7EFC6FA-0328-494E-87AE-BCC0EFB49386}"/>
              </a:ext>
            </a:extLst>
          </p:cNvPr>
          <p:cNvSpPr/>
          <p:nvPr/>
        </p:nvSpPr>
        <p:spPr>
          <a:xfrm>
            <a:off x="1924218" y="558561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B0F5FA-E484-F94F-8FF4-8CFFA49E607A}"/>
              </a:ext>
            </a:extLst>
          </p:cNvPr>
          <p:cNvSpPr/>
          <p:nvPr/>
        </p:nvSpPr>
        <p:spPr>
          <a:xfrm>
            <a:off x="2333789" y="559013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03A63A-70DD-3F41-8985-D3D8025C96BB}"/>
              </a:ext>
            </a:extLst>
          </p:cNvPr>
          <p:cNvSpPr/>
          <p:nvPr/>
        </p:nvSpPr>
        <p:spPr>
          <a:xfrm>
            <a:off x="3036144" y="557254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26BF85-BB6C-7B4E-A1FA-FFB5CC100CF8}"/>
              </a:ext>
            </a:extLst>
          </p:cNvPr>
          <p:cNvSpPr/>
          <p:nvPr/>
        </p:nvSpPr>
        <p:spPr>
          <a:xfrm>
            <a:off x="1157005" y="598445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CB0567D-8DA0-A04C-BD8F-4A7C233FABE4}"/>
              </a:ext>
            </a:extLst>
          </p:cNvPr>
          <p:cNvSpPr/>
          <p:nvPr/>
        </p:nvSpPr>
        <p:spPr>
          <a:xfrm>
            <a:off x="1905000" y="59804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746DFC-9721-2B4A-8C7F-AF02AE61199B}"/>
              </a:ext>
            </a:extLst>
          </p:cNvPr>
          <p:cNvSpPr/>
          <p:nvPr/>
        </p:nvSpPr>
        <p:spPr>
          <a:xfrm>
            <a:off x="2336886" y="59804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EED5001-5153-6141-AF9D-A9B310DCE4C3}"/>
              </a:ext>
            </a:extLst>
          </p:cNvPr>
          <p:cNvSpPr/>
          <p:nvPr/>
        </p:nvSpPr>
        <p:spPr>
          <a:xfrm>
            <a:off x="3016926" y="596737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812F770-96A8-674D-B270-CEB544836205}"/>
              </a:ext>
            </a:extLst>
          </p:cNvPr>
          <p:cNvSpPr/>
          <p:nvPr/>
        </p:nvSpPr>
        <p:spPr>
          <a:xfrm>
            <a:off x="4748588" y="430977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2B6D6C-088F-434C-BA43-E162BA837FB8}"/>
              </a:ext>
            </a:extLst>
          </p:cNvPr>
          <p:cNvSpPr/>
          <p:nvPr/>
        </p:nvSpPr>
        <p:spPr>
          <a:xfrm>
            <a:off x="4537166" y="430977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91D66EE-80B7-B549-A2AF-40FD2CE36FA3}"/>
              </a:ext>
            </a:extLst>
          </p:cNvPr>
          <p:cNvSpPr/>
          <p:nvPr/>
        </p:nvSpPr>
        <p:spPr>
          <a:xfrm>
            <a:off x="4992989" y="430379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13  14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635A96-7F77-5641-A692-EB1A125FA1C4}"/>
              </a:ext>
            </a:extLst>
          </p:cNvPr>
          <p:cNvSpPr/>
          <p:nvPr/>
        </p:nvSpPr>
        <p:spPr>
          <a:xfrm>
            <a:off x="5912185" y="505625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5B6ACAF-1773-A04C-B999-4DA6A0461FF4}"/>
              </a:ext>
            </a:extLst>
          </p:cNvPr>
          <p:cNvSpPr/>
          <p:nvPr/>
        </p:nvSpPr>
        <p:spPr>
          <a:xfrm>
            <a:off x="5700763" y="505625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40AD74F-D595-1340-A118-83C309F03721}"/>
              </a:ext>
            </a:extLst>
          </p:cNvPr>
          <p:cNvSpPr/>
          <p:nvPr/>
        </p:nvSpPr>
        <p:spPr>
          <a:xfrm>
            <a:off x="6156586" y="505027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17  18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193E28C-E5C6-5645-A1C5-1A6E1E418284}"/>
              </a:ext>
            </a:extLst>
          </p:cNvPr>
          <p:cNvSpPr/>
          <p:nvPr/>
        </p:nvSpPr>
        <p:spPr>
          <a:xfrm>
            <a:off x="1157005" y="633930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4609018-8D9E-CC40-8A34-6F6090ECDDBF}"/>
              </a:ext>
            </a:extLst>
          </p:cNvPr>
          <p:cNvSpPr/>
          <p:nvPr/>
        </p:nvSpPr>
        <p:spPr>
          <a:xfrm>
            <a:off x="1905000" y="63352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D71357-9A03-654D-9306-B1B84C77491C}"/>
              </a:ext>
            </a:extLst>
          </p:cNvPr>
          <p:cNvSpPr/>
          <p:nvPr/>
        </p:nvSpPr>
        <p:spPr>
          <a:xfrm>
            <a:off x="2336886" y="633528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37B60CF-139F-4249-B8D1-F4288942C832}"/>
              </a:ext>
            </a:extLst>
          </p:cNvPr>
          <p:cNvSpPr/>
          <p:nvPr/>
        </p:nvSpPr>
        <p:spPr>
          <a:xfrm>
            <a:off x="3016926" y="632222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07296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from the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a cache miss, a new block is loaded into the cache</a:t>
            </a:r>
          </a:p>
          <a:p>
            <a:endParaRPr lang="en-US" dirty="0"/>
          </a:p>
          <a:p>
            <a:r>
              <a:rPr lang="en-US" dirty="0"/>
              <a:t>Direct-mapped cache: A valid block at the same location must be evicted—no choice</a:t>
            </a:r>
          </a:p>
          <a:p>
            <a:pPr lvl="1"/>
            <a:endParaRPr lang="en-US" dirty="0"/>
          </a:p>
          <a:p>
            <a:r>
              <a:rPr lang="en-US" dirty="0"/>
              <a:t>Associative cache: If all blocks in the set are valid, one must be evicted</a:t>
            </a:r>
          </a:p>
          <a:p>
            <a:pPr lvl="1"/>
            <a:r>
              <a:rPr lang="en-US" dirty="0"/>
              <a:t>Random policy</a:t>
            </a:r>
          </a:p>
          <a:p>
            <a:pPr lvl="1"/>
            <a:r>
              <a:rPr lang="en-US" dirty="0"/>
              <a:t>FIFO</a:t>
            </a:r>
          </a:p>
          <a:p>
            <a:pPr lvl="1"/>
            <a:r>
              <a:rPr lang="en-US" dirty="0"/>
              <a:t>LIFO</a:t>
            </a:r>
          </a:p>
          <a:p>
            <a:pPr lvl="1"/>
            <a:r>
              <a:rPr lang="en-US" dirty="0"/>
              <a:t>Least-recently used; requires extra data in each set</a:t>
            </a:r>
          </a:p>
          <a:p>
            <a:pPr lvl="1"/>
            <a:r>
              <a:rPr lang="en-US" dirty="0"/>
              <a:t>Most-recently used; requires extra data in each set</a:t>
            </a:r>
          </a:p>
          <a:p>
            <a:pPr lvl="1"/>
            <a:r>
              <a:rPr lang="en-US" dirty="0"/>
              <a:t>Most-frequently used; requires extra data in each set</a:t>
            </a:r>
          </a:p>
        </p:txBody>
      </p:sp>
    </p:spTree>
    <p:extLst>
      <p:ext uri="{BB962C8B-B14F-4D97-AF65-F5344CB8AC3E}">
        <p14:creationId xmlns:p14="http://schemas.microsoft.com/office/powerpoint/2010/main" val="34808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F96-4B58-6B49-85DD-B6BEFA33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2: Cache Eviction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A15CC4-E31D-4546-AC82-2C4949ABBCB8}"/>
              </a:ext>
            </a:extLst>
          </p:cNvPr>
          <p:cNvSpPr txBox="1"/>
          <p:nvPr/>
        </p:nvSpPr>
        <p:spPr>
          <a:xfrm>
            <a:off x="6607974" y="1253212"/>
            <a:ext cx="85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ECAF541-1667-304F-B665-860FA840E5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4419600" y="1880149"/>
            <a:ext cx="2308399" cy="798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8FBAAE0-FC9D-8341-AED6-3531C72EF3AB}"/>
              </a:ext>
            </a:extLst>
          </p:cNvPr>
          <p:cNvGrpSpPr/>
          <p:nvPr/>
        </p:nvGrpSpPr>
        <p:grpSpPr>
          <a:xfrm>
            <a:off x="676359" y="1278602"/>
            <a:ext cx="2492425" cy="2207143"/>
            <a:chOff x="2957903" y="1254711"/>
            <a:chExt cx="2492425" cy="220714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84FC5BA-A3FB-1F44-8191-D58102A7741A}"/>
                </a:ext>
              </a:extLst>
            </p:cNvPr>
            <p:cNvGrpSpPr/>
            <p:nvPr/>
          </p:nvGrpSpPr>
          <p:grpSpPr>
            <a:xfrm>
              <a:off x="2957903" y="1254711"/>
              <a:ext cx="2492425" cy="2207143"/>
              <a:chOff x="2957903" y="1254711"/>
              <a:chExt cx="2492425" cy="220714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5B386F-66D0-4C4F-81F6-17EE9D5D8B8F}"/>
                  </a:ext>
                </a:extLst>
              </p:cNvPr>
              <p:cNvSpPr txBox="1"/>
              <p:nvPr/>
            </p:nvSpPr>
            <p:spPr>
              <a:xfrm>
                <a:off x="2957903" y="1254711"/>
                <a:ext cx="2492425" cy="220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Memory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0x10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0x0c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0x08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0x04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dirty="0">
                    <a:latin typeface="Courier" pitchFamily="2" charset="0"/>
                  </a:rPr>
                  <a:t> 0x00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7D951BD-841B-9D4B-8911-952EC6430506}"/>
                  </a:ext>
                </a:extLst>
              </p:cNvPr>
              <p:cNvGrpSpPr/>
              <p:nvPr/>
            </p:nvGrpSpPr>
            <p:grpSpPr>
              <a:xfrm>
                <a:off x="4186544" y="1894049"/>
                <a:ext cx="1228810" cy="1511060"/>
                <a:chOff x="4221945" y="1991464"/>
                <a:chExt cx="1228810" cy="151106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38B4AF6-6DF6-1A4F-A82C-43C388B56566}"/>
                    </a:ext>
                  </a:extLst>
                </p:cNvPr>
                <p:cNvSpPr/>
                <p:nvPr/>
              </p:nvSpPr>
              <p:spPr>
                <a:xfrm>
                  <a:off x="4221945" y="199146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17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4755648-64CE-C345-AF53-492825094B5D}"/>
                    </a:ext>
                  </a:extLst>
                </p:cNvPr>
                <p:cNvSpPr/>
                <p:nvPr/>
              </p:nvSpPr>
              <p:spPr>
                <a:xfrm>
                  <a:off x="4221945" y="31977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13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C7EF4A4-726E-AD4E-9410-A2D3A0AE26FE}"/>
                    </a:ext>
                  </a:extLst>
                </p:cNvPr>
                <p:cNvSpPr/>
                <p:nvPr/>
              </p:nvSpPr>
              <p:spPr>
                <a:xfrm>
                  <a:off x="4221945" y="228979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16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8C11CFF-4281-514B-8366-D8D79CACFCDF}"/>
                    </a:ext>
                  </a:extLst>
                </p:cNvPr>
                <p:cNvSpPr/>
                <p:nvPr/>
              </p:nvSpPr>
              <p:spPr>
                <a:xfrm>
                  <a:off x="4221945" y="2588124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15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89CC4B4-4BBA-4B4A-A733-2909FBE08746}"/>
                    </a:ext>
                  </a:extLst>
                </p:cNvPr>
                <p:cNvSpPr/>
                <p:nvPr/>
              </p:nvSpPr>
              <p:spPr>
                <a:xfrm>
                  <a:off x="4222615" y="2894855"/>
                  <a:ext cx="1228140" cy="304800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ysClr val="windowText" lastClr="000000"/>
                      </a:solidFill>
                    </a:rPr>
                    <a:t>14</a:t>
                  </a:r>
                </a:p>
              </p:txBody>
            </p:sp>
          </p:grp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1E0159-C3DC-D043-9FD2-BAD3B5F6BC5A}"/>
                </a:ext>
              </a:extLst>
            </p:cNvPr>
            <p:cNvSpPr/>
            <p:nvPr/>
          </p:nvSpPr>
          <p:spPr>
            <a:xfrm>
              <a:off x="4186544" y="1600027"/>
              <a:ext cx="1228140" cy="304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ysClr val="windowText" lastClr="000000"/>
                  </a:solidFill>
                </a:rPr>
                <a:t>18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8B531D9-7719-504F-A273-8372C49D144B}"/>
              </a:ext>
            </a:extLst>
          </p:cNvPr>
          <p:cNvSpPr/>
          <p:nvPr/>
        </p:nvSpPr>
        <p:spPr>
          <a:xfrm>
            <a:off x="4754369" y="2754868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8 byte data blocks, LRU eviction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FA8977E-816C-4846-9909-EC5E262DF3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492"/>
          <a:stretch/>
        </p:blipFill>
        <p:spPr>
          <a:xfrm>
            <a:off x="6852168" y="1877101"/>
            <a:ext cx="2308399" cy="798900"/>
          </a:xfrm>
          <a:prstGeom prst="rect">
            <a:avLst/>
          </a:prstGeo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C84AF63F-9ED3-9846-B4AA-1C942D4BA870}"/>
              </a:ext>
            </a:extLst>
          </p:cNvPr>
          <p:cNvSpPr/>
          <p:nvPr/>
        </p:nvSpPr>
        <p:spPr>
          <a:xfrm rot="5400000">
            <a:off x="5683529" y="846460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7961B-4346-A745-84E7-1677C1032B72}"/>
              </a:ext>
            </a:extLst>
          </p:cNvPr>
          <p:cNvSpPr txBox="1"/>
          <p:nvPr/>
        </p:nvSpPr>
        <p:spPr>
          <a:xfrm>
            <a:off x="5486563" y="143258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0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9E1F0F3-1AFB-2D47-B08E-921333822398}"/>
              </a:ext>
            </a:extLst>
          </p:cNvPr>
          <p:cNvSpPr/>
          <p:nvPr/>
        </p:nvSpPr>
        <p:spPr>
          <a:xfrm rot="5400000">
            <a:off x="8109270" y="845671"/>
            <a:ext cx="209119" cy="18798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415330-FB8E-1846-A5E6-D525B6F60BDA}"/>
              </a:ext>
            </a:extLst>
          </p:cNvPr>
          <p:cNvSpPr txBox="1"/>
          <p:nvPr/>
        </p:nvSpPr>
        <p:spPr>
          <a:xfrm>
            <a:off x="7912304" y="143180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Set 1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07F204-A7B8-C643-81D6-47F2D3AC6A84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149600"/>
          <a:ext cx="4637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918">
                  <a:extLst>
                    <a:ext uri="{9D8B030D-6E8A-4147-A177-3AD203B41FA5}">
                      <a16:colId xmlns:a16="http://schemas.microsoft.com/office/drawing/2014/main" val="1426165226"/>
                    </a:ext>
                  </a:extLst>
                </a:gridCol>
                <a:gridCol w="2318918">
                  <a:extLst>
                    <a:ext uri="{9D8B030D-6E8A-4147-A177-3AD203B41FA5}">
                      <a16:colId xmlns:a16="http://schemas.microsoft.com/office/drawing/2014/main" val="3713711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F0BDEB04-24D2-FA4A-84BD-AE6161CC4B52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3738880"/>
          <a:ext cx="33305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53532486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1938845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9962183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143004998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3068156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83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08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2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61967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9BD5DA5-E10C-8744-8855-04C8CEF8BD41}"/>
              </a:ext>
            </a:extLst>
          </p:cNvPr>
          <p:cNvGraphicFramePr>
            <a:graphicFrameLocks noGrp="1"/>
          </p:cNvGraphicFramePr>
          <p:nvPr/>
        </p:nvGraphicFramePr>
        <p:xfrm>
          <a:off x="4582362" y="3520440"/>
          <a:ext cx="463783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05">
                  <a:extLst>
                    <a:ext uri="{9D8B030D-6E8A-4147-A177-3AD203B41FA5}">
                      <a16:colId xmlns:a16="http://schemas.microsoft.com/office/drawing/2014/main" val="818049336"/>
                    </a:ext>
                  </a:extLst>
                </a:gridCol>
                <a:gridCol w="236797">
                  <a:extLst>
                    <a:ext uri="{9D8B030D-6E8A-4147-A177-3AD203B41FA5}">
                      <a16:colId xmlns:a16="http://schemas.microsoft.com/office/drawing/2014/main" val="2296868591"/>
                    </a:ext>
                  </a:extLst>
                </a:gridCol>
                <a:gridCol w="715447">
                  <a:extLst>
                    <a:ext uri="{9D8B030D-6E8A-4147-A177-3AD203B41FA5}">
                      <a16:colId xmlns:a16="http://schemas.microsoft.com/office/drawing/2014/main" val="1382582871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539443148"/>
                    </a:ext>
                  </a:extLst>
                </a:gridCol>
                <a:gridCol w="229141">
                  <a:extLst>
                    <a:ext uri="{9D8B030D-6E8A-4147-A177-3AD203B41FA5}">
                      <a16:colId xmlns:a16="http://schemas.microsoft.com/office/drawing/2014/main" val="1812113578"/>
                    </a:ext>
                  </a:extLst>
                </a:gridCol>
                <a:gridCol w="702434">
                  <a:extLst>
                    <a:ext uri="{9D8B030D-6E8A-4147-A177-3AD203B41FA5}">
                      <a16:colId xmlns:a16="http://schemas.microsoft.com/office/drawing/2014/main" val="1569146298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931518540"/>
                    </a:ext>
                  </a:extLst>
                </a:gridCol>
                <a:gridCol w="242154">
                  <a:extLst>
                    <a:ext uri="{9D8B030D-6E8A-4147-A177-3AD203B41FA5}">
                      <a16:colId xmlns:a16="http://schemas.microsoft.com/office/drawing/2014/main" val="3868155571"/>
                    </a:ext>
                  </a:extLst>
                </a:gridCol>
                <a:gridCol w="735008">
                  <a:extLst>
                    <a:ext uri="{9D8B030D-6E8A-4147-A177-3AD203B41FA5}">
                      <a16:colId xmlns:a16="http://schemas.microsoft.com/office/drawing/2014/main" val="1377080205"/>
                    </a:ext>
                  </a:extLst>
                </a:gridCol>
                <a:gridCol w="217505">
                  <a:extLst>
                    <a:ext uri="{9D8B030D-6E8A-4147-A177-3AD203B41FA5}">
                      <a16:colId xmlns:a16="http://schemas.microsoft.com/office/drawing/2014/main" val="2195985192"/>
                    </a:ext>
                  </a:extLst>
                </a:gridCol>
                <a:gridCol w="211760">
                  <a:extLst>
                    <a:ext uri="{9D8B030D-6E8A-4147-A177-3AD203B41FA5}">
                      <a16:colId xmlns:a16="http://schemas.microsoft.com/office/drawing/2014/main" val="4015658726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3544786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6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47 48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34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06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3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44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57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22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69423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1FB65B-09C4-6549-9042-1DEEBD7BCC7A}"/>
              </a:ext>
            </a:extLst>
          </p:cNvPr>
          <p:cNvGraphicFramePr>
            <a:graphicFrameLocks noGrp="1"/>
          </p:cNvGraphicFramePr>
          <p:nvPr/>
        </p:nvGraphicFramePr>
        <p:xfrm>
          <a:off x="174658" y="6334760"/>
          <a:ext cx="3330538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0742">
                  <a:extLst>
                    <a:ext uri="{9D8B030D-6E8A-4147-A177-3AD203B41FA5}">
                      <a16:colId xmlns:a16="http://schemas.microsoft.com/office/drawing/2014/main" val="412649182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69184352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7952310"/>
                    </a:ext>
                  </a:extLst>
                </a:gridCol>
                <a:gridCol w="488361">
                  <a:extLst>
                    <a:ext uri="{9D8B030D-6E8A-4147-A177-3AD203B41FA5}">
                      <a16:colId xmlns:a16="http://schemas.microsoft.com/office/drawing/2014/main" val="453935257"/>
                    </a:ext>
                  </a:extLst>
                </a:gridCol>
                <a:gridCol w="654635">
                  <a:extLst>
                    <a:ext uri="{9D8B030D-6E8A-4147-A177-3AD203B41FA5}">
                      <a16:colId xmlns:a16="http://schemas.microsoft.com/office/drawing/2014/main" val="1383350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</a:t>
                      </a:r>
                      <a:r>
                        <a:rPr lang="en-US" dirty="0"/>
                        <a:t> 0x20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79752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A8246CC5-484B-8A46-BAD4-4B0D13658C00}"/>
              </a:ext>
            </a:extLst>
          </p:cNvPr>
          <p:cNvSpPr/>
          <p:nvPr/>
        </p:nvSpPr>
        <p:spPr>
          <a:xfrm>
            <a:off x="1168901" y="410260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2C7B53-4304-6046-9839-30551F2440BC}"/>
              </a:ext>
            </a:extLst>
          </p:cNvPr>
          <p:cNvSpPr/>
          <p:nvPr/>
        </p:nvSpPr>
        <p:spPr>
          <a:xfrm>
            <a:off x="1916896" y="409858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9047E4-E460-1C4C-8AE9-4F049DDEDA9A}"/>
              </a:ext>
            </a:extLst>
          </p:cNvPr>
          <p:cNvSpPr/>
          <p:nvPr/>
        </p:nvSpPr>
        <p:spPr>
          <a:xfrm>
            <a:off x="2338178" y="411143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BDADEF-CB50-3B46-A5CB-B51D428AA761}"/>
              </a:ext>
            </a:extLst>
          </p:cNvPr>
          <p:cNvSpPr/>
          <p:nvPr/>
        </p:nvSpPr>
        <p:spPr>
          <a:xfrm>
            <a:off x="3028822" y="410015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5405D1-0B49-EF41-AE1A-71E99A6E6ED8}"/>
              </a:ext>
            </a:extLst>
          </p:cNvPr>
          <p:cNvSpPr/>
          <p:nvPr/>
        </p:nvSpPr>
        <p:spPr>
          <a:xfrm>
            <a:off x="1165114" y="448562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A1F401-B6E9-C743-9730-9720429B3D3B}"/>
              </a:ext>
            </a:extLst>
          </p:cNvPr>
          <p:cNvSpPr/>
          <p:nvPr/>
        </p:nvSpPr>
        <p:spPr>
          <a:xfrm>
            <a:off x="1913109" y="448160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F15ED2-E473-524D-A927-BD73C3AC3A15}"/>
              </a:ext>
            </a:extLst>
          </p:cNvPr>
          <p:cNvSpPr/>
          <p:nvPr/>
        </p:nvSpPr>
        <p:spPr>
          <a:xfrm>
            <a:off x="2341484" y="448469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9C311-28C1-C54E-80C3-36316E89162E}"/>
              </a:ext>
            </a:extLst>
          </p:cNvPr>
          <p:cNvSpPr/>
          <p:nvPr/>
        </p:nvSpPr>
        <p:spPr>
          <a:xfrm>
            <a:off x="3025035" y="446854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643186-A2A7-844F-8A84-84202300F383}"/>
              </a:ext>
            </a:extLst>
          </p:cNvPr>
          <p:cNvSpPr/>
          <p:nvPr/>
        </p:nvSpPr>
        <p:spPr>
          <a:xfrm>
            <a:off x="1165114" y="487111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FC7EDB-C0A2-CA4E-8801-0197F0308E70}"/>
              </a:ext>
            </a:extLst>
          </p:cNvPr>
          <p:cNvSpPr/>
          <p:nvPr/>
        </p:nvSpPr>
        <p:spPr>
          <a:xfrm>
            <a:off x="1913109" y="486709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E730EA1-2077-7048-8EE6-000F271D0511}"/>
              </a:ext>
            </a:extLst>
          </p:cNvPr>
          <p:cNvSpPr/>
          <p:nvPr/>
        </p:nvSpPr>
        <p:spPr>
          <a:xfrm>
            <a:off x="2341484" y="487018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34F3AE5-D0E0-D343-B2BE-A5FD44DF19CE}"/>
              </a:ext>
            </a:extLst>
          </p:cNvPr>
          <p:cNvSpPr/>
          <p:nvPr/>
        </p:nvSpPr>
        <p:spPr>
          <a:xfrm>
            <a:off x="3025035" y="48540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BFF0E27-4506-6A4A-ADC5-CE46861AF985}"/>
              </a:ext>
            </a:extLst>
          </p:cNvPr>
          <p:cNvSpPr/>
          <p:nvPr/>
        </p:nvSpPr>
        <p:spPr>
          <a:xfrm>
            <a:off x="1171314" y="5240315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9822EC-5475-0941-91E9-49437A92205E}"/>
              </a:ext>
            </a:extLst>
          </p:cNvPr>
          <p:cNvSpPr/>
          <p:nvPr/>
        </p:nvSpPr>
        <p:spPr>
          <a:xfrm>
            <a:off x="1919309" y="523629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DEC7A65-C953-D94A-AE2B-AC014D06E22D}"/>
              </a:ext>
            </a:extLst>
          </p:cNvPr>
          <p:cNvSpPr/>
          <p:nvPr/>
        </p:nvSpPr>
        <p:spPr>
          <a:xfrm>
            <a:off x="2341484" y="5240315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62D9E8-C726-7543-83A9-7FC5E690C517}"/>
              </a:ext>
            </a:extLst>
          </p:cNvPr>
          <p:cNvSpPr/>
          <p:nvPr/>
        </p:nvSpPr>
        <p:spPr>
          <a:xfrm>
            <a:off x="3031235" y="522323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23383A-64A7-704E-87EC-4C3422268331}"/>
              </a:ext>
            </a:extLst>
          </p:cNvPr>
          <p:cNvSpPr/>
          <p:nvPr/>
        </p:nvSpPr>
        <p:spPr>
          <a:xfrm>
            <a:off x="1176223" y="558963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0000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7EFC6FA-0328-494E-87AE-BCC0EFB49386}"/>
              </a:ext>
            </a:extLst>
          </p:cNvPr>
          <p:cNvSpPr/>
          <p:nvPr/>
        </p:nvSpPr>
        <p:spPr>
          <a:xfrm>
            <a:off x="1924218" y="558561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B0F5FA-E484-F94F-8FF4-8CFFA49E607A}"/>
              </a:ext>
            </a:extLst>
          </p:cNvPr>
          <p:cNvSpPr/>
          <p:nvPr/>
        </p:nvSpPr>
        <p:spPr>
          <a:xfrm>
            <a:off x="2333789" y="559013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03A63A-70DD-3F41-8985-D3D8025C96BB}"/>
              </a:ext>
            </a:extLst>
          </p:cNvPr>
          <p:cNvSpPr/>
          <p:nvPr/>
        </p:nvSpPr>
        <p:spPr>
          <a:xfrm>
            <a:off x="3036144" y="557254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A26BF85-BB6C-7B4E-A1FA-FFB5CC100CF8}"/>
              </a:ext>
            </a:extLst>
          </p:cNvPr>
          <p:cNvSpPr/>
          <p:nvPr/>
        </p:nvSpPr>
        <p:spPr>
          <a:xfrm>
            <a:off x="1157005" y="598445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0001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CB0567D-8DA0-A04C-BD8F-4A7C233FABE4}"/>
              </a:ext>
            </a:extLst>
          </p:cNvPr>
          <p:cNvSpPr/>
          <p:nvPr/>
        </p:nvSpPr>
        <p:spPr>
          <a:xfrm>
            <a:off x="1905000" y="59804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0746DFC-9721-2B4A-8C7F-AF02AE61199B}"/>
              </a:ext>
            </a:extLst>
          </p:cNvPr>
          <p:cNvSpPr/>
          <p:nvPr/>
        </p:nvSpPr>
        <p:spPr>
          <a:xfrm>
            <a:off x="2336886" y="59804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100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EED5001-5153-6141-AF9D-A9B310DCE4C3}"/>
              </a:ext>
            </a:extLst>
          </p:cNvPr>
          <p:cNvSpPr/>
          <p:nvPr/>
        </p:nvSpPr>
        <p:spPr>
          <a:xfrm>
            <a:off x="3016926" y="596737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812F770-96A8-674D-B270-CEB544836205}"/>
              </a:ext>
            </a:extLst>
          </p:cNvPr>
          <p:cNvSpPr/>
          <p:nvPr/>
        </p:nvSpPr>
        <p:spPr>
          <a:xfrm>
            <a:off x="4748588" y="430977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0</a:t>
            </a:r>
            <a:endParaRPr lang="en-US" sz="17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2B6D6C-088F-434C-BA43-E162BA837FB8}"/>
              </a:ext>
            </a:extLst>
          </p:cNvPr>
          <p:cNvSpPr/>
          <p:nvPr/>
        </p:nvSpPr>
        <p:spPr>
          <a:xfrm>
            <a:off x="4537166" y="430977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91D66EE-80B7-B549-A2AF-40FD2CE36FA3}"/>
              </a:ext>
            </a:extLst>
          </p:cNvPr>
          <p:cNvSpPr/>
          <p:nvPr/>
        </p:nvSpPr>
        <p:spPr>
          <a:xfrm>
            <a:off x="4992989" y="430379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13  14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0635A96-7F77-5641-A692-EB1A125FA1C4}"/>
              </a:ext>
            </a:extLst>
          </p:cNvPr>
          <p:cNvSpPr/>
          <p:nvPr/>
        </p:nvSpPr>
        <p:spPr>
          <a:xfrm>
            <a:off x="5912185" y="5056257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  <a:endParaRPr lang="en-US" sz="17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5B6ACAF-1773-A04C-B999-4DA6A0461FF4}"/>
              </a:ext>
            </a:extLst>
          </p:cNvPr>
          <p:cNvSpPr/>
          <p:nvPr/>
        </p:nvSpPr>
        <p:spPr>
          <a:xfrm>
            <a:off x="5700763" y="5056256"/>
            <a:ext cx="31611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>
                <a:latin typeface="Courier" pitchFamily="2" charset="0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40AD74F-D595-1340-A118-83C309F03721}"/>
              </a:ext>
            </a:extLst>
          </p:cNvPr>
          <p:cNvSpPr/>
          <p:nvPr/>
        </p:nvSpPr>
        <p:spPr>
          <a:xfrm>
            <a:off x="6156586" y="5050274"/>
            <a:ext cx="79380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dirty="0"/>
              <a:t>17  18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193E28C-E5C6-5645-A1C5-1A6E1E418284}"/>
              </a:ext>
            </a:extLst>
          </p:cNvPr>
          <p:cNvSpPr/>
          <p:nvPr/>
        </p:nvSpPr>
        <p:spPr>
          <a:xfrm>
            <a:off x="1157005" y="6339309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0010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4609018-8D9E-CC40-8A34-6F6090ECDDBF}"/>
              </a:ext>
            </a:extLst>
          </p:cNvPr>
          <p:cNvSpPr/>
          <p:nvPr/>
        </p:nvSpPr>
        <p:spPr>
          <a:xfrm>
            <a:off x="1905000" y="63352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D71357-9A03-654D-9306-B1B84C77491C}"/>
              </a:ext>
            </a:extLst>
          </p:cNvPr>
          <p:cNvSpPr/>
          <p:nvPr/>
        </p:nvSpPr>
        <p:spPr>
          <a:xfrm>
            <a:off x="2336886" y="633528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000</a:t>
            </a:r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37B60CF-139F-4249-B8D1-F4288942C832}"/>
              </a:ext>
            </a:extLst>
          </p:cNvPr>
          <p:cNvSpPr/>
          <p:nvPr/>
        </p:nvSpPr>
        <p:spPr>
          <a:xfrm>
            <a:off x="3016926" y="632222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36009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9529</TotalTime>
  <Words>2054</Words>
  <Application>Microsoft Macintosh PowerPoint</Application>
  <PresentationFormat>On-screen Show (4:3)</PresentationFormat>
  <Paragraphs>884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</vt:lpstr>
      <vt:lpstr>Wingdings 3</vt:lpstr>
      <vt:lpstr>Clarity</vt:lpstr>
      <vt:lpstr>Lecture 15: Caches (cont'd)</vt:lpstr>
      <vt:lpstr>Review: Memory Hierarchy</vt:lpstr>
      <vt:lpstr>Review: Principle of Locality</vt:lpstr>
      <vt:lpstr>Review: Direct-mapped Cache</vt:lpstr>
      <vt:lpstr>2-way Set Associative Cache</vt:lpstr>
      <vt:lpstr>Exercise 1: 2-way Set Associative Cache</vt:lpstr>
      <vt:lpstr>Exercise 1: 2-way Set Associative Cache</vt:lpstr>
      <vt:lpstr>Eviction from the Cache</vt:lpstr>
      <vt:lpstr>Exercise 2: Cache Eviction</vt:lpstr>
      <vt:lpstr>Exercise 2: Cache Eviction</vt:lpstr>
      <vt:lpstr>Caching Organization Summarized</vt:lpstr>
      <vt:lpstr>Caching Vocabulary</vt:lpstr>
      <vt:lpstr>Categorizing Misses</vt:lpstr>
      <vt:lpstr>Exercise 3: Categorizing Misses</vt:lpstr>
      <vt:lpstr>Typical Intel Core i7 Hierarchy</vt:lpstr>
      <vt:lpstr>Caching and Writes</vt:lpstr>
      <vt:lpstr>Exercise 4: Write-through + No-write-allocate</vt:lpstr>
      <vt:lpstr>Exercise 4: Write-through + No-write-allocate</vt:lpstr>
      <vt:lpstr>Exercise 5: Write-back + Write-allocate</vt:lpstr>
      <vt:lpstr>Exercise 5: Write-back + Write-allocate</vt:lpstr>
      <vt:lpstr>Exercise 6: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107</cp:revision>
  <cp:lastPrinted>2020-03-04T19:29:45Z</cp:lastPrinted>
  <dcterms:created xsi:type="dcterms:W3CDTF">2019-03-03T22:05:37Z</dcterms:created>
  <dcterms:modified xsi:type="dcterms:W3CDTF">2021-03-18T02:29:42Z</dcterms:modified>
</cp:coreProperties>
</file>