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538" r:id="rId3"/>
    <p:sldId id="539" r:id="rId4"/>
    <p:sldId id="330" r:id="rId5"/>
    <p:sldId id="432" r:id="rId6"/>
    <p:sldId id="494" r:id="rId7"/>
    <p:sldId id="490" r:id="rId8"/>
    <p:sldId id="537" r:id="rId9"/>
    <p:sldId id="540" r:id="rId10"/>
    <p:sldId id="1293" r:id="rId11"/>
    <p:sldId id="495" r:id="rId12"/>
    <p:sldId id="541" r:id="rId13"/>
    <p:sldId id="491" r:id="rId14"/>
    <p:sldId id="542" r:id="rId15"/>
    <p:sldId id="489" r:id="rId16"/>
    <p:sldId id="543" r:id="rId17"/>
    <p:sldId id="544" r:id="rId18"/>
    <p:sldId id="498" r:id="rId19"/>
    <p:sldId id="546" r:id="rId20"/>
    <p:sldId id="548" r:id="rId21"/>
    <p:sldId id="549" r:id="rId22"/>
    <p:sldId id="1295" r:id="rId23"/>
    <p:sldId id="1294" r:id="rId24"/>
    <p:sldId id="551" r:id="rId25"/>
    <p:sldId id="550" r:id="rId26"/>
    <p:sldId id="547" r:id="rId27"/>
    <p:sldId id="552" r:id="rId28"/>
    <p:sldId id="1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88776" autoAdjust="0"/>
  </p:normalViewPr>
  <p:slideViewPr>
    <p:cSldViewPr>
      <p:cViewPr varScale="1">
        <p:scale>
          <a:sx n="113" d="100"/>
          <a:sy n="113" d="100"/>
        </p:scale>
        <p:origin x="7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C0-604C-BC00-9DD2D7489EE2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C0-604C-BC00-9DD2D7489EE2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C0-604C-BC00-9DD2D7489EE2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C0-604C-BC00-9DD2D7489EE2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C0-604C-BC00-9DD2D7489EE2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C0-604C-BC00-9DD2D7489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273640"/>
        <c:axId val="2109281032"/>
      </c:lineChart>
      <c:catAx>
        <c:axId val="2109273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2109281032"/>
        <c:crossesAt val="0"/>
        <c:auto val="1"/>
        <c:lblAlgn val="ctr"/>
        <c:lblOffset val="100"/>
        <c:noMultiLvlLbl val="0"/>
      </c:catAx>
      <c:valAx>
        <c:axId val="2109281032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109273640"/>
        <c:crosses val="autoZero"/>
        <c:crossBetween val="between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4-5D4D-90B3-C2468C443002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4-5D4D-90B3-C2468C443002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C4-5D4D-90B3-C2468C443002}"/>
            </c:ext>
          </c:extLst>
        </c:ser>
        <c:ser>
          <c:idx val="5"/>
          <c:order val="3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C4-5D4D-90B3-C2468C443002}"/>
            </c:ext>
          </c:extLst>
        </c:ser>
        <c:ser>
          <c:idx val="6"/>
          <c:order val="4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C4-5D4D-90B3-C2468C443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9273640"/>
        <c:axId val="2109281032"/>
      </c:lineChart>
      <c:catAx>
        <c:axId val="2109273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2109281032"/>
        <c:crossesAt val="0"/>
        <c:auto val="1"/>
        <c:lblAlgn val="ctr"/>
        <c:lblOffset val="100"/>
        <c:noMultiLvlLbl val="0"/>
      </c:catAx>
      <c:valAx>
        <c:axId val="2109281032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2109273640"/>
        <c:crosses val="autoZero"/>
        <c:crossBetween val="between"/>
        <c:minorUnit val="1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SRAM: Faster (only 10 or so times slower than the CPU)</a:t>
            </a:r>
          </a:p>
          <a:p>
            <a:pPr lvl="1"/>
            <a:r>
              <a:rPr lang="en-US" dirty="0"/>
              <a:t>	  Expensive (1000x relative to DRAM)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0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people.eecs.berkeley.edu</a:t>
            </a:r>
            <a:r>
              <a:rPr lang="en-US" dirty="0"/>
              <a:t>/~</a:t>
            </a:r>
            <a:r>
              <a:rPr lang="en-US" dirty="0" err="1"/>
              <a:t>rcs</a:t>
            </a:r>
            <a:r>
              <a:rPr lang="en-US" dirty="0"/>
              <a:t>/research/</a:t>
            </a:r>
            <a:r>
              <a:rPr lang="en-US" dirty="0" err="1"/>
              <a:t>interactive_latency.html</a:t>
            </a:r>
            <a:endParaRPr lang="en-US" dirty="0"/>
          </a:p>
          <a:p>
            <a:r>
              <a:rPr lang="en-US" dirty="0"/>
              <a:t>register access ~.2-.4ns (2.6 GHz cycle =&gt; register ~.38ns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low-order bits are always zero if we assume 4-byte words (since we'll always be looking up the address of a word), but we'll just think about those bits as part of the offset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Assume 4 byte data blocks, 4 cache lines</a:t>
            </a:r>
          </a:p>
          <a:p>
            <a:r>
              <a:rPr lang="en-US" dirty="0"/>
              <a:t>2. Assume 8 byte data blocks, 2 cache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1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Assume 4 byte data blocks, 4 cache lines</a:t>
            </a:r>
          </a:p>
          <a:p>
            <a:r>
              <a:rPr lang="en-US" dirty="0"/>
              <a:t>2. Assume 8 byte data blocks, 2 cache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Assume 4 byte data blocks, 4 cache lines</a:t>
            </a:r>
          </a:p>
          <a:p>
            <a:r>
              <a:rPr lang="en-US" dirty="0"/>
              <a:t>2. Assume 8 byte data blocks, 2 cache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6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Assume 4 byte data blocks, 4 cache lines</a:t>
            </a:r>
          </a:p>
          <a:p>
            <a:r>
              <a:rPr lang="en-US" dirty="0"/>
              <a:t>2. Assume 8 byte data blocks, 2 cache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</a:t>
            </a:r>
            <a:r>
              <a:rPr lang="en-US"/>
              <a:t>	       Spring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14: Caches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Caching—The Vocabulary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10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Size:</a:t>
            </a:r>
            <a:r>
              <a:rPr lang="en-US" dirty="0"/>
              <a:t> the total number of bytes that can be stored in the cache</a:t>
            </a:r>
          </a:p>
          <a:p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1"/>
                </a:solidFill>
              </a:rPr>
              <a:t>Cache Hit: </a:t>
            </a:r>
            <a:r>
              <a:rPr lang="en-US" dirty="0"/>
              <a:t>the desired value is in the cache and returned quickly</a:t>
            </a:r>
          </a:p>
          <a:p>
            <a:r>
              <a:rPr lang="en-US" b="1" dirty="0">
                <a:solidFill>
                  <a:schemeClr val="accent1"/>
                </a:solidFill>
              </a:rPr>
              <a:t>Cache Miss: </a:t>
            </a:r>
            <a:r>
              <a:rPr lang="en-US" dirty="0"/>
              <a:t>the desired value is not in the cache and must be fetched from a more distant cache (or ultimately from main memory)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Caching—The Vocabulary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11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Size:</a:t>
            </a:r>
            <a:r>
              <a:rPr lang="en-US" dirty="0"/>
              <a:t> the total number of bytes that can be stored in the cache</a:t>
            </a:r>
          </a:p>
          <a:p>
            <a:endParaRPr lang="en-US" dirty="0"/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1"/>
                </a:solidFill>
              </a:rPr>
              <a:t>Cache Hit: </a:t>
            </a:r>
            <a:r>
              <a:rPr lang="en-US" dirty="0"/>
              <a:t>the desired value is in the cache and returned quickly</a:t>
            </a:r>
          </a:p>
          <a:p>
            <a:r>
              <a:rPr lang="en-US" b="1" dirty="0">
                <a:solidFill>
                  <a:schemeClr val="accent1"/>
                </a:solidFill>
              </a:rPr>
              <a:t>Cache Miss: </a:t>
            </a:r>
            <a:r>
              <a:rPr lang="en-US" dirty="0"/>
              <a:t>the desired value is not in the cache and must be fetched from a more distant cache (or ultimately from main memory)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Miss rate: </a:t>
            </a:r>
            <a:r>
              <a:rPr lang="en-US" dirty="0"/>
              <a:t>the fraction of accesses that are misses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Hit time: </a:t>
            </a:r>
            <a:r>
              <a:rPr lang="en-US" dirty="0"/>
              <a:t>the time to process a hit</a:t>
            </a:r>
          </a:p>
          <a:p>
            <a:r>
              <a:rPr lang="en-US" b="1" dirty="0">
                <a:solidFill>
                  <a:schemeClr val="accent1"/>
                </a:solidFill>
              </a:rPr>
              <a:t>Miss penalty: </a:t>
            </a:r>
            <a:r>
              <a:rPr lang="en-US" dirty="0"/>
              <a:t>the </a:t>
            </a:r>
            <a:r>
              <a:rPr lang="en-US" i="1" dirty="0"/>
              <a:t>additional</a:t>
            </a:r>
            <a:r>
              <a:rPr lang="en-US" dirty="0"/>
              <a:t> time to process a miss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Average access time: </a:t>
            </a:r>
            <a:r>
              <a:rPr lang="en-US" dirty="0"/>
              <a:t>hit-time + miss-rate * miss-penalty</a:t>
            </a:r>
          </a:p>
        </p:txBody>
      </p:sp>
    </p:spTree>
    <p:extLst>
      <p:ext uri="{BB962C8B-B14F-4D97-AF65-F5344CB8AC3E}">
        <p14:creationId xmlns:p14="http://schemas.microsoft.com/office/powerpoint/2010/main" val="9393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60E7-9E61-BC4C-B002-4937EB864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1: Caching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6B315-199B-4845-BFF3-85D4ECA81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should we decide which books to keep in the bookshelf?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13FE464-AE46-394B-9B8A-C7735B2FA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3414486"/>
            <a:ext cx="26543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4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Access Patterns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13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6876" y="3250942"/>
            <a:ext cx="6308724" cy="345465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array elements in succession.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Instruction 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Reference instructions in sequence.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8693" y="1524000"/>
            <a:ext cx="4646613" cy="16286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000" b="1" dirty="0">
                <a:latin typeface="Courier New" charset="0"/>
              </a:rPr>
              <a:t>int 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000" b="1" dirty="0">
                <a:latin typeface="Courier New" charset="0"/>
              </a:rPr>
              <a:t>for (int 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 = 0; 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 &lt; n; 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++){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000" b="1" dirty="0">
                <a:latin typeface="Courier New" charset="0"/>
              </a:rPr>
              <a:t>	 sum += a[</a:t>
            </a:r>
            <a:r>
              <a:rPr lang="en-US" sz="2000" b="1" dirty="0" err="1">
                <a:latin typeface="Courier New" charset="0"/>
              </a:rPr>
              <a:t>i</a:t>
            </a:r>
            <a:r>
              <a:rPr lang="en-US" sz="2000" b="1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000" b="1" dirty="0">
                <a:latin typeface="Courier New" charset="0"/>
              </a:rPr>
              <a:t>}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2000" b="1" dirty="0">
                <a:latin typeface="Courier New" charset="0"/>
              </a:rPr>
              <a:t>return sum;</a:t>
            </a:r>
          </a:p>
        </p:txBody>
      </p:sp>
    </p:spTree>
    <p:extLst>
      <p:ext uri="{BB962C8B-B14F-4D97-AF65-F5344CB8AC3E}">
        <p14:creationId xmlns:p14="http://schemas.microsoft.com/office/powerpoint/2010/main" val="200764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FEA3-D964-1A4F-8A20-E03E3376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Access Patterns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204E84-3E8C-2E47-A74F-1B5102CD8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7" y="1600200"/>
            <a:ext cx="6407546" cy="4876800"/>
          </a:xfrm>
        </p:spPr>
      </p:pic>
    </p:spTree>
    <p:extLst>
      <p:ext uri="{BB962C8B-B14F-4D97-AF65-F5344CB8AC3E}">
        <p14:creationId xmlns:p14="http://schemas.microsoft.com/office/powerpoint/2010/main" val="332917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Locality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15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7800"/>
            <a:ext cx="8229600" cy="493776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Font typeface="Wingdings 3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102261" y="48768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495961" y="48768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8768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44643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4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5458-641A-094E-A911-4E8D2972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02667-0ACA-E545-82B8-46B487A9D7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9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DB48-9C46-A046-9981-D8C97D02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Lines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78644CC0-6002-2D41-B075-DE5C72EB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534400" cy="3048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data block: </a:t>
            </a:r>
            <a:r>
              <a:rPr lang="en-US" dirty="0"/>
              <a:t>cached data (i.e., copy of bytes from memory)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tag:</a:t>
            </a:r>
            <a:r>
              <a:rPr lang="en-US" dirty="0"/>
              <a:t> uniquely identifies which data is stored in the cache line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valid bit: </a:t>
            </a:r>
            <a:r>
              <a:rPr lang="en-US" dirty="0"/>
              <a:t>indicates whether or not the line contains meaningful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6CA4C-537D-704D-AF43-B5BBE99D602F}"/>
              </a:ext>
            </a:extLst>
          </p:cNvPr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77ACE-5275-FD43-871E-B0911B1B29B9}"/>
              </a:ext>
            </a:extLst>
          </p:cNvPr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548F1B-7A05-5F4D-A0C5-20CDB9928123}"/>
              </a:ext>
            </a:extLst>
          </p:cNvPr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F2E5E6-72D5-E44A-BEA7-A4F8027AD5C2}"/>
              </a:ext>
            </a:extLst>
          </p:cNvPr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C7FA5-3117-ED44-94F3-4201114AD4F9}"/>
              </a:ext>
            </a:extLst>
          </p:cNvPr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EF0FC-8DAF-9F4C-8DEC-640F19093892}"/>
              </a:ext>
            </a:extLst>
          </p:cNvPr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9D393-A4D2-554E-82B6-AE68B3BE7FCB}"/>
              </a:ext>
            </a:extLst>
          </p:cNvPr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E1A03-C089-3249-BEDB-B9981EDA73B3}"/>
              </a:ext>
            </a:extLst>
          </p:cNvPr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E65FE-D999-FA4F-B781-D3699584B699}"/>
              </a:ext>
            </a:extLst>
          </p:cNvPr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61D87-ED95-BC46-819B-CF36B74F090F}"/>
              </a:ext>
            </a:extLst>
          </p:cNvPr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E1B1AD-7FB7-C648-90A9-35E6E8651D2C}"/>
              </a:ext>
            </a:extLst>
          </p:cNvPr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1ED692-ECD8-6141-99D3-B124C5E76D13}"/>
              </a:ext>
            </a:extLst>
          </p:cNvPr>
          <p:cNvGrpSpPr/>
          <p:nvPr/>
        </p:nvGrpSpPr>
        <p:grpSpPr>
          <a:xfrm>
            <a:off x="781868" y="1701306"/>
            <a:ext cx="1005078" cy="851394"/>
            <a:chOff x="781868" y="1701306"/>
            <a:chExt cx="1005078" cy="85139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25878D-8E73-D94E-A460-ED0BB1A29A67}"/>
                </a:ext>
              </a:extLst>
            </p:cNvPr>
            <p:cNvSpPr txBox="1"/>
            <p:nvPr/>
          </p:nvSpPr>
          <p:spPr>
            <a:xfrm>
              <a:off x="781868" y="1701306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valid bit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F7B5B1-FA3E-9841-9252-FD4DDA7131DF}"/>
                </a:ext>
              </a:extLst>
            </p:cNvPr>
            <p:cNvCxnSpPr>
              <a:stCxn id="18" idx="2"/>
              <a:endCxn id="12" idx="0"/>
            </p:cNvCxnSpPr>
            <p:nvPr/>
          </p:nvCxnSpPr>
          <p:spPr>
            <a:xfrm>
              <a:off x="1265334" y="2070638"/>
              <a:ext cx="521612" cy="4820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067B4F0-3276-164C-BF14-568B58461057}"/>
              </a:ext>
            </a:extLst>
          </p:cNvPr>
          <p:cNvGrpSpPr/>
          <p:nvPr/>
        </p:nvGrpSpPr>
        <p:grpSpPr>
          <a:xfrm>
            <a:off x="2273573" y="1701306"/>
            <a:ext cx="966931" cy="864677"/>
            <a:chOff x="2273573" y="1701306"/>
            <a:chExt cx="966931" cy="8646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59D495-0DB1-1440-8269-2B6B88206F2C}"/>
                </a:ext>
              </a:extLst>
            </p:cNvPr>
            <p:cNvSpPr txBox="1"/>
            <p:nvPr/>
          </p:nvSpPr>
          <p:spPr>
            <a:xfrm>
              <a:off x="2273573" y="1701306"/>
              <a:ext cx="966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tag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A3538B-33FB-AC44-B3C8-E1B9C981224A}"/>
                </a:ext>
              </a:extLst>
            </p:cNvPr>
            <p:cNvCxnSpPr>
              <a:cxnSpLocks/>
            </p:cNvCxnSpPr>
            <p:nvPr/>
          </p:nvCxnSpPr>
          <p:spPr>
            <a:xfrm>
              <a:off x="2503158" y="2070638"/>
              <a:ext cx="0" cy="4953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30D976-B19B-544C-99FD-33D813668CE0}"/>
              </a:ext>
            </a:extLst>
          </p:cNvPr>
          <p:cNvGrpSpPr/>
          <p:nvPr/>
        </p:nvGrpSpPr>
        <p:grpSpPr>
          <a:xfrm>
            <a:off x="3145629" y="1701306"/>
            <a:ext cx="1959767" cy="851396"/>
            <a:chOff x="3145629" y="1701306"/>
            <a:chExt cx="1959767" cy="8513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6B9491-07BA-9749-9BB2-D004A6ACC6CB}"/>
                </a:ext>
              </a:extLst>
            </p:cNvPr>
            <p:cNvSpPr txBox="1"/>
            <p:nvPr/>
          </p:nvSpPr>
          <p:spPr>
            <a:xfrm>
              <a:off x="3507395" y="1701306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 block</a:t>
              </a: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A4A70799-4A7A-7649-BDDB-D3DC9A56F054}"/>
                </a:ext>
              </a:extLst>
            </p:cNvPr>
            <p:cNvSpPr/>
            <p:nvPr/>
          </p:nvSpPr>
          <p:spPr>
            <a:xfrm rot="5400000">
              <a:off x="3883697" y="1331002"/>
              <a:ext cx="483632" cy="195976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9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Direct-mapped Cache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18</a:t>
            </a:fld>
            <a:endParaRPr lang="en-US">
              <a:solidFill>
                <a:srgbClr val="297FD5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371601" y="50972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990600" y="4267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888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761448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22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4442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86253" y="4381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117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295571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530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861166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569244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90600" y="3581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4888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61448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22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4442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86253" y="3695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17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295571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1530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861166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69244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990600" y="28956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4888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61448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022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4442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1586253" y="30099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117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295571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41530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861166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3569244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990600" y="5334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488843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761448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022243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4444288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586253" y="5448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1117243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295571" y="5448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4153088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861166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569244" y="5448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8267E39-5DC0-404B-B958-778A6096445E}"/>
              </a:ext>
            </a:extLst>
          </p:cNvPr>
          <p:cNvGrpSpPr/>
          <p:nvPr/>
        </p:nvGrpSpPr>
        <p:grpSpPr>
          <a:xfrm>
            <a:off x="4867141" y="2605247"/>
            <a:ext cx="1886858" cy="655388"/>
            <a:chOff x="4867141" y="2605247"/>
            <a:chExt cx="1886858" cy="655388"/>
          </a:xfrm>
        </p:grpSpPr>
        <p:cxnSp>
          <p:nvCxnSpPr>
            <p:cNvPr id="53" name="Shape 182"/>
            <p:cNvCxnSpPr>
              <a:cxnSpLocks/>
              <a:stCxn id="62" idx="2"/>
            </p:cNvCxnSpPr>
            <p:nvPr/>
          </p:nvCxnSpPr>
          <p:spPr bwMode="auto">
            <a:xfrm rot="5400000">
              <a:off x="5521425" y="1950963"/>
              <a:ext cx="578289" cy="1886858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TextBox 53"/>
            <p:cNvSpPr txBox="1"/>
            <p:nvPr/>
          </p:nvSpPr>
          <p:spPr>
            <a:xfrm>
              <a:off x="5274662" y="2860525"/>
              <a:ext cx="108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find line 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6B0C452-C1FE-9444-8387-C8DE2D8236B2}"/>
              </a:ext>
            </a:extLst>
          </p:cNvPr>
          <p:cNvGrpSpPr/>
          <p:nvPr/>
        </p:nvGrpSpPr>
        <p:grpSpPr>
          <a:xfrm>
            <a:off x="3715566" y="2605249"/>
            <a:ext cx="4151065" cy="1287741"/>
            <a:chOff x="3715566" y="2605249"/>
            <a:chExt cx="4151065" cy="1287741"/>
          </a:xfrm>
        </p:grpSpPr>
        <p:sp>
          <p:nvSpPr>
            <p:cNvPr id="56" name="TextBox 55"/>
            <p:cNvSpPr txBox="1"/>
            <p:nvPr/>
          </p:nvSpPr>
          <p:spPr>
            <a:xfrm>
              <a:off x="5279017" y="3492880"/>
              <a:ext cx="2587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identifies byte in line</a:t>
              </a:r>
            </a:p>
          </p:txBody>
        </p:sp>
        <p:cxnSp>
          <p:nvCxnSpPr>
            <p:cNvPr id="57" name="Shape 182"/>
            <p:cNvCxnSpPr>
              <a:cxnSpLocks/>
              <a:stCxn id="59" idx="2"/>
              <a:endCxn id="41" idx="2"/>
            </p:cNvCxnSpPr>
            <p:nvPr/>
          </p:nvCxnSpPr>
          <p:spPr bwMode="auto">
            <a:xfrm rot="5400000">
              <a:off x="5249669" y="1071146"/>
              <a:ext cx="709452" cy="3777657"/>
            </a:xfrm>
            <a:prstGeom prst="bentConnector3">
              <a:avLst>
                <a:gd name="adj1" fmla="val 132222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B71C26D-0BFD-8F42-878C-54148C21F76D}"/>
              </a:ext>
            </a:extLst>
          </p:cNvPr>
          <p:cNvSpPr txBox="1"/>
          <p:nvPr/>
        </p:nvSpPr>
        <p:spPr>
          <a:xfrm>
            <a:off x="4191000" y="2282517"/>
            <a:ext cx="17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data: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5D24A2-084C-424D-9ED8-44A1312ADCA9}"/>
              </a:ext>
            </a:extLst>
          </p:cNvPr>
          <p:cNvGrpSpPr/>
          <p:nvPr/>
        </p:nvGrpSpPr>
        <p:grpSpPr>
          <a:xfrm>
            <a:off x="5943272" y="2319242"/>
            <a:ext cx="1923359" cy="286006"/>
            <a:chOff x="5943272" y="2319242"/>
            <a:chExt cx="1923359" cy="28600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7C1542C-F8CE-974D-B32A-5798934D8308}"/>
                </a:ext>
              </a:extLst>
            </p:cNvPr>
            <p:cNvSpPr/>
            <p:nvPr/>
          </p:nvSpPr>
          <p:spPr bwMode="auto">
            <a:xfrm>
              <a:off x="5943272" y="2319242"/>
              <a:ext cx="460173" cy="286006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ysClr val="windowText" lastClr="00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ED6F0B4-55EC-0B42-8476-F6E86CF0FA21}"/>
                </a:ext>
              </a:extLst>
            </p:cNvPr>
            <p:cNvSpPr/>
            <p:nvPr/>
          </p:nvSpPr>
          <p:spPr bwMode="auto">
            <a:xfrm>
              <a:off x="7119815" y="2320245"/>
              <a:ext cx="746816" cy="28500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offset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80ED784-C8E1-4943-B05C-F4F9F06FBE58}"/>
                </a:ext>
              </a:extLst>
            </p:cNvPr>
            <p:cNvSpPr/>
            <p:nvPr/>
          </p:nvSpPr>
          <p:spPr bwMode="auto">
            <a:xfrm>
              <a:off x="6380589" y="2319242"/>
              <a:ext cx="746817" cy="28600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index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3DDCBEF-FA74-EE4B-B91A-C8C9AC1758BA}"/>
              </a:ext>
            </a:extLst>
          </p:cNvPr>
          <p:cNvSpPr/>
          <p:nvPr/>
        </p:nvSpPr>
        <p:spPr>
          <a:xfrm>
            <a:off x="5943272" y="2319241"/>
            <a:ext cx="1923359" cy="2860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F47A31-AC07-EB4B-BD2A-81B85EBA13ED}"/>
              </a:ext>
            </a:extLst>
          </p:cNvPr>
          <p:cNvGrpSpPr/>
          <p:nvPr/>
        </p:nvGrpSpPr>
        <p:grpSpPr>
          <a:xfrm>
            <a:off x="6173358" y="382942"/>
            <a:ext cx="772939" cy="2018501"/>
            <a:chOff x="6173358" y="382942"/>
            <a:chExt cx="772939" cy="201850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D4A1CAE-3DEB-E843-A461-21C4BFF09A56}"/>
                </a:ext>
              </a:extLst>
            </p:cNvPr>
            <p:cNvSpPr txBox="1"/>
            <p:nvPr/>
          </p:nvSpPr>
          <p:spPr>
            <a:xfrm rot="18812500">
              <a:off x="5752380" y="1207527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rest of the bits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627B1FC-0111-3C45-8EC6-7CF69CDD8421}"/>
                </a:ext>
              </a:extLst>
            </p:cNvPr>
            <p:cNvCxnSpPr>
              <a:cxnSpLocks/>
            </p:cNvCxnSpPr>
            <p:nvPr/>
          </p:nvCxnSpPr>
          <p:spPr>
            <a:xfrm>
              <a:off x="6173358" y="2153253"/>
              <a:ext cx="0" cy="1659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F33AB35-67FA-0C4D-9FD1-94AB552D5336}"/>
              </a:ext>
            </a:extLst>
          </p:cNvPr>
          <p:cNvGrpSpPr/>
          <p:nvPr/>
        </p:nvGrpSpPr>
        <p:grpSpPr>
          <a:xfrm>
            <a:off x="6753998" y="338378"/>
            <a:ext cx="884704" cy="2064609"/>
            <a:chOff x="6753998" y="338378"/>
            <a:chExt cx="884704" cy="20646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D5983B-9A19-AD48-9076-89C7D26D38CA}"/>
                </a:ext>
              </a:extLst>
            </p:cNvPr>
            <p:cNvSpPr txBox="1"/>
            <p:nvPr/>
          </p:nvSpPr>
          <p:spPr>
            <a:xfrm rot="18812500">
              <a:off x="6421731" y="1186017"/>
              <a:ext cx="2064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log(# lines) bits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64364E0-12C0-2A47-9E8D-00B25FA5BAAA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>
              <a:off x="6753998" y="2153253"/>
              <a:ext cx="0" cy="1659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C4C3B72-563F-F143-8D6D-4C3CACDED954}"/>
              </a:ext>
            </a:extLst>
          </p:cNvPr>
          <p:cNvGrpSpPr/>
          <p:nvPr/>
        </p:nvGrpSpPr>
        <p:grpSpPr>
          <a:xfrm>
            <a:off x="7493222" y="297921"/>
            <a:ext cx="908045" cy="2082621"/>
            <a:chOff x="7493222" y="297921"/>
            <a:chExt cx="908045" cy="208262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1B726A4-F2F7-1242-9510-76BA1C3BA235}"/>
                </a:ext>
              </a:extLst>
            </p:cNvPr>
            <p:cNvSpPr txBox="1"/>
            <p:nvPr/>
          </p:nvSpPr>
          <p:spPr>
            <a:xfrm rot="18812500">
              <a:off x="7175290" y="1154566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log(block size) bits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835EF5C-41AF-1F4C-A397-695987BF1621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7493222" y="2140254"/>
              <a:ext cx="1" cy="1799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EC5B-EDEB-1847-B411-12280BAA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Direct-mapped Cache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BAD29D-84E3-9844-BEA1-72F1099A136D}"/>
              </a:ext>
            </a:extLst>
          </p:cNvPr>
          <p:cNvSpPr/>
          <p:nvPr/>
        </p:nvSpPr>
        <p:spPr bwMode="auto">
          <a:xfrm>
            <a:off x="990600" y="4267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BC2DAC-3251-1E40-8E61-DACED059EC02}"/>
              </a:ext>
            </a:extLst>
          </p:cNvPr>
          <p:cNvSpPr/>
          <p:nvPr/>
        </p:nvSpPr>
        <p:spPr bwMode="auto">
          <a:xfrm>
            <a:off x="24888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3BFEC-E829-C140-B94F-E387F9DCF859}"/>
              </a:ext>
            </a:extLst>
          </p:cNvPr>
          <p:cNvSpPr/>
          <p:nvPr/>
        </p:nvSpPr>
        <p:spPr bwMode="auto">
          <a:xfrm>
            <a:off x="2761448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8E4541-5981-FB49-A3A6-91FB91ADDC0F}"/>
              </a:ext>
            </a:extLst>
          </p:cNvPr>
          <p:cNvSpPr/>
          <p:nvPr/>
        </p:nvSpPr>
        <p:spPr bwMode="auto">
          <a:xfrm>
            <a:off x="3022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020F6-8105-8C41-A939-FC43E64144C1}"/>
              </a:ext>
            </a:extLst>
          </p:cNvPr>
          <p:cNvSpPr/>
          <p:nvPr/>
        </p:nvSpPr>
        <p:spPr bwMode="auto">
          <a:xfrm>
            <a:off x="44442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259FE-D993-8F42-9E91-E7D5889664A0}"/>
              </a:ext>
            </a:extLst>
          </p:cNvPr>
          <p:cNvSpPr/>
          <p:nvPr/>
        </p:nvSpPr>
        <p:spPr bwMode="auto">
          <a:xfrm>
            <a:off x="1586253" y="4381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665B2-4D67-F645-8C98-0EE583B0E68E}"/>
              </a:ext>
            </a:extLst>
          </p:cNvPr>
          <p:cNvSpPr/>
          <p:nvPr/>
        </p:nvSpPr>
        <p:spPr bwMode="auto">
          <a:xfrm>
            <a:off x="1117243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5E6C6-CF7C-7549-9475-4C84185E46F3}"/>
              </a:ext>
            </a:extLst>
          </p:cNvPr>
          <p:cNvSpPr/>
          <p:nvPr/>
        </p:nvSpPr>
        <p:spPr bwMode="auto">
          <a:xfrm>
            <a:off x="3295571" y="4381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EE226-B2F1-0D41-83CC-3C059FF05D68}"/>
              </a:ext>
            </a:extLst>
          </p:cNvPr>
          <p:cNvSpPr/>
          <p:nvPr/>
        </p:nvSpPr>
        <p:spPr bwMode="auto">
          <a:xfrm>
            <a:off x="4153088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F0B43-49F5-F642-8F35-8DCAD187BCE5}"/>
              </a:ext>
            </a:extLst>
          </p:cNvPr>
          <p:cNvSpPr/>
          <p:nvPr/>
        </p:nvSpPr>
        <p:spPr bwMode="auto">
          <a:xfrm>
            <a:off x="3861166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7E04D-05F7-0A48-B486-ACC5A69AA77E}"/>
              </a:ext>
            </a:extLst>
          </p:cNvPr>
          <p:cNvSpPr/>
          <p:nvPr/>
        </p:nvSpPr>
        <p:spPr bwMode="auto">
          <a:xfrm>
            <a:off x="3569244" y="4381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96DD70-0EF8-C64C-BD2F-5300FFFE22E5}"/>
              </a:ext>
            </a:extLst>
          </p:cNvPr>
          <p:cNvSpPr/>
          <p:nvPr/>
        </p:nvSpPr>
        <p:spPr bwMode="auto">
          <a:xfrm>
            <a:off x="990600" y="3581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931B5B-EC6C-8C4A-AB9B-BF9918D34A77}"/>
              </a:ext>
            </a:extLst>
          </p:cNvPr>
          <p:cNvSpPr/>
          <p:nvPr/>
        </p:nvSpPr>
        <p:spPr bwMode="auto">
          <a:xfrm>
            <a:off x="24888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B87E04-7C4E-4549-A9A9-76C73E29CF8B}"/>
              </a:ext>
            </a:extLst>
          </p:cNvPr>
          <p:cNvSpPr/>
          <p:nvPr/>
        </p:nvSpPr>
        <p:spPr bwMode="auto">
          <a:xfrm>
            <a:off x="2761448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3BAD04-E661-0A42-B642-0A462D274100}"/>
              </a:ext>
            </a:extLst>
          </p:cNvPr>
          <p:cNvSpPr/>
          <p:nvPr/>
        </p:nvSpPr>
        <p:spPr bwMode="auto">
          <a:xfrm>
            <a:off x="3022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B1673C-A45C-1A4E-89FF-48CF60D4AB27}"/>
              </a:ext>
            </a:extLst>
          </p:cNvPr>
          <p:cNvSpPr/>
          <p:nvPr/>
        </p:nvSpPr>
        <p:spPr bwMode="auto">
          <a:xfrm>
            <a:off x="44442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E40E10-59D9-8F48-9580-4E92C353EA57}"/>
              </a:ext>
            </a:extLst>
          </p:cNvPr>
          <p:cNvSpPr/>
          <p:nvPr/>
        </p:nvSpPr>
        <p:spPr bwMode="auto">
          <a:xfrm>
            <a:off x="1586253" y="3695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8215DB-0068-E34B-BCC3-16671276DC3A}"/>
              </a:ext>
            </a:extLst>
          </p:cNvPr>
          <p:cNvSpPr/>
          <p:nvPr/>
        </p:nvSpPr>
        <p:spPr bwMode="auto">
          <a:xfrm>
            <a:off x="1117243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C1DE5-025E-E044-919C-22FE03F72890}"/>
              </a:ext>
            </a:extLst>
          </p:cNvPr>
          <p:cNvSpPr/>
          <p:nvPr/>
        </p:nvSpPr>
        <p:spPr bwMode="auto">
          <a:xfrm>
            <a:off x="3295571" y="3695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CA6DCC-7F9C-D049-A845-C313E5D8FE6F}"/>
              </a:ext>
            </a:extLst>
          </p:cNvPr>
          <p:cNvSpPr/>
          <p:nvPr/>
        </p:nvSpPr>
        <p:spPr bwMode="auto">
          <a:xfrm>
            <a:off x="4153088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28F795-C3BD-CA46-92CC-80BA005B28A7}"/>
              </a:ext>
            </a:extLst>
          </p:cNvPr>
          <p:cNvSpPr/>
          <p:nvPr/>
        </p:nvSpPr>
        <p:spPr bwMode="auto">
          <a:xfrm>
            <a:off x="3861166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5F83CC-57D0-AE40-B5C8-E1351F71E9AF}"/>
              </a:ext>
            </a:extLst>
          </p:cNvPr>
          <p:cNvSpPr/>
          <p:nvPr/>
        </p:nvSpPr>
        <p:spPr bwMode="auto">
          <a:xfrm>
            <a:off x="3569244" y="3695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783417-00DA-C840-B9E7-F59B4E303265}"/>
              </a:ext>
            </a:extLst>
          </p:cNvPr>
          <p:cNvSpPr/>
          <p:nvPr/>
        </p:nvSpPr>
        <p:spPr bwMode="auto">
          <a:xfrm>
            <a:off x="990600" y="28956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0A0609-8A39-2640-8B5A-D8041DBF7A2F}"/>
              </a:ext>
            </a:extLst>
          </p:cNvPr>
          <p:cNvSpPr/>
          <p:nvPr/>
        </p:nvSpPr>
        <p:spPr bwMode="auto">
          <a:xfrm>
            <a:off x="24888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7B2887-93ED-2545-AC87-D8639F5E3633}"/>
              </a:ext>
            </a:extLst>
          </p:cNvPr>
          <p:cNvSpPr/>
          <p:nvPr/>
        </p:nvSpPr>
        <p:spPr bwMode="auto">
          <a:xfrm>
            <a:off x="2761448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36E0F4-ECFC-1B40-932A-3FE743C8215F}"/>
              </a:ext>
            </a:extLst>
          </p:cNvPr>
          <p:cNvSpPr/>
          <p:nvPr/>
        </p:nvSpPr>
        <p:spPr bwMode="auto">
          <a:xfrm>
            <a:off x="3022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AB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4445F3-9541-D04B-ACBC-A9E653918935}"/>
              </a:ext>
            </a:extLst>
          </p:cNvPr>
          <p:cNvSpPr/>
          <p:nvPr/>
        </p:nvSpPr>
        <p:spPr bwMode="auto">
          <a:xfrm>
            <a:off x="44442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6DF607-196C-CA4C-B9AF-B0A37E03D7F1}"/>
              </a:ext>
            </a:extLst>
          </p:cNvPr>
          <p:cNvSpPr/>
          <p:nvPr/>
        </p:nvSpPr>
        <p:spPr bwMode="auto">
          <a:xfrm>
            <a:off x="1586253" y="30099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19697C-4CB3-9E4A-9F62-9DB5F9A247EA}"/>
              </a:ext>
            </a:extLst>
          </p:cNvPr>
          <p:cNvSpPr/>
          <p:nvPr/>
        </p:nvSpPr>
        <p:spPr bwMode="auto">
          <a:xfrm>
            <a:off x="1117243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BE8DB67-6632-9342-A4DC-D3AAE2474BEF}"/>
              </a:ext>
            </a:extLst>
          </p:cNvPr>
          <p:cNvSpPr/>
          <p:nvPr/>
        </p:nvSpPr>
        <p:spPr bwMode="auto">
          <a:xfrm>
            <a:off x="3295571" y="30099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191043-DEF8-A74E-A477-46C8E1D1F385}"/>
              </a:ext>
            </a:extLst>
          </p:cNvPr>
          <p:cNvSpPr/>
          <p:nvPr/>
        </p:nvSpPr>
        <p:spPr bwMode="auto">
          <a:xfrm>
            <a:off x="4153088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EA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4F7447-BE95-2242-94B3-72CE22D6D92F}"/>
              </a:ext>
            </a:extLst>
          </p:cNvPr>
          <p:cNvSpPr/>
          <p:nvPr/>
        </p:nvSpPr>
        <p:spPr bwMode="auto">
          <a:xfrm>
            <a:off x="3861166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FF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196AAE-CA67-9D4B-A05A-A8CD61EBF6BF}"/>
              </a:ext>
            </a:extLst>
          </p:cNvPr>
          <p:cNvSpPr/>
          <p:nvPr/>
        </p:nvSpPr>
        <p:spPr bwMode="auto">
          <a:xfrm>
            <a:off x="3569244" y="30099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FF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EE5CB0-4C23-B74B-820B-03205AC71E8F}"/>
              </a:ext>
            </a:extLst>
          </p:cNvPr>
          <p:cNvSpPr/>
          <p:nvPr/>
        </p:nvSpPr>
        <p:spPr bwMode="auto">
          <a:xfrm>
            <a:off x="990600" y="4953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CC7E3E-82E3-654F-B3EB-F5B6BE08F385}"/>
              </a:ext>
            </a:extLst>
          </p:cNvPr>
          <p:cNvSpPr/>
          <p:nvPr/>
        </p:nvSpPr>
        <p:spPr bwMode="auto">
          <a:xfrm>
            <a:off x="2488843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BE3302-11B7-FC4E-9554-DB860DD8E72D}"/>
              </a:ext>
            </a:extLst>
          </p:cNvPr>
          <p:cNvSpPr/>
          <p:nvPr/>
        </p:nvSpPr>
        <p:spPr bwMode="auto">
          <a:xfrm>
            <a:off x="2761448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1CB539-4B3A-D645-81DD-35FBCECBA653}"/>
              </a:ext>
            </a:extLst>
          </p:cNvPr>
          <p:cNvSpPr/>
          <p:nvPr/>
        </p:nvSpPr>
        <p:spPr bwMode="auto">
          <a:xfrm>
            <a:off x="3022243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43D350-5295-DE45-B713-B0EAF1176941}"/>
              </a:ext>
            </a:extLst>
          </p:cNvPr>
          <p:cNvSpPr/>
          <p:nvPr/>
        </p:nvSpPr>
        <p:spPr bwMode="auto">
          <a:xfrm>
            <a:off x="4444288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E5F82E-FCB4-644B-BE56-FFA89E3C3B67}"/>
              </a:ext>
            </a:extLst>
          </p:cNvPr>
          <p:cNvSpPr/>
          <p:nvPr/>
        </p:nvSpPr>
        <p:spPr bwMode="auto">
          <a:xfrm>
            <a:off x="1586253" y="5067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001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3B5491-586F-0145-AD95-AEC11D2A336C}"/>
              </a:ext>
            </a:extLst>
          </p:cNvPr>
          <p:cNvSpPr/>
          <p:nvPr/>
        </p:nvSpPr>
        <p:spPr bwMode="auto">
          <a:xfrm>
            <a:off x="1117243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5FACFA-30C6-BD45-B73E-41BE6ED44DD8}"/>
              </a:ext>
            </a:extLst>
          </p:cNvPr>
          <p:cNvSpPr/>
          <p:nvPr/>
        </p:nvSpPr>
        <p:spPr bwMode="auto">
          <a:xfrm>
            <a:off x="3295571" y="5067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5778FB1-D650-C645-86F4-1AF45202FAA9}"/>
              </a:ext>
            </a:extLst>
          </p:cNvPr>
          <p:cNvSpPr/>
          <p:nvPr/>
        </p:nvSpPr>
        <p:spPr bwMode="auto">
          <a:xfrm>
            <a:off x="4153088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D1361C9-519F-3846-8672-51732C265584}"/>
              </a:ext>
            </a:extLst>
          </p:cNvPr>
          <p:cNvSpPr/>
          <p:nvPr/>
        </p:nvSpPr>
        <p:spPr bwMode="auto">
          <a:xfrm>
            <a:off x="3861166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C84DF8-5AE5-774D-8C0D-0A8DC39C5DD4}"/>
              </a:ext>
            </a:extLst>
          </p:cNvPr>
          <p:cNvSpPr/>
          <p:nvPr/>
        </p:nvSpPr>
        <p:spPr bwMode="auto">
          <a:xfrm>
            <a:off x="3569244" y="5067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CB48D4-BF20-194C-BCD7-B8B2896B692F}"/>
              </a:ext>
            </a:extLst>
          </p:cNvPr>
          <p:cNvSpPr txBox="1"/>
          <p:nvPr/>
        </p:nvSpPr>
        <p:spPr>
          <a:xfrm>
            <a:off x="381000" y="1443335"/>
            <a:ext cx="428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CD3265-5679-7748-9404-BB2608C45F28}"/>
              </a:ext>
            </a:extLst>
          </p:cNvPr>
          <p:cNvSpPr txBox="1"/>
          <p:nvPr/>
        </p:nvSpPr>
        <p:spPr>
          <a:xfrm>
            <a:off x="4191000" y="2282517"/>
            <a:ext cx="170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data: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012D7A1-2387-3344-AC12-07D926195BB9}"/>
              </a:ext>
            </a:extLst>
          </p:cNvPr>
          <p:cNvSpPr/>
          <p:nvPr/>
        </p:nvSpPr>
        <p:spPr>
          <a:xfrm>
            <a:off x="5943272" y="2319241"/>
            <a:ext cx="1923359" cy="2860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DD9AFCD-0D3C-2547-AF67-CCF2B0E3BD2D}"/>
              </a:ext>
            </a:extLst>
          </p:cNvPr>
          <p:cNvSpPr txBox="1"/>
          <p:nvPr/>
        </p:nvSpPr>
        <p:spPr>
          <a:xfrm>
            <a:off x="381000" y="1779523"/>
            <a:ext cx="4057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Assume: assume 8-bit machine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E61CE6-D84B-6F48-887F-83DCF5C215CA}"/>
              </a:ext>
            </a:extLst>
          </p:cNvPr>
          <p:cNvSpPr txBox="1"/>
          <p:nvPr/>
        </p:nvSpPr>
        <p:spPr>
          <a:xfrm>
            <a:off x="6549725" y="22768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0xB4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F893AF9-1834-6743-B8BB-394F8CA192AB}"/>
              </a:ext>
            </a:extLst>
          </p:cNvPr>
          <p:cNvGrpSpPr/>
          <p:nvPr/>
        </p:nvGrpSpPr>
        <p:grpSpPr>
          <a:xfrm>
            <a:off x="5943272" y="3040963"/>
            <a:ext cx="1923359" cy="369332"/>
            <a:chOff x="5943272" y="3040963"/>
            <a:chExt cx="1923359" cy="369332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CCB9606-BBC8-9C49-911D-2AF642EA24B1}"/>
                </a:ext>
              </a:extLst>
            </p:cNvPr>
            <p:cNvSpPr/>
            <p:nvPr/>
          </p:nvSpPr>
          <p:spPr>
            <a:xfrm>
              <a:off x="5943272" y="3084229"/>
              <a:ext cx="1923359" cy="2860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673C9F1-019C-0E4C-AD33-65907B854768}"/>
                </a:ext>
              </a:extLst>
            </p:cNvPr>
            <p:cNvSpPr txBox="1"/>
            <p:nvPr/>
          </p:nvSpPr>
          <p:spPr>
            <a:xfrm>
              <a:off x="6300478" y="3040963"/>
              <a:ext cx="1257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1011 0100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CE704CD-26E7-BC4B-8149-D8D10C417216}"/>
              </a:ext>
            </a:extLst>
          </p:cNvPr>
          <p:cNvGrpSpPr/>
          <p:nvPr/>
        </p:nvGrpSpPr>
        <p:grpSpPr>
          <a:xfrm>
            <a:off x="5791200" y="3845007"/>
            <a:ext cx="2075430" cy="1622328"/>
            <a:chOff x="5791200" y="3845007"/>
            <a:chExt cx="2075430" cy="162232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60E7BA3-09DB-BF4B-B7F2-B82028D1D4D5}"/>
                </a:ext>
              </a:extLst>
            </p:cNvPr>
            <p:cNvGrpSpPr/>
            <p:nvPr/>
          </p:nvGrpSpPr>
          <p:grpSpPr>
            <a:xfrm>
              <a:off x="5791200" y="4114800"/>
              <a:ext cx="464651" cy="1144132"/>
              <a:chOff x="7033837" y="231262"/>
              <a:chExt cx="464651" cy="1144132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45673D5-FDFC-2940-988A-E405D760D7D9}"/>
                  </a:ext>
                </a:extLst>
              </p:cNvPr>
              <p:cNvSpPr txBox="1"/>
              <p:nvPr/>
            </p:nvSpPr>
            <p:spPr>
              <a:xfrm rot="18812500">
                <a:off x="6715801" y="688027"/>
                <a:ext cx="1005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 bit tag</a:t>
                </a:r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685EE6DB-4BB5-5D4C-A199-0F9537E4C6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8488" y="231262"/>
                <a:ext cx="0" cy="2672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80A7A9F-93FF-AB44-AB26-1BB2B2FA2476}"/>
                </a:ext>
              </a:extLst>
            </p:cNvPr>
            <p:cNvGrpSpPr/>
            <p:nvPr/>
          </p:nvGrpSpPr>
          <p:grpSpPr>
            <a:xfrm>
              <a:off x="6291544" y="4131013"/>
              <a:ext cx="616071" cy="1308778"/>
              <a:chOff x="7359016" y="338378"/>
              <a:chExt cx="616071" cy="1308778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39F97AA-A227-7C4B-AF66-B30DCE1C89B3}"/>
                  </a:ext>
                </a:extLst>
              </p:cNvPr>
              <p:cNvSpPr txBox="1"/>
              <p:nvPr/>
            </p:nvSpPr>
            <p:spPr>
              <a:xfrm rot="18812500">
                <a:off x="6918819" y="837628"/>
                <a:ext cx="12497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 bit index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AC75F642-BE28-B44D-B75F-103093D094CB}"/>
                  </a:ext>
                </a:extLst>
              </p:cNvPr>
              <p:cNvCxnSpPr>
                <a:cxnSpLocks/>
                <a:stCxn id="65" idx="3"/>
                <a:endCxn id="77" idx="2"/>
              </p:cNvCxnSpPr>
              <p:nvPr/>
            </p:nvCxnSpPr>
            <p:spPr>
              <a:xfrm flipV="1">
                <a:off x="7974138" y="338378"/>
                <a:ext cx="949" cy="230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6438D1E-B8B4-5E4F-B1A3-3B6B7161ACF3}"/>
                </a:ext>
              </a:extLst>
            </p:cNvPr>
            <p:cNvGrpSpPr/>
            <p:nvPr/>
          </p:nvGrpSpPr>
          <p:grpSpPr>
            <a:xfrm>
              <a:off x="6934200" y="4114800"/>
              <a:ext cx="593246" cy="1352535"/>
              <a:chOff x="8127977" y="420814"/>
              <a:chExt cx="593246" cy="1352535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0F14EE4-D02B-DB41-A135-A9CBFC5B9460}"/>
                  </a:ext>
                </a:extLst>
              </p:cNvPr>
              <p:cNvSpPr txBox="1"/>
              <p:nvPr/>
            </p:nvSpPr>
            <p:spPr>
              <a:xfrm rot="18812500">
                <a:off x="7690196" y="966237"/>
                <a:ext cx="1244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 bit offset</a:t>
                </a: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0009DF6E-C2AA-3343-ADA5-B6883A0C30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1223" y="420814"/>
                <a:ext cx="0" cy="26621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C9F5FCF-C626-5E45-9D2C-ED1D0E74629C}"/>
                </a:ext>
              </a:extLst>
            </p:cNvPr>
            <p:cNvGrpSpPr/>
            <p:nvPr/>
          </p:nvGrpSpPr>
          <p:grpSpPr>
            <a:xfrm>
              <a:off x="5943273" y="3846010"/>
              <a:ext cx="1923357" cy="286007"/>
              <a:chOff x="5943273" y="2319241"/>
              <a:chExt cx="1923357" cy="28600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6B70C10-F366-CD4A-A19A-319C262F54EC}"/>
                  </a:ext>
                </a:extLst>
              </p:cNvPr>
              <p:cNvSpPr/>
              <p:nvPr/>
            </p:nvSpPr>
            <p:spPr bwMode="auto">
              <a:xfrm>
                <a:off x="5943273" y="2319241"/>
                <a:ext cx="665768" cy="286007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101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17A7CAD-98C1-1D4F-AB5F-21A6A1EA2D45}"/>
                  </a:ext>
                </a:extLst>
              </p:cNvPr>
              <p:cNvSpPr/>
              <p:nvPr/>
            </p:nvSpPr>
            <p:spPr bwMode="auto">
              <a:xfrm>
                <a:off x="7206191" y="2320246"/>
                <a:ext cx="660439" cy="28399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100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3BD213-7CDE-0C49-88EE-9E5D1B939F0B}"/>
                  </a:ext>
                </a:extLst>
              </p:cNvPr>
              <p:cNvSpPr/>
              <p:nvPr/>
            </p:nvSpPr>
            <p:spPr bwMode="auto">
              <a:xfrm>
                <a:off x="6609040" y="2319242"/>
                <a:ext cx="597149" cy="28500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10</a:t>
                </a:r>
              </a:p>
            </p:txBody>
          </p: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CF2B386-CE9A-B54C-ADE2-14D894404A95}"/>
                </a:ext>
              </a:extLst>
            </p:cNvPr>
            <p:cNvSpPr/>
            <p:nvPr/>
          </p:nvSpPr>
          <p:spPr>
            <a:xfrm>
              <a:off x="5943270" y="3845007"/>
              <a:ext cx="1923359" cy="2860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DEAE6848-CD31-B14E-8D23-646C8FD94ED2}"/>
              </a:ext>
            </a:extLst>
          </p:cNvPr>
          <p:cNvSpPr txBox="1"/>
          <p:nvPr/>
        </p:nvSpPr>
        <p:spPr>
          <a:xfrm>
            <a:off x="-22242" y="293146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0B975BC-F4AA-B546-BBD7-4BC13F31914A}"/>
              </a:ext>
            </a:extLst>
          </p:cNvPr>
          <p:cNvSpPr txBox="1"/>
          <p:nvPr/>
        </p:nvSpPr>
        <p:spPr>
          <a:xfrm>
            <a:off x="-9488" y="365432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C2D8947-3A79-614A-AB29-90728EBBFA0C}"/>
              </a:ext>
            </a:extLst>
          </p:cNvPr>
          <p:cNvSpPr txBox="1"/>
          <p:nvPr/>
        </p:nvSpPr>
        <p:spPr>
          <a:xfrm>
            <a:off x="-23886" y="430306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F6F0E47-BF25-BB4B-BE04-DF82620DCCB3}"/>
              </a:ext>
            </a:extLst>
          </p:cNvPr>
          <p:cNvSpPr txBox="1"/>
          <p:nvPr/>
        </p:nvSpPr>
        <p:spPr>
          <a:xfrm>
            <a:off x="-9488" y="500923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Line 3</a:t>
            </a:r>
          </a:p>
        </p:txBody>
      </p:sp>
    </p:spTree>
    <p:extLst>
      <p:ext uri="{BB962C8B-B14F-4D97-AF65-F5344CB8AC3E}">
        <p14:creationId xmlns:p14="http://schemas.microsoft.com/office/powerpoint/2010/main" val="33891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BDA1-199A-8746-9C7E-662EFA34F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without caches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E943B-FE6A-9C41-84CC-50200CBBA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/>
              <a:t>You decide that you want to learn more about computer systems than is covered in this course</a:t>
            </a:r>
          </a:p>
          <a:p>
            <a:r>
              <a:rPr lang="en-US" dirty="0"/>
              <a:t>The library contains all the books you could possibly want, but you don't like to study in libraries, you prefer to study at home.</a:t>
            </a:r>
          </a:p>
          <a:p>
            <a:r>
              <a:rPr lang="en-US" dirty="0"/>
              <a:t>You have the following constraints: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9E835-A54F-9143-B08D-FAB2B934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54" y="4190999"/>
            <a:ext cx="207636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4B747-C1DD-984D-8B58-C8D0A70F6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0"/>
            <a:ext cx="2526748" cy="1828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2AF8D-9C4F-854F-A26C-D128DC289EDD}"/>
              </a:ext>
            </a:extLst>
          </p:cNvPr>
          <p:cNvSpPr txBox="1"/>
          <p:nvPr/>
        </p:nvSpPr>
        <p:spPr>
          <a:xfrm>
            <a:off x="1516251" y="6001434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Desk</a:t>
            </a:r>
          </a:p>
          <a:p>
            <a:pPr algn="ctr"/>
            <a:r>
              <a:rPr lang="en-US" dirty="0"/>
              <a:t>(can hold one book)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2D96B-18DE-5E4E-826E-9C546D36CD67}"/>
              </a:ext>
            </a:extLst>
          </p:cNvPr>
          <p:cNvSpPr txBox="1"/>
          <p:nvPr/>
        </p:nvSpPr>
        <p:spPr>
          <a:xfrm>
            <a:off x="5322379" y="601979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Library</a:t>
            </a:r>
          </a:p>
          <a:p>
            <a:pPr algn="ctr"/>
            <a:r>
              <a:rPr lang="en-US" dirty="0"/>
              <a:t>(can hold many books)</a:t>
            </a:r>
          </a:p>
        </p:txBody>
      </p:sp>
    </p:spTree>
    <p:extLst>
      <p:ext uri="{BB962C8B-B14F-4D97-AF65-F5344CB8AC3E}">
        <p14:creationId xmlns:p14="http://schemas.microsoft.com/office/powerpoint/2010/main" val="1355320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85EF-AD41-C149-8334-11C1059B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Interpreting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8BC4-FDAA-064F-9156-14539B73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Consider the hex address 0xA59. What would be the tag, index, and offset for this address with each of the following cache configurations?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direct-mapped cache with 8 cache lines and 8-byte data blocks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direct-mapped cache with 16 cache lines and 4-byte data blocks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direct-mapped cache with 16 cache lines and 8-byte data blocks</a:t>
            </a:r>
          </a:p>
        </p:txBody>
      </p:sp>
    </p:spTree>
    <p:extLst>
      <p:ext uri="{BB962C8B-B14F-4D97-AF65-F5344CB8AC3E}">
        <p14:creationId xmlns:p14="http://schemas.microsoft.com/office/powerpoint/2010/main" val="2139307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85EF-AD41-C149-8334-11C1059B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Interpreting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8BC4-FDAA-064F-9156-14539B73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Consider the hex address 0xA59. What would be the tag, index, and offset for this address with each of the following cache configurations?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direct-mapped cache with 8 cache lines and 8-byte data blocks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direct-mapped cache with 16 cache lines and 4-byte data blocks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direct-mapped cache with 16 cache lines and 8-byte data blocks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1CF4C-50F2-FF46-93FB-5F062A5AE60B}"/>
              </a:ext>
            </a:extLst>
          </p:cNvPr>
          <p:cNvGrpSpPr/>
          <p:nvPr/>
        </p:nvGrpSpPr>
        <p:grpSpPr>
          <a:xfrm>
            <a:off x="4038600" y="2514600"/>
            <a:ext cx="1923359" cy="369332"/>
            <a:chOff x="5943272" y="3040963"/>
            <a:chExt cx="1923359" cy="3693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E2CDAD-C92A-4347-ACBC-05D19B1CE55A}"/>
                </a:ext>
              </a:extLst>
            </p:cNvPr>
            <p:cNvSpPr/>
            <p:nvPr/>
          </p:nvSpPr>
          <p:spPr>
            <a:xfrm>
              <a:off x="5943272" y="3084229"/>
              <a:ext cx="1923359" cy="28600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EC29EE-B3AC-4144-BC88-144B064BB562}"/>
                </a:ext>
              </a:extLst>
            </p:cNvPr>
            <p:cNvSpPr txBox="1"/>
            <p:nvPr/>
          </p:nvSpPr>
          <p:spPr>
            <a:xfrm>
              <a:off x="6013603" y="3040963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1010 0101 1001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939A91-DD9E-A74B-8944-623460A4F70D}"/>
              </a:ext>
            </a:extLst>
          </p:cNvPr>
          <p:cNvGrpSpPr/>
          <p:nvPr/>
        </p:nvGrpSpPr>
        <p:grpSpPr>
          <a:xfrm>
            <a:off x="2921437" y="3505200"/>
            <a:ext cx="2107039" cy="865513"/>
            <a:chOff x="5759591" y="3845007"/>
            <a:chExt cx="2107039" cy="8655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DBDBE6-15EA-B94D-ADCB-C679EEDBBFE1}"/>
                </a:ext>
              </a:extLst>
            </p:cNvPr>
            <p:cNvGrpSpPr/>
            <p:nvPr/>
          </p:nvGrpSpPr>
          <p:grpSpPr>
            <a:xfrm>
              <a:off x="5904908" y="4114801"/>
              <a:ext cx="369332" cy="595719"/>
              <a:chOff x="7147545" y="231263"/>
              <a:chExt cx="369332" cy="59571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3C340B-CB52-C045-B9FF-544055709213}"/>
                  </a:ext>
                </a:extLst>
              </p:cNvPr>
              <p:cNvSpPr txBox="1"/>
              <p:nvPr/>
            </p:nvSpPr>
            <p:spPr>
              <a:xfrm rot="18812500">
                <a:off x="7047517" y="357623"/>
                <a:ext cx="56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 tag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C7C3B2A-5D80-3B48-B442-6A8BE68D77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8488" y="231263"/>
                <a:ext cx="0" cy="179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EEE3594-4D3A-FA49-8563-88FD7BF92AA7}"/>
                </a:ext>
              </a:extLst>
            </p:cNvPr>
            <p:cNvGrpSpPr/>
            <p:nvPr/>
          </p:nvGrpSpPr>
          <p:grpSpPr>
            <a:xfrm>
              <a:off x="6619184" y="4131013"/>
              <a:ext cx="369332" cy="548448"/>
              <a:chOff x="7686656" y="338378"/>
              <a:chExt cx="369332" cy="54844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7BD8FC-8949-D84B-9A2A-DB153F32BA89}"/>
                  </a:ext>
                </a:extLst>
              </p:cNvPr>
              <p:cNvSpPr txBox="1"/>
              <p:nvPr/>
            </p:nvSpPr>
            <p:spPr>
              <a:xfrm rot="18812500">
                <a:off x="7627965" y="458803"/>
                <a:ext cx="486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/>
                  <a:t>idx</a:t>
                </a:r>
                <a:endParaRPr lang="en-US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9503123-0BD3-B540-BDDD-7A7CB694FEEA}"/>
                  </a:ext>
                </a:extLst>
              </p:cNvPr>
              <p:cNvCxnSpPr>
                <a:cxnSpLocks/>
                <a:endCxn id="15" idx="2"/>
              </p:cNvCxnSpPr>
              <p:nvPr/>
            </p:nvCxnSpPr>
            <p:spPr>
              <a:xfrm flipV="1">
                <a:off x="7975087" y="338378"/>
                <a:ext cx="0" cy="1636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2405D2D-C14D-7246-9392-73C6BD60A8E2}"/>
                </a:ext>
              </a:extLst>
            </p:cNvPr>
            <p:cNvGrpSpPr/>
            <p:nvPr/>
          </p:nvGrpSpPr>
          <p:grpSpPr>
            <a:xfrm>
              <a:off x="7245915" y="4114801"/>
              <a:ext cx="369332" cy="539086"/>
              <a:chOff x="8439692" y="420815"/>
              <a:chExt cx="369332" cy="5390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94DE4F-9384-FB4D-BF4F-988EA25984C9}"/>
                  </a:ext>
                </a:extLst>
              </p:cNvPr>
              <p:cNvSpPr txBox="1"/>
              <p:nvPr/>
            </p:nvSpPr>
            <p:spPr>
              <a:xfrm rot="18812500">
                <a:off x="8405868" y="556746"/>
                <a:ext cx="436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off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D13521F-3263-9440-BBCF-0249A25FDB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1223" y="420815"/>
                <a:ext cx="0" cy="179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44D17C-A287-CE40-A0A8-BDA64B6C61B6}"/>
                </a:ext>
              </a:extLst>
            </p:cNvPr>
            <p:cNvGrpSpPr/>
            <p:nvPr/>
          </p:nvGrpSpPr>
          <p:grpSpPr>
            <a:xfrm>
              <a:off x="5759591" y="3846010"/>
              <a:ext cx="2107039" cy="292129"/>
              <a:chOff x="5759591" y="2319241"/>
              <a:chExt cx="2107039" cy="29212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A9FC4C-C3E5-B948-8519-DC63A302A980}"/>
                  </a:ext>
                </a:extLst>
              </p:cNvPr>
              <p:cNvSpPr/>
              <p:nvPr/>
            </p:nvSpPr>
            <p:spPr bwMode="auto">
              <a:xfrm>
                <a:off x="5759591" y="2319241"/>
                <a:ext cx="849450" cy="292129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101001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490B20F-4F79-5F4B-B81F-699C4E93B84B}"/>
                  </a:ext>
                </a:extLst>
              </p:cNvPr>
              <p:cNvSpPr/>
              <p:nvPr/>
            </p:nvSpPr>
            <p:spPr bwMode="auto">
              <a:xfrm>
                <a:off x="7206191" y="2320246"/>
                <a:ext cx="660439" cy="28399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001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693CD01-072D-374C-A990-05C745F543A1}"/>
                  </a:ext>
                </a:extLst>
              </p:cNvPr>
              <p:cNvSpPr/>
              <p:nvPr/>
            </p:nvSpPr>
            <p:spPr bwMode="auto">
              <a:xfrm>
                <a:off x="6609040" y="2319242"/>
                <a:ext cx="597149" cy="28500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011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A57212-EA4A-2D40-8C13-5811F4C136D4}"/>
                </a:ext>
              </a:extLst>
            </p:cNvPr>
            <p:cNvSpPr/>
            <p:nvPr/>
          </p:nvSpPr>
          <p:spPr>
            <a:xfrm>
              <a:off x="5759592" y="3845007"/>
              <a:ext cx="2107038" cy="29313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0FF612-DD2A-4F4D-8D12-655B064BE79F}"/>
              </a:ext>
            </a:extLst>
          </p:cNvPr>
          <p:cNvGrpSpPr/>
          <p:nvPr/>
        </p:nvGrpSpPr>
        <p:grpSpPr>
          <a:xfrm>
            <a:off x="2912176" y="4632658"/>
            <a:ext cx="2107039" cy="865513"/>
            <a:chOff x="5759591" y="3845007"/>
            <a:chExt cx="2107039" cy="86551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6A4792E-4F8D-9B41-BE9C-C9746C4C78FE}"/>
                </a:ext>
              </a:extLst>
            </p:cNvPr>
            <p:cNvGrpSpPr/>
            <p:nvPr/>
          </p:nvGrpSpPr>
          <p:grpSpPr>
            <a:xfrm>
              <a:off x="5904908" y="4114801"/>
              <a:ext cx="369332" cy="595719"/>
              <a:chOff x="7147545" y="231263"/>
              <a:chExt cx="369332" cy="59571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BB5A47-FDEC-644A-85EF-6FDBBEBCBE77}"/>
                  </a:ext>
                </a:extLst>
              </p:cNvPr>
              <p:cNvSpPr txBox="1"/>
              <p:nvPr/>
            </p:nvSpPr>
            <p:spPr>
              <a:xfrm rot="18812500">
                <a:off x="7047517" y="357623"/>
                <a:ext cx="56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 tag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A15A4230-9907-5649-A0F5-93FF97E295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8488" y="231263"/>
                <a:ext cx="0" cy="179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A4D3903-5A4E-404C-9E57-4B1B6083FBE2}"/>
                </a:ext>
              </a:extLst>
            </p:cNvPr>
            <p:cNvGrpSpPr/>
            <p:nvPr/>
          </p:nvGrpSpPr>
          <p:grpSpPr>
            <a:xfrm>
              <a:off x="6704645" y="4149807"/>
              <a:ext cx="369332" cy="529654"/>
              <a:chOff x="7772117" y="357172"/>
              <a:chExt cx="369332" cy="52965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B00C6E-4B7C-B947-BA44-6F09E93BE152}"/>
                  </a:ext>
                </a:extLst>
              </p:cNvPr>
              <p:cNvSpPr txBox="1"/>
              <p:nvPr/>
            </p:nvSpPr>
            <p:spPr>
              <a:xfrm rot="18812500">
                <a:off x="7713426" y="458803"/>
                <a:ext cx="486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/>
                  <a:t>idx</a:t>
                </a:r>
                <a:endParaRPr lang="en-US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947BB77-FB52-6949-9A4C-26B9A306A0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98506" y="357172"/>
                <a:ext cx="7381" cy="1448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D8C70E0-0829-E049-8E2F-060618B0498D}"/>
                </a:ext>
              </a:extLst>
            </p:cNvPr>
            <p:cNvGrpSpPr/>
            <p:nvPr/>
          </p:nvGrpSpPr>
          <p:grpSpPr>
            <a:xfrm>
              <a:off x="7366723" y="4114801"/>
              <a:ext cx="369332" cy="539086"/>
              <a:chOff x="8560500" y="420815"/>
              <a:chExt cx="369332" cy="53908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269866-61D2-9940-93AE-415F3941B4C2}"/>
                  </a:ext>
                </a:extLst>
              </p:cNvPr>
              <p:cNvSpPr txBox="1"/>
              <p:nvPr/>
            </p:nvSpPr>
            <p:spPr>
              <a:xfrm rot="18812500">
                <a:off x="8526676" y="556746"/>
                <a:ext cx="436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off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5282C48-AA2F-7043-BDE9-57A5496C23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2031" y="420815"/>
                <a:ext cx="0" cy="179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45B4324-2CC2-A547-AF55-4D3AB786A860}"/>
                </a:ext>
              </a:extLst>
            </p:cNvPr>
            <p:cNvGrpSpPr/>
            <p:nvPr/>
          </p:nvGrpSpPr>
          <p:grpSpPr>
            <a:xfrm>
              <a:off x="5759591" y="3846010"/>
              <a:ext cx="2107039" cy="303797"/>
              <a:chOff x="5759591" y="2319241"/>
              <a:chExt cx="2107039" cy="3037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36E10F7-D55B-AA4F-8A19-D7D07D25839E}"/>
                  </a:ext>
                </a:extLst>
              </p:cNvPr>
              <p:cNvSpPr/>
              <p:nvPr/>
            </p:nvSpPr>
            <p:spPr bwMode="auto">
              <a:xfrm>
                <a:off x="5759591" y="2319241"/>
                <a:ext cx="849450" cy="292129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101001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1B7381A-2F09-3647-8550-CA322827D970}"/>
                  </a:ext>
                </a:extLst>
              </p:cNvPr>
              <p:cNvSpPr/>
              <p:nvPr/>
            </p:nvSpPr>
            <p:spPr bwMode="auto">
              <a:xfrm>
                <a:off x="7419413" y="2320246"/>
                <a:ext cx="447217" cy="3027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01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F4D1BDC-AE9F-B443-88DC-79B3CC041956}"/>
                  </a:ext>
                </a:extLst>
              </p:cNvPr>
              <p:cNvSpPr/>
              <p:nvPr/>
            </p:nvSpPr>
            <p:spPr bwMode="auto">
              <a:xfrm>
                <a:off x="6609040" y="2319242"/>
                <a:ext cx="810373" cy="30379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0110</a:t>
                </a: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5AA06DC-9424-114B-87C3-4BF9906E54FD}"/>
                </a:ext>
              </a:extLst>
            </p:cNvPr>
            <p:cNvSpPr/>
            <p:nvPr/>
          </p:nvSpPr>
          <p:spPr>
            <a:xfrm>
              <a:off x="5759592" y="3845007"/>
              <a:ext cx="2107038" cy="29313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DE1D12-6E5E-5E4E-8A98-1A5C6C1B6412}"/>
              </a:ext>
            </a:extLst>
          </p:cNvPr>
          <p:cNvGrpSpPr/>
          <p:nvPr/>
        </p:nvGrpSpPr>
        <p:grpSpPr>
          <a:xfrm>
            <a:off x="2912176" y="5760116"/>
            <a:ext cx="2107039" cy="865513"/>
            <a:chOff x="5759591" y="3845007"/>
            <a:chExt cx="2107039" cy="8655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030712B-C65E-3F41-964C-F968FCB448B0}"/>
                </a:ext>
              </a:extLst>
            </p:cNvPr>
            <p:cNvGrpSpPr/>
            <p:nvPr/>
          </p:nvGrpSpPr>
          <p:grpSpPr>
            <a:xfrm>
              <a:off x="5904908" y="4114801"/>
              <a:ext cx="369332" cy="595719"/>
              <a:chOff x="7147545" y="231263"/>
              <a:chExt cx="369332" cy="595719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484CBF-E1BB-FD48-BEAE-BE16B81F7663}"/>
                  </a:ext>
                </a:extLst>
              </p:cNvPr>
              <p:cNvSpPr txBox="1"/>
              <p:nvPr/>
            </p:nvSpPr>
            <p:spPr>
              <a:xfrm rot="18812500">
                <a:off x="7047517" y="357623"/>
                <a:ext cx="5693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 tag</a:t>
                </a:r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C46026AC-ED31-C746-8E72-8E5DCEA75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8488" y="231263"/>
                <a:ext cx="0" cy="179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582EC68-11FE-9244-9A8F-DC6CB3DAE63B}"/>
                </a:ext>
              </a:extLst>
            </p:cNvPr>
            <p:cNvGrpSpPr/>
            <p:nvPr/>
          </p:nvGrpSpPr>
          <p:grpSpPr>
            <a:xfrm>
              <a:off x="6545653" y="4149807"/>
              <a:ext cx="369332" cy="529654"/>
              <a:chOff x="7613125" y="357172"/>
              <a:chExt cx="369332" cy="529654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9ED34FA-C509-D84D-AEEB-17B53C329E0E}"/>
                  </a:ext>
                </a:extLst>
              </p:cNvPr>
              <p:cNvSpPr txBox="1"/>
              <p:nvPr/>
            </p:nvSpPr>
            <p:spPr>
              <a:xfrm rot="18812500">
                <a:off x="7554434" y="458803"/>
                <a:ext cx="486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err="1"/>
                  <a:t>idx</a:t>
                </a:r>
                <a:endParaRPr lang="en-US" dirty="0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B514FFF-7D42-1146-A337-87A2F5C82F19}"/>
                  </a:ext>
                </a:extLst>
              </p:cNvPr>
              <p:cNvCxnSpPr>
                <a:cxnSpLocks/>
                <a:endCxn id="71" idx="2"/>
              </p:cNvCxnSpPr>
              <p:nvPr/>
            </p:nvCxnSpPr>
            <p:spPr>
              <a:xfrm flipV="1">
                <a:off x="7900771" y="357172"/>
                <a:ext cx="0" cy="14488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A5597D8-D897-D74D-BCFF-E605392465D8}"/>
                </a:ext>
              </a:extLst>
            </p:cNvPr>
            <p:cNvGrpSpPr/>
            <p:nvPr/>
          </p:nvGrpSpPr>
          <p:grpSpPr>
            <a:xfrm>
              <a:off x="7245915" y="4114801"/>
              <a:ext cx="369332" cy="539086"/>
              <a:chOff x="8439692" y="420815"/>
              <a:chExt cx="369332" cy="539086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612B3F5-148F-C440-913A-D163246EF78E}"/>
                  </a:ext>
                </a:extLst>
              </p:cNvPr>
              <p:cNvSpPr txBox="1"/>
              <p:nvPr/>
            </p:nvSpPr>
            <p:spPr>
              <a:xfrm rot="18812500">
                <a:off x="8405868" y="556746"/>
                <a:ext cx="436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/>
                  <a:t>off</a:t>
                </a:r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795C585C-75B8-E140-A2EA-65A30C229D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1223" y="420815"/>
                <a:ext cx="0" cy="179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AF89F4-0D4E-6049-BD91-C40A39A3E993}"/>
                </a:ext>
              </a:extLst>
            </p:cNvPr>
            <p:cNvGrpSpPr/>
            <p:nvPr/>
          </p:nvGrpSpPr>
          <p:grpSpPr>
            <a:xfrm>
              <a:off x="5759591" y="3846010"/>
              <a:ext cx="2107039" cy="303797"/>
              <a:chOff x="5759591" y="2319241"/>
              <a:chExt cx="2107039" cy="303797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8FE5329-27B0-C94E-A05F-F2BF39360367}"/>
                  </a:ext>
                </a:extLst>
              </p:cNvPr>
              <p:cNvSpPr/>
              <p:nvPr/>
            </p:nvSpPr>
            <p:spPr bwMode="auto">
              <a:xfrm>
                <a:off x="5759591" y="2319241"/>
                <a:ext cx="701900" cy="292129"/>
              </a:xfrm>
              <a:prstGeom prst="rect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Calibri" pitchFamily="34" charset="0"/>
                  </a:rPr>
                  <a:t>10100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95605B5-0C9D-2D44-A9AA-F242BC9C05ED}"/>
                  </a:ext>
                </a:extLst>
              </p:cNvPr>
              <p:cNvSpPr/>
              <p:nvPr/>
            </p:nvSpPr>
            <p:spPr bwMode="auto">
              <a:xfrm>
                <a:off x="7206191" y="2320246"/>
                <a:ext cx="660439" cy="28399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001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67B719D-BAF6-F84A-8820-6D4B29F687A7}"/>
                  </a:ext>
                </a:extLst>
              </p:cNvPr>
              <p:cNvSpPr/>
              <p:nvPr/>
            </p:nvSpPr>
            <p:spPr bwMode="auto">
              <a:xfrm>
                <a:off x="6460408" y="2319242"/>
                <a:ext cx="745782" cy="30379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1011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F7530D7-FAFB-E348-A196-A1454B700625}"/>
                </a:ext>
              </a:extLst>
            </p:cNvPr>
            <p:cNvSpPr/>
            <p:nvPr/>
          </p:nvSpPr>
          <p:spPr>
            <a:xfrm>
              <a:off x="5759592" y="3845007"/>
              <a:ext cx="2107038" cy="29313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7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460E-B9C2-5542-81DB-7C156138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Cache Indices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5BE6-0A0F-9449-AEB2-A51244772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Assume you have an array of 6 integers </a:t>
            </a:r>
            <a:r>
              <a:rPr lang="en-US" dirty="0">
                <a:latin typeface="Courier" pitchFamily="2" charset="0"/>
              </a:rPr>
              <a:t>a</a:t>
            </a:r>
            <a:r>
              <a:rPr lang="en-US" dirty="0"/>
              <a:t> that begins at address </a:t>
            </a:r>
            <a:r>
              <a:rPr lang="en-US" dirty="0">
                <a:latin typeface="Courier" pitchFamily="2" charset="0"/>
              </a:rPr>
              <a:t>0x601940.</a:t>
            </a:r>
            <a:r>
              <a:rPr lang="en-US" dirty="0"/>
              <a:t> Assume you are running on a machine that has a direct-mapped cache with 8 cache lines and 8-byte data blocks. Which cache line would each of the 6 integers be stored in when it is in cache?</a:t>
            </a:r>
            <a:endParaRPr lang="en-US" dirty="0">
              <a:latin typeface="Courier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61EE7B-01CB-7C42-A8AA-4318D974E310}"/>
              </a:ext>
            </a:extLst>
          </p:cNvPr>
          <p:cNvGrpSpPr/>
          <p:nvPr/>
        </p:nvGrpSpPr>
        <p:grpSpPr>
          <a:xfrm>
            <a:off x="2057400" y="3225800"/>
            <a:ext cx="3657600" cy="946666"/>
            <a:chOff x="838200" y="3168134"/>
            <a:chExt cx="3657600" cy="9466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F4C323-EB8C-2D47-869E-E8B7D8C5FE08}"/>
                </a:ext>
              </a:extLst>
            </p:cNvPr>
            <p:cNvSpPr/>
            <p:nvPr/>
          </p:nvSpPr>
          <p:spPr>
            <a:xfrm>
              <a:off x="17526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3E7E25-890C-D64A-A5C3-05B6182F19F1}"/>
                </a:ext>
              </a:extLst>
            </p:cNvPr>
            <p:cNvSpPr/>
            <p:nvPr/>
          </p:nvSpPr>
          <p:spPr>
            <a:xfrm>
              <a:off x="22098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E7C6F4-F15F-E048-8EE2-04DF4A6A7923}"/>
                </a:ext>
              </a:extLst>
            </p:cNvPr>
            <p:cNvSpPr/>
            <p:nvPr/>
          </p:nvSpPr>
          <p:spPr>
            <a:xfrm>
              <a:off x="26670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1B0555-D71F-C44A-A305-3CB9F6525B6F}"/>
                </a:ext>
              </a:extLst>
            </p:cNvPr>
            <p:cNvSpPr/>
            <p:nvPr/>
          </p:nvSpPr>
          <p:spPr>
            <a:xfrm>
              <a:off x="31242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BC6064-FA94-554A-971A-24C79149040E}"/>
                </a:ext>
              </a:extLst>
            </p:cNvPr>
            <p:cNvSpPr/>
            <p:nvPr/>
          </p:nvSpPr>
          <p:spPr>
            <a:xfrm>
              <a:off x="35814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D82581-AE18-804E-92C1-5A26B1CC7B3E}"/>
                </a:ext>
              </a:extLst>
            </p:cNvPr>
            <p:cNvSpPr/>
            <p:nvPr/>
          </p:nvSpPr>
          <p:spPr>
            <a:xfrm>
              <a:off x="40386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E32CF9-6834-884B-B24E-38BD3790EDBC}"/>
                </a:ext>
              </a:extLst>
            </p:cNvPr>
            <p:cNvCxnSpPr/>
            <p:nvPr/>
          </p:nvCxnSpPr>
          <p:spPr>
            <a:xfrm>
              <a:off x="1752600" y="3429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C93995-FEEC-2442-91A1-DAC07E854664}"/>
                </a:ext>
              </a:extLst>
            </p:cNvPr>
            <p:cNvSpPr txBox="1"/>
            <p:nvPr/>
          </p:nvSpPr>
          <p:spPr>
            <a:xfrm>
              <a:off x="838200" y="3168134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0x601940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83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460E-B9C2-5542-81DB-7C156138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Cache Indices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35BE6-0A0F-9449-AEB2-A51244772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Assume you have an array of 6 integers </a:t>
            </a:r>
            <a:r>
              <a:rPr lang="en-US" dirty="0">
                <a:latin typeface="Courier" pitchFamily="2" charset="0"/>
              </a:rPr>
              <a:t>a</a:t>
            </a:r>
            <a:r>
              <a:rPr lang="en-US" dirty="0"/>
              <a:t> that begins at address </a:t>
            </a:r>
            <a:r>
              <a:rPr lang="en-US" dirty="0">
                <a:latin typeface="Courier" pitchFamily="2" charset="0"/>
              </a:rPr>
              <a:t>0x601940.</a:t>
            </a:r>
            <a:r>
              <a:rPr lang="en-US" dirty="0"/>
              <a:t> Assume you are running on a machine that has a direct-mapped cache with 8 cache lines and 8-byte data blocks. Which cache line would each of the 6 integers be stored in when it is in cache?</a:t>
            </a:r>
            <a:endParaRPr lang="en-US" dirty="0">
              <a:latin typeface="Courier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61EE7B-01CB-7C42-A8AA-4318D974E310}"/>
              </a:ext>
            </a:extLst>
          </p:cNvPr>
          <p:cNvGrpSpPr/>
          <p:nvPr/>
        </p:nvGrpSpPr>
        <p:grpSpPr>
          <a:xfrm>
            <a:off x="2057400" y="3225800"/>
            <a:ext cx="3657600" cy="946666"/>
            <a:chOff x="838200" y="3168134"/>
            <a:chExt cx="3657600" cy="94666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F4C323-EB8C-2D47-869E-E8B7D8C5FE08}"/>
                </a:ext>
              </a:extLst>
            </p:cNvPr>
            <p:cNvSpPr/>
            <p:nvPr/>
          </p:nvSpPr>
          <p:spPr>
            <a:xfrm>
              <a:off x="17526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3E7E25-890C-D64A-A5C3-05B6182F19F1}"/>
                </a:ext>
              </a:extLst>
            </p:cNvPr>
            <p:cNvSpPr/>
            <p:nvPr/>
          </p:nvSpPr>
          <p:spPr>
            <a:xfrm>
              <a:off x="22098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E7C6F4-F15F-E048-8EE2-04DF4A6A7923}"/>
                </a:ext>
              </a:extLst>
            </p:cNvPr>
            <p:cNvSpPr/>
            <p:nvPr/>
          </p:nvSpPr>
          <p:spPr>
            <a:xfrm>
              <a:off x="26670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1B0555-D71F-C44A-A305-3CB9F6525B6F}"/>
                </a:ext>
              </a:extLst>
            </p:cNvPr>
            <p:cNvSpPr/>
            <p:nvPr/>
          </p:nvSpPr>
          <p:spPr>
            <a:xfrm>
              <a:off x="31242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BC6064-FA94-554A-971A-24C79149040E}"/>
                </a:ext>
              </a:extLst>
            </p:cNvPr>
            <p:cNvSpPr/>
            <p:nvPr/>
          </p:nvSpPr>
          <p:spPr>
            <a:xfrm>
              <a:off x="35814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D82581-AE18-804E-92C1-5A26B1CC7B3E}"/>
                </a:ext>
              </a:extLst>
            </p:cNvPr>
            <p:cNvSpPr/>
            <p:nvPr/>
          </p:nvSpPr>
          <p:spPr>
            <a:xfrm>
              <a:off x="4038600" y="3657600"/>
              <a:ext cx="45720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E32CF9-6834-884B-B24E-38BD3790EDBC}"/>
                </a:ext>
              </a:extLst>
            </p:cNvPr>
            <p:cNvCxnSpPr/>
            <p:nvPr/>
          </p:nvCxnSpPr>
          <p:spPr>
            <a:xfrm>
              <a:off x="1752600" y="3429000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C93995-FEEC-2442-91A1-DAC07E854664}"/>
                </a:ext>
              </a:extLst>
            </p:cNvPr>
            <p:cNvSpPr txBox="1"/>
            <p:nvPr/>
          </p:nvSpPr>
          <p:spPr>
            <a:xfrm>
              <a:off x="838200" y="3168134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0x601940</a:t>
              </a:r>
            </a:p>
          </p:txBody>
        </p:sp>
      </p:grp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472049C9-18A2-C84E-8D0B-84E3CDF48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43796"/>
              </p:ext>
            </p:extLst>
          </p:nvPr>
        </p:nvGraphicFramePr>
        <p:xfrm>
          <a:off x="1524000" y="4267764"/>
          <a:ext cx="67055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3960691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62956626"/>
                    </a:ext>
                  </a:extLst>
                </a:gridCol>
                <a:gridCol w="1992981">
                  <a:extLst>
                    <a:ext uri="{9D8B030D-6E8A-4147-A177-3AD203B41FA5}">
                      <a16:colId xmlns:a16="http://schemas.microsoft.com/office/drawing/2014/main" val="3605420914"/>
                    </a:ext>
                  </a:extLst>
                </a:gridCol>
                <a:gridCol w="1175208">
                  <a:extLst>
                    <a:ext uri="{9D8B030D-6E8A-4147-A177-3AD203B41FA5}">
                      <a16:colId xmlns:a16="http://schemas.microsoft.com/office/drawing/2014/main" val="883747165"/>
                    </a:ext>
                  </a:extLst>
                </a:gridCol>
                <a:gridCol w="1175208">
                  <a:extLst>
                    <a:ext uri="{9D8B030D-6E8A-4147-A177-3AD203B41FA5}">
                      <a16:colId xmlns:a16="http://schemas.microsoft.com/office/drawing/2014/main" val="2943108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10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" pitchFamily="2" charset="0"/>
                        </a:rPr>
                        <a:t>a[0]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42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" pitchFamily="2" charset="0"/>
                        </a:rPr>
                        <a:t>a[1]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5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" pitchFamily="2" charset="0"/>
                        </a:rPr>
                        <a:t>a[2]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" pitchFamily="2" charset="0"/>
                        </a:rPr>
                        <a:t>a[2]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58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" pitchFamily="2" charset="0"/>
                        </a:rPr>
                        <a:t>a[4]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18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" pitchFamily="2" charset="0"/>
                        </a:rPr>
                        <a:t>a[5]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070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35B77DC-6BC6-8544-A6A8-2ED488B3E184}"/>
              </a:ext>
            </a:extLst>
          </p:cNvPr>
          <p:cNvSpPr txBox="1"/>
          <p:nvPr/>
        </p:nvSpPr>
        <p:spPr>
          <a:xfrm>
            <a:off x="2640232" y="46604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0x601940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BBAFC-6A39-234B-91F0-588941C7E047}"/>
              </a:ext>
            </a:extLst>
          </p:cNvPr>
          <p:cNvSpPr txBox="1"/>
          <p:nvPr/>
        </p:nvSpPr>
        <p:spPr>
          <a:xfrm>
            <a:off x="2640232" y="503456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0x601944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612DD0-69C1-F04B-86D8-19CF8647BC3A}"/>
              </a:ext>
            </a:extLst>
          </p:cNvPr>
          <p:cNvSpPr txBox="1"/>
          <p:nvPr/>
        </p:nvSpPr>
        <p:spPr>
          <a:xfrm>
            <a:off x="2640232" y="540061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0x601948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890401-79BD-C34B-B985-C066801D4AEA}"/>
              </a:ext>
            </a:extLst>
          </p:cNvPr>
          <p:cNvSpPr txBox="1"/>
          <p:nvPr/>
        </p:nvSpPr>
        <p:spPr>
          <a:xfrm>
            <a:off x="2640232" y="576994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0x60194c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DFACFA-3CED-A44A-9B1F-B09E419CFB81}"/>
              </a:ext>
            </a:extLst>
          </p:cNvPr>
          <p:cNvSpPr txBox="1"/>
          <p:nvPr/>
        </p:nvSpPr>
        <p:spPr>
          <a:xfrm>
            <a:off x="2640232" y="614407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0x601950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B7E0E3-77D6-0449-841D-6A5EE39EBA49}"/>
              </a:ext>
            </a:extLst>
          </p:cNvPr>
          <p:cNvSpPr txBox="1"/>
          <p:nvPr/>
        </p:nvSpPr>
        <p:spPr>
          <a:xfrm>
            <a:off x="2640232" y="651012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0x601954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02A29-62BC-764C-A2B8-5B7F328377C6}"/>
              </a:ext>
            </a:extLst>
          </p:cNvPr>
          <p:cNvSpPr txBox="1"/>
          <p:nvPr/>
        </p:nvSpPr>
        <p:spPr>
          <a:xfrm>
            <a:off x="4013893" y="466043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… 0100 0000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CB0E97-CB3B-2746-96D4-EC234A76DE33}"/>
              </a:ext>
            </a:extLst>
          </p:cNvPr>
          <p:cNvSpPr txBox="1"/>
          <p:nvPr/>
        </p:nvSpPr>
        <p:spPr>
          <a:xfrm>
            <a:off x="4013893" y="503456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… 0100 0100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27C0B6-79A1-8447-ACF6-AA1D5B99A7C1}"/>
              </a:ext>
            </a:extLst>
          </p:cNvPr>
          <p:cNvSpPr txBox="1"/>
          <p:nvPr/>
        </p:nvSpPr>
        <p:spPr>
          <a:xfrm>
            <a:off x="4013893" y="5400612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… 0100 1000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609C45-A03A-1143-BD14-9FF0A7598464}"/>
              </a:ext>
            </a:extLst>
          </p:cNvPr>
          <p:cNvSpPr txBox="1"/>
          <p:nvPr/>
        </p:nvSpPr>
        <p:spPr>
          <a:xfrm>
            <a:off x="4013893" y="576994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… 0100 1100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C49DFE-2D7D-1F43-AA5E-F86A6334573D}"/>
              </a:ext>
            </a:extLst>
          </p:cNvPr>
          <p:cNvSpPr txBox="1"/>
          <p:nvPr/>
        </p:nvSpPr>
        <p:spPr>
          <a:xfrm>
            <a:off x="4013893" y="614407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… 0101 0000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8D20-224D-4B4C-B8B4-514935CE2D44}"/>
              </a:ext>
            </a:extLst>
          </p:cNvPr>
          <p:cNvSpPr txBox="1"/>
          <p:nvPr/>
        </p:nvSpPr>
        <p:spPr>
          <a:xfrm>
            <a:off x="4013893" y="6510124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… 0101 0100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4A4B2-EC79-E049-B5D4-71C557FD677D}"/>
              </a:ext>
            </a:extLst>
          </p:cNvPr>
          <p:cNvSpPr txBox="1"/>
          <p:nvPr/>
        </p:nvSpPr>
        <p:spPr>
          <a:xfrm>
            <a:off x="6183559" y="466043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516E8F-F9A3-E34C-B253-A7F7D7F53705}"/>
              </a:ext>
            </a:extLst>
          </p:cNvPr>
          <p:cNvSpPr txBox="1"/>
          <p:nvPr/>
        </p:nvSpPr>
        <p:spPr>
          <a:xfrm>
            <a:off x="6183559" y="503456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F154FD-4470-FD4F-A032-DB448DD2297B}"/>
              </a:ext>
            </a:extLst>
          </p:cNvPr>
          <p:cNvSpPr txBox="1"/>
          <p:nvPr/>
        </p:nvSpPr>
        <p:spPr>
          <a:xfrm>
            <a:off x="6183559" y="540061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3B60A7-AA1F-4644-8A89-609DFB92F296}"/>
              </a:ext>
            </a:extLst>
          </p:cNvPr>
          <p:cNvSpPr txBox="1"/>
          <p:nvPr/>
        </p:nvSpPr>
        <p:spPr>
          <a:xfrm>
            <a:off x="6183559" y="576994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F11A21-12AD-D046-9AAE-2735C5A6BC49}"/>
              </a:ext>
            </a:extLst>
          </p:cNvPr>
          <p:cNvSpPr txBox="1"/>
          <p:nvPr/>
        </p:nvSpPr>
        <p:spPr>
          <a:xfrm>
            <a:off x="6183559" y="614407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4521A2-0117-B048-88DD-442B2961DF95}"/>
              </a:ext>
            </a:extLst>
          </p:cNvPr>
          <p:cNvSpPr txBox="1"/>
          <p:nvPr/>
        </p:nvSpPr>
        <p:spPr>
          <a:xfrm>
            <a:off x="6183559" y="65101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A4A7B8-906F-EC43-9F67-9DC928CA3413}"/>
              </a:ext>
            </a:extLst>
          </p:cNvPr>
          <p:cNvSpPr txBox="1"/>
          <p:nvPr/>
        </p:nvSpPr>
        <p:spPr>
          <a:xfrm>
            <a:off x="7372554" y="462938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5C73EF-9BF4-8141-A984-AB98EF96D7F0}"/>
              </a:ext>
            </a:extLst>
          </p:cNvPr>
          <p:cNvSpPr txBox="1"/>
          <p:nvPr/>
        </p:nvSpPr>
        <p:spPr>
          <a:xfrm>
            <a:off x="7372554" y="50035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0F2BAB-E1AA-CB48-B109-C3A0D59827D9}"/>
              </a:ext>
            </a:extLst>
          </p:cNvPr>
          <p:cNvSpPr txBox="1"/>
          <p:nvPr/>
        </p:nvSpPr>
        <p:spPr>
          <a:xfrm>
            <a:off x="7372554" y="53695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D71A88-5F82-D34A-AC0E-CB557334D6C4}"/>
              </a:ext>
            </a:extLst>
          </p:cNvPr>
          <p:cNvSpPr txBox="1"/>
          <p:nvPr/>
        </p:nvSpPr>
        <p:spPr>
          <a:xfrm>
            <a:off x="7372554" y="57389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E6E1F8-DFB9-3347-A758-0AC6E2A6D795}"/>
              </a:ext>
            </a:extLst>
          </p:cNvPr>
          <p:cNvSpPr txBox="1"/>
          <p:nvPr/>
        </p:nvSpPr>
        <p:spPr>
          <a:xfrm>
            <a:off x="7372554" y="611303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419794-5DCE-0440-A5BB-3CBBC6D8ECFB}"/>
              </a:ext>
            </a:extLst>
          </p:cNvPr>
          <p:cNvSpPr txBox="1"/>
          <p:nvPr/>
        </p:nvSpPr>
        <p:spPr>
          <a:xfrm>
            <a:off x="7372554" y="647908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5422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8F1D11-D470-F540-9B78-96BC1B9FBFE7}"/>
              </a:ext>
            </a:extLst>
          </p:cNvPr>
          <p:cNvGraphicFramePr>
            <a:graphicFrameLocks noGrp="1"/>
          </p:cNvGraphicFramePr>
          <p:nvPr/>
        </p:nvGraphicFramePr>
        <p:xfrm>
          <a:off x="3850612" y="3352800"/>
          <a:ext cx="529338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50">
                  <a:extLst>
                    <a:ext uri="{9D8B030D-6E8A-4147-A177-3AD203B41FA5}">
                      <a16:colId xmlns:a16="http://schemas.microsoft.com/office/drawing/2014/main" val="818049336"/>
                    </a:ext>
                  </a:extLst>
                </a:gridCol>
                <a:gridCol w="556809">
                  <a:extLst>
                    <a:ext uri="{9D8B030D-6E8A-4147-A177-3AD203B41FA5}">
                      <a16:colId xmlns:a16="http://schemas.microsoft.com/office/drawing/2014/main" val="2296868591"/>
                    </a:ext>
                  </a:extLst>
                </a:gridCol>
                <a:gridCol w="530033">
                  <a:extLst>
                    <a:ext uri="{9D8B030D-6E8A-4147-A177-3AD203B41FA5}">
                      <a16:colId xmlns:a16="http://schemas.microsoft.com/office/drawing/2014/main" val="1382582871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539443148"/>
                    </a:ext>
                  </a:extLst>
                </a:gridCol>
                <a:gridCol w="526800">
                  <a:extLst>
                    <a:ext uri="{9D8B030D-6E8A-4147-A177-3AD203B41FA5}">
                      <a16:colId xmlns:a16="http://schemas.microsoft.com/office/drawing/2014/main" val="1812113578"/>
                    </a:ext>
                  </a:extLst>
                </a:gridCol>
                <a:gridCol w="536450">
                  <a:extLst>
                    <a:ext uri="{9D8B030D-6E8A-4147-A177-3AD203B41FA5}">
                      <a16:colId xmlns:a16="http://schemas.microsoft.com/office/drawing/2014/main" val="156914629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931518540"/>
                    </a:ext>
                  </a:extLst>
                </a:gridCol>
                <a:gridCol w="541653">
                  <a:extLst>
                    <a:ext uri="{9D8B030D-6E8A-4147-A177-3AD203B41FA5}">
                      <a16:colId xmlns:a16="http://schemas.microsoft.com/office/drawing/2014/main" val="3868155571"/>
                    </a:ext>
                  </a:extLst>
                </a:gridCol>
                <a:gridCol w="573629">
                  <a:extLst>
                    <a:ext uri="{9D8B030D-6E8A-4147-A177-3AD203B41FA5}">
                      <a16:colId xmlns:a16="http://schemas.microsoft.com/office/drawing/2014/main" val="1377080205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195985192"/>
                    </a:ext>
                  </a:extLst>
                </a:gridCol>
                <a:gridCol w="504475">
                  <a:extLst>
                    <a:ext uri="{9D8B030D-6E8A-4147-A177-3AD203B41FA5}">
                      <a16:colId xmlns:a16="http://schemas.microsoft.com/office/drawing/2014/main" val="4015658726"/>
                    </a:ext>
                  </a:extLst>
                </a:gridCol>
                <a:gridCol w="530538">
                  <a:extLst>
                    <a:ext uri="{9D8B030D-6E8A-4147-A177-3AD203B41FA5}">
                      <a16:colId xmlns:a16="http://schemas.microsoft.com/office/drawing/2014/main" val="23544786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4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0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6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5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29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DF7F96-4B58-6B49-85DD-B6BEFA3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Direct-mapped Cache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FC5BA-A3FB-1F44-8191-D58102A7741A}"/>
              </a:ext>
            </a:extLst>
          </p:cNvPr>
          <p:cNvGrpSpPr/>
          <p:nvPr/>
        </p:nvGrpSpPr>
        <p:grpSpPr>
          <a:xfrm>
            <a:off x="784214" y="1272854"/>
            <a:ext cx="2111425" cy="2207143"/>
            <a:chOff x="3338903" y="1254711"/>
            <a:chExt cx="2111425" cy="22071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5B386F-66D0-4C4F-81F6-17EE9D5D8B8F}"/>
                </a:ext>
              </a:extLst>
            </p:cNvPr>
            <p:cNvSpPr txBox="1"/>
            <p:nvPr/>
          </p:nvSpPr>
          <p:spPr>
            <a:xfrm>
              <a:off x="3338903" y="1254711"/>
              <a:ext cx="2111425" cy="22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0x10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0x0c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0x08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0x00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D951BD-841B-9D4B-8911-952EC6430506}"/>
                </a:ext>
              </a:extLst>
            </p:cNvPr>
            <p:cNvGrpSpPr/>
            <p:nvPr/>
          </p:nvGrpSpPr>
          <p:grpSpPr>
            <a:xfrm>
              <a:off x="4202659" y="1856258"/>
              <a:ext cx="1228810" cy="1511060"/>
              <a:chOff x="4238060" y="1953673"/>
              <a:chExt cx="1228810" cy="15110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8B4AF6-6DF6-1A4F-A82C-43C388B56566}"/>
                  </a:ext>
                </a:extLst>
              </p:cNvPr>
              <p:cNvSpPr/>
              <p:nvPr/>
            </p:nvSpPr>
            <p:spPr>
              <a:xfrm>
                <a:off x="4238060" y="195367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55648-64CE-C345-AF53-492825094B5D}"/>
                  </a:ext>
                </a:extLst>
              </p:cNvPr>
              <p:cNvSpPr/>
              <p:nvPr/>
            </p:nvSpPr>
            <p:spPr>
              <a:xfrm>
                <a:off x="4238060" y="31599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7EF4A4-726E-AD4E-9410-A2D3A0AE26FE}"/>
                  </a:ext>
                </a:extLst>
              </p:cNvPr>
              <p:cNvSpPr/>
              <p:nvPr/>
            </p:nvSpPr>
            <p:spPr>
              <a:xfrm>
                <a:off x="4238060" y="225200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16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C11CFF-4281-514B-8366-D8D79CACFCDF}"/>
                  </a:ext>
                </a:extLst>
              </p:cNvPr>
              <p:cNvSpPr/>
              <p:nvPr/>
            </p:nvSpPr>
            <p:spPr>
              <a:xfrm>
                <a:off x="4238060" y="25503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9CC4B4-4BBA-4B4A-A733-2909FBE08746}"/>
                  </a:ext>
                </a:extLst>
              </p:cNvPr>
              <p:cNvSpPr/>
              <p:nvPr/>
            </p:nvSpPr>
            <p:spPr>
              <a:xfrm>
                <a:off x="4238730" y="2857064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14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A15CC4-E31D-4546-AC82-2C4949ABBCB8}"/>
              </a:ext>
            </a:extLst>
          </p:cNvPr>
          <p:cNvSpPr txBox="1"/>
          <p:nvPr/>
        </p:nvSpPr>
        <p:spPr>
          <a:xfrm>
            <a:off x="6887683" y="1254711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CAF541-1667-304F-B665-860FA840E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2"/>
          <a:stretch/>
        </p:blipFill>
        <p:spPr>
          <a:xfrm>
            <a:off x="6159242" y="1599743"/>
            <a:ext cx="2308399" cy="7989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9C8875-B5E1-0A46-BAFF-44E92CB6C407}"/>
              </a:ext>
            </a:extLst>
          </p:cNvPr>
          <p:cNvGraphicFramePr>
            <a:graphicFrameLocks noGrp="1"/>
          </p:cNvGraphicFramePr>
          <p:nvPr/>
        </p:nvGraphicFramePr>
        <p:xfrm>
          <a:off x="174658" y="3571240"/>
          <a:ext cx="35591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42">
                  <a:extLst>
                    <a:ext uri="{9D8B030D-6E8A-4147-A177-3AD203B41FA5}">
                      <a16:colId xmlns:a16="http://schemas.microsoft.com/office/drawing/2014/main" val="5353248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9388457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99621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3004998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068156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0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96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B71E0159-C3DC-D043-9FD2-BAD3B5F6BC5A}"/>
              </a:ext>
            </a:extLst>
          </p:cNvPr>
          <p:cNvSpPr/>
          <p:nvPr/>
        </p:nvSpPr>
        <p:spPr>
          <a:xfrm>
            <a:off x="1647970" y="1576555"/>
            <a:ext cx="122814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1959AB-0888-6D4E-B591-D712D5022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0" b="1"/>
          <a:stretch/>
        </p:blipFill>
        <p:spPr>
          <a:xfrm>
            <a:off x="6159242" y="2382174"/>
            <a:ext cx="2308399" cy="660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B531D9-7719-504F-A273-8372C49D144B}"/>
              </a:ext>
            </a:extLst>
          </p:cNvPr>
          <p:cNvSpPr/>
          <p:nvPr/>
        </p:nvSpPr>
        <p:spPr>
          <a:xfrm>
            <a:off x="6027525" y="30480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4 byte data blocks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DBA55C-2058-B04C-A578-19EAC3B2F785}"/>
              </a:ext>
            </a:extLst>
          </p:cNvPr>
          <p:cNvSpPr/>
          <p:nvPr/>
        </p:nvSpPr>
        <p:spPr>
          <a:xfrm>
            <a:off x="1277507" y="392859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06EE8-F8F7-E642-8740-CCF66C721119}"/>
              </a:ext>
            </a:extLst>
          </p:cNvPr>
          <p:cNvSpPr/>
          <p:nvPr/>
        </p:nvSpPr>
        <p:spPr>
          <a:xfrm>
            <a:off x="2130418" y="392457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1219F-B8BA-F244-9B80-D0AC44CA79AD}"/>
              </a:ext>
            </a:extLst>
          </p:cNvPr>
          <p:cNvSpPr/>
          <p:nvPr/>
        </p:nvSpPr>
        <p:spPr>
          <a:xfrm>
            <a:off x="2645919" y="392457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9E0E6C-3019-6E4E-80FB-366707A8F86E}"/>
              </a:ext>
            </a:extLst>
          </p:cNvPr>
          <p:cNvSpPr/>
          <p:nvPr/>
        </p:nvSpPr>
        <p:spPr>
          <a:xfrm>
            <a:off x="4060632" y="3709228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7DB98D-E757-C64A-BF00-33CAB5DF0CF3}"/>
              </a:ext>
            </a:extLst>
          </p:cNvPr>
          <p:cNvSpPr/>
          <p:nvPr/>
        </p:nvSpPr>
        <p:spPr>
          <a:xfrm>
            <a:off x="5334333" y="3722132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32A64B-5C82-CB46-946C-3BAE4BD4668E}"/>
              </a:ext>
            </a:extLst>
          </p:cNvPr>
          <p:cNvSpPr/>
          <p:nvPr/>
        </p:nvSpPr>
        <p:spPr>
          <a:xfrm>
            <a:off x="6658356" y="3724310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883394-9C5E-7440-A07C-96F2BC85B7AE}"/>
              </a:ext>
            </a:extLst>
          </p:cNvPr>
          <p:cNvSpPr/>
          <p:nvPr/>
        </p:nvSpPr>
        <p:spPr>
          <a:xfrm>
            <a:off x="7998582" y="3722131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26784E-EF86-EB44-9BCC-5191602F45FA}"/>
              </a:ext>
            </a:extLst>
          </p:cNvPr>
          <p:cNvSpPr/>
          <p:nvPr/>
        </p:nvSpPr>
        <p:spPr>
          <a:xfrm>
            <a:off x="3242344" y="392614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8A63FC-68C2-C34E-9C64-9C94838E6D3F}"/>
              </a:ext>
            </a:extLst>
          </p:cNvPr>
          <p:cNvSpPr/>
          <p:nvPr/>
        </p:nvSpPr>
        <p:spPr>
          <a:xfrm>
            <a:off x="4030117" y="4108890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7C7667-0E4C-974C-9765-0441FF9703A1}"/>
              </a:ext>
            </a:extLst>
          </p:cNvPr>
          <p:cNvSpPr/>
          <p:nvPr/>
        </p:nvSpPr>
        <p:spPr>
          <a:xfrm>
            <a:off x="3818695" y="4108889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6F20A0-6FD2-1B44-878B-8B68BADE576B}"/>
              </a:ext>
            </a:extLst>
          </p:cNvPr>
          <p:cNvSpPr/>
          <p:nvPr/>
        </p:nvSpPr>
        <p:spPr>
          <a:xfrm>
            <a:off x="4688772" y="4102978"/>
            <a:ext cx="4283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5385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39" grpId="1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8F1D11-D470-F540-9B78-96BC1B9FB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95389"/>
              </p:ext>
            </p:extLst>
          </p:nvPr>
        </p:nvGraphicFramePr>
        <p:xfrm>
          <a:off x="3850612" y="3352800"/>
          <a:ext cx="529338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50">
                  <a:extLst>
                    <a:ext uri="{9D8B030D-6E8A-4147-A177-3AD203B41FA5}">
                      <a16:colId xmlns:a16="http://schemas.microsoft.com/office/drawing/2014/main" val="818049336"/>
                    </a:ext>
                  </a:extLst>
                </a:gridCol>
                <a:gridCol w="556809">
                  <a:extLst>
                    <a:ext uri="{9D8B030D-6E8A-4147-A177-3AD203B41FA5}">
                      <a16:colId xmlns:a16="http://schemas.microsoft.com/office/drawing/2014/main" val="2296868591"/>
                    </a:ext>
                  </a:extLst>
                </a:gridCol>
                <a:gridCol w="530033">
                  <a:extLst>
                    <a:ext uri="{9D8B030D-6E8A-4147-A177-3AD203B41FA5}">
                      <a16:colId xmlns:a16="http://schemas.microsoft.com/office/drawing/2014/main" val="1382582871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539443148"/>
                    </a:ext>
                  </a:extLst>
                </a:gridCol>
                <a:gridCol w="526800">
                  <a:extLst>
                    <a:ext uri="{9D8B030D-6E8A-4147-A177-3AD203B41FA5}">
                      <a16:colId xmlns:a16="http://schemas.microsoft.com/office/drawing/2014/main" val="1812113578"/>
                    </a:ext>
                  </a:extLst>
                </a:gridCol>
                <a:gridCol w="536450">
                  <a:extLst>
                    <a:ext uri="{9D8B030D-6E8A-4147-A177-3AD203B41FA5}">
                      <a16:colId xmlns:a16="http://schemas.microsoft.com/office/drawing/2014/main" val="156914629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931518540"/>
                    </a:ext>
                  </a:extLst>
                </a:gridCol>
                <a:gridCol w="541653">
                  <a:extLst>
                    <a:ext uri="{9D8B030D-6E8A-4147-A177-3AD203B41FA5}">
                      <a16:colId xmlns:a16="http://schemas.microsoft.com/office/drawing/2014/main" val="3868155571"/>
                    </a:ext>
                  </a:extLst>
                </a:gridCol>
                <a:gridCol w="573629">
                  <a:extLst>
                    <a:ext uri="{9D8B030D-6E8A-4147-A177-3AD203B41FA5}">
                      <a16:colId xmlns:a16="http://schemas.microsoft.com/office/drawing/2014/main" val="1377080205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195985192"/>
                    </a:ext>
                  </a:extLst>
                </a:gridCol>
                <a:gridCol w="504475">
                  <a:extLst>
                    <a:ext uri="{9D8B030D-6E8A-4147-A177-3AD203B41FA5}">
                      <a16:colId xmlns:a16="http://schemas.microsoft.com/office/drawing/2014/main" val="4015658726"/>
                    </a:ext>
                  </a:extLst>
                </a:gridCol>
                <a:gridCol w="530538">
                  <a:extLst>
                    <a:ext uri="{9D8B030D-6E8A-4147-A177-3AD203B41FA5}">
                      <a16:colId xmlns:a16="http://schemas.microsoft.com/office/drawing/2014/main" val="23544786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4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0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6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5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29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DF7F96-4B58-6B49-85DD-B6BEFA3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Direct-mapped Cache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4FC5BA-A3FB-1F44-8191-D58102A7741A}"/>
              </a:ext>
            </a:extLst>
          </p:cNvPr>
          <p:cNvGrpSpPr/>
          <p:nvPr/>
        </p:nvGrpSpPr>
        <p:grpSpPr>
          <a:xfrm>
            <a:off x="784214" y="1272854"/>
            <a:ext cx="2111425" cy="2207143"/>
            <a:chOff x="3338903" y="1254711"/>
            <a:chExt cx="2111425" cy="22071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5B386F-66D0-4C4F-81F6-17EE9D5D8B8F}"/>
                </a:ext>
              </a:extLst>
            </p:cNvPr>
            <p:cNvSpPr txBox="1"/>
            <p:nvPr/>
          </p:nvSpPr>
          <p:spPr>
            <a:xfrm>
              <a:off x="3338903" y="1254711"/>
              <a:ext cx="2111425" cy="22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0x10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0x0c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0x08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0x00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7D951BD-841B-9D4B-8911-952EC6430506}"/>
                </a:ext>
              </a:extLst>
            </p:cNvPr>
            <p:cNvGrpSpPr/>
            <p:nvPr/>
          </p:nvGrpSpPr>
          <p:grpSpPr>
            <a:xfrm>
              <a:off x="4202659" y="1856258"/>
              <a:ext cx="1228810" cy="1511060"/>
              <a:chOff x="4238060" y="1953673"/>
              <a:chExt cx="1228810" cy="151106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8B4AF6-6DF6-1A4F-A82C-43C388B56566}"/>
                  </a:ext>
                </a:extLst>
              </p:cNvPr>
              <p:cNvSpPr/>
              <p:nvPr/>
            </p:nvSpPr>
            <p:spPr>
              <a:xfrm>
                <a:off x="4238060" y="195367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17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4755648-64CE-C345-AF53-492825094B5D}"/>
                  </a:ext>
                </a:extLst>
              </p:cNvPr>
              <p:cNvSpPr/>
              <p:nvPr/>
            </p:nvSpPr>
            <p:spPr>
              <a:xfrm>
                <a:off x="4238060" y="31599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7EF4A4-726E-AD4E-9410-A2D3A0AE26FE}"/>
                  </a:ext>
                </a:extLst>
              </p:cNvPr>
              <p:cNvSpPr/>
              <p:nvPr/>
            </p:nvSpPr>
            <p:spPr>
              <a:xfrm>
                <a:off x="4238060" y="225200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16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8C11CFF-4281-514B-8366-D8D79CACFCDF}"/>
                  </a:ext>
                </a:extLst>
              </p:cNvPr>
              <p:cNvSpPr/>
              <p:nvPr/>
            </p:nvSpPr>
            <p:spPr>
              <a:xfrm>
                <a:off x="4238060" y="25503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9CC4B4-4BBA-4B4A-A733-2909FBE08746}"/>
                  </a:ext>
                </a:extLst>
              </p:cNvPr>
              <p:cNvSpPr/>
              <p:nvPr/>
            </p:nvSpPr>
            <p:spPr>
              <a:xfrm>
                <a:off x="4238730" y="2857064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14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1A15CC4-E31D-4546-AC82-2C4949ABBCB8}"/>
              </a:ext>
            </a:extLst>
          </p:cNvPr>
          <p:cNvSpPr txBox="1"/>
          <p:nvPr/>
        </p:nvSpPr>
        <p:spPr>
          <a:xfrm>
            <a:off x="6887683" y="1254711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CAF541-1667-304F-B665-860FA840E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2"/>
          <a:stretch/>
        </p:blipFill>
        <p:spPr>
          <a:xfrm>
            <a:off x="6159242" y="1599743"/>
            <a:ext cx="2308399" cy="7989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9C8875-B5E1-0A46-BAFF-44E92CB6C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416572"/>
              </p:ext>
            </p:extLst>
          </p:nvPr>
        </p:nvGraphicFramePr>
        <p:xfrm>
          <a:off x="174658" y="3571240"/>
          <a:ext cx="35591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42">
                  <a:extLst>
                    <a:ext uri="{9D8B030D-6E8A-4147-A177-3AD203B41FA5}">
                      <a16:colId xmlns:a16="http://schemas.microsoft.com/office/drawing/2014/main" val="5353248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9388457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99621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3004998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068156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0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967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B71E0159-C3DC-D043-9FD2-BAD3B5F6BC5A}"/>
              </a:ext>
            </a:extLst>
          </p:cNvPr>
          <p:cNvSpPr/>
          <p:nvPr/>
        </p:nvSpPr>
        <p:spPr>
          <a:xfrm>
            <a:off x="1647970" y="1576555"/>
            <a:ext cx="122814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1959AB-0888-6D4E-B591-D712D5022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0" b="1"/>
          <a:stretch/>
        </p:blipFill>
        <p:spPr>
          <a:xfrm>
            <a:off x="6159242" y="2382174"/>
            <a:ext cx="2308399" cy="6601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B531D9-7719-504F-A273-8372C49D144B}"/>
              </a:ext>
            </a:extLst>
          </p:cNvPr>
          <p:cNvSpPr/>
          <p:nvPr/>
        </p:nvSpPr>
        <p:spPr>
          <a:xfrm>
            <a:off x="6027525" y="30480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4 byte data blocks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DBA55C-2058-B04C-A578-19EAC3B2F785}"/>
              </a:ext>
            </a:extLst>
          </p:cNvPr>
          <p:cNvSpPr/>
          <p:nvPr/>
        </p:nvSpPr>
        <p:spPr>
          <a:xfrm>
            <a:off x="1277507" y="392859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806EE8-F8F7-E642-8740-CCF66C721119}"/>
              </a:ext>
            </a:extLst>
          </p:cNvPr>
          <p:cNvSpPr/>
          <p:nvPr/>
        </p:nvSpPr>
        <p:spPr>
          <a:xfrm>
            <a:off x="2130418" y="392457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1219F-B8BA-F244-9B80-D0AC44CA79AD}"/>
              </a:ext>
            </a:extLst>
          </p:cNvPr>
          <p:cNvSpPr/>
          <p:nvPr/>
        </p:nvSpPr>
        <p:spPr>
          <a:xfrm>
            <a:off x="2645919" y="392457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9E0E6C-3019-6E4E-80FB-366707A8F86E}"/>
              </a:ext>
            </a:extLst>
          </p:cNvPr>
          <p:cNvSpPr/>
          <p:nvPr/>
        </p:nvSpPr>
        <p:spPr>
          <a:xfrm>
            <a:off x="4060632" y="3709228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7DB98D-E757-C64A-BF00-33CAB5DF0CF3}"/>
              </a:ext>
            </a:extLst>
          </p:cNvPr>
          <p:cNvSpPr/>
          <p:nvPr/>
        </p:nvSpPr>
        <p:spPr>
          <a:xfrm>
            <a:off x="5334333" y="3722132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32A64B-5C82-CB46-946C-3BAE4BD4668E}"/>
              </a:ext>
            </a:extLst>
          </p:cNvPr>
          <p:cNvSpPr/>
          <p:nvPr/>
        </p:nvSpPr>
        <p:spPr>
          <a:xfrm>
            <a:off x="6658356" y="3724310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883394-9C5E-7440-A07C-96F2BC85B7AE}"/>
              </a:ext>
            </a:extLst>
          </p:cNvPr>
          <p:cNvSpPr/>
          <p:nvPr/>
        </p:nvSpPr>
        <p:spPr>
          <a:xfrm>
            <a:off x="7998582" y="3722131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26784E-EF86-EB44-9BCC-5191602F45FA}"/>
              </a:ext>
            </a:extLst>
          </p:cNvPr>
          <p:cNvSpPr/>
          <p:nvPr/>
        </p:nvSpPr>
        <p:spPr>
          <a:xfrm>
            <a:off x="3242344" y="392614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8A63FC-68C2-C34E-9C64-9C94838E6D3F}"/>
              </a:ext>
            </a:extLst>
          </p:cNvPr>
          <p:cNvSpPr/>
          <p:nvPr/>
        </p:nvSpPr>
        <p:spPr>
          <a:xfrm>
            <a:off x="4030117" y="4108890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77C7667-0E4C-974C-9765-0441FF9703A1}"/>
              </a:ext>
            </a:extLst>
          </p:cNvPr>
          <p:cNvSpPr/>
          <p:nvPr/>
        </p:nvSpPr>
        <p:spPr>
          <a:xfrm>
            <a:off x="3818695" y="4108889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6F20A0-6FD2-1B44-878B-8B68BADE576B}"/>
              </a:ext>
            </a:extLst>
          </p:cNvPr>
          <p:cNvSpPr/>
          <p:nvPr/>
        </p:nvSpPr>
        <p:spPr>
          <a:xfrm>
            <a:off x="4688772" y="4102978"/>
            <a:ext cx="4283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D7158E-263C-7A42-9BA1-380F9E7D1C81}"/>
              </a:ext>
            </a:extLst>
          </p:cNvPr>
          <p:cNvSpPr/>
          <p:nvPr/>
        </p:nvSpPr>
        <p:spPr>
          <a:xfrm>
            <a:off x="1273720" y="431161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4ECBFC-C7FF-8E4A-9866-CBCA3E79CAE5}"/>
              </a:ext>
            </a:extLst>
          </p:cNvPr>
          <p:cNvSpPr/>
          <p:nvPr/>
        </p:nvSpPr>
        <p:spPr>
          <a:xfrm>
            <a:off x="2126631" y="430759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01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20179D-F1F7-EF4E-890D-F5FD0F66D717}"/>
              </a:ext>
            </a:extLst>
          </p:cNvPr>
          <p:cNvSpPr/>
          <p:nvPr/>
        </p:nvSpPr>
        <p:spPr>
          <a:xfrm>
            <a:off x="2642132" y="430759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A371FB0-3957-054B-AFBC-08DFE4C20D3E}"/>
              </a:ext>
            </a:extLst>
          </p:cNvPr>
          <p:cNvSpPr/>
          <p:nvPr/>
        </p:nvSpPr>
        <p:spPr>
          <a:xfrm>
            <a:off x="3238557" y="429452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3D0694-BAEA-CA41-B743-8902670099BB}"/>
              </a:ext>
            </a:extLst>
          </p:cNvPr>
          <p:cNvSpPr/>
          <p:nvPr/>
        </p:nvSpPr>
        <p:spPr>
          <a:xfrm>
            <a:off x="5368870" y="4482884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7905F37-4FC3-3B42-A552-7E39E8D1A388}"/>
              </a:ext>
            </a:extLst>
          </p:cNvPr>
          <p:cNvSpPr/>
          <p:nvPr/>
        </p:nvSpPr>
        <p:spPr>
          <a:xfrm>
            <a:off x="5157448" y="4482883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5E6AF7F-CF1E-5644-9833-27E37B25BF29}"/>
              </a:ext>
            </a:extLst>
          </p:cNvPr>
          <p:cNvSpPr/>
          <p:nvPr/>
        </p:nvSpPr>
        <p:spPr>
          <a:xfrm>
            <a:off x="6027525" y="4476972"/>
            <a:ext cx="4283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211525-8230-E14F-91D9-EFC253CC3517}"/>
              </a:ext>
            </a:extLst>
          </p:cNvPr>
          <p:cNvSpPr/>
          <p:nvPr/>
        </p:nvSpPr>
        <p:spPr>
          <a:xfrm>
            <a:off x="1273720" y="469710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0001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06E087-D823-B54B-94E9-E8E09FA76CF9}"/>
              </a:ext>
            </a:extLst>
          </p:cNvPr>
          <p:cNvSpPr/>
          <p:nvPr/>
        </p:nvSpPr>
        <p:spPr>
          <a:xfrm>
            <a:off x="2126631" y="469308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01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451215E-A260-B147-8675-50ACD6AB269C}"/>
              </a:ext>
            </a:extLst>
          </p:cNvPr>
          <p:cNvSpPr/>
          <p:nvPr/>
        </p:nvSpPr>
        <p:spPr>
          <a:xfrm>
            <a:off x="2642132" y="4693080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F86F2C2-0391-A348-A90C-47C5C7C7C00A}"/>
              </a:ext>
            </a:extLst>
          </p:cNvPr>
          <p:cNvSpPr/>
          <p:nvPr/>
        </p:nvSpPr>
        <p:spPr>
          <a:xfrm>
            <a:off x="3238557" y="468001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A34946-36E4-F245-A7E4-E905ABA228A9}"/>
              </a:ext>
            </a:extLst>
          </p:cNvPr>
          <p:cNvSpPr/>
          <p:nvPr/>
        </p:nvSpPr>
        <p:spPr>
          <a:xfrm>
            <a:off x="5368870" y="4868372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0001</a:t>
            </a:r>
            <a:endParaRPr lang="en-US" sz="17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D608E55-947C-4A4F-989E-38D7134FEABC}"/>
              </a:ext>
            </a:extLst>
          </p:cNvPr>
          <p:cNvSpPr/>
          <p:nvPr/>
        </p:nvSpPr>
        <p:spPr>
          <a:xfrm>
            <a:off x="5157448" y="4868371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7E6A47-36DF-4A49-9E4D-7748CA82289E}"/>
              </a:ext>
            </a:extLst>
          </p:cNvPr>
          <p:cNvSpPr/>
          <p:nvPr/>
        </p:nvSpPr>
        <p:spPr>
          <a:xfrm>
            <a:off x="6027525" y="4862460"/>
            <a:ext cx="4283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BA11F6-603B-B844-90D5-D53B71652CEA}"/>
              </a:ext>
            </a:extLst>
          </p:cNvPr>
          <p:cNvSpPr/>
          <p:nvPr/>
        </p:nvSpPr>
        <p:spPr>
          <a:xfrm>
            <a:off x="1279920" y="506630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9048B8F-CDE2-E149-962B-E822D709A73D}"/>
              </a:ext>
            </a:extLst>
          </p:cNvPr>
          <p:cNvSpPr/>
          <p:nvPr/>
        </p:nvSpPr>
        <p:spPr>
          <a:xfrm>
            <a:off x="2132831" y="506228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63AD4E-1DA4-1443-A977-0472D742C6EA}"/>
              </a:ext>
            </a:extLst>
          </p:cNvPr>
          <p:cNvSpPr/>
          <p:nvPr/>
        </p:nvSpPr>
        <p:spPr>
          <a:xfrm>
            <a:off x="2648332" y="5062282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2B22E6-FF79-ED44-BA38-21E4E1AE8337}"/>
              </a:ext>
            </a:extLst>
          </p:cNvPr>
          <p:cNvSpPr/>
          <p:nvPr/>
        </p:nvSpPr>
        <p:spPr>
          <a:xfrm>
            <a:off x="3244757" y="504921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52EF5FA-6257-BE49-845A-C8C054C021C9}"/>
              </a:ext>
            </a:extLst>
          </p:cNvPr>
          <p:cNvSpPr/>
          <p:nvPr/>
        </p:nvSpPr>
        <p:spPr>
          <a:xfrm>
            <a:off x="1284829" y="541561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FC24D80-5A0A-5545-8A87-0BC368BBC56F}"/>
              </a:ext>
            </a:extLst>
          </p:cNvPr>
          <p:cNvSpPr/>
          <p:nvPr/>
        </p:nvSpPr>
        <p:spPr>
          <a:xfrm>
            <a:off x="2137740" y="541159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01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24F4C1A-820B-1241-92A4-9C7ED1AC04C8}"/>
              </a:ext>
            </a:extLst>
          </p:cNvPr>
          <p:cNvSpPr/>
          <p:nvPr/>
        </p:nvSpPr>
        <p:spPr>
          <a:xfrm>
            <a:off x="2653241" y="541159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23717AB-68DD-1E48-B617-D184D49D05BC}"/>
              </a:ext>
            </a:extLst>
          </p:cNvPr>
          <p:cNvSpPr/>
          <p:nvPr/>
        </p:nvSpPr>
        <p:spPr>
          <a:xfrm>
            <a:off x="3249666" y="53985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68D461-F2C7-8943-92EC-2C8EC5D122FD}"/>
              </a:ext>
            </a:extLst>
          </p:cNvPr>
          <p:cNvSpPr/>
          <p:nvPr/>
        </p:nvSpPr>
        <p:spPr>
          <a:xfrm>
            <a:off x="5379979" y="5586889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6BAC06E-905E-CF4B-9F9A-82A349238229}"/>
              </a:ext>
            </a:extLst>
          </p:cNvPr>
          <p:cNvSpPr/>
          <p:nvPr/>
        </p:nvSpPr>
        <p:spPr>
          <a:xfrm>
            <a:off x="5168557" y="5586888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5D7AA8E-D4CE-BB4C-9A34-0EED1C72FFF5}"/>
              </a:ext>
            </a:extLst>
          </p:cNvPr>
          <p:cNvSpPr/>
          <p:nvPr/>
        </p:nvSpPr>
        <p:spPr>
          <a:xfrm>
            <a:off x="6038634" y="5580977"/>
            <a:ext cx="4283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AB718D-C22D-6D4F-A520-E4630A6B7D98}"/>
              </a:ext>
            </a:extLst>
          </p:cNvPr>
          <p:cNvSpPr/>
          <p:nvPr/>
        </p:nvSpPr>
        <p:spPr>
          <a:xfrm>
            <a:off x="1265611" y="581044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0001</a:t>
            </a:r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53526D6-7B76-A445-99AF-0B27AE8A4DB5}"/>
              </a:ext>
            </a:extLst>
          </p:cNvPr>
          <p:cNvSpPr/>
          <p:nvPr/>
        </p:nvSpPr>
        <p:spPr>
          <a:xfrm>
            <a:off x="2118522" y="580642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01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56AD71-F3BE-2D45-99E8-E0C63F4CAD06}"/>
              </a:ext>
            </a:extLst>
          </p:cNvPr>
          <p:cNvSpPr/>
          <p:nvPr/>
        </p:nvSpPr>
        <p:spPr>
          <a:xfrm>
            <a:off x="2634023" y="580642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D3A23FD-9F70-7A4B-B9A5-B0565C6A319D}"/>
              </a:ext>
            </a:extLst>
          </p:cNvPr>
          <p:cNvSpPr/>
          <p:nvPr/>
        </p:nvSpPr>
        <p:spPr>
          <a:xfrm>
            <a:off x="3230448" y="579336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EBE4B6-ACE2-8245-A7B9-E5A0097B383F}"/>
              </a:ext>
            </a:extLst>
          </p:cNvPr>
          <p:cNvSpPr/>
          <p:nvPr/>
        </p:nvSpPr>
        <p:spPr>
          <a:xfrm>
            <a:off x="5360761" y="5981717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0001</a:t>
            </a:r>
            <a:endParaRPr lang="en-US" sz="17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451A55E-60FA-CB44-9B01-5AC826455249}"/>
              </a:ext>
            </a:extLst>
          </p:cNvPr>
          <p:cNvSpPr/>
          <p:nvPr/>
        </p:nvSpPr>
        <p:spPr>
          <a:xfrm>
            <a:off x="5149339" y="5981716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A9339E-7645-0646-9971-755D620DC7C6}"/>
              </a:ext>
            </a:extLst>
          </p:cNvPr>
          <p:cNvSpPr/>
          <p:nvPr/>
        </p:nvSpPr>
        <p:spPr>
          <a:xfrm>
            <a:off x="6019416" y="5975805"/>
            <a:ext cx="4283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78964BC-E513-2B4C-95D1-018A6EC33F16}"/>
              </a:ext>
            </a:extLst>
          </p:cNvPr>
          <p:cNvSpPr txBox="1"/>
          <p:nvPr/>
        </p:nvSpPr>
        <p:spPr>
          <a:xfrm>
            <a:off x="1645557" y="624840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 well does this take advantage of </a:t>
            </a:r>
            <a:r>
              <a:rPr lang="en-US" dirty="0" err="1"/>
              <a:t>spacial</a:t>
            </a:r>
            <a:r>
              <a:rPr lang="en-US" dirty="0"/>
              <a:t> locality?</a:t>
            </a:r>
          </a:p>
          <a:p>
            <a:pPr algn="ctr"/>
            <a:r>
              <a:rPr lang="en-US" dirty="0"/>
              <a:t>How well does this take advantage of temporal locality?</a:t>
            </a:r>
          </a:p>
        </p:txBody>
      </p:sp>
    </p:spTree>
    <p:extLst>
      <p:ext uri="{BB962C8B-B14F-4D97-AF65-F5344CB8AC3E}">
        <p14:creationId xmlns:p14="http://schemas.microsoft.com/office/powerpoint/2010/main" val="5414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FDC92C-CAFC-F44B-B961-8AF9E2746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63750"/>
              </p:ext>
            </p:extLst>
          </p:nvPr>
        </p:nvGraphicFramePr>
        <p:xfrm>
          <a:off x="4571998" y="3352800"/>
          <a:ext cx="43869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64">
                  <a:extLst>
                    <a:ext uri="{9D8B030D-6E8A-4147-A177-3AD203B41FA5}">
                      <a16:colId xmlns:a16="http://schemas.microsoft.com/office/drawing/2014/main" val="818049336"/>
                    </a:ext>
                  </a:extLst>
                </a:gridCol>
                <a:gridCol w="591429">
                  <a:extLst>
                    <a:ext uri="{9D8B030D-6E8A-4147-A177-3AD203B41FA5}">
                      <a16:colId xmlns:a16="http://schemas.microsoft.com/office/drawing/2014/main" val="751848080"/>
                    </a:ext>
                  </a:extLst>
                </a:gridCol>
                <a:gridCol w="1381809">
                  <a:extLst>
                    <a:ext uri="{9D8B030D-6E8A-4147-A177-3AD203B41FA5}">
                      <a16:colId xmlns:a16="http://schemas.microsoft.com/office/drawing/2014/main" val="1382582871"/>
                    </a:ext>
                  </a:extLst>
                </a:gridCol>
                <a:gridCol w="213076">
                  <a:extLst>
                    <a:ext uri="{9D8B030D-6E8A-4147-A177-3AD203B41FA5}">
                      <a16:colId xmlns:a16="http://schemas.microsoft.com/office/drawing/2014/main" val="2539443148"/>
                    </a:ext>
                  </a:extLst>
                </a:gridCol>
                <a:gridCol w="625124">
                  <a:extLst>
                    <a:ext uri="{9D8B030D-6E8A-4147-A177-3AD203B41FA5}">
                      <a16:colId xmlns:a16="http://schemas.microsoft.com/office/drawing/2014/main" val="475153507"/>
                    </a:ext>
                  </a:extLst>
                </a:gridCol>
                <a:gridCol w="1338970">
                  <a:extLst>
                    <a:ext uri="{9D8B030D-6E8A-4147-A177-3AD203B41FA5}">
                      <a16:colId xmlns:a16="http://schemas.microsoft.com/office/drawing/2014/main" val="156914629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47      48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47      48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4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0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6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5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29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DF7F96-4B58-6B49-85DD-B6BEFA3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Direct-mapped Cache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15CC4-E31D-4546-AC82-2C4949ABBCB8}"/>
              </a:ext>
            </a:extLst>
          </p:cNvPr>
          <p:cNvSpPr txBox="1"/>
          <p:nvPr/>
        </p:nvSpPr>
        <p:spPr>
          <a:xfrm>
            <a:off x="6887683" y="1254711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CAF541-1667-304F-B665-860FA840E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2"/>
          <a:stretch/>
        </p:blipFill>
        <p:spPr>
          <a:xfrm>
            <a:off x="6159242" y="1599743"/>
            <a:ext cx="2308399" cy="79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AA6339A-87BD-FD45-9F49-4EBFFC98AD16}"/>
              </a:ext>
            </a:extLst>
          </p:cNvPr>
          <p:cNvSpPr/>
          <p:nvPr/>
        </p:nvSpPr>
        <p:spPr>
          <a:xfrm>
            <a:off x="6027525" y="30480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8 byte data blocks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4D6C3D-1E29-3746-B185-9BFE1B98D67C}"/>
              </a:ext>
            </a:extLst>
          </p:cNvPr>
          <p:cNvSpPr/>
          <p:nvPr/>
        </p:nvSpPr>
        <p:spPr>
          <a:xfrm>
            <a:off x="1654887" y="1576071"/>
            <a:ext cx="122814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A34018-DB2C-CB45-8C35-026415C0796E}"/>
              </a:ext>
            </a:extLst>
          </p:cNvPr>
          <p:cNvGrpSpPr/>
          <p:nvPr/>
        </p:nvGrpSpPr>
        <p:grpSpPr>
          <a:xfrm>
            <a:off x="784214" y="1272854"/>
            <a:ext cx="2111425" cy="2207143"/>
            <a:chOff x="3338903" y="1254711"/>
            <a:chExt cx="2111425" cy="22071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5570C3-D0EF-8847-83CA-A2F2E35EC5B0}"/>
                </a:ext>
              </a:extLst>
            </p:cNvPr>
            <p:cNvSpPr txBox="1"/>
            <p:nvPr/>
          </p:nvSpPr>
          <p:spPr>
            <a:xfrm>
              <a:off x="3338903" y="1254711"/>
              <a:ext cx="2111425" cy="22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0x10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0x0c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0x08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0x00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004703-3A82-344A-9A7F-4F19573AD37D}"/>
                </a:ext>
              </a:extLst>
            </p:cNvPr>
            <p:cNvGrpSpPr/>
            <p:nvPr/>
          </p:nvGrpSpPr>
          <p:grpSpPr>
            <a:xfrm>
              <a:off x="4202659" y="1856258"/>
              <a:ext cx="1228810" cy="1511060"/>
              <a:chOff x="4238060" y="1953673"/>
              <a:chExt cx="1228810" cy="151106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6D76725-D4CC-804E-AF38-0F55E649C239}"/>
                  </a:ext>
                </a:extLst>
              </p:cNvPr>
              <p:cNvSpPr/>
              <p:nvPr/>
            </p:nvSpPr>
            <p:spPr>
              <a:xfrm>
                <a:off x="4238060" y="195367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A94E63-5CBF-2248-8B48-BE3A7F3816D2}"/>
                  </a:ext>
                </a:extLst>
              </p:cNvPr>
              <p:cNvSpPr/>
              <p:nvPr/>
            </p:nvSpPr>
            <p:spPr>
              <a:xfrm>
                <a:off x="4238060" y="31599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13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51E0194-34BE-3E4C-8D9C-616D38707796}"/>
                  </a:ext>
                </a:extLst>
              </p:cNvPr>
              <p:cNvSpPr/>
              <p:nvPr/>
            </p:nvSpPr>
            <p:spPr>
              <a:xfrm>
                <a:off x="4238060" y="225200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078B56-78B0-CC49-81CC-6B00F4143DA6}"/>
                  </a:ext>
                </a:extLst>
              </p:cNvPr>
              <p:cNvSpPr/>
              <p:nvPr/>
            </p:nvSpPr>
            <p:spPr>
              <a:xfrm>
                <a:off x="4238060" y="25503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15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657C82-F9C5-534E-9BCD-9BB8AC048821}"/>
                  </a:ext>
                </a:extLst>
              </p:cNvPr>
              <p:cNvSpPr/>
              <p:nvPr/>
            </p:nvSpPr>
            <p:spPr>
              <a:xfrm>
                <a:off x="4238730" y="2857064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14</a:t>
                </a:r>
              </a:p>
            </p:txBody>
          </p:sp>
        </p:grp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5DA2ED4-66EE-1946-B7CD-EB23B7A28163}"/>
              </a:ext>
            </a:extLst>
          </p:cNvPr>
          <p:cNvGraphicFramePr>
            <a:graphicFrameLocks noGrp="1"/>
          </p:cNvGraphicFramePr>
          <p:nvPr/>
        </p:nvGraphicFramePr>
        <p:xfrm>
          <a:off x="174658" y="3571240"/>
          <a:ext cx="35591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42">
                  <a:extLst>
                    <a:ext uri="{9D8B030D-6E8A-4147-A177-3AD203B41FA5}">
                      <a16:colId xmlns:a16="http://schemas.microsoft.com/office/drawing/2014/main" val="5353248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9388457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99621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3004998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068156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0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967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B510AF37-A517-8C43-890F-59542301A80E}"/>
              </a:ext>
            </a:extLst>
          </p:cNvPr>
          <p:cNvSpPr/>
          <p:nvPr/>
        </p:nvSpPr>
        <p:spPr>
          <a:xfrm>
            <a:off x="4747326" y="3722132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2C70EF-3D34-E742-9A32-69A1FB924487}"/>
              </a:ext>
            </a:extLst>
          </p:cNvPr>
          <p:cNvSpPr/>
          <p:nvPr/>
        </p:nvSpPr>
        <p:spPr>
          <a:xfrm>
            <a:off x="6934200" y="3724310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79319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1FDC92C-CAFC-F44B-B961-8AF9E2746AED}"/>
              </a:ext>
            </a:extLst>
          </p:cNvPr>
          <p:cNvGraphicFramePr>
            <a:graphicFrameLocks noGrp="1"/>
          </p:cNvGraphicFramePr>
          <p:nvPr/>
        </p:nvGraphicFramePr>
        <p:xfrm>
          <a:off x="4571998" y="3352800"/>
          <a:ext cx="43869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64">
                  <a:extLst>
                    <a:ext uri="{9D8B030D-6E8A-4147-A177-3AD203B41FA5}">
                      <a16:colId xmlns:a16="http://schemas.microsoft.com/office/drawing/2014/main" val="818049336"/>
                    </a:ext>
                  </a:extLst>
                </a:gridCol>
                <a:gridCol w="591429">
                  <a:extLst>
                    <a:ext uri="{9D8B030D-6E8A-4147-A177-3AD203B41FA5}">
                      <a16:colId xmlns:a16="http://schemas.microsoft.com/office/drawing/2014/main" val="751848080"/>
                    </a:ext>
                  </a:extLst>
                </a:gridCol>
                <a:gridCol w="1381809">
                  <a:extLst>
                    <a:ext uri="{9D8B030D-6E8A-4147-A177-3AD203B41FA5}">
                      <a16:colId xmlns:a16="http://schemas.microsoft.com/office/drawing/2014/main" val="1382582871"/>
                    </a:ext>
                  </a:extLst>
                </a:gridCol>
                <a:gridCol w="213076">
                  <a:extLst>
                    <a:ext uri="{9D8B030D-6E8A-4147-A177-3AD203B41FA5}">
                      <a16:colId xmlns:a16="http://schemas.microsoft.com/office/drawing/2014/main" val="2539443148"/>
                    </a:ext>
                  </a:extLst>
                </a:gridCol>
                <a:gridCol w="625124">
                  <a:extLst>
                    <a:ext uri="{9D8B030D-6E8A-4147-A177-3AD203B41FA5}">
                      <a16:colId xmlns:a16="http://schemas.microsoft.com/office/drawing/2014/main" val="475153507"/>
                    </a:ext>
                  </a:extLst>
                </a:gridCol>
                <a:gridCol w="1338970">
                  <a:extLst>
                    <a:ext uri="{9D8B030D-6E8A-4147-A177-3AD203B41FA5}">
                      <a16:colId xmlns:a16="http://schemas.microsoft.com/office/drawing/2014/main" val="156914629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Line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069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47      48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47      48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4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0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06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30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94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75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29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DF7F96-4B58-6B49-85DD-B6BEFA33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Direct-mapped Cache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86DEF-B4AC-7142-84DF-4347AA9B4636}"/>
              </a:ext>
            </a:extLst>
          </p:cNvPr>
          <p:cNvSpPr txBox="1"/>
          <p:nvPr/>
        </p:nvSpPr>
        <p:spPr>
          <a:xfrm>
            <a:off x="1645557" y="6248400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How well does this take advantage of </a:t>
            </a:r>
            <a:r>
              <a:rPr lang="en-US" dirty="0" err="1"/>
              <a:t>spacial</a:t>
            </a:r>
            <a:r>
              <a:rPr lang="en-US" dirty="0"/>
              <a:t> locality?</a:t>
            </a:r>
          </a:p>
          <a:p>
            <a:pPr algn="ctr"/>
            <a:r>
              <a:rPr lang="en-US" dirty="0"/>
              <a:t>How well does this take advantage of temporal locality?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15CC4-E31D-4546-AC82-2C4949ABBCB8}"/>
              </a:ext>
            </a:extLst>
          </p:cNvPr>
          <p:cNvSpPr txBox="1"/>
          <p:nvPr/>
        </p:nvSpPr>
        <p:spPr>
          <a:xfrm>
            <a:off x="6887683" y="1254711"/>
            <a:ext cx="85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Cache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CAF541-1667-304F-B665-860FA840E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2"/>
          <a:stretch/>
        </p:blipFill>
        <p:spPr>
          <a:xfrm>
            <a:off x="6159242" y="1599743"/>
            <a:ext cx="2308399" cy="7989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AA6339A-87BD-FD45-9F49-4EBFFC98AD16}"/>
              </a:ext>
            </a:extLst>
          </p:cNvPr>
          <p:cNvSpPr/>
          <p:nvPr/>
        </p:nvSpPr>
        <p:spPr>
          <a:xfrm>
            <a:off x="6027525" y="3048000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8 byte data blocks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44D6C3D-1E29-3746-B185-9BFE1B98D67C}"/>
              </a:ext>
            </a:extLst>
          </p:cNvPr>
          <p:cNvSpPr/>
          <p:nvPr/>
        </p:nvSpPr>
        <p:spPr>
          <a:xfrm>
            <a:off x="1654887" y="1576071"/>
            <a:ext cx="122814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A34018-DB2C-CB45-8C35-026415C0796E}"/>
              </a:ext>
            </a:extLst>
          </p:cNvPr>
          <p:cNvGrpSpPr/>
          <p:nvPr/>
        </p:nvGrpSpPr>
        <p:grpSpPr>
          <a:xfrm>
            <a:off x="784214" y="1272854"/>
            <a:ext cx="2111425" cy="2207143"/>
            <a:chOff x="3338903" y="1254711"/>
            <a:chExt cx="2111425" cy="22071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5570C3-D0EF-8847-83CA-A2F2E35EC5B0}"/>
                </a:ext>
              </a:extLst>
            </p:cNvPr>
            <p:cNvSpPr txBox="1"/>
            <p:nvPr/>
          </p:nvSpPr>
          <p:spPr>
            <a:xfrm>
              <a:off x="3338903" y="1254711"/>
              <a:ext cx="2111425" cy="22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Memory 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0x10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0x0c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0x08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0x04</a:t>
              </a:r>
            </a:p>
            <a:p>
              <a:pPr>
                <a:lnSpc>
                  <a:spcPts val="2400"/>
                </a:lnSpc>
              </a:pPr>
              <a:r>
                <a:rPr lang="en-US" dirty="0">
                  <a:latin typeface="Courier" pitchFamily="2" charset="0"/>
                </a:rPr>
                <a:t> 0x00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004703-3A82-344A-9A7F-4F19573AD37D}"/>
                </a:ext>
              </a:extLst>
            </p:cNvPr>
            <p:cNvGrpSpPr/>
            <p:nvPr/>
          </p:nvGrpSpPr>
          <p:grpSpPr>
            <a:xfrm>
              <a:off x="4202659" y="1856258"/>
              <a:ext cx="1228810" cy="1511060"/>
              <a:chOff x="4238060" y="1953673"/>
              <a:chExt cx="1228810" cy="151106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6D76725-D4CC-804E-AF38-0F55E649C239}"/>
                  </a:ext>
                </a:extLst>
              </p:cNvPr>
              <p:cNvSpPr/>
              <p:nvPr/>
            </p:nvSpPr>
            <p:spPr>
              <a:xfrm>
                <a:off x="4238060" y="195367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A94E63-5CBF-2248-8B48-BE3A7F3816D2}"/>
                  </a:ext>
                </a:extLst>
              </p:cNvPr>
              <p:cNvSpPr/>
              <p:nvPr/>
            </p:nvSpPr>
            <p:spPr>
              <a:xfrm>
                <a:off x="4238060" y="31599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13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51E0194-34BE-3E4C-8D9C-616D38707796}"/>
                  </a:ext>
                </a:extLst>
              </p:cNvPr>
              <p:cNvSpPr/>
              <p:nvPr/>
            </p:nvSpPr>
            <p:spPr>
              <a:xfrm>
                <a:off x="4238060" y="225200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2078B56-78B0-CC49-81CC-6B00F4143DA6}"/>
                  </a:ext>
                </a:extLst>
              </p:cNvPr>
              <p:cNvSpPr/>
              <p:nvPr/>
            </p:nvSpPr>
            <p:spPr>
              <a:xfrm>
                <a:off x="4238060" y="2550333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15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657C82-F9C5-534E-9BCD-9BB8AC048821}"/>
                  </a:ext>
                </a:extLst>
              </p:cNvPr>
              <p:cNvSpPr/>
              <p:nvPr/>
            </p:nvSpPr>
            <p:spPr>
              <a:xfrm>
                <a:off x="4238730" y="2857064"/>
                <a:ext cx="1228140" cy="3048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14</a:t>
                </a:r>
              </a:p>
            </p:txBody>
          </p:sp>
        </p:grp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5DA2ED4-66EE-1946-B7CD-EB23B7A28163}"/>
              </a:ext>
            </a:extLst>
          </p:cNvPr>
          <p:cNvGraphicFramePr>
            <a:graphicFrameLocks noGrp="1"/>
          </p:cNvGraphicFramePr>
          <p:nvPr/>
        </p:nvGraphicFramePr>
        <p:xfrm>
          <a:off x="174658" y="3571240"/>
          <a:ext cx="355914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42">
                  <a:extLst>
                    <a:ext uri="{9D8B030D-6E8A-4147-A177-3AD203B41FA5}">
                      <a16:colId xmlns:a16="http://schemas.microsoft.com/office/drawing/2014/main" val="53532486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9388457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996218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43004998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068156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h/m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3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08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91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0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25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>
                          <a:latin typeface="Courier" pitchFamily="2" charset="0"/>
                        </a:rPr>
                        <a:t>rd</a:t>
                      </a:r>
                      <a:r>
                        <a:rPr lang="en-US" sz="1700" dirty="0">
                          <a:latin typeface="Courier" pitchFamily="2" charset="0"/>
                        </a:rPr>
                        <a:t> 0x14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700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61967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B510AF37-A517-8C43-890F-59542301A80E}"/>
              </a:ext>
            </a:extLst>
          </p:cNvPr>
          <p:cNvSpPr/>
          <p:nvPr/>
        </p:nvSpPr>
        <p:spPr>
          <a:xfrm>
            <a:off x="4747326" y="3722132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2C70EF-3D34-E742-9A32-69A1FB924487}"/>
              </a:ext>
            </a:extLst>
          </p:cNvPr>
          <p:cNvSpPr/>
          <p:nvPr/>
        </p:nvSpPr>
        <p:spPr>
          <a:xfrm>
            <a:off x="6934200" y="3724310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D02418-44A4-F047-9752-697D586C813A}"/>
              </a:ext>
            </a:extLst>
          </p:cNvPr>
          <p:cNvSpPr/>
          <p:nvPr/>
        </p:nvSpPr>
        <p:spPr>
          <a:xfrm>
            <a:off x="1277507" y="392859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867181-DABB-924C-A6F4-CC614F720754}"/>
              </a:ext>
            </a:extLst>
          </p:cNvPr>
          <p:cNvSpPr/>
          <p:nvPr/>
        </p:nvSpPr>
        <p:spPr>
          <a:xfrm>
            <a:off x="2130418" y="392457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CEF50F-B2BA-8C45-883E-7CF0D772608F}"/>
              </a:ext>
            </a:extLst>
          </p:cNvPr>
          <p:cNvSpPr/>
          <p:nvPr/>
        </p:nvSpPr>
        <p:spPr>
          <a:xfrm>
            <a:off x="2551700" y="393742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C03CC4-DE37-064B-BE20-218C36E58030}"/>
              </a:ext>
            </a:extLst>
          </p:cNvPr>
          <p:cNvSpPr/>
          <p:nvPr/>
        </p:nvSpPr>
        <p:spPr>
          <a:xfrm>
            <a:off x="3242344" y="392614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E193C4-A4E2-1B4F-88AC-C4C67DA1C0EB}"/>
              </a:ext>
            </a:extLst>
          </p:cNvPr>
          <p:cNvSpPr/>
          <p:nvPr/>
        </p:nvSpPr>
        <p:spPr>
          <a:xfrm>
            <a:off x="4751503" y="4094284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DD4839-C3E6-844B-9867-9C2429E30853}"/>
              </a:ext>
            </a:extLst>
          </p:cNvPr>
          <p:cNvSpPr/>
          <p:nvPr/>
        </p:nvSpPr>
        <p:spPr>
          <a:xfrm>
            <a:off x="4540081" y="4094283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888CF7-CE74-6745-8060-1FDE64F056CC}"/>
              </a:ext>
            </a:extLst>
          </p:cNvPr>
          <p:cNvSpPr/>
          <p:nvPr/>
        </p:nvSpPr>
        <p:spPr>
          <a:xfrm>
            <a:off x="5526983" y="4088301"/>
            <a:ext cx="109837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13       14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A8B543-4541-F842-847D-20C3772B71D4}"/>
              </a:ext>
            </a:extLst>
          </p:cNvPr>
          <p:cNvSpPr/>
          <p:nvPr/>
        </p:nvSpPr>
        <p:spPr>
          <a:xfrm>
            <a:off x="1273720" y="431161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68D14F-7A47-4041-8F56-224674CB3329}"/>
              </a:ext>
            </a:extLst>
          </p:cNvPr>
          <p:cNvSpPr/>
          <p:nvPr/>
        </p:nvSpPr>
        <p:spPr>
          <a:xfrm>
            <a:off x="2126631" y="430759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A17DBB-23F0-8D4D-8EF0-B3721FB3FA27}"/>
              </a:ext>
            </a:extLst>
          </p:cNvPr>
          <p:cNvSpPr/>
          <p:nvPr/>
        </p:nvSpPr>
        <p:spPr>
          <a:xfrm>
            <a:off x="2555006" y="431068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" pitchFamily="2" charset="0"/>
              </a:rPr>
              <a:t>100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F73332-8ABB-EE42-AB80-AE54A317AB5C}"/>
              </a:ext>
            </a:extLst>
          </p:cNvPr>
          <p:cNvSpPr/>
          <p:nvPr/>
        </p:nvSpPr>
        <p:spPr>
          <a:xfrm>
            <a:off x="3238557" y="429452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1701E4-C16F-DC41-9D95-1D8989404C40}"/>
              </a:ext>
            </a:extLst>
          </p:cNvPr>
          <p:cNvSpPr/>
          <p:nvPr/>
        </p:nvSpPr>
        <p:spPr>
          <a:xfrm>
            <a:off x="1273720" y="469710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0001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A58E99D-4374-EA4C-96F7-88B99B88597A}"/>
              </a:ext>
            </a:extLst>
          </p:cNvPr>
          <p:cNvSpPr/>
          <p:nvPr/>
        </p:nvSpPr>
        <p:spPr>
          <a:xfrm>
            <a:off x="2126631" y="469308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274777-32A8-574C-85DB-B97AD104589B}"/>
              </a:ext>
            </a:extLst>
          </p:cNvPr>
          <p:cNvSpPr/>
          <p:nvPr/>
        </p:nvSpPr>
        <p:spPr>
          <a:xfrm>
            <a:off x="2555006" y="469617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ourier" pitchFamily="2" charset="0"/>
              </a:rPr>
              <a:t>100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E98F36-D8F1-B64D-92BC-88718972E7F4}"/>
              </a:ext>
            </a:extLst>
          </p:cNvPr>
          <p:cNvSpPr/>
          <p:nvPr/>
        </p:nvSpPr>
        <p:spPr>
          <a:xfrm>
            <a:off x="3238557" y="468001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46C771-CB1A-F041-9C4E-F566C5A7733E}"/>
              </a:ext>
            </a:extLst>
          </p:cNvPr>
          <p:cNvSpPr/>
          <p:nvPr/>
        </p:nvSpPr>
        <p:spPr>
          <a:xfrm>
            <a:off x="4758560" y="4836676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0001</a:t>
            </a:r>
            <a:endParaRPr lang="en-US" sz="17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7985B5B-4CF4-4742-8CE5-B61C6A9B033A}"/>
              </a:ext>
            </a:extLst>
          </p:cNvPr>
          <p:cNvSpPr/>
          <p:nvPr/>
        </p:nvSpPr>
        <p:spPr>
          <a:xfrm>
            <a:off x="4547138" y="4836675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1AB04F-A6BB-384B-90FE-7045F5E12BC6}"/>
              </a:ext>
            </a:extLst>
          </p:cNvPr>
          <p:cNvSpPr/>
          <p:nvPr/>
        </p:nvSpPr>
        <p:spPr>
          <a:xfrm>
            <a:off x="5521398" y="4850846"/>
            <a:ext cx="109837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17       18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E2FA03-A2A6-0146-B4AE-7135CD2B9C42}"/>
              </a:ext>
            </a:extLst>
          </p:cNvPr>
          <p:cNvSpPr/>
          <p:nvPr/>
        </p:nvSpPr>
        <p:spPr>
          <a:xfrm>
            <a:off x="1279920" y="5066302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FEE146-7E14-CB4A-821A-94DA0DBAD9CF}"/>
              </a:ext>
            </a:extLst>
          </p:cNvPr>
          <p:cNvSpPr/>
          <p:nvPr/>
        </p:nvSpPr>
        <p:spPr>
          <a:xfrm>
            <a:off x="2132831" y="506228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</a:t>
            </a: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F5ED30-2929-D94D-9B3B-AFD164D0CD7F}"/>
              </a:ext>
            </a:extLst>
          </p:cNvPr>
          <p:cNvSpPr/>
          <p:nvPr/>
        </p:nvSpPr>
        <p:spPr>
          <a:xfrm>
            <a:off x="2555006" y="506630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000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43B0457-CA49-4B4D-94B5-662E8C19B05A}"/>
              </a:ext>
            </a:extLst>
          </p:cNvPr>
          <p:cNvSpPr/>
          <p:nvPr/>
        </p:nvSpPr>
        <p:spPr>
          <a:xfrm>
            <a:off x="3244757" y="504921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EEEA8BD-E9C3-1A45-B50F-429C70A57D6A}"/>
              </a:ext>
            </a:extLst>
          </p:cNvPr>
          <p:cNvSpPr/>
          <p:nvPr/>
        </p:nvSpPr>
        <p:spPr>
          <a:xfrm>
            <a:off x="1284829" y="541561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0000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3F7296-9475-FE49-A2AA-97E2456708D8}"/>
              </a:ext>
            </a:extLst>
          </p:cNvPr>
          <p:cNvSpPr/>
          <p:nvPr/>
        </p:nvSpPr>
        <p:spPr>
          <a:xfrm>
            <a:off x="2137740" y="541159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01369EB-2B8C-B24E-AD27-96A5902DC229}"/>
              </a:ext>
            </a:extLst>
          </p:cNvPr>
          <p:cNvSpPr/>
          <p:nvPr/>
        </p:nvSpPr>
        <p:spPr>
          <a:xfrm>
            <a:off x="2547311" y="541612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ourier" pitchFamily="2" charset="0"/>
              </a:rPr>
              <a:t>100</a:t>
            </a:r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19E5F68-AE63-FD44-8842-E88AF63F8DB3}"/>
              </a:ext>
            </a:extLst>
          </p:cNvPr>
          <p:cNvSpPr/>
          <p:nvPr/>
        </p:nvSpPr>
        <p:spPr>
          <a:xfrm>
            <a:off x="3249666" y="53985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40583E9-FD04-2940-918D-B8791DB7ABEC}"/>
              </a:ext>
            </a:extLst>
          </p:cNvPr>
          <p:cNvSpPr/>
          <p:nvPr/>
        </p:nvSpPr>
        <p:spPr>
          <a:xfrm>
            <a:off x="4758560" y="5214216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0000</a:t>
            </a:r>
            <a:endParaRPr lang="en-US" sz="17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A82172-EEAA-BA4C-AF2A-E3F4AB56106D}"/>
              </a:ext>
            </a:extLst>
          </p:cNvPr>
          <p:cNvSpPr/>
          <p:nvPr/>
        </p:nvSpPr>
        <p:spPr>
          <a:xfrm>
            <a:off x="4547138" y="5214215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DAFE3AB-FA22-774C-ACBA-A4E995A8B1E1}"/>
              </a:ext>
            </a:extLst>
          </p:cNvPr>
          <p:cNvSpPr/>
          <p:nvPr/>
        </p:nvSpPr>
        <p:spPr>
          <a:xfrm>
            <a:off x="5524405" y="5206468"/>
            <a:ext cx="11477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13       14 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899B24B-10BB-0647-8F80-97A5CCCE9790}"/>
              </a:ext>
            </a:extLst>
          </p:cNvPr>
          <p:cNvSpPr/>
          <p:nvPr/>
        </p:nvSpPr>
        <p:spPr>
          <a:xfrm>
            <a:off x="1265611" y="5810445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0001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9127A5A-4F1B-9F4E-B6B4-4C1C36271C7D}"/>
              </a:ext>
            </a:extLst>
          </p:cNvPr>
          <p:cNvSpPr/>
          <p:nvPr/>
        </p:nvSpPr>
        <p:spPr>
          <a:xfrm>
            <a:off x="2118522" y="5806425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0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2D6BFC7-DEDE-CD4B-8054-9E993526C871}"/>
              </a:ext>
            </a:extLst>
          </p:cNvPr>
          <p:cNvSpPr/>
          <p:nvPr/>
        </p:nvSpPr>
        <p:spPr>
          <a:xfrm>
            <a:off x="2550408" y="580642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 pitchFamily="2" charset="0"/>
              </a:rPr>
              <a:t>100</a:t>
            </a:r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AFB78A4-240E-FE4D-A5F0-1BA130617950}"/>
              </a:ext>
            </a:extLst>
          </p:cNvPr>
          <p:cNvSpPr/>
          <p:nvPr/>
        </p:nvSpPr>
        <p:spPr>
          <a:xfrm>
            <a:off x="3230448" y="579336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F2A13D2-0E8C-B94E-90ED-082018AE33FA}"/>
              </a:ext>
            </a:extLst>
          </p:cNvPr>
          <p:cNvSpPr/>
          <p:nvPr/>
        </p:nvSpPr>
        <p:spPr>
          <a:xfrm>
            <a:off x="4758560" y="5951219"/>
            <a:ext cx="71045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0001</a:t>
            </a:r>
            <a:endParaRPr lang="en-US" sz="17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797A9C-CF80-DA48-873F-8266FF174E95}"/>
              </a:ext>
            </a:extLst>
          </p:cNvPr>
          <p:cNvSpPr/>
          <p:nvPr/>
        </p:nvSpPr>
        <p:spPr>
          <a:xfrm>
            <a:off x="4547138" y="5951218"/>
            <a:ext cx="31611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>
                <a:latin typeface="Courier" pitchFamily="2" charset="0"/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B20016-121A-A04C-B424-DC381260B615}"/>
              </a:ext>
            </a:extLst>
          </p:cNvPr>
          <p:cNvSpPr/>
          <p:nvPr/>
        </p:nvSpPr>
        <p:spPr>
          <a:xfrm>
            <a:off x="5521398" y="5958989"/>
            <a:ext cx="115929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/>
              <a:t>17       18 </a:t>
            </a:r>
          </a:p>
        </p:txBody>
      </p:sp>
    </p:spTree>
    <p:extLst>
      <p:ext uri="{BB962C8B-B14F-4D97-AF65-F5344CB8AC3E}">
        <p14:creationId xmlns:p14="http://schemas.microsoft.com/office/powerpoint/2010/main" val="968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8" grpId="0"/>
      <p:bldP spid="29" grpId="0"/>
      <p:bldP spid="30" grpId="0"/>
      <p:bldP spid="31" grpId="0"/>
      <p:bldP spid="32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questions that you would like me to address in this week's problem session?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or feedback?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048B4-BEA5-4D47-8149-C1EE2A23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D744-4A8B-FE49-B1D1-49044664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without caches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D53485-64CF-E042-91EF-4CAB4A7F8A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80" y="1437986"/>
            <a:ext cx="5014780" cy="542001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5EFE7-C0C4-4D43-AFF3-E60C27497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3429000"/>
            <a:ext cx="4038600" cy="3343656"/>
          </a:xfrm>
        </p:spPr>
        <p:txBody>
          <a:bodyPr>
            <a:normAutofit/>
          </a:bodyPr>
          <a:lstStyle/>
          <a:p>
            <a:r>
              <a:rPr lang="en-US" sz="2000" dirty="0"/>
              <a:t>Average latency to access a book: 40mins</a:t>
            </a:r>
          </a:p>
          <a:p>
            <a:endParaRPr lang="en-US" sz="2000" dirty="0"/>
          </a:p>
          <a:p>
            <a:r>
              <a:rPr lang="en-US" sz="2000" dirty="0"/>
              <a:t>Average throughput              (incl. reading time): 1.2 books/</a:t>
            </a:r>
            <a:r>
              <a:rPr lang="en-US" sz="2000" dirty="0" err="1"/>
              <a:t>hr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2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18A1-56F4-9740-AF32-2590EF8A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Computer System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223BFFB-49BE-6349-8518-2E0FE51ED029}"/>
              </a:ext>
            </a:extLst>
          </p:cNvPr>
          <p:cNvGrpSpPr/>
          <p:nvPr/>
        </p:nvGrpSpPr>
        <p:grpSpPr>
          <a:xfrm>
            <a:off x="782924" y="1524000"/>
            <a:ext cx="7867650" cy="5334000"/>
            <a:chOff x="76200" y="228600"/>
            <a:chExt cx="7867650" cy="5334000"/>
          </a:xfrm>
        </p:grpSpPr>
        <p:sp>
          <p:nvSpPr>
            <p:cNvPr id="19" name="Rectangle 223">
              <a:extLst>
                <a:ext uri="{FF2B5EF4-FFF2-40B4-BE49-F238E27FC236}">
                  <a16:creationId xmlns:a16="http://schemas.microsoft.com/office/drawing/2014/main" id="{98FA320B-C413-F94F-9A74-CD7EAE5BC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228600"/>
              <a:ext cx="2971800" cy="2438400"/>
            </a:xfrm>
            <a:prstGeom prst="rect">
              <a:avLst/>
            </a:prstGeom>
            <a:ln w="28575">
              <a:solidFill>
                <a:schemeClr val="tx1"/>
              </a:solidFill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146">
              <a:extLst>
                <a:ext uri="{FF2B5EF4-FFF2-40B4-BE49-F238E27FC236}">
                  <a16:creationId xmlns:a16="http://schemas.microsoft.com/office/drawing/2014/main" id="{D49D6D34-53ED-F84D-A753-D19A1B34B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752600"/>
              <a:ext cx="964913" cy="914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dirty="0"/>
                <a:t>Main</a:t>
              </a:r>
            </a:p>
            <a:p>
              <a:r>
                <a:rPr lang="en-US" dirty="0"/>
                <a:t>memory</a:t>
              </a:r>
            </a:p>
          </p:txBody>
        </p:sp>
        <p:sp>
          <p:nvSpPr>
            <p:cNvPr id="5" name="AutoShape 201">
              <a:extLst>
                <a:ext uri="{FF2B5EF4-FFF2-40B4-BE49-F238E27FC236}">
                  <a16:creationId xmlns:a16="http://schemas.microsoft.com/office/drawing/2014/main" id="{C9E819F0-A650-B84B-8942-01BFFD12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763" y="1905000"/>
              <a:ext cx="1492250" cy="533400"/>
            </a:xfrm>
            <a:prstGeom prst="leftRightArrow">
              <a:avLst>
                <a:gd name="adj1" fmla="val 50000"/>
                <a:gd name="adj2" fmla="val 5595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202">
              <a:extLst>
                <a:ext uri="{FF2B5EF4-FFF2-40B4-BE49-F238E27FC236}">
                  <a16:creationId xmlns:a16="http://schemas.microsoft.com/office/drawing/2014/main" id="{B9304D33-0761-CE47-A5A1-5D4791F14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363" y="1936750"/>
              <a:ext cx="909637" cy="57785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I/O </a:t>
              </a:r>
            </a:p>
            <a:p>
              <a:r>
                <a:rPr lang="en-US"/>
                <a:t>bridge</a:t>
              </a:r>
            </a:p>
          </p:txBody>
        </p:sp>
        <p:sp>
          <p:nvSpPr>
            <p:cNvPr id="7" name="AutoShape 205">
              <a:extLst>
                <a:ext uri="{FF2B5EF4-FFF2-40B4-BE49-F238E27FC236}">
                  <a16:creationId xmlns:a16="http://schemas.microsoft.com/office/drawing/2014/main" id="{798E4587-474F-6B4F-824E-E749D3302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038" y="1905000"/>
              <a:ext cx="1452562" cy="533400"/>
            </a:xfrm>
            <a:prstGeom prst="leftRightArrow">
              <a:avLst>
                <a:gd name="adj1" fmla="val 50000"/>
                <a:gd name="adj2" fmla="val 54464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06">
              <a:extLst>
                <a:ext uri="{FF2B5EF4-FFF2-40B4-BE49-F238E27FC236}">
                  <a16:creationId xmlns:a16="http://schemas.microsoft.com/office/drawing/2014/main" id="{B60A910F-7C8F-254B-B7E8-6A3CEFB16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936750"/>
              <a:ext cx="1873250" cy="57785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Bus interface</a:t>
              </a:r>
            </a:p>
          </p:txBody>
        </p:sp>
        <p:sp>
          <p:nvSpPr>
            <p:cNvPr id="9" name="Rectangle 207">
              <a:extLst>
                <a:ext uri="{FF2B5EF4-FFF2-40B4-BE49-F238E27FC236}">
                  <a16:creationId xmlns:a16="http://schemas.microsoft.com/office/drawing/2014/main" id="{7D2D5557-E1E2-7240-8F8C-963B62F26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6096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08">
              <a:extLst>
                <a:ext uri="{FF2B5EF4-FFF2-40B4-BE49-F238E27FC236}">
                  <a16:creationId xmlns:a16="http://schemas.microsoft.com/office/drawing/2014/main" id="{13802FD8-352A-A645-A4EC-3E331047C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7620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18CA01B8-6B52-4B4A-8CD7-B51176C2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9144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211">
              <a:extLst>
                <a:ext uri="{FF2B5EF4-FFF2-40B4-BE49-F238E27FC236}">
                  <a16:creationId xmlns:a16="http://schemas.microsoft.com/office/drawing/2014/main" id="{40988D00-EC6D-EA42-9393-0ACAF8AF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10668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212">
              <a:extLst>
                <a:ext uri="{FF2B5EF4-FFF2-40B4-BE49-F238E27FC236}">
                  <a16:creationId xmlns:a16="http://schemas.microsoft.com/office/drawing/2014/main" id="{2A0E20C1-1C75-7A44-A8FB-4D6D4A8D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788" y="1219200"/>
              <a:ext cx="684212" cy="1524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214">
              <a:extLst>
                <a:ext uri="{FF2B5EF4-FFF2-40B4-BE49-F238E27FC236}">
                  <a16:creationId xmlns:a16="http://schemas.microsoft.com/office/drawing/2014/main" id="{DD9C96A3-7EA1-5647-BC85-08D66BDEF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900" y="609600"/>
              <a:ext cx="444500" cy="381000"/>
            </a:xfrm>
            <a:prstGeom prst="rightArrow">
              <a:avLst>
                <a:gd name="adj1" fmla="val 50000"/>
                <a:gd name="adj2" fmla="val 29167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215">
              <a:extLst>
                <a:ext uri="{FF2B5EF4-FFF2-40B4-BE49-F238E27FC236}">
                  <a16:creationId xmlns:a16="http://schemas.microsoft.com/office/drawing/2014/main" id="{0A5E5C30-6454-3B40-AD1C-138E87D450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05000" y="990600"/>
              <a:ext cx="444500" cy="381000"/>
            </a:xfrm>
            <a:prstGeom prst="rightArrow">
              <a:avLst>
                <a:gd name="adj1" fmla="val 50000"/>
                <a:gd name="adj2" fmla="val 29167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0">
              <a:extLst>
                <a:ext uri="{FF2B5EF4-FFF2-40B4-BE49-F238E27FC236}">
                  <a16:creationId xmlns:a16="http://schemas.microsoft.com/office/drawing/2014/main" id="{CC05FF05-ABEE-2449-957C-C10B37507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8399" y="457200"/>
              <a:ext cx="606425" cy="10668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ALU</a:t>
              </a:r>
            </a:p>
          </p:txBody>
        </p:sp>
        <p:sp>
          <p:nvSpPr>
            <p:cNvPr id="17" name="Text Box 221">
              <a:extLst>
                <a:ext uri="{FF2B5EF4-FFF2-40B4-BE49-F238E27FC236}">
                  <a16:creationId xmlns:a16="http://schemas.microsoft.com/office/drawing/2014/main" id="{A4960960-47D4-A54D-ABBE-7DF15F905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288925"/>
              <a:ext cx="12557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Register file</a:t>
              </a:r>
            </a:p>
          </p:txBody>
        </p:sp>
        <p:sp>
          <p:nvSpPr>
            <p:cNvPr id="18" name="AutoShape 222">
              <a:extLst>
                <a:ext uri="{FF2B5EF4-FFF2-40B4-BE49-F238E27FC236}">
                  <a16:creationId xmlns:a16="http://schemas.microsoft.com/office/drawing/2014/main" id="{9A19E81C-AF38-594D-A667-FCD953BFF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1447800"/>
              <a:ext cx="609600" cy="457200"/>
            </a:xfrm>
            <a:prstGeom prst="upDownArrow">
              <a:avLst>
                <a:gd name="adj1" fmla="val 50000"/>
                <a:gd name="adj2" fmla="val 20000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25">
              <a:extLst>
                <a:ext uri="{FF2B5EF4-FFF2-40B4-BE49-F238E27FC236}">
                  <a16:creationId xmlns:a16="http://schemas.microsoft.com/office/drawing/2014/main" id="{1BECBD70-2700-FE4D-B4C7-4BD9ABE73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06" y="2654300"/>
              <a:ext cx="6111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CPU</a:t>
              </a:r>
            </a:p>
          </p:txBody>
        </p:sp>
        <p:sp>
          <p:nvSpPr>
            <p:cNvPr id="21" name="Text Box 229">
              <a:extLst>
                <a:ext uri="{FF2B5EF4-FFF2-40B4-BE49-F238E27FC236}">
                  <a16:creationId xmlns:a16="http://schemas.microsoft.com/office/drawing/2014/main" id="{E18F1C4D-2FE7-994F-97CE-752EAF28C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675" y="1219200"/>
              <a:ext cx="12461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System bus</a:t>
              </a:r>
            </a:p>
          </p:txBody>
        </p:sp>
        <p:sp>
          <p:nvSpPr>
            <p:cNvPr id="22" name="Line 230">
              <a:extLst>
                <a:ext uri="{FF2B5EF4-FFF2-40B4-BE49-F238E27FC236}">
                  <a16:creationId xmlns:a16="http://schemas.microsoft.com/office/drawing/2014/main" id="{8CAE88F7-9A19-F447-AA38-A6FEF80A0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1800" y="1524000"/>
              <a:ext cx="6858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31">
              <a:extLst>
                <a:ext uri="{FF2B5EF4-FFF2-40B4-BE49-F238E27FC236}">
                  <a16:creationId xmlns:a16="http://schemas.microsoft.com/office/drawing/2014/main" id="{C4E278B8-6EC5-354B-97F2-0BBEAB8D6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1375" y="1219200"/>
              <a:ext cx="13033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Memory bus</a:t>
              </a:r>
            </a:p>
          </p:txBody>
        </p:sp>
        <p:sp>
          <p:nvSpPr>
            <p:cNvPr id="24" name="Line 232">
              <a:extLst>
                <a:ext uri="{FF2B5EF4-FFF2-40B4-BE49-F238E27FC236}">
                  <a16:creationId xmlns:a16="http://schemas.microsoft.com/office/drawing/2014/main" id="{8740B08F-2080-1C49-95E5-3255E127C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800" y="15240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236">
              <a:extLst>
                <a:ext uri="{FF2B5EF4-FFF2-40B4-BE49-F238E27FC236}">
                  <a16:creationId xmlns:a16="http://schemas.microsoft.com/office/drawing/2014/main" id="{D7BEB71F-11F6-084C-9525-CD5BCD102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5908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38">
              <a:extLst>
                <a:ext uri="{FF2B5EF4-FFF2-40B4-BE49-F238E27FC236}">
                  <a16:creationId xmlns:a16="http://schemas.microsoft.com/office/drawing/2014/main" id="{B13D58FC-B069-0F45-BC64-41CD735638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991100" y="33274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39">
              <a:extLst>
                <a:ext uri="{FF2B5EF4-FFF2-40B4-BE49-F238E27FC236}">
                  <a16:creationId xmlns:a16="http://schemas.microsoft.com/office/drawing/2014/main" id="{56E5D275-59C0-2346-9A8E-F9953686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051300"/>
              <a:ext cx="1295400" cy="5207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Disk </a:t>
              </a:r>
            </a:p>
            <a:p>
              <a:r>
                <a:rPr lang="en-US"/>
                <a:t>controller</a:t>
              </a:r>
            </a:p>
          </p:txBody>
        </p:sp>
        <p:sp>
          <p:nvSpPr>
            <p:cNvPr id="28" name="AutoShape 240">
              <a:extLst>
                <a:ext uri="{FF2B5EF4-FFF2-40B4-BE49-F238E27FC236}">
                  <a16:creationId xmlns:a16="http://schemas.microsoft.com/office/drawing/2014/main" id="{5812FF2B-99DC-F84F-B5F7-F2370C6797B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60650" y="33274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41">
              <a:extLst>
                <a:ext uri="{FF2B5EF4-FFF2-40B4-BE49-F238E27FC236}">
                  <a16:creationId xmlns:a16="http://schemas.microsoft.com/office/drawing/2014/main" id="{C5F96A57-41BD-7847-96EE-097315D87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550" y="4051300"/>
              <a:ext cx="1295400" cy="5207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Graphics</a:t>
              </a:r>
            </a:p>
            <a:p>
              <a:r>
                <a:rPr lang="en-US"/>
                <a:t>adapter</a:t>
              </a:r>
            </a:p>
          </p:txBody>
        </p:sp>
        <p:sp>
          <p:nvSpPr>
            <p:cNvPr id="30" name="AutoShape 242">
              <a:extLst>
                <a:ext uri="{FF2B5EF4-FFF2-40B4-BE49-F238E27FC236}">
                  <a16:creationId xmlns:a16="http://schemas.microsoft.com/office/drawing/2014/main" id="{7A1FB2DB-8F8F-BD40-8567-EDE4BD619B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84250" y="3327400"/>
              <a:ext cx="495300" cy="685800"/>
            </a:xfrm>
            <a:prstGeom prst="upArrow">
              <a:avLst>
                <a:gd name="adj1" fmla="val 36667"/>
                <a:gd name="adj2" fmla="val 44872"/>
              </a:avLst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43">
              <a:extLst>
                <a:ext uri="{FF2B5EF4-FFF2-40B4-BE49-F238E27FC236}">
                  <a16:creationId xmlns:a16="http://schemas.microsoft.com/office/drawing/2014/main" id="{67E0A229-07C0-594C-8B14-9528E95F5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350" y="4038600"/>
              <a:ext cx="1143000" cy="5207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USB</a:t>
              </a:r>
            </a:p>
            <a:p>
              <a:r>
                <a:rPr lang="en-US"/>
                <a:t>controller</a:t>
              </a:r>
            </a:p>
          </p:txBody>
        </p:sp>
        <p:sp>
          <p:nvSpPr>
            <p:cNvPr id="32" name="Line 246">
              <a:extLst>
                <a:ext uri="{FF2B5EF4-FFF2-40B4-BE49-F238E27FC236}">
                  <a16:creationId xmlns:a16="http://schemas.microsoft.com/office/drawing/2014/main" id="{A736851E-1F07-B042-AF7B-64721C531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826" y="4572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47">
              <a:extLst>
                <a:ext uri="{FF2B5EF4-FFF2-40B4-BE49-F238E27FC236}">
                  <a16:creationId xmlns:a16="http://schemas.microsoft.com/office/drawing/2014/main" id="{380C4C38-DD41-6741-B76C-6C4F90D5D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7089" y="4572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248">
              <a:extLst>
                <a:ext uri="{FF2B5EF4-FFF2-40B4-BE49-F238E27FC236}">
                  <a16:creationId xmlns:a16="http://schemas.microsoft.com/office/drawing/2014/main" id="{532E496C-C489-B943-A82F-F6878F391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76" y="4800600"/>
              <a:ext cx="7937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Mouse</a:t>
              </a:r>
            </a:p>
          </p:txBody>
        </p:sp>
        <p:sp>
          <p:nvSpPr>
            <p:cNvPr id="35" name="Text Box 249">
              <a:extLst>
                <a:ext uri="{FF2B5EF4-FFF2-40B4-BE49-F238E27FC236}">
                  <a16:creationId xmlns:a16="http://schemas.microsoft.com/office/drawing/2014/main" id="{8633EFAD-FBE1-7E4A-A73B-643A576CC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439" y="4800600"/>
              <a:ext cx="10525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dirty="0"/>
                <a:t>Keyboard</a:t>
              </a:r>
            </a:p>
          </p:txBody>
        </p:sp>
        <p:sp>
          <p:nvSpPr>
            <p:cNvPr id="36" name="Line 250">
              <a:extLst>
                <a:ext uri="{FF2B5EF4-FFF2-40B4-BE49-F238E27FC236}">
                  <a16:creationId xmlns:a16="http://schemas.microsoft.com/office/drawing/2014/main" id="{12C018D3-14F1-A74E-B0BA-4F187D699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7350" y="45720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251">
              <a:extLst>
                <a:ext uri="{FF2B5EF4-FFF2-40B4-BE49-F238E27FC236}">
                  <a16:creationId xmlns:a16="http://schemas.microsoft.com/office/drawing/2014/main" id="{B2C4A6C7-685B-6E4E-994C-3A6B446BA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9675" y="4800600"/>
              <a:ext cx="8477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Display</a:t>
              </a:r>
            </a:p>
          </p:txBody>
        </p:sp>
        <p:sp>
          <p:nvSpPr>
            <p:cNvPr id="38" name="Line 258">
              <a:extLst>
                <a:ext uri="{FF2B5EF4-FFF2-40B4-BE49-F238E27FC236}">
                  <a16:creationId xmlns:a16="http://schemas.microsoft.com/office/drawing/2014/main" id="{414D6DBB-367D-4646-82A8-5CF79EA88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400" y="45720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259">
              <a:extLst>
                <a:ext uri="{FF2B5EF4-FFF2-40B4-BE49-F238E27FC236}">
                  <a16:creationId xmlns:a16="http://schemas.microsoft.com/office/drawing/2014/main" id="{71D9F2C9-BFE6-AE4A-A889-FB724B859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4953000"/>
              <a:ext cx="609600" cy="609600"/>
            </a:xfrm>
            <a:prstGeom prst="can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/>
                <a:t>Disk</a:t>
              </a:r>
            </a:p>
          </p:txBody>
        </p:sp>
        <p:sp>
          <p:nvSpPr>
            <p:cNvPr id="40" name="AutoShape 235">
              <a:extLst>
                <a:ext uri="{FF2B5EF4-FFF2-40B4-BE49-F238E27FC236}">
                  <a16:creationId xmlns:a16="http://schemas.microsoft.com/office/drawing/2014/main" id="{4DA4E2A8-B6EF-B04B-B55B-9C4746DA1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3111500"/>
              <a:ext cx="7277100" cy="393700"/>
            </a:xfrm>
            <a:prstGeom prst="leftRightArrow">
              <a:avLst>
                <a:gd name="adj1" fmla="val 48611"/>
                <a:gd name="adj2" fmla="val 95500"/>
              </a:avLst>
            </a:prstGeom>
            <a:ln>
              <a:headEnd/>
              <a:tailEnd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265">
              <a:extLst>
                <a:ext uri="{FF2B5EF4-FFF2-40B4-BE49-F238E27FC236}">
                  <a16:creationId xmlns:a16="http://schemas.microsoft.com/office/drawing/2014/main" id="{0064E218-3C0E-3D47-AFD2-4FB741D84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5550" y="3416300"/>
              <a:ext cx="8413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/>
                <a:t>I/O bus</a:t>
              </a:r>
            </a:p>
          </p:txBody>
        </p:sp>
        <p:sp>
          <p:nvSpPr>
            <p:cNvPr id="46" name="Rectangle 267">
              <a:extLst>
                <a:ext uri="{FF2B5EF4-FFF2-40B4-BE49-F238E27FC236}">
                  <a16:creationId xmlns:a16="http://schemas.microsoft.com/office/drawing/2014/main" id="{E3CDBCEB-8B38-C047-AA60-9EC077C65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31242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68">
              <a:extLst>
                <a:ext uri="{FF2B5EF4-FFF2-40B4-BE49-F238E27FC236}">
                  <a16:creationId xmlns:a16="http://schemas.microsoft.com/office/drawing/2014/main" id="{D46AED23-FD7A-374D-AB30-819753B46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31242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69">
              <a:extLst>
                <a:ext uri="{FF2B5EF4-FFF2-40B4-BE49-F238E27FC236}">
                  <a16:creationId xmlns:a16="http://schemas.microsoft.com/office/drawing/2014/main" id="{C9F5D7AC-96AD-284B-8A11-E2301ABE9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3200" y="3124200"/>
              <a:ext cx="127000" cy="406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270">
              <a:extLst>
                <a:ext uri="{FF2B5EF4-FFF2-40B4-BE49-F238E27FC236}">
                  <a16:creationId xmlns:a16="http://schemas.microsoft.com/office/drawing/2014/main" id="{BE5B73B5-389D-9B49-AE0C-E1E701546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313" y="3505200"/>
              <a:ext cx="2014537" cy="106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Expansion slots for</a:t>
              </a:r>
            </a:p>
            <a:p>
              <a:pPr algn="l"/>
              <a:r>
                <a:rPr lang="en-US"/>
                <a:t>other devices such</a:t>
              </a:r>
            </a:p>
            <a:p>
              <a:pPr algn="l"/>
              <a:r>
                <a:rPr lang="en-US"/>
                <a:t>as network adapters</a:t>
              </a:r>
            </a:p>
            <a:p>
              <a:pPr algn="l"/>
              <a:endParaRPr lang="en-US"/>
            </a:p>
          </p:txBody>
        </p:sp>
        <p:sp>
          <p:nvSpPr>
            <p:cNvPr id="50" name="Text Box 271">
              <a:extLst>
                <a:ext uri="{FF2B5EF4-FFF2-40B4-BE49-F238E27FC236}">
                  <a16:creationId xmlns:a16="http://schemas.microsoft.com/office/drawing/2014/main" id="{30A4A527-7999-CB41-9489-F1A80D27D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4981575"/>
              <a:ext cx="1890713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i="1">
                  <a:latin typeface="Courier New" charset="0"/>
                </a:rPr>
                <a:t>hello</a:t>
              </a:r>
              <a:r>
                <a:rPr lang="en-US" i="1"/>
                <a:t> executable </a:t>
              </a:r>
            </a:p>
            <a:p>
              <a:r>
                <a:rPr lang="en-US" i="1"/>
                <a:t>stored on disk</a:t>
              </a:r>
            </a:p>
          </p:txBody>
        </p:sp>
        <p:sp>
          <p:nvSpPr>
            <p:cNvPr id="51" name="Rectangle 320">
              <a:extLst>
                <a:ext uri="{FF2B5EF4-FFF2-40B4-BE49-F238E27FC236}">
                  <a16:creationId xmlns:a16="http://schemas.microsoft.com/office/drawing/2014/main" id="{FFEBBC87-6ACC-1B43-B87E-D6AE2F321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838200"/>
              <a:ext cx="762000" cy="30480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/>
                <a:t>PC</a:t>
              </a:r>
            </a:p>
          </p:txBody>
        </p:sp>
      </p:grp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EC7F59D-60FE-784D-9BC9-4A9DE79F9940}"/>
              </a:ext>
            </a:extLst>
          </p:cNvPr>
          <p:cNvCxnSpPr/>
          <p:nvPr/>
        </p:nvCxnSpPr>
        <p:spPr>
          <a:xfrm>
            <a:off x="2491074" y="3384550"/>
            <a:ext cx="4464050" cy="12700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A0330F63-A350-E247-AC10-EEC2CB5F483F}"/>
              </a:ext>
            </a:extLst>
          </p:cNvPr>
          <p:cNvCxnSpPr/>
          <p:nvPr/>
        </p:nvCxnSpPr>
        <p:spPr>
          <a:xfrm>
            <a:off x="2491074" y="3524250"/>
            <a:ext cx="4464050" cy="12700"/>
          </a:xfrm>
          <a:prstGeom prst="bentConnector3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6F16A05D-30D9-4145-A17B-C920AFEEB2D2}"/>
              </a:ext>
            </a:extLst>
          </p:cNvPr>
          <p:cNvCxnSpPr>
            <a:cxnSpLocks/>
            <a:stCxn id="13" idx="2"/>
          </p:cNvCxnSpPr>
          <p:nvPr/>
        </p:nvCxnSpPr>
        <p:spPr>
          <a:xfrm rot="5400000">
            <a:off x="1868872" y="3066356"/>
            <a:ext cx="800102" cy="1390"/>
          </a:xfrm>
          <a:prstGeom prst="bentConnector3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B1B6C50-0D1A-5047-BC48-7F07AD568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12721"/>
              </p:ext>
            </p:extLst>
          </p:nvPr>
        </p:nvGraphicFramePr>
        <p:xfrm>
          <a:off x="520052" y="1609874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CPU-Memory Gap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5</a:t>
            </a:fld>
            <a:endParaRPr lang="en-US">
              <a:solidFill>
                <a:srgbClr val="297FD5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368766"/>
              </p:ext>
            </p:extLst>
          </p:nvPr>
        </p:nvGraphicFramePr>
        <p:xfrm>
          <a:off x="520052" y="1609874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8813" y="425235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8168" y="5047255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892" y="2949808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SSD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8813" y="2302045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Disk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8813" y="4677923"/>
            <a:ext cx="74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S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RAM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ECA6E9-939D-6C43-8EFE-55BF7B17F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99" y="2743200"/>
            <a:ext cx="2044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Caching—The Very Idea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4A66AC"/>
                </a:solidFill>
              </a:rPr>
              <a:pPr/>
              <a:t>6</a:t>
            </a:fld>
            <a:endParaRPr lang="en-US" dirty="0">
              <a:solidFill>
                <a:srgbClr val="4A66A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Keep some memory values nearby in fast memory</a:t>
            </a:r>
          </a:p>
          <a:p>
            <a:endParaRPr lang="en-US" dirty="0"/>
          </a:p>
          <a:p>
            <a:r>
              <a:rPr lang="en-US" dirty="0"/>
              <a:t>Modern systems have 3 or even 4 levels of caches</a:t>
            </a:r>
          </a:p>
          <a:p>
            <a:endParaRPr lang="en-US" dirty="0"/>
          </a:p>
          <a:p>
            <a:r>
              <a:rPr lang="en-US" dirty="0"/>
              <a:t>Cache idea is widely used:</a:t>
            </a:r>
          </a:p>
          <a:p>
            <a:pPr lvl="1"/>
            <a:r>
              <a:rPr lang="en-US" dirty="0"/>
              <a:t>Disk controllers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en-US" dirty="0"/>
              <a:t>(Virtual memory: main memory is a “cache” for the disk)</a:t>
            </a:r>
          </a:p>
        </p:txBody>
      </p:sp>
    </p:spTree>
    <p:extLst>
      <p:ext uri="{BB962C8B-B14F-4D97-AF65-F5344CB8AC3E}">
        <p14:creationId xmlns:p14="http://schemas.microsoft.com/office/powerpoint/2010/main" val="41702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158F-3378-D44B-876B-64E70D409B50}" type="slidenum">
              <a:rPr lang="en-US" smtClean="0">
                <a:solidFill>
                  <a:srgbClr val="297FD5"/>
                </a:solidFill>
              </a:rPr>
              <a:pPr/>
              <a:t>7</a:t>
            </a:fld>
            <a:endParaRPr lang="en-US">
              <a:solidFill>
                <a:srgbClr val="297FD5"/>
              </a:solidFill>
            </a:endParaRPr>
          </a:p>
        </p:txBody>
      </p:sp>
      <p:sp>
        <p:nvSpPr>
          <p:cNvPr id="4" name="AutoShape 195"/>
          <p:cNvSpPr>
            <a:spLocks noChangeAspect="1" noChangeArrowheads="1"/>
          </p:cNvSpPr>
          <p:nvPr/>
        </p:nvSpPr>
        <p:spPr bwMode="auto">
          <a:xfrm>
            <a:off x="1066800" y="1432044"/>
            <a:ext cx="6902450" cy="5349754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 Box 196"/>
          <p:cNvSpPr txBox="1">
            <a:spLocks noChangeAspect="1" noChangeArrowheads="1"/>
          </p:cNvSpPr>
          <p:nvPr/>
        </p:nvSpPr>
        <p:spPr bwMode="auto">
          <a:xfrm>
            <a:off x="4200577" y="1763514"/>
            <a:ext cx="6636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Regs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Text Box 198"/>
          <p:cNvSpPr txBox="1">
            <a:spLocks noChangeAspect="1" noChangeArrowheads="1"/>
          </p:cNvSpPr>
          <p:nvPr/>
        </p:nvSpPr>
        <p:spPr bwMode="auto">
          <a:xfrm>
            <a:off x="4053910" y="2214840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7" name="Text Box 199"/>
          <p:cNvSpPr txBox="1">
            <a:spLocks noChangeAspect="1" noChangeArrowheads="1"/>
          </p:cNvSpPr>
          <p:nvPr/>
        </p:nvSpPr>
        <p:spPr bwMode="auto">
          <a:xfrm>
            <a:off x="3818712" y="4460935"/>
            <a:ext cx="142739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(DRAM)</a:t>
            </a:r>
          </a:p>
        </p:txBody>
      </p:sp>
      <p:sp>
        <p:nvSpPr>
          <p:cNvPr id="8" name="Text Box 200"/>
          <p:cNvSpPr txBox="1">
            <a:spLocks noChangeAspect="1" noChangeArrowheads="1"/>
          </p:cNvSpPr>
          <p:nvPr/>
        </p:nvSpPr>
        <p:spPr bwMode="auto">
          <a:xfrm>
            <a:off x="3353446" y="5249775"/>
            <a:ext cx="242025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(local disks)</a:t>
            </a:r>
          </a:p>
        </p:txBody>
      </p:sp>
      <p:sp>
        <p:nvSpPr>
          <p:cNvPr id="9" name="Line 203"/>
          <p:cNvSpPr>
            <a:spLocks noChangeAspect="1" noChangeShapeType="1"/>
          </p:cNvSpPr>
          <p:nvPr/>
        </p:nvSpPr>
        <p:spPr bwMode="auto">
          <a:xfrm>
            <a:off x="3578225" y="2818353"/>
            <a:ext cx="187848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Line 205"/>
          <p:cNvSpPr>
            <a:spLocks noChangeAspect="1" noChangeShapeType="1"/>
          </p:cNvSpPr>
          <p:nvPr/>
        </p:nvSpPr>
        <p:spPr bwMode="auto">
          <a:xfrm>
            <a:off x="3325775" y="3559800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Line 222"/>
          <p:cNvSpPr>
            <a:spLocks noChangeAspect="1" noChangeShapeType="1"/>
          </p:cNvSpPr>
          <p:nvPr/>
        </p:nvSpPr>
        <p:spPr bwMode="auto">
          <a:xfrm>
            <a:off x="228600" y="4360862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Text Box 223"/>
          <p:cNvSpPr txBox="1">
            <a:spLocks noChangeAspect="1" noChangeArrowheads="1"/>
          </p:cNvSpPr>
          <p:nvPr/>
        </p:nvSpPr>
        <p:spPr bwMode="auto">
          <a:xfrm>
            <a:off x="276225" y="4620300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14" name="Line 224"/>
          <p:cNvSpPr>
            <a:spLocks noChangeAspect="1" noChangeShapeType="1"/>
          </p:cNvSpPr>
          <p:nvPr/>
        </p:nvSpPr>
        <p:spPr bwMode="auto">
          <a:xfrm>
            <a:off x="2786063" y="4369852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Text Box 225"/>
          <p:cNvSpPr txBox="1">
            <a:spLocks noChangeAspect="1" noChangeArrowheads="1"/>
          </p:cNvSpPr>
          <p:nvPr/>
        </p:nvSpPr>
        <p:spPr bwMode="auto">
          <a:xfrm>
            <a:off x="3208319" y="6092703"/>
            <a:ext cx="264818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(e.g., cloud,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w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eb servers)</a:t>
            </a:r>
          </a:p>
        </p:txBody>
      </p:sp>
      <p:sp>
        <p:nvSpPr>
          <p:cNvPr id="16" name="Text Box 227"/>
          <p:cNvSpPr txBox="1">
            <a:spLocks noChangeAspect="1" noChangeArrowheads="1"/>
          </p:cNvSpPr>
          <p:nvPr/>
        </p:nvSpPr>
        <p:spPr bwMode="auto">
          <a:xfrm>
            <a:off x="7396667" y="5142563"/>
            <a:ext cx="20627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on remote</a:t>
            </a:r>
            <a:r>
              <a:rPr kumimoji="0" lang="en-US" sz="1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servers</a:t>
            </a: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Text Box 236"/>
          <p:cNvSpPr txBox="1">
            <a:spLocks noChangeAspect="1" noChangeArrowheads="1"/>
          </p:cNvSpPr>
          <p:nvPr/>
        </p:nvSpPr>
        <p:spPr bwMode="auto">
          <a:xfrm>
            <a:off x="3987843" y="2903874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19" name="Text Box 243"/>
          <p:cNvSpPr txBox="1">
            <a:spLocks noChangeAspect="1" noChangeArrowheads="1"/>
          </p:cNvSpPr>
          <p:nvPr/>
        </p:nvSpPr>
        <p:spPr bwMode="auto">
          <a:xfrm>
            <a:off x="5486929" y="2287923"/>
            <a:ext cx="2838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L1 cache holds cache lines retrieved from the L2 cache.</a:t>
            </a:r>
          </a:p>
        </p:txBody>
      </p:sp>
      <p:sp>
        <p:nvSpPr>
          <p:cNvPr id="20" name="Text Box 233"/>
          <p:cNvSpPr txBox="1">
            <a:spLocks noChangeAspect="1" noChangeArrowheads="1"/>
          </p:cNvSpPr>
          <p:nvPr/>
        </p:nvSpPr>
        <p:spPr bwMode="auto">
          <a:xfrm>
            <a:off x="5080052" y="1666625"/>
            <a:ext cx="2919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CPU registers hold words retrieved from </a:t>
            </a:r>
            <a:r>
              <a:rPr kumimoji="0" lang="en-US" sz="1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th</a:t>
            </a:r>
            <a:r>
              <a:rPr lang="en-US" sz="1200" kern="0" dirty="0">
                <a:solidFill>
                  <a:srgbClr val="FF0000"/>
                </a:solidFill>
                <a:latin typeface="Arial"/>
                <a:cs typeface="Arial"/>
              </a:rPr>
              <a:t>e L1 cache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</a:p>
        </p:txBody>
      </p:sp>
      <p:sp>
        <p:nvSpPr>
          <p:cNvPr id="21" name="Text Box 231"/>
          <p:cNvSpPr txBox="1">
            <a:spLocks noChangeAspect="1" noChangeArrowheads="1"/>
          </p:cNvSpPr>
          <p:nvPr/>
        </p:nvSpPr>
        <p:spPr bwMode="auto">
          <a:xfrm>
            <a:off x="5886714" y="2948610"/>
            <a:ext cx="2628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L3 cache</a:t>
            </a:r>
          </a:p>
        </p:txBody>
      </p:sp>
      <p:sp>
        <p:nvSpPr>
          <p:cNvPr id="22" name="Text Box 247"/>
          <p:cNvSpPr txBox="1">
            <a:spLocks noChangeAspect="1" noChangeArrowheads="1"/>
          </p:cNvSpPr>
          <p:nvPr/>
        </p:nvSpPr>
        <p:spPr bwMode="auto">
          <a:xfrm>
            <a:off x="3721100" y="17188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L0:</a:t>
            </a:r>
          </a:p>
        </p:txBody>
      </p:sp>
      <p:sp>
        <p:nvSpPr>
          <p:cNvPr id="23" name="Text Box 248"/>
          <p:cNvSpPr txBox="1">
            <a:spLocks noChangeAspect="1" noChangeArrowheads="1"/>
          </p:cNvSpPr>
          <p:nvPr/>
        </p:nvSpPr>
        <p:spPr bwMode="auto">
          <a:xfrm>
            <a:off x="3276600" y="23284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L1:</a:t>
            </a:r>
          </a:p>
        </p:txBody>
      </p:sp>
      <p:sp>
        <p:nvSpPr>
          <p:cNvPr id="24" name="Text Box 249"/>
          <p:cNvSpPr txBox="1">
            <a:spLocks noChangeAspect="1" noChangeArrowheads="1"/>
          </p:cNvSpPr>
          <p:nvPr/>
        </p:nvSpPr>
        <p:spPr bwMode="auto">
          <a:xfrm>
            <a:off x="2895600" y="294439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L2:</a:t>
            </a:r>
          </a:p>
        </p:txBody>
      </p:sp>
      <p:sp>
        <p:nvSpPr>
          <p:cNvPr id="25" name="Text Box 250"/>
          <p:cNvSpPr txBox="1">
            <a:spLocks noChangeAspect="1" noChangeArrowheads="1"/>
          </p:cNvSpPr>
          <p:nvPr/>
        </p:nvSpPr>
        <p:spPr bwMode="auto">
          <a:xfrm>
            <a:off x="2430462" y="37000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L3:</a:t>
            </a:r>
          </a:p>
        </p:txBody>
      </p:sp>
      <p:sp>
        <p:nvSpPr>
          <p:cNvPr id="26" name="Text Box 251"/>
          <p:cNvSpPr txBox="1">
            <a:spLocks noChangeAspect="1" noChangeArrowheads="1"/>
          </p:cNvSpPr>
          <p:nvPr/>
        </p:nvSpPr>
        <p:spPr bwMode="auto">
          <a:xfrm>
            <a:off x="1905000" y="4538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L4:</a:t>
            </a:r>
          </a:p>
        </p:txBody>
      </p:sp>
      <p:sp>
        <p:nvSpPr>
          <p:cNvPr id="27" name="Text Box 252"/>
          <p:cNvSpPr txBox="1">
            <a:spLocks noChangeAspect="1" noChangeArrowheads="1"/>
          </p:cNvSpPr>
          <p:nvPr/>
        </p:nvSpPr>
        <p:spPr bwMode="auto">
          <a:xfrm>
            <a:off x="1371600" y="5300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L5:</a:t>
            </a:r>
          </a:p>
        </p:txBody>
      </p:sp>
      <p:sp>
        <p:nvSpPr>
          <p:cNvPr id="28" name="Text Box 289"/>
          <p:cNvSpPr txBox="1">
            <a:spLocks noChangeAspect="1" noChangeArrowheads="1"/>
          </p:cNvSpPr>
          <p:nvPr/>
        </p:nvSpPr>
        <p:spPr bwMode="auto">
          <a:xfrm>
            <a:off x="228600" y="2353319"/>
            <a:ext cx="95295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devices</a:t>
            </a:r>
          </a:p>
        </p:txBody>
      </p:sp>
      <p:sp>
        <p:nvSpPr>
          <p:cNvPr id="29" name="Line 291"/>
          <p:cNvSpPr>
            <a:spLocks noChangeShapeType="1"/>
          </p:cNvSpPr>
          <p:nvPr/>
        </p:nvSpPr>
        <p:spPr bwMode="auto">
          <a:xfrm flipV="1">
            <a:off x="228600" y="2205244"/>
            <a:ext cx="15876" cy="201844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Line 292"/>
          <p:cNvSpPr>
            <a:spLocks noChangeAspect="1" noChangeShapeType="1"/>
          </p:cNvSpPr>
          <p:nvPr/>
        </p:nvSpPr>
        <p:spPr bwMode="auto">
          <a:xfrm>
            <a:off x="6509544" y="436985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Text Box 293"/>
          <p:cNvSpPr txBox="1">
            <a:spLocks noChangeAspect="1" noChangeArrowheads="1"/>
          </p:cNvSpPr>
          <p:nvPr/>
        </p:nvSpPr>
        <p:spPr bwMode="auto">
          <a:xfrm>
            <a:off x="4009312" y="3658278"/>
            <a:ext cx="101742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(SRAM)</a:t>
            </a:r>
          </a:p>
        </p:txBody>
      </p:sp>
      <p:sp>
        <p:nvSpPr>
          <p:cNvPr id="32" name="Text Box 295"/>
          <p:cNvSpPr txBox="1">
            <a:spLocks noChangeAspect="1" noChangeArrowheads="1"/>
          </p:cNvSpPr>
          <p:nvPr/>
        </p:nvSpPr>
        <p:spPr bwMode="auto">
          <a:xfrm>
            <a:off x="6277505" y="3675751"/>
            <a:ext cx="2876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 retrieved from main memory.</a:t>
            </a:r>
          </a:p>
        </p:txBody>
      </p:sp>
      <p:sp>
        <p:nvSpPr>
          <p:cNvPr id="33" name="Text Box 297"/>
          <p:cNvSpPr txBox="1">
            <a:spLocks noChangeAspect="1" noChangeArrowheads="1"/>
          </p:cNvSpPr>
          <p:nvPr/>
        </p:nvSpPr>
        <p:spPr bwMode="auto">
          <a:xfrm>
            <a:off x="838200" y="6062246"/>
            <a:ext cx="469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L6:</a:t>
            </a:r>
          </a:p>
        </p:txBody>
      </p:sp>
      <p:sp>
        <p:nvSpPr>
          <p:cNvPr id="34" name="Text Box 229"/>
          <p:cNvSpPr txBox="1">
            <a:spLocks noChangeAspect="1" noChangeArrowheads="1"/>
          </p:cNvSpPr>
          <p:nvPr/>
        </p:nvSpPr>
        <p:spPr bwMode="auto">
          <a:xfrm>
            <a:off x="6807419" y="4419600"/>
            <a:ext cx="21841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Main memory holds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disk blocks retrieved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from local disks.</a:t>
            </a:r>
          </a:p>
        </p:txBody>
      </p:sp>
      <p:sp>
        <p:nvSpPr>
          <p:cNvPr id="35" name="Line 292">
            <a:extLst>
              <a:ext uri="{FF2B5EF4-FFF2-40B4-BE49-F238E27FC236}">
                <a16:creationId xmlns:a16="http://schemas.microsoft.com/office/drawing/2014/main" id="{FBE8AA64-64E2-C240-A74E-0D996DADA7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553030" y="6781798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6" name="Line 292">
            <a:extLst>
              <a:ext uri="{FF2B5EF4-FFF2-40B4-BE49-F238E27FC236}">
                <a16:creationId xmlns:a16="http://schemas.microsoft.com/office/drawing/2014/main" id="{E63C5BBD-3F04-D54D-B7A0-6901ABBCA2A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265363" y="5121963"/>
            <a:ext cx="449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Line 292">
            <a:extLst>
              <a:ext uri="{FF2B5EF4-FFF2-40B4-BE49-F238E27FC236}">
                <a16:creationId xmlns:a16="http://schemas.microsoft.com/office/drawing/2014/main" id="{30DFD0B2-3ACD-4C41-886A-F8B9694D7DF8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5116564" y="224100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Line 292">
            <a:extLst>
              <a:ext uri="{FF2B5EF4-FFF2-40B4-BE49-F238E27FC236}">
                <a16:creationId xmlns:a16="http://schemas.microsoft.com/office/drawing/2014/main" id="{78A44D5E-395F-F447-8B08-D7977AD9F7A1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689100" y="5962362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Line 203">
            <a:extLst>
              <a:ext uri="{FF2B5EF4-FFF2-40B4-BE49-F238E27FC236}">
                <a16:creationId xmlns:a16="http://schemas.microsoft.com/office/drawing/2014/main" id="{17D1816C-0C44-6B4C-8C3A-187DA9426FB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023696" y="2234486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B38481-0D12-7F4D-8C34-6FA672D1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79" y="5749042"/>
            <a:ext cx="661586" cy="499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D365759-A43D-2440-9819-011BFA51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409896"/>
            <a:ext cx="684413" cy="60281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D1B702-F3F0-234F-AEDA-6A832B8EA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75" y="2814565"/>
            <a:ext cx="778288" cy="7633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2FDD7F-9CD4-BF42-BF49-ABE9FBF86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248" y="1600200"/>
            <a:ext cx="768111" cy="555941"/>
          </a:xfrm>
          <a:prstGeom prst="rect">
            <a:avLst/>
          </a:prstGeom>
        </p:spPr>
      </p:pic>
      <p:sp>
        <p:nvSpPr>
          <p:cNvPr id="49" name="Line 292">
            <a:extLst>
              <a:ext uri="{FF2B5EF4-FFF2-40B4-BE49-F238E27FC236}">
                <a16:creationId xmlns:a16="http://schemas.microsoft.com/office/drawing/2014/main" id="{B7DE7034-6C1B-FA4D-A06C-F667CB3A505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34200" y="5142563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03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5F5B-E420-1040-AC6F-69CA16A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Latency numbers every programmer should know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6C52AD-D909-634A-8989-F9145A8B4BD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2676682"/>
                  </p:ext>
                </p:extLst>
              </p:nvPr>
            </p:nvGraphicFramePr>
            <p:xfrm>
              <a:off x="1066800" y="2016760"/>
              <a:ext cx="6781799" cy="4079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864049">
                      <a:extLst>
                        <a:ext uri="{9D8B030D-6E8A-4147-A177-3AD203B41FA5}">
                          <a16:colId xmlns:a16="http://schemas.microsoft.com/office/drawing/2014/main" val="935833876"/>
                        </a:ext>
                      </a:extLst>
                    </a:gridCol>
                    <a:gridCol w="1801757">
                      <a:extLst>
                        <a:ext uri="{9D8B030D-6E8A-4147-A177-3AD203B41FA5}">
                          <a16:colId xmlns:a16="http://schemas.microsoft.com/office/drawing/2014/main" val="3620493183"/>
                        </a:ext>
                      </a:extLst>
                    </a:gridCol>
                    <a:gridCol w="1115993">
                      <a:extLst>
                        <a:ext uri="{9D8B030D-6E8A-4147-A177-3AD203B41FA5}">
                          <a16:colId xmlns:a16="http://schemas.microsoft.com/office/drawing/2014/main" val="34058266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L1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228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Branch </a:t>
                          </a:r>
                          <a:r>
                            <a:rPr lang="en-US" dirty="0" err="1"/>
                            <a:t>mispredict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550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L2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372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Main memory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37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memory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7091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random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16,000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249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49,000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49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0046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Magnetic Disk seek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491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Magnetic Disk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825,000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+mn-lt"/>
                            </a:rPr>
                            <a:t>825</a:t>
                          </a:r>
                          <a:r>
                            <a:rPr lang="en-US" b="0" i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8128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in Datacenter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500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dirty="0"/>
                            <a:t>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290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CA&lt;-&gt;Europe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150,000,000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332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976C52AD-D909-634A-8989-F9145A8B4BD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62676682"/>
                  </p:ext>
                </p:extLst>
              </p:nvPr>
            </p:nvGraphicFramePr>
            <p:xfrm>
              <a:off x="1066800" y="2016760"/>
              <a:ext cx="6781799" cy="407924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864049">
                      <a:extLst>
                        <a:ext uri="{9D8B030D-6E8A-4147-A177-3AD203B41FA5}">
                          <a16:colId xmlns:a16="http://schemas.microsoft.com/office/drawing/2014/main" val="935833876"/>
                        </a:ext>
                      </a:extLst>
                    </a:gridCol>
                    <a:gridCol w="1801757">
                      <a:extLst>
                        <a:ext uri="{9D8B030D-6E8A-4147-A177-3AD203B41FA5}">
                          <a16:colId xmlns:a16="http://schemas.microsoft.com/office/drawing/2014/main" val="3620493183"/>
                        </a:ext>
                      </a:extLst>
                    </a:gridCol>
                    <a:gridCol w="1115993">
                      <a:extLst>
                        <a:ext uri="{9D8B030D-6E8A-4147-A177-3AD203B41FA5}">
                          <a16:colId xmlns:a16="http://schemas.microsoft.com/office/drawing/2014/main" val="340582666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L1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14228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Branch </a:t>
                          </a:r>
                          <a:r>
                            <a:rPr lang="en-US" dirty="0" err="1"/>
                            <a:t>mispredict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55502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L2 cache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03723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Main memory reference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23775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memory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3,000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7955" t="-410345" r="-1136" b="-6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7091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random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16,000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7955" t="-493333" r="-1136" b="-5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6249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SSD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49,000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7955" t="-613793" r="-1136" b="-4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00460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Magnetic Disk seek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2,000,000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94917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Magnetic Disk 1MB sequential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825,000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7955" t="-813793" r="-1136" b="-2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81283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in Datacenter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500,000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7955" t="-883333" r="-1136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3290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Round trip CA&lt;-&gt;Europe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150,000,000 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150 </a:t>
                          </a:r>
                          <a:r>
                            <a:rPr lang="en-US" dirty="0" err="1"/>
                            <a:t>ms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332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8376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BF14-611E-A248-A546-4EDDC8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with caching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DD8A51-B316-DF41-BC66-F5993BE2E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4699"/>
            <a:ext cx="8229600" cy="458580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49112A-BD5D-DF44-B358-BF46E79DDA70}"/>
              </a:ext>
            </a:extLst>
          </p:cNvPr>
          <p:cNvSpPr/>
          <p:nvPr/>
        </p:nvSpPr>
        <p:spPr>
          <a:xfrm>
            <a:off x="5791200" y="4953000"/>
            <a:ext cx="1676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EA698-B37D-274F-825F-36C0DE9E5F9C}"/>
              </a:ext>
            </a:extLst>
          </p:cNvPr>
          <p:cNvSpPr/>
          <p:nvPr/>
        </p:nvSpPr>
        <p:spPr>
          <a:xfrm>
            <a:off x="5824780" y="5510496"/>
            <a:ext cx="1676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388D0-6EAE-6A46-888C-A8C2D76727A3}"/>
              </a:ext>
            </a:extLst>
          </p:cNvPr>
          <p:cNvSpPr/>
          <p:nvPr/>
        </p:nvSpPr>
        <p:spPr>
          <a:xfrm>
            <a:off x="6781800" y="4648200"/>
            <a:ext cx="16764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A0E45B1-FF93-F84C-93DE-B77336221CC3}"/>
              </a:ext>
            </a:extLst>
          </p:cNvPr>
          <p:cNvSpPr txBox="1">
            <a:spLocks/>
          </p:cNvSpPr>
          <p:nvPr/>
        </p:nvSpPr>
        <p:spPr>
          <a:xfrm>
            <a:off x="990600" y="5955686"/>
            <a:ext cx="6781800" cy="94882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Average latency to access a book: &lt;20mins</a:t>
            </a:r>
          </a:p>
          <a:p>
            <a:r>
              <a:rPr lang="en-US" sz="2000" dirty="0"/>
              <a:t>Average throughput (incl. reading time): ~2 books/</a:t>
            </a:r>
            <a:r>
              <a:rPr lang="en-US" sz="2000" dirty="0" err="1"/>
              <a:t>hr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00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9849</TotalTime>
  <Words>1991</Words>
  <Application>Microsoft Macintosh PowerPoint</Application>
  <PresentationFormat>On-screen Show (4:3)</PresentationFormat>
  <Paragraphs>668</Paragraphs>
  <Slides>28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Courier</vt:lpstr>
      <vt:lpstr>Courier New</vt:lpstr>
      <vt:lpstr>Wingdings 3</vt:lpstr>
      <vt:lpstr>Clarity</vt:lpstr>
      <vt:lpstr>Lecture 14: Caches</vt:lpstr>
      <vt:lpstr>Life without caches</vt:lpstr>
      <vt:lpstr>Life without caches</vt:lpstr>
      <vt:lpstr>A Computer System</vt:lpstr>
      <vt:lpstr>The CPU-Memory Gap</vt:lpstr>
      <vt:lpstr>Caching—The Very Idea</vt:lpstr>
      <vt:lpstr>Memory Hierarchy</vt:lpstr>
      <vt:lpstr>Latency numbers every programmer should know (2020)</vt:lpstr>
      <vt:lpstr>Life with caching</vt:lpstr>
      <vt:lpstr>Caching—The Vocabulary</vt:lpstr>
      <vt:lpstr>Caching—The Vocabulary</vt:lpstr>
      <vt:lpstr>Exercise 1: Caching Strategies</vt:lpstr>
      <vt:lpstr>Example Access Patterns</vt:lpstr>
      <vt:lpstr>Example Access Patterns</vt:lpstr>
      <vt:lpstr>Principle of Locality</vt:lpstr>
      <vt:lpstr>Cache Organization</vt:lpstr>
      <vt:lpstr>Cache Lines</vt:lpstr>
      <vt:lpstr>Direct-mapped Cache</vt:lpstr>
      <vt:lpstr>Example: Direct-mapped Cache</vt:lpstr>
      <vt:lpstr>Exercise 2: Interpreting Addresses</vt:lpstr>
      <vt:lpstr>Exercise 2: Interpreting Addresses</vt:lpstr>
      <vt:lpstr>Exercise 3: Cache Indices </vt:lpstr>
      <vt:lpstr>Exercise 3: Cache Indices </vt:lpstr>
      <vt:lpstr>Exercise 3: Direct-mapped Cache</vt:lpstr>
      <vt:lpstr>Exercise 3: Direct-mapped Cache</vt:lpstr>
      <vt:lpstr>Exercise 4: Direct-mapped Cache</vt:lpstr>
      <vt:lpstr>Exercise 4: Direct-mapped Cache</vt:lpstr>
      <vt:lpstr>Exercise 5: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12: Caches</dc:title>
  <dc:creator>Eleanor  Birrell</dc:creator>
  <cp:lastModifiedBy>Eleanor Birrell</cp:lastModifiedBy>
  <cp:revision>108</cp:revision>
  <cp:lastPrinted>2020-03-02T20:15:18Z</cp:lastPrinted>
  <dcterms:created xsi:type="dcterms:W3CDTF">2019-03-03T22:05:37Z</dcterms:created>
  <dcterms:modified xsi:type="dcterms:W3CDTF">2021-03-04T17:05:31Z</dcterms:modified>
</cp:coreProperties>
</file>