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256" r:id="rId2"/>
    <p:sldId id="401" r:id="rId3"/>
    <p:sldId id="402" r:id="rId4"/>
    <p:sldId id="372" r:id="rId5"/>
    <p:sldId id="407" r:id="rId6"/>
    <p:sldId id="375" r:id="rId7"/>
    <p:sldId id="378" r:id="rId8"/>
    <p:sldId id="408" r:id="rId9"/>
    <p:sldId id="377" r:id="rId10"/>
    <p:sldId id="410" r:id="rId11"/>
    <p:sldId id="425" r:id="rId12"/>
    <p:sldId id="426" r:id="rId13"/>
    <p:sldId id="427" r:id="rId14"/>
    <p:sldId id="374" r:id="rId15"/>
    <p:sldId id="387" r:id="rId16"/>
    <p:sldId id="384" r:id="rId17"/>
    <p:sldId id="409" r:id="rId18"/>
    <p:sldId id="406" r:id="rId19"/>
    <p:sldId id="428" r:id="rId20"/>
    <p:sldId id="383" r:id="rId21"/>
    <p:sldId id="379" r:id="rId22"/>
    <p:sldId id="388" r:id="rId23"/>
    <p:sldId id="396" r:id="rId24"/>
    <p:sldId id="397" r:id="rId25"/>
    <p:sldId id="398" r:id="rId26"/>
    <p:sldId id="429" r:id="rId27"/>
    <p:sldId id="399" r:id="rId28"/>
    <p:sldId id="400" r:id="rId29"/>
    <p:sldId id="421" r:id="rId30"/>
    <p:sldId id="420" r:id="rId31"/>
    <p:sldId id="422" r:id="rId32"/>
    <p:sldId id="423" r:id="rId33"/>
    <p:sldId id="424" r:id="rId34"/>
    <p:sldId id="414" r:id="rId35"/>
    <p:sldId id="430" r:id="rId36"/>
    <p:sldId id="419" r:id="rId37"/>
    <p:sldId id="1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05" autoAdjust="0"/>
    <p:restoredTop sz="89184" autoAdjust="0"/>
  </p:normalViewPr>
  <p:slideViewPr>
    <p:cSldViewPr>
      <p:cViewPr varScale="1">
        <p:scale>
          <a:sx n="113" d="100"/>
          <a:sy n="113" d="100"/>
        </p:scale>
        <p:origin x="176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842173350582"/>
          <c:y val="7.3107049608355096E-2"/>
          <c:w val="0.82923673997412695"/>
          <c:h val="0.71801566579634502"/>
        </c:manualLayout>
      </c:layout>
      <c:scatterChart>
        <c:scatterStyle val="lineMarker"/>
        <c:varyColors val="0"/>
        <c:ser>
          <c:idx val="0"/>
          <c:order val="0"/>
          <c:tx>
            <c:strRef>
              <c:f>lower!$H$24</c:f>
              <c:strCache>
                <c:ptCount val="1"/>
                <c:pt idx="0">
                  <c:v>lower1</c:v>
                </c:pt>
              </c:strCache>
            </c:strRef>
          </c:tx>
          <c:spPr>
            <a:ln w="25400">
              <a:solidFill>
                <a:srgbClr val="8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lower!$H$25:$H$50</c:f>
              <c:numCache>
                <c:formatCode>General</c:formatCode>
                <c:ptCount val="26"/>
                <c:pt idx="0">
                  <c:v>0</c:v>
                </c:pt>
                <c:pt idx="1">
                  <c:v>0.38247999999999999</c:v>
                </c:pt>
                <c:pt idx="2">
                  <c:v>1.529026</c:v>
                </c:pt>
                <c:pt idx="3">
                  <c:v>3.439454</c:v>
                </c:pt>
                <c:pt idx="4">
                  <c:v>6.1138879999999736</c:v>
                </c:pt>
                <c:pt idx="5">
                  <c:v>9.5525529999999996</c:v>
                </c:pt>
                <c:pt idx="6">
                  <c:v>13.75432</c:v>
                </c:pt>
                <c:pt idx="7">
                  <c:v>18.721091999999999</c:v>
                </c:pt>
                <c:pt idx="8">
                  <c:v>24.451184000000001</c:v>
                </c:pt>
                <c:pt idx="9">
                  <c:v>30.945739999999748</c:v>
                </c:pt>
                <c:pt idx="10">
                  <c:v>38.204385000000002</c:v>
                </c:pt>
                <c:pt idx="11">
                  <c:v>46.226627999999998</c:v>
                </c:pt>
                <c:pt idx="12">
                  <c:v>55.013938000000003</c:v>
                </c:pt>
                <c:pt idx="13">
                  <c:v>64.564981000000003</c:v>
                </c:pt>
                <c:pt idx="14">
                  <c:v>74.879954999999995</c:v>
                </c:pt>
                <c:pt idx="15">
                  <c:v>85.968007999999998</c:v>
                </c:pt>
                <c:pt idx="16">
                  <c:v>97.809497999999977</c:v>
                </c:pt>
                <c:pt idx="17">
                  <c:v>110.416061</c:v>
                </c:pt>
                <c:pt idx="18">
                  <c:v>123.79652900000001</c:v>
                </c:pt>
                <c:pt idx="19">
                  <c:v>137.93689800000001</c:v>
                </c:pt>
                <c:pt idx="20">
                  <c:v>152.830521</c:v>
                </c:pt>
                <c:pt idx="21">
                  <c:v>168.48597100000001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066-5848-A6F6-2CA4D5E6CF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9743304"/>
        <c:axId val="-2129734952"/>
      </c:scatterChart>
      <c:valAx>
        <c:axId val="-2129743304"/>
        <c:scaling>
          <c:orientation val="minMax"/>
          <c:max val="50000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01"/>
              <c:y val="0.8851174934725849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29734952"/>
        <c:crosses val="autoZero"/>
        <c:crossBetween val="midCat"/>
      </c:valAx>
      <c:valAx>
        <c:axId val="-2129734952"/>
        <c:scaling>
          <c:orientation val="minMax"/>
          <c:max val="25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29743304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842173350582"/>
          <c:y val="7.3107049608355096E-2"/>
          <c:w val="0.82923673997412695"/>
          <c:h val="0.71801566579634502"/>
        </c:manualLayout>
      </c:layout>
      <c:scatterChart>
        <c:scatterStyle val="lineMarker"/>
        <c:varyColors val="0"/>
        <c:ser>
          <c:idx val="1"/>
          <c:order val="0"/>
          <c:tx>
            <c:strRef>
              <c:f>lower!$I$24</c:f>
              <c:strCache>
                <c:ptCount val="1"/>
                <c:pt idx="0">
                  <c:v>lower2</c:v>
                </c:pt>
              </c:strCache>
            </c:strRef>
          </c:tx>
          <c:spPr>
            <a:ln w="25400">
              <a:solidFill>
                <a:srgbClr val="333333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lower!$I$25:$I$50</c:f>
              <c:numCache>
                <c:formatCode>General</c:formatCode>
                <c:ptCount val="26"/>
                <c:pt idx="0">
                  <c:v>0</c:v>
                </c:pt>
                <c:pt idx="1">
                  <c:v>3.8000000000000002E-5</c:v>
                </c:pt>
                <c:pt idx="2">
                  <c:v>7.7000000000000001E-5</c:v>
                </c:pt>
                <c:pt idx="3">
                  <c:v>1.15E-4</c:v>
                </c:pt>
                <c:pt idx="4">
                  <c:v>1.5300000000000001E-4</c:v>
                </c:pt>
                <c:pt idx="5">
                  <c:v>1.9100000000000001E-4</c:v>
                </c:pt>
                <c:pt idx="6">
                  <c:v>2.2900000000000001E-4</c:v>
                </c:pt>
                <c:pt idx="7">
                  <c:v>2.6699999999999998E-4</c:v>
                </c:pt>
                <c:pt idx="8">
                  <c:v>3.0600000000000001E-4</c:v>
                </c:pt>
                <c:pt idx="9">
                  <c:v>3.4400000000000001E-4</c:v>
                </c:pt>
                <c:pt idx="10">
                  <c:v>3.8200000000000002E-4</c:v>
                </c:pt>
                <c:pt idx="11">
                  <c:v>4.2000000000000002E-4</c:v>
                </c:pt>
                <c:pt idx="12">
                  <c:v>4.5800000000000002E-4</c:v>
                </c:pt>
                <c:pt idx="13">
                  <c:v>4.9700000000000005E-4</c:v>
                </c:pt>
                <c:pt idx="14">
                  <c:v>5.3499999999999999E-4</c:v>
                </c:pt>
                <c:pt idx="15">
                  <c:v>5.7300000000000005E-4</c:v>
                </c:pt>
                <c:pt idx="16">
                  <c:v>6.11E-4</c:v>
                </c:pt>
                <c:pt idx="17">
                  <c:v>6.4899999999999995E-4</c:v>
                </c:pt>
                <c:pt idx="18">
                  <c:v>6.87E-4</c:v>
                </c:pt>
                <c:pt idx="19">
                  <c:v>7.2599999999999997E-4</c:v>
                </c:pt>
                <c:pt idx="20">
                  <c:v>7.6400000000000003E-4</c:v>
                </c:pt>
                <c:pt idx="21">
                  <c:v>8.0199999999999998E-4</c:v>
                </c:pt>
                <c:pt idx="22">
                  <c:v>8.4000000000000003E-4</c:v>
                </c:pt>
                <c:pt idx="23">
                  <c:v>8.7799999999999998E-4</c:v>
                </c:pt>
                <c:pt idx="24">
                  <c:v>9.1699999999999995E-4</c:v>
                </c:pt>
                <c:pt idx="25">
                  <c:v>9.5500000000000001E-4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296-6745-B09D-F642141148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9723208"/>
        <c:axId val="-2129714824"/>
      </c:scatterChart>
      <c:valAx>
        <c:axId val="-2129723208"/>
        <c:scaling>
          <c:orientation val="minMax"/>
          <c:max val="50000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01"/>
              <c:y val="0.8851174934725849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29714824"/>
        <c:crosses val="autoZero"/>
        <c:crossBetween val="midCat"/>
      </c:valAx>
      <c:valAx>
        <c:axId val="-2129714824"/>
        <c:scaling>
          <c:orientation val="minMax"/>
          <c:max val="25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29723208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3/3/21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3/3/21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Exercise: Figure out what these functions do and whether they do the same thing</a:t>
            </a:r>
          </a:p>
          <a:p>
            <a:endParaRPr lang="en-US" dirty="0"/>
          </a:p>
          <a:p>
            <a:r>
              <a:rPr lang="en-US" dirty="0"/>
              <a:t>Potential problem: </a:t>
            </a:r>
            <a:r>
              <a:rPr lang="en-US" dirty="0" err="1"/>
              <a:t>xp</a:t>
            </a:r>
            <a:r>
              <a:rPr lang="en-US" dirty="0"/>
              <a:t> and </a:t>
            </a:r>
            <a:r>
              <a:rPr lang="en-US" dirty="0" err="1"/>
              <a:t>yp</a:t>
            </a:r>
            <a:r>
              <a:rPr lang="en-US" dirty="0"/>
              <a:t> might be different aliases for the same value</a:t>
            </a:r>
          </a:p>
          <a:p>
            <a:pPr lvl="1"/>
            <a:r>
              <a:rPr lang="en-US" dirty="0"/>
              <a:t>i.e., </a:t>
            </a:r>
            <a:r>
              <a:rPr lang="en-US" dirty="0" err="1"/>
              <a:t>xp</a:t>
            </a:r>
            <a:r>
              <a:rPr lang="en-US" dirty="0"/>
              <a:t> == </a:t>
            </a:r>
            <a:r>
              <a:rPr lang="en-US" dirty="0" err="1"/>
              <a:t>yp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91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problem: f1 might have side-effects</a:t>
            </a:r>
          </a:p>
          <a:p>
            <a:pPr lvl="1"/>
            <a:r>
              <a:rPr lang="en-US" dirty="0"/>
              <a:t>update global variables</a:t>
            </a:r>
          </a:p>
          <a:p>
            <a:pPr lvl="1"/>
            <a:r>
              <a:rPr lang="en-US" dirty="0"/>
              <a:t>write to file/network</a:t>
            </a:r>
          </a:p>
          <a:p>
            <a:pPr lvl="1"/>
            <a:r>
              <a:rPr lang="en-US" dirty="0"/>
              <a:t>UI feature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problem: f1 might have side-effects</a:t>
            </a:r>
          </a:p>
          <a:p>
            <a:pPr lvl="1"/>
            <a:r>
              <a:rPr lang="en-US" dirty="0"/>
              <a:t>update global variables</a:t>
            </a:r>
          </a:p>
          <a:p>
            <a:pPr lvl="1"/>
            <a:r>
              <a:rPr lang="en-US" dirty="0"/>
              <a:t>write to file/network</a:t>
            </a:r>
          </a:p>
          <a:p>
            <a:pPr lvl="1"/>
            <a:r>
              <a:rPr lang="en-US" dirty="0"/>
              <a:t>UI feature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41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it would be better to store sums[i-1]+a[</a:t>
            </a:r>
            <a:r>
              <a:rPr lang="en-US" dirty="0" err="1"/>
              <a:t>i</a:t>
            </a:r>
            <a:r>
              <a:rPr lang="en-US" dirty="0"/>
              <a:t>] in a local variable to reduce memory accesses</a:t>
            </a:r>
          </a:p>
          <a:p>
            <a:r>
              <a:rPr lang="en-US" dirty="0"/>
              <a:t>Note: unroll and jam at O3, general unroll-loops not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16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7338" indent="-287338" eaLnBrk="1" hangingPunct="1">
              <a:lnSpc>
                <a:spcPct val="85000"/>
              </a:lnSpc>
              <a:defRPr/>
            </a:pPr>
            <a:r>
              <a:rPr lang="en-US" dirty="0"/>
              <a:t>What changed: </a:t>
            </a:r>
            <a:r>
              <a:rPr lang="en-US" sz="2000" dirty="0"/>
              <a:t>Ops in the next iteration can be started early (no dependency</a:t>
            </a:r>
            <a:r>
              <a:rPr lang="en-US" sz="1800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6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86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60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97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71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66FF-2E65-BE4B-A0B3-B1CB8A162916}" type="datetime1">
              <a:rPr lang="en-US" smtClean="0"/>
              <a:t>3/3/21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3C8E8-342A-3B49-A270-4102603AC59C}" type="datetime1">
              <a:rPr lang="en-US" smtClean="0"/>
              <a:t>3/3/21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B542-0680-F74A-B664-D485808B16B6}" type="datetime1">
              <a:rPr lang="en-US" smtClean="0"/>
              <a:t>3/3/21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CD316-AFAB-0E44-A5C9-84E3AB513354}" type="datetime1">
              <a:rPr lang="en-US" smtClean="0"/>
              <a:t>3/3/21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9422-19CF-B549-B65C-56BC1D844798}" type="datetime1">
              <a:rPr lang="en-US" smtClean="0"/>
              <a:t>3/3/21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F702-1364-BC40-9E29-97C505DCF7E1}" type="datetime1">
              <a:rPr lang="en-US" smtClean="0"/>
              <a:t>3/3/21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C925D-9ECA-C945-B6DA-0AE6D9FFA2EA}" type="datetime1">
              <a:rPr lang="en-US" smtClean="0"/>
              <a:t>3/3/21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B88B7-27D5-3041-9498-41F90BB6E083}" type="datetime1">
              <a:rPr lang="en-US" smtClean="0"/>
              <a:t>3/3/21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0AA8-0B08-A74D-ADB7-07C128C81BC6}" type="datetime1">
              <a:rPr lang="en-US" smtClean="0"/>
              <a:t>3/3/21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5E8E0-4F80-6C42-AE3D-04460B0021AB}" type="datetime1">
              <a:rPr lang="en-US" smtClean="0"/>
              <a:t>3/3/21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657B524-9795-4749-B078-D1AAFC57CBB9}" type="datetime1">
              <a:rPr lang="en-US" smtClean="0"/>
              <a:t>3/3/21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</a:t>
            </a:r>
            <a:r>
              <a:rPr lang="en-US"/>
              <a:t>                  Spring 2021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8077200" cy="631825"/>
          </a:xfrm>
        </p:spPr>
        <p:txBody>
          <a:bodyPr>
            <a:noAutofit/>
          </a:bodyPr>
          <a:lstStyle/>
          <a:p>
            <a:r>
              <a:rPr lang="en-US" sz="3200" dirty="0"/>
              <a:t>Lecture 13: Optimization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Optimizing Compilers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Must not cause any change in program behavior</a:t>
            </a:r>
          </a:p>
          <a:p>
            <a:pPr lvl="1"/>
            <a:r>
              <a:rPr lang="en-US" dirty="0"/>
              <a:t>Often prevents optimizations that would only affect behavior under pathological conditions.</a:t>
            </a:r>
          </a:p>
          <a:p>
            <a:pPr lvl="2"/>
            <a:r>
              <a:rPr lang="en-US" dirty="0"/>
              <a:t>Data ranges may be more limited than variable type suggests</a:t>
            </a:r>
          </a:p>
          <a:p>
            <a:pPr lvl="2"/>
            <a:r>
              <a:rPr lang="en-US" dirty="0"/>
              <a:t>Compiler cannot know run-time inputs</a:t>
            </a:r>
          </a:p>
          <a:p>
            <a:pPr lvl="1"/>
            <a:r>
              <a:rPr lang="en-US" dirty="0"/>
              <a:t>When in doubt, the compiler must be conservative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31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3D8CD-F889-4F40-9D99-7F20984D9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1: Aliasing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AFE22-9054-E743-BA20-0812BA9B3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the following two functions. What do each of these programs do? Do they do the same thing?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59663D-F08A-1C41-9B83-6C053E551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645452"/>
            <a:ext cx="3296036" cy="15670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void mystery1(int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,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          int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+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-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–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BF3297-163F-4A4F-8B1F-3A0FA3931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1024" y="2645452"/>
            <a:ext cx="3296036" cy="15670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void mystery2(int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,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          int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temp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temp;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79660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3D8CD-F889-4F40-9D99-7F20984D9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1: Aliasing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AFE22-9054-E743-BA20-0812BA9B3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the following two functions. What do each of these programs do? Do they do the same thing?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59663D-F08A-1C41-9B83-6C053E551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645452"/>
            <a:ext cx="3296036" cy="15670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void mystery1(int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,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          int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+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-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–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BF3297-163F-4A4F-8B1F-3A0FA3931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1024" y="2645452"/>
            <a:ext cx="3296036" cy="15670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void mystery2(int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,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          int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temp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temp;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95D21D7-147D-834A-8C74-09C705DC4B2F}"/>
              </a:ext>
            </a:extLst>
          </p:cNvPr>
          <p:cNvGrpSpPr/>
          <p:nvPr/>
        </p:nvGrpSpPr>
        <p:grpSpPr>
          <a:xfrm>
            <a:off x="303422" y="4985332"/>
            <a:ext cx="801478" cy="369332"/>
            <a:chOff x="5751722" y="2781372"/>
            <a:chExt cx="801478" cy="369332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DAF5E19-6A62-4441-AFBB-F3C334626F2D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DF56BE9-8C02-D444-BF0E-64D775492AB4}"/>
                </a:ext>
              </a:extLst>
            </p:cNvPr>
            <p:cNvSpPr txBox="1"/>
            <p:nvPr/>
          </p:nvSpPr>
          <p:spPr>
            <a:xfrm>
              <a:off x="5751722" y="2781372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xp</a:t>
              </a:r>
              <a:endParaRPr lang="en-US" dirty="0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44754A07-3AD8-D647-9F34-0B5F9DA348CF}"/>
              </a:ext>
            </a:extLst>
          </p:cNvPr>
          <p:cNvSpPr/>
          <p:nvPr/>
        </p:nvSpPr>
        <p:spPr>
          <a:xfrm>
            <a:off x="1123950" y="5770811"/>
            <a:ext cx="2286000" cy="369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47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3EA5C29-8581-1543-9212-1FEDF0ED9DBC}"/>
              </a:ext>
            </a:extLst>
          </p:cNvPr>
          <p:cNvSpPr/>
          <p:nvPr/>
        </p:nvSpPr>
        <p:spPr>
          <a:xfrm>
            <a:off x="1143000" y="4812266"/>
            <a:ext cx="2286000" cy="369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7341059-73DB-7A41-B3A1-DD52BAEAABF5}"/>
              </a:ext>
            </a:extLst>
          </p:cNvPr>
          <p:cNvCxnSpPr/>
          <p:nvPr/>
        </p:nvCxnSpPr>
        <p:spPr>
          <a:xfrm>
            <a:off x="647700" y="6143497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B3FC046-0A94-6B4B-8F0A-8FA3D0306AA7}"/>
              </a:ext>
            </a:extLst>
          </p:cNvPr>
          <p:cNvSpPr txBox="1"/>
          <p:nvPr/>
        </p:nvSpPr>
        <p:spPr>
          <a:xfrm>
            <a:off x="303422" y="5933509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yp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8BC4A58-C794-A44E-AF0A-B35C3A1207D0}"/>
              </a:ext>
            </a:extLst>
          </p:cNvPr>
          <p:cNvSpPr/>
          <p:nvPr/>
        </p:nvSpPr>
        <p:spPr>
          <a:xfrm>
            <a:off x="1143000" y="4419600"/>
            <a:ext cx="2286000" cy="228598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BDCE71E-86CB-8940-9F38-B29E9A7E2E9F}"/>
              </a:ext>
            </a:extLst>
          </p:cNvPr>
          <p:cNvSpPr/>
          <p:nvPr/>
        </p:nvSpPr>
        <p:spPr>
          <a:xfrm>
            <a:off x="1131794" y="4807774"/>
            <a:ext cx="2286000" cy="369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5BFB1F1-37EE-3C40-AC8B-877B0EF4A7D9}"/>
              </a:ext>
            </a:extLst>
          </p:cNvPr>
          <p:cNvSpPr/>
          <p:nvPr/>
        </p:nvSpPr>
        <p:spPr>
          <a:xfrm>
            <a:off x="1138237" y="5775303"/>
            <a:ext cx="2286000" cy="369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F6CD2CA-D119-4E47-9423-1F394456076B}"/>
              </a:ext>
            </a:extLst>
          </p:cNvPr>
          <p:cNvSpPr/>
          <p:nvPr/>
        </p:nvSpPr>
        <p:spPr>
          <a:xfrm>
            <a:off x="1143000" y="4801760"/>
            <a:ext cx="2286000" cy="369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0C468A8-A709-4248-BDEB-7F3651C3F9D5}"/>
              </a:ext>
            </a:extLst>
          </p:cNvPr>
          <p:cNvSpPr txBox="1"/>
          <p:nvPr/>
        </p:nvSpPr>
        <p:spPr>
          <a:xfrm>
            <a:off x="4062221" y="440156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temp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268AFA4-CA13-694C-A88C-E3B345F121A9}"/>
              </a:ext>
            </a:extLst>
          </p:cNvPr>
          <p:cNvSpPr/>
          <p:nvPr/>
        </p:nvSpPr>
        <p:spPr>
          <a:xfrm>
            <a:off x="4742126" y="4422060"/>
            <a:ext cx="889407" cy="369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3C03E75-B89F-3E46-A834-B9F015638173}"/>
              </a:ext>
            </a:extLst>
          </p:cNvPr>
          <p:cNvGrpSpPr/>
          <p:nvPr/>
        </p:nvGrpSpPr>
        <p:grpSpPr>
          <a:xfrm>
            <a:off x="5150958" y="4985332"/>
            <a:ext cx="801478" cy="369332"/>
            <a:chOff x="5751722" y="2781372"/>
            <a:chExt cx="801478" cy="369332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D469A5F2-384A-F246-A161-FAAFBBF2B1A9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5711C5F-70A2-B846-BDFC-512E0EDB6705}"/>
                </a:ext>
              </a:extLst>
            </p:cNvPr>
            <p:cNvSpPr txBox="1"/>
            <p:nvPr/>
          </p:nvSpPr>
          <p:spPr>
            <a:xfrm>
              <a:off x="5751722" y="2781372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xp</a:t>
              </a:r>
              <a:endParaRPr lang="en-US" dirty="0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659CA6AC-D4D0-124C-A890-3CC000DD3CA1}"/>
              </a:ext>
            </a:extLst>
          </p:cNvPr>
          <p:cNvSpPr/>
          <p:nvPr/>
        </p:nvSpPr>
        <p:spPr>
          <a:xfrm>
            <a:off x="5971486" y="5770811"/>
            <a:ext cx="2286000" cy="369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47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8547DB9-69EE-B448-90CD-85A2AF47F93D}"/>
              </a:ext>
            </a:extLst>
          </p:cNvPr>
          <p:cNvSpPr/>
          <p:nvPr/>
        </p:nvSpPr>
        <p:spPr>
          <a:xfrm>
            <a:off x="5990536" y="4812266"/>
            <a:ext cx="2286000" cy="369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C5EFF2C-B1A9-B74A-9C52-FD0144A0EC91}"/>
              </a:ext>
            </a:extLst>
          </p:cNvPr>
          <p:cNvCxnSpPr/>
          <p:nvPr/>
        </p:nvCxnSpPr>
        <p:spPr>
          <a:xfrm>
            <a:off x="5495236" y="6143497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2772B1CB-35D3-2745-B20F-8A6BCA9E0F4E}"/>
              </a:ext>
            </a:extLst>
          </p:cNvPr>
          <p:cNvSpPr txBox="1"/>
          <p:nvPr/>
        </p:nvSpPr>
        <p:spPr>
          <a:xfrm>
            <a:off x="5150958" y="5933509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yp</a:t>
            </a:r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846A7ED-CE15-234C-B740-3E63A60EDABC}"/>
              </a:ext>
            </a:extLst>
          </p:cNvPr>
          <p:cNvSpPr/>
          <p:nvPr/>
        </p:nvSpPr>
        <p:spPr>
          <a:xfrm>
            <a:off x="5990536" y="4419600"/>
            <a:ext cx="2286000" cy="228598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535697E-BD54-A547-AC57-42DE5DD5DE13}"/>
              </a:ext>
            </a:extLst>
          </p:cNvPr>
          <p:cNvSpPr/>
          <p:nvPr/>
        </p:nvSpPr>
        <p:spPr>
          <a:xfrm>
            <a:off x="5985773" y="5775303"/>
            <a:ext cx="2286000" cy="369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DF2BA74-35F9-6D46-BC96-BF215B413AB6}"/>
              </a:ext>
            </a:extLst>
          </p:cNvPr>
          <p:cNvSpPr/>
          <p:nvPr/>
        </p:nvSpPr>
        <p:spPr>
          <a:xfrm>
            <a:off x="5979330" y="4801760"/>
            <a:ext cx="2286000" cy="369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47</a:t>
            </a:r>
          </a:p>
        </p:txBody>
      </p:sp>
    </p:spTree>
    <p:extLst>
      <p:ext uri="{BB962C8B-B14F-4D97-AF65-F5344CB8AC3E}">
        <p14:creationId xmlns:p14="http://schemas.microsoft.com/office/powerpoint/2010/main" val="229700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2" grpId="0"/>
      <p:bldP spid="24" grpId="0" animBg="1"/>
      <p:bldP spid="25" grpId="0" animBg="1"/>
      <p:bldP spid="26" grpId="0" animBg="1"/>
      <p:bldP spid="27" grpId="0" animBg="1"/>
      <p:bldP spid="30" grpId="0"/>
      <p:bldP spid="31" grpId="0" animBg="1"/>
      <p:bldP spid="29" grpId="0" animBg="1"/>
      <p:bldP spid="32" grpId="0" animBg="1"/>
      <p:bldP spid="34" grpId="0"/>
      <p:bldP spid="35" grpId="0" animBg="1"/>
      <p:bldP spid="37" grpId="0" animBg="1"/>
      <p:bldP spid="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3D8CD-F889-4F40-9D99-7F20984D9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1: Aliasing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AFE22-9054-E743-BA20-0812BA9B3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the following two functions. What do each of these programs do? Do they do the same thing?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59663D-F08A-1C41-9B83-6C053E551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645452"/>
            <a:ext cx="3296036" cy="15670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void mystery1(int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,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          int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+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-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–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BF3297-163F-4A4F-8B1F-3A0FA3931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1024" y="2645452"/>
            <a:ext cx="3296036" cy="15670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void mystery2(int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,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          int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temp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temp;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95D21D7-147D-834A-8C74-09C705DC4B2F}"/>
              </a:ext>
            </a:extLst>
          </p:cNvPr>
          <p:cNvGrpSpPr/>
          <p:nvPr/>
        </p:nvGrpSpPr>
        <p:grpSpPr>
          <a:xfrm>
            <a:off x="0" y="4985332"/>
            <a:ext cx="1173375" cy="369332"/>
            <a:chOff x="5379825" y="2781372"/>
            <a:chExt cx="1173375" cy="369332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DAF5E19-6A62-4441-AFBB-F3C334626F2D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DF56BE9-8C02-D444-BF0E-64D775492AB4}"/>
                </a:ext>
              </a:extLst>
            </p:cNvPr>
            <p:cNvSpPr txBox="1"/>
            <p:nvPr/>
          </p:nvSpPr>
          <p:spPr>
            <a:xfrm>
              <a:off x="5379825" y="2781372"/>
              <a:ext cx="800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err="1"/>
                <a:t>xp</a:t>
              </a:r>
              <a:r>
                <a:rPr lang="en-US" dirty="0"/>
                <a:t>, </a:t>
              </a:r>
              <a:r>
                <a:rPr lang="en-US" dirty="0" err="1"/>
                <a:t>yp</a:t>
              </a:r>
              <a:endParaRPr lang="en-US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23EA5C29-8581-1543-9212-1FEDF0ED9DBC}"/>
              </a:ext>
            </a:extLst>
          </p:cNvPr>
          <p:cNvSpPr/>
          <p:nvPr/>
        </p:nvSpPr>
        <p:spPr>
          <a:xfrm>
            <a:off x="1211475" y="4812266"/>
            <a:ext cx="2286000" cy="369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8BC4A58-C794-A44E-AF0A-B35C3A1207D0}"/>
              </a:ext>
            </a:extLst>
          </p:cNvPr>
          <p:cNvSpPr/>
          <p:nvPr/>
        </p:nvSpPr>
        <p:spPr>
          <a:xfrm>
            <a:off x="1211475" y="4419600"/>
            <a:ext cx="2286000" cy="228598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BDCE71E-86CB-8940-9F38-B29E9A7E2E9F}"/>
              </a:ext>
            </a:extLst>
          </p:cNvPr>
          <p:cNvSpPr/>
          <p:nvPr/>
        </p:nvSpPr>
        <p:spPr>
          <a:xfrm>
            <a:off x="1211475" y="4803069"/>
            <a:ext cx="2286000" cy="369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26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5BFB1F1-37EE-3C40-AC8B-877B0EF4A7D9}"/>
              </a:ext>
            </a:extLst>
          </p:cNvPr>
          <p:cNvSpPr/>
          <p:nvPr/>
        </p:nvSpPr>
        <p:spPr>
          <a:xfrm>
            <a:off x="1225290" y="4803069"/>
            <a:ext cx="2286000" cy="369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0C468A8-A709-4248-BDEB-7F3651C3F9D5}"/>
              </a:ext>
            </a:extLst>
          </p:cNvPr>
          <p:cNvSpPr txBox="1"/>
          <p:nvPr/>
        </p:nvSpPr>
        <p:spPr>
          <a:xfrm>
            <a:off x="4061155" y="5822945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temp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268AFA4-CA13-694C-A88C-E3B345F121A9}"/>
              </a:ext>
            </a:extLst>
          </p:cNvPr>
          <p:cNvSpPr/>
          <p:nvPr/>
        </p:nvSpPr>
        <p:spPr>
          <a:xfrm>
            <a:off x="4725596" y="5822944"/>
            <a:ext cx="889407" cy="369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F85F385-4C76-E341-95AD-14FF71D076E1}"/>
              </a:ext>
            </a:extLst>
          </p:cNvPr>
          <p:cNvGrpSpPr/>
          <p:nvPr/>
        </p:nvGrpSpPr>
        <p:grpSpPr>
          <a:xfrm>
            <a:off x="4765106" y="4985332"/>
            <a:ext cx="1173375" cy="369332"/>
            <a:chOff x="5379825" y="2781372"/>
            <a:chExt cx="1173375" cy="369332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4CB435E1-8CF6-674A-90C9-80C2A2CF66FB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4EFB21B-227B-774D-A3EB-9AC4EC72DEB2}"/>
                </a:ext>
              </a:extLst>
            </p:cNvPr>
            <p:cNvSpPr txBox="1"/>
            <p:nvPr/>
          </p:nvSpPr>
          <p:spPr>
            <a:xfrm>
              <a:off x="5379825" y="2781372"/>
              <a:ext cx="800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err="1"/>
                <a:t>xp</a:t>
              </a:r>
              <a:r>
                <a:rPr lang="en-US" dirty="0"/>
                <a:t>, </a:t>
              </a:r>
              <a:r>
                <a:rPr lang="en-US" dirty="0" err="1"/>
                <a:t>yp</a:t>
              </a:r>
              <a:endParaRPr lang="en-US" dirty="0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69F1CABF-82FB-AF4E-BF78-675CC9E6477A}"/>
              </a:ext>
            </a:extLst>
          </p:cNvPr>
          <p:cNvSpPr/>
          <p:nvPr/>
        </p:nvSpPr>
        <p:spPr>
          <a:xfrm>
            <a:off x="5976581" y="4812266"/>
            <a:ext cx="2286000" cy="369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266DDF6-A964-EF47-B8F0-F25B05517023}"/>
              </a:ext>
            </a:extLst>
          </p:cNvPr>
          <p:cNvSpPr/>
          <p:nvPr/>
        </p:nvSpPr>
        <p:spPr>
          <a:xfrm>
            <a:off x="5976581" y="4419600"/>
            <a:ext cx="2286000" cy="228598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7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  <p:bldP spid="25" grpId="0" animBg="1"/>
      <p:bldP spid="26" grpId="0" animBg="1"/>
      <p:bldP spid="30" grpId="0"/>
      <p:bldP spid="31" grpId="0" animBg="1"/>
      <p:bldP spid="29" grpId="0" animBg="1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Optimizing Compilers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4114800"/>
            <a:ext cx="8229600" cy="23622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B2B62C-DFBF-F649-8941-C51498CBE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040" y="1603829"/>
            <a:ext cx="3296036" cy="15670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void mystery1(int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,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          int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+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-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–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76442F0A-A6B4-A544-A4E6-8E9BCB721C51}"/>
              </a:ext>
            </a:extLst>
          </p:cNvPr>
          <p:cNvSpPr/>
          <p:nvPr/>
        </p:nvSpPr>
        <p:spPr>
          <a:xfrm>
            <a:off x="4191863" y="2196877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C9EF8F-AA41-B449-ABBC-74C34B9246FD}"/>
              </a:ext>
            </a:extLst>
          </p:cNvPr>
          <p:cNvSpPr txBox="1"/>
          <p:nvPr/>
        </p:nvSpPr>
        <p:spPr>
          <a:xfrm>
            <a:off x="4355835" y="1641706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1"/>
                </a:solidFill>
              </a:rPr>
              <a:t>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2292FB-53A1-934A-B89E-98308DDFD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0764" y="1603829"/>
            <a:ext cx="3296036" cy="15670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void mystery2(int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,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          int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temp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xp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yp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temp;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47766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Blocker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Aliasing: Two different references to a single location</a:t>
            </a:r>
          </a:p>
          <a:p>
            <a:pPr lvl="1"/>
            <a:r>
              <a:rPr lang="en-US" dirty="0"/>
              <a:t>Easy to happen in C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Develop habit of introducing local variables</a:t>
            </a:r>
          </a:p>
          <a:p>
            <a:pPr lvl="1"/>
            <a:r>
              <a:rPr lang="en-US" dirty="0"/>
              <a:t>To accumulate within loops, for example</a:t>
            </a:r>
          </a:p>
          <a:p>
            <a:pPr lvl="1"/>
            <a:r>
              <a:rPr lang="en-US" dirty="0"/>
              <a:t>Your way of telling the compiler not to check for aliasing</a:t>
            </a:r>
          </a:p>
        </p:txBody>
      </p:sp>
    </p:spTree>
    <p:extLst>
      <p:ext uri="{BB962C8B-B14F-4D97-AF65-F5344CB8AC3E}">
        <p14:creationId xmlns:p14="http://schemas.microsoft.com/office/powerpoint/2010/main" val="3057538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1: Summing Matrix Rows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1" y="4571412"/>
            <a:ext cx="4038600" cy="159787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# sum_rows1 inner loop</a:t>
            </a:r>
          </a:p>
          <a:p>
            <a:r>
              <a:rPr lang="en-US" sz="1400" b="1" dirty="0">
                <a:latin typeface="Courier New" pitchFamily="49" charset="0"/>
              </a:rPr>
              <a:t>.L4:</a:t>
            </a:r>
          </a:p>
          <a:p>
            <a:r>
              <a:rPr lang="en-US" sz="1400" b="1" dirty="0">
                <a:latin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</a:rPr>
              <a:t>movl</a:t>
            </a:r>
            <a:r>
              <a:rPr lang="en-US" sz="1400" b="1" dirty="0">
                <a:latin typeface="Courier New" pitchFamily="49" charset="0"/>
              </a:rPr>
              <a:t>   (%</a:t>
            </a:r>
            <a:r>
              <a:rPr lang="en-US" sz="1400" b="1" dirty="0" err="1">
                <a:latin typeface="Courier New" pitchFamily="49" charset="0"/>
              </a:rPr>
              <a:t>rax</a:t>
            </a:r>
            <a:r>
              <a:rPr lang="en-US" sz="1400" b="1" dirty="0">
                <a:latin typeface="Courier New" pitchFamily="49" charset="0"/>
              </a:rPr>
              <a:t>), %</a:t>
            </a:r>
            <a:r>
              <a:rPr lang="en-US" sz="1400" b="1" dirty="0" err="1">
                <a:latin typeface="Courier New" pitchFamily="49" charset="0"/>
              </a:rPr>
              <a:t>edx</a:t>
            </a:r>
            <a:r>
              <a:rPr lang="en-US" sz="1400" b="1" dirty="0">
                <a:latin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</a:rPr>
              <a:t>addl</a:t>
            </a:r>
            <a:r>
              <a:rPr lang="en-US" sz="1400" b="1" dirty="0">
                <a:latin typeface="Courier New" pitchFamily="49" charset="0"/>
              </a:rPr>
              <a:t>    %</a:t>
            </a:r>
            <a:r>
              <a:rPr lang="en-US" sz="1400" b="1" dirty="0" err="1">
                <a:latin typeface="Courier New" pitchFamily="49" charset="0"/>
              </a:rPr>
              <a:t>edx</a:t>
            </a:r>
            <a:r>
              <a:rPr lang="en-US" sz="1400" b="1" dirty="0">
                <a:latin typeface="Courier New" pitchFamily="49" charset="0"/>
              </a:rPr>
              <a:t>, (%rsi,%r10,4)</a:t>
            </a:r>
          </a:p>
          <a:p>
            <a:r>
              <a:rPr lang="en-US" sz="1400" b="1" dirty="0">
                <a:latin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</a:rPr>
              <a:t>addq</a:t>
            </a:r>
            <a:r>
              <a:rPr lang="en-US" sz="1400" b="1" dirty="0">
                <a:latin typeface="Courier New" pitchFamily="49" charset="0"/>
              </a:rPr>
              <a:t>    $4, %</a:t>
            </a:r>
            <a:r>
              <a:rPr lang="en-US" sz="1400" b="1" dirty="0" err="1">
                <a:latin typeface="Courier New" pitchFamily="49" charset="0"/>
              </a:rPr>
              <a:t>rax</a:t>
            </a:r>
            <a:endParaRPr lang="en-US" sz="1400" b="1" dirty="0">
              <a:latin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</a:rPr>
              <a:t>decq</a:t>
            </a:r>
            <a:r>
              <a:rPr lang="en-US" sz="1400" b="1" dirty="0">
                <a:latin typeface="Courier New" pitchFamily="49" charset="0"/>
              </a:rPr>
              <a:t>    %</a:t>
            </a:r>
            <a:r>
              <a:rPr lang="en-US" sz="1400" b="1" dirty="0" err="1">
                <a:latin typeface="Courier New" pitchFamily="49" charset="0"/>
              </a:rPr>
              <a:t>rcx</a:t>
            </a:r>
            <a:endParaRPr lang="en-US" sz="1400" b="1" dirty="0">
              <a:latin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</a:rPr>
              <a:t>jne</a:t>
            </a:r>
            <a:r>
              <a:rPr lang="en-US" sz="1400" b="1" dirty="0">
                <a:latin typeface="Courier New" pitchFamily="49" charset="0"/>
              </a:rPr>
              <a:t>     .L3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57200" y="1633894"/>
            <a:ext cx="4038600" cy="267509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/* Sum rows of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nxn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matrix a, store 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in vector sums                 */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void sum_rows1(int *a, int *sums, 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           int n) 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for (int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&lt; n;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sums[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] = 0;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for (long j = 0; j &lt; n;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j++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  sums[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] += a[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endParaRPr lang="en-US" sz="14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DDA04E-BE59-1843-AE63-EBF1B4096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197" y="1633894"/>
            <a:ext cx="4038601" cy="267509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/* Sum rows of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nxn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matrix a, store 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in vector sums                 */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void sum_rows2(int *a, int *sums, 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           int n) 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for (int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&lt; n;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++) 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sz="1400" b="1" dirty="0">
                <a:solidFill>
                  <a:schemeClr val="accent1"/>
                </a:solidFill>
                <a:latin typeface="Courier New" pitchFamily="49" charset="0"/>
              </a:rPr>
              <a:t>int </a:t>
            </a:r>
            <a:r>
              <a:rPr lang="en-US" sz="1400" b="1" dirty="0" err="1">
                <a:solidFill>
                  <a:schemeClr val="accent1"/>
                </a:solidFill>
                <a:latin typeface="Courier New" pitchFamily="49" charset="0"/>
              </a:rPr>
              <a:t>val</a:t>
            </a:r>
            <a:r>
              <a:rPr lang="en-US" sz="1400" b="1" dirty="0">
                <a:solidFill>
                  <a:schemeClr val="accent1"/>
                </a:solidFill>
                <a:latin typeface="Courier New" pitchFamily="49" charset="0"/>
              </a:rPr>
              <a:t> = 0;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for (long j = 0; j &lt; n;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j++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  </a:t>
            </a:r>
            <a:r>
              <a:rPr lang="en-US" sz="1400" b="1" dirty="0" err="1">
                <a:solidFill>
                  <a:schemeClr val="accent1"/>
                </a:solidFill>
                <a:latin typeface="Courier New" pitchFamily="49" charset="0"/>
              </a:rPr>
              <a:t>val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+= a[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*n + j];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sz="1400" b="1" dirty="0">
                <a:solidFill>
                  <a:schemeClr val="accent1"/>
                </a:solidFill>
                <a:latin typeface="Courier New" pitchFamily="49" charset="0"/>
              </a:rPr>
              <a:t>sums[</a:t>
            </a:r>
            <a:r>
              <a:rPr lang="en-US" sz="1400" b="1" dirty="0" err="1">
                <a:solidFill>
                  <a:schemeClr val="accent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accent1"/>
                </a:solidFill>
                <a:latin typeface="Courier New" pitchFamily="49" charset="0"/>
              </a:rPr>
              <a:t>] = </a:t>
            </a:r>
            <a:r>
              <a:rPr lang="en-US" sz="1400" b="1" dirty="0" err="1">
                <a:solidFill>
                  <a:schemeClr val="accent1"/>
                </a:solidFill>
                <a:latin typeface="Courier New" pitchFamily="49" charset="0"/>
              </a:rPr>
              <a:t>val</a:t>
            </a:r>
            <a:r>
              <a:rPr lang="en-US" sz="1400" b="1" dirty="0">
                <a:solidFill>
                  <a:schemeClr val="accent1"/>
                </a:solidFill>
                <a:latin typeface="Courier New" pitchFamily="49" charset="0"/>
              </a:rPr>
              <a:t>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02BD9C-9C58-5446-81F1-569F7AD1C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197" y="4571412"/>
            <a:ext cx="4038601" cy="159787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r>
              <a:rPr lang="en-US" sz="1400" b="1" dirty="0">
                <a:latin typeface="Courier New" pitchFamily="49" charset="0"/>
              </a:rPr>
              <a:t># sum_rows2 inner loop</a:t>
            </a:r>
          </a:p>
          <a:p>
            <a:r>
              <a:rPr lang="en-US" sz="1400" b="1" dirty="0">
                <a:latin typeface="Courier New" pitchFamily="49" charset="0"/>
              </a:rPr>
              <a:t>.L10:</a:t>
            </a:r>
          </a:p>
          <a:p>
            <a:r>
              <a:rPr lang="en-US" sz="1400" b="1" dirty="0">
                <a:latin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</a:rPr>
              <a:t>addl</a:t>
            </a:r>
            <a:r>
              <a:rPr lang="en-US" sz="1400" b="1" dirty="0">
                <a:latin typeface="Courier New" pitchFamily="49" charset="0"/>
              </a:rPr>
              <a:t>   (%</a:t>
            </a:r>
            <a:r>
              <a:rPr lang="en-US" sz="1400" b="1" dirty="0" err="1">
                <a:latin typeface="Courier New" pitchFamily="49" charset="0"/>
              </a:rPr>
              <a:t>rdx</a:t>
            </a:r>
            <a:r>
              <a:rPr lang="en-US" sz="1400" b="1" dirty="0">
                <a:latin typeface="Courier New" pitchFamily="49" charset="0"/>
              </a:rPr>
              <a:t>), %</a:t>
            </a:r>
            <a:r>
              <a:rPr lang="en-US" sz="1400" b="1" dirty="0" err="1">
                <a:latin typeface="Courier New" pitchFamily="49" charset="0"/>
              </a:rPr>
              <a:t>eax</a:t>
            </a:r>
            <a:r>
              <a:rPr lang="en-US" sz="1400" b="1" dirty="0">
                <a:latin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</a:rPr>
              <a:t>addq</a:t>
            </a:r>
            <a:r>
              <a:rPr lang="en-US" sz="1400" b="1" dirty="0">
                <a:latin typeface="Courier New" pitchFamily="49" charset="0"/>
              </a:rPr>
              <a:t>    $4, %</a:t>
            </a:r>
            <a:r>
              <a:rPr lang="en-US" sz="1400" b="1" dirty="0" err="1">
                <a:latin typeface="Courier New" pitchFamily="49" charset="0"/>
              </a:rPr>
              <a:t>rdx</a:t>
            </a:r>
            <a:endParaRPr lang="en-US" sz="1400" b="1" dirty="0">
              <a:latin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</a:rPr>
              <a:t>decq</a:t>
            </a:r>
            <a:r>
              <a:rPr lang="en-US" sz="1400" b="1" dirty="0">
                <a:latin typeface="Courier New" pitchFamily="49" charset="0"/>
              </a:rPr>
              <a:t>    %</a:t>
            </a:r>
            <a:r>
              <a:rPr lang="en-US" sz="1400" b="1" dirty="0" err="1">
                <a:latin typeface="Courier New" pitchFamily="49" charset="0"/>
              </a:rPr>
              <a:t>rcx</a:t>
            </a:r>
            <a:endParaRPr lang="en-US" sz="1400" b="1" dirty="0">
              <a:latin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</a:rPr>
              <a:t>        </a:t>
            </a:r>
            <a:r>
              <a:rPr lang="en-US" sz="1400" b="1" dirty="0" err="1">
                <a:latin typeface="Courier New" pitchFamily="49" charset="0"/>
              </a:rPr>
              <a:t>jne</a:t>
            </a:r>
            <a:r>
              <a:rPr lang="en-US" sz="1400" b="1" dirty="0">
                <a:latin typeface="Courier New" pitchFamily="49" charset="0"/>
              </a:rPr>
              <a:t>     .L3</a:t>
            </a:r>
          </a:p>
          <a:p>
            <a:endParaRPr lang="en-US" sz="1400" b="1" dirty="0">
              <a:latin typeface="Courier New" pitchFamily="49" charset="0"/>
            </a:endParaRP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88C11221-56FD-B64A-82E4-E28EBC4F66A2}"/>
              </a:ext>
            </a:extLst>
          </p:cNvPr>
          <p:cNvSpPr/>
          <p:nvPr/>
        </p:nvSpPr>
        <p:spPr>
          <a:xfrm rot="16200000" flipH="1">
            <a:off x="2171451" y="4184152"/>
            <a:ext cx="380973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9E8836D4-211F-EF43-A146-FD43099F83D9}"/>
              </a:ext>
            </a:extLst>
          </p:cNvPr>
          <p:cNvSpPr/>
          <p:nvPr/>
        </p:nvSpPr>
        <p:spPr>
          <a:xfrm rot="16200000" flipH="1">
            <a:off x="6477010" y="4170519"/>
            <a:ext cx="380973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Graphical user interface, application, table, Excel&#10;&#10;Description automatically generated">
            <a:extLst>
              <a:ext uri="{FF2B5EF4-FFF2-40B4-BE49-F238E27FC236}">
                <a16:creationId xmlns:a16="http://schemas.microsoft.com/office/drawing/2014/main" id="{F6D404D8-F2B7-3D41-BC1B-412BF5B56A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951" y="4538226"/>
            <a:ext cx="4074829" cy="2167374"/>
          </a:xfrm>
          <a:prstGeom prst="rect">
            <a:avLst/>
          </a:prstGeom>
        </p:spPr>
      </p:pic>
      <p:pic>
        <p:nvPicPr>
          <p:cNvPr id="12" name="Picture 11" descr="Chart, line chart&#10;&#10;Description automatically generated">
            <a:extLst>
              <a:ext uri="{FF2B5EF4-FFF2-40B4-BE49-F238E27FC236}">
                <a16:creationId xmlns:a16="http://schemas.microsoft.com/office/drawing/2014/main" id="{FEA689B6-3652-4742-BA90-1ADF4D2FB8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20" y="4542093"/>
            <a:ext cx="4068580" cy="216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92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43264-AF2D-1440-BE28-9EA827947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2: Procedure Calls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D60D25-2303-214C-9CF8-2C960AB38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565326"/>
            <a:ext cx="2774798" cy="13208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long f1();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long f2(){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return f1() + f1();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FBD2A6-0D24-394E-B702-93AE4586F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3729" y="2565326"/>
            <a:ext cx="2774798" cy="13208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long f1();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long f2(){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return 2*f1();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187830E4-93C4-4C41-94CB-6064BC213859}"/>
              </a:ext>
            </a:extLst>
          </p:cNvPr>
          <p:cNvSpPr/>
          <p:nvPr/>
        </p:nvSpPr>
        <p:spPr>
          <a:xfrm>
            <a:off x="4343400" y="3098726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99628D-8AB0-EC40-AE22-C14CD9C92E25}"/>
              </a:ext>
            </a:extLst>
          </p:cNvPr>
          <p:cNvSpPr txBox="1"/>
          <p:nvPr/>
        </p:nvSpPr>
        <p:spPr>
          <a:xfrm>
            <a:off x="4507372" y="2543555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1"/>
                </a:solidFill>
              </a:rPr>
              <a:t>?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3B49B66-AB1B-B645-80BB-60B0262DC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the following two functions. What do each of these programs do? Do they do the same thing?</a:t>
            </a:r>
          </a:p>
        </p:txBody>
      </p:sp>
    </p:spTree>
    <p:extLst>
      <p:ext uri="{BB962C8B-B14F-4D97-AF65-F5344CB8AC3E}">
        <p14:creationId xmlns:p14="http://schemas.microsoft.com/office/powerpoint/2010/main" val="1575086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Optimizing Compilers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Must not cause any change in program behavior</a:t>
            </a:r>
          </a:p>
          <a:p>
            <a:pPr lvl="1"/>
            <a:r>
              <a:rPr lang="en-US" dirty="0"/>
              <a:t>Often prevents optimizations that would only affect behavior under pathological conditions.</a:t>
            </a:r>
          </a:p>
          <a:p>
            <a:pPr lvl="2"/>
            <a:r>
              <a:rPr lang="en-US" dirty="0"/>
              <a:t>Data ranges may be more limited than variable type suggests</a:t>
            </a:r>
          </a:p>
          <a:p>
            <a:pPr lvl="2"/>
            <a:r>
              <a:rPr lang="en-US" dirty="0"/>
              <a:t>Compiler cannot know run-time inputs</a:t>
            </a:r>
          </a:p>
          <a:p>
            <a:pPr lvl="1"/>
            <a:r>
              <a:rPr lang="en-US" dirty="0"/>
              <a:t>When in doubt, the compiler must be conservative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Most analysis is performed only within procedures</a:t>
            </a:r>
          </a:p>
          <a:p>
            <a:pPr lvl="1"/>
            <a:r>
              <a:rPr lang="en-US" dirty="0"/>
              <a:t>Whole-program analysis is too expensive in most cases</a:t>
            </a:r>
          </a:p>
          <a:p>
            <a:pPr lvl="1"/>
            <a:r>
              <a:rPr lang="en-US" dirty="0"/>
              <a:t>Newer versions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/>
              <a:t> do </a:t>
            </a:r>
            <a:r>
              <a:rPr lang="en-US" dirty="0" err="1"/>
              <a:t>interprocedural</a:t>
            </a:r>
            <a:r>
              <a:rPr lang="en-US" dirty="0"/>
              <a:t> analysis within files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53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43264-AF2D-1440-BE28-9EA827947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Optimizing Compilers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D60D25-2303-214C-9CF8-2C960AB38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955726"/>
            <a:ext cx="2774798" cy="13208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long f1();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long f2(){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return f1() + f1();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FBD2A6-0D24-394E-B702-93AE4586F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3729" y="1955726"/>
            <a:ext cx="2774798" cy="13208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long f1();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long f2(){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return 2*f1();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187830E4-93C4-4C41-94CB-6064BC213859}"/>
              </a:ext>
            </a:extLst>
          </p:cNvPr>
          <p:cNvSpPr/>
          <p:nvPr/>
        </p:nvSpPr>
        <p:spPr>
          <a:xfrm>
            <a:off x="4343400" y="2489126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99628D-8AB0-EC40-AE22-C14CD9C92E25}"/>
              </a:ext>
            </a:extLst>
          </p:cNvPr>
          <p:cNvSpPr txBox="1"/>
          <p:nvPr/>
        </p:nvSpPr>
        <p:spPr>
          <a:xfrm>
            <a:off x="4507372" y="1933955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1"/>
                </a:solidFill>
              </a:rPr>
              <a:t>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E5DD0E3-2CAC-FF44-A87E-B5E763344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56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FE313-7F22-1845-B933-DA47224BE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 the Abstraction Barrier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1FCA331-6288-424E-AE10-BC52F76D5C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0" r="18750"/>
          <a:stretch/>
        </p:blipFill>
        <p:spPr>
          <a:xfrm>
            <a:off x="6046688" y="4419600"/>
            <a:ext cx="2157438" cy="2157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13DC3342-E024-C34E-9AD6-78F866912479}"/>
              </a:ext>
            </a:extLst>
          </p:cNvPr>
          <p:cNvSpPr>
            <a:spLocks/>
          </p:cNvSpPr>
          <p:nvPr/>
        </p:nvSpPr>
        <p:spPr bwMode="auto">
          <a:xfrm>
            <a:off x="1097976" y="1523995"/>
            <a:ext cx="2261377" cy="2514605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#include&lt;</a:t>
            </a:r>
            <a:r>
              <a:rPr lang="en-US" sz="10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stdio.h</a:t>
            </a:r>
            <a:r>
              <a:rPr lang="en-US" sz="1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&gt;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000" b="1" dirty="0"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0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main(</a:t>
            </a:r>
            <a:r>
              <a:rPr lang="en-US" sz="10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argc</a:t>
            </a:r>
            <a:r>
              <a:rPr lang="en-US" sz="1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, 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   char ** </a:t>
            </a:r>
            <a:r>
              <a:rPr lang="en-US" sz="10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argv</a:t>
            </a:r>
            <a:r>
              <a:rPr lang="en-US" sz="1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0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000" b="1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000" b="1" dirty="0" err="1">
                <a:latin typeface="Courier New"/>
                <a:ea typeface="Monaco" charset="0"/>
                <a:cs typeface="Courier New"/>
                <a:sym typeface="Monaco" charset="0"/>
              </a:rPr>
              <a:t>printf</a:t>
            </a:r>
            <a:r>
              <a:rPr lang="en-US" sz="1000" b="1" dirty="0">
                <a:latin typeface="Courier New"/>
                <a:ea typeface="Monaco" charset="0"/>
                <a:cs typeface="Courier New"/>
                <a:sym typeface="Monaco" charset="0"/>
              </a:rPr>
              <a:t>("Hello world!\n");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000" b="1" dirty="0">
                <a:latin typeface="Courier New"/>
                <a:ea typeface="Monaco" charset="0"/>
                <a:cs typeface="Courier New"/>
                <a:sym typeface="Monaco" charset="0"/>
              </a:rPr>
              <a:t>  return 0;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EA8D8CF-5148-2246-93D7-5D1317B92408}"/>
              </a:ext>
            </a:extLst>
          </p:cNvPr>
          <p:cNvSpPr>
            <a:spLocks/>
          </p:cNvSpPr>
          <p:nvPr/>
        </p:nvSpPr>
        <p:spPr bwMode="auto">
          <a:xfrm>
            <a:off x="3359353" y="1524000"/>
            <a:ext cx="2261378" cy="25146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$32,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L_.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(%rip),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$0, -4(%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-8(%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-16(%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movb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$0, %al</a:t>
            </a: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xorl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-20(%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$32,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popq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F5C023F-02E6-1E49-87F9-37F6264D5E81}"/>
              </a:ext>
            </a:extLst>
          </p:cNvPr>
          <p:cNvSpPr>
            <a:spLocks/>
          </p:cNvSpPr>
          <p:nvPr/>
        </p:nvSpPr>
        <p:spPr bwMode="auto">
          <a:xfrm>
            <a:off x="5620730" y="1523995"/>
            <a:ext cx="2261377" cy="25146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55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48 89 e5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48 83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20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48 8d 05 25 00 00 00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c7 45 fc 00 00 00 00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89 7d f8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48 89 75 f0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48 89 c7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b0 00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e8 00 00 00 00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31 c9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89 45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89 c8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48 83 c4 20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5d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c3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C52CFF5-2B48-E140-850D-D6721CA840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293" y="4419600"/>
            <a:ext cx="2157437" cy="2157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F80B740-9C74-C34F-8865-112373068FA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8335" y="4419600"/>
            <a:ext cx="2159000" cy="215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4464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Blocker 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Compiler treats procedure calls as black boxes</a:t>
            </a:r>
          </a:p>
          <a:p>
            <a:pPr lvl="1"/>
            <a:r>
              <a:rPr lang="en-US" dirty="0"/>
              <a:t>Unknown side-effects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strlen</a:t>
            </a:r>
            <a:r>
              <a:rPr lang="en-US" dirty="0"/>
              <a:t> may not always return the same value</a:t>
            </a:r>
          </a:p>
          <a:p>
            <a:pPr lvl="1"/>
            <a:endParaRPr lang="en-US" dirty="0"/>
          </a:p>
          <a:p>
            <a:r>
              <a:rPr lang="en-US" dirty="0"/>
              <a:t>Alternatives:</a:t>
            </a:r>
          </a:p>
          <a:p>
            <a:pPr lvl="1"/>
            <a:r>
              <a:rPr lang="en-US" dirty="0"/>
              <a:t>Do your own code motion (necessary here)</a:t>
            </a:r>
          </a:p>
          <a:p>
            <a:pPr lvl="1"/>
            <a:r>
              <a:rPr lang="en-US" dirty="0"/>
              <a:t>Use inline keyword when declaring functions </a:t>
            </a:r>
          </a:p>
          <a:p>
            <a:pPr lvl="2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/>
              <a:t> will optimize within a single file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–O1</a:t>
            </a:r>
          </a:p>
        </p:txBody>
      </p:sp>
    </p:spTree>
    <p:extLst>
      <p:ext uri="{BB962C8B-B14F-4D97-AF65-F5344CB8AC3E}">
        <p14:creationId xmlns:p14="http://schemas.microsoft.com/office/powerpoint/2010/main" val="1628591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2: Lowering Case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BC60C-B092-CF43-BFA0-6FB9DE7D86C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C671B8-8EDB-4F43-BD71-CBE5A44E8D8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200" y="1638716"/>
            <a:ext cx="4038600" cy="202876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void lower(char *s){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int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4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for (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&lt;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strlen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(s);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++){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if (s[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] &gt;= 'A' &amp;&amp; s[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] &lt;= 'Z'){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  s[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940FF55-8693-B049-AE39-7F158F20C6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9789820"/>
              </p:ext>
            </p:extLst>
          </p:nvPr>
        </p:nvGraphicFramePr>
        <p:xfrm>
          <a:off x="457200" y="3831511"/>
          <a:ext cx="4038600" cy="2560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9346CDD3-1141-B643-9A9D-3E98BEA94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198" y="1628742"/>
            <a:ext cx="4038601" cy="202876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void lower(char *s){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int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int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len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strlen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(s);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for (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&lt;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len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++){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if (s[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] &gt;= 'A' &amp;&amp; s[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] &lt;= 'Z'){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  s[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10E074A-7490-2F42-9FC4-B8664CF762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8272262"/>
              </p:ext>
            </p:extLst>
          </p:nvPr>
        </p:nvGraphicFramePr>
        <p:xfrm>
          <a:off x="4648199" y="3831511"/>
          <a:ext cx="4012789" cy="255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ight Arrow 14">
            <a:extLst>
              <a:ext uri="{FF2B5EF4-FFF2-40B4-BE49-F238E27FC236}">
                <a16:creationId xmlns:a16="http://schemas.microsoft.com/office/drawing/2014/main" id="{8127589C-57FB-7F4E-954A-283DC925CCFF}"/>
              </a:ext>
            </a:extLst>
          </p:cNvPr>
          <p:cNvSpPr/>
          <p:nvPr/>
        </p:nvSpPr>
        <p:spPr>
          <a:xfrm rot="16200000" flipH="1">
            <a:off x="2171451" y="3557183"/>
            <a:ext cx="380973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18C3DE2B-0AA2-CE4F-B007-FAD45A5414F9}"/>
              </a:ext>
            </a:extLst>
          </p:cNvPr>
          <p:cNvSpPr/>
          <p:nvPr/>
        </p:nvSpPr>
        <p:spPr>
          <a:xfrm rot="16200000" flipH="1">
            <a:off x="6477010" y="3543550"/>
            <a:ext cx="380973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8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Graphic spid="14" grpId="0">
        <p:bldAsOne/>
      </p:bldGraphic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Machine Independent Optimization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Compilers optimize assembly code</a:t>
            </a:r>
          </a:p>
          <a:p>
            <a:pPr lvl="1"/>
            <a:r>
              <a:rPr lang="en-US" dirty="0"/>
              <a:t>Dead code elimination</a:t>
            </a:r>
          </a:p>
          <a:p>
            <a:pPr lvl="1"/>
            <a:r>
              <a:rPr lang="en-US" dirty="0"/>
              <a:t>Code motion</a:t>
            </a:r>
          </a:p>
          <a:p>
            <a:pPr lvl="1"/>
            <a:r>
              <a:rPr lang="en-US" dirty="0"/>
              <a:t>Factoring out common subexpressions</a:t>
            </a:r>
          </a:p>
          <a:p>
            <a:pPr lvl="1"/>
            <a:r>
              <a:rPr lang="en-US" dirty="0"/>
              <a:t>Loop elimination</a:t>
            </a:r>
          </a:p>
          <a:p>
            <a:pPr lvl="1"/>
            <a:r>
              <a:rPr lang="en-US" dirty="0"/>
              <a:t>Reduction in Strength</a:t>
            </a:r>
          </a:p>
          <a:p>
            <a:pPr lvl="1"/>
            <a:endParaRPr lang="en-US" dirty="0"/>
          </a:p>
          <a:p>
            <a:r>
              <a:rPr lang="en-US" dirty="0"/>
              <a:t>Optimization blockers:</a:t>
            </a:r>
          </a:p>
          <a:p>
            <a:pPr lvl="1"/>
            <a:r>
              <a:rPr lang="en-US" dirty="0"/>
              <a:t>Aliasing</a:t>
            </a:r>
          </a:p>
          <a:p>
            <a:pPr lvl="2"/>
            <a:r>
              <a:rPr lang="en-US" dirty="0"/>
              <a:t>Use local variables</a:t>
            </a:r>
          </a:p>
          <a:p>
            <a:pPr lvl="1"/>
            <a:r>
              <a:rPr lang="en-US" dirty="0"/>
              <a:t>Procedure calls</a:t>
            </a:r>
          </a:p>
          <a:p>
            <a:pPr lvl="2"/>
            <a:r>
              <a:rPr lang="en-US" dirty="0"/>
              <a:t>Move them yourself</a:t>
            </a:r>
          </a:p>
        </p:txBody>
      </p:sp>
    </p:spTree>
    <p:extLst>
      <p:ext uri="{BB962C8B-B14F-4D97-AF65-F5344CB8AC3E}">
        <p14:creationId xmlns:p14="http://schemas.microsoft.com/office/powerpoint/2010/main" val="8470351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Study 3: Vector Data Type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14821" y="1498526"/>
            <a:ext cx="4132541" cy="13208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/* data structure for vectors */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typedef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struct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algn="l" defTabSz="457200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size_t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len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 defTabSz="457200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	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*data;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vec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14820" y="3561641"/>
            <a:ext cx="8019580" cy="230575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/* retrieve vector element and store at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*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get_vec_elem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vec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*v,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size_t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idx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l" defTabSz="515938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	if (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idx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&gt;= v-&gt;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len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 algn="l" defTabSz="515938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		return NULL;</a:t>
            </a:r>
          </a:p>
          <a:p>
            <a:pPr algn="l" defTabSz="515938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pPr algn="l" defTabSz="515938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	return &amp;(v-&gt;data[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idx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]);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3886" y="1536626"/>
            <a:ext cx="297291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data_t</a:t>
            </a:r>
            <a:r>
              <a:rPr lang="en-US" dirty="0"/>
              <a:t> will vary by example</a:t>
            </a:r>
          </a:p>
          <a:p>
            <a:pPr marL="742950" lvl="1" indent="-285750">
              <a:buFont typeface="Arial"/>
              <a:buChar char="•"/>
            </a:pPr>
            <a:r>
              <a:rPr lang="en-US" b="1" dirty="0" err="1">
                <a:latin typeface="Courier New"/>
                <a:cs typeface="Courier New"/>
              </a:rPr>
              <a:t>int</a:t>
            </a:r>
            <a:endParaRPr lang="en-US" b="1" dirty="0">
              <a:latin typeface="Courier New"/>
              <a:cs typeface="Courier New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1" dirty="0">
                <a:latin typeface="Courier New"/>
                <a:cs typeface="Courier New"/>
              </a:rPr>
              <a:t>long</a:t>
            </a:r>
          </a:p>
          <a:p>
            <a:pPr marL="742950" lvl="1" indent="-285750">
              <a:buFont typeface="Arial"/>
              <a:buChar char="•"/>
            </a:pPr>
            <a:r>
              <a:rPr lang="en-US" b="1" dirty="0">
                <a:latin typeface="Courier New"/>
                <a:cs typeface="Courier New"/>
              </a:rPr>
              <a:t>float</a:t>
            </a:r>
          </a:p>
          <a:p>
            <a:pPr marL="742950" lvl="1" indent="-285750">
              <a:buFont typeface="Arial"/>
              <a:buChar char="•"/>
            </a:pPr>
            <a:r>
              <a:rPr lang="en-US" b="1" dirty="0">
                <a:latin typeface="Courier New"/>
                <a:cs typeface="Courier New"/>
              </a:rPr>
              <a:t>double</a:t>
            </a:r>
          </a:p>
        </p:txBody>
      </p:sp>
    </p:spTree>
    <p:extLst>
      <p:ext uri="{BB962C8B-B14F-4D97-AF65-F5344CB8AC3E}">
        <p14:creationId xmlns:p14="http://schemas.microsoft.com/office/powerpoint/2010/main" val="146588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Computation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4876800"/>
            <a:ext cx="38236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Sum or product of vector elements</a:t>
            </a:r>
          </a:p>
          <a:p>
            <a:endParaRPr lang="en-US" sz="2000" dirty="0"/>
          </a:p>
          <a:p>
            <a:r>
              <a:rPr lang="en-US" sz="2000" dirty="0"/>
              <a:t>IDENT/OP may be 0/+ or 1/*</a:t>
            </a: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4876800"/>
            <a:ext cx="34720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Metric: CPE, cycles per element</a:t>
            </a:r>
          </a:p>
          <a:p>
            <a:endParaRPr lang="en-US" sz="2000" dirty="0"/>
          </a:p>
          <a:p>
            <a:r>
              <a:rPr lang="en-US" sz="2000" dirty="0"/>
              <a:t>Time = CPE * n + Overhead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488686-2BE6-6A43-A71C-FD50FB930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1943" y="1752600"/>
            <a:ext cx="5559213" cy="258275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void combine1(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vec_ptr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v,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for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&lt;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vec_length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(v);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*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get_vec_elem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(v,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OP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2805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Performance</a:t>
            </a:r>
          </a:p>
        </p:txBody>
      </p:sp>
      <p:graphicFrame>
        <p:nvGraphicFramePr>
          <p:cNvPr id="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883856"/>
              </p:ext>
            </p:extLst>
          </p:nvPr>
        </p:nvGraphicFramePr>
        <p:xfrm>
          <a:off x="444500" y="4669971"/>
          <a:ext cx="8229600" cy="1552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Method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Integer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Double FP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Operation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22.68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20.02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19.98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20.18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10.17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11.14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53233C5-0204-D943-A0D5-AAAE80B83CB6}"/>
              </a:ext>
            </a:extLst>
          </p:cNvPr>
          <p:cNvSpPr txBox="1"/>
          <p:nvPr/>
        </p:nvSpPr>
        <p:spPr>
          <a:xfrm>
            <a:off x="594112" y="6287418"/>
            <a:ext cx="793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Exercise: how could you optimize this code to get even better performance?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5ADDF9E-AA82-AE45-A1DD-565463307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1943" y="1752600"/>
            <a:ext cx="5559213" cy="258275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void combine1(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vec_ptr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v,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for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&lt;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vec_length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(v);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*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get_vec_elem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(v,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OP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1131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3: Code-Level Optimizations</a:t>
            </a:r>
          </a:p>
        </p:txBody>
      </p:sp>
      <p:graphicFrame>
        <p:nvGraphicFramePr>
          <p:cNvPr id="5" name="Group 49"/>
          <p:cNvGraphicFramePr>
            <a:graphicFrameLocks noGrp="1"/>
          </p:cNvGraphicFramePr>
          <p:nvPr/>
        </p:nvGraphicFramePr>
        <p:xfrm>
          <a:off x="444500" y="4669971"/>
          <a:ext cx="8229600" cy="1552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Method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Integer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Double FP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Operation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22.68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20.02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19.98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20.18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10.17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11.14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53233C5-0204-D943-A0D5-AAAE80B83CB6}"/>
              </a:ext>
            </a:extLst>
          </p:cNvPr>
          <p:cNvSpPr txBox="1"/>
          <p:nvPr/>
        </p:nvSpPr>
        <p:spPr>
          <a:xfrm>
            <a:off x="594112" y="6287418"/>
            <a:ext cx="793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Exercise: how could you optimize this code to get even better performance?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5ADDF9E-AA82-AE45-A1DD-565463307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1943" y="1752600"/>
            <a:ext cx="5559213" cy="258275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void combine1(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vec_ptr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v,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for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&lt;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vec_length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(v);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*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get_vec_elem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(v,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OP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7286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3: Code-Level Optimizations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83165" y="5429071"/>
            <a:ext cx="59627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Accumulate in temporary variable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Move </a:t>
            </a:r>
            <a:r>
              <a:rPr lang="en-US" sz="2400" dirty="0" err="1"/>
              <a:t>vec_length</a:t>
            </a:r>
            <a:r>
              <a:rPr lang="en-US" sz="2400" dirty="0"/>
              <a:t> out of loop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Avoid extra bounds check on each cycle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A4BC62D-D57E-8D4E-9B72-521C3EDBA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98951"/>
            <a:ext cx="5105400" cy="36907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void combine1(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vec_ptr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v,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      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for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&lt;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vec_length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*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=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get_vec_elem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(v,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=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OP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C510A0-5EA2-6241-BDC3-A4280BBB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4546" y="1597308"/>
            <a:ext cx="5114296" cy="36907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void combine2(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vec_ptr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v,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          *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long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;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 x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for 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&lt;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vec_length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	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*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=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get_vec_elem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(v,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OP *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*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dest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 = x;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00623B5C-8EB6-D743-A184-118FE8378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3303" y="1595665"/>
            <a:ext cx="5114296" cy="36907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void combine2(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vec_ptr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v,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          *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long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;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 x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long length = 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vec_length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for 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&lt;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length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++){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*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=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get_vec_elem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(v,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OP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val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*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dest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 = x;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EEABB0B9-ABC7-314C-8CB4-927BEE525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3303" y="1598951"/>
            <a:ext cx="4586990" cy="36907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void combine2(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vec_ptr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v,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          *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long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;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 x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long length = 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vec_length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 *d = 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get_vec_elem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(v,0);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for 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&lt;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length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++){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OP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d[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]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*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dest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 = 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D61A228B-36DD-254F-8608-08B03FD5E4CD}"/>
              </a:ext>
            </a:extLst>
          </p:cNvPr>
          <p:cNvSpPr/>
          <p:nvPr/>
        </p:nvSpPr>
        <p:spPr>
          <a:xfrm rot="10800000" flipH="1">
            <a:off x="4495800" y="2938991"/>
            <a:ext cx="380973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2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Code-Level Optimizations</a:t>
            </a:r>
          </a:p>
        </p:txBody>
      </p:sp>
      <p:graphicFrame>
        <p:nvGraphicFramePr>
          <p:cNvPr id="6" name="Group 49">
            <a:extLst>
              <a:ext uri="{FF2B5EF4-FFF2-40B4-BE49-F238E27FC236}">
                <a16:creationId xmlns:a16="http://schemas.microsoft.com/office/drawing/2014/main" id="{996A40D8-7BD5-3049-BB79-57B4EA6C3A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111721"/>
              </p:ext>
            </p:extLst>
          </p:nvPr>
        </p:nvGraphicFramePr>
        <p:xfrm>
          <a:off x="449943" y="4689475"/>
          <a:ext cx="8229600" cy="1939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Method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Integer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Double FP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Operation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22.68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20.02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19.98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20.18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10.17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11.14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Combine2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943581142"/>
                  </a:ext>
                </a:extLst>
              </a:tr>
            </a:tbl>
          </a:graphicData>
        </a:graphic>
      </p:graphicFrame>
      <p:sp>
        <p:nvSpPr>
          <p:cNvPr id="8" name="Rectangle 4">
            <a:extLst>
              <a:ext uri="{FF2B5EF4-FFF2-40B4-BE49-F238E27FC236}">
                <a16:creationId xmlns:a16="http://schemas.microsoft.com/office/drawing/2014/main" id="{C59F4CDE-7EB1-BA4E-ACAE-270E762B4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524000"/>
            <a:ext cx="5559213" cy="285975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void combine2(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vec_ptr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v,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*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long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;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 x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long length = 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vec_length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data_t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 *d = 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get_vec_element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(v,0);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for 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&lt;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length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++){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OP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d[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</a:rPr>
              <a:t>]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 *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= x;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210391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6235A-0E4D-3746-9F00-269D0E7E7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16100783-3987-C04A-A71C-A818D60D3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4100" y="1567707"/>
            <a:ext cx="4495799" cy="159787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psum1(int a[],int sums[],int n){){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sums[0] = a[0];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for(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sums[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sums[i-1] + a[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CB51C0DC-6ACD-9842-A34D-2BF10E4492C3}"/>
              </a:ext>
            </a:extLst>
          </p:cNvPr>
          <p:cNvSpPr/>
          <p:nvPr/>
        </p:nvSpPr>
        <p:spPr>
          <a:xfrm rot="5400000">
            <a:off x="4415345" y="3114064"/>
            <a:ext cx="313306" cy="5630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D9BAD45-5AF9-B146-9C76-661E105E2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4098" y="3657600"/>
            <a:ext cx="4495799" cy="24596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psum2(int a[],int p[],int n){){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sums[0] = a[0];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for(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lang="en-US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n-1; </a:t>
            </a:r>
            <a:r>
              <a:rPr lang="en-US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+=2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sums[</a:t>
            </a:r>
            <a:r>
              <a:rPr lang="en-US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  = sums[i-1] + a[</a:t>
            </a:r>
            <a:r>
              <a:rPr lang="en-US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sums[i+1] = sums[</a:t>
            </a:r>
            <a:r>
              <a:rPr lang="en-US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+ a[i+1];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n){ // handle odd #iterations</a:t>
            </a:r>
          </a:p>
          <a:p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sums[</a:t>
            </a:r>
            <a:r>
              <a:rPr lang="en-US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sum[i-1] + a[</a:t>
            </a:r>
            <a:r>
              <a:rPr lang="en-US" sz="1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BB4D2E30-E1BC-1E4C-B495-E228D95FDCF2}"/>
              </a:ext>
            </a:extLst>
          </p:cNvPr>
          <p:cNvSpPr/>
          <p:nvPr/>
        </p:nvSpPr>
        <p:spPr>
          <a:xfrm rot="5400000">
            <a:off x="4415343" y="6114683"/>
            <a:ext cx="313306" cy="5630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0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DC8AA-C7B6-2D49-881A-F72C699B7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Techniques for Improving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86AD1-B817-FD44-BE36-A694CD803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Use better algorithms/data structures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Compile to efficient byte code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code that compiles to efficient byte code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Parallelize your execution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02BB99E-A1B6-5940-9CEF-5F4DB99CADF9}"/>
              </a:ext>
            </a:extLst>
          </p:cNvPr>
          <p:cNvCxnSpPr/>
          <p:nvPr/>
        </p:nvCxnSpPr>
        <p:spPr>
          <a:xfrm>
            <a:off x="457200" y="1828800"/>
            <a:ext cx="5791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14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 with Unrolling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41711" y="1509486"/>
            <a:ext cx="5860578" cy="402930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void unroll2_combine(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vec_ptr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v,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long length =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vec_length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long limit = length-1;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*d =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get_vec_element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(v,0);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data_t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x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long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/* Combine 2 elements at a time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for (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&lt; limit;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+=2)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	x = (x OP d[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]) OP d[i+1];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/* Finish any remaining elements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for (;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&lt; length;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	x = x OP d[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dest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x;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3343942-E83C-ED4A-9F07-D9A2BD3A76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331686"/>
              </p:ext>
            </p:extLst>
          </p:nvPr>
        </p:nvGraphicFramePr>
        <p:xfrm>
          <a:off x="436418" y="6007100"/>
          <a:ext cx="8229600" cy="7747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330806697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3572667666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192043738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3794612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806003461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4135925556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Latency Bound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1.00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3.00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3.00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5.00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2166788905"/>
                  </a:ext>
                </a:extLst>
              </a:tr>
            </a:tbl>
          </a:graphicData>
        </a:graphic>
      </p:graphicFrame>
      <p:graphicFrame>
        <p:nvGraphicFramePr>
          <p:cNvPr id="6" name="Group 49">
            <a:extLst>
              <a:ext uri="{FF2B5EF4-FFF2-40B4-BE49-F238E27FC236}">
                <a16:creationId xmlns:a16="http://schemas.microsoft.com/office/drawing/2014/main" id="{D3E124AE-0AC6-9E4A-89E6-BA9D266726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86670"/>
              </p:ext>
            </p:extLst>
          </p:nvPr>
        </p:nvGraphicFramePr>
        <p:xfrm>
          <a:off x="436418" y="4067175"/>
          <a:ext cx="8229600" cy="23272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Method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Integer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Double FP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Operation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22.68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20.02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19.98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20.18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10.17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11.14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Combine2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94358114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Unroll 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2944372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58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01FB756-FEC5-DB4B-81D7-C6D28C360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Reassociation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CE5D85C-6AD8-F54E-A8E1-C9A44E42A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1676400"/>
            <a:ext cx="4084320" cy="639762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x = (x OP d[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]) OP d[i+1];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F5DC0D1-3E64-2A4D-9898-FC82A9564A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4084320" cy="639762"/>
          </a:xfrm>
        </p:spPr>
        <p:txBody>
          <a:bodyPr>
            <a:normAutofit fontScale="92500"/>
          </a:bodyPr>
          <a:lstStyle/>
          <a:p>
            <a:r>
              <a:rPr lang="en-US" b="1" dirty="0">
                <a:latin typeface="Courier New" pitchFamily="49" charset="0"/>
              </a:rPr>
              <a:t>x = x OP (d[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] OP d[i+1]);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3F178CA-EADC-D04D-BDDB-69E15A235E1A}"/>
              </a:ext>
            </a:extLst>
          </p:cNvPr>
          <p:cNvGrpSpPr/>
          <p:nvPr/>
        </p:nvGrpSpPr>
        <p:grpSpPr>
          <a:xfrm>
            <a:off x="685800" y="2133600"/>
            <a:ext cx="3286499" cy="4572000"/>
            <a:chOff x="599701" y="2209800"/>
            <a:chExt cx="3286499" cy="4572000"/>
          </a:xfrm>
        </p:grpSpPr>
        <p:sp>
          <p:nvSpPr>
            <p:cNvPr id="10" name="AutoShape 5">
              <a:extLst>
                <a:ext uri="{FF2B5EF4-FFF2-40B4-BE49-F238E27FC236}">
                  <a16:creationId xmlns:a16="http://schemas.microsoft.com/office/drawing/2014/main" id="{C37C1822-068D-4049-9EBC-EDF6D7B90D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701" y="27432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11" name="Line 6">
              <a:extLst>
                <a:ext uri="{FF2B5EF4-FFF2-40B4-BE49-F238E27FC236}">
                  <a16:creationId xmlns:a16="http://schemas.microsoft.com/office/drawing/2014/main" id="{A6BBC1A4-6C6F-0A4A-95A9-1B3FED7A73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2101" y="25146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" name="Line 7">
              <a:extLst>
                <a:ext uri="{FF2B5EF4-FFF2-40B4-BE49-F238E27FC236}">
                  <a16:creationId xmlns:a16="http://schemas.microsoft.com/office/drawing/2014/main" id="{4197204B-12F5-5F41-83F6-CAFB25C15C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0701" y="25146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" name="AutoShape 8">
              <a:extLst>
                <a:ext uri="{FF2B5EF4-FFF2-40B4-BE49-F238E27FC236}">
                  <a16:creationId xmlns:a16="http://schemas.microsoft.com/office/drawing/2014/main" id="{1D9EDCA6-0317-F149-9C2E-72AC21E534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7261" y="32766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*</a:t>
              </a:r>
            </a:p>
          </p:txBody>
        </p:sp>
        <p:sp>
          <p:nvSpPr>
            <p:cNvPr id="14" name="Line 9">
              <a:extLst>
                <a:ext uri="{FF2B5EF4-FFF2-40B4-BE49-F238E27FC236}">
                  <a16:creationId xmlns:a16="http://schemas.microsoft.com/office/drawing/2014/main" id="{4FCC5847-D94D-114C-B730-BA02542074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9661" y="3124200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5" name="Line 10">
              <a:extLst>
                <a:ext uri="{FF2B5EF4-FFF2-40B4-BE49-F238E27FC236}">
                  <a16:creationId xmlns:a16="http://schemas.microsoft.com/office/drawing/2014/main" id="{4BC4F6AA-7CD3-5E46-B025-410EC5CAF9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8261" y="30480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8D95EF6B-B75F-1348-B1E3-3AB906A09814}"/>
                </a:ext>
              </a:extLst>
            </p:cNvPr>
            <p:cNvSpPr>
              <a:spLocks/>
            </p:cNvSpPr>
            <p:nvPr/>
          </p:nvSpPr>
          <p:spPr bwMode="auto">
            <a:xfrm>
              <a:off x="904501" y="3048000"/>
              <a:ext cx="92398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8F8D7F0-33EC-B14A-B47F-5C87205DAA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739" y="2209800"/>
              <a:ext cx="230191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1</a:t>
              </a:r>
              <a:endParaRPr lang="en-US" sz="1800" baseline="-2500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5A84822-2854-4B41-A120-0C4549B2BB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301" y="22098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177F438-95F6-5040-B5B9-AF142E0A0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5861" y="27432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20" name="AutoShape 15">
              <a:extLst>
                <a:ext uri="{FF2B5EF4-FFF2-40B4-BE49-F238E27FC236}">
                  <a16:creationId xmlns:a16="http://schemas.microsoft.com/office/drawing/2014/main" id="{A67D3D1E-DC1F-C440-959C-9F9913A28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5359" y="38100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21" name="Line 16">
              <a:extLst>
                <a:ext uri="{FF2B5EF4-FFF2-40B4-BE49-F238E27FC236}">
                  <a16:creationId xmlns:a16="http://schemas.microsoft.com/office/drawing/2014/main" id="{FD0B09CB-B70E-D849-A4E6-053C6C0330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7759" y="3657600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2" name="Line 17">
              <a:extLst>
                <a:ext uri="{FF2B5EF4-FFF2-40B4-BE49-F238E27FC236}">
                  <a16:creationId xmlns:a16="http://schemas.microsoft.com/office/drawing/2014/main" id="{10FCF65A-F610-854D-8CD9-B03BD21795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6359" y="35814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60AF1875-1A6A-1A4A-A366-BB7DF16037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6186" y="3581400"/>
              <a:ext cx="92398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B6D6151-3E38-F94F-ADDF-E43A9C612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3959" y="32766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25" name="AutoShape 20">
              <a:extLst>
                <a:ext uri="{FF2B5EF4-FFF2-40B4-BE49-F238E27FC236}">
                  <a16:creationId xmlns:a16="http://schemas.microsoft.com/office/drawing/2014/main" id="{EE124917-1251-894A-9E35-650406DD1D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9534" y="43434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26" name="Line 21">
              <a:extLst>
                <a:ext uri="{FF2B5EF4-FFF2-40B4-BE49-F238E27FC236}">
                  <a16:creationId xmlns:a16="http://schemas.microsoft.com/office/drawing/2014/main" id="{27A43B48-38D2-A946-BE88-7F7B3DAC2F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1934" y="4191000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7" name="Line 22">
              <a:extLst>
                <a:ext uri="{FF2B5EF4-FFF2-40B4-BE49-F238E27FC236}">
                  <a16:creationId xmlns:a16="http://schemas.microsoft.com/office/drawing/2014/main" id="{1F5DFF32-EE27-3A48-8FB0-17326DF00B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0534" y="41148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21C05BEF-D490-744F-9B5D-75DF0C7C74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4284" y="4114800"/>
              <a:ext cx="92398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76839A7-F153-FC44-BB23-C36D4A99B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8134" y="38100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30" name="AutoShape 25">
              <a:extLst>
                <a:ext uri="{FF2B5EF4-FFF2-40B4-BE49-F238E27FC236}">
                  <a16:creationId xmlns:a16="http://schemas.microsoft.com/office/drawing/2014/main" id="{6A740C65-D6DC-844B-A608-DC52ECDB8F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8836" y="48768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31" name="Line 26">
              <a:extLst>
                <a:ext uri="{FF2B5EF4-FFF2-40B4-BE49-F238E27FC236}">
                  <a16:creationId xmlns:a16="http://schemas.microsoft.com/office/drawing/2014/main" id="{F72E9943-B3CD-814D-8F69-952B3C7031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1236" y="4724400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2" name="Line 27">
              <a:extLst>
                <a:ext uri="{FF2B5EF4-FFF2-40B4-BE49-F238E27FC236}">
                  <a16:creationId xmlns:a16="http://schemas.microsoft.com/office/drawing/2014/main" id="{7AFEF91B-D0A9-144C-A15C-DCFE6B3D5B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9836" y="46482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99F955-FFCC-EC47-961A-8003AAEC32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8459" y="4648200"/>
              <a:ext cx="92398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C76D4E0-1B35-6747-B5EA-7882B117A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7436" y="43434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 dirty="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 dirty="0">
                  <a:solidFill>
                    <a:schemeClr val="tx2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35" name="AutoShape 30">
              <a:extLst>
                <a:ext uri="{FF2B5EF4-FFF2-40B4-BE49-F238E27FC236}">
                  <a16:creationId xmlns:a16="http://schemas.microsoft.com/office/drawing/2014/main" id="{5FC3F4A1-29F6-0A4F-BE29-03E24F85DF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1141" y="54102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36" name="Line 31">
              <a:extLst>
                <a:ext uri="{FF2B5EF4-FFF2-40B4-BE49-F238E27FC236}">
                  <a16:creationId xmlns:a16="http://schemas.microsoft.com/office/drawing/2014/main" id="{C4866757-3F78-B149-BE61-8639864228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3541" y="5257800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7" name="Line 32">
              <a:extLst>
                <a:ext uri="{FF2B5EF4-FFF2-40B4-BE49-F238E27FC236}">
                  <a16:creationId xmlns:a16="http://schemas.microsoft.com/office/drawing/2014/main" id="{752A0F03-7099-2E46-B7BB-55343DB22D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2141" y="51816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0CE40ECA-D8D9-5C49-9BC5-549C1D42BD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7761" y="5181600"/>
              <a:ext cx="92398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65CFCCE-1632-B340-B3F7-BCE42BA75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9741" y="48768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40" name="AutoShape 35">
              <a:extLst>
                <a:ext uri="{FF2B5EF4-FFF2-40B4-BE49-F238E27FC236}">
                  <a16:creationId xmlns:a16="http://schemas.microsoft.com/office/drawing/2014/main" id="{89CD83FA-5AC6-AC4E-9533-F6F46AF44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9987" y="59436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41" name="Line 36">
              <a:extLst>
                <a:ext uri="{FF2B5EF4-FFF2-40B4-BE49-F238E27FC236}">
                  <a16:creationId xmlns:a16="http://schemas.microsoft.com/office/drawing/2014/main" id="{C0DB5ABF-E8F5-FB4F-85EA-578084C4FD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2387" y="5791200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2" name="Line 37">
              <a:extLst>
                <a:ext uri="{FF2B5EF4-FFF2-40B4-BE49-F238E27FC236}">
                  <a16:creationId xmlns:a16="http://schemas.microsoft.com/office/drawing/2014/main" id="{C85A5C31-1CDA-174C-BF47-945A27D366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0987" y="57150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093D1E05-8218-0243-B158-AAC6F6D05E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0066" y="5715000"/>
              <a:ext cx="92398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8ED9898-024E-3942-A49D-989A2BACE8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587" y="54102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6</a:t>
              </a:r>
            </a:p>
          </p:txBody>
        </p:sp>
        <p:sp>
          <p:nvSpPr>
            <p:cNvPr id="45" name="AutoShape 40">
              <a:extLst>
                <a:ext uri="{FF2B5EF4-FFF2-40B4-BE49-F238E27FC236}">
                  <a16:creationId xmlns:a16="http://schemas.microsoft.com/office/drawing/2014/main" id="{8890E556-4743-9D4E-889F-BEAB93E8D0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4435" y="64770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46" name="Line 41">
              <a:extLst>
                <a:ext uri="{FF2B5EF4-FFF2-40B4-BE49-F238E27FC236}">
                  <a16:creationId xmlns:a16="http://schemas.microsoft.com/office/drawing/2014/main" id="{5524FBEC-0EC7-034B-85B2-39ED3C989B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2811" y="6324600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7" name="Line 42">
              <a:extLst>
                <a:ext uri="{FF2B5EF4-FFF2-40B4-BE49-F238E27FC236}">
                  <a16:creationId xmlns:a16="http://schemas.microsoft.com/office/drawing/2014/main" id="{9FDD408B-DA40-8949-8CCA-E27F3E00D2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5435" y="62484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752D3A35-162C-FA4D-B5FA-2F948BBA59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8912" y="6248400"/>
              <a:ext cx="92398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A1361D77-0BFD-8046-B4F0-08FF200CF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3035" y="59436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7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18AE1C8-D0BE-0044-A7D2-B665DF7B3E59}"/>
              </a:ext>
            </a:extLst>
          </p:cNvPr>
          <p:cNvGrpSpPr/>
          <p:nvPr/>
        </p:nvGrpSpPr>
        <p:grpSpPr>
          <a:xfrm>
            <a:off x="5298553" y="2133600"/>
            <a:ext cx="2759075" cy="3276600"/>
            <a:chOff x="1066800" y="2438400"/>
            <a:chExt cx="2759075" cy="3276600"/>
          </a:xfrm>
        </p:grpSpPr>
        <p:sp>
          <p:nvSpPr>
            <p:cNvPr id="51" name="Line 7">
              <a:extLst>
                <a:ext uri="{FF2B5EF4-FFF2-40B4-BE49-F238E27FC236}">
                  <a16:creationId xmlns:a16="http://schemas.microsoft.com/office/drawing/2014/main" id="{82AA6E44-6B2E-A14A-997B-8444A92E3A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4200" y="54864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52" name="AutoShape 6">
              <a:extLst>
                <a:ext uri="{FF2B5EF4-FFF2-40B4-BE49-F238E27FC236}">
                  <a16:creationId xmlns:a16="http://schemas.microsoft.com/office/drawing/2014/main" id="{044FD9D6-063F-8944-82E3-F38E4AE74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800" y="3616325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53" name="Line 7">
              <a:extLst>
                <a:ext uri="{FF2B5EF4-FFF2-40B4-BE49-F238E27FC236}">
                  <a16:creationId xmlns:a16="http://schemas.microsoft.com/office/drawing/2014/main" id="{7168B846-6E2C-0A42-A610-6A2C9491DB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9200" y="33877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54" name="AutoShape 8">
              <a:extLst>
                <a:ext uri="{FF2B5EF4-FFF2-40B4-BE49-F238E27FC236}">
                  <a16:creationId xmlns:a16="http://schemas.microsoft.com/office/drawing/2014/main" id="{741861C9-7BDF-5041-9E11-CA8A06B9A0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6400" y="4149725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55" name="Freeform 10">
              <a:extLst>
                <a:ext uri="{FF2B5EF4-FFF2-40B4-BE49-F238E27FC236}">
                  <a16:creationId xmlns:a16="http://schemas.microsoft.com/office/drawing/2014/main" id="{8B73CA7F-6C16-6145-8B92-677BF06E04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1600" y="3921125"/>
              <a:ext cx="304800" cy="369888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56" name="Rectangle 11">
              <a:extLst>
                <a:ext uri="{FF2B5EF4-FFF2-40B4-BE49-F238E27FC236}">
                  <a16:creationId xmlns:a16="http://schemas.microsoft.com/office/drawing/2014/main" id="{702DE3F6-2A6B-D94D-8823-CF993C7B43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2838" y="3082925"/>
              <a:ext cx="230188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1</a:t>
              </a:r>
              <a:endParaRPr lang="en-US" sz="1800" baseline="-2500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57" name="AutoShape 12">
              <a:extLst>
                <a:ext uri="{FF2B5EF4-FFF2-40B4-BE49-F238E27FC236}">
                  <a16:creationId xmlns:a16="http://schemas.microsoft.com/office/drawing/2014/main" id="{DAF2FC17-3EDC-004C-8963-F3DCD760D2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0125" y="4683125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58" name="Freeform 14">
              <a:extLst>
                <a:ext uri="{FF2B5EF4-FFF2-40B4-BE49-F238E27FC236}">
                  <a16:creationId xmlns:a16="http://schemas.microsoft.com/office/drawing/2014/main" id="{E0C5B01D-5FE0-674B-AD2D-DD871A643F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5325" y="4454525"/>
              <a:ext cx="304800" cy="369888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59" name="AutoShape 15">
              <a:extLst>
                <a:ext uri="{FF2B5EF4-FFF2-40B4-BE49-F238E27FC236}">
                  <a16:creationId xmlns:a16="http://schemas.microsoft.com/office/drawing/2014/main" id="{499474AF-AFDF-0340-B309-CE022A5272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3850" y="5216525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60" name="Freeform 17">
              <a:extLst>
                <a:ext uri="{FF2B5EF4-FFF2-40B4-BE49-F238E27FC236}">
                  <a16:creationId xmlns:a16="http://schemas.microsoft.com/office/drawing/2014/main" id="{86F5040A-5E45-044E-B102-9DC4674B11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9050" y="4987925"/>
              <a:ext cx="304800" cy="369888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61" name="AutoShape 25">
              <a:extLst>
                <a:ext uri="{FF2B5EF4-FFF2-40B4-BE49-F238E27FC236}">
                  <a16:creationId xmlns:a16="http://schemas.microsoft.com/office/drawing/2014/main" id="{59D81B51-A700-3648-9B6F-A654438B9F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1600" y="2930525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D5F1C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*</a:t>
              </a:r>
            </a:p>
          </p:txBody>
        </p:sp>
        <p:sp>
          <p:nvSpPr>
            <p:cNvPr id="62" name="Rectangle 26">
              <a:extLst>
                <a:ext uri="{FF2B5EF4-FFF2-40B4-BE49-F238E27FC236}">
                  <a16:creationId xmlns:a16="http://schemas.microsoft.com/office/drawing/2014/main" id="{CF295870-0A16-7641-BF5F-41AFD2D1C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6400" y="2438400"/>
              <a:ext cx="320675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63" name="Line 27">
              <a:extLst>
                <a:ext uri="{FF2B5EF4-FFF2-40B4-BE49-F238E27FC236}">
                  <a16:creationId xmlns:a16="http://schemas.microsoft.com/office/drawing/2014/main" id="{6A575C73-2D5A-9140-A09A-4E0814607C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7800" y="27019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64" name="Rectangle 28">
              <a:extLst>
                <a:ext uri="{FF2B5EF4-FFF2-40B4-BE49-F238E27FC236}">
                  <a16:creationId xmlns:a16="http://schemas.microsoft.com/office/drawing/2014/main" id="{034972FF-E69C-7647-8630-BEAEEEB12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5400" y="2438400"/>
              <a:ext cx="323850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65" name="Freeform 29">
              <a:extLst>
                <a:ext uri="{FF2B5EF4-FFF2-40B4-BE49-F238E27FC236}">
                  <a16:creationId xmlns:a16="http://schemas.microsoft.com/office/drawing/2014/main" id="{84EBDE1A-1C8D-864C-846D-B33898AE1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7800" y="3235325"/>
              <a:ext cx="92075" cy="369888"/>
            </a:xfrm>
            <a:custGeom>
              <a:avLst/>
              <a:gdLst>
                <a:gd name="T0" fmla="*/ 96 w 96"/>
                <a:gd name="T1" fmla="*/ 0 h 144"/>
                <a:gd name="T2" fmla="*/ 96 w 96"/>
                <a:gd name="T3" fmla="*/ 48 h 144"/>
                <a:gd name="T4" fmla="*/ 0 w 96"/>
                <a:gd name="T5" fmla="*/ 48 h 144"/>
                <a:gd name="T6" fmla="*/ 0 w 96"/>
                <a:gd name="T7" fmla="*/ 144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44"/>
                <a:gd name="T14" fmla="*/ 96 w 96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44">
                  <a:moveTo>
                    <a:pt x="96" y="0"/>
                  </a:moveTo>
                  <a:lnTo>
                    <a:pt x="96" y="48"/>
                  </a:lnTo>
                  <a:lnTo>
                    <a:pt x="0" y="48"/>
                  </a:lnTo>
                  <a:lnTo>
                    <a:pt x="0" y="14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66" name="Line 30">
              <a:extLst>
                <a:ext uri="{FF2B5EF4-FFF2-40B4-BE49-F238E27FC236}">
                  <a16:creationId xmlns:a16="http://schemas.microsoft.com/office/drawing/2014/main" id="{33AF2276-CEAF-2344-B1D8-52D6F728AF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8800" y="27019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67" name="AutoShape 32">
              <a:extLst>
                <a:ext uri="{FF2B5EF4-FFF2-40B4-BE49-F238E27FC236}">
                  <a16:creationId xmlns:a16="http://schemas.microsoft.com/office/drawing/2014/main" id="{DFB06547-E0E8-5146-97BE-B876A0C7E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1200" y="3463925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D5F1C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68" name="Rectangle 33">
              <a:extLst>
                <a:ext uri="{FF2B5EF4-FFF2-40B4-BE49-F238E27FC236}">
                  <a16:creationId xmlns:a16="http://schemas.microsoft.com/office/drawing/2014/main" id="{C12CA3AA-47F2-C546-BB82-1681B7B5E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0" y="2971800"/>
              <a:ext cx="320675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69" name="Line 34">
              <a:extLst>
                <a:ext uri="{FF2B5EF4-FFF2-40B4-BE49-F238E27FC236}">
                  <a16:creationId xmlns:a16="http://schemas.microsoft.com/office/drawing/2014/main" id="{2F9ADE11-92D8-224C-AAC8-41FAFE95B6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7400" y="32353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0" name="Rectangle 35">
              <a:extLst>
                <a:ext uri="{FF2B5EF4-FFF2-40B4-BE49-F238E27FC236}">
                  <a16:creationId xmlns:a16="http://schemas.microsoft.com/office/drawing/2014/main" id="{D66A905A-1B59-1243-BCC3-DB13EDEB6D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000" y="2971800"/>
              <a:ext cx="323850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 dirty="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 dirty="0">
                  <a:solidFill>
                    <a:schemeClr val="tx2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71" name="Freeform 36">
              <a:extLst>
                <a:ext uri="{FF2B5EF4-FFF2-40B4-BE49-F238E27FC236}">
                  <a16:creationId xmlns:a16="http://schemas.microsoft.com/office/drawing/2014/main" id="{AE0266AA-3079-9949-8991-560F4C7FDA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7400" y="3768725"/>
              <a:ext cx="92075" cy="369888"/>
            </a:xfrm>
            <a:custGeom>
              <a:avLst/>
              <a:gdLst>
                <a:gd name="T0" fmla="*/ 96 w 96"/>
                <a:gd name="T1" fmla="*/ 0 h 144"/>
                <a:gd name="T2" fmla="*/ 96 w 96"/>
                <a:gd name="T3" fmla="*/ 48 h 144"/>
                <a:gd name="T4" fmla="*/ 0 w 96"/>
                <a:gd name="T5" fmla="*/ 48 h 144"/>
                <a:gd name="T6" fmla="*/ 0 w 96"/>
                <a:gd name="T7" fmla="*/ 144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44"/>
                <a:gd name="T14" fmla="*/ 96 w 96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44">
                  <a:moveTo>
                    <a:pt x="96" y="0"/>
                  </a:moveTo>
                  <a:lnTo>
                    <a:pt x="96" y="48"/>
                  </a:lnTo>
                  <a:lnTo>
                    <a:pt x="0" y="48"/>
                  </a:lnTo>
                  <a:lnTo>
                    <a:pt x="0" y="14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2" name="Line 37">
              <a:extLst>
                <a:ext uri="{FF2B5EF4-FFF2-40B4-BE49-F238E27FC236}">
                  <a16:creationId xmlns:a16="http://schemas.microsoft.com/office/drawing/2014/main" id="{75CD2ED8-FCF0-7040-AEFC-F6E103CAFC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400" y="32353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3" name="AutoShape 39">
              <a:extLst>
                <a:ext uri="{FF2B5EF4-FFF2-40B4-BE49-F238E27FC236}">
                  <a16:creationId xmlns:a16="http://schemas.microsoft.com/office/drawing/2014/main" id="{37F2BDC7-926E-3440-A8DC-121EBBEEE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0800" y="3997325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D5F1C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74" name="Rectangle 40">
              <a:extLst>
                <a:ext uri="{FF2B5EF4-FFF2-40B4-BE49-F238E27FC236}">
                  <a16:creationId xmlns:a16="http://schemas.microsoft.com/office/drawing/2014/main" id="{9D62EC21-4CE6-7F4D-B6AA-FDC33798F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600" y="3505200"/>
              <a:ext cx="320675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75" name="Line 41">
              <a:extLst>
                <a:ext uri="{FF2B5EF4-FFF2-40B4-BE49-F238E27FC236}">
                  <a16:creationId xmlns:a16="http://schemas.microsoft.com/office/drawing/2014/main" id="{17D8BFE8-AB7B-1546-90B3-16EE438BAB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7000" y="37687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6" name="Rectangle 42">
              <a:extLst>
                <a:ext uri="{FF2B5EF4-FFF2-40B4-BE49-F238E27FC236}">
                  <a16:creationId xmlns:a16="http://schemas.microsoft.com/office/drawing/2014/main" id="{8802B7E6-8C71-FD43-8422-75516EB8A6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4600" y="3505200"/>
              <a:ext cx="323850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77" name="Freeform 43">
              <a:extLst>
                <a:ext uri="{FF2B5EF4-FFF2-40B4-BE49-F238E27FC236}">
                  <a16:creationId xmlns:a16="http://schemas.microsoft.com/office/drawing/2014/main" id="{4538C31D-95D1-E244-B2B3-905F95120B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000" y="4302125"/>
              <a:ext cx="92075" cy="369888"/>
            </a:xfrm>
            <a:custGeom>
              <a:avLst/>
              <a:gdLst>
                <a:gd name="T0" fmla="*/ 96 w 96"/>
                <a:gd name="T1" fmla="*/ 0 h 144"/>
                <a:gd name="T2" fmla="*/ 96 w 96"/>
                <a:gd name="T3" fmla="*/ 48 h 144"/>
                <a:gd name="T4" fmla="*/ 0 w 96"/>
                <a:gd name="T5" fmla="*/ 48 h 144"/>
                <a:gd name="T6" fmla="*/ 0 w 96"/>
                <a:gd name="T7" fmla="*/ 144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44"/>
                <a:gd name="T14" fmla="*/ 96 w 96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44">
                  <a:moveTo>
                    <a:pt x="96" y="0"/>
                  </a:moveTo>
                  <a:lnTo>
                    <a:pt x="96" y="48"/>
                  </a:lnTo>
                  <a:lnTo>
                    <a:pt x="0" y="48"/>
                  </a:lnTo>
                  <a:lnTo>
                    <a:pt x="0" y="14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8" name="Line 44">
              <a:extLst>
                <a:ext uri="{FF2B5EF4-FFF2-40B4-BE49-F238E27FC236}">
                  <a16:creationId xmlns:a16="http://schemas.microsoft.com/office/drawing/2014/main" id="{2C615D54-BE6C-624C-AECB-9D47F74B41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8000" y="37687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9" name="AutoShape 46">
              <a:extLst>
                <a:ext uri="{FF2B5EF4-FFF2-40B4-BE49-F238E27FC236}">
                  <a16:creationId xmlns:a16="http://schemas.microsoft.com/office/drawing/2014/main" id="{8E1FC56E-5FCD-A24B-8C5E-CD237DFE2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0400" y="4530725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D5F1C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80" name="Rectangle 47">
              <a:extLst>
                <a:ext uri="{FF2B5EF4-FFF2-40B4-BE49-F238E27FC236}">
                  <a16:creationId xmlns:a16="http://schemas.microsoft.com/office/drawing/2014/main" id="{5AEDB31A-7BEC-D449-B4B4-604EB26F24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5200" y="4038600"/>
              <a:ext cx="320675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81" name="Line 48">
              <a:extLst>
                <a:ext uri="{FF2B5EF4-FFF2-40B4-BE49-F238E27FC236}">
                  <a16:creationId xmlns:a16="http://schemas.microsoft.com/office/drawing/2014/main" id="{3B63625C-9ACF-874F-9BEE-3EE08BD3BB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6600" y="43021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2" name="Rectangle 49">
              <a:extLst>
                <a:ext uri="{FF2B5EF4-FFF2-40B4-BE49-F238E27FC236}">
                  <a16:creationId xmlns:a16="http://schemas.microsoft.com/office/drawing/2014/main" id="{29FF93F5-78D1-914E-B628-FBD30BCF7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038600"/>
              <a:ext cx="323850" cy="3698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6</a:t>
              </a:r>
            </a:p>
          </p:txBody>
        </p:sp>
        <p:sp>
          <p:nvSpPr>
            <p:cNvPr id="83" name="Freeform 50">
              <a:extLst>
                <a:ext uri="{FF2B5EF4-FFF2-40B4-BE49-F238E27FC236}">
                  <a16:creationId xmlns:a16="http://schemas.microsoft.com/office/drawing/2014/main" id="{6A7683B9-953F-AA43-92CA-0CE349E526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6600" y="4835525"/>
              <a:ext cx="92075" cy="369888"/>
            </a:xfrm>
            <a:custGeom>
              <a:avLst/>
              <a:gdLst>
                <a:gd name="T0" fmla="*/ 96 w 96"/>
                <a:gd name="T1" fmla="*/ 0 h 144"/>
                <a:gd name="T2" fmla="*/ 96 w 96"/>
                <a:gd name="T3" fmla="*/ 48 h 144"/>
                <a:gd name="T4" fmla="*/ 0 w 96"/>
                <a:gd name="T5" fmla="*/ 48 h 144"/>
                <a:gd name="T6" fmla="*/ 0 w 96"/>
                <a:gd name="T7" fmla="*/ 144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44"/>
                <a:gd name="T14" fmla="*/ 96 w 96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44">
                  <a:moveTo>
                    <a:pt x="96" y="0"/>
                  </a:moveTo>
                  <a:lnTo>
                    <a:pt x="96" y="48"/>
                  </a:lnTo>
                  <a:lnTo>
                    <a:pt x="0" y="48"/>
                  </a:lnTo>
                  <a:lnTo>
                    <a:pt x="0" y="14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4" name="Line 51">
              <a:extLst>
                <a:ext uri="{FF2B5EF4-FFF2-40B4-BE49-F238E27FC236}">
                  <a16:creationId xmlns:a16="http://schemas.microsoft.com/office/drawing/2014/main" id="{63BA64AB-0D7F-8648-9578-130776974C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7600" y="43021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173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E69719F-EB8F-E843-A5A7-EF3B3D69F6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112412"/>
              </p:ext>
            </p:extLst>
          </p:nvPr>
        </p:nvGraphicFramePr>
        <p:xfrm>
          <a:off x="418306" y="4164726"/>
          <a:ext cx="8229600" cy="7747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1935750895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3170132656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356179608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72712354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602679454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22930443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Throughput Bound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2668432118"/>
                  </a:ext>
                </a:extLst>
              </a:tr>
            </a:tbl>
          </a:graphicData>
        </a:graphic>
      </p:graphicFrame>
      <p:graphicFrame>
        <p:nvGraphicFramePr>
          <p:cNvPr id="11" name="Group 49">
            <a:extLst>
              <a:ext uri="{FF2B5EF4-FFF2-40B4-BE49-F238E27FC236}">
                <a16:creationId xmlns:a16="http://schemas.microsoft.com/office/drawing/2014/main" id="{1D1EF94A-51E4-7B42-927F-8CE1535DA9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438714"/>
              </p:ext>
            </p:extLst>
          </p:nvPr>
        </p:nvGraphicFramePr>
        <p:xfrm>
          <a:off x="418306" y="1443718"/>
          <a:ext cx="8229600" cy="3101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Method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Integer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Double FP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Operation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22.68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20.02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19.98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20.18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10.17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11.14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Combine2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94358114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Unroll 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2944372925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Unroll 2a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2.51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2975899016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3209407701"/>
                  </a:ext>
                </a:extLst>
              </a:tr>
            </a:tbl>
          </a:graphicData>
        </a:graphic>
      </p:graphicFrame>
      <p:sp>
        <p:nvSpPr>
          <p:cNvPr id="793626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Effect of Reassociation</a:t>
            </a:r>
          </a:p>
        </p:txBody>
      </p:sp>
      <p:sp>
        <p:nvSpPr>
          <p:cNvPr id="793627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290513" y="5029200"/>
            <a:ext cx="8307387" cy="141604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Nearly 2x speedup for </a:t>
            </a:r>
            <a:r>
              <a:rPr lang="en-US" dirty="0" err="1"/>
              <a:t>Int</a:t>
            </a:r>
            <a:r>
              <a:rPr lang="en-US" dirty="0"/>
              <a:t> *, FP +, FP *</a:t>
            </a:r>
          </a:p>
          <a:p>
            <a:pPr lvl="1" eaLnBrk="1" hangingPunct="1">
              <a:defRPr/>
            </a:pPr>
            <a:r>
              <a:rPr lang="en-US" dirty="0"/>
              <a:t>Reason: Breaks sequential dependency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</p:txBody>
      </p:sp>
      <p:sp>
        <p:nvSpPr>
          <p:cNvPr id="24610" name="Rectangle 28"/>
          <p:cNvSpPr>
            <a:spLocks noChangeArrowheads="1"/>
          </p:cNvSpPr>
          <p:nvPr/>
        </p:nvSpPr>
        <p:spPr bwMode="auto">
          <a:xfrm>
            <a:off x="1119351" y="5925658"/>
            <a:ext cx="3767056" cy="366767"/>
          </a:xfrm>
          <a:prstGeom prst="rect">
            <a:avLst/>
          </a:prstGeom>
          <a:solidFill>
            <a:srgbClr val="ACCBF9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latin typeface="Courier New" pitchFamily="49" charset="0"/>
              </a:rPr>
              <a:t>x = x OP (d[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 OP d[i+1]);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5952ACC-F796-084C-9CEA-6DDD7D615219}"/>
              </a:ext>
            </a:extLst>
          </p:cNvPr>
          <p:cNvGrpSpPr/>
          <p:nvPr/>
        </p:nvGrpSpPr>
        <p:grpSpPr>
          <a:xfrm>
            <a:off x="7061827" y="4837942"/>
            <a:ext cx="2190586" cy="887350"/>
            <a:chOff x="7061827" y="4837942"/>
            <a:chExt cx="2190586" cy="887350"/>
          </a:xfrm>
        </p:grpSpPr>
        <p:cxnSp>
          <p:nvCxnSpPr>
            <p:cNvPr id="3" name="Straight Arrow Connector 2"/>
            <p:cNvCxnSpPr>
              <a:cxnSpLocks/>
              <a:stCxn id="4" idx="0"/>
            </p:cNvCxnSpPr>
            <p:nvPr/>
          </p:nvCxnSpPr>
          <p:spPr bwMode="auto">
            <a:xfrm flipH="1" flipV="1">
              <a:off x="7924800" y="4837942"/>
              <a:ext cx="232320" cy="241019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" name="TextBox 3"/>
            <p:cNvSpPr txBox="1"/>
            <p:nvPr/>
          </p:nvSpPr>
          <p:spPr>
            <a:xfrm>
              <a:off x="7061827" y="5078961"/>
              <a:ext cx="21905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2 </a:t>
              </a:r>
              <a:r>
                <a:rPr lang="en-US" sz="1800" dirty="0" err="1">
                  <a:latin typeface="Calibri" pitchFamily="34" charset="0"/>
                </a:rPr>
                <a:t>func</a:t>
              </a:r>
              <a:r>
                <a:rPr lang="en-US" sz="1800" dirty="0">
                  <a:latin typeface="Calibri" pitchFamily="34" charset="0"/>
                </a:rPr>
                <a:t>. units for FP *</a:t>
              </a:r>
            </a:p>
            <a:p>
              <a:r>
                <a:rPr lang="en-US" sz="1800" dirty="0">
                  <a:latin typeface="Calibri" pitchFamily="34" charset="0"/>
                </a:rPr>
                <a:t>2 </a:t>
              </a:r>
              <a:r>
                <a:rPr lang="en-US" sz="1800" dirty="0" err="1">
                  <a:latin typeface="Calibri" pitchFamily="34" charset="0"/>
                </a:rPr>
                <a:t>func</a:t>
              </a:r>
              <a:r>
                <a:rPr lang="en-US" sz="1800" dirty="0">
                  <a:latin typeface="Calibri" pitchFamily="34" charset="0"/>
                </a:rPr>
                <a:t>. units for load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3D6742C4-1EC8-0F43-94D0-A9FDE05AF575}"/>
              </a:ext>
            </a:extLst>
          </p:cNvPr>
          <p:cNvGrpSpPr/>
          <p:nvPr/>
        </p:nvGrpSpPr>
        <p:grpSpPr>
          <a:xfrm>
            <a:off x="3859845" y="4771865"/>
            <a:ext cx="3283741" cy="2009935"/>
            <a:chOff x="3859845" y="4771865"/>
            <a:chExt cx="3283741" cy="2009935"/>
          </a:xfrm>
        </p:grpSpPr>
        <p:cxnSp>
          <p:nvCxnSpPr>
            <p:cNvPr id="9" name="Straight Arrow Connector 8"/>
            <p:cNvCxnSpPr>
              <a:cxnSpLocks/>
              <a:stCxn id="10" idx="0"/>
            </p:cNvCxnSpPr>
            <p:nvPr/>
          </p:nvCxnSpPr>
          <p:spPr bwMode="auto">
            <a:xfrm flipH="1" flipV="1">
              <a:off x="3859845" y="4771865"/>
              <a:ext cx="2188448" cy="1363604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4953000" y="6135469"/>
              <a:ext cx="21905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4 </a:t>
              </a:r>
              <a:r>
                <a:rPr lang="en-US" sz="1800" dirty="0" err="1">
                  <a:latin typeface="Calibri" pitchFamily="34" charset="0"/>
                </a:rPr>
                <a:t>func</a:t>
              </a:r>
              <a:r>
                <a:rPr lang="en-US" sz="1800" dirty="0">
                  <a:latin typeface="Calibri" pitchFamily="34" charset="0"/>
                </a:rPr>
                <a:t>. units for </a:t>
              </a:r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+</a:t>
              </a:r>
            </a:p>
            <a:p>
              <a:r>
                <a:rPr lang="en-US" sz="1800" dirty="0">
                  <a:latin typeface="Calibri" pitchFamily="34" charset="0"/>
                </a:rPr>
                <a:t>2 </a:t>
              </a:r>
              <a:r>
                <a:rPr lang="en-US" sz="1800" dirty="0" err="1">
                  <a:latin typeface="Calibri" pitchFamily="34" charset="0"/>
                </a:rPr>
                <a:t>func</a:t>
              </a:r>
              <a:r>
                <a:rPr lang="en-US" sz="1800" dirty="0">
                  <a:latin typeface="Calibri" pitchFamily="34" charset="0"/>
                </a:rPr>
                <a:t>. units for load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32</a:t>
            </a:fld>
            <a:endParaRPr lang="en-US" dirty="0">
              <a:solidFill>
                <a:srgbClr val="4A66AC"/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F6D842F-55F8-EE48-8F7D-2327CD4379E4}"/>
              </a:ext>
            </a:extLst>
          </p:cNvPr>
          <p:cNvGrpSpPr/>
          <p:nvPr/>
        </p:nvGrpSpPr>
        <p:grpSpPr>
          <a:xfrm>
            <a:off x="5034224" y="4837942"/>
            <a:ext cx="3122896" cy="1322590"/>
            <a:chOff x="5034224" y="4837942"/>
            <a:chExt cx="3122896" cy="132259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784BA75-E073-2947-B8D1-7F079E32B6FE}"/>
                </a:ext>
              </a:extLst>
            </p:cNvPr>
            <p:cNvGrpSpPr/>
            <p:nvPr/>
          </p:nvGrpSpPr>
          <p:grpSpPr>
            <a:xfrm>
              <a:off x="5034224" y="4882167"/>
              <a:ext cx="3122896" cy="1278365"/>
              <a:chOff x="3859314" y="4868538"/>
              <a:chExt cx="3122896" cy="1278365"/>
            </a:xfrm>
          </p:grpSpPr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8803BD19-5EB8-A648-B9E4-DDAF792E4AF8}"/>
                  </a:ext>
                </a:extLst>
              </p:cNvPr>
              <p:cNvCxnSpPr>
                <a:cxnSpLocks/>
                <a:stCxn id="18" idx="0"/>
              </p:cNvCxnSpPr>
              <p:nvPr/>
            </p:nvCxnSpPr>
            <p:spPr bwMode="auto">
              <a:xfrm flipH="1" flipV="1">
                <a:off x="3859314" y="4868538"/>
                <a:ext cx="2108291" cy="909033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8A96BC4-F495-9943-AB07-D31AF7530732}"/>
                  </a:ext>
                </a:extLst>
              </p:cNvPr>
              <p:cNvSpPr txBox="1"/>
              <p:nvPr/>
            </p:nvSpPr>
            <p:spPr>
              <a:xfrm>
                <a:off x="4953000" y="5777571"/>
                <a:ext cx="20292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Calibri" pitchFamily="34" charset="0"/>
                  </a:rPr>
                  <a:t>pipelined processor</a:t>
                </a:r>
              </a:p>
            </p:txBody>
          </p:sp>
        </p:grp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398B53CE-1110-DB4A-984E-646F7DF89885}"/>
                </a:ext>
              </a:extLst>
            </p:cNvPr>
            <p:cNvCxnSpPr>
              <a:cxnSpLocks/>
              <a:stCxn id="18" idx="0"/>
            </p:cNvCxnSpPr>
            <p:nvPr/>
          </p:nvCxnSpPr>
          <p:spPr bwMode="auto">
            <a:xfrm flipH="1" flipV="1">
              <a:off x="6455661" y="4837942"/>
              <a:ext cx="686854" cy="95325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719424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425D0-9AF2-9445-8E73-B199A7AC1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Accumulators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6175C6-3CE1-CD4D-BEB2-5F9A6925AF1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1A65EC-9331-3E44-B71E-C91805BE26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4790" y="5098026"/>
            <a:ext cx="3778244" cy="1573555"/>
          </a:xfrm>
        </p:spPr>
        <p:txBody>
          <a:bodyPr>
            <a:normAutofit/>
          </a:bodyPr>
          <a:lstStyle/>
          <a:p>
            <a:r>
              <a:rPr lang="en-US" sz="2000" dirty="0"/>
              <a:t>Two independent streams of operation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43EB19-BD7A-1F40-BE83-EA006C9B6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31" y="1657389"/>
            <a:ext cx="4996560" cy="501419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void unroll2a_combine(</a:t>
            </a:r>
            <a:r>
              <a:rPr lang="en-US" sz="1600" b="1" dirty="0" err="1">
                <a:latin typeface="Courier New" pitchFamily="49" charset="0"/>
              </a:rPr>
              <a:t>vec_ptr</a:t>
            </a:r>
            <a:r>
              <a:rPr lang="en-US" sz="1600" b="1" dirty="0">
                <a:latin typeface="Courier New" pitchFamily="49" charset="0"/>
              </a:rPr>
              <a:t> v,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		   </a:t>
            </a:r>
            <a:r>
              <a:rPr lang="en-US" sz="1600" b="1" dirty="0" err="1">
                <a:latin typeface="Courier New" pitchFamily="49" charset="0"/>
              </a:rPr>
              <a:t>data_t</a:t>
            </a:r>
            <a:r>
              <a:rPr lang="en-US" sz="1600" b="1" dirty="0">
                <a:latin typeface="Courier New" pitchFamily="49" charset="0"/>
              </a:rPr>
              <a:t> *</a:t>
            </a:r>
            <a:r>
              <a:rPr lang="en-US" sz="1600" b="1" dirty="0" err="1">
                <a:latin typeface="Courier New" pitchFamily="49" charset="0"/>
              </a:rPr>
              <a:t>dest</a:t>
            </a:r>
            <a:r>
              <a:rPr lang="en-US" sz="1600" b="1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    long length = </a:t>
            </a:r>
            <a:r>
              <a:rPr lang="en-US" sz="1600" b="1" dirty="0" err="1">
                <a:latin typeface="Courier New" pitchFamily="49" charset="0"/>
              </a:rPr>
              <a:t>vec_length</a:t>
            </a:r>
            <a:r>
              <a:rPr lang="en-US" sz="1600" b="1" dirty="0">
                <a:latin typeface="Courier New" pitchFamily="49" charset="0"/>
              </a:rPr>
              <a:t>(v);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    long limit = length-1;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data_t</a:t>
            </a:r>
            <a:r>
              <a:rPr lang="en-US" sz="1600" b="1" dirty="0">
                <a:latin typeface="Courier New" pitchFamily="49" charset="0"/>
              </a:rPr>
              <a:t> *d = </a:t>
            </a:r>
            <a:r>
              <a:rPr lang="en-US" sz="1600" b="1" dirty="0" err="1">
                <a:latin typeface="Courier New" pitchFamily="49" charset="0"/>
              </a:rPr>
              <a:t>get_vec_elemennt</a:t>
            </a:r>
            <a:r>
              <a:rPr lang="en-US" sz="1600" b="1" dirty="0">
                <a:latin typeface="Courier New" pitchFamily="49" charset="0"/>
              </a:rPr>
              <a:t>(v,0);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data_t</a:t>
            </a:r>
            <a:r>
              <a:rPr lang="en-US" sz="1600" b="1" dirty="0">
                <a:latin typeface="Courier New" pitchFamily="49" charset="0"/>
              </a:rPr>
              <a:t> x0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data_t</a:t>
            </a:r>
            <a:r>
              <a:rPr lang="en-US" sz="1600" b="1" dirty="0">
                <a:latin typeface="Courier New" pitchFamily="49" charset="0"/>
              </a:rPr>
              <a:t> x1 = IDENT;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    long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    /* Combine 2 elements at a time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>
                <a:solidFill>
                  <a:srgbClr val="A50021"/>
                </a:solidFill>
                <a:latin typeface="Courier New" pitchFamily="49" charset="0"/>
              </a:rPr>
              <a:t>for (</a:t>
            </a:r>
            <a:r>
              <a:rPr lang="en-US" sz="1600" b="1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rgbClr val="A50021"/>
                </a:solidFill>
                <a:latin typeface="Courier New" pitchFamily="49" charset="0"/>
              </a:rPr>
              <a:t> = 0; </a:t>
            </a:r>
            <a:r>
              <a:rPr lang="en-US" sz="1600" b="1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rgbClr val="A50021"/>
                </a:solidFill>
                <a:latin typeface="Courier New" pitchFamily="49" charset="0"/>
              </a:rPr>
              <a:t> &lt; limit; </a:t>
            </a:r>
            <a:r>
              <a:rPr lang="en-US" sz="1600" b="1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rgbClr val="A50021"/>
                </a:solidFill>
                <a:latin typeface="Courier New" pitchFamily="49" charset="0"/>
              </a:rPr>
              <a:t>+=2)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rgbClr val="A50021"/>
                </a:solidFill>
                <a:latin typeface="Courier New" pitchFamily="49" charset="0"/>
              </a:rPr>
              <a:t>       x0 = x0 OP d[</a:t>
            </a:r>
            <a:r>
              <a:rPr lang="en-US" sz="1600" b="1" dirty="0" err="1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rgbClr val="A50021"/>
                </a:solidFill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rgbClr val="A50021"/>
                </a:solidFill>
                <a:latin typeface="Courier New" pitchFamily="49" charset="0"/>
              </a:rPr>
              <a:t>       x1 = x1 OP d[i+1];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solidFill>
                  <a:srgbClr val="A50021"/>
                </a:solidFill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    /* Finish any remaining elements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    for (;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 &lt; length;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	x0 = x0 OP d[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    *</a:t>
            </a:r>
            <a:r>
              <a:rPr lang="en-US" sz="1600" b="1" dirty="0" err="1">
                <a:latin typeface="Courier New" pitchFamily="49" charset="0"/>
              </a:rPr>
              <a:t>dest</a:t>
            </a:r>
            <a:r>
              <a:rPr lang="en-US" sz="1600" b="1" dirty="0">
                <a:latin typeface="Courier New" pitchFamily="49" charset="0"/>
              </a:rPr>
              <a:t> = x0 OP x1;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A6A72F6-C954-4C45-9A00-690C844ACD22}"/>
              </a:ext>
            </a:extLst>
          </p:cNvPr>
          <p:cNvGrpSpPr/>
          <p:nvPr/>
        </p:nvGrpSpPr>
        <p:grpSpPr>
          <a:xfrm>
            <a:off x="5174791" y="1539963"/>
            <a:ext cx="3796615" cy="3124200"/>
            <a:chOff x="609600" y="2590800"/>
            <a:chExt cx="3796615" cy="3124200"/>
          </a:xfrm>
        </p:grpSpPr>
        <p:sp>
          <p:nvSpPr>
            <p:cNvPr id="7" name="Line 138">
              <a:extLst>
                <a:ext uri="{FF2B5EF4-FFF2-40B4-BE49-F238E27FC236}">
                  <a16:creationId xmlns:a16="http://schemas.microsoft.com/office/drawing/2014/main" id="{8EFA19AC-A0DA-7049-8563-0D7E400C6A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5200" y="54864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" name="AutoShape 101">
              <a:extLst>
                <a:ext uri="{FF2B5EF4-FFF2-40B4-BE49-F238E27FC236}">
                  <a16:creationId xmlns:a16="http://schemas.microsoft.com/office/drawing/2014/main" id="{997DACF1-EB0F-964F-92B6-E0C7894199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7400" y="31242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9" name="Line 102">
              <a:extLst>
                <a:ext uri="{FF2B5EF4-FFF2-40B4-BE49-F238E27FC236}">
                  <a16:creationId xmlns:a16="http://schemas.microsoft.com/office/drawing/2014/main" id="{E1376910-59FD-6F47-9406-BCBA5874ED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9800" y="28956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" name="Line 103">
              <a:extLst>
                <a:ext uri="{FF2B5EF4-FFF2-40B4-BE49-F238E27FC236}">
                  <a16:creationId xmlns:a16="http://schemas.microsoft.com/office/drawing/2014/main" id="{9BAA4D8E-8656-DE40-A691-B61A99CC49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8400" y="28956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" name="AutoShape 104">
              <a:extLst>
                <a:ext uri="{FF2B5EF4-FFF2-40B4-BE49-F238E27FC236}">
                  <a16:creationId xmlns:a16="http://schemas.microsoft.com/office/drawing/2014/main" id="{D1C2EDB3-8C56-D44C-8938-7032A9B35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7000" y="36576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12" name="Line 106">
              <a:extLst>
                <a:ext uri="{FF2B5EF4-FFF2-40B4-BE49-F238E27FC236}">
                  <a16:creationId xmlns:a16="http://schemas.microsoft.com/office/drawing/2014/main" id="{91808746-751B-504A-A154-6BC25639FF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8000" y="34290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" name="Freeform 107">
              <a:extLst>
                <a:ext uri="{FF2B5EF4-FFF2-40B4-BE49-F238E27FC236}">
                  <a16:creationId xmlns:a16="http://schemas.microsoft.com/office/drawing/2014/main" id="{8552D00B-41AA-3F41-8EC6-7F65301053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2200" y="3429000"/>
              <a:ext cx="304800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triangle" w="lg" len="med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4" name="Rectangle 108">
              <a:extLst>
                <a:ext uri="{FF2B5EF4-FFF2-40B4-BE49-F238E27FC236}">
                  <a16:creationId xmlns:a16="http://schemas.microsoft.com/office/drawing/2014/main" id="{8CEF8752-CB9C-904E-BD87-1EEEE4F47A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438" y="2590800"/>
              <a:ext cx="230191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1</a:t>
              </a:r>
              <a:endParaRPr lang="en-US" sz="1800" baseline="-2500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5" name="Rectangle 109">
              <a:extLst>
                <a:ext uri="{FF2B5EF4-FFF2-40B4-BE49-F238E27FC236}">
                  <a16:creationId xmlns:a16="http://schemas.microsoft.com/office/drawing/2014/main" id="{3BED83D7-C6D1-2940-97B4-DAA14A941C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0" y="25908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16" name="Rectangle 110">
              <a:extLst>
                <a:ext uri="{FF2B5EF4-FFF2-40B4-BE49-F238E27FC236}">
                  <a16:creationId xmlns:a16="http://schemas.microsoft.com/office/drawing/2014/main" id="{28C5372C-413E-5A44-A2C5-979CDA2A88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600" y="31242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17" name="AutoShape 111">
              <a:extLst>
                <a:ext uri="{FF2B5EF4-FFF2-40B4-BE49-F238E27FC236}">
                  <a16:creationId xmlns:a16="http://schemas.microsoft.com/office/drawing/2014/main" id="{A4075ED0-6792-1040-9011-C1FFD94571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0725" y="41910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18" name="Line 113">
              <a:extLst>
                <a:ext uri="{FF2B5EF4-FFF2-40B4-BE49-F238E27FC236}">
                  <a16:creationId xmlns:a16="http://schemas.microsoft.com/office/drawing/2014/main" id="{78FF7DBE-065D-4B48-82A2-2D07F0D828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1725" y="39624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9" name="Freeform 114">
              <a:extLst>
                <a:ext uri="{FF2B5EF4-FFF2-40B4-BE49-F238E27FC236}">
                  <a16:creationId xmlns:a16="http://schemas.microsoft.com/office/drawing/2014/main" id="{1207D1FE-6AE3-C741-80C5-3E4355C8E1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5925" y="3962400"/>
              <a:ext cx="304800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triangle" w="lg" len="med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0" name="Rectangle 115">
              <a:extLst>
                <a:ext uri="{FF2B5EF4-FFF2-40B4-BE49-F238E27FC236}">
                  <a16:creationId xmlns:a16="http://schemas.microsoft.com/office/drawing/2014/main" id="{2B750133-295E-D642-8DA8-6E9F031BBE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9325" y="36576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21" name="AutoShape 116">
              <a:extLst>
                <a:ext uri="{FF2B5EF4-FFF2-40B4-BE49-F238E27FC236}">
                  <a16:creationId xmlns:a16="http://schemas.microsoft.com/office/drawing/2014/main" id="{625A213D-0499-1844-99D6-AE4CFAD645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4450" y="47244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22" name="Line 118">
              <a:extLst>
                <a:ext uri="{FF2B5EF4-FFF2-40B4-BE49-F238E27FC236}">
                  <a16:creationId xmlns:a16="http://schemas.microsoft.com/office/drawing/2014/main" id="{F265D763-A376-694B-BF21-1AAC6DD530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5450" y="44958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3" name="Freeform 119">
              <a:extLst>
                <a:ext uri="{FF2B5EF4-FFF2-40B4-BE49-F238E27FC236}">
                  <a16:creationId xmlns:a16="http://schemas.microsoft.com/office/drawing/2014/main" id="{054ECABA-F2FF-A240-9712-865D9330C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9650" y="4495800"/>
              <a:ext cx="304800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triangle" w="lg" len="med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4" name="Rectangle 120">
              <a:extLst>
                <a:ext uri="{FF2B5EF4-FFF2-40B4-BE49-F238E27FC236}">
                  <a16:creationId xmlns:a16="http://schemas.microsoft.com/office/drawing/2014/main" id="{CBAB9309-65D6-1341-B7FD-44F5AE1C3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3050" y="41910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5" name="Freeform 124">
              <a:extLst>
                <a:ext uri="{FF2B5EF4-FFF2-40B4-BE49-F238E27FC236}">
                  <a16:creationId xmlns:a16="http://schemas.microsoft.com/office/drawing/2014/main" id="{DE7F1BAC-DD2A-D743-8928-5DB77D09EEF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33800" y="5029200"/>
              <a:ext cx="409575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6" name="AutoShape 134">
              <a:extLst>
                <a:ext uri="{FF2B5EF4-FFF2-40B4-BE49-F238E27FC236}">
                  <a16:creationId xmlns:a16="http://schemas.microsoft.com/office/drawing/2014/main" id="{BE800F70-21A3-DA4E-8B5D-D0B4F7E95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0400" y="5246132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27" name="AutoShape 137">
              <a:extLst>
                <a:ext uri="{FF2B5EF4-FFF2-40B4-BE49-F238E27FC236}">
                  <a16:creationId xmlns:a16="http://schemas.microsoft.com/office/drawing/2014/main" id="{502FC0F0-83DC-F140-AD15-D9F947CAD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" y="31242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28" name="Line 138">
              <a:extLst>
                <a:ext uri="{FF2B5EF4-FFF2-40B4-BE49-F238E27FC236}">
                  <a16:creationId xmlns:a16="http://schemas.microsoft.com/office/drawing/2014/main" id="{6D3788E6-33EB-B24D-AB42-1BDCB40106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2000" y="28956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9" name="Line 139">
              <a:extLst>
                <a:ext uri="{FF2B5EF4-FFF2-40B4-BE49-F238E27FC236}">
                  <a16:creationId xmlns:a16="http://schemas.microsoft.com/office/drawing/2014/main" id="{DCC9EFEE-AF0F-A240-BC65-13D09452CB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0600" y="28956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0" name="AutoShape 140">
              <a:extLst>
                <a:ext uri="{FF2B5EF4-FFF2-40B4-BE49-F238E27FC236}">
                  <a16:creationId xmlns:a16="http://schemas.microsoft.com/office/drawing/2014/main" id="{42C83BE4-E214-6147-948D-CFF7B90A2C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200" y="36576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31" name="Line 142">
              <a:extLst>
                <a:ext uri="{FF2B5EF4-FFF2-40B4-BE49-F238E27FC236}">
                  <a16:creationId xmlns:a16="http://schemas.microsoft.com/office/drawing/2014/main" id="{EBACD55D-0268-8840-9781-878EB6CF4E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0200" y="34290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2" name="Freeform 143">
              <a:extLst>
                <a:ext uri="{FF2B5EF4-FFF2-40B4-BE49-F238E27FC236}">
                  <a16:creationId xmlns:a16="http://schemas.microsoft.com/office/drawing/2014/main" id="{EE6F64F3-43D5-2B44-9E6C-C07D4BE79401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400" y="3429000"/>
              <a:ext cx="304800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triangle" w="lg" len="med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3" name="Rectangle 144">
              <a:extLst>
                <a:ext uri="{FF2B5EF4-FFF2-40B4-BE49-F238E27FC236}">
                  <a16:creationId xmlns:a16="http://schemas.microsoft.com/office/drawing/2014/main" id="{C8050DB4-BACA-E24A-A713-F66903966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638" y="2590800"/>
              <a:ext cx="230191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1</a:t>
              </a:r>
              <a:endParaRPr lang="en-US" sz="1800" baseline="-2500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34" name="Rectangle 145">
              <a:extLst>
                <a:ext uri="{FF2B5EF4-FFF2-40B4-BE49-F238E27FC236}">
                  <a16:creationId xmlns:a16="http://schemas.microsoft.com/office/drawing/2014/main" id="{39F2A807-4983-AF4C-9A70-11512D3B0E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25908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5" name="Rectangle 146">
              <a:extLst>
                <a:ext uri="{FF2B5EF4-FFF2-40B4-BE49-F238E27FC236}">
                  <a16:creationId xmlns:a16="http://schemas.microsoft.com/office/drawing/2014/main" id="{62692CD1-F029-C844-A5FE-FD44DDDCCC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800" y="31242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36" name="AutoShape 147">
              <a:extLst>
                <a:ext uri="{FF2B5EF4-FFF2-40B4-BE49-F238E27FC236}">
                  <a16:creationId xmlns:a16="http://schemas.microsoft.com/office/drawing/2014/main" id="{182DCB2E-ED5A-8143-A9E2-C41DAA131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2925" y="41910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37" name="Line 149">
              <a:extLst>
                <a:ext uri="{FF2B5EF4-FFF2-40B4-BE49-F238E27FC236}">
                  <a16:creationId xmlns:a16="http://schemas.microsoft.com/office/drawing/2014/main" id="{53D6EB6B-E27D-2042-A786-E08F32F3EE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3925" y="39624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8" name="Freeform 150">
              <a:extLst>
                <a:ext uri="{FF2B5EF4-FFF2-40B4-BE49-F238E27FC236}">
                  <a16:creationId xmlns:a16="http://schemas.microsoft.com/office/drawing/2014/main" id="{36E4DF10-2575-E542-B983-2FFAC2A54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8125" y="3962400"/>
              <a:ext cx="304800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triangle" w="lg" len="med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9" name="Rectangle 151">
              <a:extLst>
                <a:ext uri="{FF2B5EF4-FFF2-40B4-BE49-F238E27FC236}">
                  <a16:creationId xmlns:a16="http://schemas.microsoft.com/office/drawing/2014/main" id="{F8A59583-CF8B-BC40-891B-98CD5A2F5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1525" y="36576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40" name="AutoShape 152">
              <a:extLst>
                <a:ext uri="{FF2B5EF4-FFF2-40B4-BE49-F238E27FC236}">
                  <a16:creationId xmlns:a16="http://schemas.microsoft.com/office/drawing/2014/main" id="{D54FA3CF-FFC7-3B40-B175-E80B722BF7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6650" y="4724400"/>
              <a:ext cx="533400" cy="30480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*</a:t>
              </a:r>
            </a:p>
          </p:txBody>
        </p:sp>
        <p:sp>
          <p:nvSpPr>
            <p:cNvPr id="41" name="Line 154">
              <a:extLst>
                <a:ext uri="{FF2B5EF4-FFF2-40B4-BE49-F238E27FC236}">
                  <a16:creationId xmlns:a16="http://schemas.microsoft.com/office/drawing/2014/main" id="{AF862D6E-F7DC-4041-8337-6A306D5CBE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7650" y="44958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2" name="Freeform 155">
              <a:extLst>
                <a:ext uri="{FF2B5EF4-FFF2-40B4-BE49-F238E27FC236}">
                  <a16:creationId xmlns:a16="http://schemas.microsoft.com/office/drawing/2014/main" id="{F0472E30-3242-3B4E-8776-38B8326B93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1850" y="4495800"/>
              <a:ext cx="304800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triangle" w="lg" len="med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3" name="Rectangle 156">
              <a:extLst>
                <a:ext uri="{FF2B5EF4-FFF2-40B4-BE49-F238E27FC236}">
                  <a16:creationId xmlns:a16="http://schemas.microsoft.com/office/drawing/2014/main" id="{04B35AEF-C296-A44F-B47E-9AABA58C2D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5250" y="4191000"/>
              <a:ext cx="323165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d</a:t>
              </a:r>
              <a:r>
                <a:rPr lang="en-US" sz="1800" baseline="-25000">
                  <a:solidFill>
                    <a:schemeClr val="tx2"/>
                  </a:solidFill>
                  <a:latin typeface="Courier New" pitchFamily="49" charset="0"/>
                </a:rPr>
                <a:t>6</a:t>
              </a:r>
            </a:p>
          </p:txBody>
        </p:sp>
        <p:sp>
          <p:nvSpPr>
            <p:cNvPr id="44" name="Freeform 160">
              <a:extLst>
                <a:ext uri="{FF2B5EF4-FFF2-40B4-BE49-F238E27FC236}">
                  <a16:creationId xmlns:a16="http://schemas.microsoft.com/office/drawing/2014/main" id="{2E3F2715-7B28-2B49-A976-69A85CCD35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5574" y="5029200"/>
              <a:ext cx="504825" cy="369332"/>
            </a:xfrm>
            <a:custGeom>
              <a:avLst/>
              <a:gdLst>
                <a:gd name="T0" fmla="*/ 0 w 288"/>
                <a:gd name="T1" fmla="*/ 0 h 48"/>
                <a:gd name="T2" fmla="*/ 0 w 288"/>
                <a:gd name="T3" fmla="*/ 48 h 48"/>
                <a:gd name="T4" fmla="*/ 288 w 288"/>
                <a:gd name="T5" fmla="*/ 48 h 48"/>
                <a:gd name="T6" fmla="*/ 0 60000 65536"/>
                <a:gd name="T7" fmla="*/ 0 60000 65536"/>
                <a:gd name="T8" fmla="*/ 0 60000 65536"/>
                <a:gd name="T9" fmla="*/ 0 w 288"/>
                <a:gd name="T10" fmla="*/ 0 h 48"/>
                <a:gd name="T11" fmla="*/ 288 w 28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 type="triangle" w="lg" len="med"/>
            </a:ln>
          </p:spPr>
          <p:txBody>
            <a:bodyPr wrap="square" lIns="45720" rIns="45720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3691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Effect of Separate Accumulators</a:t>
            </a:r>
          </a:p>
        </p:txBody>
      </p:sp>
      <p:sp>
        <p:nvSpPr>
          <p:cNvPr id="79875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297770" y="5611280"/>
            <a:ext cx="8307387" cy="100995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/>
              <a:t>Int</a:t>
            </a:r>
            <a:r>
              <a:rPr lang="en-US" dirty="0"/>
              <a:t> + makes use of two load units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2x speedup (over unroll2) for </a:t>
            </a:r>
            <a:r>
              <a:rPr lang="en-US" dirty="0" err="1"/>
              <a:t>Int</a:t>
            </a:r>
            <a:r>
              <a:rPr lang="en-US" dirty="0"/>
              <a:t> *, FP +, FP *</a:t>
            </a:r>
          </a:p>
          <a:p>
            <a:pPr lvl="1" eaLnBrk="1" hangingPunct="1">
              <a:defRPr/>
            </a:pPr>
            <a:endParaRPr lang="en-US" dirty="0"/>
          </a:p>
        </p:txBody>
      </p:sp>
      <p:sp>
        <p:nvSpPr>
          <p:cNvPr id="27688" name="Rectangle 34"/>
          <p:cNvSpPr>
            <a:spLocks noChangeArrowheads="1"/>
          </p:cNvSpPr>
          <p:nvPr/>
        </p:nvSpPr>
        <p:spPr bwMode="auto">
          <a:xfrm>
            <a:off x="5351352" y="5289397"/>
            <a:ext cx="2802048" cy="643766"/>
          </a:xfrm>
          <a:prstGeom prst="rect">
            <a:avLst/>
          </a:prstGeom>
          <a:solidFill>
            <a:srgbClr val="ACCBF9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latin typeface="Courier New" pitchFamily="49" charset="0"/>
              </a:rPr>
              <a:t> x0 = x0 OP d[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b="1" dirty="0">
                <a:latin typeface="Courier New" pitchFamily="49" charset="0"/>
              </a:rPr>
              <a:t> x1 = x1 OP d[i+1];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34</a:t>
            </a:fld>
            <a:endParaRPr lang="en-US" dirty="0">
              <a:solidFill>
                <a:srgbClr val="4A66AC"/>
              </a:solidFill>
            </a:endParaRPr>
          </a:p>
        </p:txBody>
      </p:sp>
      <p:graphicFrame>
        <p:nvGraphicFramePr>
          <p:cNvPr id="8" name="Group 49">
            <a:extLst>
              <a:ext uri="{FF2B5EF4-FFF2-40B4-BE49-F238E27FC236}">
                <a16:creationId xmlns:a16="http://schemas.microsoft.com/office/drawing/2014/main" id="{4A33269E-0B38-AD47-B339-6D4BBAC3A505}"/>
              </a:ext>
            </a:extLst>
          </p:cNvPr>
          <p:cNvGraphicFramePr>
            <a:graphicFrameLocks noGrp="1"/>
          </p:cNvGraphicFramePr>
          <p:nvPr/>
        </p:nvGraphicFramePr>
        <p:xfrm>
          <a:off x="375557" y="1390951"/>
          <a:ext cx="8229600" cy="3876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Method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Integer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Double FP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Operation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22.68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20.02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19.98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20.18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10.17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11.14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Combine2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94358114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Unroll 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2944372925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Unroll 2a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2.51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2975899016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Unroll 2x2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0.81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2.51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442704056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32094077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Throughput Bound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688970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484669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Machine-Dependent Optimization</a:t>
            </a:r>
          </a:p>
        </p:txBody>
      </p:sp>
      <p:sp>
        <p:nvSpPr>
          <p:cNvPr id="79875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31230" y="1676400"/>
            <a:ext cx="4357890" cy="639762"/>
          </a:xfrm>
        </p:spPr>
        <p:txBody>
          <a:bodyPr>
            <a:normAutofit/>
          </a:bodyPr>
          <a:lstStyle/>
          <a:p>
            <a:pPr lvl="1" algn="ctr" eaLnBrk="1" hangingPunct="1">
              <a:defRPr/>
            </a:pPr>
            <a:r>
              <a:rPr lang="en-US" dirty="0"/>
              <a:t>Integer Addition</a:t>
            </a:r>
          </a:p>
        </p:txBody>
      </p:sp>
      <p:pic>
        <p:nvPicPr>
          <p:cNvPr id="14" name="Content Placeholder 13" descr="Table&#10;&#10;Description automatically generated">
            <a:extLst>
              <a:ext uri="{FF2B5EF4-FFF2-40B4-BE49-F238E27FC236}">
                <a16:creationId xmlns:a16="http://schemas.microsoft.com/office/drawing/2014/main" id="{02AEBB10-CAA4-664A-BB05-192759F6DF2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986" y="2660051"/>
            <a:ext cx="4552013" cy="2355218"/>
          </a:xfr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CE68A-312E-3043-AE85-AED1300E38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4879" y="1676400"/>
            <a:ext cx="4389119" cy="639762"/>
          </a:xfrm>
        </p:spPr>
        <p:txBody>
          <a:bodyPr>
            <a:normAutofit/>
          </a:bodyPr>
          <a:lstStyle/>
          <a:p>
            <a:r>
              <a:rPr lang="en-US" b="1" dirty="0"/>
              <a:t>Float Multiplication</a:t>
            </a:r>
          </a:p>
        </p:txBody>
      </p:sp>
      <p:pic>
        <p:nvPicPr>
          <p:cNvPr id="12" name="Content Placeholder 11" descr="Table, Excel&#10;&#10;Description automatically generated">
            <a:extLst>
              <a:ext uri="{FF2B5EF4-FFF2-40B4-BE49-F238E27FC236}">
                <a16:creationId xmlns:a16="http://schemas.microsoft.com/office/drawing/2014/main" id="{29A92EE3-FF15-1C47-B9C8-A1BBE119D79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0" y="2685333"/>
            <a:ext cx="4466803" cy="2267667"/>
          </a:xfrm>
        </p:spPr>
      </p:pic>
    </p:spTree>
    <p:extLst>
      <p:ext uri="{BB962C8B-B14F-4D97-AF65-F5344CB8AC3E}">
        <p14:creationId xmlns:p14="http://schemas.microsoft.com/office/powerpoint/2010/main" val="334211160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Machine-Dependent Optimization</a:t>
            </a:r>
          </a:p>
        </p:txBody>
      </p:sp>
      <p:sp>
        <p:nvSpPr>
          <p:cNvPr id="79875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390299" y="6030912"/>
            <a:ext cx="8307387" cy="75088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/>
              <a:t>Limited only by throughput of hardware</a:t>
            </a:r>
          </a:p>
          <a:p>
            <a:pPr eaLnBrk="1" hangingPunct="1">
              <a:defRPr/>
            </a:pPr>
            <a:r>
              <a:rPr lang="en-US" dirty="0"/>
              <a:t>Up to 42X improvement over original, </a:t>
            </a:r>
            <a:r>
              <a:rPr lang="en-US" dirty="0" err="1"/>
              <a:t>unoptimized</a:t>
            </a:r>
            <a:r>
              <a:rPr lang="en-US" dirty="0"/>
              <a:t> code</a:t>
            </a:r>
          </a:p>
          <a:p>
            <a:pPr lvl="1" eaLnBrk="1" hangingPunct="1">
              <a:defRPr/>
            </a:pPr>
            <a:endParaRPr lang="en-US" dirty="0"/>
          </a:p>
        </p:txBody>
      </p:sp>
      <p:graphicFrame>
        <p:nvGraphicFramePr>
          <p:cNvPr id="7" name="Group 49"/>
          <p:cNvGraphicFramePr>
            <a:graphicFrameLocks noGrp="1"/>
          </p:cNvGraphicFramePr>
          <p:nvPr/>
        </p:nvGraphicFramePr>
        <p:xfrm>
          <a:off x="460248" y="1828800"/>
          <a:ext cx="7796385" cy="1939925"/>
        </p:xfrm>
        <a:graphic>
          <a:graphicData uri="http://schemas.openxmlformats.org/drawingml/2006/table">
            <a:tbl>
              <a:tblPr/>
              <a:tblGrid>
                <a:gridCol w="2418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4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Best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Throughput Bound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Group 49">
            <a:extLst>
              <a:ext uri="{FF2B5EF4-FFF2-40B4-BE49-F238E27FC236}">
                <a16:creationId xmlns:a16="http://schemas.microsoft.com/office/drawing/2014/main" id="{C7254D35-7067-E645-9C1C-A00769BB0F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809628"/>
              </p:ext>
            </p:extLst>
          </p:nvPr>
        </p:nvGraphicFramePr>
        <p:xfrm>
          <a:off x="457200" y="1692275"/>
          <a:ext cx="8229600" cy="42640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Method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Integer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Double FP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Operation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22.68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20.02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19.98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20.18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Combine1 –O1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10.17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11.14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Combine2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94358114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Unroll 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2944372925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Unroll 2a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2.51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283403659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Unroll 2x2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0.81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1.51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2.51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2104082105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Optimal Unrolling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0.54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0.51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643913316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Latency Bound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5.00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32094077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Throughput Bound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1.00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0.50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688970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458570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B0867-D185-FE45-A2C7-4C6E687F5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3: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3A5BB-E95D-C648-9B4A-F34E3E99D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Rate how well you think this recorded lecture worked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Better than an in-person class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About as well as an in-person class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Less well than an in-person class, but you still learned something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Total waste of time, you didn't learn anything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much time did you spend on this video lecture (including time spent on exercises)?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you have any questions that you would like me to address in this week's problem session?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you have any other comments or feedback?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E048B4-BEA5-4D47-8149-C1EE2A239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58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Compilers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Provide efficient mapping of program to machine</a:t>
            </a:r>
          </a:p>
          <a:p>
            <a:pPr lvl="1">
              <a:defRPr/>
            </a:pPr>
            <a:r>
              <a:rPr lang="en-US" dirty="0"/>
              <a:t>register allocation</a:t>
            </a:r>
          </a:p>
          <a:p>
            <a:pPr lvl="1">
              <a:defRPr/>
            </a:pPr>
            <a:r>
              <a:rPr lang="en-US" dirty="0"/>
              <a:t>code selection and ordering (scheduling)</a:t>
            </a:r>
          </a:p>
          <a:p>
            <a:pPr lvl="1">
              <a:defRPr/>
            </a:pPr>
            <a:r>
              <a:rPr lang="en-US" dirty="0"/>
              <a:t>eliminating minor inefficiencies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Compiler optimization flags</a:t>
            </a:r>
          </a:p>
          <a:p>
            <a:pPr lvl="1">
              <a:defRPr/>
            </a:pPr>
            <a:r>
              <a:rPr lang="en-US" dirty="0">
                <a:latin typeface="Courier" pitchFamily="2" charset="0"/>
              </a:rPr>
              <a:t>-O0, -O1, -O2, -O3, -</a:t>
            </a:r>
            <a:r>
              <a:rPr lang="en-US" dirty="0" err="1">
                <a:latin typeface="Courier" pitchFamily="2" charset="0"/>
              </a:rPr>
              <a:t>Os</a:t>
            </a:r>
            <a:r>
              <a:rPr lang="en-US" dirty="0">
                <a:latin typeface="Courier" pitchFamily="2" charset="0"/>
              </a:rPr>
              <a:t>, -</a:t>
            </a:r>
            <a:r>
              <a:rPr lang="en-US" dirty="0" err="1">
                <a:latin typeface="Courier" pitchFamily="2" charset="0"/>
              </a:rPr>
              <a:t>Og</a:t>
            </a:r>
            <a:endParaRPr lang="en-US" dirty="0">
              <a:latin typeface="Courier" pitchFamily="2" charset="0"/>
            </a:endParaRP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Seldom improve asymptotic efficiency</a:t>
            </a:r>
          </a:p>
          <a:p>
            <a:pPr lvl="1">
              <a:defRPr/>
            </a:pPr>
            <a:r>
              <a:rPr lang="en-US" dirty="0"/>
              <a:t>up to programmer to select best overall algorithm</a:t>
            </a:r>
          </a:p>
          <a:p>
            <a:pPr lvl="1">
              <a:defRPr/>
            </a:pPr>
            <a:r>
              <a:rPr lang="en-US" dirty="0"/>
              <a:t>big-O savings are (often) more important than constant factors</a:t>
            </a:r>
          </a:p>
          <a:p>
            <a:pPr lvl="2">
              <a:defRPr/>
            </a:pPr>
            <a:r>
              <a:rPr lang="en-US" dirty="0"/>
              <a:t>but constant factors also matter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27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C8840-97B3-D546-8610-29A5E1B88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Eliminating Dead Code (-O0)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964335CA-E3CE-C544-8EB4-7CA4AF361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0667" y="1701339"/>
            <a:ext cx="2867772" cy="159787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dead_code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input){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if(47 &gt; 0){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return input;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} else 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return -1 *input;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}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73F850-F49A-3E45-BFAF-E2E47598F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3637" y="1701339"/>
            <a:ext cx="2867772" cy="159787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dead_code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input){</a:t>
            </a:r>
          </a:p>
          <a:p>
            <a:endParaRPr lang="en-US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return input;</a:t>
            </a:r>
          </a:p>
          <a:p>
            <a:endParaRPr lang="en-US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A41A38-7FCC-AF4E-AD0A-7206C0035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4414" y="4420562"/>
            <a:ext cx="2975172" cy="73609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dead_code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ret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DE28DB88-512C-AE45-BC7B-8B4DCD778BF8}"/>
              </a:ext>
            </a:extLst>
          </p:cNvPr>
          <p:cNvSpPr/>
          <p:nvPr/>
        </p:nvSpPr>
        <p:spPr>
          <a:xfrm rot="18432325">
            <a:off x="5463014" y="3565794"/>
            <a:ext cx="1038391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E8AE47AD-1DED-5141-BA92-24B30E447400}"/>
              </a:ext>
            </a:extLst>
          </p:cNvPr>
          <p:cNvSpPr/>
          <p:nvPr/>
        </p:nvSpPr>
        <p:spPr>
          <a:xfrm rot="13762584" flipH="1">
            <a:off x="2661715" y="3567797"/>
            <a:ext cx="1067013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8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Motion (-O1)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Reduce frequency with which computation is performed</a:t>
            </a:r>
          </a:p>
          <a:p>
            <a:r>
              <a:rPr lang="en-US" dirty="0"/>
              <a:t>For example, move code out of a loop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57200" y="2590800"/>
            <a:ext cx="3512179" cy="159787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void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set_row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*a,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*b, 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        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, 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n) {</a:t>
            </a:r>
          </a:p>
          <a:p>
            <a:endParaRPr lang="en-US" sz="1400" b="1" dirty="0">
              <a:solidFill>
                <a:schemeClr val="tx1"/>
              </a:solidFill>
              <a:latin typeface="Courier New" pitchFamily="49" charset="0"/>
            </a:endParaRP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  for (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j = 0; j &lt; n;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j++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) 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    a[n*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i+j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] = b[j];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  }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8B972D-C99F-2749-B370-7A4C103E8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1108" y="3505200"/>
            <a:ext cx="3941784" cy="33214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set_row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.L1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imull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.L3: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(%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%r8d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movslq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%r8d, (%rdi,%rax,4)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$1,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$4,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.L3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.L1: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rep ret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DB45B499-0D52-4D41-B3DE-C0DFCA7C91C0}"/>
              </a:ext>
            </a:extLst>
          </p:cNvPr>
          <p:cNvSpPr/>
          <p:nvPr/>
        </p:nvSpPr>
        <p:spPr>
          <a:xfrm rot="13762584" flipH="1">
            <a:off x="1857222" y="4018661"/>
            <a:ext cx="1067013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829427" y="2590800"/>
            <a:ext cx="3845877" cy="159787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void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set_row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*a,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*b, 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        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, 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n) 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1400" dirty="0" err="1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400" dirty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Courier New" pitchFamily="49" charset="0"/>
              </a:rPr>
              <a:t>ni</a:t>
            </a:r>
            <a:r>
              <a:rPr lang="en-US" sz="1400" dirty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Courier New" pitchFamily="49" charset="0"/>
              </a:rPr>
              <a:t> = n*</a:t>
            </a:r>
            <a:r>
              <a:rPr lang="en-US" sz="1400" dirty="0" err="1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400" dirty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for (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j = 0; j &lt; n;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j++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  a[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</a:rPr>
              <a:t>ni+j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] = b[j];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36496B9C-74A0-3442-A051-41B8D9DF13DC}"/>
              </a:ext>
            </a:extLst>
          </p:cNvPr>
          <p:cNvSpPr/>
          <p:nvPr/>
        </p:nvSpPr>
        <p:spPr>
          <a:xfrm rot="18432325">
            <a:off x="5884805" y="4036535"/>
            <a:ext cx="1038391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8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7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Factoring out Subexpressions (-O1)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Share common </a:t>
            </a:r>
            <a:r>
              <a:rPr lang="en-US" dirty="0" err="1"/>
              <a:t>subexpressions</a:t>
            </a:r>
            <a:endParaRPr lang="en-US" dirty="0"/>
          </a:p>
          <a:p>
            <a:pPr lvl="1"/>
            <a:r>
              <a:rPr lang="en-US" dirty="0" err="1"/>
              <a:t>Gcc</a:t>
            </a:r>
            <a:r>
              <a:rPr lang="en-US" dirty="0"/>
              <a:t> will do this with –O1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3291" y="2390778"/>
            <a:ext cx="3516313" cy="1403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/* Sum neighbors of </a:t>
            </a:r>
            <a:r>
              <a:rPr lang="en-US" sz="1400" b="1" dirty="0" err="1">
                <a:latin typeface="Courier New" pitchFamily="49" charset="0"/>
              </a:rPr>
              <a:t>i,j</a:t>
            </a:r>
            <a:r>
              <a:rPr lang="en-US" sz="1400" b="1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up =    </a:t>
            </a:r>
            <a:r>
              <a:rPr lang="en-US" sz="1400" b="1" dirty="0" err="1">
                <a:latin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</a:rPr>
              <a:t>[(i-1)*n + j  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down =  </a:t>
            </a:r>
            <a:r>
              <a:rPr lang="en-US" sz="1400" b="1" dirty="0" err="1">
                <a:latin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</a:rPr>
              <a:t>[(i+1)*n + j  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left =  </a:t>
            </a:r>
            <a:r>
              <a:rPr lang="en-US" sz="1400" b="1" dirty="0" err="1">
                <a:latin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</a:rPr>
              <a:t>[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*n     + j-1];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right = </a:t>
            </a:r>
            <a:r>
              <a:rPr lang="en-US" sz="1400" b="1" dirty="0" err="1">
                <a:latin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</a:rPr>
              <a:t>[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*n     + j+1];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876800" y="2308226"/>
            <a:ext cx="3516313" cy="1403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long </a:t>
            </a:r>
            <a:r>
              <a:rPr lang="en-US" sz="1400" b="1" dirty="0" err="1">
                <a:latin typeface="Courier New" pitchFamily="49" charset="0"/>
              </a:rPr>
              <a:t>inj</a:t>
            </a:r>
            <a:r>
              <a:rPr lang="en-US" sz="1400" b="1" dirty="0">
                <a:latin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*n + j;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up =    </a:t>
            </a:r>
            <a:r>
              <a:rPr lang="en-US" sz="1400" b="1" dirty="0" err="1">
                <a:latin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</a:rPr>
              <a:t>[</a:t>
            </a:r>
            <a:r>
              <a:rPr lang="en-US" sz="1400" b="1" dirty="0" err="1">
                <a:latin typeface="Courier New" pitchFamily="49" charset="0"/>
              </a:rPr>
              <a:t>inj</a:t>
            </a:r>
            <a:r>
              <a:rPr lang="en-US" sz="1400" b="1" dirty="0">
                <a:latin typeface="Courier New" pitchFamily="49" charset="0"/>
              </a:rPr>
              <a:t> - n];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down =  </a:t>
            </a:r>
            <a:r>
              <a:rPr lang="en-US" sz="1400" b="1" dirty="0" err="1">
                <a:latin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</a:rPr>
              <a:t>[</a:t>
            </a:r>
            <a:r>
              <a:rPr lang="en-US" sz="1400" b="1" dirty="0" err="1">
                <a:latin typeface="Courier New" pitchFamily="49" charset="0"/>
              </a:rPr>
              <a:t>inj</a:t>
            </a:r>
            <a:r>
              <a:rPr lang="en-US" sz="1400" b="1" dirty="0">
                <a:latin typeface="Courier New" pitchFamily="49" charset="0"/>
              </a:rPr>
              <a:t> + n];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left =  </a:t>
            </a:r>
            <a:r>
              <a:rPr lang="en-US" sz="1400" b="1" dirty="0" err="1">
                <a:latin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</a:rPr>
              <a:t>[</a:t>
            </a:r>
            <a:r>
              <a:rPr lang="en-US" sz="1400" b="1" dirty="0" err="1">
                <a:latin typeface="Courier New" pitchFamily="49" charset="0"/>
              </a:rPr>
              <a:t>inj</a:t>
            </a:r>
            <a:r>
              <a:rPr lang="en-US" sz="1400" b="1" dirty="0">
                <a:latin typeface="Courier New" pitchFamily="49" charset="0"/>
              </a:rPr>
              <a:t> - 1];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right = </a:t>
            </a:r>
            <a:r>
              <a:rPr lang="en-US" sz="1400" b="1" dirty="0" err="1">
                <a:latin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</a:rPr>
              <a:t>[</a:t>
            </a:r>
            <a:r>
              <a:rPr lang="en-US" sz="1400" b="1" dirty="0" err="1">
                <a:latin typeface="Courier New" pitchFamily="49" charset="0"/>
              </a:rPr>
              <a:t>inj</a:t>
            </a:r>
            <a:r>
              <a:rPr lang="en-US" sz="1400" b="1" dirty="0">
                <a:latin typeface="Courier New" pitchFamily="49" charset="0"/>
              </a:rPr>
              <a:t> + 1];</a:t>
            </a:r>
          </a:p>
          <a:p>
            <a:pPr algn="l">
              <a:lnSpc>
                <a:spcPct val="100000"/>
              </a:lnSpc>
            </a:pPr>
            <a:r>
              <a:rPr lang="en-US" sz="1400" b="1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59533" y="3794128"/>
            <a:ext cx="1563829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/>
                <a:cs typeface="Calibri"/>
              </a:rPr>
              <a:t>3 multiplications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943600" y="3784604"/>
            <a:ext cx="1483578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/>
                <a:cs typeface="Calibri"/>
              </a:rPr>
              <a:t>1 multiplication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362200" y="4648200"/>
            <a:ext cx="4419600" cy="11669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1" dirty="0" err="1">
                <a:latin typeface="Courier New" pitchFamily="49" charset="0"/>
              </a:rPr>
              <a:t>imulq</a:t>
            </a:r>
            <a:r>
              <a:rPr lang="en-US" sz="1400" b="1" dirty="0">
                <a:latin typeface="Courier New" pitchFamily="49" charset="0"/>
              </a:rPr>
              <a:t>	%</a:t>
            </a:r>
            <a:r>
              <a:rPr lang="en-US" sz="1400" b="1" dirty="0" err="1">
                <a:latin typeface="Courier New" pitchFamily="49" charset="0"/>
              </a:rPr>
              <a:t>rcx</a:t>
            </a:r>
            <a:r>
              <a:rPr lang="en-US" sz="1400" b="1" dirty="0">
                <a:latin typeface="Courier New" pitchFamily="49" charset="0"/>
              </a:rPr>
              <a:t>, %</a:t>
            </a:r>
            <a:r>
              <a:rPr lang="en-US" sz="1400" b="1" dirty="0" err="1">
                <a:latin typeface="Courier New" pitchFamily="49" charset="0"/>
              </a:rPr>
              <a:t>rsi</a:t>
            </a:r>
            <a:r>
              <a:rPr lang="en-US" sz="1400" b="1" dirty="0">
                <a:latin typeface="Courier New" pitchFamily="49" charset="0"/>
              </a:rPr>
              <a:t>  	  #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*n</a:t>
            </a:r>
          </a:p>
          <a:p>
            <a:pPr algn="l">
              <a:lnSpc>
                <a:spcPct val="100000"/>
              </a:lnSpc>
            </a:pPr>
            <a:r>
              <a:rPr lang="en-US" sz="1400" b="1" dirty="0" err="1">
                <a:latin typeface="Courier New" pitchFamily="49" charset="0"/>
              </a:rPr>
              <a:t>addq</a:t>
            </a:r>
            <a:r>
              <a:rPr lang="en-US" sz="1400" b="1" dirty="0">
                <a:latin typeface="Courier New" pitchFamily="49" charset="0"/>
              </a:rPr>
              <a:t>	%</a:t>
            </a:r>
            <a:r>
              <a:rPr lang="en-US" sz="1400" b="1" dirty="0" err="1">
                <a:latin typeface="Courier New" pitchFamily="49" charset="0"/>
              </a:rPr>
              <a:t>rdx</a:t>
            </a:r>
            <a:r>
              <a:rPr lang="en-US" sz="1400" b="1" dirty="0">
                <a:latin typeface="Courier New" pitchFamily="49" charset="0"/>
              </a:rPr>
              <a:t>, %</a:t>
            </a:r>
            <a:r>
              <a:rPr lang="en-US" sz="1400" b="1" dirty="0" err="1">
                <a:latin typeface="Courier New" pitchFamily="49" charset="0"/>
              </a:rPr>
              <a:t>rsi</a:t>
            </a:r>
            <a:r>
              <a:rPr lang="en-US" sz="1400" b="1" dirty="0">
                <a:latin typeface="Courier New" pitchFamily="49" charset="0"/>
              </a:rPr>
              <a:t>  	  #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*</a:t>
            </a:r>
            <a:r>
              <a:rPr lang="en-US" sz="1400" b="1" dirty="0" err="1">
                <a:latin typeface="Courier New" pitchFamily="49" charset="0"/>
              </a:rPr>
              <a:t>n+j</a:t>
            </a:r>
            <a:endParaRPr lang="en-US" sz="14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b="1" dirty="0" err="1">
                <a:latin typeface="Courier New" pitchFamily="49" charset="0"/>
              </a:rPr>
              <a:t>movq</a:t>
            </a:r>
            <a:r>
              <a:rPr lang="en-US" sz="1400" b="1" dirty="0">
                <a:latin typeface="Courier New" pitchFamily="49" charset="0"/>
              </a:rPr>
              <a:t>	%</a:t>
            </a:r>
            <a:r>
              <a:rPr lang="en-US" sz="1400" b="1" dirty="0" err="1">
                <a:latin typeface="Courier New" pitchFamily="49" charset="0"/>
              </a:rPr>
              <a:t>rsi</a:t>
            </a:r>
            <a:r>
              <a:rPr lang="en-US" sz="1400" b="1" dirty="0">
                <a:latin typeface="Courier New" pitchFamily="49" charset="0"/>
              </a:rPr>
              <a:t>, %</a:t>
            </a:r>
            <a:r>
              <a:rPr lang="en-US" sz="1400" b="1" dirty="0" err="1">
                <a:latin typeface="Courier New" pitchFamily="49" charset="0"/>
              </a:rPr>
              <a:t>rax</a:t>
            </a:r>
            <a:r>
              <a:rPr lang="en-US" sz="1400" b="1" dirty="0">
                <a:latin typeface="Courier New" pitchFamily="49" charset="0"/>
              </a:rPr>
              <a:t>  	  #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*</a:t>
            </a:r>
            <a:r>
              <a:rPr lang="en-US" sz="1400" b="1" dirty="0" err="1">
                <a:latin typeface="Courier New" pitchFamily="49" charset="0"/>
              </a:rPr>
              <a:t>n+j</a:t>
            </a:r>
            <a:endParaRPr lang="en-US" sz="14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b="1" dirty="0" err="1">
                <a:latin typeface="Courier New" pitchFamily="49" charset="0"/>
              </a:rPr>
              <a:t>subq</a:t>
            </a:r>
            <a:r>
              <a:rPr lang="en-US" sz="1400" b="1" dirty="0">
                <a:latin typeface="Courier New" pitchFamily="49" charset="0"/>
              </a:rPr>
              <a:t>	%</a:t>
            </a:r>
            <a:r>
              <a:rPr lang="en-US" sz="1400" b="1" dirty="0" err="1">
                <a:latin typeface="Courier New" pitchFamily="49" charset="0"/>
              </a:rPr>
              <a:t>rcx</a:t>
            </a:r>
            <a:r>
              <a:rPr lang="en-US" sz="1400" b="1" dirty="0">
                <a:latin typeface="Courier New" pitchFamily="49" charset="0"/>
              </a:rPr>
              <a:t>, %</a:t>
            </a:r>
            <a:r>
              <a:rPr lang="en-US" sz="1400" b="1" dirty="0" err="1">
                <a:latin typeface="Courier New" pitchFamily="49" charset="0"/>
              </a:rPr>
              <a:t>rax</a:t>
            </a:r>
            <a:r>
              <a:rPr lang="en-US" sz="1400" b="1" dirty="0">
                <a:latin typeface="Courier New" pitchFamily="49" charset="0"/>
              </a:rPr>
              <a:t>  	  #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*</a:t>
            </a:r>
            <a:r>
              <a:rPr lang="en-US" sz="1400" b="1" dirty="0" err="1">
                <a:latin typeface="Courier New" pitchFamily="49" charset="0"/>
              </a:rPr>
              <a:t>n+j-n</a:t>
            </a:r>
            <a:endParaRPr lang="en-US" sz="14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b="1" dirty="0" err="1">
                <a:latin typeface="Courier New" pitchFamily="49" charset="0"/>
              </a:rPr>
              <a:t>leaq</a:t>
            </a:r>
            <a:r>
              <a:rPr lang="en-US" sz="1400" b="1" dirty="0">
                <a:latin typeface="Courier New" pitchFamily="49" charset="0"/>
              </a:rPr>
              <a:t>	(%</a:t>
            </a:r>
            <a:r>
              <a:rPr lang="en-US" sz="1400" b="1" dirty="0" err="1">
                <a:latin typeface="Courier New" pitchFamily="49" charset="0"/>
              </a:rPr>
              <a:t>rsi</a:t>
            </a:r>
            <a:r>
              <a:rPr lang="en-US" sz="1400" b="1" dirty="0">
                <a:latin typeface="Courier New" pitchFamily="49" charset="0"/>
              </a:rPr>
              <a:t>,%</a:t>
            </a:r>
            <a:r>
              <a:rPr lang="en-US" sz="1400" b="1" dirty="0" err="1">
                <a:latin typeface="Courier New" pitchFamily="49" charset="0"/>
              </a:rPr>
              <a:t>rcx</a:t>
            </a:r>
            <a:r>
              <a:rPr lang="en-US" sz="1400" b="1" dirty="0">
                <a:latin typeface="Courier New" pitchFamily="49" charset="0"/>
              </a:rPr>
              <a:t>), %</a:t>
            </a:r>
            <a:r>
              <a:rPr lang="en-US" sz="1400" b="1" dirty="0" err="1">
                <a:latin typeface="Courier New" pitchFamily="49" charset="0"/>
              </a:rPr>
              <a:t>rcx</a:t>
            </a:r>
            <a:r>
              <a:rPr lang="en-US" sz="1400" b="1" dirty="0">
                <a:latin typeface="Courier New" pitchFamily="49" charset="0"/>
              </a:rPr>
              <a:t>	  #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*</a:t>
            </a:r>
            <a:r>
              <a:rPr lang="en-US" sz="1400" b="1" dirty="0" err="1">
                <a:latin typeface="Courier New" pitchFamily="49" charset="0"/>
              </a:rPr>
              <a:t>n+j+n</a:t>
            </a: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A03BE4FB-755D-714A-8A53-3420784B2F3F}"/>
              </a:ext>
            </a:extLst>
          </p:cNvPr>
          <p:cNvSpPr/>
          <p:nvPr/>
        </p:nvSpPr>
        <p:spPr>
          <a:xfrm rot="13762584" flipH="1">
            <a:off x="3060625" y="3982864"/>
            <a:ext cx="1067013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E9DA81E5-885A-9F4B-8E68-3896E4FB334D}"/>
              </a:ext>
            </a:extLst>
          </p:cNvPr>
          <p:cNvSpPr/>
          <p:nvPr/>
        </p:nvSpPr>
        <p:spPr>
          <a:xfrm rot="18432325">
            <a:off x="5082014" y="3904658"/>
            <a:ext cx="1038391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6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1C202-5679-F749-A650-3AE1F1E22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Elimination (-O1)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1A812-A613-F348-82C8-BAA83A685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360A809D-D7E8-8D49-8D10-C2CA00140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1" y="1524000"/>
            <a:ext cx="3810000" cy="267509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loop_while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int b = 4;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 = 0;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while (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16) 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result += a;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a -= b;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b;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}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return result;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6CF9E4-D2BC-D34D-9DC8-555578DD8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6306" y="4427341"/>
            <a:ext cx="3834382" cy="9515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loop_while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-24(,%rdi,4),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ret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EEAB4D5-B3D4-A341-B433-9B48EF308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1" y="2385773"/>
            <a:ext cx="3810000" cy="95154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loop_while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return 4*a-24;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1BD73030-3E6C-5241-8E4F-8E6FFDBA8D73}"/>
              </a:ext>
            </a:extLst>
          </p:cNvPr>
          <p:cNvSpPr/>
          <p:nvPr/>
        </p:nvSpPr>
        <p:spPr>
          <a:xfrm rot="18432325">
            <a:off x="5676227" y="3673829"/>
            <a:ext cx="1038391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7C2DBD38-A0AC-384F-BD5E-33002EE1DB62}"/>
              </a:ext>
            </a:extLst>
          </p:cNvPr>
          <p:cNvSpPr/>
          <p:nvPr/>
        </p:nvSpPr>
        <p:spPr>
          <a:xfrm rot="13762584" flipH="1">
            <a:off x="2390214" y="3810262"/>
            <a:ext cx="1067013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2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in Strength (-O2)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Replace costly operation with simpler one</a:t>
            </a:r>
          </a:p>
          <a:p>
            <a:r>
              <a:rPr lang="en-US" dirty="0"/>
              <a:t>For example, replace multiplication with shift or addition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67471" y="2496393"/>
            <a:ext cx="4255972" cy="279820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void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set_matrix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(long *a, long *b,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               long n){</a:t>
            </a:r>
          </a:p>
          <a:p>
            <a:b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</a:b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 for (long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&lt; n;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++)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   long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ni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n*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   for (long j = 0; j &lt; n;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j++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     a[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ni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+ j] = b[j];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   }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 }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780282-A75E-5746-AD9B-F6B623CC6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9667" y="3324267"/>
            <a:ext cx="3941784" cy="35368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set_matrix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%r8d, %r8d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0(,%rdx,8), %r9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.L1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.L6: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.L3: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(%rsi,%rax,8),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(%rdi,%rax,8)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$1,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.L3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$1, %r8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%r9,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%r8, %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.L6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.L1:    rep ret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1B95F99-41E9-E346-9074-9D2AA1098617}"/>
              </a:ext>
            </a:extLst>
          </p:cNvPr>
          <p:cNvSpPr/>
          <p:nvPr/>
        </p:nvSpPr>
        <p:spPr>
          <a:xfrm rot="13762584" flipH="1">
            <a:off x="2021297" y="5306815"/>
            <a:ext cx="1067013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0" y="2496393"/>
            <a:ext cx="4255972" cy="279820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487" tIns="44450" rIns="90487" bIns="4445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void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set_matrix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(long *a, long *b,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               long n){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  </a:t>
            </a:r>
            <a:r>
              <a:rPr lang="en-US" sz="1600" b="1" dirty="0" err="1">
                <a:solidFill>
                  <a:schemeClr val="accent1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  <a:latin typeface="Courier New" pitchFamily="49" charset="0"/>
              </a:rPr>
              <a:t>ni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 = 0;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for (long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&lt; n;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for (long j = 0; j &lt; n;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j++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  a[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ni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+ j] = b[j];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accent1"/>
                </a:solidFill>
                <a:latin typeface="Courier New" pitchFamily="49" charset="0"/>
              </a:rPr>
              <a:t>ni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 += n;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E6AD3338-8D9F-2E4D-897D-14839803DB30}"/>
              </a:ext>
            </a:extLst>
          </p:cNvPr>
          <p:cNvSpPr/>
          <p:nvPr/>
        </p:nvSpPr>
        <p:spPr>
          <a:xfrm rot="18432325">
            <a:off x="6261984" y="5142458"/>
            <a:ext cx="1038391" cy="456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8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6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5111</TotalTime>
  <Words>4619</Words>
  <Application>Microsoft Macintosh PowerPoint</Application>
  <PresentationFormat>On-screen Show (4:3)</PresentationFormat>
  <Paragraphs>984</Paragraphs>
  <Slides>37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Calibri</vt:lpstr>
      <vt:lpstr>Courier</vt:lpstr>
      <vt:lpstr>Courier New</vt:lpstr>
      <vt:lpstr>Helvetica</vt:lpstr>
      <vt:lpstr>Wingdings</vt:lpstr>
      <vt:lpstr>Clarity</vt:lpstr>
      <vt:lpstr>Lecture 13: Optimization</vt:lpstr>
      <vt:lpstr>Under the Abstraction Barrier</vt:lpstr>
      <vt:lpstr>Techniques for Improving Performance</vt:lpstr>
      <vt:lpstr>Optimizing Compilers</vt:lpstr>
      <vt:lpstr>Eliminating Dead Code (-O0)</vt:lpstr>
      <vt:lpstr>Code Motion (-O1)</vt:lpstr>
      <vt:lpstr>Factoring out Subexpressions (-O1)</vt:lpstr>
      <vt:lpstr>Loop Elimination (-O1)</vt:lpstr>
      <vt:lpstr>Reduction in Strength (-O2)</vt:lpstr>
      <vt:lpstr>Limitations of Optimizing Compilers</vt:lpstr>
      <vt:lpstr>Exercise 1: Aliasing </vt:lpstr>
      <vt:lpstr>Exercise 1: Aliasing </vt:lpstr>
      <vt:lpstr>Exercise 1: Aliasing </vt:lpstr>
      <vt:lpstr>Limitations of Optimizing Compilers</vt:lpstr>
      <vt:lpstr>Optimization Blocker 1</vt:lpstr>
      <vt:lpstr>Case Study 1: Summing Matrix Rows</vt:lpstr>
      <vt:lpstr>Exercise 2: Procedure Calls</vt:lpstr>
      <vt:lpstr>Limitations of Optimizing Compilers</vt:lpstr>
      <vt:lpstr>Limitations of Optimizing Compilers</vt:lpstr>
      <vt:lpstr>Optimization Blocker 2</vt:lpstr>
      <vt:lpstr>Case Study 2: Lowering Case</vt:lpstr>
      <vt:lpstr>Machine Independent Optimization</vt:lpstr>
      <vt:lpstr>Case Study 3: Vector Data Type</vt:lpstr>
      <vt:lpstr>Benchmark Computation</vt:lpstr>
      <vt:lpstr>Benchmark Performance</vt:lpstr>
      <vt:lpstr>Exercise 3: Code-Level Optimizations</vt:lpstr>
      <vt:lpstr>Exercise 3: Code-Level Optimizations</vt:lpstr>
      <vt:lpstr>Code-Level Optimizations</vt:lpstr>
      <vt:lpstr>Loop Unrolling</vt:lpstr>
      <vt:lpstr>Combine with Unrolling</vt:lpstr>
      <vt:lpstr>Reassociation</vt:lpstr>
      <vt:lpstr>Effect of Reassociation</vt:lpstr>
      <vt:lpstr>Separate Accumulators</vt:lpstr>
      <vt:lpstr>Effect of Separate Accumulators</vt:lpstr>
      <vt:lpstr>Machine-Dependent Optimization</vt:lpstr>
      <vt:lpstr>Machine-Dependent Optimization</vt:lpstr>
      <vt:lpstr>Exercise 3: 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10: Machine-Independent Optimization</dc:title>
  <dc:creator>Eleanor  Birrell</dc:creator>
  <cp:lastModifiedBy>Eleanor Birrell</cp:lastModifiedBy>
  <cp:revision>117</cp:revision>
  <cp:lastPrinted>2019-10-02T01:16:19Z</cp:lastPrinted>
  <dcterms:created xsi:type="dcterms:W3CDTF">2019-02-24T21:02:26Z</dcterms:created>
  <dcterms:modified xsi:type="dcterms:W3CDTF">2021-03-04T06:25:35Z</dcterms:modified>
</cp:coreProperties>
</file>