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531" r:id="rId3"/>
    <p:sldId id="1463" r:id="rId4"/>
    <p:sldId id="528" r:id="rId5"/>
    <p:sldId id="1474" r:id="rId6"/>
    <p:sldId id="519" r:id="rId7"/>
    <p:sldId id="520" r:id="rId8"/>
    <p:sldId id="521" r:id="rId9"/>
    <p:sldId id="1467" r:id="rId10"/>
    <p:sldId id="1466" r:id="rId11"/>
    <p:sldId id="1472" r:id="rId12"/>
    <p:sldId id="534" r:id="rId13"/>
    <p:sldId id="547" r:id="rId14"/>
    <p:sldId id="1449" r:id="rId15"/>
    <p:sldId id="1441" r:id="rId16"/>
    <p:sldId id="1442" r:id="rId17"/>
    <p:sldId id="1451" r:id="rId18"/>
    <p:sldId id="1453" r:id="rId19"/>
    <p:sldId id="1454" r:id="rId20"/>
    <p:sldId id="1457" r:id="rId21"/>
    <p:sldId id="1443" r:id="rId22"/>
    <p:sldId id="1446" r:id="rId23"/>
    <p:sldId id="1447" r:id="rId24"/>
    <p:sldId id="1448" r:id="rId25"/>
    <p:sldId id="1455" r:id="rId26"/>
    <p:sldId id="14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80816" autoAdjust="0"/>
  </p:normalViewPr>
  <p:slideViewPr>
    <p:cSldViewPr>
      <p:cViewPr varScale="1">
        <p:scale>
          <a:sx n="102" d="100"/>
          <a:sy n="102" d="100"/>
        </p:scale>
        <p:origin x="2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register.co.uk/2020/04/06/mozilla_firefox_security_patche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xda-developers.com/google-april-2020-android-security-bulletin-patches-pixel-4-3-3a-2-xl/" TargetMode="External"/><Relationship Id="rId5" Type="http://schemas.openxmlformats.org/officeDocument/2006/relationships/hyperlink" Target="https://chromereleases.googleblog.com/2020/03/stable-channel-update-for-desktop_31.html" TargetMode="External"/><Relationship Id="rId4" Type="http://schemas.openxmlformats.org/officeDocument/2006/relationships/hyperlink" Target="https://www.theregister.co.uk/2020/02/25/google_chrome_security_bugs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3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Use-after-free in Firefox (used in wild): </a:t>
            </a:r>
          </a:p>
          <a:p>
            <a:r>
              <a:rPr lang="en-US" dirty="0">
                <a:hlinkClick r:id="rId3"/>
              </a:rPr>
              <a:t>https://www.theregister.co.uk/2020/04/06/mozilla_firefox_security_patches/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Use-after-free in Chrome:</a:t>
            </a:r>
          </a:p>
          <a:p>
            <a:r>
              <a:rPr lang="en-US" dirty="0">
                <a:hlinkClick r:id="rId4"/>
              </a:rPr>
              <a:t>https://www.theregister.co.uk/2020/02/25/google_chrome_security_bugs/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Use-after free and heap overflow in Chrome:</a:t>
            </a:r>
          </a:p>
          <a:p>
            <a:r>
              <a:rPr lang="en-US" dirty="0">
                <a:hlinkClick r:id="rId5"/>
              </a:rPr>
              <a:t>https://chromereleases.googleblog.com/2020/03/stable-channel-update-for-desktop_31.html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Use-after-free in Android:</a:t>
            </a:r>
          </a:p>
          <a:p>
            <a:r>
              <a:rPr lang="en-US" dirty="0"/>
              <a:t>https://</a:t>
            </a:r>
            <a:r>
              <a:rPr lang="en-US" dirty="0" err="1"/>
              <a:t>www.theregister.co.uk</a:t>
            </a:r>
            <a:r>
              <a:rPr lang="en-US" dirty="0"/>
              <a:t>/2019/10/04/</a:t>
            </a:r>
            <a:r>
              <a:rPr lang="en-US" dirty="0" err="1"/>
              <a:t>android_alert_google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dirty="0"/>
              <a:t>Double-free in WhatsApp: </a:t>
            </a:r>
          </a:p>
          <a:p>
            <a:r>
              <a:rPr lang="en-US" dirty="0"/>
              <a:t>https://</a:t>
            </a:r>
            <a:r>
              <a:rPr lang="en-US" dirty="0" err="1"/>
              <a:t>www.theregister.co.uk</a:t>
            </a:r>
            <a:r>
              <a:rPr lang="en-US" dirty="0"/>
              <a:t>/2019/10/05/security_roundup_october_4/</a:t>
            </a:r>
          </a:p>
          <a:p>
            <a:r>
              <a:rPr lang="en-US" dirty="0"/>
              <a:t>https://awakened1712.github.io/hacking/hacking-</a:t>
            </a:r>
            <a:r>
              <a:rPr lang="en-US" dirty="0" err="1"/>
              <a:t>whatsapp</a:t>
            </a:r>
            <a:r>
              <a:rPr lang="en-US" dirty="0"/>
              <a:t>-gif-</a:t>
            </a:r>
            <a:r>
              <a:rPr lang="en-US" dirty="0" err="1"/>
              <a:t>rce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dirty="0"/>
              <a:t>Memory Leak in Android for Pixel:</a:t>
            </a:r>
          </a:p>
          <a:p>
            <a:r>
              <a:rPr lang="en-US" dirty="0">
                <a:hlinkClick r:id="rId6"/>
              </a:rPr>
              <a:t>https://www.xda-developers.com/google-april-2020-android-security-bulletin-patches-pixel-4-3-3a-2-xl/</a:t>
            </a:r>
            <a:endParaRPr lang="en-US" dirty="0"/>
          </a:p>
          <a:p>
            <a:endParaRPr lang="en-US" dirty="0"/>
          </a:p>
          <a:p>
            <a:r>
              <a:rPr lang="en-US" dirty="0"/>
              <a:t>Memory Leak in Windows 10: </a:t>
            </a:r>
          </a:p>
          <a:p>
            <a:r>
              <a:rPr lang="en-US" dirty="0"/>
              <a:t>https://</a:t>
            </a:r>
            <a:r>
              <a:rPr lang="en-US" dirty="0" err="1"/>
              <a:t>www.bleepingcomputer.com</a:t>
            </a:r>
            <a:r>
              <a:rPr lang="en-US" dirty="0"/>
              <a:t>/news/</a:t>
            </a:r>
            <a:r>
              <a:rPr lang="en-US" dirty="0" err="1"/>
              <a:t>microsoft</a:t>
            </a:r>
            <a:r>
              <a:rPr lang="en-US" dirty="0"/>
              <a:t>/windows-10-1809-update-kb4520062-fixes-a-startup-black-screen-issue/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3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60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09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the role of a garbage collector is to (1) maintain some representation of the reachability graph and (2) periodically reclaim the unreachable notes by </a:t>
            </a:r>
          </a:p>
        </p:txBody>
      </p:sp>
    </p:spTree>
    <p:extLst>
      <p:ext uri="{BB962C8B-B14F-4D97-AF65-F5344CB8AC3E}">
        <p14:creationId xmlns:p14="http://schemas.microsoft.com/office/powerpoint/2010/main" val="278674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20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47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0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7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10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0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3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4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0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5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0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12: Dynamic Memory (cont'd)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91B72FB-A302-2842-B82E-1254A7CE2C1D}"/>
              </a:ext>
            </a:extLst>
          </p:cNvPr>
          <p:cNvSpPr/>
          <p:nvPr/>
        </p:nvSpPr>
        <p:spPr>
          <a:xfrm>
            <a:off x="3521296" y="2895600"/>
            <a:ext cx="2057400" cy="3810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E6C103-3ECE-994A-B751-E7036B2351B4}"/>
              </a:ext>
            </a:extLst>
          </p:cNvPr>
          <p:cNvSpPr/>
          <p:nvPr/>
        </p:nvSpPr>
        <p:spPr>
          <a:xfrm>
            <a:off x="3530566" y="4797136"/>
            <a:ext cx="2048130" cy="3810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40B65-A187-E842-90A8-B88F5FAFC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1: </a:t>
            </a:r>
            <a:r>
              <a:rPr lang="en-US" dirty="0"/>
              <a:t>Coalescing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C8C1-63C5-9746-8B5A-DFE4A63A8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/>
              <a:t>Assume the current state of the heap is shown below. What would be the state of the heap after the function </a:t>
            </a:r>
            <a:r>
              <a:rPr lang="en-US" dirty="0">
                <a:latin typeface="Courier" pitchFamily="2" charset="0"/>
              </a:rPr>
              <a:t>free(0x114) </a:t>
            </a:r>
            <a:r>
              <a:rPr lang="en-US" dirty="0"/>
              <a:t>is executed?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AAC673-D93E-0A41-AF13-4D6679E8EE3E}"/>
              </a:ext>
            </a:extLst>
          </p:cNvPr>
          <p:cNvSpPr/>
          <p:nvPr/>
        </p:nvSpPr>
        <p:spPr>
          <a:xfrm>
            <a:off x="3521296" y="5943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E97543-703E-664C-AECB-DE8BBD8FEAC6}"/>
              </a:ext>
            </a:extLst>
          </p:cNvPr>
          <p:cNvSpPr/>
          <p:nvPr/>
        </p:nvSpPr>
        <p:spPr>
          <a:xfrm>
            <a:off x="3521296" y="5562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0x5ca1ab1e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C5ED8-ED6C-5E4F-A561-387EC477EE4B}"/>
              </a:ext>
            </a:extLst>
          </p:cNvPr>
          <p:cNvSpPr/>
          <p:nvPr/>
        </p:nvSpPr>
        <p:spPr>
          <a:xfrm>
            <a:off x="3521296" y="5181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FC71E1-2F87-9E49-9B95-7B79038F1DBE}"/>
              </a:ext>
            </a:extLst>
          </p:cNvPr>
          <p:cNvSpPr/>
          <p:nvPr/>
        </p:nvSpPr>
        <p:spPr>
          <a:xfrm>
            <a:off x="3521296" y="4800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947FED-45E4-5841-A118-A0255C178CEC}"/>
              </a:ext>
            </a:extLst>
          </p:cNvPr>
          <p:cNvSpPr/>
          <p:nvPr/>
        </p:nvSpPr>
        <p:spPr>
          <a:xfrm>
            <a:off x="3521296" y="4419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0xdeadcafe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7E0374-23E3-8147-9350-60D62A305077}"/>
              </a:ext>
            </a:extLst>
          </p:cNvPr>
          <p:cNvSpPr/>
          <p:nvPr/>
        </p:nvSpPr>
        <p:spPr>
          <a:xfrm>
            <a:off x="3521296" y="4038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887B93-9D5A-DB4F-BE64-16C234F08BA3}"/>
              </a:ext>
            </a:extLst>
          </p:cNvPr>
          <p:cNvSpPr/>
          <p:nvPr/>
        </p:nvSpPr>
        <p:spPr>
          <a:xfrm>
            <a:off x="3521296" y="3657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6A9020-2228-FB4D-8A99-31FD526309A9}"/>
              </a:ext>
            </a:extLst>
          </p:cNvPr>
          <p:cNvSpPr/>
          <p:nvPr/>
        </p:nvSpPr>
        <p:spPr>
          <a:xfrm>
            <a:off x="3521296" y="32766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E64371-8F85-B040-A630-7B13BB617971}"/>
              </a:ext>
            </a:extLst>
          </p:cNvPr>
          <p:cNvSpPr/>
          <p:nvPr/>
        </p:nvSpPr>
        <p:spPr>
          <a:xfrm>
            <a:off x="3521296" y="6334991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9F68B6-1C5E-BD46-B015-A9D1A112BAD0}"/>
              </a:ext>
            </a:extLst>
          </p:cNvPr>
          <p:cNvSpPr/>
          <p:nvPr/>
        </p:nvSpPr>
        <p:spPr>
          <a:xfrm>
            <a:off x="2667560" y="650945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C2F62C-07BE-0840-9F99-F90B8B1709B3}"/>
              </a:ext>
            </a:extLst>
          </p:cNvPr>
          <p:cNvSpPr/>
          <p:nvPr/>
        </p:nvSpPr>
        <p:spPr>
          <a:xfrm>
            <a:off x="2667560" y="6156159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0x104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2F3140-171D-E042-83D2-56AED5BD3347}"/>
              </a:ext>
            </a:extLst>
          </p:cNvPr>
          <p:cNvSpPr/>
          <p:nvPr/>
        </p:nvSpPr>
        <p:spPr>
          <a:xfrm>
            <a:off x="2667560" y="574982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0x108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DF27C0-5D9A-DF4B-9C46-781722EB66D1}"/>
              </a:ext>
            </a:extLst>
          </p:cNvPr>
          <p:cNvSpPr/>
          <p:nvPr/>
        </p:nvSpPr>
        <p:spPr>
          <a:xfrm>
            <a:off x="2667560" y="5396529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0x10c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23B244-1028-194C-8777-8EE7BC5E613E}"/>
              </a:ext>
            </a:extLst>
          </p:cNvPr>
          <p:cNvSpPr/>
          <p:nvPr/>
        </p:nvSpPr>
        <p:spPr>
          <a:xfrm>
            <a:off x="2668121" y="497287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2B84F6-83A1-A240-8D1C-43E5EC1F3365}"/>
              </a:ext>
            </a:extLst>
          </p:cNvPr>
          <p:cNvSpPr/>
          <p:nvPr/>
        </p:nvSpPr>
        <p:spPr>
          <a:xfrm>
            <a:off x="2668121" y="461958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0x114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3CFC44-9D75-CB42-A5DF-E482F315984D}"/>
              </a:ext>
            </a:extLst>
          </p:cNvPr>
          <p:cNvSpPr/>
          <p:nvPr/>
        </p:nvSpPr>
        <p:spPr>
          <a:xfrm>
            <a:off x="2668121" y="421324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0x118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FBF281-78ED-0546-928C-D2BD4FFEFDB1}"/>
              </a:ext>
            </a:extLst>
          </p:cNvPr>
          <p:cNvSpPr/>
          <p:nvPr/>
        </p:nvSpPr>
        <p:spPr>
          <a:xfrm>
            <a:off x="2668121" y="385995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0x11c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B660CE-4E98-184B-91C7-0ECB41C57C2D}"/>
              </a:ext>
            </a:extLst>
          </p:cNvPr>
          <p:cNvSpPr/>
          <p:nvPr/>
        </p:nvSpPr>
        <p:spPr>
          <a:xfrm>
            <a:off x="2667000" y="344887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0x120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003B10-5D21-4B4C-995E-3C153229953A}"/>
              </a:ext>
            </a:extLst>
          </p:cNvPr>
          <p:cNvSpPr/>
          <p:nvPr/>
        </p:nvSpPr>
        <p:spPr>
          <a:xfrm>
            <a:off x="2667000" y="309558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0x124</a:t>
            </a:r>
            <a:endParaRPr lang="en-US" dirty="0"/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AC10D7D8-0D72-AC4A-AB59-00FBE7137505}"/>
              </a:ext>
            </a:extLst>
          </p:cNvPr>
          <p:cNvSpPr/>
          <p:nvPr/>
        </p:nvSpPr>
        <p:spPr>
          <a:xfrm>
            <a:off x="5654896" y="5181600"/>
            <a:ext cx="457200" cy="153439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46079-AA28-B54C-9F6F-8D25E996311B}"/>
              </a:ext>
            </a:extLst>
          </p:cNvPr>
          <p:cNvSpPr txBox="1"/>
          <p:nvPr/>
        </p:nvSpPr>
        <p:spPr>
          <a:xfrm>
            <a:off x="6112096" y="574982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previous block (allocated)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3F1B4EB8-FEBB-D24C-92A9-C18AD082FE17}"/>
              </a:ext>
            </a:extLst>
          </p:cNvPr>
          <p:cNvSpPr/>
          <p:nvPr/>
        </p:nvSpPr>
        <p:spPr>
          <a:xfrm>
            <a:off x="5682605" y="4038600"/>
            <a:ext cx="457200" cy="112112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13513-F285-314D-9076-A4D040CBF037}"/>
              </a:ext>
            </a:extLst>
          </p:cNvPr>
          <p:cNvSpPr txBox="1"/>
          <p:nvPr/>
        </p:nvSpPr>
        <p:spPr>
          <a:xfrm>
            <a:off x="6139805" y="441449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block (allocated)</a:t>
            </a:r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66F61ADB-B7FC-7645-9BEF-73DA631AF5D6}"/>
              </a:ext>
            </a:extLst>
          </p:cNvPr>
          <p:cNvSpPr/>
          <p:nvPr/>
        </p:nvSpPr>
        <p:spPr>
          <a:xfrm>
            <a:off x="5682605" y="2917474"/>
            <a:ext cx="457200" cy="112112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1A91F68-6D21-5F4E-B056-73A576F38F68}"/>
              </a:ext>
            </a:extLst>
          </p:cNvPr>
          <p:cNvSpPr txBox="1"/>
          <p:nvPr/>
        </p:nvSpPr>
        <p:spPr>
          <a:xfrm>
            <a:off x="6139805" y="329337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following block (free)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390863-57F5-DC48-8E18-917156A2EEED}"/>
              </a:ext>
            </a:extLst>
          </p:cNvPr>
          <p:cNvSpPr/>
          <p:nvPr/>
        </p:nvSpPr>
        <p:spPr>
          <a:xfrm>
            <a:off x="3521296" y="2896055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0x0000000c</a:t>
            </a:r>
          </a:p>
        </p:txBody>
      </p:sp>
    </p:spTree>
    <p:extLst>
      <p:ext uri="{BB962C8B-B14F-4D97-AF65-F5344CB8AC3E}">
        <p14:creationId xmlns:p14="http://schemas.microsoft.com/office/powerpoint/2010/main" val="42859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/>
      <p:bldP spid="29" grpId="0" animBg="1"/>
      <p:bldP spid="30" grpId="0"/>
      <p:bldP spid="31" grpId="0" animBg="1"/>
      <p:bldP spid="32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Storage policy: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data structure will you use to keep track of the free blocks?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segregated free lists approximate a best fit placement policy without having to search entire free list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11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97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Dereferencing bad pointers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Reading uninitialized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Overreading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blocks multiple times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Failing to free blocks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12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D0565B-6B27-B74D-9619-861C7E56A1BA}"/>
              </a:ext>
            </a:extLst>
          </p:cNvPr>
          <p:cNvGrpSpPr/>
          <p:nvPr/>
        </p:nvGrpSpPr>
        <p:grpSpPr>
          <a:xfrm>
            <a:off x="5715001" y="1676400"/>
            <a:ext cx="2050562" cy="1066800"/>
            <a:chOff x="5715001" y="1676400"/>
            <a:chExt cx="2050562" cy="10668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EFB52E-873A-6F4A-B6A2-5F15DF8C6841}"/>
                </a:ext>
              </a:extLst>
            </p:cNvPr>
            <p:cNvSpPr txBox="1"/>
            <p:nvPr/>
          </p:nvSpPr>
          <p:spPr>
            <a:xfrm>
              <a:off x="5715002" y="1676400"/>
              <a:ext cx="20505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(Correctness)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91547C0-0051-F042-9722-560CBE0B8A89}"/>
                </a:ext>
              </a:extLst>
            </p:cNvPr>
            <p:cNvSpPr txBox="1"/>
            <p:nvPr/>
          </p:nvSpPr>
          <p:spPr>
            <a:xfrm>
              <a:off x="5715001" y="2281535"/>
              <a:ext cx="20505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(Correctness)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77635F4-4E3F-DB4D-B9F3-1A371C8CA6C6}"/>
              </a:ext>
            </a:extLst>
          </p:cNvPr>
          <p:cNvGrpSpPr/>
          <p:nvPr/>
        </p:nvGrpSpPr>
        <p:grpSpPr>
          <a:xfrm>
            <a:off x="5715000" y="2971800"/>
            <a:ext cx="1502334" cy="1057345"/>
            <a:chOff x="5715000" y="2971800"/>
            <a:chExt cx="1502334" cy="105734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118F4D-99E8-EE44-9BB0-F451FBB7FEB9}"/>
                </a:ext>
              </a:extLst>
            </p:cNvPr>
            <p:cNvSpPr txBox="1"/>
            <p:nvPr/>
          </p:nvSpPr>
          <p:spPr>
            <a:xfrm>
              <a:off x="5715000" y="2971800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F4941A7-B4C7-7E47-BF7A-221511DF4E1D}"/>
                </a:ext>
              </a:extLst>
            </p:cNvPr>
            <p:cNvSpPr txBox="1"/>
            <p:nvPr/>
          </p:nvSpPr>
          <p:spPr>
            <a:xfrm>
              <a:off x="5715000" y="3567480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B8B4E2-5631-F04A-B54F-E19F6A8F8B97}"/>
              </a:ext>
            </a:extLst>
          </p:cNvPr>
          <p:cNvGrpSpPr/>
          <p:nvPr/>
        </p:nvGrpSpPr>
        <p:grpSpPr>
          <a:xfrm>
            <a:off x="5715000" y="4163246"/>
            <a:ext cx="1517163" cy="1038539"/>
            <a:chOff x="5715000" y="4163246"/>
            <a:chExt cx="1517163" cy="103853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21EFB70-2D50-C445-B28F-5139B43B077E}"/>
                </a:ext>
              </a:extLst>
            </p:cNvPr>
            <p:cNvSpPr txBox="1"/>
            <p:nvPr/>
          </p:nvSpPr>
          <p:spPr>
            <a:xfrm>
              <a:off x="5715000" y="4163246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74C7C7-22AD-D840-BC40-22F671FCE618}"/>
                </a:ext>
              </a:extLst>
            </p:cNvPr>
            <p:cNvSpPr txBox="1"/>
            <p:nvPr/>
          </p:nvSpPr>
          <p:spPr>
            <a:xfrm>
              <a:off x="5729829" y="4740120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3493F1A-BE72-D142-AD9B-D6BFBDFB9376}"/>
              </a:ext>
            </a:extLst>
          </p:cNvPr>
          <p:cNvSpPr txBox="1"/>
          <p:nvPr/>
        </p:nvSpPr>
        <p:spPr>
          <a:xfrm>
            <a:off x="5715000" y="5352852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(Performance)</a:t>
            </a:r>
          </a:p>
        </p:txBody>
      </p:sp>
    </p:spTree>
    <p:extLst>
      <p:ext uri="{BB962C8B-B14F-4D97-AF65-F5344CB8AC3E}">
        <p14:creationId xmlns:p14="http://schemas.microsoft.com/office/powerpoint/2010/main" val="226927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Tools for 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b="1" dirty="0" err="1">
                <a:latin typeface="Courier New"/>
                <a:cs typeface="Courier New"/>
              </a:rPr>
              <a:t>gdb</a:t>
            </a:r>
            <a:endParaRPr lang="en-GB" b="1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consistency checker (e.g.,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mcheck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Usually run silently, printing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be used to detect overreads, double-free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malloc contains checking code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b="1" dirty="0" err="1">
                <a:latin typeface="Courier New"/>
                <a:cs typeface="Courier New"/>
              </a:rPr>
              <a:t>valgrind</a:t>
            </a:r>
            <a:r>
              <a:rPr lang="en-GB" b="1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79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D1F5BD-02B1-554B-BEE6-C131D2978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04" y="1354408"/>
            <a:ext cx="2597888" cy="2597888"/>
          </a:xfrm>
          <a:prstGeom prst="rect">
            <a:avLst/>
          </a:prstGeom>
        </p:spPr>
      </p:pic>
      <p:pic>
        <p:nvPicPr>
          <p:cNvPr id="11" name="Content Placeholder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B37199-723A-3347-AB54-A458BE306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493" y="4111256"/>
            <a:ext cx="2604400" cy="259788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010443-B0DF-7A43-9CE7-891861D9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Memory Bugs Persist…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E28058-26BA-C144-A76F-4B5D418C08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32" y="4111256"/>
            <a:ext cx="3326367" cy="2597888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B8899C-9AE2-C849-B44F-2E0303AD57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86" y="1625600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990600"/>
          </a:xfrm>
          <a:ln/>
        </p:spPr>
        <p:txBody>
          <a:bodyPr>
            <a:normAutofit/>
          </a:bodyPr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Allocators: 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Garbage collection: </a:t>
            </a:r>
            <a:r>
              <a:rPr lang="en-GB" dirty="0"/>
              <a:t>automatic reclamation of heap-allocated storage—application never has to 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Python, Java, Ruby, Perl, ML, Lisp, Mathematica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return; 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871937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the memory 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br>
              <a:rPr lang="en-GB" dirty="0"/>
            </a:br>
            <a:r>
              <a:rPr lang="en-GB" dirty="0"/>
              <a:t>(e.g., by coercing them to an </a:t>
            </a:r>
            <a:r>
              <a:rPr lang="en-GB" b="1" dirty="0">
                <a:latin typeface="Courier New" pitchFamily="49" charset="0"/>
              </a:rPr>
              <a:t>long</a:t>
            </a:r>
            <a:r>
              <a:rPr lang="en-GB" dirty="0"/>
              <a:t>, and then back again)</a:t>
            </a:r>
          </a:p>
        </p:txBody>
      </p:sp>
    </p:spTree>
    <p:extLst>
      <p:ext uri="{BB962C8B-B14F-4D97-AF65-F5344CB8AC3E}">
        <p14:creationId xmlns:p14="http://schemas.microsoft.com/office/powerpoint/2010/main" val="1662171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(called a </a:t>
            </a:r>
            <a:r>
              <a:rPr lang="en-GB" b="1" dirty="0">
                <a:solidFill>
                  <a:schemeClr val="accent1"/>
                </a:solidFill>
              </a:rPr>
              <a:t>heap node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Extra </a:t>
            </a:r>
            <a:r>
              <a:rPr lang="en-GB" b="1" dirty="0">
                <a:solidFill>
                  <a:schemeClr val="accent1"/>
                </a:solidFill>
              </a:rPr>
              <a:t>root nodes </a:t>
            </a:r>
            <a:r>
              <a:rPr lang="en-GB" dirty="0"/>
              <a:t>correspond to locations not in the heap that contain pointers into the heap 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registers, local stack variables, or global variables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87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32" grpId="0" animBg="1"/>
      <p:bldP spid="22533" grpId="0" animBg="1"/>
      <p:bldP spid="22534" grpId="0" animBg="1"/>
      <p:bldP spid="22535" grpId="0" animBg="1"/>
      <p:bldP spid="22536" grpId="0"/>
      <p:bldP spid="22537" grpId="0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  <p:bldP spid="22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node n is reachable if there exists a directed path from some root node to n</a:t>
            </a:r>
          </a:p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nodes that are not reachable are garbage 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can never again be used by the application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should be freed ("garbage collected")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1C7C3A-4DA6-2D4F-B410-D3710CFACD56}"/>
              </a:ext>
            </a:extLst>
          </p:cNvPr>
          <p:cNvGrpSpPr/>
          <p:nvPr/>
        </p:nvGrpSpPr>
        <p:grpSpPr>
          <a:xfrm>
            <a:off x="1501176" y="3886200"/>
            <a:ext cx="7444504" cy="1940935"/>
            <a:chOff x="1501176" y="3886200"/>
            <a:chExt cx="7444504" cy="1940935"/>
          </a:xfrm>
        </p:grpSpPr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D695E49E-7EBF-0F42-8BBE-6AAEA4A80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1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F7816A2F-D0CF-2747-AA51-FD495B7A9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09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DDBD770D-1FCE-7A43-83DC-611E40B65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9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2">
              <a:extLst>
                <a:ext uri="{FF2B5EF4-FFF2-40B4-BE49-F238E27FC236}">
                  <a16:creationId xmlns:a16="http://schemas.microsoft.com/office/drawing/2014/main" id="{9730C57E-08DD-E74A-A8A1-D7E337ACC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976" y="44555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3">
              <a:extLst>
                <a:ext uri="{FF2B5EF4-FFF2-40B4-BE49-F238E27FC236}">
                  <a16:creationId xmlns:a16="http://schemas.microsoft.com/office/drawing/2014/main" id="{3DBBAE25-8326-3841-97EE-90CA565B3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3826" y="4455611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4">
              <a:extLst>
                <a:ext uri="{FF2B5EF4-FFF2-40B4-BE49-F238E27FC236}">
                  <a16:creationId xmlns:a16="http://schemas.microsoft.com/office/drawing/2014/main" id="{78BECDD5-88EE-3848-A860-FAD4AC7EB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776" y="44555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6">
              <a:extLst>
                <a:ext uri="{FF2B5EF4-FFF2-40B4-BE49-F238E27FC236}">
                  <a16:creationId xmlns:a16="http://schemas.microsoft.com/office/drawing/2014/main" id="{6A3165AB-6D81-F543-9ED8-D52D9B9F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1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C2FC26D1-E7B0-5B40-96D7-989552040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7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20">
              <a:extLst>
                <a:ext uri="{FF2B5EF4-FFF2-40B4-BE49-F238E27FC236}">
                  <a16:creationId xmlns:a16="http://schemas.microsoft.com/office/drawing/2014/main" id="{49AD55C6-EB17-784C-95C1-09755D045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7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21">
              <a:extLst>
                <a:ext uri="{FF2B5EF4-FFF2-40B4-BE49-F238E27FC236}">
                  <a16:creationId xmlns:a16="http://schemas.microsoft.com/office/drawing/2014/main" id="{27BE9C59-5AC8-764A-879B-32C5EE802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451" y="47603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22">
              <a:extLst>
                <a:ext uri="{FF2B5EF4-FFF2-40B4-BE49-F238E27FC236}">
                  <a16:creationId xmlns:a16="http://schemas.microsoft.com/office/drawing/2014/main" id="{FA56E102-2C85-0D4C-B06D-1579C115A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451" y="55223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24">
              <a:extLst>
                <a:ext uri="{FF2B5EF4-FFF2-40B4-BE49-F238E27FC236}">
                  <a16:creationId xmlns:a16="http://schemas.microsoft.com/office/drawing/2014/main" id="{B3622BDA-1F64-5347-82DD-82AE05FF1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451" y="52175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27">
              <a:extLst>
                <a:ext uri="{FF2B5EF4-FFF2-40B4-BE49-F238E27FC236}">
                  <a16:creationId xmlns:a16="http://schemas.microsoft.com/office/drawing/2014/main" id="{1DCDE8DF-6A6B-DB40-A58F-762B3F486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6851" y="49127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8">
              <a:extLst>
                <a:ext uri="{FF2B5EF4-FFF2-40B4-BE49-F238E27FC236}">
                  <a16:creationId xmlns:a16="http://schemas.microsoft.com/office/drawing/2014/main" id="{AE4B78D3-8706-0D45-A07F-CF3861FB2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139" y="43180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9">
              <a:extLst>
                <a:ext uri="{FF2B5EF4-FFF2-40B4-BE49-F238E27FC236}">
                  <a16:creationId xmlns:a16="http://schemas.microsoft.com/office/drawing/2014/main" id="{1839EFA8-8A9E-2E41-A137-3D193A8C3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139" y="4775200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30">
              <a:extLst>
                <a:ext uri="{FF2B5EF4-FFF2-40B4-BE49-F238E27FC236}">
                  <a16:creationId xmlns:a16="http://schemas.microsoft.com/office/drawing/2014/main" id="{12148CAE-AE86-6042-B575-46839DF72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9551" y="4724400"/>
              <a:ext cx="1396129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Not-reachable</a:t>
              </a:r>
              <a:b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</a:b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(garbage)</a:t>
              </a:r>
            </a:p>
          </p:txBody>
        </p:sp>
        <p:sp>
          <p:nvSpPr>
            <p:cNvPr id="50" name="Text Box 31">
              <a:extLst>
                <a:ext uri="{FF2B5EF4-FFF2-40B4-BE49-F238E27FC236}">
                  <a16:creationId xmlns:a16="http://schemas.microsoft.com/office/drawing/2014/main" id="{0C46C6F7-81C0-5B46-9420-68030702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664" y="4267200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reachable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773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09800"/>
          </a:xfrm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role of a garbage collector is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731520" lvl="1" indent="-457200">
              <a:lnSpc>
                <a:spcPct val="85000"/>
              </a:lnSpc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maintain some representation of the reachability graph</a:t>
            </a:r>
          </a:p>
          <a:p>
            <a:pPr marL="731520" lvl="1" indent="-457200">
              <a:lnSpc>
                <a:spcPct val="85000"/>
              </a:lnSpc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reclaim the unreachable nodes by freeing them </a:t>
            </a:r>
          </a:p>
          <a:p>
            <a:pPr lvl="2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this can happen periodically or collector can run in parallel with application)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390E4-7409-7F4F-86B0-C4A1F2EC5123}"/>
              </a:ext>
            </a:extLst>
          </p:cNvPr>
          <p:cNvSpPr txBox="1"/>
          <p:nvPr/>
        </p:nvSpPr>
        <p:spPr>
          <a:xfrm>
            <a:off x="457201" y="4385608"/>
            <a:ext cx="822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Languages that maintain tight control over how applications create and use pointers (e.g., Java, Python, </a:t>
            </a:r>
            <a:r>
              <a:rPr lang="en-US" sz="2400" dirty="0" err="1"/>
              <a:t>OCaml</a:t>
            </a:r>
            <a:r>
              <a:rPr lang="en-US" sz="2400" dirty="0"/>
              <a:t>) can maintain an exact representation of the graph</a:t>
            </a:r>
          </a:p>
          <a:p>
            <a:endParaRPr lang="en-US" sz="2400" dirty="0"/>
          </a:p>
          <a:p>
            <a:r>
              <a:rPr lang="en-US" sz="2400" dirty="0"/>
              <a:t>Garbage collectors for languages like C/C++ will be conservative</a:t>
            </a:r>
          </a:p>
        </p:txBody>
      </p:sp>
    </p:spTree>
    <p:extLst>
      <p:ext uri="{BB962C8B-B14F-4D97-AF65-F5344CB8AC3E}">
        <p14:creationId xmlns:p14="http://schemas.microsoft.com/office/powerpoint/2010/main" val="1629571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BFC5-A33C-6E49-AB7B-1532D8E2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10B64-942F-124B-85BE-19FB589B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D5DC3-0CDA-AE48-AC60-A89DA7AB58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memory (in heap) to a running program (allocate)</a:t>
            </a:r>
          </a:p>
          <a:p>
            <a:r>
              <a:rPr lang="en-US" dirty="0"/>
              <a:t>Recycle memory when done (free)</a:t>
            </a:r>
          </a:p>
          <a:p>
            <a:endParaRPr lang="en-US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</a:t>
            </a:r>
            <a:r>
              <a:rPr lang="en-GB" b="1" dirty="0">
                <a:solidFill>
                  <a:schemeClr val="accent1"/>
                </a:solidFill>
              </a:rPr>
              <a:t> throughput: </a:t>
            </a:r>
            <a:r>
              <a:rPr lang="en-GB" dirty="0"/>
              <a:t>number of requests completed per time unit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Make allocator 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 if your allocator processes 5,000  </a:t>
            </a:r>
            <a:r>
              <a:rPr lang="en-GB" b="1" dirty="0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then throughput is 1,000 operations/second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 </a:t>
            </a:r>
            <a:r>
              <a:rPr lang="en-GB" b="1" dirty="0">
                <a:solidFill>
                  <a:schemeClr val="accent1"/>
                </a:solidFill>
              </a:rPr>
              <a:t>memory utilization: </a:t>
            </a:r>
            <a:r>
              <a:rPr lang="en-GB" dirty="0"/>
              <a:t>fraction of heap memory allocated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Minimize fragmentation</a:t>
            </a:r>
          </a:p>
        </p:txBody>
      </p:sp>
    </p:spTree>
    <p:extLst>
      <p:ext uri="{BB962C8B-B14F-4D97-AF65-F5344CB8AC3E}">
        <p14:creationId xmlns:p14="http://schemas.microsoft.com/office/powerpoint/2010/main" val="2416576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>
            <a:extLst>
              <a:ext uri="{FF2B5EF4-FFF2-40B4-BE49-F238E27FC236}">
                <a16:creationId xmlns:a16="http://schemas.microsoft.com/office/drawing/2014/main" id="{D852133D-6A43-DE43-B357-66C3EBD4F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189C9A43-CF87-9944-92FA-A5DCBBE21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F1AE95-1ABB-6A41-A0E5-2CF9BB83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Garbage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F5AEB-9B62-8146-90DE-AA9F39496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graph representation of memory. Which nodes correspond to blocks that should be freed by the garbage collector?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BB1170-8638-D04A-997A-A9857F828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C92F42-392D-6149-96BA-3494481E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547" y="3855708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998560A8-CA2E-D444-8D4A-79547A60B8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9C3849D9-2C88-D140-AD43-BF1086E4A0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2738" y="4152899"/>
            <a:ext cx="566800" cy="44721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BDC2AD-1F21-A24D-B383-0CEDBCC37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4F963D-15DD-224A-B9B5-0A2BFCCF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83A2F8-FDBF-9448-A8D2-18A17F9C5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75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5BEE21C9-2748-BA45-AF60-183FBF547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1C4B6E4-5FEF-B140-8DF7-8798A6F88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F43BF0BA-79EF-1E4C-8DE1-4CD6C561E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6D32245-7DA3-6441-BB8D-E6BD291E7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C4C0E4A6-FCD6-FB47-A35A-AE0FF0F0E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1248" y="475251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A0B3A98-B6D5-3541-B3C1-13AE9E2A2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848" y="536211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0FCAE4D-938B-104C-B0A2-00E63A6D0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299" y="53340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B27BA58-480F-184D-90AD-35853727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201" y="443619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880088F0-0533-2046-8A3C-978A99D46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001" y="4740989"/>
            <a:ext cx="0" cy="62894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67C618E-4730-2C49-9644-A34DC3521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940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I</a:t>
            </a: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BC18408A-5220-BC40-8E93-2D341996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3196" y="4152900"/>
            <a:ext cx="730629" cy="44721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4FF53123-23EC-4646-8C33-14F335FFAD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4724400"/>
            <a:ext cx="0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8AA868A1-9C95-F74A-84C7-522297655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</p:spTree>
    <p:extLst>
      <p:ext uri="{BB962C8B-B14F-4D97-AF65-F5344CB8AC3E}">
        <p14:creationId xmlns:p14="http://schemas.microsoft.com/office/powerpoint/2010/main" val="3980490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(Minsky,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</p:txBody>
      </p:sp>
    </p:spTree>
    <p:extLst>
      <p:ext uri="{BB962C8B-B14F-4D97-AF65-F5344CB8AC3E}">
        <p14:creationId xmlns:p14="http://schemas.microsoft.com/office/powerpoint/2010/main" val="386761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Collector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header has an extra </a:t>
            </a:r>
            <a:r>
              <a:rPr lang="en-GB" b="1" dirty="0">
                <a:solidFill>
                  <a:schemeClr val="accent1"/>
                </a:solidFill>
              </a:rPr>
              <a:t>mark bit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one of the spare low-order bits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chemeClr val="accent1"/>
              </a:solidFill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Two </a:t>
            </a:r>
            <a:r>
              <a:rPr lang="en-GB" dirty="0"/>
              <a:t>phase protocol</a:t>
            </a:r>
            <a:endParaRPr lang="en-GB" b="0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Mark: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Sweep: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81" name="Group 80"/>
          <p:cNvGrpSpPr/>
          <p:nvPr/>
        </p:nvGrpSpPr>
        <p:grpSpPr>
          <a:xfrm>
            <a:off x="379413" y="388740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>
                    <a:latin typeface="Calibri" pitchFamily="34" charset="0"/>
                  </a:rPr>
                  <a:t>ptrs</a:t>
                </a:r>
                <a:r>
                  <a:rPr lang="en-US" sz="1400" b="0" i="1" dirty="0">
                    <a:latin typeface="Calibri" pitchFamily="34" charset="0"/>
                  </a:rPr>
                  <a:t>. 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1DC319B-E610-1A47-B2AF-1D75A82BD9E3}"/>
              </a:ext>
            </a:extLst>
          </p:cNvPr>
          <p:cNvGrpSpPr/>
          <p:nvPr/>
        </p:nvGrpSpPr>
        <p:grpSpPr>
          <a:xfrm>
            <a:off x="377825" y="5003800"/>
            <a:ext cx="8551679" cy="939800"/>
            <a:chOff x="377825" y="5003800"/>
            <a:chExt cx="8551679" cy="939800"/>
          </a:xfrm>
        </p:grpSpPr>
        <p:grpSp>
          <p:nvGrpSpPr>
            <p:cNvPr id="78" name="Group 77"/>
            <p:cNvGrpSpPr/>
            <p:nvPr/>
          </p:nvGrpSpPr>
          <p:grpSpPr>
            <a:xfrm>
              <a:off x="377825" y="5003800"/>
              <a:ext cx="8551679" cy="939800"/>
              <a:chOff x="377825" y="4724400"/>
              <a:chExt cx="8551679" cy="939800"/>
            </a:xfrm>
          </p:grpSpPr>
          <p:sp>
            <p:nvSpPr>
              <p:cNvPr id="24577" name="Rectangle 1"/>
              <p:cNvSpPr>
                <a:spLocks noChangeArrowheads="1"/>
              </p:cNvSpPr>
              <p:nvPr/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" name="Rectangle 2"/>
              <p:cNvSpPr>
                <a:spLocks noChangeArrowheads="1"/>
              </p:cNvSpPr>
              <p:nvPr/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" name="Rectangle 3"/>
              <p:cNvSpPr>
                <a:spLocks noChangeArrowheads="1"/>
              </p:cNvSpPr>
              <p:nvPr/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/>
            </p:nvSpPr>
            <p:spPr bwMode="auto">
              <a:xfrm>
                <a:off x="377825" y="5086866"/>
                <a:ext cx="13327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mark</a:t>
                </a:r>
              </a:p>
            </p:txBody>
          </p:sp>
          <p:sp>
            <p:nvSpPr>
              <p:cNvPr id="24608" name="Line 32"/>
              <p:cNvSpPr>
                <a:spLocks noChangeShapeType="1"/>
              </p:cNvSpPr>
              <p:nvPr/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Rectangle 33"/>
              <p:cNvSpPr>
                <a:spLocks noChangeArrowheads="1"/>
              </p:cNvSpPr>
              <p:nvPr/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0" name="Rectangle 34"/>
              <p:cNvSpPr>
                <a:spLocks noChangeArrowheads="1"/>
              </p:cNvSpPr>
              <p:nvPr/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1" name="Rectangle 35"/>
              <p:cNvSpPr>
                <a:spLocks noChangeArrowheads="1"/>
              </p:cNvSpPr>
              <p:nvPr/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2" name="Rectangle 36"/>
              <p:cNvSpPr>
                <a:spLocks noChangeArrowheads="1"/>
              </p:cNvSpPr>
              <p:nvPr/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3" name="Rectangle 37"/>
              <p:cNvSpPr>
                <a:spLocks noChangeArrowheads="1"/>
              </p:cNvSpPr>
              <p:nvPr/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4" name="Rectangle 38"/>
              <p:cNvSpPr>
                <a:spLocks noChangeArrowheads="1"/>
              </p:cNvSpPr>
              <p:nvPr/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/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/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/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Rectangle 49"/>
              <p:cNvSpPr>
                <a:spLocks noChangeArrowheads="1"/>
              </p:cNvSpPr>
              <p:nvPr/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8" name="Rectangle 72"/>
              <p:cNvSpPr>
                <a:spLocks noChangeArrowheads="1"/>
              </p:cNvSpPr>
              <p:nvPr/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/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Mark bit set</a:t>
                </a:r>
              </a:p>
            </p:txBody>
          </p:sp>
        </p:grpSp>
        <p:sp>
          <p:nvSpPr>
            <p:cNvPr id="82" name="Rectangle 12">
              <a:extLst>
                <a:ext uri="{FF2B5EF4-FFF2-40B4-BE49-F238E27FC236}">
                  <a16:creationId xmlns:a16="http://schemas.microsoft.com/office/drawing/2014/main" id="{E627D5C1-FA3F-B84B-B240-A14495799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041" y="5401129"/>
              <a:ext cx="6096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3" name="Rectangle 13">
              <a:extLst>
                <a:ext uri="{FF2B5EF4-FFF2-40B4-BE49-F238E27FC236}">
                  <a16:creationId xmlns:a16="http://schemas.microsoft.com/office/drawing/2014/main" id="{C578A085-E2A6-A74F-9FE0-BDB04D01C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5641" y="5401129"/>
              <a:ext cx="6096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4">
              <a:extLst>
                <a:ext uri="{FF2B5EF4-FFF2-40B4-BE49-F238E27FC236}">
                  <a16:creationId xmlns:a16="http://schemas.microsoft.com/office/drawing/2014/main" id="{0595B398-2E8A-F04D-BB50-6F76E2CB5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241" y="5401129"/>
              <a:ext cx="6096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5">
              <a:extLst>
                <a:ext uri="{FF2B5EF4-FFF2-40B4-BE49-F238E27FC236}">
                  <a16:creationId xmlns:a16="http://schemas.microsoft.com/office/drawing/2014/main" id="{229A544A-12D4-E44A-96A5-6ED34D0E0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841" y="5401129"/>
              <a:ext cx="9144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16">
              <a:extLst>
                <a:ext uri="{FF2B5EF4-FFF2-40B4-BE49-F238E27FC236}">
                  <a16:creationId xmlns:a16="http://schemas.microsoft.com/office/drawing/2014/main" id="{10BAE52B-64AD-B64E-91F0-729F3F8A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241" y="5401129"/>
              <a:ext cx="12192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17">
              <a:extLst>
                <a:ext uri="{FF2B5EF4-FFF2-40B4-BE49-F238E27FC236}">
                  <a16:creationId xmlns:a16="http://schemas.microsoft.com/office/drawing/2014/main" id="{5CCDFDDF-DC61-0D4B-8F89-925CF76E3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8441" y="5401129"/>
              <a:ext cx="9144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04B6D73-7A0D-8844-9DBF-CE444D1683F2}"/>
              </a:ext>
            </a:extLst>
          </p:cNvPr>
          <p:cNvGrpSpPr/>
          <p:nvPr/>
        </p:nvGrpSpPr>
        <p:grpSpPr>
          <a:xfrm>
            <a:off x="382588" y="5842000"/>
            <a:ext cx="6562498" cy="939800"/>
            <a:chOff x="382588" y="5842000"/>
            <a:chExt cx="6562498" cy="939800"/>
          </a:xfrm>
        </p:grpSpPr>
        <p:grpSp>
          <p:nvGrpSpPr>
            <p:cNvPr id="80" name="Group 79"/>
            <p:cNvGrpSpPr/>
            <p:nvPr/>
          </p:nvGrpSpPr>
          <p:grpSpPr>
            <a:xfrm>
              <a:off x="382588" y="5842000"/>
              <a:ext cx="6551612" cy="939800"/>
              <a:chOff x="382588" y="5842000"/>
              <a:chExt cx="6551612" cy="939800"/>
            </a:xfrm>
          </p:grpSpPr>
          <p:sp>
            <p:nvSpPr>
              <p:cNvPr id="24628" name="Freeform 52"/>
              <p:cNvSpPr>
                <a:spLocks/>
              </p:cNvSpPr>
              <p:nvPr/>
            </p:nvSpPr>
            <p:spPr bwMode="auto">
              <a:xfrm>
                <a:off x="2514600" y="64008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382588" y="5842000"/>
                <a:ext cx="6551612" cy="762686"/>
                <a:chOff x="382588" y="5842000"/>
                <a:chExt cx="6551612" cy="762686"/>
              </a:xfrm>
            </p:grpSpPr>
            <p:sp>
              <p:nvSpPr>
                <p:cNvPr id="24626" name="Freeform 50"/>
                <p:cNvSpPr>
                  <a:spLocks/>
                </p:cNvSpPr>
                <p:nvPr/>
              </p:nvSpPr>
              <p:spPr bwMode="auto">
                <a:xfrm>
                  <a:off x="3657600" y="5867400"/>
                  <a:ext cx="685800" cy="482600"/>
                </a:xfrm>
                <a:custGeom>
                  <a:avLst/>
                  <a:gdLst/>
                  <a:ahLst/>
                  <a:cxnLst>
                    <a:cxn ang="0">
                      <a:pos x="768" y="304"/>
                    </a:cxn>
                    <a:cxn ang="0">
                      <a:pos x="384" y="16"/>
                    </a:cxn>
                    <a:cxn ang="0">
                      <a:pos x="0" y="208"/>
                    </a:cxn>
                  </a:cxnLst>
                  <a:rect l="0" t="0" r="r" b="b"/>
                  <a:pathLst>
                    <a:path w="768" h="304">
                      <a:moveTo>
                        <a:pt x="768" y="304"/>
                      </a:moveTo>
                      <a:cubicBezTo>
                        <a:pt x="640" y="168"/>
                        <a:pt x="512" y="32"/>
                        <a:pt x="384" y="16"/>
                      </a:cubicBezTo>
                      <a:cubicBezTo>
                        <a:pt x="256" y="0"/>
                        <a:pt x="128" y="104"/>
                        <a:pt x="0" y="208"/>
                      </a:cubicBezTo>
                    </a:path>
                  </a:pathLst>
                </a:custGeom>
                <a:noFill/>
                <a:ln w="25560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7" name="Freeform 51"/>
                <p:cNvSpPr>
                  <a:spLocks/>
                </p:cNvSpPr>
                <p:nvPr/>
              </p:nvSpPr>
              <p:spPr bwMode="auto">
                <a:xfrm>
                  <a:off x="4648200" y="5842000"/>
                  <a:ext cx="1752600" cy="558800"/>
                </a:xfrm>
                <a:custGeom>
                  <a:avLst/>
                  <a:gdLst/>
                  <a:ahLst/>
                  <a:cxnLst>
                    <a:cxn ang="0">
                      <a:pos x="0" y="352"/>
                    </a:cxn>
                    <a:cxn ang="0">
                      <a:pos x="432" y="16"/>
                    </a:cxn>
                    <a:cxn ang="0">
                      <a:pos x="960" y="256"/>
                    </a:cxn>
                  </a:cxnLst>
                  <a:rect l="0" t="0" r="r" b="b"/>
                  <a:pathLst>
                    <a:path w="960" h="352">
                      <a:moveTo>
                        <a:pt x="0" y="352"/>
                      </a:moveTo>
                      <a:cubicBezTo>
                        <a:pt x="136" y="192"/>
                        <a:pt x="272" y="32"/>
                        <a:pt x="432" y="16"/>
                      </a:cubicBezTo>
                      <a:cubicBezTo>
                        <a:pt x="592" y="0"/>
                        <a:pt x="776" y="128"/>
                        <a:pt x="960" y="256"/>
                      </a:cubicBezTo>
                    </a:path>
                  </a:pathLst>
                </a:custGeom>
                <a:noFill/>
                <a:ln w="25560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82588" y="6202395"/>
                  <a:ext cx="1470572" cy="40229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lnSpc>
                      <a:spcPct val="100000"/>
                    </a:lnSpc>
                    <a:buFont typeface="Helvetica" pitchFamily="32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2000" b="1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itchFamily="34" charset="0"/>
                      <a:ea typeface="msgothic" charset="0"/>
                      <a:cs typeface="msgothic" charset="0"/>
                    </a:rPr>
                    <a:t>After sweep</a:t>
                  </a:r>
                </a:p>
              </p:txBody>
            </p:sp>
            <p:sp>
              <p:nvSpPr>
                <p:cNvPr id="24630" name="Line 54"/>
                <p:cNvSpPr>
                  <a:spLocks noChangeShapeType="1"/>
                </p:cNvSpPr>
                <p:nvPr/>
              </p:nvSpPr>
              <p:spPr bwMode="auto">
                <a:xfrm>
                  <a:off x="4343400" y="5994400"/>
                  <a:ext cx="1588" cy="228600"/>
                </a:xfrm>
                <a:prstGeom prst="line">
                  <a:avLst/>
                </a:prstGeom>
                <a:noFill/>
                <a:ln w="57150">
                  <a:solidFill>
                    <a:srgbClr val="C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1" name="Rectangle 55"/>
                <p:cNvSpPr>
                  <a:spLocks noChangeArrowheads="1"/>
                </p:cNvSpPr>
                <p:nvPr/>
              </p:nvSpPr>
              <p:spPr bwMode="auto">
                <a:xfrm>
                  <a:off x="2057400" y="6248400"/>
                  <a:ext cx="6096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2" name="Rectangle 56"/>
                <p:cNvSpPr>
                  <a:spLocks noChangeArrowheads="1"/>
                </p:cNvSpPr>
                <p:nvPr/>
              </p:nvSpPr>
              <p:spPr bwMode="auto">
                <a:xfrm>
                  <a:off x="2667000" y="6248400"/>
                  <a:ext cx="6096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76600" y="6248400"/>
                  <a:ext cx="6096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4" name="Rectangle 58"/>
                <p:cNvSpPr>
                  <a:spLocks noChangeArrowheads="1"/>
                </p:cNvSpPr>
                <p:nvPr/>
              </p:nvSpPr>
              <p:spPr bwMode="auto">
                <a:xfrm>
                  <a:off x="3886200" y="6248400"/>
                  <a:ext cx="9144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5" name="Rectangle 59"/>
                <p:cNvSpPr>
                  <a:spLocks noChangeArrowheads="1"/>
                </p:cNvSpPr>
                <p:nvPr/>
              </p:nvSpPr>
              <p:spPr bwMode="auto">
                <a:xfrm>
                  <a:off x="4800600" y="6248400"/>
                  <a:ext cx="12192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6" name="Rectangle 60"/>
                <p:cNvSpPr>
                  <a:spLocks noChangeArrowheads="1"/>
                </p:cNvSpPr>
                <p:nvPr/>
              </p:nvSpPr>
              <p:spPr bwMode="auto">
                <a:xfrm>
                  <a:off x="6019800" y="6248400"/>
                  <a:ext cx="9144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7" name="Line 61"/>
                <p:cNvSpPr>
                  <a:spLocks noChangeShapeType="1"/>
                </p:cNvSpPr>
                <p:nvPr/>
              </p:nvSpPr>
              <p:spPr bwMode="auto">
                <a:xfrm>
                  <a:off x="29718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8" name="Line 62"/>
                <p:cNvSpPr>
                  <a:spLocks noChangeShapeType="1"/>
                </p:cNvSpPr>
                <p:nvPr/>
              </p:nvSpPr>
              <p:spPr bwMode="auto">
                <a:xfrm>
                  <a:off x="23622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9" name="Line 63"/>
                <p:cNvSpPr>
                  <a:spLocks noChangeShapeType="1"/>
                </p:cNvSpPr>
                <p:nvPr/>
              </p:nvSpPr>
              <p:spPr bwMode="auto">
                <a:xfrm>
                  <a:off x="35814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0" name="Line 64"/>
                <p:cNvSpPr>
                  <a:spLocks noChangeShapeType="1"/>
                </p:cNvSpPr>
                <p:nvPr/>
              </p:nvSpPr>
              <p:spPr bwMode="auto">
                <a:xfrm>
                  <a:off x="41910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1" name="Line 65"/>
                <p:cNvSpPr>
                  <a:spLocks noChangeShapeType="1"/>
                </p:cNvSpPr>
                <p:nvPr/>
              </p:nvSpPr>
              <p:spPr bwMode="auto">
                <a:xfrm>
                  <a:off x="44958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2" name="Line 66"/>
                <p:cNvSpPr>
                  <a:spLocks noChangeShapeType="1"/>
                </p:cNvSpPr>
                <p:nvPr/>
              </p:nvSpPr>
              <p:spPr bwMode="auto">
                <a:xfrm>
                  <a:off x="51054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3" name="Line 67"/>
                <p:cNvSpPr>
                  <a:spLocks noChangeShapeType="1"/>
                </p:cNvSpPr>
                <p:nvPr/>
              </p:nvSpPr>
              <p:spPr bwMode="auto">
                <a:xfrm>
                  <a:off x="54102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4" name="Line 68"/>
                <p:cNvSpPr>
                  <a:spLocks noChangeShapeType="1"/>
                </p:cNvSpPr>
                <p:nvPr/>
              </p:nvSpPr>
              <p:spPr bwMode="auto">
                <a:xfrm>
                  <a:off x="57150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5" name="Line 69"/>
                <p:cNvSpPr>
                  <a:spLocks noChangeShapeType="1"/>
                </p:cNvSpPr>
                <p:nvPr/>
              </p:nvSpPr>
              <p:spPr bwMode="auto">
                <a:xfrm>
                  <a:off x="63246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6" name="Line 70"/>
                <p:cNvSpPr>
                  <a:spLocks noChangeShapeType="1"/>
                </p:cNvSpPr>
                <p:nvPr/>
              </p:nvSpPr>
              <p:spPr bwMode="auto">
                <a:xfrm>
                  <a:off x="66294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7" name="Rectangle 71"/>
                <p:cNvSpPr>
                  <a:spLocks noChangeArrowheads="1"/>
                </p:cNvSpPr>
                <p:nvPr/>
              </p:nvSpPr>
              <p:spPr bwMode="auto">
                <a:xfrm>
                  <a:off x="4800600" y="6248400"/>
                  <a:ext cx="1219200" cy="304800"/>
                </a:xfrm>
                <a:prstGeom prst="rect">
                  <a:avLst/>
                </a:prstGeom>
                <a:solidFill>
                  <a:srgbClr val="F6F5BD"/>
                </a:solidFill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100000"/>
                    </a:lnSpc>
                    <a:buFont typeface="Helvetica" pitchFamily="32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free</a:t>
                  </a:r>
                </a:p>
              </p:txBody>
            </p:sp>
            <p:sp>
              <p:nvSpPr>
                <p:cNvPr id="24650" name="Rectangle 74"/>
                <p:cNvSpPr>
                  <a:spLocks noChangeArrowheads="1"/>
                </p:cNvSpPr>
                <p:nvPr/>
              </p:nvSpPr>
              <p:spPr bwMode="auto">
                <a:xfrm>
                  <a:off x="2667000" y="6248400"/>
                  <a:ext cx="609600" cy="304800"/>
                </a:xfrm>
                <a:prstGeom prst="rect">
                  <a:avLst/>
                </a:prstGeom>
                <a:solidFill>
                  <a:srgbClr val="F6F5BD"/>
                </a:solidFill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100000"/>
                    </a:lnSpc>
                    <a:buFont typeface="Helvetica" pitchFamily="32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free</a:t>
                  </a: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DE2C189-0977-9447-9490-A43659A739C7}"/>
                </a:ext>
              </a:extLst>
            </p:cNvPr>
            <p:cNvGrpSpPr/>
            <p:nvPr/>
          </p:nvGrpSpPr>
          <p:grpSpPr>
            <a:xfrm>
              <a:off x="2068286" y="6239329"/>
              <a:ext cx="4876800" cy="304800"/>
              <a:chOff x="2068286" y="6239329"/>
              <a:chExt cx="4876800" cy="304800"/>
            </a:xfrm>
          </p:grpSpPr>
          <p:sp>
            <p:nvSpPr>
              <p:cNvPr id="88" name="Rectangle 12">
                <a:extLst>
                  <a:ext uri="{FF2B5EF4-FFF2-40B4-BE49-F238E27FC236}">
                    <a16:creationId xmlns:a16="http://schemas.microsoft.com/office/drawing/2014/main" id="{9197AFE5-63BD-1248-BF71-CBB5006B4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8286" y="6239329"/>
                <a:ext cx="6096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9" name="Rectangle 13">
                <a:extLst>
                  <a:ext uri="{FF2B5EF4-FFF2-40B4-BE49-F238E27FC236}">
                    <a16:creationId xmlns:a16="http://schemas.microsoft.com/office/drawing/2014/main" id="{8CE46458-06AB-8643-8F57-32D0D8F5E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886" y="6239329"/>
                <a:ext cx="6096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4">
                <a:extLst>
                  <a:ext uri="{FF2B5EF4-FFF2-40B4-BE49-F238E27FC236}">
                    <a16:creationId xmlns:a16="http://schemas.microsoft.com/office/drawing/2014/main" id="{2208F851-9B5A-3542-9BD1-A825FCF72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7486" y="6239329"/>
                <a:ext cx="6096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5">
                <a:extLst>
                  <a:ext uri="{FF2B5EF4-FFF2-40B4-BE49-F238E27FC236}">
                    <a16:creationId xmlns:a16="http://schemas.microsoft.com/office/drawing/2014/main" id="{51BEAA6F-07CD-A74D-9568-06F79E7F0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086" y="6239329"/>
                <a:ext cx="9144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6">
                <a:extLst>
                  <a:ext uri="{FF2B5EF4-FFF2-40B4-BE49-F238E27FC236}">
                    <a16:creationId xmlns:a16="http://schemas.microsoft.com/office/drawing/2014/main" id="{1C61858E-2912-3C4F-9394-A6011018D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486" y="6239329"/>
                <a:ext cx="12192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7">
                <a:extLst>
                  <a:ext uri="{FF2B5EF4-FFF2-40B4-BE49-F238E27FC236}">
                    <a16:creationId xmlns:a16="http://schemas.microsoft.com/office/drawing/2014/main" id="{B37B8C0F-A052-2348-839D-3D6131F95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0686" y="6239329"/>
                <a:ext cx="9144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7711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Collector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821916"/>
            <a:ext cx="7834494" cy="20642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return;        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return;     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(p);                 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++)  //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]); 		    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4409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41751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565650"/>
            <a:ext cx="4378419" cy="20642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</a:t>
            </a:r>
            <a:b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3322365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build on top of malloc/free package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using </a:t>
            </a:r>
            <a:r>
              <a:rPr lang="en-GB" dirty="0">
                <a:latin typeface="Courier New"/>
                <a:cs typeface="Courier New"/>
              </a:rPr>
              <a:t>malloc</a:t>
            </a:r>
            <a:r>
              <a:rPr lang="en-GB" dirty="0"/>
              <a:t> until you “run out of space”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to find 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74320" lvl="1" indent="0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9020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35725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32766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35972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9020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</p:spTree>
    <p:extLst>
      <p:ext uri="{BB962C8B-B14F-4D97-AF65-F5344CB8AC3E}">
        <p14:creationId xmlns:p14="http://schemas.microsoft.com/office/powerpoint/2010/main" val="2779255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CE10-3A59-A44C-8CA2-CD1AC260E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Garbage Collection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D6978-94E4-2C4D-B7B5-7C77996A5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/>
              <a:t>Mark and Sweep garbage collectors are called conservative if: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They coalesce freed memory blocks during the sweep phase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They treat everything that looks like a valid pointer as a pointer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They perform garbage collection only when they run out of memory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They do not free memory blocks forming a cyclic list</a:t>
            </a:r>
          </a:p>
        </p:txBody>
      </p:sp>
    </p:spTree>
    <p:extLst>
      <p:ext uri="{BB962C8B-B14F-4D97-AF65-F5344CB8AC3E}">
        <p14:creationId xmlns:p14="http://schemas.microsoft.com/office/powerpoint/2010/main" val="693680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(including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particular questions you’d like me to address in this week’s problem session?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</a:t>
            </a:r>
            <a:r>
              <a:rPr lang="en-US"/>
              <a:t>or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1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 Challenges: 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allocation?</a:t>
            </a:r>
          </a:p>
          <a:p>
            <a:pPr lvl="1"/>
            <a:r>
              <a:rPr lang="en-US" dirty="0"/>
              <a:t>What do we do with the extra space when allocating a structure that is smaller than the free block it is placed in?</a:t>
            </a:r>
          </a:p>
          <a:p>
            <a:pPr lvl="1"/>
            <a:r>
              <a:rPr lang="en-US" dirty="0"/>
              <a:t>How do we reinsert a freed block?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Free-block storage policy:</a:t>
            </a:r>
          </a:p>
          <a:p>
            <a:pPr lvl="1"/>
            <a:r>
              <a:rPr lang="en-US" dirty="0"/>
              <a:t>Implicit lists, with boundary tags (nice and simple)</a:t>
            </a:r>
          </a:p>
          <a:p>
            <a:pPr lvl="1"/>
            <a:r>
              <a:rPr lang="en-US" dirty="0"/>
              <a:t>Explicit lists, exclude free blocks (faster, but more overhead)</a:t>
            </a:r>
          </a:p>
          <a:p>
            <a:pPr lvl="1"/>
            <a:r>
              <a:rPr lang="en-US" dirty="0"/>
              <a:t>Segregated lists (different lists for different sized blocks)</a:t>
            </a:r>
          </a:p>
          <a:p>
            <a:pPr lvl="1"/>
            <a:r>
              <a:rPr lang="en-US" dirty="0"/>
              <a:t>Fancy data structures (red-black trees, for example)</a:t>
            </a:r>
          </a:p>
          <a:p>
            <a:pPr lvl="1"/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(simple, but lower throughput and higher fragmentation)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Next-fit (higher throughput, higher fragmentation)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Best-fit (lower throughput, lower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segregated free lists approximate a best fit placement policy without having to search entire free list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4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95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 Challenges: 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allocation?</a:t>
            </a:r>
          </a:p>
          <a:p>
            <a:pPr lvl="1"/>
            <a:r>
              <a:rPr lang="en-US" dirty="0"/>
              <a:t>What do we do with the extra space when allocating a structure that is smaller than the free block it is placed in?</a:t>
            </a:r>
          </a:p>
          <a:p>
            <a:pPr lvl="1"/>
            <a:r>
              <a:rPr lang="en-US" dirty="0"/>
              <a:t>How do we reinsert a freed block?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6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419600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570412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41607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malloc(20)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Oops!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7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8257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8257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4227989"/>
            <a:ext cx="6353319" cy="1487011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" pitchFamily="2" charset="0"/>
              </a:rPr>
              <a:t>void free_block(ptr p) {</a:t>
            </a:r>
            <a:br>
              <a:rPr lang="en-GB" sz="1600" dirty="0"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find next block</a:t>
            </a:r>
            <a:br>
              <a:rPr lang="en-GB" sz="1600" dirty="0"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if ((*next &amp; 1) == 0)</a:t>
            </a:r>
            <a:br>
              <a:rPr lang="en-GB" sz="1600" dirty="0"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  *p = *p + *next;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add to this block if</a:t>
            </a:r>
            <a:br>
              <a:rPr lang="en-GB" sz="1600" dirty="0">
                <a:solidFill>
                  <a:srgbClr val="990000"/>
                </a:solidFill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}                     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17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642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9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642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17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405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636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8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4055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4817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31011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30233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9455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16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17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6329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9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6329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3961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3961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16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405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24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6266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8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3961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7644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173204" y="3118370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7411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9" grpId="0" animBg="1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Boundary tags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3024946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910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A04E-3AF6-2940-9A19-78AAF5DB1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Constant-Time Coalescing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879192-9616-864A-BA0B-2F5021822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086" y="4686300"/>
            <a:ext cx="1366582" cy="2171700"/>
          </a:xfr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7C1BA4-FC2D-754D-8765-D0DE8977CD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673600"/>
            <a:ext cx="1345395" cy="2150513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856DFF-0843-6E43-BB5A-77097553A5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436" y="2070100"/>
            <a:ext cx="1355988" cy="2161106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DC44E976-E786-5D4D-992F-69865EAC65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1050"/>
            <a:ext cx="1303020" cy="2150513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168BAF5B-71A7-C546-87BB-9654D4B758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18" y="4686300"/>
            <a:ext cx="1324208" cy="2150513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D4B0D67C-C734-DC41-8535-785F357B88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54" y="4686300"/>
            <a:ext cx="1345395" cy="2139919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710173AB-7EFB-6840-A64E-E1DDBC20FB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18" y="2047875"/>
            <a:ext cx="1345394" cy="2161106"/>
          </a:xfrm>
          <a:prstGeom prst="rect">
            <a:avLst/>
          </a:prstGeom>
        </p:spPr>
      </p:pic>
      <p:pic>
        <p:nvPicPr>
          <p:cNvPr id="27" name="Picture 26" descr="A close up of a clock&#10;&#10;Description automatically generated">
            <a:extLst>
              <a:ext uri="{FF2B5EF4-FFF2-40B4-BE49-F238E27FC236}">
                <a16:creationId xmlns:a16="http://schemas.microsoft.com/office/drawing/2014/main" id="{2FCBCE01-7174-8248-BCD2-5DED1235155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54" y="2057400"/>
            <a:ext cx="1345394" cy="216110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448D1EC-8B34-0444-8936-0E254B1C01AF}"/>
              </a:ext>
            </a:extLst>
          </p:cNvPr>
          <p:cNvSpPr txBox="1"/>
          <p:nvPr/>
        </p:nvSpPr>
        <p:spPr>
          <a:xfrm>
            <a:off x="4735536" y="1609762"/>
            <a:ext cx="4560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2: Block above allocated, block below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926240-61BB-AB44-A92D-66C15F33FE7C}"/>
              </a:ext>
            </a:extLst>
          </p:cNvPr>
          <p:cNvSpPr txBox="1"/>
          <p:nvPr/>
        </p:nvSpPr>
        <p:spPr>
          <a:xfrm>
            <a:off x="201274" y="1626251"/>
            <a:ext cx="4150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1: Blocks above and below allocated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17EDE9-A9B7-B04F-AF42-18D9E1B9C942}"/>
              </a:ext>
            </a:extLst>
          </p:cNvPr>
          <p:cNvSpPr txBox="1"/>
          <p:nvPr/>
        </p:nvSpPr>
        <p:spPr>
          <a:xfrm>
            <a:off x="201274" y="4351518"/>
            <a:ext cx="4538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2: Block above free, block below allocated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844D56-0554-6C47-884A-6798C2749BEF}"/>
              </a:ext>
            </a:extLst>
          </p:cNvPr>
          <p:cNvSpPr txBox="1"/>
          <p:nvPr/>
        </p:nvSpPr>
        <p:spPr>
          <a:xfrm>
            <a:off x="4648216" y="4353266"/>
            <a:ext cx="3570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4: Blocks above and below free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845BD215-E288-0046-82FB-B31572C0B622}"/>
              </a:ext>
            </a:extLst>
          </p:cNvPr>
          <p:cNvSpPr/>
          <p:nvPr/>
        </p:nvSpPr>
        <p:spPr>
          <a:xfrm>
            <a:off x="2250611" y="2973906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7A44D6AC-510A-8E4F-8A88-9A5006B95B8D}"/>
              </a:ext>
            </a:extLst>
          </p:cNvPr>
          <p:cNvSpPr/>
          <p:nvPr/>
        </p:nvSpPr>
        <p:spPr>
          <a:xfrm>
            <a:off x="6454364" y="2973906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321C2F0D-9FEC-614C-B0E1-CA752066CC23}"/>
              </a:ext>
            </a:extLst>
          </p:cNvPr>
          <p:cNvSpPr/>
          <p:nvPr/>
        </p:nvSpPr>
        <p:spPr>
          <a:xfrm>
            <a:off x="2250611" y="5589980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AF322C21-5374-8D4B-A896-0BE6AB83B0C1}"/>
              </a:ext>
            </a:extLst>
          </p:cNvPr>
          <p:cNvSpPr/>
          <p:nvPr/>
        </p:nvSpPr>
        <p:spPr>
          <a:xfrm>
            <a:off x="6464808" y="5589980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5947</TotalTime>
  <Words>2235</Words>
  <Application>Microsoft Macintosh PowerPoint</Application>
  <PresentationFormat>On-screen Show (4:3)</PresentationFormat>
  <Paragraphs>394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</vt:lpstr>
      <vt:lpstr>Courier New</vt:lpstr>
      <vt:lpstr>Helvetica</vt:lpstr>
      <vt:lpstr>Wingdings</vt:lpstr>
      <vt:lpstr>Clarity</vt:lpstr>
      <vt:lpstr>Lecture 12: Dynamic Memory (cont'd)</vt:lpstr>
      <vt:lpstr>Dynamic Memory Allocation Goals</vt:lpstr>
      <vt:lpstr>Challenges</vt:lpstr>
      <vt:lpstr>Summary of Key Allocator Policies</vt:lpstr>
      <vt:lpstr>Challenges</vt:lpstr>
      <vt:lpstr>Implicit List: Freeing a Block</vt:lpstr>
      <vt:lpstr>Implicit List: Coalescing</vt:lpstr>
      <vt:lpstr>Implicit List: Bidirectional Coalescing </vt:lpstr>
      <vt:lpstr>Constant-Time Coalescing</vt:lpstr>
      <vt:lpstr>Exercise 1: Coalescing</vt:lpstr>
      <vt:lpstr>Summary of Key Allocator Policies</vt:lpstr>
      <vt:lpstr>Memory-Related Perils and Pitfalls</vt:lpstr>
      <vt:lpstr>Tools for Dealing With Memory Bugs</vt:lpstr>
      <vt:lpstr>But Memory Bugs Persist…</vt:lpstr>
      <vt:lpstr>Implicit Allocators: Garbage Collection</vt:lpstr>
      <vt:lpstr>Garbage Collection</vt:lpstr>
      <vt:lpstr>Memory as a Graph</vt:lpstr>
      <vt:lpstr>Memory as a Graph</vt:lpstr>
      <vt:lpstr>Garbage Collection</vt:lpstr>
      <vt:lpstr>Exercise 2: Garbage Collection</vt:lpstr>
      <vt:lpstr>Classical GC Algorithms</vt:lpstr>
      <vt:lpstr>Mark and Sweep Collector</vt:lpstr>
      <vt:lpstr>Mark and Sweep Collector</vt:lpstr>
      <vt:lpstr>Conservative Mark &amp; Sweep in C</vt:lpstr>
      <vt:lpstr>Exercise 3: Garbage Collection in C</vt:lpstr>
      <vt:lpstr>Exercise 4: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17: Dynamic Memory (cont'd)</dc:title>
  <dc:creator>Eleanor  Birrell</dc:creator>
  <cp:lastModifiedBy>Eleanor Birrell</cp:lastModifiedBy>
  <cp:revision>76</cp:revision>
  <dcterms:created xsi:type="dcterms:W3CDTF">2019-03-24T23:12:17Z</dcterms:created>
  <dcterms:modified xsi:type="dcterms:W3CDTF">2021-02-27T04:53:08Z</dcterms:modified>
</cp:coreProperties>
</file>