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1452" r:id="rId3"/>
    <p:sldId id="538" r:id="rId4"/>
    <p:sldId id="530" r:id="rId5"/>
    <p:sldId id="504" r:id="rId6"/>
    <p:sldId id="506" r:id="rId7"/>
    <p:sldId id="539" r:id="rId8"/>
    <p:sldId id="503" r:id="rId9"/>
    <p:sldId id="507" r:id="rId10"/>
    <p:sldId id="1469" r:id="rId11"/>
    <p:sldId id="1470" r:id="rId12"/>
    <p:sldId id="1468" r:id="rId13"/>
    <p:sldId id="510" r:id="rId14"/>
    <p:sldId id="511" r:id="rId15"/>
    <p:sldId id="1456" r:id="rId16"/>
    <p:sldId id="1457" r:id="rId17"/>
    <p:sldId id="512" r:id="rId18"/>
    <p:sldId id="513" r:id="rId19"/>
    <p:sldId id="1460" r:id="rId20"/>
    <p:sldId id="514" r:id="rId21"/>
    <p:sldId id="515" r:id="rId22"/>
    <p:sldId id="516" r:id="rId23"/>
    <p:sldId id="1465" r:id="rId24"/>
    <p:sldId id="529" r:id="rId25"/>
    <p:sldId id="1472" r:id="rId26"/>
    <p:sldId id="1461" r:id="rId27"/>
    <p:sldId id="517" r:id="rId28"/>
    <p:sldId id="1462" r:id="rId29"/>
    <p:sldId id="518" r:id="rId30"/>
    <p:sldId id="528" r:id="rId31"/>
    <p:sldId id="1463" r:id="rId32"/>
    <p:sldId id="129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9" autoAdjust="0"/>
    <p:restoredTop sz="91769" autoAdjust="0"/>
  </p:normalViewPr>
  <p:slideViewPr>
    <p:cSldViewPr>
      <p:cViewPr varScale="1">
        <p:scale>
          <a:sx n="117" d="100"/>
          <a:sy n="117" d="100"/>
        </p:scale>
        <p:origin x="1024" y="176"/>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F19EE-4C14-416B-9A28-3D9B2AE65E04}" type="datetimeFigureOut">
              <a:rPr lang="en-US" smtClean="0"/>
              <a:t>2/26/21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EBD1-2546-431F-B565-95BCA5604CC4}" type="datetimeFigureOut">
              <a:rPr lang="en-US" smtClean="0"/>
              <a:t>2/26/21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39938"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59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18</a:t>
            </a:fld>
            <a:endParaRPr lang="en-US"/>
          </a:p>
        </p:txBody>
      </p:sp>
    </p:spTree>
    <p:extLst>
      <p:ext uri="{BB962C8B-B14F-4D97-AF65-F5344CB8AC3E}">
        <p14:creationId xmlns:p14="http://schemas.microsoft.com/office/powerpoint/2010/main" val="1063671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630775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20</a:t>
            </a:fld>
            <a:endParaRPr lang="en-US"/>
          </a:p>
        </p:txBody>
      </p:sp>
    </p:spTree>
    <p:extLst>
      <p:ext uri="{BB962C8B-B14F-4D97-AF65-F5344CB8AC3E}">
        <p14:creationId xmlns:p14="http://schemas.microsoft.com/office/powerpoint/2010/main" val="3463781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1202"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8519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4514"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1832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Small group discussion</a:t>
            </a:r>
            <a:r>
              <a:rPr lang="en-US" dirty="0"/>
              <a:t>: what data structure would you use?</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25</a:t>
            </a:fld>
            <a:endParaRPr lang="en-US"/>
          </a:p>
        </p:txBody>
      </p:sp>
    </p:spTree>
    <p:extLst>
      <p:ext uri="{BB962C8B-B14F-4D97-AF65-F5344CB8AC3E}">
        <p14:creationId xmlns:p14="http://schemas.microsoft.com/office/powerpoint/2010/main" val="916448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517856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2226"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6052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7250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4274"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622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1986"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49840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3490"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8076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129639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4034"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6341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4034"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349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4034"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54968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6082"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134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14</a:t>
            </a:fld>
            <a:endParaRPr lang="en-US"/>
          </a:p>
        </p:txBody>
      </p:sp>
    </p:spTree>
    <p:extLst>
      <p:ext uri="{BB962C8B-B14F-4D97-AF65-F5344CB8AC3E}">
        <p14:creationId xmlns:p14="http://schemas.microsoft.com/office/powerpoint/2010/main" val="164268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183185" y="689429"/>
            <a:ext cx="4488656" cy="3419929"/>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41986" name="Rectangle 2"/>
          <p:cNvSpPr txBox="1">
            <a:spLocks noGrp="1" noChangeArrowheads="1"/>
          </p:cNvSpPr>
          <p:nvPr>
            <p:ph type="body"/>
          </p:nvPr>
        </p:nvSpPr>
        <p:spPr bwMode="auto">
          <a:xfrm>
            <a:off x="913806" y="4345215"/>
            <a:ext cx="5030390" cy="411389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474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30367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63F7437D-9C28-4485-8136-DE3C7521A7D8}" type="datetimeFigureOut">
              <a:rPr lang="en-US" smtClean="0"/>
              <a:t>2/26/21</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2/26/21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2/26/21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2/26/21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2/26/21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2/26/21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F7437D-9C28-4485-8136-DE3C7521A7D8}" type="datetimeFigureOut">
              <a:rPr lang="en-US" smtClean="0"/>
              <a:t>2/26/21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2/26/21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2/26/21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2/26/21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chemeClr val="accent1"/>
              </a:gs>
              <a:gs pos="50000">
                <a:schemeClr val="accent1">
                  <a:lumMod val="40000"/>
                  <a:lumOff val="60000"/>
                </a:schemeClr>
              </a:gs>
              <a:gs pos="100000">
                <a:schemeClr val="accent1">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419100"/>
          </a:xfrm>
          <a:prstGeom prst="rect">
            <a:avLst/>
          </a:prstGeom>
          <a:gradFill flip="none" rotWithShape="1">
            <a:gsLst>
              <a:gs pos="0">
                <a:schemeClr val="tx2"/>
              </a:gs>
              <a:gs pos="66000">
                <a:schemeClr val="tx1">
                  <a:lumMod val="75000"/>
                  <a:lumOff val="25000"/>
                </a:schemeClr>
              </a:gs>
              <a:gs pos="99000">
                <a:schemeClr val="tx1">
                  <a:lumMod val="65000"/>
                  <a:lumOff val="3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2/26/21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dirty="0"/>
              <a:t>CS 105		       		</a:t>
            </a:r>
          </a:p>
        </p:txBody>
      </p:sp>
      <p:sp>
        <p:nvSpPr>
          <p:cNvPr id="2" name="Title 1"/>
          <p:cNvSpPr>
            <a:spLocks noGrp="1"/>
          </p:cNvSpPr>
          <p:nvPr>
            <p:ph type="title"/>
          </p:nvPr>
        </p:nvSpPr>
        <p:spPr>
          <a:xfrm>
            <a:off x="685800" y="2667000"/>
            <a:ext cx="7848600" cy="631825"/>
          </a:xfrm>
        </p:spPr>
        <p:txBody>
          <a:bodyPr>
            <a:noAutofit/>
          </a:bodyPr>
          <a:lstStyle/>
          <a:p>
            <a:r>
              <a:rPr lang="en-US" sz="3200" dirty="0"/>
              <a:t>Lecture 11: Dynamic Memory</a:t>
            </a:r>
          </a:p>
        </p:txBody>
      </p:sp>
      <p:sp>
        <p:nvSpPr>
          <p:cNvPr id="4" name="Title 1"/>
          <p:cNvSpPr txBox="1">
            <a:spLocks/>
          </p:cNvSpPr>
          <p:nvPr/>
        </p:nvSpPr>
        <p:spPr>
          <a:xfrm>
            <a:off x="685800" y="4643181"/>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1292-58A7-9C42-8AD9-D88536FE9A44}"/>
              </a:ext>
            </a:extLst>
          </p:cNvPr>
          <p:cNvSpPr>
            <a:spLocks noGrp="1"/>
          </p:cNvSpPr>
          <p:nvPr>
            <p:ph type="title"/>
          </p:nvPr>
        </p:nvSpPr>
        <p:spPr/>
        <p:txBody>
          <a:bodyPr/>
          <a:lstStyle/>
          <a:p>
            <a:r>
              <a:rPr lang="en-US" dirty="0"/>
              <a:t>Exercise 0: Memory Utilization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271AC6-51CE-A042-8009-F66476A34201}"/>
                  </a:ext>
                </a:extLst>
              </p:cNvPr>
              <p:cNvSpPr>
                <a:spLocks noGrp="1"/>
              </p:cNvSpPr>
              <p:nvPr>
                <p:ph idx="1"/>
              </p:nvPr>
            </p:nvSpPr>
            <p:spPr>
              <a:xfrm>
                <a:off x="457200" y="1600200"/>
                <a:ext cx="8686800" cy="5257800"/>
              </a:xfrm>
            </p:spPr>
            <p:txBody>
              <a:bodyPr>
                <a:normAutofit/>
              </a:bodyPr>
              <a:lstStyle/>
              <a:p>
                <a:r>
                  <a:rPr lang="en-GB" dirty="0"/>
                  <a:t>Recall that Peak Memory Utilization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𝑈</m:t>
                        </m:r>
                      </m:e>
                      <m:sub>
                        <m:r>
                          <a:rPr lang="en-US" sz="2000" i="1">
                            <a:latin typeface="Cambria Math" panose="02040503050406030204" pitchFamily="18" charset="0"/>
                          </a:rPr>
                          <m:t>𝑡</m:t>
                        </m:r>
                      </m:sub>
                    </m:sSub>
                    <m:r>
                      <a:rPr lang="en-US" sz="2000">
                        <a:latin typeface="Cambria Math" panose="02040503050406030204" pitchFamily="18" charset="0"/>
                      </a:rPr>
                      <m:t>=</m:t>
                    </m:r>
                    <m:f>
                      <m:fPr>
                        <m:ctrlPr>
                          <a:rPr lang="en-US" sz="2000" i="1">
                            <a:latin typeface="Cambria Math" panose="02040503050406030204" pitchFamily="18" charset="0"/>
                          </a:rPr>
                        </m:ctrlPr>
                      </m:fPr>
                      <m:num>
                        <m:func>
                          <m:funcPr>
                            <m:ctrlPr>
                              <a:rPr lang="en-US" sz="2000" i="1">
                                <a:latin typeface="Cambria Math" panose="02040503050406030204" pitchFamily="18" charset="0"/>
                              </a:rPr>
                            </m:ctrlPr>
                          </m:funcPr>
                          <m:fName>
                            <m:limLow>
                              <m:limLowPr>
                                <m:ctrlPr>
                                  <a:rPr lang="en-US" sz="2000" i="1">
                                    <a:latin typeface="Cambria Math" panose="02040503050406030204" pitchFamily="18" charset="0"/>
                                  </a:rPr>
                                </m:ctrlPr>
                              </m:limLowPr>
                              <m:e>
                                <m:r>
                                  <m:rPr>
                                    <m:sty m:val="p"/>
                                  </m:rPr>
                                  <a:rPr lang="en-US" sz="2000">
                                    <a:latin typeface="Cambria Math" panose="02040503050406030204" pitchFamily="18" charset="0"/>
                                  </a:rPr>
                                  <m:t>max</m:t>
                                </m:r>
                              </m:e>
                              <m:lim>
                                <m:r>
                                  <a:rPr lang="en-US" sz="2000" i="1">
                                    <a:latin typeface="Cambria Math" panose="02040503050406030204" pitchFamily="18" charset="0"/>
                                  </a:rPr>
                                  <m:t>𝑖</m:t>
                                </m:r>
                                <m:r>
                                  <a:rPr lang="en-US" sz="2000" i="1">
                                    <a:latin typeface="Cambria Math" panose="02040503050406030204" pitchFamily="18" charset="0"/>
                                  </a:rPr>
                                  <m:t>≤</m:t>
                                </m:r>
                                <m:r>
                                  <a:rPr lang="en-US" sz="2000" i="1">
                                    <a:latin typeface="Cambria Math" panose="02040503050406030204" pitchFamily="18" charset="0"/>
                                  </a:rPr>
                                  <m:t>𝑡</m:t>
                                </m:r>
                              </m:lim>
                            </m:limLow>
                          </m:fName>
                          <m:e>
                            <m:r>
                              <a:rPr lang="en-US" sz="2000" i="1">
                                <a:latin typeface="Cambria Math" panose="02040503050406030204" pitchFamily="18" charset="0"/>
                              </a:rPr>
                              <m:t>𝑠𝑝𝑎𝑐𝑒</m:t>
                            </m:r>
                            <m:r>
                              <a:rPr lang="en-US" sz="2000" i="1">
                                <a:latin typeface="Cambria Math" panose="02040503050406030204" pitchFamily="18" charset="0"/>
                              </a:rPr>
                              <m:t> </m:t>
                            </m:r>
                            <m:r>
                              <a:rPr lang="en-US" sz="2000" i="1">
                                <a:latin typeface="Cambria Math" panose="02040503050406030204" pitchFamily="18" charset="0"/>
                              </a:rPr>
                              <m:t>𝑎𝑙𝑙𝑜𝑐𝑎𝑡𝑒𝑑</m:t>
                            </m:r>
                            <m:r>
                              <a:rPr lang="en-US" sz="2000" i="1">
                                <a:latin typeface="Cambria Math" panose="02040503050406030204" pitchFamily="18" charset="0"/>
                              </a:rPr>
                              <m:t> </m:t>
                            </m:r>
                            <m:r>
                              <a:rPr lang="en-US" sz="2000" i="1">
                                <a:latin typeface="Cambria Math" panose="02040503050406030204" pitchFamily="18" charset="0"/>
                              </a:rPr>
                              <m:t>𝑎𝑡</m:t>
                            </m:r>
                            <m:r>
                              <a:rPr lang="en-US" sz="2000" i="1">
                                <a:latin typeface="Cambria Math" panose="02040503050406030204" pitchFamily="18" charset="0"/>
                              </a:rPr>
                              <m:t> </m:t>
                            </m:r>
                            <m:r>
                              <a:rPr lang="en-US" sz="2000" i="1">
                                <a:latin typeface="Cambria Math" panose="02040503050406030204" pitchFamily="18" charset="0"/>
                              </a:rPr>
                              <m:t>𝑡𝑖𝑚𝑒</m:t>
                            </m:r>
                            <m:r>
                              <a:rPr lang="en-US" sz="2000" i="1">
                                <a:latin typeface="Cambria Math" panose="02040503050406030204" pitchFamily="18" charset="0"/>
                              </a:rPr>
                              <m:t> </m:t>
                            </m:r>
                            <m:r>
                              <a:rPr lang="en-US" sz="2000" i="1">
                                <a:latin typeface="Cambria Math" panose="02040503050406030204" pitchFamily="18" charset="0"/>
                              </a:rPr>
                              <m:t>𝑖</m:t>
                            </m:r>
                          </m:e>
                        </m:func>
                      </m:num>
                      <m:den>
                        <m:r>
                          <a:rPr lang="en-US" sz="2000" i="1">
                            <a:latin typeface="Cambria Math" panose="02040503050406030204" pitchFamily="18" charset="0"/>
                          </a:rPr>
                          <m:t>𝑠𝑖𝑧𝑒</m:t>
                        </m:r>
                        <m:r>
                          <a:rPr lang="en-US" sz="2000" i="1">
                            <a:latin typeface="Cambria Math" panose="02040503050406030204" pitchFamily="18" charset="0"/>
                          </a:rPr>
                          <m:t> </m:t>
                        </m:r>
                        <m:r>
                          <a:rPr lang="en-US" sz="2000" i="1">
                            <a:latin typeface="Cambria Math" panose="02040503050406030204" pitchFamily="18" charset="0"/>
                          </a:rPr>
                          <m:t>𝑜𝑓</m:t>
                        </m:r>
                        <m:r>
                          <a:rPr lang="en-US" sz="2000" i="1">
                            <a:latin typeface="Cambria Math" panose="02040503050406030204" pitchFamily="18" charset="0"/>
                          </a:rPr>
                          <m:t> </m:t>
                        </m:r>
                        <m:r>
                          <a:rPr lang="en-US" sz="2000" i="1">
                            <a:latin typeface="Cambria Math" panose="02040503050406030204" pitchFamily="18" charset="0"/>
                          </a:rPr>
                          <m:t>h𝑒𝑎𝑝</m:t>
                        </m:r>
                        <m:r>
                          <a:rPr lang="en-US" sz="2000" i="1">
                            <a:latin typeface="Cambria Math" panose="02040503050406030204" pitchFamily="18" charset="0"/>
                          </a:rPr>
                          <m:t> </m:t>
                        </m:r>
                        <m:r>
                          <a:rPr lang="en-US" sz="2000" i="1">
                            <a:latin typeface="Cambria Math" panose="02040503050406030204" pitchFamily="18" charset="0"/>
                          </a:rPr>
                          <m:t>𝑎𝑡</m:t>
                        </m:r>
                        <m:r>
                          <a:rPr lang="en-US" sz="2000" i="1">
                            <a:latin typeface="Cambria Math" panose="02040503050406030204" pitchFamily="18" charset="0"/>
                          </a:rPr>
                          <m:t> </m:t>
                        </m:r>
                        <m:r>
                          <a:rPr lang="en-US" sz="2000" i="1">
                            <a:latin typeface="Cambria Math" panose="02040503050406030204" pitchFamily="18" charset="0"/>
                          </a:rPr>
                          <m:t>𝑡𝑖𝑚𝑒</m:t>
                        </m:r>
                        <m:r>
                          <a:rPr lang="en-US" sz="2000" i="1">
                            <a:latin typeface="Cambria Math" panose="02040503050406030204" pitchFamily="18" charset="0"/>
                          </a:rPr>
                          <m:t> </m:t>
                        </m:r>
                        <m:r>
                          <a:rPr lang="en-US" sz="2000" i="1">
                            <a:latin typeface="Cambria Math" panose="02040503050406030204" pitchFamily="18" charset="0"/>
                          </a:rPr>
                          <m:t>𝑡</m:t>
                        </m:r>
                      </m:den>
                    </m:f>
                    <m:r>
                      <a:rPr lang="en-US" sz="2000" i="1">
                        <a:latin typeface="Cambria Math" panose="02040503050406030204" pitchFamily="18" charset="0"/>
                      </a:rPr>
                      <m:t> </m:t>
                    </m:r>
                  </m:oMath>
                </a14:m>
                <a:endParaRPr lang="en-GB" sz="2000" dirty="0"/>
              </a:p>
              <a:p>
                <a:endParaRPr lang="en-GB" dirty="0"/>
              </a:p>
              <a:p>
                <a:endParaRPr lang="en-GB" dirty="0"/>
              </a:p>
              <a:p>
                <a:endParaRPr lang="en-GB" dirty="0"/>
              </a:p>
              <a:p>
                <a:endParaRPr lang="en-GB" dirty="0"/>
              </a:p>
              <a:p>
                <a:endParaRPr lang="en-GB" dirty="0"/>
              </a:p>
              <a:p>
                <a:endParaRPr lang="en-GB" dirty="0"/>
              </a:p>
              <a:p>
                <a:endParaRPr lang="en-GB" dirty="0"/>
              </a:p>
              <a:p>
                <a:r>
                  <a:rPr lang="en-GB" dirty="0"/>
                  <a:t>What is the Peak Memory Utilization at time </a:t>
                </a:r>
                <a14:m>
                  <m:oMath xmlns:m="http://schemas.openxmlformats.org/officeDocument/2006/math">
                    <m:r>
                      <a:rPr lang="en-US" i="1">
                        <a:latin typeface="Cambria Math" panose="02040503050406030204" pitchFamily="18" charset="0"/>
                      </a:rPr>
                      <m:t>𝑡</m:t>
                    </m:r>
                    <m:r>
                      <a:rPr lang="en-US" i="1">
                        <a:latin typeface="Cambria Math" panose="02040503050406030204" pitchFamily="18" charset="0"/>
                      </a:rPr>
                      <m:t>=2</m:t>
                    </m:r>
                  </m:oMath>
                </a14:m>
                <a:r>
                  <a:rPr lang="en-US" dirty="0"/>
                  <a:t>?</a:t>
                </a:r>
              </a:p>
              <a:p>
                <a:r>
                  <a:rPr lang="en-GB" dirty="0"/>
                  <a:t>What is the Peak Memory Utilization at time </a:t>
                </a:r>
                <a14:m>
                  <m:oMath xmlns:m="http://schemas.openxmlformats.org/officeDocument/2006/math">
                    <m:r>
                      <a:rPr lang="en-US" i="1">
                        <a:latin typeface="Cambria Math" panose="02040503050406030204" pitchFamily="18" charset="0"/>
                      </a:rPr>
                      <m:t>𝑡</m:t>
                    </m:r>
                    <m:r>
                      <a:rPr lang="en-US" i="1">
                        <a:latin typeface="Cambria Math" panose="02040503050406030204" pitchFamily="18" charset="0"/>
                      </a:rPr>
                      <m:t>=5</m:t>
                    </m:r>
                  </m:oMath>
                </a14:m>
                <a:r>
                  <a:rPr lang="en-GB" dirty="0"/>
                  <a:t>?</a:t>
                </a:r>
              </a:p>
              <a:p>
                <a:endParaRPr lang="en-GB" sz="2000" dirty="0"/>
              </a:p>
              <a:p>
                <a:pPr marL="0" indent="0">
                  <a:buNone/>
                </a:pPr>
                <a:endParaRPr lang="en-GB" sz="1600" dirty="0"/>
              </a:p>
              <a:p>
                <a:endParaRPr lang="en-US" dirty="0"/>
              </a:p>
            </p:txBody>
          </p:sp>
        </mc:Choice>
        <mc:Fallback xmlns="">
          <p:sp>
            <p:nvSpPr>
              <p:cNvPr id="3" name="Content Placeholder 2">
                <a:extLst>
                  <a:ext uri="{FF2B5EF4-FFF2-40B4-BE49-F238E27FC236}">
                    <a16:creationId xmlns:a16="http://schemas.microsoft.com/office/drawing/2014/main" id="{C7271AC6-51CE-A042-8009-F66476A34201}"/>
                  </a:ext>
                </a:extLst>
              </p:cNvPr>
              <p:cNvSpPr>
                <a:spLocks noGrp="1" noRot="1" noChangeAspect="1" noMove="1" noResize="1" noEditPoints="1" noAdjustHandles="1" noChangeArrowheads="1" noChangeShapeType="1" noTextEdit="1"/>
              </p:cNvSpPr>
              <p:nvPr>
                <p:ph idx="1"/>
              </p:nvPr>
            </p:nvSpPr>
            <p:spPr>
              <a:xfrm>
                <a:off x="457200" y="1600200"/>
                <a:ext cx="8686800" cy="5257800"/>
              </a:xfrm>
              <a:blipFill>
                <a:blip r:embed="rId2"/>
                <a:stretch>
                  <a:fillRect l="-731"/>
                </a:stretch>
              </a:blipFill>
            </p:spPr>
            <p:txBody>
              <a:bodyPr/>
              <a:lstStyle/>
              <a:p>
                <a:r>
                  <a:rPr lang="en-US">
                    <a:noFill/>
                  </a:rPr>
                  <a:t> </a:t>
                </a:r>
              </a:p>
            </p:txBody>
          </p:sp>
        </mc:Fallback>
      </mc:AlternateContent>
      <p:grpSp>
        <p:nvGrpSpPr>
          <p:cNvPr id="58" name="Group 57">
            <a:extLst>
              <a:ext uri="{FF2B5EF4-FFF2-40B4-BE49-F238E27FC236}">
                <a16:creationId xmlns:a16="http://schemas.microsoft.com/office/drawing/2014/main" id="{7E781D4A-3319-4C43-BEA2-4229AC98E117}"/>
              </a:ext>
            </a:extLst>
          </p:cNvPr>
          <p:cNvGrpSpPr/>
          <p:nvPr/>
        </p:nvGrpSpPr>
        <p:grpSpPr>
          <a:xfrm>
            <a:off x="695230" y="2362199"/>
            <a:ext cx="2494282" cy="381000"/>
            <a:chOff x="695230" y="2362199"/>
            <a:chExt cx="2494282" cy="381000"/>
          </a:xfrm>
        </p:grpSpPr>
        <p:sp>
          <p:nvSpPr>
            <p:cNvPr id="4" name="Rectangle 3">
              <a:extLst>
                <a:ext uri="{FF2B5EF4-FFF2-40B4-BE49-F238E27FC236}">
                  <a16:creationId xmlns:a16="http://schemas.microsoft.com/office/drawing/2014/main" id="{3BD374D2-FBC5-4A43-B72A-6BB8B5547054}"/>
                </a:ext>
              </a:extLst>
            </p:cNvPr>
            <p:cNvSpPr/>
            <p:nvPr/>
          </p:nvSpPr>
          <p:spPr>
            <a:xfrm>
              <a:off x="1513112" y="2362199"/>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C4AB59C2-2D8E-6F4B-8AC0-D23E283ABA7A}"/>
                </a:ext>
              </a:extLst>
            </p:cNvPr>
            <p:cNvSpPr/>
            <p:nvPr/>
          </p:nvSpPr>
          <p:spPr>
            <a:xfrm>
              <a:off x="2351312" y="2362199"/>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0916711-F38D-6C4D-8C49-9C8FDDEEDBC5}"/>
                    </a:ext>
                  </a:extLst>
                </p:cNvPr>
                <p:cNvSpPr txBox="1"/>
                <p:nvPr/>
              </p:nvSpPr>
              <p:spPr>
                <a:xfrm>
                  <a:off x="695230" y="2414200"/>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=0</m:t>
                        </m:r>
                      </m:oMath>
                    </m:oMathPara>
                  </a14:m>
                  <a:endParaRPr lang="en-US" dirty="0"/>
                </a:p>
              </p:txBody>
            </p:sp>
          </mc:Choice>
          <mc:Fallback xmlns="">
            <p:sp>
              <p:nvSpPr>
                <p:cNvPr id="12" name="TextBox 11">
                  <a:extLst>
                    <a:ext uri="{FF2B5EF4-FFF2-40B4-BE49-F238E27FC236}">
                      <a16:creationId xmlns:a16="http://schemas.microsoft.com/office/drawing/2014/main" id="{90916711-F38D-6C4D-8C49-9C8FDDEEDBC5}"/>
                    </a:ext>
                  </a:extLst>
                </p:cNvPr>
                <p:cNvSpPr txBox="1">
                  <a:spLocks noRot="1" noChangeAspect="1" noMove="1" noResize="1" noEditPoints="1" noAdjustHandles="1" noChangeArrowheads="1" noChangeShapeType="1" noTextEdit="1"/>
                </p:cNvSpPr>
                <p:nvPr/>
              </p:nvSpPr>
              <p:spPr>
                <a:xfrm>
                  <a:off x="695230" y="2414200"/>
                  <a:ext cx="590739" cy="276999"/>
                </a:xfrm>
                <a:prstGeom prst="rect">
                  <a:avLst/>
                </a:prstGeom>
                <a:blipFill>
                  <a:blip r:embed="rId3"/>
                  <a:stretch>
                    <a:fillRect l="-6250" r="-6250" b="-13636"/>
                  </a:stretch>
                </a:blipFill>
              </p:spPr>
              <p:txBody>
                <a:bodyPr/>
                <a:lstStyle/>
                <a:p>
                  <a:r>
                    <a:rPr lang="en-US">
                      <a:noFill/>
                    </a:rPr>
                    <a:t> </a:t>
                  </a:r>
                </a:p>
              </p:txBody>
            </p:sp>
          </mc:Fallback>
        </mc:AlternateContent>
      </p:grpSp>
      <p:grpSp>
        <p:nvGrpSpPr>
          <p:cNvPr id="59" name="Group 58">
            <a:extLst>
              <a:ext uri="{FF2B5EF4-FFF2-40B4-BE49-F238E27FC236}">
                <a16:creationId xmlns:a16="http://schemas.microsoft.com/office/drawing/2014/main" id="{AED6A35C-7BC9-DE43-BC60-60F9A21C5D2C}"/>
              </a:ext>
            </a:extLst>
          </p:cNvPr>
          <p:cNvGrpSpPr/>
          <p:nvPr/>
        </p:nvGrpSpPr>
        <p:grpSpPr>
          <a:xfrm>
            <a:off x="695230" y="2845400"/>
            <a:ext cx="2494282" cy="381000"/>
            <a:chOff x="695230" y="2845400"/>
            <a:chExt cx="2494282" cy="381000"/>
          </a:xfrm>
        </p:grpSpPr>
        <p:sp>
          <p:nvSpPr>
            <p:cNvPr id="13" name="Rectangle 12">
              <a:extLst>
                <a:ext uri="{FF2B5EF4-FFF2-40B4-BE49-F238E27FC236}">
                  <a16:creationId xmlns:a16="http://schemas.microsoft.com/office/drawing/2014/main" id="{5A0603DB-261C-6348-980C-C5F3DA5DD4AE}"/>
                </a:ext>
              </a:extLst>
            </p:cNvPr>
            <p:cNvSpPr/>
            <p:nvPr/>
          </p:nvSpPr>
          <p:spPr>
            <a:xfrm>
              <a:off x="1513112" y="2845400"/>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AAD6A2BC-5455-AA4B-ACB4-FAF73015A143}"/>
                </a:ext>
              </a:extLst>
            </p:cNvPr>
            <p:cNvSpPr/>
            <p:nvPr/>
          </p:nvSpPr>
          <p:spPr>
            <a:xfrm>
              <a:off x="2351312" y="2845400"/>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A85A8BF9-6E3A-5E48-9904-CC8EDD5B710F}"/>
                    </a:ext>
                  </a:extLst>
                </p:cNvPr>
                <p:cNvSpPr txBox="1"/>
                <p:nvPr/>
              </p:nvSpPr>
              <p:spPr>
                <a:xfrm>
                  <a:off x="695230" y="2897401"/>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=1</m:t>
                        </m:r>
                      </m:oMath>
                    </m:oMathPara>
                  </a14:m>
                  <a:endParaRPr lang="en-US" dirty="0"/>
                </a:p>
              </p:txBody>
            </p:sp>
          </mc:Choice>
          <mc:Fallback xmlns="">
            <p:sp>
              <p:nvSpPr>
                <p:cNvPr id="21" name="TextBox 20">
                  <a:extLst>
                    <a:ext uri="{FF2B5EF4-FFF2-40B4-BE49-F238E27FC236}">
                      <a16:creationId xmlns:a16="http://schemas.microsoft.com/office/drawing/2014/main" id="{A85A8BF9-6E3A-5E48-9904-CC8EDD5B710F}"/>
                    </a:ext>
                  </a:extLst>
                </p:cNvPr>
                <p:cNvSpPr txBox="1">
                  <a:spLocks noRot="1" noChangeAspect="1" noMove="1" noResize="1" noEditPoints="1" noAdjustHandles="1" noChangeArrowheads="1" noChangeShapeType="1" noTextEdit="1"/>
                </p:cNvSpPr>
                <p:nvPr/>
              </p:nvSpPr>
              <p:spPr>
                <a:xfrm>
                  <a:off x="695230" y="2897401"/>
                  <a:ext cx="590739" cy="276999"/>
                </a:xfrm>
                <a:prstGeom prst="rect">
                  <a:avLst/>
                </a:prstGeom>
                <a:blipFill>
                  <a:blip r:embed="rId4"/>
                  <a:stretch>
                    <a:fillRect l="-6250" r="-6250" b="-8696"/>
                  </a:stretch>
                </a:blipFill>
              </p:spPr>
              <p:txBody>
                <a:bodyPr/>
                <a:lstStyle/>
                <a:p>
                  <a:r>
                    <a:rPr lang="en-US">
                      <a:noFill/>
                    </a:rPr>
                    <a:t> </a:t>
                  </a:r>
                </a:p>
              </p:txBody>
            </p:sp>
          </mc:Fallback>
        </mc:AlternateContent>
      </p:grpSp>
      <p:grpSp>
        <p:nvGrpSpPr>
          <p:cNvPr id="60" name="Group 59">
            <a:extLst>
              <a:ext uri="{FF2B5EF4-FFF2-40B4-BE49-F238E27FC236}">
                <a16:creationId xmlns:a16="http://schemas.microsoft.com/office/drawing/2014/main" id="{DB8B937C-E98D-DE49-AFC0-D0B45CBFF5E0}"/>
              </a:ext>
            </a:extLst>
          </p:cNvPr>
          <p:cNvGrpSpPr/>
          <p:nvPr/>
        </p:nvGrpSpPr>
        <p:grpSpPr>
          <a:xfrm>
            <a:off x="695230" y="3328601"/>
            <a:ext cx="4170682" cy="381000"/>
            <a:chOff x="695230" y="3328601"/>
            <a:chExt cx="4170682" cy="381000"/>
          </a:xfrm>
        </p:grpSpPr>
        <p:sp>
          <p:nvSpPr>
            <p:cNvPr id="22" name="Rectangle 21">
              <a:extLst>
                <a:ext uri="{FF2B5EF4-FFF2-40B4-BE49-F238E27FC236}">
                  <a16:creationId xmlns:a16="http://schemas.microsoft.com/office/drawing/2014/main" id="{985986C0-F7E6-E04D-BE34-EAE9D84BA4E0}"/>
                </a:ext>
              </a:extLst>
            </p:cNvPr>
            <p:cNvSpPr/>
            <p:nvPr/>
          </p:nvSpPr>
          <p:spPr>
            <a:xfrm>
              <a:off x="1513112" y="3328601"/>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3" name="Rectangle 22">
              <a:extLst>
                <a:ext uri="{FF2B5EF4-FFF2-40B4-BE49-F238E27FC236}">
                  <a16:creationId xmlns:a16="http://schemas.microsoft.com/office/drawing/2014/main" id="{9E3528E6-230A-954A-B300-A0DFEEF110C1}"/>
                </a:ext>
              </a:extLst>
            </p:cNvPr>
            <p:cNvSpPr/>
            <p:nvPr/>
          </p:nvSpPr>
          <p:spPr>
            <a:xfrm>
              <a:off x="2351312" y="3328601"/>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Rectangle 23">
              <a:extLst>
                <a:ext uri="{FF2B5EF4-FFF2-40B4-BE49-F238E27FC236}">
                  <a16:creationId xmlns:a16="http://schemas.microsoft.com/office/drawing/2014/main" id="{D35D6BAC-AD7A-8642-BAC1-7740D2AEC32F}"/>
                </a:ext>
              </a:extLst>
            </p:cNvPr>
            <p:cNvSpPr/>
            <p:nvPr/>
          </p:nvSpPr>
          <p:spPr>
            <a:xfrm>
              <a:off x="3189512" y="3328601"/>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ectangle 24">
              <a:extLst>
                <a:ext uri="{FF2B5EF4-FFF2-40B4-BE49-F238E27FC236}">
                  <a16:creationId xmlns:a16="http://schemas.microsoft.com/office/drawing/2014/main" id="{1DE9F327-E896-8246-A76C-87C0C94DBACD}"/>
                </a:ext>
              </a:extLst>
            </p:cNvPr>
            <p:cNvSpPr/>
            <p:nvPr/>
          </p:nvSpPr>
          <p:spPr>
            <a:xfrm>
              <a:off x="4027712" y="3328601"/>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2AA7FC63-7446-8542-8F8F-FA4AE78BEB4D}"/>
                    </a:ext>
                  </a:extLst>
                </p:cNvPr>
                <p:cNvSpPr txBox="1"/>
                <p:nvPr/>
              </p:nvSpPr>
              <p:spPr>
                <a:xfrm>
                  <a:off x="695230" y="3380602"/>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=2</m:t>
                        </m:r>
                      </m:oMath>
                    </m:oMathPara>
                  </a14:m>
                  <a:endParaRPr lang="en-US" dirty="0"/>
                </a:p>
              </p:txBody>
            </p:sp>
          </mc:Choice>
          <mc:Fallback xmlns="">
            <p:sp>
              <p:nvSpPr>
                <p:cNvPr id="30" name="TextBox 29">
                  <a:extLst>
                    <a:ext uri="{FF2B5EF4-FFF2-40B4-BE49-F238E27FC236}">
                      <a16:creationId xmlns:a16="http://schemas.microsoft.com/office/drawing/2014/main" id="{2AA7FC63-7446-8542-8F8F-FA4AE78BEB4D}"/>
                    </a:ext>
                  </a:extLst>
                </p:cNvPr>
                <p:cNvSpPr txBox="1">
                  <a:spLocks noRot="1" noChangeAspect="1" noMove="1" noResize="1" noEditPoints="1" noAdjustHandles="1" noChangeArrowheads="1" noChangeShapeType="1" noTextEdit="1"/>
                </p:cNvSpPr>
                <p:nvPr/>
              </p:nvSpPr>
              <p:spPr>
                <a:xfrm>
                  <a:off x="695230" y="3380602"/>
                  <a:ext cx="590739" cy="276999"/>
                </a:xfrm>
                <a:prstGeom prst="rect">
                  <a:avLst/>
                </a:prstGeom>
                <a:blipFill>
                  <a:blip r:embed="rId5"/>
                  <a:stretch>
                    <a:fillRect l="-6250" r="-6250" b="-13636"/>
                  </a:stretch>
                </a:blipFill>
              </p:spPr>
              <p:txBody>
                <a:bodyPr/>
                <a:lstStyle/>
                <a:p>
                  <a:r>
                    <a:rPr lang="en-US">
                      <a:noFill/>
                    </a:rPr>
                    <a:t> </a:t>
                  </a:r>
                </a:p>
              </p:txBody>
            </p:sp>
          </mc:Fallback>
        </mc:AlternateContent>
      </p:grpSp>
      <p:grpSp>
        <p:nvGrpSpPr>
          <p:cNvPr id="61" name="Group 60">
            <a:extLst>
              <a:ext uri="{FF2B5EF4-FFF2-40B4-BE49-F238E27FC236}">
                <a16:creationId xmlns:a16="http://schemas.microsoft.com/office/drawing/2014/main" id="{2EF7B191-73E6-DD4E-AA6F-07E0F95C88AB}"/>
              </a:ext>
            </a:extLst>
          </p:cNvPr>
          <p:cNvGrpSpPr/>
          <p:nvPr/>
        </p:nvGrpSpPr>
        <p:grpSpPr>
          <a:xfrm>
            <a:off x="695230" y="3811802"/>
            <a:ext cx="5847082" cy="381000"/>
            <a:chOff x="695230" y="3811802"/>
            <a:chExt cx="5847082" cy="381000"/>
          </a:xfrm>
        </p:grpSpPr>
        <p:sp>
          <p:nvSpPr>
            <p:cNvPr id="31" name="Rectangle 30">
              <a:extLst>
                <a:ext uri="{FF2B5EF4-FFF2-40B4-BE49-F238E27FC236}">
                  <a16:creationId xmlns:a16="http://schemas.microsoft.com/office/drawing/2014/main" id="{41B6CEFD-6BE6-E246-9022-2401148F8118}"/>
                </a:ext>
              </a:extLst>
            </p:cNvPr>
            <p:cNvSpPr/>
            <p:nvPr/>
          </p:nvSpPr>
          <p:spPr>
            <a:xfrm>
              <a:off x="15131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2" name="Rectangle 31">
              <a:extLst>
                <a:ext uri="{FF2B5EF4-FFF2-40B4-BE49-F238E27FC236}">
                  <a16:creationId xmlns:a16="http://schemas.microsoft.com/office/drawing/2014/main" id="{13E90BB6-8143-904C-9ADA-051CB519D48D}"/>
                </a:ext>
              </a:extLst>
            </p:cNvPr>
            <p:cNvSpPr/>
            <p:nvPr/>
          </p:nvSpPr>
          <p:spPr>
            <a:xfrm>
              <a:off x="23513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43D2284A-D9F3-F344-9E81-B173A6CD4A93}"/>
                </a:ext>
              </a:extLst>
            </p:cNvPr>
            <p:cNvSpPr/>
            <p:nvPr/>
          </p:nvSpPr>
          <p:spPr>
            <a:xfrm>
              <a:off x="31895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63EDF063-75DF-E046-A37C-A0A4EFA6A59E}"/>
                </a:ext>
              </a:extLst>
            </p:cNvPr>
            <p:cNvSpPr/>
            <p:nvPr/>
          </p:nvSpPr>
          <p:spPr>
            <a:xfrm>
              <a:off x="4027712" y="3811802"/>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51364A6A-132E-874F-9B31-BF86A4F5C973}"/>
                </a:ext>
              </a:extLst>
            </p:cNvPr>
            <p:cNvSpPr/>
            <p:nvPr/>
          </p:nvSpPr>
          <p:spPr>
            <a:xfrm>
              <a:off x="48659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ectangle 35">
              <a:extLst>
                <a:ext uri="{FF2B5EF4-FFF2-40B4-BE49-F238E27FC236}">
                  <a16:creationId xmlns:a16="http://schemas.microsoft.com/office/drawing/2014/main" id="{B92827A7-7CDA-0F44-B691-B0F34B5384A8}"/>
                </a:ext>
              </a:extLst>
            </p:cNvPr>
            <p:cNvSpPr/>
            <p:nvPr/>
          </p:nvSpPr>
          <p:spPr>
            <a:xfrm>
              <a:off x="5704112" y="3811802"/>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9CF5151C-D0A1-E64A-9C48-9DCB5DD4DE8F}"/>
                    </a:ext>
                  </a:extLst>
                </p:cNvPr>
                <p:cNvSpPr txBox="1"/>
                <p:nvPr/>
              </p:nvSpPr>
              <p:spPr>
                <a:xfrm>
                  <a:off x="695230" y="3863803"/>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=3</m:t>
                        </m:r>
                      </m:oMath>
                    </m:oMathPara>
                  </a14:m>
                  <a:endParaRPr lang="en-US" dirty="0"/>
                </a:p>
              </p:txBody>
            </p:sp>
          </mc:Choice>
          <mc:Fallback xmlns="">
            <p:sp>
              <p:nvSpPr>
                <p:cNvPr id="39" name="TextBox 38">
                  <a:extLst>
                    <a:ext uri="{FF2B5EF4-FFF2-40B4-BE49-F238E27FC236}">
                      <a16:creationId xmlns:a16="http://schemas.microsoft.com/office/drawing/2014/main" id="{9CF5151C-D0A1-E64A-9C48-9DCB5DD4DE8F}"/>
                    </a:ext>
                  </a:extLst>
                </p:cNvPr>
                <p:cNvSpPr txBox="1">
                  <a:spLocks noRot="1" noChangeAspect="1" noMove="1" noResize="1" noEditPoints="1" noAdjustHandles="1" noChangeArrowheads="1" noChangeShapeType="1" noTextEdit="1"/>
                </p:cNvSpPr>
                <p:nvPr/>
              </p:nvSpPr>
              <p:spPr>
                <a:xfrm>
                  <a:off x="695230" y="3863803"/>
                  <a:ext cx="590739" cy="276999"/>
                </a:xfrm>
                <a:prstGeom prst="rect">
                  <a:avLst/>
                </a:prstGeom>
                <a:blipFill>
                  <a:blip r:embed="rId6"/>
                  <a:stretch>
                    <a:fillRect l="-6250" r="-6250" b="-13636"/>
                  </a:stretch>
                </a:blipFill>
              </p:spPr>
              <p:txBody>
                <a:bodyPr/>
                <a:lstStyle/>
                <a:p>
                  <a:r>
                    <a:rPr lang="en-US">
                      <a:noFill/>
                    </a:rPr>
                    <a:t> </a:t>
                  </a:r>
                </a:p>
              </p:txBody>
            </p:sp>
          </mc:Fallback>
        </mc:AlternateContent>
      </p:grpSp>
      <p:grpSp>
        <p:nvGrpSpPr>
          <p:cNvPr id="62" name="Group 61">
            <a:extLst>
              <a:ext uri="{FF2B5EF4-FFF2-40B4-BE49-F238E27FC236}">
                <a16:creationId xmlns:a16="http://schemas.microsoft.com/office/drawing/2014/main" id="{5DC7BE5E-EDFF-3248-BF23-696D04516124}"/>
              </a:ext>
            </a:extLst>
          </p:cNvPr>
          <p:cNvGrpSpPr/>
          <p:nvPr/>
        </p:nvGrpSpPr>
        <p:grpSpPr>
          <a:xfrm>
            <a:off x="706116" y="4295003"/>
            <a:ext cx="5847082" cy="381000"/>
            <a:chOff x="706116" y="4295003"/>
            <a:chExt cx="5847082" cy="381000"/>
          </a:xfrm>
        </p:grpSpPr>
        <p:sp>
          <p:nvSpPr>
            <p:cNvPr id="40" name="Rectangle 39">
              <a:extLst>
                <a:ext uri="{FF2B5EF4-FFF2-40B4-BE49-F238E27FC236}">
                  <a16:creationId xmlns:a16="http://schemas.microsoft.com/office/drawing/2014/main" id="{73305B5C-0F27-154F-8A6F-05088767985B}"/>
                </a:ext>
              </a:extLst>
            </p:cNvPr>
            <p:cNvSpPr/>
            <p:nvPr/>
          </p:nvSpPr>
          <p:spPr>
            <a:xfrm>
              <a:off x="1523998" y="4295003"/>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1" name="Rectangle 40">
              <a:extLst>
                <a:ext uri="{FF2B5EF4-FFF2-40B4-BE49-F238E27FC236}">
                  <a16:creationId xmlns:a16="http://schemas.microsoft.com/office/drawing/2014/main" id="{18D7FE74-A6B8-714C-9DA8-82348473395A}"/>
                </a:ext>
              </a:extLst>
            </p:cNvPr>
            <p:cNvSpPr/>
            <p:nvPr/>
          </p:nvSpPr>
          <p:spPr>
            <a:xfrm>
              <a:off x="2362198" y="4295003"/>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2" name="Rectangle 41">
              <a:extLst>
                <a:ext uri="{FF2B5EF4-FFF2-40B4-BE49-F238E27FC236}">
                  <a16:creationId xmlns:a16="http://schemas.microsoft.com/office/drawing/2014/main" id="{0BCA235A-9DDA-8E45-B4CE-39A592679718}"/>
                </a:ext>
              </a:extLst>
            </p:cNvPr>
            <p:cNvSpPr/>
            <p:nvPr/>
          </p:nvSpPr>
          <p:spPr>
            <a:xfrm>
              <a:off x="3200398" y="4295003"/>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ectangle 42">
              <a:extLst>
                <a:ext uri="{FF2B5EF4-FFF2-40B4-BE49-F238E27FC236}">
                  <a16:creationId xmlns:a16="http://schemas.microsoft.com/office/drawing/2014/main" id="{A1C2498D-A157-B94E-BDCC-1162E270DD6D}"/>
                </a:ext>
              </a:extLst>
            </p:cNvPr>
            <p:cNvSpPr/>
            <p:nvPr/>
          </p:nvSpPr>
          <p:spPr>
            <a:xfrm>
              <a:off x="4038598" y="4295003"/>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ectangle 43">
              <a:extLst>
                <a:ext uri="{FF2B5EF4-FFF2-40B4-BE49-F238E27FC236}">
                  <a16:creationId xmlns:a16="http://schemas.microsoft.com/office/drawing/2014/main" id="{72C16C22-BAD1-074C-B704-AD509254CCF1}"/>
                </a:ext>
              </a:extLst>
            </p:cNvPr>
            <p:cNvSpPr/>
            <p:nvPr/>
          </p:nvSpPr>
          <p:spPr>
            <a:xfrm>
              <a:off x="4876798" y="4295003"/>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ectangle 44">
              <a:extLst>
                <a:ext uri="{FF2B5EF4-FFF2-40B4-BE49-F238E27FC236}">
                  <a16:creationId xmlns:a16="http://schemas.microsoft.com/office/drawing/2014/main" id="{651309E7-1FC8-4A4A-9416-C7E6820F257C}"/>
                </a:ext>
              </a:extLst>
            </p:cNvPr>
            <p:cNvSpPr/>
            <p:nvPr/>
          </p:nvSpPr>
          <p:spPr>
            <a:xfrm>
              <a:off x="5714998" y="4295003"/>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1500AE59-35CC-0349-B93F-6980DA5AF126}"/>
                    </a:ext>
                  </a:extLst>
                </p:cNvPr>
                <p:cNvSpPr txBox="1"/>
                <p:nvPr/>
              </p:nvSpPr>
              <p:spPr>
                <a:xfrm>
                  <a:off x="706116" y="4347004"/>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=4</m:t>
                        </m:r>
                      </m:oMath>
                    </m:oMathPara>
                  </a14:m>
                  <a:endParaRPr lang="en-US" dirty="0"/>
                </a:p>
              </p:txBody>
            </p:sp>
          </mc:Choice>
          <mc:Fallback xmlns="">
            <p:sp>
              <p:nvSpPr>
                <p:cNvPr id="48" name="TextBox 47">
                  <a:extLst>
                    <a:ext uri="{FF2B5EF4-FFF2-40B4-BE49-F238E27FC236}">
                      <a16:creationId xmlns:a16="http://schemas.microsoft.com/office/drawing/2014/main" id="{1500AE59-35CC-0349-B93F-6980DA5AF126}"/>
                    </a:ext>
                  </a:extLst>
                </p:cNvPr>
                <p:cNvSpPr txBox="1">
                  <a:spLocks noRot="1" noChangeAspect="1" noMove="1" noResize="1" noEditPoints="1" noAdjustHandles="1" noChangeArrowheads="1" noChangeShapeType="1" noTextEdit="1"/>
                </p:cNvSpPr>
                <p:nvPr/>
              </p:nvSpPr>
              <p:spPr>
                <a:xfrm>
                  <a:off x="706116" y="4347004"/>
                  <a:ext cx="590739" cy="276999"/>
                </a:xfrm>
                <a:prstGeom prst="rect">
                  <a:avLst/>
                </a:prstGeom>
                <a:blipFill>
                  <a:blip r:embed="rId7"/>
                  <a:stretch>
                    <a:fillRect l="-6250" r="-6250" b="-8696"/>
                  </a:stretch>
                </a:blipFill>
              </p:spPr>
              <p:txBody>
                <a:bodyPr/>
                <a:lstStyle/>
                <a:p>
                  <a:r>
                    <a:rPr lang="en-US">
                      <a:noFill/>
                    </a:rPr>
                    <a:t> </a:t>
                  </a:r>
                </a:p>
              </p:txBody>
            </p:sp>
          </mc:Fallback>
        </mc:AlternateContent>
      </p:grpSp>
      <p:grpSp>
        <p:nvGrpSpPr>
          <p:cNvPr id="63" name="Group 62">
            <a:extLst>
              <a:ext uri="{FF2B5EF4-FFF2-40B4-BE49-F238E27FC236}">
                <a16:creationId xmlns:a16="http://schemas.microsoft.com/office/drawing/2014/main" id="{75728D8D-B9B3-094B-BBFC-E8B4CB6F612C}"/>
              </a:ext>
            </a:extLst>
          </p:cNvPr>
          <p:cNvGrpSpPr/>
          <p:nvPr/>
        </p:nvGrpSpPr>
        <p:grpSpPr>
          <a:xfrm>
            <a:off x="706116" y="4778204"/>
            <a:ext cx="7523482" cy="381000"/>
            <a:chOff x="706116" y="4778204"/>
            <a:chExt cx="7523482" cy="381000"/>
          </a:xfrm>
        </p:grpSpPr>
        <p:sp>
          <p:nvSpPr>
            <p:cNvPr id="49" name="Rectangle 48">
              <a:extLst>
                <a:ext uri="{FF2B5EF4-FFF2-40B4-BE49-F238E27FC236}">
                  <a16:creationId xmlns:a16="http://schemas.microsoft.com/office/drawing/2014/main" id="{A364EA1B-DE96-8346-AD35-C3331EADDE8B}"/>
                </a:ext>
              </a:extLst>
            </p:cNvPr>
            <p:cNvSpPr/>
            <p:nvPr/>
          </p:nvSpPr>
          <p:spPr>
            <a:xfrm>
              <a:off x="1523998" y="4778204"/>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0" name="Rectangle 49">
              <a:extLst>
                <a:ext uri="{FF2B5EF4-FFF2-40B4-BE49-F238E27FC236}">
                  <a16:creationId xmlns:a16="http://schemas.microsoft.com/office/drawing/2014/main" id="{BD7A2972-C72E-BF40-BA9C-B382ABBA5CE3}"/>
                </a:ext>
              </a:extLst>
            </p:cNvPr>
            <p:cNvSpPr/>
            <p:nvPr/>
          </p:nvSpPr>
          <p:spPr>
            <a:xfrm>
              <a:off x="2362198" y="4778204"/>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1" name="Rectangle 50">
              <a:extLst>
                <a:ext uri="{FF2B5EF4-FFF2-40B4-BE49-F238E27FC236}">
                  <a16:creationId xmlns:a16="http://schemas.microsoft.com/office/drawing/2014/main" id="{31AB2AD5-13CC-D642-9E8E-9C773C5F3838}"/>
                </a:ext>
              </a:extLst>
            </p:cNvPr>
            <p:cNvSpPr/>
            <p:nvPr/>
          </p:nvSpPr>
          <p:spPr>
            <a:xfrm>
              <a:off x="32003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2" name="Rectangle 51">
              <a:extLst>
                <a:ext uri="{FF2B5EF4-FFF2-40B4-BE49-F238E27FC236}">
                  <a16:creationId xmlns:a16="http://schemas.microsoft.com/office/drawing/2014/main" id="{60196D21-35F7-1E43-B14B-A5268B3C5F2F}"/>
                </a:ext>
              </a:extLst>
            </p:cNvPr>
            <p:cNvSpPr/>
            <p:nvPr/>
          </p:nvSpPr>
          <p:spPr>
            <a:xfrm>
              <a:off x="4038598" y="4778204"/>
              <a:ext cx="838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ectangle 52">
              <a:extLst>
                <a:ext uri="{FF2B5EF4-FFF2-40B4-BE49-F238E27FC236}">
                  <a16:creationId xmlns:a16="http://schemas.microsoft.com/office/drawing/2014/main" id="{7C047492-6D2E-6040-BDB1-52DB39B8180A}"/>
                </a:ext>
              </a:extLst>
            </p:cNvPr>
            <p:cNvSpPr/>
            <p:nvPr/>
          </p:nvSpPr>
          <p:spPr>
            <a:xfrm>
              <a:off x="48767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4" name="Rectangle 53">
              <a:extLst>
                <a:ext uri="{FF2B5EF4-FFF2-40B4-BE49-F238E27FC236}">
                  <a16:creationId xmlns:a16="http://schemas.microsoft.com/office/drawing/2014/main" id="{C8ED786A-E41B-E742-8258-46AD6A24D660}"/>
                </a:ext>
              </a:extLst>
            </p:cNvPr>
            <p:cNvSpPr/>
            <p:nvPr/>
          </p:nvSpPr>
          <p:spPr>
            <a:xfrm>
              <a:off x="57149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5" name="Rectangle 54">
              <a:extLst>
                <a:ext uri="{FF2B5EF4-FFF2-40B4-BE49-F238E27FC236}">
                  <a16:creationId xmlns:a16="http://schemas.microsoft.com/office/drawing/2014/main" id="{25062605-F51F-074C-A66B-586CABB84722}"/>
                </a:ext>
              </a:extLst>
            </p:cNvPr>
            <p:cNvSpPr/>
            <p:nvPr/>
          </p:nvSpPr>
          <p:spPr>
            <a:xfrm>
              <a:off x="6553198" y="4778204"/>
              <a:ext cx="838200" cy="381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6" name="Rectangle 55">
              <a:extLst>
                <a:ext uri="{FF2B5EF4-FFF2-40B4-BE49-F238E27FC236}">
                  <a16:creationId xmlns:a16="http://schemas.microsoft.com/office/drawing/2014/main" id="{E61F6FAC-F1E0-C64A-BE6C-DC1B8A9C3F36}"/>
                </a:ext>
              </a:extLst>
            </p:cNvPr>
            <p:cNvSpPr/>
            <p:nvPr/>
          </p:nvSpPr>
          <p:spPr>
            <a:xfrm>
              <a:off x="7391398" y="4778204"/>
              <a:ext cx="838200" cy="381000"/>
            </a:xfrm>
            <a:prstGeom prst="rect">
              <a:avLst/>
            </a:prstGeom>
            <a:solidFill>
              <a:schemeClr val="accent6"/>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AE9D6171-EE73-DE4A-85D4-FDA66C0C9092}"/>
                    </a:ext>
                  </a:extLst>
                </p:cNvPr>
                <p:cNvSpPr txBox="1"/>
                <p:nvPr/>
              </p:nvSpPr>
              <p:spPr>
                <a:xfrm>
                  <a:off x="706116" y="4830205"/>
                  <a:ext cx="5907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=5</m:t>
                        </m:r>
                      </m:oMath>
                    </m:oMathPara>
                  </a14:m>
                  <a:endParaRPr lang="en-US" dirty="0"/>
                </a:p>
              </p:txBody>
            </p:sp>
          </mc:Choice>
          <mc:Fallback xmlns="">
            <p:sp>
              <p:nvSpPr>
                <p:cNvPr id="57" name="TextBox 56">
                  <a:extLst>
                    <a:ext uri="{FF2B5EF4-FFF2-40B4-BE49-F238E27FC236}">
                      <a16:creationId xmlns:a16="http://schemas.microsoft.com/office/drawing/2014/main" id="{AE9D6171-EE73-DE4A-85D4-FDA66C0C9092}"/>
                    </a:ext>
                  </a:extLst>
                </p:cNvPr>
                <p:cNvSpPr txBox="1">
                  <a:spLocks noRot="1" noChangeAspect="1" noMove="1" noResize="1" noEditPoints="1" noAdjustHandles="1" noChangeArrowheads="1" noChangeShapeType="1" noTextEdit="1"/>
                </p:cNvSpPr>
                <p:nvPr/>
              </p:nvSpPr>
              <p:spPr>
                <a:xfrm>
                  <a:off x="706116" y="4830205"/>
                  <a:ext cx="590739" cy="276999"/>
                </a:xfrm>
                <a:prstGeom prst="rect">
                  <a:avLst/>
                </a:prstGeom>
                <a:blipFill>
                  <a:blip r:embed="rId8"/>
                  <a:stretch>
                    <a:fillRect l="-6250" r="-8333" b="-13043"/>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754930F9-DDBD-FE43-8792-4270E600CA33}"/>
                  </a:ext>
                </a:extLst>
              </p:cNvPr>
              <p:cNvSpPr txBox="1"/>
              <p:nvPr/>
            </p:nvSpPr>
            <p:spPr>
              <a:xfrm>
                <a:off x="7810498" y="5318338"/>
                <a:ext cx="78899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1" i="1" dirty="0" smtClean="0">
                          <a:solidFill>
                            <a:schemeClr val="accent1"/>
                          </a:solidFill>
                          <a:latin typeface="Cambria Math" panose="02040503050406030204" pitchFamily="18" charset="0"/>
                        </a:rPr>
                        <m:t>𝟑</m:t>
                      </m:r>
                      <m:r>
                        <a:rPr lang="en-US" sz="2400" b="1" i="1" dirty="0" smtClean="0">
                          <a:solidFill>
                            <a:schemeClr val="accent1"/>
                          </a:solidFill>
                          <a:latin typeface="Cambria Math" panose="02040503050406030204" pitchFamily="18" charset="0"/>
                        </a:rPr>
                        <m:t>/</m:t>
                      </m:r>
                      <m:r>
                        <a:rPr lang="en-US" sz="2400" b="1" i="1" dirty="0" smtClean="0">
                          <a:solidFill>
                            <a:schemeClr val="accent1"/>
                          </a:solidFill>
                          <a:latin typeface="Cambria Math" panose="02040503050406030204" pitchFamily="18" charset="0"/>
                        </a:rPr>
                        <m:t>𝟒</m:t>
                      </m:r>
                    </m:oMath>
                  </m:oMathPara>
                </a14:m>
                <a:endParaRPr lang="en-US" sz="2400" b="1" dirty="0">
                  <a:solidFill>
                    <a:schemeClr val="accent1"/>
                  </a:solidFill>
                </a:endParaRPr>
              </a:p>
            </p:txBody>
          </p:sp>
        </mc:Choice>
        <mc:Fallback xmlns="">
          <p:sp>
            <p:nvSpPr>
              <p:cNvPr id="64" name="TextBox 63">
                <a:extLst>
                  <a:ext uri="{FF2B5EF4-FFF2-40B4-BE49-F238E27FC236}">
                    <a16:creationId xmlns:a16="http://schemas.microsoft.com/office/drawing/2014/main" id="{754930F9-DDBD-FE43-8792-4270E600CA33}"/>
                  </a:ext>
                </a:extLst>
              </p:cNvPr>
              <p:cNvSpPr txBox="1">
                <a:spLocks noRot="1" noChangeAspect="1" noMove="1" noResize="1" noEditPoints="1" noAdjustHandles="1" noChangeArrowheads="1" noChangeShapeType="1" noTextEdit="1"/>
              </p:cNvSpPr>
              <p:nvPr/>
            </p:nvSpPr>
            <p:spPr>
              <a:xfrm>
                <a:off x="7810498" y="5318338"/>
                <a:ext cx="788999" cy="461665"/>
              </a:xfrm>
              <a:prstGeom prst="rect">
                <a:avLst/>
              </a:prstGeom>
              <a:blipFill>
                <a:blip r:embed="rId9"/>
                <a:stretch>
                  <a:fillRect b="-157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6C4FF6E6-C5F6-F642-B58D-8CC1C9064F38}"/>
                  </a:ext>
                </a:extLst>
              </p:cNvPr>
              <p:cNvSpPr txBox="1"/>
              <p:nvPr/>
            </p:nvSpPr>
            <p:spPr>
              <a:xfrm>
                <a:off x="7777841" y="5777769"/>
                <a:ext cx="78899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1" i="1" dirty="0" smtClean="0">
                          <a:solidFill>
                            <a:schemeClr val="accent1"/>
                          </a:solidFill>
                          <a:latin typeface="Cambria Math" panose="02040503050406030204" pitchFamily="18" charset="0"/>
                        </a:rPr>
                        <m:t>𝟓</m:t>
                      </m:r>
                      <m:r>
                        <a:rPr lang="en-US" sz="2400" b="1" i="1" dirty="0" smtClean="0">
                          <a:solidFill>
                            <a:schemeClr val="accent1"/>
                          </a:solidFill>
                          <a:latin typeface="Cambria Math" panose="02040503050406030204" pitchFamily="18" charset="0"/>
                        </a:rPr>
                        <m:t>/</m:t>
                      </m:r>
                      <m:r>
                        <a:rPr lang="en-US" sz="2400" b="1" i="1" dirty="0" smtClean="0">
                          <a:solidFill>
                            <a:schemeClr val="accent1"/>
                          </a:solidFill>
                          <a:latin typeface="Cambria Math" panose="02040503050406030204" pitchFamily="18" charset="0"/>
                        </a:rPr>
                        <m:t>𝟖</m:t>
                      </m:r>
                    </m:oMath>
                  </m:oMathPara>
                </a14:m>
                <a:endParaRPr lang="en-US" sz="2400" b="1" dirty="0">
                  <a:solidFill>
                    <a:schemeClr val="accent1"/>
                  </a:solidFill>
                </a:endParaRPr>
              </a:p>
            </p:txBody>
          </p:sp>
        </mc:Choice>
        <mc:Fallback xmlns="">
          <p:sp>
            <p:nvSpPr>
              <p:cNvPr id="66" name="TextBox 65">
                <a:extLst>
                  <a:ext uri="{FF2B5EF4-FFF2-40B4-BE49-F238E27FC236}">
                    <a16:creationId xmlns:a16="http://schemas.microsoft.com/office/drawing/2014/main" id="{6C4FF6E6-C5F6-F642-B58D-8CC1C9064F38}"/>
                  </a:ext>
                </a:extLst>
              </p:cNvPr>
              <p:cNvSpPr txBox="1">
                <a:spLocks noRot="1" noChangeAspect="1" noMove="1" noResize="1" noEditPoints="1" noAdjustHandles="1" noChangeArrowheads="1" noChangeShapeType="1" noTextEdit="1"/>
              </p:cNvSpPr>
              <p:nvPr/>
            </p:nvSpPr>
            <p:spPr>
              <a:xfrm>
                <a:off x="7777841" y="5777769"/>
                <a:ext cx="788999" cy="461665"/>
              </a:xfrm>
              <a:prstGeom prst="rect">
                <a:avLst/>
              </a:prstGeom>
              <a:blipFill>
                <a:blip r:embed="rId10"/>
                <a:stretch>
                  <a:fillRect b="-16216"/>
                </a:stretch>
              </a:blipFill>
            </p:spPr>
            <p:txBody>
              <a:bodyPr/>
              <a:lstStyle/>
              <a:p>
                <a:r>
                  <a:rPr lang="en-US">
                    <a:noFill/>
                  </a:rPr>
                  <a:t> </a:t>
                </a:r>
              </a:p>
            </p:txBody>
          </p:sp>
        </mc:Fallback>
      </mc:AlternateContent>
    </p:spTree>
    <p:extLst>
      <p:ext uri="{BB962C8B-B14F-4D97-AF65-F5344CB8AC3E}">
        <p14:creationId xmlns:p14="http://schemas.microsoft.com/office/powerpoint/2010/main" val="284018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Allocator Goals</a:t>
            </a:r>
          </a:p>
        </p:txBody>
      </p:sp>
      <mc:AlternateContent xmlns:mc="http://schemas.openxmlformats.org/markup-compatibility/2006" xmlns:a14="http://schemas.microsoft.com/office/drawing/2010/main">
        <mc:Choice Requires="a14">
          <p:sp>
            <p:nvSpPr>
              <p:cNvPr id="13314" name="Rectangle 2"/>
              <p:cNvSpPr>
                <a:spLocks noGrp="1" noChangeArrowheads="1"/>
              </p:cNvSpPr>
              <p:nvPr>
                <p:ph idx="1"/>
              </p:nvPr>
            </p:nvSpPr>
            <p:spPr>
              <a:ln/>
            </p:spPr>
            <p:txBody>
              <a:bodyPr>
                <a:normAutofit lnSpcReduction="10000"/>
              </a:bodyPr>
              <a:lstStyle/>
              <a:p>
                <a:pPr marL="0"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Throughput: </a:t>
                </a:r>
                <a:r>
                  <a:rPr lang="en-GB" dirty="0"/>
                  <a:t>number of requests completed per time unit</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Make allocator efficient</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Example: if your allocator processes 5,000  </a:t>
                </a:r>
                <a:r>
                  <a:rPr lang="en-GB" b="1" dirty="0">
                    <a:latin typeface="Courier New" pitchFamily="49" charset="0"/>
                  </a:rPr>
                  <a:t>malloc</a:t>
                </a:r>
                <a:r>
                  <a:rPr lang="en-GB" dirty="0"/>
                  <a:t> calls and 5,000 </a:t>
                </a:r>
                <a:r>
                  <a:rPr lang="en-GB" b="1" dirty="0">
                    <a:latin typeface="Courier New" pitchFamily="49" charset="0"/>
                  </a:rPr>
                  <a:t>free</a:t>
                </a:r>
                <a:r>
                  <a:rPr lang="en-GB" b="1" dirty="0"/>
                  <a:t> </a:t>
                </a:r>
                <a:r>
                  <a:rPr lang="en-GB" dirty="0"/>
                  <a:t>calls in 10 seconds then throughput is 1,000 operations/second</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Memory Utilization: </a:t>
                </a:r>
                <a:r>
                  <a:rPr lang="en-GB" dirty="0"/>
                  <a:t>fraction of heap memory allocated</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Minimize wasted space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Peak Memory Utilization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b="0" i="1" smtClean="0">
                            <a:latin typeface="Cambria Math" panose="02040503050406030204" pitchFamily="18" charset="0"/>
                          </a:rPr>
                          <m:t>𝑡</m:t>
                        </m:r>
                      </m:sub>
                    </m:sSub>
                    <m:r>
                      <a:rPr lang="en-US">
                        <a:latin typeface="Cambria Math" panose="02040503050406030204" pitchFamily="18" charset="0"/>
                      </a:rPr>
                      <m:t>=</m:t>
                    </m:r>
                    <m:f>
                      <m:fPr>
                        <m:ctrlPr>
                          <a:rPr lang="en-US" i="1">
                            <a:latin typeface="Cambria Math" panose="02040503050406030204" pitchFamily="18" charset="0"/>
                          </a:rPr>
                        </m:ctrlPr>
                      </m:fPr>
                      <m:num>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𝑖</m:t>
                                </m:r>
                                <m:r>
                                  <a:rPr lang="en-US" i="1">
                                    <a:latin typeface="Cambria Math" panose="02040503050406030204" pitchFamily="18" charset="0"/>
                                  </a:rPr>
                                  <m:t>≤</m:t>
                                </m:r>
                                <m:r>
                                  <a:rPr lang="en-US" b="0" i="1" smtClean="0">
                                    <a:latin typeface="Cambria Math" panose="02040503050406030204" pitchFamily="18" charset="0"/>
                                  </a:rPr>
                                  <m:t>𝑡</m:t>
                                </m:r>
                              </m:lim>
                            </m:limLow>
                          </m:fName>
                          <m:e>
                            <m:r>
                              <a:rPr lang="en-US" b="0" i="1" smtClean="0">
                                <a:latin typeface="Cambria Math" panose="02040503050406030204" pitchFamily="18" charset="0"/>
                              </a:rPr>
                              <m:t>𝑠𝑝𝑎𝑐𝑒</m:t>
                            </m:r>
                            <m:r>
                              <a:rPr lang="en-US" b="0" i="1" smtClean="0">
                                <a:latin typeface="Cambria Math" panose="02040503050406030204" pitchFamily="18" charset="0"/>
                              </a:rPr>
                              <m:t> </m:t>
                            </m:r>
                            <m:r>
                              <a:rPr lang="en-US" b="0" i="1" smtClean="0">
                                <a:latin typeface="Cambria Math" panose="02040503050406030204" pitchFamily="18" charset="0"/>
                              </a:rPr>
                              <m:t>𝑎𝑙𝑙𝑜𝑐𝑎𝑡𝑒𝑑</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𝑖</m:t>
                            </m:r>
                          </m:e>
                        </m:func>
                      </m:num>
                      <m:den>
                        <m:r>
                          <a:rPr lang="en-US" b="0" i="1" smtClean="0">
                            <a:latin typeface="Cambria Math" panose="02040503050406030204" pitchFamily="18" charset="0"/>
                          </a:rPr>
                          <m:t>𝑠𝑖𝑧𝑒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h𝑒𝑎𝑝</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𝑡</m:t>
                        </m:r>
                      </m:den>
                    </m:f>
                    <m:r>
                      <a:rPr lang="en-US" i="1">
                        <a:latin typeface="Cambria Math" panose="02040503050406030204" pitchFamily="18" charset="0"/>
                      </a:rPr>
                      <m:t> </m:t>
                    </m:r>
                  </m:oMath>
                </a14:m>
                <a:endParaRPr lang="en-GB" dirty="0"/>
              </a:p>
              <a:p>
                <a:pPr marL="274320" lvl="1"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 </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These goals are often conflicting</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mc:Choice>
        <mc:Fallback xmlns="">
          <p:sp>
            <p:nvSpPr>
              <p:cNvPr id="13314" name="Rectangle 2"/>
              <p:cNvSpPr>
                <a:spLocks noGrp="1" noRot="1" noChangeAspect="1" noMove="1" noResize="1" noEditPoints="1" noAdjustHandles="1" noChangeArrowheads="1" noChangeShapeType="1" noTextEdit="1"/>
              </p:cNvSpPr>
              <p:nvPr>
                <p:ph idx="1"/>
              </p:nvPr>
            </p:nvSpPr>
            <p:spPr>
              <a:blipFill>
                <a:blip r:embed="rId3"/>
                <a:stretch>
                  <a:fillRect l="-772"/>
                </a:stretch>
              </a:blipFill>
              <a:ln/>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11</a:t>
            </a:fld>
            <a:endParaRPr lang="en-US" dirty="0">
              <a:solidFill>
                <a:srgbClr val="4A66AC"/>
              </a:solidFill>
            </a:endParaRPr>
          </a:p>
        </p:txBody>
      </p:sp>
    </p:spTree>
    <p:extLst>
      <p:ext uri="{BB962C8B-B14F-4D97-AF65-F5344CB8AC3E}">
        <p14:creationId xmlns:p14="http://schemas.microsoft.com/office/powerpoint/2010/main" val="15753956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Allocator Goals</a:t>
            </a:r>
          </a:p>
        </p:txBody>
      </p:sp>
      <mc:AlternateContent xmlns:mc="http://schemas.openxmlformats.org/markup-compatibility/2006" xmlns:a14="http://schemas.microsoft.com/office/drawing/2010/main">
        <mc:Choice Requires="a14">
          <p:sp>
            <p:nvSpPr>
              <p:cNvPr id="13314" name="Rectangle 2"/>
              <p:cNvSpPr>
                <a:spLocks noGrp="1" noChangeArrowheads="1"/>
              </p:cNvSpPr>
              <p:nvPr>
                <p:ph idx="1"/>
              </p:nvPr>
            </p:nvSpPr>
            <p:spPr>
              <a:ln/>
            </p:spPr>
            <p:txBody>
              <a:bodyPr>
                <a:normAutofit lnSpcReduction="10000"/>
              </a:bodyPr>
              <a:lstStyle/>
              <a:p>
                <a:pPr marL="0"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Throughput: </a:t>
                </a:r>
                <a:r>
                  <a:rPr lang="en-GB" dirty="0"/>
                  <a:t>number of requests completed per time unit</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Make allocator efficient</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Example: if your allocator processes 5,000  </a:t>
                </a:r>
                <a:r>
                  <a:rPr lang="en-GB" b="1" dirty="0">
                    <a:latin typeface="Courier New" pitchFamily="49" charset="0"/>
                  </a:rPr>
                  <a:t>malloc</a:t>
                </a:r>
                <a:r>
                  <a:rPr lang="en-GB" dirty="0"/>
                  <a:t> calls and 5,000 </a:t>
                </a:r>
                <a:r>
                  <a:rPr lang="en-GB" b="1" dirty="0">
                    <a:latin typeface="Courier New" pitchFamily="49" charset="0"/>
                  </a:rPr>
                  <a:t>free</a:t>
                </a:r>
                <a:r>
                  <a:rPr lang="en-GB" b="1" dirty="0"/>
                  <a:t> </a:t>
                </a:r>
                <a:r>
                  <a:rPr lang="en-GB" dirty="0"/>
                  <a:t>calls in 10 seconds then throughput is 1,000 operations/second</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Memory Utilization: </a:t>
                </a:r>
                <a:r>
                  <a:rPr lang="en-GB" dirty="0"/>
                  <a:t>fraction of heap memory allocated</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Minimize wasted space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Peak Memory Utilization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b="0" i="1" smtClean="0">
                            <a:latin typeface="Cambria Math" panose="02040503050406030204" pitchFamily="18" charset="0"/>
                          </a:rPr>
                          <m:t>𝑡</m:t>
                        </m:r>
                      </m:sub>
                    </m:sSub>
                    <m:r>
                      <a:rPr lang="en-US">
                        <a:latin typeface="Cambria Math" panose="02040503050406030204" pitchFamily="18" charset="0"/>
                      </a:rPr>
                      <m:t>=</m:t>
                    </m:r>
                    <m:f>
                      <m:fPr>
                        <m:ctrlPr>
                          <a:rPr lang="en-US" i="1">
                            <a:latin typeface="Cambria Math" panose="02040503050406030204" pitchFamily="18" charset="0"/>
                          </a:rPr>
                        </m:ctrlPr>
                      </m:fPr>
                      <m:num>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𝑖</m:t>
                                </m:r>
                                <m:r>
                                  <a:rPr lang="en-US" i="1">
                                    <a:latin typeface="Cambria Math" panose="02040503050406030204" pitchFamily="18" charset="0"/>
                                  </a:rPr>
                                  <m:t>≤</m:t>
                                </m:r>
                                <m:r>
                                  <a:rPr lang="en-US" b="0" i="1" smtClean="0">
                                    <a:latin typeface="Cambria Math" panose="02040503050406030204" pitchFamily="18" charset="0"/>
                                  </a:rPr>
                                  <m:t>𝑡</m:t>
                                </m:r>
                              </m:lim>
                            </m:limLow>
                          </m:fName>
                          <m:e>
                            <m:r>
                              <a:rPr lang="en-US" b="0" i="1" smtClean="0">
                                <a:latin typeface="Cambria Math" panose="02040503050406030204" pitchFamily="18" charset="0"/>
                              </a:rPr>
                              <m:t>𝑠𝑝𝑎𝑐𝑒</m:t>
                            </m:r>
                            <m:r>
                              <a:rPr lang="en-US" b="0" i="1" smtClean="0">
                                <a:latin typeface="Cambria Math" panose="02040503050406030204" pitchFamily="18" charset="0"/>
                              </a:rPr>
                              <m:t> </m:t>
                            </m:r>
                            <m:r>
                              <a:rPr lang="en-US" b="0" i="1" smtClean="0">
                                <a:latin typeface="Cambria Math" panose="02040503050406030204" pitchFamily="18" charset="0"/>
                              </a:rPr>
                              <m:t>𝑎𝑙𝑙𝑜𝑐𝑎𝑡𝑒𝑑</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𝑖</m:t>
                            </m:r>
                          </m:e>
                        </m:func>
                      </m:num>
                      <m:den>
                        <m:r>
                          <a:rPr lang="en-US" b="0" i="1" smtClean="0">
                            <a:latin typeface="Cambria Math" panose="02040503050406030204" pitchFamily="18" charset="0"/>
                          </a:rPr>
                          <m:t>𝑠𝑖𝑧𝑒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h𝑒𝑎𝑝</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𝑡</m:t>
                        </m:r>
                      </m:den>
                    </m:f>
                    <m:r>
                      <a:rPr lang="en-US" i="1">
                        <a:latin typeface="Cambria Math" panose="02040503050406030204" pitchFamily="18" charset="0"/>
                      </a:rPr>
                      <m:t> </m:t>
                    </m:r>
                  </m:oMath>
                </a14:m>
                <a:endParaRPr lang="en-GB" dirty="0"/>
              </a:p>
              <a:p>
                <a:pPr marL="274320" lvl="1"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 </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These goals are often conflicting</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mc:Choice>
        <mc:Fallback xmlns="">
          <p:sp>
            <p:nvSpPr>
              <p:cNvPr id="13314" name="Rectangle 2"/>
              <p:cNvSpPr>
                <a:spLocks noGrp="1" noRot="1" noChangeAspect="1" noMove="1" noResize="1" noEditPoints="1" noAdjustHandles="1" noChangeArrowheads="1" noChangeShapeType="1" noTextEdit="1"/>
              </p:cNvSpPr>
              <p:nvPr>
                <p:ph idx="1"/>
              </p:nvPr>
            </p:nvSpPr>
            <p:spPr>
              <a:blipFill>
                <a:blip r:embed="rId3"/>
                <a:stretch>
                  <a:fillRect l="-772"/>
                </a:stretch>
              </a:blipFill>
              <a:ln/>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12</a:t>
            </a:fld>
            <a:endParaRPr lang="en-US" dirty="0">
              <a:solidFill>
                <a:srgbClr val="4A66AC"/>
              </a:solidFill>
            </a:endParaRPr>
          </a:p>
        </p:txBody>
      </p:sp>
    </p:spTree>
    <p:extLst>
      <p:ext uri="{BB962C8B-B14F-4D97-AF65-F5344CB8AC3E}">
        <p14:creationId xmlns:p14="http://schemas.microsoft.com/office/powerpoint/2010/main" val="6883134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Utilization Blocker: </a:t>
            </a:r>
            <a:r>
              <a:rPr lang="en-GB" dirty="0"/>
              <a:t>Internal Fragmentation</a:t>
            </a:r>
          </a:p>
        </p:txBody>
      </p:sp>
      <p:sp>
        <p:nvSpPr>
          <p:cNvPr id="15362" name="Rectangle 2"/>
          <p:cNvSpPr>
            <a:spLocks noGrp="1" noChangeArrowheads="1"/>
          </p:cNvSpPr>
          <p:nvPr>
            <p:ph idx="1"/>
          </p:nvPr>
        </p:nvSpPr>
        <p:spPr>
          <a:ln/>
        </p:spPr>
        <p:txBody>
          <a:bodyPr>
            <a:normAutofit lnSpcReduction="10000"/>
          </a:bodyPr>
          <a:lstStyle/>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200" dirty="0"/>
              <a:t>For a given block, </a:t>
            </a:r>
            <a:r>
              <a:rPr lang="en-GB" sz="2200" b="1" i="1" dirty="0">
                <a:solidFill>
                  <a:schemeClr val="accent1"/>
                </a:solidFill>
              </a:rPr>
              <a:t>internal fragmentation </a:t>
            </a:r>
            <a:r>
              <a:rPr lang="en-GB" sz="2200" dirty="0"/>
              <a:t>occurs if payload is smaller than block size</a:t>
            </a:r>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lvl="3">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4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200" dirty="0"/>
          </a:p>
          <a:p>
            <a:pPr>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200" dirty="0"/>
              <a:t>Caused by </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a typeface="+mn-ea"/>
                <a:cs typeface="+mn-cs"/>
              </a:rPr>
              <a:t>Overhead of maintaining heap data structures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a typeface="+mn-ea"/>
                <a:cs typeface="+mn-cs"/>
              </a:rPr>
              <a:t>Padding for alignment purposes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a typeface="+mn-ea"/>
                <a:cs typeface="+mn-cs"/>
              </a:rPr>
              <a:t>Explicit policy decisions </a:t>
            </a:r>
            <a:br>
              <a:rPr lang="en-GB" dirty="0">
                <a:ea typeface="+mn-ea"/>
                <a:cs typeface="+mn-cs"/>
              </a:rPr>
            </a:br>
            <a:r>
              <a:rPr lang="en-GB" dirty="0">
                <a:ea typeface="+mn-ea"/>
                <a:cs typeface="+mn-cs"/>
              </a:rPr>
              <a:t>(for example, returning a big block to satisfy a small request)</a:t>
            </a:r>
            <a:endParaRPr lang="en-GB" sz="2200" dirty="0"/>
          </a:p>
          <a:p>
            <a:pPr>
              <a:lnSpc>
                <a:spcPct val="88000"/>
              </a:lnSpc>
              <a:spcBef>
                <a:spcPts val="18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200" dirty="0"/>
              <a:t>Depends only on the pattern of </a:t>
            </a:r>
            <a:r>
              <a:rPr lang="en-GB" sz="2200" dirty="0">
                <a:solidFill>
                  <a:srgbClr val="C00000"/>
                </a:solidFill>
              </a:rPr>
              <a:t>previous</a:t>
            </a:r>
            <a:r>
              <a:rPr lang="en-GB" sz="2200" dirty="0"/>
              <a:t> requests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Thus, easy to measure</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13</a:t>
            </a:fld>
            <a:endParaRPr lang="en-US" dirty="0">
              <a:solidFill>
                <a:srgbClr val="4A66AC"/>
              </a:solidFill>
            </a:endParaRPr>
          </a:p>
        </p:txBody>
      </p:sp>
      <p:sp>
        <p:nvSpPr>
          <p:cNvPr id="15363" name="Rectangle 3"/>
          <p:cNvSpPr>
            <a:spLocks noChangeArrowheads="1"/>
          </p:cNvSpPr>
          <p:nvPr/>
        </p:nvSpPr>
        <p:spPr bwMode="auto">
          <a:xfrm>
            <a:off x="3094846" y="2895600"/>
            <a:ext cx="2819400" cy="609600"/>
          </a:xfrm>
          <a:prstGeom prst="rect">
            <a:avLst/>
          </a:prstGeom>
          <a:solidFill>
            <a:schemeClr val="accent6"/>
          </a:solidFill>
          <a:ln w="9525">
            <a:headEnd/>
            <a:tailEnd/>
          </a:ln>
        </p:spPr>
        <p:style>
          <a:lnRef idx="2">
            <a:schemeClr val="dk1"/>
          </a:lnRef>
          <a:fillRef idx="1">
            <a:schemeClr val="lt1"/>
          </a:fillRef>
          <a:effectRef idx="0">
            <a:schemeClr val="dk1"/>
          </a:effectRef>
          <a:fontRef idx="minor">
            <a:schemeClr val="dk1"/>
          </a:fontRef>
        </p:style>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ysClr val="windowText" lastClr="000000"/>
                </a:solidFill>
                <a:latin typeface="Calibri" pitchFamily="34" charset="0"/>
              </a:rPr>
              <a:t>Payload</a:t>
            </a:r>
          </a:p>
        </p:txBody>
      </p:sp>
      <p:sp>
        <p:nvSpPr>
          <p:cNvPr id="15364" name="Rectangle 4"/>
          <p:cNvSpPr>
            <a:spLocks noChangeArrowheads="1"/>
          </p:cNvSpPr>
          <p:nvPr/>
        </p:nvSpPr>
        <p:spPr bwMode="auto">
          <a:xfrm>
            <a:off x="5914246" y="2895600"/>
            <a:ext cx="762000" cy="6096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p>
        </p:txBody>
      </p:sp>
      <p:sp>
        <p:nvSpPr>
          <p:cNvPr id="15365" name="Rectangle 5"/>
          <p:cNvSpPr>
            <a:spLocks noChangeArrowheads="1"/>
          </p:cNvSpPr>
          <p:nvPr/>
        </p:nvSpPr>
        <p:spPr bwMode="auto">
          <a:xfrm>
            <a:off x="2332846" y="2895600"/>
            <a:ext cx="762000" cy="6096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p>
        </p:txBody>
      </p:sp>
      <p:sp>
        <p:nvSpPr>
          <p:cNvPr id="15366" name="Text Box 6"/>
          <p:cNvSpPr txBox="1">
            <a:spLocks noChangeArrowheads="1"/>
          </p:cNvSpPr>
          <p:nvPr/>
        </p:nvSpPr>
        <p:spPr bwMode="auto">
          <a:xfrm>
            <a:off x="7148335" y="2911642"/>
            <a:ext cx="1402541" cy="57708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Internal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fragmentation</a:t>
            </a:r>
          </a:p>
        </p:txBody>
      </p:sp>
      <p:sp>
        <p:nvSpPr>
          <p:cNvPr id="15367" name="Line 7"/>
          <p:cNvSpPr>
            <a:spLocks noChangeShapeType="1"/>
          </p:cNvSpPr>
          <p:nvPr/>
        </p:nvSpPr>
        <p:spPr bwMode="auto">
          <a:xfrm flipH="1">
            <a:off x="6321425" y="3200400"/>
            <a:ext cx="765175" cy="1588"/>
          </a:xfrm>
          <a:prstGeom prst="line">
            <a:avLst/>
          </a:prstGeom>
          <a:noFill/>
          <a:ln w="38100">
            <a:solidFill>
              <a:schemeClr val="tx1"/>
            </a:solidFill>
            <a:miter lim="800000"/>
            <a:headEnd/>
            <a:tailEnd type="triangle" w="med" len="med"/>
          </a:ln>
          <a:effectLst/>
        </p:spPr>
        <p:txBody>
          <a:bodyPr/>
          <a:lstStyle/>
          <a:p>
            <a:endParaRPr lang="en-US"/>
          </a:p>
        </p:txBody>
      </p:sp>
      <p:sp>
        <p:nvSpPr>
          <p:cNvPr id="15368" name="AutoShape 8"/>
          <p:cNvSpPr>
            <a:spLocks/>
          </p:cNvSpPr>
          <p:nvPr/>
        </p:nvSpPr>
        <p:spPr bwMode="auto">
          <a:xfrm rot="16200000">
            <a:off x="4350559" y="495300"/>
            <a:ext cx="304800" cy="4343400"/>
          </a:xfrm>
          <a:prstGeom prst="rightBrace">
            <a:avLst>
              <a:gd name="adj1" fmla="val 118750"/>
              <a:gd name="adj2" fmla="val 50000"/>
            </a:avLst>
          </a:prstGeom>
          <a:noFill/>
          <a:ln w="12700">
            <a:solidFill>
              <a:schemeClr val="tx1"/>
            </a:solidFill>
            <a:miter lim="800000"/>
            <a:headEnd/>
            <a:tailEnd/>
          </a:ln>
          <a:effectLst/>
        </p:spPr>
        <p:txBody>
          <a:bodyPr wrap="none" anchor="ctr"/>
          <a:lstStyle/>
          <a:p>
            <a:endParaRPr lang="en-US"/>
          </a:p>
        </p:txBody>
      </p:sp>
      <p:sp>
        <p:nvSpPr>
          <p:cNvPr id="15369" name="Text Box 9"/>
          <p:cNvSpPr txBox="1">
            <a:spLocks noChangeArrowheads="1"/>
          </p:cNvSpPr>
          <p:nvPr/>
        </p:nvSpPr>
        <p:spPr bwMode="auto">
          <a:xfrm>
            <a:off x="4184773" y="2133600"/>
            <a:ext cx="641820" cy="33663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B</a:t>
            </a:r>
            <a:r>
              <a:rPr lang="en-GB" sz="1600" b="1" dirty="0">
                <a:latin typeface="Calibri" pitchFamily="34" charset="0"/>
              </a:rPr>
              <a:t>lock</a:t>
            </a:r>
          </a:p>
        </p:txBody>
      </p:sp>
      <p:sp>
        <p:nvSpPr>
          <p:cNvPr id="15370" name="Text Box 10"/>
          <p:cNvSpPr txBox="1">
            <a:spLocks noChangeArrowheads="1"/>
          </p:cNvSpPr>
          <p:nvPr/>
        </p:nvSpPr>
        <p:spPr bwMode="auto">
          <a:xfrm>
            <a:off x="684814" y="2911642"/>
            <a:ext cx="1402541" cy="57708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Internal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fragmentation</a:t>
            </a:r>
          </a:p>
        </p:txBody>
      </p:sp>
      <p:sp>
        <p:nvSpPr>
          <p:cNvPr id="15371" name="Line 11"/>
          <p:cNvSpPr>
            <a:spLocks noChangeShapeType="1"/>
          </p:cNvSpPr>
          <p:nvPr/>
        </p:nvSpPr>
        <p:spPr bwMode="auto">
          <a:xfrm>
            <a:off x="2057400" y="3200400"/>
            <a:ext cx="685800" cy="1588"/>
          </a:xfrm>
          <a:prstGeom prst="line">
            <a:avLst/>
          </a:prstGeom>
          <a:noFill/>
          <a:ln w="38100">
            <a:solidFill>
              <a:schemeClr val="tx1"/>
            </a:solidFill>
            <a:miter lim="800000"/>
            <a:headEnd/>
            <a:tailEnd type="triangle" w="med" len="med"/>
          </a:ln>
          <a:effectLst/>
        </p:spPr>
        <p:txBody>
          <a:bodyPr/>
          <a:lstStyle/>
          <a:p>
            <a:endParaRPr lang="en-US"/>
          </a:p>
        </p:txBody>
      </p:sp>
    </p:spTree>
    <p:extLst>
      <p:ext uri="{BB962C8B-B14F-4D97-AF65-F5344CB8AC3E}">
        <p14:creationId xmlns:p14="http://schemas.microsoft.com/office/powerpoint/2010/main" val="4184061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10600" cy="990600"/>
          </a:xfrm>
        </p:spPr>
        <p:txBody>
          <a:bodyPr>
            <a:normAutofit fontScale="90000"/>
          </a:bodyPr>
          <a:lstStyle/>
          <a:p>
            <a:r>
              <a:rPr lang="en-US" dirty="0"/>
              <a:t>Utilization Blocker: External Fragmentation</a:t>
            </a:r>
          </a:p>
        </p:txBody>
      </p:sp>
      <p:sp>
        <p:nvSpPr>
          <p:cNvPr id="3" name="Content Placeholder 2"/>
          <p:cNvSpPr>
            <a:spLocks noGrp="1"/>
          </p:cNvSpPr>
          <p:nvPr>
            <p:ph idx="1"/>
          </p:nvPr>
        </p:nvSpPr>
        <p:spPr/>
        <p:txBody>
          <a:bodyPr>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Occurs when there is enough aggregate heap memory, but no single free block is large enough</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Depends on the pattern of future requests</a:t>
            </a:r>
          </a:p>
          <a:p>
            <a:pPr lvl="1">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Thus, difficult to measure</a:t>
            </a:r>
          </a:p>
          <a:p>
            <a:pPr>
              <a:buNone/>
            </a:pPr>
            <a:endParaRPr lang="en-US" dirty="0"/>
          </a:p>
        </p:txBody>
      </p:sp>
      <p:sp>
        <p:nvSpPr>
          <p:cNvPr id="82" name="Slide Number Placeholder 81"/>
          <p:cNvSpPr>
            <a:spLocks noGrp="1"/>
          </p:cNvSpPr>
          <p:nvPr>
            <p:ph type="sldNum" sz="quarter" idx="12"/>
          </p:nvPr>
        </p:nvSpPr>
        <p:spPr/>
        <p:txBody>
          <a:bodyPr/>
          <a:lstStyle/>
          <a:p>
            <a:fld id="{D519158F-3378-D44B-876B-64E70D409B50}" type="slidenum">
              <a:rPr lang="en-US" smtClean="0">
                <a:solidFill>
                  <a:srgbClr val="4A66AC"/>
                </a:solidFill>
              </a:rPr>
              <a:pPr/>
              <a:t>14</a:t>
            </a:fld>
            <a:endParaRPr lang="en-US" dirty="0">
              <a:solidFill>
                <a:srgbClr val="4A66AC"/>
              </a:solidFill>
            </a:endParaRPr>
          </a:p>
        </p:txBody>
      </p:sp>
      <p:sp>
        <p:nvSpPr>
          <p:cNvPr id="83" name="Rectangle 18">
            <a:extLst>
              <a:ext uri="{FF2B5EF4-FFF2-40B4-BE49-F238E27FC236}">
                <a16:creationId xmlns:a16="http://schemas.microsoft.com/office/drawing/2014/main" id="{0C3B8F93-6BE2-8645-A93F-8EE9F4E0D26B}"/>
              </a:ext>
            </a:extLst>
          </p:cNvPr>
          <p:cNvSpPr>
            <a:spLocks noChangeArrowheads="1"/>
          </p:cNvSpPr>
          <p:nvPr/>
        </p:nvSpPr>
        <p:spPr bwMode="auto">
          <a:xfrm>
            <a:off x="1949787" y="2667000"/>
            <a:ext cx="51816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nvGrpSpPr>
          <p:cNvPr id="84" name="Group 83">
            <a:extLst>
              <a:ext uri="{FF2B5EF4-FFF2-40B4-BE49-F238E27FC236}">
                <a16:creationId xmlns:a16="http://schemas.microsoft.com/office/drawing/2014/main" id="{4BC7841C-E08F-814E-A854-33507AA4A199}"/>
              </a:ext>
            </a:extLst>
          </p:cNvPr>
          <p:cNvGrpSpPr/>
          <p:nvPr/>
        </p:nvGrpSpPr>
        <p:grpSpPr>
          <a:xfrm>
            <a:off x="1949787" y="2652118"/>
            <a:ext cx="5181600" cy="304800"/>
            <a:chOff x="3006724" y="1614488"/>
            <a:chExt cx="5181600" cy="304800"/>
          </a:xfrm>
        </p:grpSpPr>
        <p:sp>
          <p:nvSpPr>
            <p:cNvPr id="85" name="Rectangle 2">
              <a:extLst>
                <a:ext uri="{FF2B5EF4-FFF2-40B4-BE49-F238E27FC236}">
                  <a16:creationId xmlns:a16="http://schemas.microsoft.com/office/drawing/2014/main" id="{D8D972F6-E0B7-9C49-9934-8668144E048E}"/>
                </a:ext>
              </a:extLst>
            </p:cNvPr>
            <p:cNvSpPr>
              <a:spLocks noChangeArrowheads="1"/>
            </p:cNvSpPr>
            <p:nvPr/>
          </p:nvSpPr>
          <p:spPr bwMode="auto">
            <a:xfrm>
              <a:off x="3006724" y="1614488"/>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86" name="Rectangle 18">
              <a:extLst>
                <a:ext uri="{FF2B5EF4-FFF2-40B4-BE49-F238E27FC236}">
                  <a16:creationId xmlns:a16="http://schemas.microsoft.com/office/drawing/2014/main" id="{9080B0F5-7EA4-DC44-BB0E-E7F5EF64052B}"/>
                </a:ext>
              </a:extLst>
            </p:cNvPr>
            <p:cNvSpPr>
              <a:spLocks noChangeArrowheads="1"/>
            </p:cNvSpPr>
            <p:nvPr/>
          </p:nvSpPr>
          <p:spPr bwMode="auto">
            <a:xfrm>
              <a:off x="4225924" y="1614488"/>
              <a:ext cx="39624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87" name="Text Box 19">
            <a:extLst>
              <a:ext uri="{FF2B5EF4-FFF2-40B4-BE49-F238E27FC236}">
                <a16:creationId xmlns:a16="http://schemas.microsoft.com/office/drawing/2014/main" id="{C843262D-EC7E-E140-820F-B1B7A94AC57B}"/>
              </a:ext>
            </a:extLst>
          </p:cNvPr>
          <p:cNvSpPr txBox="1">
            <a:spLocks noChangeArrowheads="1"/>
          </p:cNvSpPr>
          <p:nvPr/>
        </p:nvSpPr>
        <p:spPr bwMode="auto">
          <a:xfrm>
            <a:off x="3516113" y="3220934"/>
            <a:ext cx="2111773" cy="359010"/>
          </a:xfrm>
          <a:prstGeom prst="rect">
            <a:avLst/>
          </a:prstGeom>
          <a:solidFill>
            <a:srgbClr val="F6F5BD"/>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p1 = malloc(4)</a:t>
            </a:r>
          </a:p>
        </p:txBody>
      </p:sp>
      <p:grpSp>
        <p:nvGrpSpPr>
          <p:cNvPr id="88" name="Group 87">
            <a:extLst>
              <a:ext uri="{FF2B5EF4-FFF2-40B4-BE49-F238E27FC236}">
                <a16:creationId xmlns:a16="http://schemas.microsoft.com/office/drawing/2014/main" id="{0F660955-DDF3-C04B-B715-5942F6642351}"/>
              </a:ext>
            </a:extLst>
          </p:cNvPr>
          <p:cNvGrpSpPr/>
          <p:nvPr/>
        </p:nvGrpSpPr>
        <p:grpSpPr>
          <a:xfrm>
            <a:off x="1949787" y="2652118"/>
            <a:ext cx="5181600" cy="304800"/>
            <a:chOff x="3006724" y="2501901"/>
            <a:chExt cx="5181600" cy="304800"/>
          </a:xfrm>
        </p:grpSpPr>
        <p:sp>
          <p:nvSpPr>
            <p:cNvPr id="89" name="Rectangle 20">
              <a:extLst>
                <a:ext uri="{FF2B5EF4-FFF2-40B4-BE49-F238E27FC236}">
                  <a16:creationId xmlns:a16="http://schemas.microsoft.com/office/drawing/2014/main" id="{BB7108F5-A937-A240-A789-07EB212E5468}"/>
                </a:ext>
              </a:extLst>
            </p:cNvPr>
            <p:cNvSpPr>
              <a:spLocks noChangeArrowheads="1"/>
            </p:cNvSpPr>
            <p:nvPr/>
          </p:nvSpPr>
          <p:spPr bwMode="auto">
            <a:xfrm>
              <a:off x="3006724" y="2501901"/>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90" name="Rectangle 28">
              <a:extLst>
                <a:ext uri="{FF2B5EF4-FFF2-40B4-BE49-F238E27FC236}">
                  <a16:creationId xmlns:a16="http://schemas.microsoft.com/office/drawing/2014/main" id="{44A21B3E-221F-634F-9AD7-BFF6362D3D6F}"/>
                </a:ext>
              </a:extLst>
            </p:cNvPr>
            <p:cNvSpPr>
              <a:spLocks noChangeArrowheads="1"/>
            </p:cNvSpPr>
            <p:nvPr/>
          </p:nvSpPr>
          <p:spPr bwMode="auto">
            <a:xfrm>
              <a:off x="4225924" y="2501901"/>
              <a:ext cx="15240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91" name="Rectangle 36">
              <a:extLst>
                <a:ext uri="{FF2B5EF4-FFF2-40B4-BE49-F238E27FC236}">
                  <a16:creationId xmlns:a16="http://schemas.microsoft.com/office/drawing/2014/main" id="{2698E6D6-F39B-7F41-9B35-964007DFECD1}"/>
                </a:ext>
              </a:extLst>
            </p:cNvPr>
            <p:cNvSpPr>
              <a:spLocks noChangeArrowheads="1"/>
            </p:cNvSpPr>
            <p:nvPr/>
          </p:nvSpPr>
          <p:spPr bwMode="auto">
            <a:xfrm>
              <a:off x="5749924" y="2501901"/>
              <a:ext cx="24384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92" name="Text Box 37">
            <a:extLst>
              <a:ext uri="{FF2B5EF4-FFF2-40B4-BE49-F238E27FC236}">
                <a16:creationId xmlns:a16="http://schemas.microsoft.com/office/drawing/2014/main" id="{92E632F8-84A8-E94D-BCF4-8E6497304795}"/>
              </a:ext>
            </a:extLst>
          </p:cNvPr>
          <p:cNvSpPr txBox="1">
            <a:spLocks noChangeArrowheads="1"/>
          </p:cNvSpPr>
          <p:nvPr/>
        </p:nvSpPr>
        <p:spPr bwMode="auto">
          <a:xfrm>
            <a:off x="3516113" y="3679590"/>
            <a:ext cx="2111773"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p2 = malloc(5)</a:t>
            </a:r>
          </a:p>
        </p:txBody>
      </p:sp>
      <p:grpSp>
        <p:nvGrpSpPr>
          <p:cNvPr id="93" name="Group 92">
            <a:extLst>
              <a:ext uri="{FF2B5EF4-FFF2-40B4-BE49-F238E27FC236}">
                <a16:creationId xmlns:a16="http://schemas.microsoft.com/office/drawing/2014/main" id="{71A05B69-2141-9148-ABD8-DF69E845CD2F}"/>
              </a:ext>
            </a:extLst>
          </p:cNvPr>
          <p:cNvGrpSpPr/>
          <p:nvPr/>
        </p:nvGrpSpPr>
        <p:grpSpPr>
          <a:xfrm>
            <a:off x="1949787" y="2659559"/>
            <a:ext cx="5181600" cy="304800"/>
            <a:chOff x="3006724" y="3389313"/>
            <a:chExt cx="5181600" cy="304800"/>
          </a:xfrm>
        </p:grpSpPr>
        <p:sp>
          <p:nvSpPr>
            <p:cNvPr id="94" name="Rectangle 38">
              <a:extLst>
                <a:ext uri="{FF2B5EF4-FFF2-40B4-BE49-F238E27FC236}">
                  <a16:creationId xmlns:a16="http://schemas.microsoft.com/office/drawing/2014/main" id="{966CB63B-A4C9-5146-B340-DD4E23BCB587}"/>
                </a:ext>
              </a:extLst>
            </p:cNvPr>
            <p:cNvSpPr>
              <a:spLocks noChangeArrowheads="1"/>
            </p:cNvSpPr>
            <p:nvPr/>
          </p:nvSpPr>
          <p:spPr bwMode="auto">
            <a:xfrm>
              <a:off x="3006724" y="3389313"/>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95" name="Rectangle 46">
              <a:extLst>
                <a:ext uri="{FF2B5EF4-FFF2-40B4-BE49-F238E27FC236}">
                  <a16:creationId xmlns:a16="http://schemas.microsoft.com/office/drawing/2014/main" id="{F4D315F5-5831-7B4A-9BBD-A26BBBE4E683}"/>
                </a:ext>
              </a:extLst>
            </p:cNvPr>
            <p:cNvSpPr>
              <a:spLocks noChangeArrowheads="1"/>
            </p:cNvSpPr>
            <p:nvPr/>
          </p:nvSpPr>
          <p:spPr bwMode="auto">
            <a:xfrm>
              <a:off x="4225924" y="3389313"/>
              <a:ext cx="15240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96" name="Rectangle 52">
              <a:extLst>
                <a:ext uri="{FF2B5EF4-FFF2-40B4-BE49-F238E27FC236}">
                  <a16:creationId xmlns:a16="http://schemas.microsoft.com/office/drawing/2014/main" id="{962AC07C-1677-4643-B903-4F7F5094A1CD}"/>
                </a:ext>
              </a:extLst>
            </p:cNvPr>
            <p:cNvSpPr>
              <a:spLocks noChangeArrowheads="1"/>
            </p:cNvSpPr>
            <p:nvPr/>
          </p:nvSpPr>
          <p:spPr bwMode="auto">
            <a:xfrm>
              <a:off x="5749924" y="3389313"/>
              <a:ext cx="1828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97" name="Rectangle 54">
              <a:extLst>
                <a:ext uri="{FF2B5EF4-FFF2-40B4-BE49-F238E27FC236}">
                  <a16:creationId xmlns:a16="http://schemas.microsoft.com/office/drawing/2014/main" id="{7BB12E9B-908B-7C4B-A783-3C02039493F5}"/>
                </a:ext>
              </a:extLst>
            </p:cNvPr>
            <p:cNvSpPr>
              <a:spLocks noChangeArrowheads="1"/>
            </p:cNvSpPr>
            <p:nvPr/>
          </p:nvSpPr>
          <p:spPr bwMode="auto">
            <a:xfrm>
              <a:off x="7578724" y="3389313"/>
              <a:ext cx="6096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98" name="Text Box 55">
            <a:extLst>
              <a:ext uri="{FF2B5EF4-FFF2-40B4-BE49-F238E27FC236}">
                <a16:creationId xmlns:a16="http://schemas.microsoft.com/office/drawing/2014/main" id="{BBE07993-A2CC-5142-B89C-50C92CF01A67}"/>
              </a:ext>
            </a:extLst>
          </p:cNvPr>
          <p:cNvSpPr txBox="1">
            <a:spLocks noChangeArrowheads="1"/>
          </p:cNvSpPr>
          <p:nvPr/>
        </p:nvSpPr>
        <p:spPr bwMode="auto">
          <a:xfrm>
            <a:off x="3516113" y="4136790"/>
            <a:ext cx="2111773" cy="359010"/>
          </a:xfrm>
          <a:prstGeom prst="rect">
            <a:avLst/>
          </a:prstGeom>
          <a:solidFill>
            <a:srgbClr val="F1C7C7"/>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p3 = malloc(6)</a:t>
            </a:r>
          </a:p>
        </p:txBody>
      </p:sp>
      <p:grpSp>
        <p:nvGrpSpPr>
          <p:cNvPr id="99" name="Group 98">
            <a:extLst>
              <a:ext uri="{FF2B5EF4-FFF2-40B4-BE49-F238E27FC236}">
                <a16:creationId xmlns:a16="http://schemas.microsoft.com/office/drawing/2014/main" id="{A394663A-D185-0C43-B0E6-393A67BB2248}"/>
              </a:ext>
            </a:extLst>
          </p:cNvPr>
          <p:cNvGrpSpPr/>
          <p:nvPr/>
        </p:nvGrpSpPr>
        <p:grpSpPr>
          <a:xfrm>
            <a:off x="1949787" y="2659559"/>
            <a:ext cx="5181600" cy="304800"/>
            <a:chOff x="3036887" y="4276726"/>
            <a:chExt cx="5181600" cy="304800"/>
          </a:xfrm>
        </p:grpSpPr>
        <p:sp>
          <p:nvSpPr>
            <p:cNvPr id="100" name="Rectangle 56">
              <a:extLst>
                <a:ext uri="{FF2B5EF4-FFF2-40B4-BE49-F238E27FC236}">
                  <a16:creationId xmlns:a16="http://schemas.microsoft.com/office/drawing/2014/main" id="{65611E0F-A1DE-324D-BD8B-955CD3E201ED}"/>
                </a:ext>
              </a:extLst>
            </p:cNvPr>
            <p:cNvSpPr>
              <a:spLocks noChangeArrowheads="1"/>
            </p:cNvSpPr>
            <p:nvPr/>
          </p:nvSpPr>
          <p:spPr bwMode="auto">
            <a:xfrm>
              <a:off x="3036887" y="4276726"/>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01" name="Rectangle 64">
              <a:extLst>
                <a:ext uri="{FF2B5EF4-FFF2-40B4-BE49-F238E27FC236}">
                  <a16:creationId xmlns:a16="http://schemas.microsoft.com/office/drawing/2014/main" id="{CBA3D724-8AD7-CA48-8D22-3375E6B6E387}"/>
                </a:ext>
              </a:extLst>
            </p:cNvPr>
            <p:cNvSpPr>
              <a:spLocks noChangeArrowheads="1"/>
            </p:cNvSpPr>
            <p:nvPr/>
          </p:nvSpPr>
          <p:spPr bwMode="auto">
            <a:xfrm>
              <a:off x="4256087" y="4276726"/>
              <a:ext cx="15240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02" name="Rectangle 70">
              <a:extLst>
                <a:ext uri="{FF2B5EF4-FFF2-40B4-BE49-F238E27FC236}">
                  <a16:creationId xmlns:a16="http://schemas.microsoft.com/office/drawing/2014/main" id="{D640FDC6-D943-1F4B-89E6-BE2D7D3F2A60}"/>
                </a:ext>
              </a:extLst>
            </p:cNvPr>
            <p:cNvSpPr>
              <a:spLocks noChangeArrowheads="1"/>
            </p:cNvSpPr>
            <p:nvPr/>
          </p:nvSpPr>
          <p:spPr bwMode="auto">
            <a:xfrm>
              <a:off x="5780087" y="4276726"/>
              <a:ext cx="1828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03" name="Rectangle 72">
              <a:extLst>
                <a:ext uri="{FF2B5EF4-FFF2-40B4-BE49-F238E27FC236}">
                  <a16:creationId xmlns:a16="http://schemas.microsoft.com/office/drawing/2014/main" id="{6802DABB-C95B-9147-B669-258D09728D58}"/>
                </a:ext>
              </a:extLst>
            </p:cNvPr>
            <p:cNvSpPr>
              <a:spLocks noChangeArrowheads="1"/>
            </p:cNvSpPr>
            <p:nvPr/>
          </p:nvSpPr>
          <p:spPr bwMode="auto">
            <a:xfrm>
              <a:off x="7608887" y="4276726"/>
              <a:ext cx="6096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04" name="Text Box 73">
            <a:extLst>
              <a:ext uri="{FF2B5EF4-FFF2-40B4-BE49-F238E27FC236}">
                <a16:creationId xmlns:a16="http://schemas.microsoft.com/office/drawing/2014/main" id="{7C44A74F-81F8-D74C-BCE9-175B6B0279D6}"/>
              </a:ext>
            </a:extLst>
          </p:cNvPr>
          <p:cNvSpPr txBox="1">
            <a:spLocks noChangeArrowheads="1"/>
          </p:cNvSpPr>
          <p:nvPr/>
        </p:nvSpPr>
        <p:spPr bwMode="auto">
          <a:xfrm>
            <a:off x="3516113" y="4594718"/>
            <a:ext cx="1284624"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free(p2)</a:t>
            </a:r>
          </a:p>
        </p:txBody>
      </p:sp>
      <p:sp>
        <p:nvSpPr>
          <p:cNvPr id="111" name="Text Box 91">
            <a:extLst>
              <a:ext uri="{FF2B5EF4-FFF2-40B4-BE49-F238E27FC236}">
                <a16:creationId xmlns:a16="http://schemas.microsoft.com/office/drawing/2014/main" id="{91458920-C3DD-7344-A066-095EC06C358D}"/>
              </a:ext>
            </a:extLst>
          </p:cNvPr>
          <p:cNvSpPr txBox="1">
            <a:spLocks noChangeArrowheads="1"/>
          </p:cNvSpPr>
          <p:nvPr/>
        </p:nvSpPr>
        <p:spPr bwMode="auto">
          <a:xfrm>
            <a:off x="3516113" y="5052646"/>
            <a:ext cx="2111773" cy="359010"/>
          </a:xfrm>
          <a:prstGeom prst="rect">
            <a:avLst/>
          </a:prstGeom>
          <a:solidFill>
            <a:srgbClr val="D5F1CF"/>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p4 = malloc(6)</a:t>
            </a:r>
          </a:p>
        </p:txBody>
      </p:sp>
    </p:spTree>
    <p:extLst>
      <p:ext uri="{BB962C8B-B14F-4D97-AF65-F5344CB8AC3E}">
        <p14:creationId xmlns:p14="http://schemas.microsoft.com/office/powerpoint/2010/main" val="340996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8E199-04DD-4E4D-BD9A-BBD95D8C64C4}"/>
              </a:ext>
            </a:extLst>
          </p:cNvPr>
          <p:cNvSpPr>
            <a:spLocks noGrp="1"/>
          </p:cNvSpPr>
          <p:nvPr>
            <p:ph type="title"/>
          </p:nvPr>
        </p:nvSpPr>
        <p:spPr/>
        <p:txBody>
          <a:bodyPr/>
          <a:lstStyle/>
          <a:p>
            <a:r>
              <a:rPr lang="en-US" dirty="0"/>
              <a:t>Exercise 1: Utilization</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57B7A916-9C80-5F44-911F-1736684CB990}"/>
                  </a:ext>
                </a:extLst>
              </p:cNvPr>
              <p:cNvSpPr>
                <a:spLocks noGrp="1"/>
              </p:cNvSpPr>
              <p:nvPr>
                <p:ph idx="1"/>
              </p:nvPr>
            </p:nvSpPr>
            <p:spPr>
              <a:xfrm>
                <a:off x="457200" y="1600200"/>
                <a:ext cx="8382000" cy="4876800"/>
              </a:xfrm>
            </p:spPr>
            <p:txBody>
              <a:bodyPr>
                <a:normAutofit/>
              </a:bodyPr>
              <a:lstStyle/>
              <a:p>
                <a:pPr marL="0" indent="0">
                  <a:buNone/>
                </a:pPr>
                <a:r>
                  <a:rPr lang="en-US" dirty="0"/>
                  <a:t>Assume your heap is initially of size zero and you then run the following sequence of requests (below left) using the given allocator (below right) on a system with 4-byte alignment. What is the peak memory utilization after you complete the last request? </a:t>
                </a:r>
              </a:p>
              <a:p>
                <a:pPr marL="0" indent="0">
                  <a:buNone/>
                </a:pPr>
                <a:r>
                  <a:rPr lang="en-US" dirty="0"/>
                  <a:t>Hint: </a:t>
                </a:r>
                <a:r>
                  <a:rPr lang="en-GB" dirty="0"/>
                  <a:t>Peak Memory Utilization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i="1">
                            <a:latin typeface="Cambria Math" panose="02040503050406030204" pitchFamily="18" charset="0"/>
                          </a:rPr>
                          <m:t>𝑡</m:t>
                        </m:r>
                      </m:sub>
                    </m:sSub>
                    <m:r>
                      <a:rPr lang="en-US">
                        <a:latin typeface="Cambria Math" panose="02040503050406030204" pitchFamily="18" charset="0"/>
                      </a:rPr>
                      <m:t>=</m:t>
                    </m:r>
                    <m:f>
                      <m:fPr>
                        <m:ctrlPr>
                          <a:rPr lang="en-US" i="1">
                            <a:latin typeface="Cambria Math" panose="02040503050406030204" pitchFamily="18" charset="0"/>
                          </a:rPr>
                        </m:ctrlPr>
                      </m:fPr>
                      <m:num>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𝑡</m:t>
                                </m:r>
                              </m:lim>
                            </m:limLow>
                          </m:fName>
                          <m:e>
                            <m:r>
                              <a:rPr lang="en-US" i="1">
                                <a:latin typeface="Cambria Math" panose="02040503050406030204" pitchFamily="18" charset="0"/>
                              </a:rPr>
                              <m:t>𝑠𝑝𝑎𝑐𝑒</m:t>
                            </m:r>
                            <m:r>
                              <a:rPr lang="en-US" i="1">
                                <a:latin typeface="Cambria Math" panose="02040503050406030204" pitchFamily="18" charset="0"/>
                              </a:rPr>
                              <m:t> </m:t>
                            </m:r>
                            <m:r>
                              <a:rPr lang="en-US" i="1">
                                <a:latin typeface="Cambria Math" panose="02040503050406030204" pitchFamily="18" charset="0"/>
                              </a:rPr>
                              <m:t>𝑎𝑙𝑙𝑜𝑐𝑎𝑡𝑒𝑑</m:t>
                            </m:r>
                            <m:r>
                              <a:rPr lang="en-US" i="1">
                                <a:latin typeface="Cambria Math" panose="02040503050406030204" pitchFamily="18" charset="0"/>
                              </a:rPr>
                              <m:t> </m:t>
                            </m:r>
                            <m:r>
                              <a:rPr lang="en-US" i="1">
                                <a:latin typeface="Cambria Math" panose="02040503050406030204" pitchFamily="18" charset="0"/>
                              </a:rPr>
                              <m:t>𝑎𝑡</m:t>
                            </m:r>
                            <m:r>
                              <a:rPr lang="en-US" i="1">
                                <a:latin typeface="Cambria Math" panose="02040503050406030204" pitchFamily="18" charset="0"/>
                              </a:rPr>
                              <m:t> </m:t>
                            </m:r>
                            <m:r>
                              <a:rPr lang="en-US" i="1">
                                <a:latin typeface="Cambria Math" panose="02040503050406030204" pitchFamily="18" charset="0"/>
                              </a:rPr>
                              <m:t>𝑡𝑖𝑚𝑒</m:t>
                            </m:r>
                            <m:r>
                              <a:rPr lang="en-US" i="1">
                                <a:latin typeface="Cambria Math" panose="02040503050406030204" pitchFamily="18" charset="0"/>
                              </a:rPr>
                              <m:t> </m:t>
                            </m:r>
                            <m:r>
                              <a:rPr lang="en-US" i="1">
                                <a:latin typeface="Cambria Math" panose="02040503050406030204" pitchFamily="18" charset="0"/>
                              </a:rPr>
                              <m:t>𝑖</m:t>
                            </m:r>
                          </m:e>
                        </m:func>
                      </m:num>
                      <m:den>
                        <m:r>
                          <a:rPr lang="en-US" i="1">
                            <a:latin typeface="Cambria Math" panose="02040503050406030204" pitchFamily="18" charset="0"/>
                          </a:rPr>
                          <m:t>𝑠𝑖𝑧𝑒</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h𝑒𝑎𝑝</m:t>
                        </m:r>
                        <m:r>
                          <a:rPr lang="en-US" i="1">
                            <a:latin typeface="Cambria Math" panose="02040503050406030204" pitchFamily="18" charset="0"/>
                          </a:rPr>
                          <m:t> </m:t>
                        </m:r>
                        <m:r>
                          <a:rPr lang="en-US" i="1">
                            <a:latin typeface="Cambria Math" panose="02040503050406030204" pitchFamily="18" charset="0"/>
                          </a:rPr>
                          <m:t>𝑎𝑡</m:t>
                        </m:r>
                        <m:r>
                          <a:rPr lang="en-US" i="1">
                            <a:latin typeface="Cambria Math" panose="02040503050406030204" pitchFamily="18" charset="0"/>
                          </a:rPr>
                          <m:t> </m:t>
                        </m:r>
                        <m:r>
                          <a:rPr lang="en-US" i="1">
                            <a:latin typeface="Cambria Math" panose="02040503050406030204" pitchFamily="18" charset="0"/>
                          </a:rPr>
                          <m:t>𝑡𝑖𝑚𝑒</m:t>
                        </m:r>
                        <m:r>
                          <a:rPr lang="en-US" i="1">
                            <a:latin typeface="Cambria Math" panose="02040503050406030204" pitchFamily="18" charset="0"/>
                          </a:rPr>
                          <m:t> </m:t>
                        </m:r>
                        <m:r>
                          <a:rPr lang="en-US" i="1">
                            <a:latin typeface="Cambria Math" panose="02040503050406030204" pitchFamily="18" charset="0"/>
                          </a:rPr>
                          <m:t>𝑡</m:t>
                        </m:r>
                      </m:den>
                    </m:f>
                    <m:r>
                      <a:rPr lang="en-US" i="1">
                        <a:latin typeface="Cambria Math" panose="02040503050406030204" pitchFamily="18" charset="0"/>
                      </a:rPr>
                      <m:t> </m:t>
                    </m:r>
                  </m:oMath>
                </a14:m>
                <a:endParaRPr lang="en-GB" dirty="0"/>
              </a:p>
              <a:p>
                <a:pPr marL="0" indent="0">
                  <a:buNone/>
                </a:pPr>
                <a:r>
                  <a:rPr lang="en-US" dirty="0"/>
                  <a:t> </a:t>
                </a:r>
              </a:p>
              <a:p>
                <a:pPr marL="0" indent="0">
                  <a:buNone/>
                </a:pPr>
                <a:endParaRPr lang="en-US" dirty="0"/>
              </a:p>
            </p:txBody>
          </p:sp>
        </mc:Choice>
        <mc:Fallback xmlns="">
          <p:sp>
            <p:nvSpPr>
              <p:cNvPr id="5" name="Content Placeholder 4">
                <a:extLst>
                  <a:ext uri="{FF2B5EF4-FFF2-40B4-BE49-F238E27FC236}">
                    <a16:creationId xmlns:a16="http://schemas.microsoft.com/office/drawing/2014/main" id="{57B7A916-9C80-5F44-911F-1736684CB990}"/>
                  </a:ext>
                </a:extLst>
              </p:cNvPr>
              <p:cNvSpPr>
                <a:spLocks noGrp="1" noRot="1" noChangeAspect="1" noMove="1" noResize="1" noEditPoints="1" noAdjustHandles="1" noChangeArrowheads="1" noChangeShapeType="1" noTextEdit="1"/>
              </p:cNvSpPr>
              <p:nvPr>
                <p:ph idx="1"/>
              </p:nvPr>
            </p:nvSpPr>
            <p:spPr>
              <a:xfrm>
                <a:off x="457200" y="1600200"/>
                <a:ext cx="8382000" cy="4876800"/>
              </a:xfrm>
              <a:blipFill>
                <a:blip r:embed="rId2"/>
                <a:stretch>
                  <a:fillRect l="-1212" t="-1039"/>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2D3CDA82-5673-BB44-837D-19C16D9934E9}"/>
              </a:ext>
            </a:extLst>
          </p:cNvPr>
          <p:cNvSpPr txBox="1"/>
          <p:nvPr/>
        </p:nvSpPr>
        <p:spPr>
          <a:xfrm>
            <a:off x="4419600" y="4521805"/>
            <a:ext cx="4044697" cy="2031325"/>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solidFill>
                  <a:schemeClr val="tx1"/>
                </a:solidFill>
                <a:latin typeface="Courier" pitchFamily="2" charset="0"/>
                <a:cs typeface="Courier New" panose="02070309020205020404" pitchFamily="49" charset="0"/>
              </a:rPr>
              <a:t>void *malloc (</a:t>
            </a:r>
            <a:r>
              <a:rPr lang="en-US" dirty="0" err="1">
                <a:solidFill>
                  <a:schemeClr val="tx1"/>
                </a:solidFill>
                <a:latin typeface="Courier" pitchFamily="2" charset="0"/>
                <a:cs typeface="Courier New" panose="02070309020205020404" pitchFamily="49" charset="0"/>
              </a:rPr>
              <a:t>size_t</a:t>
            </a:r>
            <a:r>
              <a:rPr lang="en-US" dirty="0">
                <a:solidFill>
                  <a:schemeClr val="tx1"/>
                </a:solidFill>
                <a:latin typeface="Courier" pitchFamily="2" charset="0"/>
                <a:cs typeface="Courier New" panose="02070309020205020404" pitchFamily="49" charset="0"/>
              </a:rPr>
              <a:t> size) {</a:t>
            </a:r>
          </a:p>
          <a:p>
            <a:r>
              <a:rPr lang="en-US" dirty="0">
                <a:solidFill>
                  <a:schemeClr val="tx1"/>
                </a:solidFill>
                <a:latin typeface="Courier" pitchFamily="2" charset="0"/>
                <a:cs typeface="Courier New" panose="02070309020205020404" pitchFamily="49" charset="0"/>
              </a:rPr>
              <a:t>  return </a:t>
            </a:r>
            <a:r>
              <a:rPr lang="en-US" dirty="0" err="1">
                <a:solidFill>
                  <a:schemeClr val="tx1"/>
                </a:solidFill>
                <a:latin typeface="Courier" pitchFamily="2" charset="0"/>
                <a:cs typeface="Courier New" panose="02070309020205020404" pitchFamily="49" charset="0"/>
              </a:rPr>
              <a:t>sbrk</a:t>
            </a:r>
            <a:r>
              <a:rPr lang="en-US" dirty="0">
                <a:solidFill>
                  <a:schemeClr val="tx1"/>
                </a:solidFill>
                <a:latin typeface="Courier" pitchFamily="2" charset="0"/>
                <a:cs typeface="Courier New" panose="02070309020205020404" pitchFamily="49" charset="0"/>
              </a:rPr>
              <a:t>(align(size));</a:t>
            </a:r>
          </a:p>
          <a:p>
            <a:r>
              <a:rPr lang="en-US" dirty="0">
                <a:solidFill>
                  <a:schemeClr val="tx1"/>
                </a:solidFill>
                <a:latin typeface="Courier" pitchFamily="2" charset="0"/>
                <a:cs typeface="Courier New" panose="02070309020205020404" pitchFamily="49" charset="0"/>
              </a:rPr>
              <a:t>}</a:t>
            </a:r>
          </a:p>
          <a:p>
            <a:endParaRPr lang="en-US" dirty="0">
              <a:solidFill>
                <a:schemeClr val="tx1"/>
              </a:solidFill>
              <a:latin typeface="Courier" pitchFamily="2" charset="0"/>
              <a:cs typeface="Courier New" panose="02070309020205020404" pitchFamily="49" charset="0"/>
            </a:endParaRPr>
          </a:p>
          <a:p>
            <a:r>
              <a:rPr lang="en-US" dirty="0">
                <a:solidFill>
                  <a:schemeClr val="tx1"/>
                </a:solidFill>
                <a:latin typeface="Courier" pitchFamily="2" charset="0"/>
                <a:cs typeface="Courier New" panose="02070309020205020404" pitchFamily="49" charset="0"/>
              </a:rPr>
              <a:t>void free (void *</a:t>
            </a:r>
            <a:r>
              <a:rPr lang="en-US" dirty="0" err="1">
                <a:solidFill>
                  <a:schemeClr val="tx1"/>
                </a:solidFill>
                <a:latin typeface="Courier" pitchFamily="2" charset="0"/>
                <a:cs typeface="Courier New" panose="02070309020205020404" pitchFamily="49" charset="0"/>
              </a:rPr>
              <a:t>ptr</a:t>
            </a:r>
            <a:r>
              <a:rPr lang="en-US" dirty="0">
                <a:solidFill>
                  <a:schemeClr val="tx1"/>
                </a:solidFill>
                <a:latin typeface="Courier" pitchFamily="2" charset="0"/>
                <a:cs typeface="Courier New" panose="02070309020205020404" pitchFamily="49" charset="0"/>
              </a:rPr>
              <a:t>) {</a:t>
            </a:r>
          </a:p>
          <a:p>
            <a:r>
              <a:rPr lang="en-US" dirty="0">
                <a:solidFill>
                  <a:schemeClr val="tx1"/>
                </a:solidFill>
                <a:latin typeface="Courier" pitchFamily="2" charset="0"/>
                <a:cs typeface="Courier New" panose="02070309020205020404" pitchFamily="49" charset="0"/>
              </a:rPr>
              <a:t>  // do nothing</a:t>
            </a:r>
          </a:p>
          <a:p>
            <a:r>
              <a:rPr lang="en-US" dirty="0">
                <a:solidFill>
                  <a:schemeClr val="tx1"/>
                </a:solidFill>
                <a:latin typeface="Courier" pitchFamily="2" charset="0"/>
                <a:cs typeface="Courier New" panose="02070309020205020404" pitchFamily="49" charset="0"/>
              </a:rPr>
              <a:t>}</a:t>
            </a:r>
          </a:p>
        </p:txBody>
      </p:sp>
      <p:sp>
        <p:nvSpPr>
          <p:cNvPr id="8" name="Text Box 19">
            <a:extLst>
              <a:ext uri="{FF2B5EF4-FFF2-40B4-BE49-F238E27FC236}">
                <a16:creationId xmlns:a16="http://schemas.microsoft.com/office/drawing/2014/main" id="{2577FF09-A40A-3740-8424-0F7A3746D2B2}"/>
              </a:ext>
            </a:extLst>
          </p:cNvPr>
          <p:cNvSpPr txBox="1">
            <a:spLocks noChangeArrowheads="1"/>
          </p:cNvSpPr>
          <p:nvPr/>
        </p:nvSpPr>
        <p:spPr bwMode="auto">
          <a:xfrm>
            <a:off x="1219200" y="4514878"/>
            <a:ext cx="2111773" cy="359010"/>
          </a:xfrm>
          <a:prstGeom prst="rect">
            <a:avLst/>
          </a:prstGeom>
          <a:solidFill>
            <a:srgbClr val="F6F5BD"/>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p1 = malloc(4)</a:t>
            </a:r>
          </a:p>
        </p:txBody>
      </p:sp>
      <p:sp>
        <p:nvSpPr>
          <p:cNvPr id="9" name="Text Box 37">
            <a:extLst>
              <a:ext uri="{FF2B5EF4-FFF2-40B4-BE49-F238E27FC236}">
                <a16:creationId xmlns:a16="http://schemas.microsoft.com/office/drawing/2014/main" id="{94D89FA3-1BC2-B943-9894-F0AD47EC5B13}"/>
              </a:ext>
            </a:extLst>
          </p:cNvPr>
          <p:cNvSpPr txBox="1">
            <a:spLocks noChangeArrowheads="1"/>
          </p:cNvSpPr>
          <p:nvPr/>
        </p:nvSpPr>
        <p:spPr bwMode="auto">
          <a:xfrm>
            <a:off x="1219200" y="4973534"/>
            <a:ext cx="2111773"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p2 = malloc(5)</a:t>
            </a:r>
          </a:p>
        </p:txBody>
      </p:sp>
      <p:sp>
        <p:nvSpPr>
          <p:cNvPr id="10" name="Text Box 55">
            <a:extLst>
              <a:ext uri="{FF2B5EF4-FFF2-40B4-BE49-F238E27FC236}">
                <a16:creationId xmlns:a16="http://schemas.microsoft.com/office/drawing/2014/main" id="{9A273E5F-32FE-9E4B-9C7E-7757AB046B20}"/>
              </a:ext>
            </a:extLst>
          </p:cNvPr>
          <p:cNvSpPr txBox="1">
            <a:spLocks noChangeArrowheads="1"/>
          </p:cNvSpPr>
          <p:nvPr/>
        </p:nvSpPr>
        <p:spPr bwMode="auto">
          <a:xfrm>
            <a:off x="1219200" y="5430734"/>
            <a:ext cx="2111773" cy="359010"/>
          </a:xfrm>
          <a:prstGeom prst="rect">
            <a:avLst/>
          </a:prstGeom>
          <a:solidFill>
            <a:srgbClr val="F1C7C7"/>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p3 = malloc(6)</a:t>
            </a:r>
          </a:p>
        </p:txBody>
      </p:sp>
      <p:sp>
        <p:nvSpPr>
          <p:cNvPr id="11" name="Text Box 73">
            <a:extLst>
              <a:ext uri="{FF2B5EF4-FFF2-40B4-BE49-F238E27FC236}">
                <a16:creationId xmlns:a16="http://schemas.microsoft.com/office/drawing/2014/main" id="{9197C05D-9669-064A-A75E-58BECD1736AE}"/>
              </a:ext>
            </a:extLst>
          </p:cNvPr>
          <p:cNvSpPr txBox="1">
            <a:spLocks noChangeArrowheads="1"/>
          </p:cNvSpPr>
          <p:nvPr/>
        </p:nvSpPr>
        <p:spPr bwMode="auto">
          <a:xfrm>
            <a:off x="1219200" y="5888662"/>
            <a:ext cx="1284624"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free(p2)</a:t>
            </a:r>
          </a:p>
        </p:txBody>
      </p:sp>
      <p:sp>
        <p:nvSpPr>
          <p:cNvPr id="12" name="Text Box 91">
            <a:extLst>
              <a:ext uri="{FF2B5EF4-FFF2-40B4-BE49-F238E27FC236}">
                <a16:creationId xmlns:a16="http://schemas.microsoft.com/office/drawing/2014/main" id="{BBD113A2-821F-FC46-8F3D-37DACA1D72EE}"/>
              </a:ext>
            </a:extLst>
          </p:cNvPr>
          <p:cNvSpPr txBox="1">
            <a:spLocks noChangeArrowheads="1"/>
          </p:cNvSpPr>
          <p:nvPr/>
        </p:nvSpPr>
        <p:spPr bwMode="auto">
          <a:xfrm>
            <a:off x="1219200" y="6346590"/>
            <a:ext cx="2111773" cy="359010"/>
          </a:xfrm>
          <a:prstGeom prst="rect">
            <a:avLst/>
          </a:prstGeom>
          <a:solidFill>
            <a:srgbClr val="D5F1CF"/>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p4 = malloc(2)</a:t>
            </a:r>
          </a:p>
        </p:txBody>
      </p:sp>
    </p:spTree>
    <p:extLst>
      <p:ext uri="{BB962C8B-B14F-4D97-AF65-F5344CB8AC3E}">
        <p14:creationId xmlns:p14="http://schemas.microsoft.com/office/powerpoint/2010/main" val="202339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Exercise 1: Utilization</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16</a:t>
            </a:fld>
            <a:endParaRPr lang="en-US" dirty="0">
              <a:solidFill>
                <a:srgbClr val="4A66AC"/>
              </a:solidFill>
            </a:endParaRPr>
          </a:p>
        </p:txBody>
      </p:sp>
      <p:grpSp>
        <p:nvGrpSpPr>
          <p:cNvPr id="98" name="Group 97"/>
          <p:cNvGrpSpPr/>
          <p:nvPr/>
        </p:nvGrpSpPr>
        <p:grpSpPr>
          <a:xfrm>
            <a:off x="1011237" y="2055905"/>
            <a:ext cx="1219200" cy="304800"/>
            <a:chOff x="3006724" y="1614488"/>
            <a:chExt cx="1219200" cy="304800"/>
          </a:xfrm>
        </p:grpSpPr>
        <p:sp>
          <p:nvSpPr>
            <p:cNvPr id="11266" name="Rectangle 2"/>
            <p:cNvSpPr>
              <a:spLocks noChangeArrowheads="1"/>
            </p:cNvSpPr>
            <p:nvPr/>
          </p:nvSpPr>
          <p:spPr bwMode="auto">
            <a:xfrm>
              <a:off x="3006724" y="1614488"/>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67" name="Rectangle 3"/>
            <p:cNvSpPr>
              <a:spLocks noChangeArrowheads="1"/>
            </p:cNvSpPr>
            <p:nvPr/>
          </p:nvSpPr>
          <p:spPr bwMode="auto">
            <a:xfrm>
              <a:off x="3311524" y="1614488"/>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68" name="Rectangle 4"/>
            <p:cNvSpPr>
              <a:spLocks noChangeArrowheads="1"/>
            </p:cNvSpPr>
            <p:nvPr/>
          </p:nvSpPr>
          <p:spPr bwMode="auto">
            <a:xfrm>
              <a:off x="3616324" y="1614488"/>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69" name="Rectangle 5"/>
            <p:cNvSpPr>
              <a:spLocks noChangeArrowheads="1"/>
            </p:cNvSpPr>
            <p:nvPr/>
          </p:nvSpPr>
          <p:spPr bwMode="auto">
            <a:xfrm>
              <a:off x="3921124" y="1614488"/>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grpSp>
      <p:sp>
        <p:nvSpPr>
          <p:cNvPr id="11283" name="Text Box 19"/>
          <p:cNvSpPr txBox="1">
            <a:spLocks noChangeArrowheads="1"/>
          </p:cNvSpPr>
          <p:nvPr/>
        </p:nvSpPr>
        <p:spPr bwMode="auto">
          <a:xfrm>
            <a:off x="533400" y="1582738"/>
            <a:ext cx="2111773" cy="359010"/>
          </a:xfrm>
          <a:prstGeom prst="rect">
            <a:avLst/>
          </a:prstGeom>
          <a:solidFill>
            <a:srgbClr val="F6F5BD"/>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p1 = malloc(4)</a:t>
            </a:r>
          </a:p>
        </p:txBody>
      </p:sp>
      <p:grpSp>
        <p:nvGrpSpPr>
          <p:cNvPr id="97" name="Group 96"/>
          <p:cNvGrpSpPr/>
          <p:nvPr/>
        </p:nvGrpSpPr>
        <p:grpSpPr>
          <a:xfrm>
            <a:off x="1011237" y="2932502"/>
            <a:ext cx="3657600" cy="304800"/>
            <a:chOff x="3006724" y="2501901"/>
            <a:chExt cx="3657600" cy="304800"/>
          </a:xfrm>
        </p:grpSpPr>
        <p:sp>
          <p:nvSpPr>
            <p:cNvPr id="11284" name="Rectangle 20"/>
            <p:cNvSpPr>
              <a:spLocks noChangeArrowheads="1"/>
            </p:cNvSpPr>
            <p:nvPr/>
          </p:nvSpPr>
          <p:spPr bwMode="auto">
            <a:xfrm>
              <a:off x="3006724" y="2501901"/>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85" name="Rectangle 21"/>
            <p:cNvSpPr>
              <a:spLocks noChangeArrowheads="1"/>
            </p:cNvSpPr>
            <p:nvPr/>
          </p:nvSpPr>
          <p:spPr bwMode="auto">
            <a:xfrm>
              <a:off x="3311524" y="2501901"/>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86" name="Rectangle 22"/>
            <p:cNvSpPr>
              <a:spLocks noChangeArrowheads="1"/>
            </p:cNvSpPr>
            <p:nvPr/>
          </p:nvSpPr>
          <p:spPr bwMode="auto">
            <a:xfrm>
              <a:off x="3616324" y="2501901"/>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87" name="Rectangle 23"/>
            <p:cNvSpPr>
              <a:spLocks noChangeArrowheads="1"/>
            </p:cNvSpPr>
            <p:nvPr/>
          </p:nvSpPr>
          <p:spPr bwMode="auto">
            <a:xfrm>
              <a:off x="3921124" y="2501901"/>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88" name="Rectangle 24"/>
            <p:cNvSpPr>
              <a:spLocks noChangeArrowheads="1"/>
            </p:cNvSpPr>
            <p:nvPr/>
          </p:nvSpPr>
          <p:spPr bwMode="auto">
            <a:xfrm>
              <a:off x="4225924" y="2501901"/>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289" name="Rectangle 25"/>
            <p:cNvSpPr>
              <a:spLocks noChangeArrowheads="1"/>
            </p:cNvSpPr>
            <p:nvPr/>
          </p:nvSpPr>
          <p:spPr bwMode="auto">
            <a:xfrm>
              <a:off x="4530724" y="2501901"/>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290" name="Rectangle 26"/>
            <p:cNvSpPr>
              <a:spLocks noChangeArrowheads="1"/>
            </p:cNvSpPr>
            <p:nvPr/>
          </p:nvSpPr>
          <p:spPr bwMode="auto">
            <a:xfrm>
              <a:off x="4835524" y="2501901"/>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291" name="Rectangle 27"/>
            <p:cNvSpPr>
              <a:spLocks noChangeArrowheads="1"/>
            </p:cNvSpPr>
            <p:nvPr/>
          </p:nvSpPr>
          <p:spPr bwMode="auto">
            <a:xfrm>
              <a:off x="5140324" y="2501901"/>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292" name="Rectangle 28"/>
            <p:cNvSpPr>
              <a:spLocks noChangeArrowheads="1"/>
            </p:cNvSpPr>
            <p:nvPr/>
          </p:nvSpPr>
          <p:spPr bwMode="auto">
            <a:xfrm>
              <a:off x="5445124" y="2501901"/>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293" name="Rectangle 29"/>
            <p:cNvSpPr>
              <a:spLocks noChangeArrowheads="1"/>
            </p:cNvSpPr>
            <p:nvPr/>
          </p:nvSpPr>
          <p:spPr bwMode="auto">
            <a:xfrm>
              <a:off x="5749924" y="2501901"/>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294" name="Rectangle 30"/>
            <p:cNvSpPr>
              <a:spLocks noChangeArrowheads="1"/>
            </p:cNvSpPr>
            <p:nvPr/>
          </p:nvSpPr>
          <p:spPr bwMode="auto">
            <a:xfrm>
              <a:off x="6054724" y="2501901"/>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295" name="Rectangle 31"/>
            <p:cNvSpPr>
              <a:spLocks noChangeArrowheads="1"/>
            </p:cNvSpPr>
            <p:nvPr/>
          </p:nvSpPr>
          <p:spPr bwMode="auto">
            <a:xfrm>
              <a:off x="6359524" y="2501901"/>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1301" name="Text Box 37"/>
          <p:cNvSpPr txBox="1">
            <a:spLocks noChangeArrowheads="1"/>
          </p:cNvSpPr>
          <p:nvPr/>
        </p:nvSpPr>
        <p:spPr bwMode="auto">
          <a:xfrm>
            <a:off x="533400" y="2470150"/>
            <a:ext cx="2111773"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p2 = malloc(5)</a:t>
            </a:r>
          </a:p>
        </p:txBody>
      </p:sp>
      <p:sp>
        <p:nvSpPr>
          <p:cNvPr id="11319" name="Text Box 55"/>
          <p:cNvSpPr txBox="1">
            <a:spLocks noChangeArrowheads="1"/>
          </p:cNvSpPr>
          <p:nvPr/>
        </p:nvSpPr>
        <p:spPr bwMode="auto">
          <a:xfrm>
            <a:off x="533400" y="3357563"/>
            <a:ext cx="2111773" cy="359010"/>
          </a:xfrm>
          <a:prstGeom prst="rect">
            <a:avLst/>
          </a:prstGeom>
          <a:solidFill>
            <a:srgbClr val="F1C7C7"/>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p3 = malloc(6)</a:t>
            </a:r>
          </a:p>
        </p:txBody>
      </p:sp>
      <p:sp>
        <p:nvSpPr>
          <p:cNvPr id="11337" name="Text Box 73"/>
          <p:cNvSpPr txBox="1">
            <a:spLocks noChangeArrowheads="1"/>
          </p:cNvSpPr>
          <p:nvPr/>
        </p:nvSpPr>
        <p:spPr bwMode="auto">
          <a:xfrm>
            <a:off x="533400" y="4244975"/>
            <a:ext cx="1284624"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free(p2)</a:t>
            </a:r>
          </a:p>
        </p:txBody>
      </p:sp>
      <p:sp>
        <p:nvSpPr>
          <p:cNvPr id="11355" name="Text Box 91"/>
          <p:cNvSpPr txBox="1">
            <a:spLocks noChangeArrowheads="1"/>
          </p:cNvSpPr>
          <p:nvPr/>
        </p:nvSpPr>
        <p:spPr bwMode="auto">
          <a:xfrm>
            <a:off x="533400" y="5132388"/>
            <a:ext cx="2111773" cy="359010"/>
          </a:xfrm>
          <a:prstGeom prst="rect">
            <a:avLst/>
          </a:prstGeom>
          <a:solidFill>
            <a:srgbClr val="D5F1CF"/>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p4 = malloc(2)</a:t>
            </a:r>
          </a:p>
        </p:txBody>
      </p:sp>
      <p:grpSp>
        <p:nvGrpSpPr>
          <p:cNvPr id="3" name="Group 2">
            <a:extLst>
              <a:ext uri="{FF2B5EF4-FFF2-40B4-BE49-F238E27FC236}">
                <a16:creationId xmlns:a16="http://schemas.microsoft.com/office/drawing/2014/main" id="{EC8D78EF-F72B-CC4C-B9E6-C20E36BC7F82}"/>
              </a:ext>
            </a:extLst>
          </p:cNvPr>
          <p:cNvGrpSpPr/>
          <p:nvPr/>
        </p:nvGrpSpPr>
        <p:grpSpPr>
          <a:xfrm>
            <a:off x="1011237" y="3819915"/>
            <a:ext cx="6096000" cy="304800"/>
            <a:chOff x="2992437" y="3389313"/>
            <a:chExt cx="6096000" cy="304800"/>
          </a:xfrm>
        </p:grpSpPr>
        <p:grpSp>
          <p:nvGrpSpPr>
            <p:cNvPr id="96" name="Group 95"/>
            <p:cNvGrpSpPr/>
            <p:nvPr/>
          </p:nvGrpSpPr>
          <p:grpSpPr>
            <a:xfrm>
              <a:off x="2992437" y="3389313"/>
              <a:ext cx="6096000" cy="304800"/>
              <a:chOff x="3006724" y="3389313"/>
              <a:chExt cx="6096000" cy="304800"/>
            </a:xfrm>
          </p:grpSpPr>
          <p:sp>
            <p:nvSpPr>
              <p:cNvPr id="11302" name="Rectangle 38"/>
              <p:cNvSpPr>
                <a:spLocks noChangeArrowheads="1"/>
              </p:cNvSpPr>
              <p:nvPr/>
            </p:nvSpPr>
            <p:spPr bwMode="auto">
              <a:xfrm>
                <a:off x="3006724" y="3389313"/>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03" name="Rectangle 39"/>
              <p:cNvSpPr>
                <a:spLocks noChangeArrowheads="1"/>
              </p:cNvSpPr>
              <p:nvPr/>
            </p:nvSpPr>
            <p:spPr bwMode="auto">
              <a:xfrm>
                <a:off x="3311524" y="3389313"/>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04" name="Rectangle 40"/>
              <p:cNvSpPr>
                <a:spLocks noChangeArrowheads="1"/>
              </p:cNvSpPr>
              <p:nvPr/>
            </p:nvSpPr>
            <p:spPr bwMode="auto">
              <a:xfrm>
                <a:off x="3616324" y="3389313"/>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05" name="Rectangle 41"/>
              <p:cNvSpPr>
                <a:spLocks noChangeArrowheads="1"/>
              </p:cNvSpPr>
              <p:nvPr/>
            </p:nvSpPr>
            <p:spPr bwMode="auto">
              <a:xfrm>
                <a:off x="3921124" y="3389313"/>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06" name="Rectangle 42"/>
              <p:cNvSpPr>
                <a:spLocks noChangeArrowheads="1"/>
              </p:cNvSpPr>
              <p:nvPr/>
            </p:nvSpPr>
            <p:spPr bwMode="auto">
              <a:xfrm>
                <a:off x="4225924" y="3389313"/>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307" name="Rectangle 43"/>
              <p:cNvSpPr>
                <a:spLocks noChangeArrowheads="1"/>
              </p:cNvSpPr>
              <p:nvPr/>
            </p:nvSpPr>
            <p:spPr bwMode="auto">
              <a:xfrm>
                <a:off x="4530724" y="3389313"/>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308" name="Rectangle 44"/>
              <p:cNvSpPr>
                <a:spLocks noChangeArrowheads="1"/>
              </p:cNvSpPr>
              <p:nvPr/>
            </p:nvSpPr>
            <p:spPr bwMode="auto">
              <a:xfrm>
                <a:off x="4835524" y="3389313"/>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309" name="Rectangle 45"/>
              <p:cNvSpPr>
                <a:spLocks noChangeArrowheads="1"/>
              </p:cNvSpPr>
              <p:nvPr/>
            </p:nvSpPr>
            <p:spPr bwMode="auto">
              <a:xfrm>
                <a:off x="5140324" y="3389313"/>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310" name="Rectangle 46"/>
              <p:cNvSpPr>
                <a:spLocks noChangeArrowheads="1"/>
              </p:cNvSpPr>
              <p:nvPr/>
            </p:nvSpPr>
            <p:spPr bwMode="auto">
              <a:xfrm>
                <a:off x="5445124" y="3389313"/>
                <a:ext cx="3048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311" name="Rectangle 47"/>
              <p:cNvSpPr>
                <a:spLocks noChangeArrowheads="1"/>
              </p:cNvSpPr>
              <p:nvPr/>
            </p:nvSpPr>
            <p:spPr bwMode="auto">
              <a:xfrm>
                <a:off x="6664324" y="3389313"/>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12" name="Rectangle 48"/>
              <p:cNvSpPr>
                <a:spLocks noChangeArrowheads="1"/>
              </p:cNvSpPr>
              <p:nvPr/>
            </p:nvSpPr>
            <p:spPr bwMode="auto">
              <a:xfrm>
                <a:off x="6969124" y="3389313"/>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13" name="Rectangle 49"/>
              <p:cNvSpPr>
                <a:spLocks noChangeArrowheads="1"/>
              </p:cNvSpPr>
              <p:nvPr/>
            </p:nvSpPr>
            <p:spPr bwMode="auto">
              <a:xfrm>
                <a:off x="7273924" y="3389313"/>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14" name="Rectangle 50"/>
              <p:cNvSpPr>
                <a:spLocks noChangeArrowheads="1"/>
              </p:cNvSpPr>
              <p:nvPr/>
            </p:nvSpPr>
            <p:spPr bwMode="auto">
              <a:xfrm>
                <a:off x="7578724" y="3389313"/>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15" name="Rectangle 51"/>
              <p:cNvSpPr>
                <a:spLocks noChangeArrowheads="1"/>
              </p:cNvSpPr>
              <p:nvPr/>
            </p:nvSpPr>
            <p:spPr bwMode="auto">
              <a:xfrm>
                <a:off x="7883524" y="3389313"/>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16" name="Rectangle 52"/>
              <p:cNvSpPr>
                <a:spLocks noChangeArrowheads="1"/>
              </p:cNvSpPr>
              <p:nvPr/>
            </p:nvSpPr>
            <p:spPr bwMode="auto">
              <a:xfrm>
                <a:off x="8188324" y="3389313"/>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17" name="Rectangle 53"/>
              <p:cNvSpPr>
                <a:spLocks noChangeArrowheads="1"/>
              </p:cNvSpPr>
              <p:nvPr/>
            </p:nvSpPr>
            <p:spPr bwMode="auto">
              <a:xfrm>
                <a:off x="8493124" y="3389313"/>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18" name="Rectangle 54"/>
              <p:cNvSpPr>
                <a:spLocks noChangeArrowheads="1"/>
              </p:cNvSpPr>
              <p:nvPr/>
            </p:nvSpPr>
            <p:spPr bwMode="auto">
              <a:xfrm>
                <a:off x="8797924" y="3389313"/>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99" name="Rectangle 29">
              <a:extLst>
                <a:ext uri="{FF2B5EF4-FFF2-40B4-BE49-F238E27FC236}">
                  <a16:creationId xmlns:a16="http://schemas.microsoft.com/office/drawing/2014/main" id="{B60FBF72-E008-D14F-9F1A-7728E00B5BCD}"/>
                </a:ext>
              </a:extLst>
            </p:cNvPr>
            <p:cNvSpPr>
              <a:spLocks noChangeArrowheads="1"/>
            </p:cNvSpPr>
            <p:nvPr/>
          </p:nvSpPr>
          <p:spPr bwMode="auto">
            <a:xfrm>
              <a:off x="5735637" y="3389313"/>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00" name="Rectangle 30">
              <a:extLst>
                <a:ext uri="{FF2B5EF4-FFF2-40B4-BE49-F238E27FC236}">
                  <a16:creationId xmlns:a16="http://schemas.microsoft.com/office/drawing/2014/main" id="{B4694CB7-6098-9746-B93F-C384371CE03D}"/>
                </a:ext>
              </a:extLst>
            </p:cNvPr>
            <p:cNvSpPr>
              <a:spLocks noChangeArrowheads="1"/>
            </p:cNvSpPr>
            <p:nvPr/>
          </p:nvSpPr>
          <p:spPr bwMode="auto">
            <a:xfrm>
              <a:off x="6040437" y="3389313"/>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01" name="Rectangle 31">
              <a:extLst>
                <a:ext uri="{FF2B5EF4-FFF2-40B4-BE49-F238E27FC236}">
                  <a16:creationId xmlns:a16="http://schemas.microsoft.com/office/drawing/2014/main" id="{0280571F-768E-9E46-8FEE-1F354223EC1F}"/>
                </a:ext>
              </a:extLst>
            </p:cNvPr>
            <p:cNvSpPr>
              <a:spLocks noChangeArrowheads="1"/>
            </p:cNvSpPr>
            <p:nvPr/>
          </p:nvSpPr>
          <p:spPr bwMode="auto">
            <a:xfrm>
              <a:off x="6345237" y="3389313"/>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grpSp>
        <p:nvGrpSpPr>
          <p:cNvPr id="4" name="Group 3">
            <a:extLst>
              <a:ext uri="{FF2B5EF4-FFF2-40B4-BE49-F238E27FC236}">
                <a16:creationId xmlns:a16="http://schemas.microsoft.com/office/drawing/2014/main" id="{38782CD0-6527-7D4D-A661-DF4D8FAC30D0}"/>
              </a:ext>
            </a:extLst>
          </p:cNvPr>
          <p:cNvGrpSpPr/>
          <p:nvPr/>
        </p:nvGrpSpPr>
        <p:grpSpPr>
          <a:xfrm>
            <a:off x="1011237" y="4707327"/>
            <a:ext cx="6096000" cy="304801"/>
            <a:chOff x="2992437" y="4276725"/>
            <a:chExt cx="6096000" cy="304801"/>
          </a:xfrm>
        </p:grpSpPr>
        <p:grpSp>
          <p:nvGrpSpPr>
            <p:cNvPr id="94" name="Group 93"/>
            <p:cNvGrpSpPr/>
            <p:nvPr/>
          </p:nvGrpSpPr>
          <p:grpSpPr>
            <a:xfrm>
              <a:off x="2992437" y="4276726"/>
              <a:ext cx="6096000" cy="304800"/>
              <a:chOff x="3036887" y="4276726"/>
              <a:chExt cx="6096000" cy="304800"/>
            </a:xfrm>
          </p:grpSpPr>
          <p:sp>
            <p:nvSpPr>
              <p:cNvPr id="11320" name="Rectangle 56"/>
              <p:cNvSpPr>
                <a:spLocks noChangeArrowheads="1"/>
              </p:cNvSpPr>
              <p:nvPr/>
            </p:nvSpPr>
            <p:spPr bwMode="auto">
              <a:xfrm>
                <a:off x="30368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21" name="Rectangle 57"/>
              <p:cNvSpPr>
                <a:spLocks noChangeArrowheads="1"/>
              </p:cNvSpPr>
              <p:nvPr/>
            </p:nvSpPr>
            <p:spPr bwMode="auto">
              <a:xfrm>
                <a:off x="33416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22" name="Rectangle 58"/>
              <p:cNvSpPr>
                <a:spLocks noChangeArrowheads="1"/>
              </p:cNvSpPr>
              <p:nvPr/>
            </p:nvSpPr>
            <p:spPr bwMode="auto">
              <a:xfrm>
                <a:off x="36464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23" name="Rectangle 59"/>
              <p:cNvSpPr>
                <a:spLocks noChangeArrowheads="1"/>
              </p:cNvSpPr>
              <p:nvPr/>
            </p:nvSpPr>
            <p:spPr bwMode="auto">
              <a:xfrm>
                <a:off x="39512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24" name="Rectangle 60"/>
              <p:cNvSpPr>
                <a:spLocks noChangeArrowheads="1"/>
              </p:cNvSpPr>
              <p:nvPr/>
            </p:nvSpPr>
            <p:spPr bwMode="auto">
              <a:xfrm>
                <a:off x="42560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25" name="Rectangle 61"/>
              <p:cNvSpPr>
                <a:spLocks noChangeArrowheads="1"/>
              </p:cNvSpPr>
              <p:nvPr/>
            </p:nvSpPr>
            <p:spPr bwMode="auto">
              <a:xfrm>
                <a:off x="45608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26" name="Rectangle 62"/>
              <p:cNvSpPr>
                <a:spLocks noChangeArrowheads="1"/>
              </p:cNvSpPr>
              <p:nvPr/>
            </p:nvSpPr>
            <p:spPr bwMode="auto">
              <a:xfrm>
                <a:off x="48656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27" name="Rectangle 63"/>
              <p:cNvSpPr>
                <a:spLocks noChangeArrowheads="1"/>
              </p:cNvSpPr>
              <p:nvPr/>
            </p:nvSpPr>
            <p:spPr bwMode="auto">
              <a:xfrm>
                <a:off x="51704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28" name="Rectangle 64"/>
              <p:cNvSpPr>
                <a:spLocks noChangeArrowheads="1"/>
              </p:cNvSpPr>
              <p:nvPr/>
            </p:nvSpPr>
            <p:spPr bwMode="auto">
              <a:xfrm>
                <a:off x="54752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29" name="Rectangle 65"/>
              <p:cNvSpPr>
                <a:spLocks noChangeArrowheads="1"/>
              </p:cNvSpPr>
              <p:nvPr/>
            </p:nvSpPr>
            <p:spPr bwMode="auto">
              <a:xfrm>
                <a:off x="66944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30" name="Rectangle 66"/>
              <p:cNvSpPr>
                <a:spLocks noChangeArrowheads="1"/>
              </p:cNvSpPr>
              <p:nvPr/>
            </p:nvSpPr>
            <p:spPr bwMode="auto">
              <a:xfrm>
                <a:off x="69992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31" name="Rectangle 67"/>
              <p:cNvSpPr>
                <a:spLocks noChangeArrowheads="1"/>
              </p:cNvSpPr>
              <p:nvPr/>
            </p:nvSpPr>
            <p:spPr bwMode="auto">
              <a:xfrm>
                <a:off x="73040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32" name="Rectangle 68"/>
              <p:cNvSpPr>
                <a:spLocks noChangeArrowheads="1"/>
              </p:cNvSpPr>
              <p:nvPr/>
            </p:nvSpPr>
            <p:spPr bwMode="auto">
              <a:xfrm>
                <a:off x="76088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33" name="Rectangle 69"/>
              <p:cNvSpPr>
                <a:spLocks noChangeArrowheads="1"/>
              </p:cNvSpPr>
              <p:nvPr/>
            </p:nvSpPr>
            <p:spPr bwMode="auto">
              <a:xfrm>
                <a:off x="79136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34" name="Rectangle 70"/>
              <p:cNvSpPr>
                <a:spLocks noChangeArrowheads="1"/>
              </p:cNvSpPr>
              <p:nvPr/>
            </p:nvSpPr>
            <p:spPr bwMode="auto">
              <a:xfrm>
                <a:off x="82184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35" name="Rectangle 71"/>
              <p:cNvSpPr>
                <a:spLocks noChangeArrowheads="1"/>
              </p:cNvSpPr>
              <p:nvPr/>
            </p:nvSpPr>
            <p:spPr bwMode="auto">
              <a:xfrm>
                <a:off x="85232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36" name="Rectangle 72"/>
              <p:cNvSpPr>
                <a:spLocks noChangeArrowheads="1"/>
              </p:cNvSpPr>
              <p:nvPr/>
            </p:nvSpPr>
            <p:spPr bwMode="auto">
              <a:xfrm>
                <a:off x="88280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03" name="Rectangle 29">
              <a:extLst>
                <a:ext uri="{FF2B5EF4-FFF2-40B4-BE49-F238E27FC236}">
                  <a16:creationId xmlns:a16="http://schemas.microsoft.com/office/drawing/2014/main" id="{659BB4FA-8A82-3548-BA31-1D7E21C0DDE6}"/>
                </a:ext>
              </a:extLst>
            </p:cNvPr>
            <p:cNvSpPr>
              <a:spLocks noChangeArrowheads="1"/>
            </p:cNvSpPr>
            <p:nvPr/>
          </p:nvSpPr>
          <p:spPr bwMode="auto">
            <a:xfrm>
              <a:off x="5735637" y="4276725"/>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04" name="Rectangle 30">
              <a:extLst>
                <a:ext uri="{FF2B5EF4-FFF2-40B4-BE49-F238E27FC236}">
                  <a16:creationId xmlns:a16="http://schemas.microsoft.com/office/drawing/2014/main" id="{106827F6-E055-1D46-8949-3984198D6B6F}"/>
                </a:ext>
              </a:extLst>
            </p:cNvPr>
            <p:cNvSpPr>
              <a:spLocks noChangeArrowheads="1"/>
            </p:cNvSpPr>
            <p:nvPr/>
          </p:nvSpPr>
          <p:spPr bwMode="auto">
            <a:xfrm>
              <a:off x="6040437" y="4276725"/>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05" name="Rectangle 31">
              <a:extLst>
                <a:ext uri="{FF2B5EF4-FFF2-40B4-BE49-F238E27FC236}">
                  <a16:creationId xmlns:a16="http://schemas.microsoft.com/office/drawing/2014/main" id="{64F5821B-8211-A346-8EED-D7F6BC0F13A8}"/>
                </a:ext>
              </a:extLst>
            </p:cNvPr>
            <p:cNvSpPr>
              <a:spLocks noChangeArrowheads="1"/>
            </p:cNvSpPr>
            <p:nvPr/>
          </p:nvSpPr>
          <p:spPr bwMode="auto">
            <a:xfrm>
              <a:off x="6345237" y="4276725"/>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grpSp>
        <p:nvGrpSpPr>
          <p:cNvPr id="5" name="Group 4">
            <a:extLst>
              <a:ext uri="{FF2B5EF4-FFF2-40B4-BE49-F238E27FC236}">
                <a16:creationId xmlns:a16="http://schemas.microsoft.com/office/drawing/2014/main" id="{08ADE751-4B2B-9B45-849F-BCD8274350BC}"/>
              </a:ext>
            </a:extLst>
          </p:cNvPr>
          <p:cNvGrpSpPr/>
          <p:nvPr/>
        </p:nvGrpSpPr>
        <p:grpSpPr>
          <a:xfrm>
            <a:off x="1011237" y="5592186"/>
            <a:ext cx="7315200" cy="304801"/>
            <a:chOff x="2992437" y="6005656"/>
            <a:chExt cx="7315200" cy="304801"/>
          </a:xfrm>
        </p:grpSpPr>
        <p:sp>
          <p:nvSpPr>
            <p:cNvPr id="107" name="Rectangle 29">
              <a:extLst>
                <a:ext uri="{FF2B5EF4-FFF2-40B4-BE49-F238E27FC236}">
                  <a16:creationId xmlns:a16="http://schemas.microsoft.com/office/drawing/2014/main" id="{FDC0C5CF-011B-E34E-9233-23000310B58E}"/>
                </a:ext>
              </a:extLst>
            </p:cNvPr>
            <p:cNvSpPr>
              <a:spLocks noChangeArrowheads="1"/>
            </p:cNvSpPr>
            <p:nvPr/>
          </p:nvSpPr>
          <p:spPr bwMode="auto">
            <a:xfrm>
              <a:off x="9698037" y="600565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08" name="Rectangle 30">
              <a:extLst>
                <a:ext uri="{FF2B5EF4-FFF2-40B4-BE49-F238E27FC236}">
                  <a16:creationId xmlns:a16="http://schemas.microsoft.com/office/drawing/2014/main" id="{59542389-7BEC-C74C-BE12-86489438F463}"/>
                </a:ext>
              </a:extLst>
            </p:cNvPr>
            <p:cNvSpPr>
              <a:spLocks noChangeArrowheads="1"/>
            </p:cNvSpPr>
            <p:nvPr/>
          </p:nvSpPr>
          <p:spPr bwMode="auto">
            <a:xfrm>
              <a:off x="10002837" y="600565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nvGrpSpPr>
            <p:cNvPr id="110" name="Group 109">
              <a:extLst>
                <a:ext uri="{FF2B5EF4-FFF2-40B4-BE49-F238E27FC236}">
                  <a16:creationId xmlns:a16="http://schemas.microsoft.com/office/drawing/2014/main" id="{3D265C30-7F99-604B-B978-6E087E04B2AB}"/>
                </a:ext>
              </a:extLst>
            </p:cNvPr>
            <p:cNvGrpSpPr/>
            <p:nvPr/>
          </p:nvGrpSpPr>
          <p:grpSpPr>
            <a:xfrm>
              <a:off x="2992437" y="6005656"/>
              <a:ext cx="6096000" cy="304801"/>
              <a:chOff x="2992437" y="4276725"/>
              <a:chExt cx="6096000" cy="304801"/>
            </a:xfrm>
          </p:grpSpPr>
          <p:grpSp>
            <p:nvGrpSpPr>
              <p:cNvPr id="111" name="Group 110">
                <a:extLst>
                  <a:ext uri="{FF2B5EF4-FFF2-40B4-BE49-F238E27FC236}">
                    <a16:creationId xmlns:a16="http://schemas.microsoft.com/office/drawing/2014/main" id="{AD4EE4D0-6ED4-A34A-8A8D-64263A625A69}"/>
                  </a:ext>
                </a:extLst>
              </p:cNvPr>
              <p:cNvGrpSpPr/>
              <p:nvPr/>
            </p:nvGrpSpPr>
            <p:grpSpPr>
              <a:xfrm>
                <a:off x="2992437" y="4276726"/>
                <a:ext cx="6096000" cy="304800"/>
                <a:chOff x="3036887" y="4276726"/>
                <a:chExt cx="6096000" cy="304800"/>
              </a:xfrm>
            </p:grpSpPr>
            <p:sp>
              <p:nvSpPr>
                <p:cNvPr id="115" name="Rectangle 56">
                  <a:extLst>
                    <a:ext uri="{FF2B5EF4-FFF2-40B4-BE49-F238E27FC236}">
                      <a16:creationId xmlns:a16="http://schemas.microsoft.com/office/drawing/2014/main" id="{95BE18AB-5E6D-7D44-B764-30B26094AB1B}"/>
                    </a:ext>
                  </a:extLst>
                </p:cNvPr>
                <p:cNvSpPr>
                  <a:spLocks noChangeArrowheads="1"/>
                </p:cNvSpPr>
                <p:nvPr/>
              </p:nvSpPr>
              <p:spPr bwMode="auto">
                <a:xfrm>
                  <a:off x="30368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6" name="Rectangle 57">
                  <a:extLst>
                    <a:ext uri="{FF2B5EF4-FFF2-40B4-BE49-F238E27FC236}">
                      <a16:creationId xmlns:a16="http://schemas.microsoft.com/office/drawing/2014/main" id="{99A395CD-64EA-0846-8C4D-24DD2E48461F}"/>
                    </a:ext>
                  </a:extLst>
                </p:cNvPr>
                <p:cNvSpPr>
                  <a:spLocks noChangeArrowheads="1"/>
                </p:cNvSpPr>
                <p:nvPr/>
              </p:nvSpPr>
              <p:spPr bwMode="auto">
                <a:xfrm>
                  <a:off x="33416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7" name="Rectangle 58">
                  <a:extLst>
                    <a:ext uri="{FF2B5EF4-FFF2-40B4-BE49-F238E27FC236}">
                      <a16:creationId xmlns:a16="http://schemas.microsoft.com/office/drawing/2014/main" id="{D3CBB8BB-8F72-9B46-A2C0-CACF346352E0}"/>
                    </a:ext>
                  </a:extLst>
                </p:cNvPr>
                <p:cNvSpPr>
                  <a:spLocks noChangeArrowheads="1"/>
                </p:cNvSpPr>
                <p:nvPr/>
              </p:nvSpPr>
              <p:spPr bwMode="auto">
                <a:xfrm>
                  <a:off x="36464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8" name="Rectangle 59">
                  <a:extLst>
                    <a:ext uri="{FF2B5EF4-FFF2-40B4-BE49-F238E27FC236}">
                      <a16:creationId xmlns:a16="http://schemas.microsoft.com/office/drawing/2014/main" id="{ADB91797-1E1C-8749-8F1C-2CF1AC0255DD}"/>
                    </a:ext>
                  </a:extLst>
                </p:cNvPr>
                <p:cNvSpPr>
                  <a:spLocks noChangeArrowheads="1"/>
                </p:cNvSpPr>
                <p:nvPr/>
              </p:nvSpPr>
              <p:spPr bwMode="auto">
                <a:xfrm>
                  <a:off x="3951287" y="4276726"/>
                  <a:ext cx="3048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9" name="Rectangle 60">
                  <a:extLst>
                    <a:ext uri="{FF2B5EF4-FFF2-40B4-BE49-F238E27FC236}">
                      <a16:creationId xmlns:a16="http://schemas.microsoft.com/office/drawing/2014/main" id="{8DA6FACF-BD3B-7941-A3C7-5978685EDCD9}"/>
                    </a:ext>
                  </a:extLst>
                </p:cNvPr>
                <p:cNvSpPr>
                  <a:spLocks noChangeArrowheads="1"/>
                </p:cNvSpPr>
                <p:nvPr/>
              </p:nvSpPr>
              <p:spPr bwMode="auto">
                <a:xfrm>
                  <a:off x="42560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20" name="Rectangle 61">
                  <a:extLst>
                    <a:ext uri="{FF2B5EF4-FFF2-40B4-BE49-F238E27FC236}">
                      <a16:creationId xmlns:a16="http://schemas.microsoft.com/office/drawing/2014/main" id="{6FF6B538-6578-D34C-9993-A842C6FAAF48}"/>
                    </a:ext>
                  </a:extLst>
                </p:cNvPr>
                <p:cNvSpPr>
                  <a:spLocks noChangeArrowheads="1"/>
                </p:cNvSpPr>
                <p:nvPr/>
              </p:nvSpPr>
              <p:spPr bwMode="auto">
                <a:xfrm>
                  <a:off x="45608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21" name="Rectangle 62">
                  <a:extLst>
                    <a:ext uri="{FF2B5EF4-FFF2-40B4-BE49-F238E27FC236}">
                      <a16:creationId xmlns:a16="http://schemas.microsoft.com/office/drawing/2014/main" id="{562970DB-97CE-DF47-8BA0-C6666985F644}"/>
                    </a:ext>
                  </a:extLst>
                </p:cNvPr>
                <p:cNvSpPr>
                  <a:spLocks noChangeArrowheads="1"/>
                </p:cNvSpPr>
                <p:nvPr/>
              </p:nvSpPr>
              <p:spPr bwMode="auto">
                <a:xfrm>
                  <a:off x="48656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22" name="Rectangle 63">
                  <a:extLst>
                    <a:ext uri="{FF2B5EF4-FFF2-40B4-BE49-F238E27FC236}">
                      <a16:creationId xmlns:a16="http://schemas.microsoft.com/office/drawing/2014/main" id="{3A945B3C-FA36-8F4E-850D-8E1A2BCCF971}"/>
                    </a:ext>
                  </a:extLst>
                </p:cNvPr>
                <p:cNvSpPr>
                  <a:spLocks noChangeArrowheads="1"/>
                </p:cNvSpPr>
                <p:nvPr/>
              </p:nvSpPr>
              <p:spPr bwMode="auto">
                <a:xfrm>
                  <a:off x="51704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23" name="Rectangle 64">
                  <a:extLst>
                    <a:ext uri="{FF2B5EF4-FFF2-40B4-BE49-F238E27FC236}">
                      <a16:creationId xmlns:a16="http://schemas.microsoft.com/office/drawing/2014/main" id="{258691AE-8B2F-6A4C-90CB-1A5FCF1D8CAB}"/>
                    </a:ext>
                  </a:extLst>
                </p:cNvPr>
                <p:cNvSpPr>
                  <a:spLocks noChangeArrowheads="1"/>
                </p:cNvSpPr>
                <p:nvPr/>
              </p:nvSpPr>
              <p:spPr bwMode="auto">
                <a:xfrm>
                  <a:off x="54752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24" name="Rectangle 65">
                  <a:extLst>
                    <a:ext uri="{FF2B5EF4-FFF2-40B4-BE49-F238E27FC236}">
                      <a16:creationId xmlns:a16="http://schemas.microsoft.com/office/drawing/2014/main" id="{3581693D-412C-AF4B-819F-EA66CD4A1587}"/>
                    </a:ext>
                  </a:extLst>
                </p:cNvPr>
                <p:cNvSpPr>
                  <a:spLocks noChangeArrowheads="1"/>
                </p:cNvSpPr>
                <p:nvPr/>
              </p:nvSpPr>
              <p:spPr bwMode="auto">
                <a:xfrm>
                  <a:off x="66944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25" name="Rectangle 66">
                  <a:extLst>
                    <a:ext uri="{FF2B5EF4-FFF2-40B4-BE49-F238E27FC236}">
                      <a16:creationId xmlns:a16="http://schemas.microsoft.com/office/drawing/2014/main" id="{79AB5BF7-BD4B-7E4F-8935-0B1AD0CE4022}"/>
                    </a:ext>
                  </a:extLst>
                </p:cNvPr>
                <p:cNvSpPr>
                  <a:spLocks noChangeArrowheads="1"/>
                </p:cNvSpPr>
                <p:nvPr/>
              </p:nvSpPr>
              <p:spPr bwMode="auto">
                <a:xfrm>
                  <a:off x="69992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26" name="Rectangle 67">
                  <a:extLst>
                    <a:ext uri="{FF2B5EF4-FFF2-40B4-BE49-F238E27FC236}">
                      <a16:creationId xmlns:a16="http://schemas.microsoft.com/office/drawing/2014/main" id="{72273F8F-BB5F-0546-BC97-CC51B87B9E3C}"/>
                    </a:ext>
                  </a:extLst>
                </p:cNvPr>
                <p:cNvSpPr>
                  <a:spLocks noChangeArrowheads="1"/>
                </p:cNvSpPr>
                <p:nvPr/>
              </p:nvSpPr>
              <p:spPr bwMode="auto">
                <a:xfrm>
                  <a:off x="73040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27" name="Rectangle 68">
                  <a:extLst>
                    <a:ext uri="{FF2B5EF4-FFF2-40B4-BE49-F238E27FC236}">
                      <a16:creationId xmlns:a16="http://schemas.microsoft.com/office/drawing/2014/main" id="{419A1293-D1DB-8D44-8E4C-9312BA0BE115}"/>
                    </a:ext>
                  </a:extLst>
                </p:cNvPr>
                <p:cNvSpPr>
                  <a:spLocks noChangeArrowheads="1"/>
                </p:cNvSpPr>
                <p:nvPr/>
              </p:nvSpPr>
              <p:spPr bwMode="auto">
                <a:xfrm>
                  <a:off x="76088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28" name="Rectangle 69">
                  <a:extLst>
                    <a:ext uri="{FF2B5EF4-FFF2-40B4-BE49-F238E27FC236}">
                      <a16:creationId xmlns:a16="http://schemas.microsoft.com/office/drawing/2014/main" id="{21951305-3875-5D4C-B0F6-59F9C430BDB0}"/>
                    </a:ext>
                  </a:extLst>
                </p:cNvPr>
                <p:cNvSpPr>
                  <a:spLocks noChangeArrowheads="1"/>
                </p:cNvSpPr>
                <p:nvPr/>
              </p:nvSpPr>
              <p:spPr bwMode="auto">
                <a:xfrm>
                  <a:off x="79136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29" name="Rectangle 70">
                  <a:extLst>
                    <a:ext uri="{FF2B5EF4-FFF2-40B4-BE49-F238E27FC236}">
                      <a16:creationId xmlns:a16="http://schemas.microsoft.com/office/drawing/2014/main" id="{2560CFDC-2573-B04D-AF0A-F559995FC952}"/>
                    </a:ext>
                  </a:extLst>
                </p:cNvPr>
                <p:cNvSpPr>
                  <a:spLocks noChangeArrowheads="1"/>
                </p:cNvSpPr>
                <p:nvPr/>
              </p:nvSpPr>
              <p:spPr bwMode="auto">
                <a:xfrm>
                  <a:off x="8218487" y="4276726"/>
                  <a:ext cx="304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30" name="Rectangle 71">
                  <a:extLst>
                    <a:ext uri="{FF2B5EF4-FFF2-40B4-BE49-F238E27FC236}">
                      <a16:creationId xmlns:a16="http://schemas.microsoft.com/office/drawing/2014/main" id="{BF324091-C4B7-2645-9B05-3A6030416A09}"/>
                    </a:ext>
                  </a:extLst>
                </p:cNvPr>
                <p:cNvSpPr>
                  <a:spLocks noChangeArrowheads="1"/>
                </p:cNvSpPr>
                <p:nvPr/>
              </p:nvSpPr>
              <p:spPr bwMode="auto">
                <a:xfrm>
                  <a:off x="85232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31" name="Rectangle 72">
                  <a:extLst>
                    <a:ext uri="{FF2B5EF4-FFF2-40B4-BE49-F238E27FC236}">
                      <a16:creationId xmlns:a16="http://schemas.microsoft.com/office/drawing/2014/main" id="{FD27715A-0280-C84B-95F4-6F2D44B5F246}"/>
                    </a:ext>
                  </a:extLst>
                </p:cNvPr>
                <p:cNvSpPr>
                  <a:spLocks noChangeArrowheads="1"/>
                </p:cNvSpPr>
                <p:nvPr/>
              </p:nvSpPr>
              <p:spPr bwMode="auto">
                <a:xfrm>
                  <a:off x="8828087" y="4276726"/>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12" name="Rectangle 29">
                <a:extLst>
                  <a:ext uri="{FF2B5EF4-FFF2-40B4-BE49-F238E27FC236}">
                    <a16:creationId xmlns:a16="http://schemas.microsoft.com/office/drawing/2014/main" id="{85F3BE14-2E20-6441-A1A7-F2471DAC8C15}"/>
                  </a:ext>
                </a:extLst>
              </p:cNvPr>
              <p:cNvSpPr>
                <a:spLocks noChangeArrowheads="1"/>
              </p:cNvSpPr>
              <p:nvPr/>
            </p:nvSpPr>
            <p:spPr bwMode="auto">
              <a:xfrm>
                <a:off x="5735637" y="4276725"/>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 name="Rectangle 30">
                <a:extLst>
                  <a:ext uri="{FF2B5EF4-FFF2-40B4-BE49-F238E27FC236}">
                    <a16:creationId xmlns:a16="http://schemas.microsoft.com/office/drawing/2014/main" id="{03164756-1F43-254D-B5B5-585212EEA5A6}"/>
                  </a:ext>
                </a:extLst>
              </p:cNvPr>
              <p:cNvSpPr>
                <a:spLocks noChangeArrowheads="1"/>
              </p:cNvSpPr>
              <p:nvPr/>
            </p:nvSpPr>
            <p:spPr bwMode="auto">
              <a:xfrm>
                <a:off x="6040437" y="4276725"/>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4" name="Rectangle 31">
                <a:extLst>
                  <a:ext uri="{FF2B5EF4-FFF2-40B4-BE49-F238E27FC236}">
                    <a16:creationId xmlns:a16="http://schemas.microsoft.com/office/drawing/2014/main" id="{AD49FDA1-2F31-3E4A-A8C3-8442E027B12F}"/>
                  </a:ext>
                </a:extLst>
              </p:cNvPr>
              <p:cNvSpPr>
                <a:spLocks noChangeArrowheads="1"/>
              </p:cNvSpPr>
              <p:nvPr/>
            </p:nvSpPr>
            <p:spPr bwMode="auto">
              <a:xfrm>
                <a:off x="6345237" y="4276725"/>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32" name="Rectangle 78">
              <a:extLst>
                <a:ext uri="{FF2B5EF4-FFF2-40B4-BE49-F238E27FC236}">
                  <a16:creationId xmlns:a16="http://schemas.microsoft.com/office/drawing/2014/main" id="{1713D671-B74F-9742-9CC8-9393EB6A4EFC}"/>
                </a:ext>
              </a:extLst>
            </p:cNvPr>
            <p:cNvSpPr>
              <a:spLocks noChangeArrowheads="1"/>
            </p:cNvSpPr>
            <p:nvPr/>
          </p:nvSpPr>
          <p:spPr bwMode="auto">
            <a:xfrm>
              <a:off x="9088437" y="6005656"/>
              <a:ext cx="304800" cy="304800"/>
            </a:xfrm>
            <a:prstGeom prst="rect">
              <a:avLst/>
            </a:prstGeom>
            <a:solidFill>
              <a:srgbClr val="D5F1CF"/>
            </a:solidFill>
            <a:ln w="12700">
              <a:solidFill>
                <a:schemeClr val="tx1"/>
              </a:solidFill>
              <a:miter lim="800000"/>
              <a:headEnd/>
              <a:tailEnd/>
            </a:ln>
            <a:effectLst/>
          </p:spPr>
          <p:txBody>
            <a:bodyPr wrap="none" anchor="ctr"/>
            <a:lstStyle/>
            <a:p>
              <a:endParaRPr lang="en-US"/>
            </a:p>
          </p:txBody>
        </p:sp>
        <p:sp>
          <p:nvSpPr>
            <p:cNvPr id="133" name="Rectangle 79">
              <a:extLst>
                <a:ext uri="{FF2B5EF4-FFF2-40B4-BE49-F238E27FC236}">
                  <a16:creationId xmlns:a16="http://schemas.microsoft.com/office/drawing/2014/main" id="{E46D02A7-4C12-BF4B-8BA5-70FFBFAD8220}"/>
                </a:ext>
              </a:extLst>
            </p:cNvPr>
            <p:cNvSpPr>
              <a:spLocks noChangeArrowheads="1"/>
            </p:cNvSpPr>
            <p:nvPr/>
          </p:nvSpPr>
          <p:spPr bwMode="auto">
            <a:xfrm>
              <a:off x="9393237" y="6005656"/>
              <a:ext cx="304800" cy="304800"/>
            </a:xfrm>
            <a:prstGeom prst="rect">
              <a:avLst/>
            </a:prstGeom>
            <a:solidFill>
              <a:srgbClr val="D5F1CF"/>
            </a:solidFill>
            <a:ln w="12700">
              <a:solidFill>
                <a:schemeClr val="tx1"/>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39188156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17</a:t>
            </a:fld>
            <a:endParaRPr lang="en-US" dirty="0">
              <a:solidFill>
                <a:srgbClr val="4A66AC"/>
              </a:solidFill>
            </a:endParaRPr>
          </a:p>
        </p:txBody>
      </p:sp>
    </p:spTree>
    <p:extLst>
      <p:ext uri="{BB962C8B-B14F-4D97-AF65-F5344CB8AC3E}">
        <p14:creationId xmlns:p14="http://schemas.microsoft.com/office/powerpoint/2010/main" val="162371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How Much to Free</a:t>
            </a:r>
          </a:p>
        </p:txBody>
      </p:sp>
      <p:sp>
        <p:nvSpPr>
          <p:cNvPr id="3" name="Content Placeholder 2"/>
          <p:cNvSpPr>
            <a:spLocks noGrp="1"/>
          </p:cNvSpPr>
          <p:nvPr>
            <p:ph idx="1"/>
          </p:nvPr>
        </p:nvSpPr>
        <p:spPr/>
        <p:txBody>
          <a:bodyPr/>
          <a:lstStyle/>
          <a:p>
            <a:r>
              <a:rPr lang="en-US" dirty="0"/>
              <a:t>Standard method</a:t>
            </a:r>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t>Keep the length of a block in the word preceding the block.</a:t>
            </a:r>
          </a:p>
          <a:p>
            <a:pPr lvl="2">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t>This word is often called the </a:t>
            </a:r>
            <a:r>
              <a:rPr lang="en-GB" b="1" i="1" dirty="0">
                <a:solidFill>
                  <a:schemeClr val="accent1"/>
                </a:solidFill>
              </a:rPr>
              <a:t>header field</a:t>
            </a:r>
            <a:r>
              <a:rPr lang="en-GB" b="1" dirty="0">
                <a:solidFill>
                  <a:schemeClr val="accent1"/>
                </a:solidFill>
              </a:rPr>
              <a:t> </a:t>
            </a:r>
            <a:r>
              <a:rPr lang="en-GB" dirty="0"/>
              <a:t>or</a:t>
            </a:r>
            <a:r>
              <a:rPr lang="en-GB" i="1" dirty="0"/>
              <a:t> </a:t>
            </a:r>
            <a:r>
              <a:rPr lang="en-GB" b="1" i="1" dirty="0">
                <a:solidFill>
                  <a:schemeClr val="accent1"/>
                </a:solidFill>
              </a:rPr>
              <a:t>header</a:t>
            </a:r>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t>Requires an extra (4 byte) word for every allocated block</a:t>
            </a:r>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lvl="1">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p:txBody>
      </p:sp>
      <p:sp>
        <p:nvSpPr>
          <p:cNvPr id="6" name="Rectangle 5"/>
          <p:cNvSpPr>
            <a:spLocks noChangeArrowheads="1"/>
          </p:cNvSpPr>
          <p:nvPr/>
        </p:nvSpPr>
        <p:spPr bwMode="auto">
          <a:xfrm>
            <a:off x="25114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7" name="Rectangle 6"/>
          <p:cNvSpPr>
            <a:spLocks noChangeArrowheads="1"/>
          </p:cNvSpPr>
          <p:nvPr/>
        </p:nvSpPr>
        <p:spPr bwMode="auto">
          <a:xfrm>
            <a:off x="28162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8" name="Rectangle 7"/>
          <p:cNvSpPr>
            <a:spLocks noChangeArrowheads="1"/>
          </p:cNvSpPr>
          <p:nvPr/>
        </p:nvSpPr>
        <p:spPr bwMode="auto">
          <a:xfrm>
            <a:off x="31210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9" name="Rectangle 8"/>
          <p:cNvSpPr>
            <a:spLocks noChangeArrowheads="1"/>
          </p:cNvSpPr>
          <p:nvPr/>
        </p:nvSpPr>
        <p:spPr bwMode="auto">
          <a:xfrm>
            <a:off x="34258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0" name="Rectangle 9"/>
          <p:cNvSpPr>
            <a:spLocks noChangeArrowheads="1"/>
          </p:cNvSpPr>
          <p:nvPr/>
        </p:nvSpPr>
        <p:spPr bwMode="auto">
          <a:xfrm>
            <a:off x="37306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 name="Rectangle 10"/>
          <p:cNvSpPr>
            <a:spLocks noChangeArrowheads="1"/>
          </p:cNvSpPr>
          <p:nvPr/>
        </p:nvSpPr>
        <p:spPr bwMode="auto">
          <a:xfrm>
            <a:off x="40354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2" name="Rectangle 11"/>
          <p:cNvSpPr>
            <a:spLocks noChangeArrowheads="1"/>
          </p:cNvSpPr>
          <p:nvPr/>
        </p:nvSpPr>
        <p:spPr bwMode="auto">
          <a:xfrm>
            <a:off x="43402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3" name="Rectangle 12"/>
          <p:cNvSpPr>
            <a:spLocks noChangeArrowheads="1"/>
          </p:cNvSpPr>
          <p:nvPr/>
        </p:nvSpPr>
        <p:spPr bwMode="auto">
          <a:xfrm>
            <a:off x="46450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4" name="Rectangle 13"/>
          <p:cNvSpPr>
            <a:spLocks noChangeArrowheads="1"/>
          </p:cNvSpPr>
          <p:nvPr/>
        </p:nvSpPr>
        <p:spPr bwMode="auto">
          <a:xfrm>
            <a:off x="49498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55594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6" name="Rectangle 15"/>
          <p:cNvSpPr>
            <a:spLocks noChangeArrowheads="1"/>
          </p:cNvSpPr>
          <p:nvPr/>
        </p:nvSpPr>
        <p:spPr bwMode="auto">
          <a:xfrm>
            <a:off x="58642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7" name="Rectangle 16"/>
          <p:cNvSpPr>
            <a:spLocks noChangeArrowheads="1"/>
          </p:cNvSpPr>
          <p:nvPr/>
        </p:nvSpPr>
        <p:spPr bwMode="auto">
          <a:xfrm>
            <a:off x="61690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8" name="Rectangle 17"/>
          <p:cNvSpPr>
            <a:spLocks noChangeArrowheads="1"/>
          </p:cNvSpPr>
          <p:nvPr/>
        </p:nvSpPr>
        <p:spPr bwMode="auto">
          <a:xfrm>
            <a:off x="64738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9" name="Rectangle 18"/>
          <p:cNvSpPr>
            <a:spLocks noChangeArrowheads="1"/>
          </p:cNvSpPr>
          <p:nvPr/>
        </p:nvSpPr>
        <p:spPr bwMode="auto">
          <a:xfrm>
            <a:off x="67786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0" name="Rectangle 19"/>
          <p:cNvSpPr>
            <a:spLocks noChangeArrowheads="1"/>
          </p:cNvSpPr>
          <p:nvPr/>
        </p:nvSpPr>
        <p:spPr bwMode="auto">
          <a:xfrm>
            <a:off x="70834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1" name="Rectangle 20"/>
          <p:cNvSpPr>
            <a:spLocks noChangeArrowheads="1"/>
          </p:cNvSpPr>
          <p:nvPr/>
        </p:nvSpPr>
        <p:spPr bwMode="auto">
          <a:xfrm>
            <a:off x="7388225" y="3429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2" name="Rectangle 21"/>
          <p:cNvSpPr>
            <a:spLocks noChangeArrowheads="1"/>
          </p:cNvSpPr>
          <p:nvPr/>
        </p:nvSpPr>
        <p:spPr bwMode="auto">
          <a:xfrm>
            <a:off x="5254625" y="3429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nvGrpSpPr>
          <p:cNvPr id="70" name="Group 69">
            <a:extLst>
              <a:ext uri="{FF2B5EF4-FFF2-40B4-BE49-F238E27FC236}">
                <a16:creationId xmlns:a16="http://schemas.microsoft.com/office/drawing/2014/main" id="{3696A59C-0524-7544-9C11-80095D09C05D}"/>
              </a:ext>
            </a:extLst>
          </p:cNvPr>
          <p:cNvGrpSpPr/>
          <p:nvPr/>
        </p:nvGrpSpPr>
        <p:grpSpPr>
          <a:xfrm>
            <a:off x="1358900" y="5774724"/>
            <a:ext cx="6334125" cy="325988"/>
            <a:chOff x="1358900" y="5774724"/>
            <a:chExt cx="6334125" cy="325988"/>
          </a:xfrm>
        </p:grpSpPr>
        <p:sp>
          <p:nvSpPr>
            <p:cNvPr id="4" name="Text Box 3"/>
            <p:cNvSpPr txBox="1">
              <a:spLocks noChangeArrowheads="1"/>
            </p:cNvSpPr>
            <p:nvPr/>
          </p:nvSpPr>
          <p:spPr bwMode="auto">
            <a:xfrm>
              <a:off x="1358900" y="5774724"/>
              <a:ext cx="1169208" cy="325988"/>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Courier New" pitchFamily="49" charset="0"/>
                </a:rPr>
                <a:t>free(p0)</a:t>
              </a:r>
            </a:p>
          </p:txBody>
        </p:sp>
        <p:sp>
          <p:nvSpPr>
            <p:cNvPr id="23" name="Rectangle 22"/>
            <p:cNvSpPr>
              <a:spLocks noChangeArrowheads="1"/>
            </p:cNvSpPr>
            <p:nvPr/>
          </p:nvSpPr>
          <p:spPr bwMode="auto">
            <a:xfrm>
              <a:off x="25114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4" name="Rectangle 23"/>
            <p:cNvSpPr>
              <a:spLocks noChangeArrowheads="1"/>
            </p:cNvSpPr>
            <p:nvPr/>
          </p:nvSpPr>
          <p:spPr bwMode="auto">
            <a:xfrm>
              <a:off x="28162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5" name="Rectangle 24"/>
            <p:cNvSpPr>
              <a:spLocks noChangeArrowheads="1"/>
            </p:cNvSpPr>
            <p:nvPr/>
          </p:nvSpPr>
          <p:spPr bwMode="auto">
            <a:xfrm>
              <a:off x="31210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6" name="Rectangle 25"/>
            <p:cNvSpPr>
              <a:spLocks noChangeArrowheads="1"/>
            </p:cNvSpPr>
            <p:nvPr/>
          </p:nvSpPr>
          <p:spPr bwMode="auto">
            <a:xfrm>
              <a:off x="34258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27" name="Rectangle 26"/>
            <p:cNvSpPr>
              <a:spLocks noChangeArrowheads="1"/>
            </p:cNvSpPr>
            <p:nvPr/>
          </p:nvSpPr>
          <p:spPr bwMode="auto">
            <a:xfrm>
              <a:off x="37306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8" name="Rectangle 27"/>
            <p:cNvSpPr>
              <a:spLocks noChangeArrowheads="1"/>
            </p:cNvSpPr>
            <p:nvPr/>
          </p:nvSpPr>
          <p:spPr bwMode="auto">
            <a:xfrm>
              <a:off x="40354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29" name="Rectangle 28"/>
            <p:cNvSpPr>
              <a:spLocks noChangeArrowheads="1"/>
            </p:cNvSpPr>
            <p:nvPr/>
          </p:nvSpPr>
          <p:spPr bwMode="auto">
            <a:xfrm>
              <a:off x="43402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0" name="Rectangle 29"/>
            <p:cNvSpPr>
              <a:spLocks noChangeArrowheads="1"/>
            </p:cNvSpPr>
            <p:nvPr/>
          </p:nvSpPr>
          <p:spPr bwMode="auto">
            <a:xfrm>
              <a:off x="46450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1" name="Rectangle 30"/>
            <p:cNvSpPr>
              <a:spLocks noChangeArrowheads="1"/>
            </p:cNvSpPr>
            <p:nvPr/>
          </p:nvSpPr>
          <p:spPr bwMode="auto">
            <a:xfrm>
              <a:off x="49498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2" name="Rectangle 31"/>
            <p:cNvSpPr>
              <a:spLocks noChangeArrowheads="1"/>
            </p:cNvSpPr>
            <p:nvPr/>
          </p:nvSpPr>
          <p:spPr bwMode="auto">
            <a:xfrm>
              <a:off x="55594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3" name="Rectangle 32"/>
            <p:cNvSpPr>
              <a:spLocks noChangeArrowheads="1"/>
            </p:cNvSpPr>
            <p:nvPr/>
          </p:nvSpPr>
          <p:spPr bwMode="auto">
            <a:xfrm>
              <a:off x="58642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4" name="Rectangle 33"/>
            <p:cNvSpPr>
              <a:spLocks noChangeArrowheads="1"/>
            </p:cNvSpPr>
            <p:nvPr/>
          </p:nvSpPr>
          <p:spPr bwMode="auto">
            <a:xfrm>
              <a:off x="61690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5" name="Rectangle 34"/>
            <p:cNvSpPr>
              <a:spLocks noChangeArrowheads="1"/>
            </p:cNvSpPr>
            <p:nvPr/>
          </p:nvSpPr>
          <p:spPr bwMode="auto">
            <a:xfrm>
              <a:off x="64738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6" name="Rectangle 35"/>
            <p:cNvSpPr>
              <a:spLocks noChangeArrowheads="1"/>
            </p:cNvSpPr>
            <p:nvPr/>
          </p:nvSpPr>
          <p:spPr bwMode="auto">
            <a:xfrm>
              <a:off x="67786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37" name="Rectangle 36"/>
            <p:cNvSpPr>
              <a:spLocks noChangeArrowheads="1"/>
            </p:cNvSpPr>
            <p:nvPr/>
          </p:nvSpPr>
          <p:spPr bwMode="auto">
            <a:xfrm>
              <a:off x="70834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8" name="Rectangle 37"/>
            <p:cNvSpPr>
              <a:spLocks noChangeArrowheads="1"/>
            </p:cNvSpPr>
            <p:nvPr/>
          </p:nvSpPr>
          <p:spPr bwMode="auto">
            <a:xfrm>
              <a:off x="7388225" y="57912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39" name="Rectangle 38"/>
            <p:cNvSpPr>
              <a:spLocks noChangeArrowheads="1"/>
            </p:cNvSpPr>
            <p:nvPr/>
          </p:nvSpPr>
          <p:spPr bwMode="auto">
            <a:xfrm>
              <a:off x="5254625" y="57912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grpSp>
        <p:nvGrpSpPr>
          <p:cNvPr id="62" name="Group 61">
            <a:extLst>
              <a:ext uri="{FF2B5EF4-FFF2-40B4-BE49-F238E27FC236}">
                <a16:creationId xmlns:a16="http://schemas.microsoft.com/office/drawing/2014/main" id="{75C02367-77EC-2742-93A6-BE15609FC634}"/>
              </a:ext>
            </a:extLst>
          </p:cNvPr>
          <p:cNvGrpSpPr/>
          <p:nvPr/>
        </p:nvGrpSpPr>
        <p:grpSpPr>
          <a:xfrm>
            <a:off x="5334000" y="3962400"/>
            <a:ext cx="425450" cy="609600"/>
            <a:chOff x="5410200" y="3962400"/>
            <a:chExt cx="425450" cy="609600"/>
          </a:xfrm>
        </p:grpSpPr>
        <p:sp>
          <p:nvSpPr>
            <p:cNvPr id="40" name="Text Box 39"/>
            <p:cNvSpPr txBox="1">
              <a:spLocks noChangeArrowheads="1"/>
            </p:cNvSpPr>
            <p:nvPr/>
          </p:nvSpPr>
          <p:spPr bwMode="auto">
            <a:xfrm>
              <a:off x="5410200" y="3962400"/>
              <a:ext cx="425450" cy="323850"/>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p0</a:t>
              </a:r>
            </a:p>
          </p:txBody>
        </p:sp>
        <p:sp>
          <p:nvSpPr>
            <p:cNvPr id="65" name="Line 64"/>
            <p:cNvSpPr>
              <a:spLocks noChangeShapeType="1"/>
            </p:cNvSpPr>
            <p:nvPr/>
          </p:nvSpPr>
          <p:spPr bwMode="auto">
            <a:xfrm>
              <a:off x="5612113" y="4267200"/>
              <a:ext cx="1588" cy="304800"/>
            </a:xfrm>
            <a:prstGeom prst="line">
              <a:avLst/>
            </a:prstGeom>
            <a:noFill/>
            <a:ln w="25560">
              <a:solidFill>
                <a:schemeClr val="tx1"/>
              </a:solidFill>
              <a:miter lim="800000"/>
              <a:headEnd/>
              <a:tailEnd type="triangle" w="med" len="med"/>
            </a:ln>
            <a:effectLst/>
          </p:spPr>
          <p:txBody>
            <a:bodyPr/>
            <a:lstStyle/>
            <a:p>
              <a:endParaRPr lang="en-US"/>
            </a:p>
          </p:txBody>
        </p:sp>
      </p:grpSp>
      <p:grpSp>
        <p:nvGrpSpPr>
          <p:cNvPr id="64" name="Group 63">
            <a:extLst>
              <a:ext uri="{FF2B5EF4-FFF2-40B4-BE49-F238E27FC236}">
                <a16:creationId xmlns:a16="http://schemas.microsoft.com/office/drawing/2014/main" id="{D61CE57D-955A-0F41-84A7-171851026E0E}"/>
              </a:ext>
            </a:extLst>
          </p:cNvPr>
          <p:cNvGrpSpPr/>
          <p:nvPr/>
        </p:nvGrpSpPr>
        <p:grpSpPr>
          <a:xfrm>
            <a:off x="609600" y="4394886"/>
            <a:ext cx="6778625" cy="685800"/>
            <a:chOff x="609600" y="4394886"/>
            <a:chExt cx="6778625" cy="685800"/>
          </a:xfrm>
        </p:grpSpPr>
        <p:sp>
          <p:nvSpPr>
            <p:cNvPr id="5" name="Text Box 4"/>
            <p:cNvSpPr txBox="1">
              <a:spLocks noChangeArrowheads="1"/>
            </p:cNvSpPr>
            <p:nvPr/>
          </p:nvSpPr>
          <p:spPr bwMode="auto">
            <a:xfrm>
              <a:off x="609600" y="4563762"/>
              <a:ext cx="2033227" cy="329643"/>
            </a:xfrm>
            <a:prstGeom prst="rect">
              <a:avLst/>
            </a:prstGeom>
            <a:no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p0 = malloc(16)</a:t>
              </a:r>
            </a:p>
          </p:txBody>
        </p:sp>
        <p:sp>
          <p:nvSpPr>
            <p:cNvPr id="41" name="Rectangle 40"/>
            <p:cNvSpPr>
              <a:spLocks noChangeArrowheads="1"/>
            </p:cNvSpPr>
            <p:nvPr/>
          </p:nvSpPr>
          <p:spPr bwMode="auto">
            <a:xfrm>
              <a:off x="25114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2" name="Rectangle 41"/>
            <p:cNvSpPr>
              <a:spLocks noChangeArrowheads="1"/>
            </p:cNvSpPr>
            <p:nvPr/>
          </p:nvSpPr>
          <p:spPr bwMode="auto">
            <a:xfrm>
              <a:off x="28162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3" name="Rectangle 42"/>
            <p:cNvSpPr>
              <a:spLocks noChangeArrowheads="1"/>
            </p:cNvSpPr>
            <p:nvPr/>
          </p:nvSpPr>
          <p:spPr bwMode="auto">
            <a:xfrm>
              <a:off x="31210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4" name="Rectangle 43"/>
            <p:cNvSpPr>
              <a:spLocks noChangeArrowheads="1"/>
            </p:cNvSpPr>
            <p:nvPr/>
          </p:nvSpPr>
          <p:spPr bwMode="auto">
            <a:xfrm>
              <a:off x="34258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5" name="Rectangle 44"/>
            <p:cNvSpPr>
              <a:spLocks noChangeArrowheads="1"/>
            </p:cNvSpPr>
            <p:nvPr/>
          </p:nvSpPr>
          <p:spPr bwMode="auto">
            <a:xfrm>
              <a:off x="37306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6" name="Rectangle 45"/>
            <p:cNvSpPr>
              <a:spLocks noChangeArrowheads="1"/>
            </p:cNvSpPr>
            <p:nvPr/>
          </p:nvSpPr>
          <p:spPr bwMode="auto">
            <a:xfrm>
              <a:off x="40354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47" name="Rectangle 46"/>
            <p:cNvSpPr>
              <a:spLocks noChangeArrowheads="1"/>
            </p:cNvSpPr>
            <p:nvPr/>
          </p:nvSpPr>
          <p:spPr bwMode="auto">
            <a:xfrm>
              <a:off x="43402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8" name="Rectangle 47"/>
            <p:cNvSpPr>
              <a:spLocks noChangeArrowheads="1"/>
            </p:cNvSpPr>
            <p:nvPr/>
          </p:nvSpPr>
          <p:spPr bwMode="auto">
            <a:xfrm>
              <a:off x="46450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49" name="Rectangle 48"/>
            <p:cNvSpPr>
              <a:spLocks noChangeArrowheads="1"/>
            </p:cNvSpPr>
            <p:nvPr/>
          </p:nvSpPr>
          <p:spPr bwMode="auto">
            <a:xfrm>
              <a:off x="49498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50" name="Rectangle 49"/>
            <p:cNvSpPr>
              <a:spLocks noChangeArrowheads="1"/>
            </p:cNvSpPr>
            <p:nvPr/>
          </p:nvSpPr>
          <p:spPr bwMode="auto">
            <a:xfrm>
              <a:off x="55594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1" name="Rectangle 50"/>
            <p:cNvSpPr>
              <a:spLocks noChangeArrowheads="1"/>
            </p:cNvSpPr>
            <p:nvPr/>
          </p:nvSpPr>
          <p:spPr bwMode="auto">
            <a:xfrm>
              <a:off x="58642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2" name="Rectangle 51"/>
            <p:cNvSpPr>
              <a:spLocks noChangeArrowheads="1"/>
            </p:cNvSpPr>
            <p:nvPr/>
          </p:nvSpPr>
          <p:spPr bwMode="auto">
            <a:xfrm>
              <a:off x="61690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3" name="Rectangle 52"/>
            <p:cNvSpPr>
              <a:spLocks noChangeArrowheads="1"/>
            </p:cNvSpPr>
            <p:nvPr/>
          </p:nvSpPr>
          <p:spPr bwMode="auto">
            <a:xfrm>
              <a:off x="6473825" y="4572000"/>
              <a:ext cx="304800" cy="304800"/>
            </a:xfrm>
            <a:prstGeom prst="rect">
              <a:avLst/>
            </a:prstGeom>
            <a:solidFill>
              <a:schemeClr val="accent6"/>
            </a:solidFill>
            <a:ln w="12700">
              <a:solidFill>
                <a:schemeClr val="tx1"/>
              </a:solidFill>
              <a:miter lim="800000"/>
              <a:headEnd/>
              <a:tailEnd/>
            </a:ln>
            <a:effectLst/>
          </p:spPr>
          <p:txBody>
            <a:bodyPr wrap="none" anchor="ctr"/>
            <a:lstStyle/>
            <a:p>
              <a:endParaRPr lang="en-US"/>
            </a:p>
          </p:txBody>
        </p:sp>
        <p:sp>
          <p:nvSpPr>
            <p:cNvPr id="54" name="Rectangle 53"/>
            <p:cNvSpPr>
              <a:spLocks noChangeArrowheads="1"/>
            </p:cNvSpPr>
            <p:nvPr/>
          </p:nvSpPr>
          <p:spPr bwMode="auto">
            <a:xfrm>
              <a:off x="6778625" y="4572000"/>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55" name="Rectangle 54"/>
            <p:cNvSpPr>
              <a:spLocks noChangeArrowheads="1"/>
            </p:cNvSpPr>
            <p:nvPr/>
          </p:nvSpPr>
          <p:spPr bwMode="auto">
            <a:xfrm>
              <a:off x="7083425" y="4572000"/>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a:p>
          </p:txBody>
        </p:sp>
        <p:sp>
          <p:nvSpPr>
            <p:cNvPr id="56" name="Line 55"/>
            <p:cNvSpPr>
              <a:spLocks noChangeShapeType="1"/>
            </p:cNvSpPr>
            <p:nvPr/>
          </p:nvSpPr>
          <p:spPr bwMode="auto">
            <a:xfrm>
              <a:off x="6778625" y="4394886"/>
              <a:ext cx="1588" cy="685800"/>
            </a:xfrm>
            <a:prstGeom prst="line">
              <a:avLst/>
            </a:prstGeom>
            <a:noFill/>
            <a:ln w="38100">
              <a:solidFill>
                <a:schemeClr val="tx1"/>
              </a:solidFill>
              <a:miter lim="800000"/>
              <a:headEnd/>
              <a:tailEnd/>
            </a:ln>
            <a:effectLst/>
          </p:spPr>
          <p:txBody>
            <a:bodyPr/>
            <a:lstStyle/>
            <a:p>
              <a:endParaRPr lang="en-US"/>
            </a:p>
          </p:txBody>
        </p:sp>
        <p:sp>
          <p:nvSpPr>
            <p:cNvPr id="67" name="Rectangle 66"/>
            <p:cNvSpPr>
              <a:spLocks noChangeArrowheads="1"/>
            </p:cNvSpPr>
            <p:nvPr/>
          </p:nvSpPr>
          <p:spPr bwMode="auto">
            <a:xfrm>
              <a:off x="5254625" y="4572000"/>
              <a:ext cx="304800" cy="3048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20</a:t>
              </a:r>
            </a:p>
          </p:txBody>
        </p:sp>
        <p:sp>
          <p:nvSpPr>
            <p:cNvPr id="66" name="Line 65"/>
            <p:cNvSpPr>
              <a:spLocks noChangeShapeType="1"/>
            </p:cNvSpPr>
            <p:nvPr/>
          </p:nvSpPr>
          <p:spPr bwMode="auto">
            <a:xfrm>
              <a:off x="5254625" y="4394886"/>
              <a:ext cx="1588" cy="685800"/>
            </a:xfrm>
            <a:prstGeom prst="line">
              <a:avLst/>
            </a:prstGeom>
            <a:noFill/>
            <a:ln w="38100">
              <a:solidFill>
                <a:schemeClr val="tx1"/>
              </a:solidFill>
              <a:miter lim="800000"/>
              <a:headEnd/>
              <a:tailEnd/>
            </a:ln>
            <a:effectLst/>
          </p:spPr>
          <p:txBody>
            <a:bodyPr/>
            <a:lstStyle/>
            <a:p>
              <a:endParaRPr lang="en-US"/>
            </a:p>
          </p:txBody>
        </p:sp>
      </p:grpSp>
      <p:grpSp>
        <p:nvGrpSpPr>
          <p:cNvPr id="61" name="Group 60">
            <a:extLst>
              <a:ext uri="{FF2B5EF4-FFF2-40B4-BE49-F238E27FC236}">
                <a16:creationId xmlns:a16="http://schemas.microsoft.com/office/drawing/2014/main" id="{A9C00987-1E29-934F-A8D9-42246754E5C4}"/>
              </a:ext>
            </a:extLst>
          </p:cNvPr>
          <p:cNvGrpSpPr/>
          <p:nvPr/>
        </p:nvGrpSpPr>
        <p:grpSpPr>
          <a:xfrm>
            <a:off x="4343400" y="4876800"/>
            <a:ext cx="1777772" cy="792999"/>
            <a:chOff x="4343400" y="4876800"/>
            <a:chExt cx="1777772" cy="792999"/>
          </a:xfrm>
        </p:grpSpPr>
        <p:sp>
          <p:nvSpPr>
            <p:cNvPr id="58" name="Text Box 57"/>
            <p:cNvSpPr txBox="1">
              <a:spLocks noChangeArrowheads="1"/>
            </p:cNvSpPr>
            <p:nvPr/>
          </p:nvSpPr>
          <p:spPr bwMode="auto">
            <a:xfrm>
              <a:off x="4343400" y="5334000"/>
              <a:ext cx="1777772"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header = b</a:t>
              </a:r>
              <a:r>
                <a:rPr lang="en-GB" sz="1600" b="1" dirty="0">
                  <a:latin typeface="Calibri" pitchFamily="34" charset="0"/>
                </a:rPr>
                <a:t>lock size</a:t>
              </a:r>
            </a:p>
          </p:txBody>
        </p:sp>
        <p:cxnSp>
          <p:nvCxnSpPr>
            <p:cNvPr id="69" name="Straight Arrow Connector 68"/>
            <p:cNvCxnSpPr>
              <a:stCxn id="58" idx="0"/>
              <a:endCxn id="67" idx="2"/>
            </p:cNvCxnSpPr>
            <p:nvPr/>
          </p:nvCxnSpPr>
          <p:spPr bwMode="auto">
            <a:xfrm flipV="1">
              <a:off x="5232286" y="4876800"/>
              <a:ext cx="174739" cy="457200"/>
            </a:xfrm>
            <a:prstGeom prst="straightConnector1">
              <a:avLst/>
            </a:prstGeom>
            <a:noFill/>
            <a:ln w="12700">
              <a:solidFill>
                <a:srgbClr val="000000"/>
              </a:solidFill>
              <a:miter lim="800000"/>
              <a:headEnd type="none" w="med" len="med"/>
              <a:tailEnd type="arrow"/>
            </a:ln>
            <a:effectLst/>
          </p:spPr>
        </p:cxnSp>
      </p:grpSp>
      <p:grpSp>
        <p:nvGrpSpPr>
          <p:cNvPr id="59" name="Group 58">
            <a:extLst>
              <a:ext uri="{FF2B5EF4-FFF2-40B4-BE49-F238E27FC236}">
                <a16:creationId xmlns:a16="http://schemas.microsoft.com/office/drawing/2014/main" id="{4B196502-536D-B148-AD42-8581951E7D8B}"/>
              </a:ext>
            </a:extLst>
          </p:cNvPr>
          <p:cNvGrpSpPr/>
          <p:nvPr/>
        </p:nvGrpSpPr>
        <p:grpSpPr>
          <a:xfrm>
            <a:off x="5711825" y="4876800"/>
            <a:ext cx="1215337" cy="793832"/>
            <a:chOff x="5711825" y="4876800"/>
            <a:chExt cx="1215337" cy="793832"/>
          </a:xfrm>
        </p:grpSpPr>
        <p:sp>
          <p:nvSpPr>
            <p:cNvPr id="60" name="Text Box 59"/>
            <p:cNvSpPr txBox="1">
              <a:spLocks noChangeArrowheads="1"/>
            </p:cNvSpPr>
            <p:nvPr/>
          </p:nvSpPr>
          <p:spPr bwMode="auto">
            <a:xfrm>
              <a:off x="6068436" y="5334000"/>
              <a:ext cx="858726" cy="33663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payload</a:t>
              </a:r>
              <a:endParaRPr lang="en-GB" sz="1600" b="1" dirty="0">
                <a:latin typeface="Calibri" pitchFamily="34" charset="0"/>
              </a:endParaRPr>
            </a:p>
          </p:txBody>
        </p:sp>
        <p:cxnSp>
          <p:nvCxnSpPr>
            <p:cNvPr id="71" name="Straight Arrow Connector 70"/>
            <p:cNvCxnSpPr>
              <a:stCxn id="60" idx="0"/>
              <a:endCxn id="50" idx="2"/>
            </p:cNvCxnSpPr>
            <p:nvPr/>
          </p:nvCxnSpPr>
          <p:spPr bwMode="auto">
            <a:xfrm rot="16200000" flipV="1">
              <a:off x="5876212" y="4712413"/>
              <a:ext cx="457200" cy="785974"/>
            </a:xfrm>
            <a:prstGeom prst="straightConnector1">
              <a:avLst/>
            </a:prstGeom>
            <a:noFill/>
            <a:ln w="12700">
              <a:solidFill>
                <a:srgbClr val="000000"/>
              </a:solidFill>
              <a:miter lim="800000"/>
              <a:headEnd type="none" w="med" len="med"/>
              <a:tailEnd type="arrow"/>
            </a:ln>
            <a:effectLst/>
          </p:spPr>
        </p:cxnSp>
        <p:cxnSp>
          <p:nvCxnSpPr>
            <p:cNvPr id="73" name="Straight Arrow Connector 72"/>
            <p:cNvCxnSpPr>
              <a:stCxn id="60" idx="0"/>
              <a:endCxn id="51" idx="2"/>
            </p:cNvCxnSpPr>
            <p:nvPr/>
          </p:nvCxnSpPr>
          <p:spPr bwMode="auto">
            <a:xfrm rot="16200000" flipV="1">
              <a:off x="6028612" y="4864813"/>
              <a:ext cx="457200" cy="481174"/>
            </a:xfrm>
            <a:prstGeom prst="straightConnector1">
              <a:avLst/>
            </a:prstGeom>
            <a:noFill/>
            <a:ln w="12700">
              <a:solidFill>
                <a:srgbClr val="000000"/>
              </a:solidFill>
              <a:miter lim="800000"/>
              <a:headEnd type="none" w="med" len="med"/>
              <a:tailEnd type="arrow"/>
            </a:ln>
            <a:effectLst/>
          </p:spPr>
        </p:cxnSp>
        <p:cxnSp>
          <p:nvCxnSpPr>
            <p:cNvPr id="77" name="Straight Arrow Connector 76"/>
            <p:cNvCxnSpPr>
              <a:stCxn id="60" idx="0"/>
              <a:endCxn id="52" idx="2"/>
            </p:cNvCxnSpPr>
            <p:nvPr/>
          </p:nvCxnSpPr>
          <p:spPr bwMode="auto">
            <a:xfrm rot="16200000" flipV="1">
              <a:off x="6181012" y="5017213"/>
              <a:ext cx="457200" cy="176374"/>
            </a:xfrm>
            <a:prstGeom prst="straightConnector1">
              <a:avLst/>
            </a:prstGeom>
            <a:noFill/>
            <a:ln w="12700">
              <a:solidFill>
                <a:srgbClr val="000000"/>
              </a:solidFill>
              <a:miter lim="800000"/>
              <a:headEnd type="none" w="med" len="med"/>
              <a:tailEnd type="arrow"/>
            </a:ln>
            <a:effectLst/>
          </p:spPr>
        </p:cxnSp>
        <p:cxnSp>
          <p:nvCxnSpPr>
            <p:cNvPr id="79" name="Straight Arrow Connector 78"/>
            <p:cNvCxnSpPr>
              <a:stCxn id="60" idx="0"/>
              <a:endCxn id="53" idx="2"/>
            </p:cNvCxnSpPr>
            <p:nvPr/>
          </p:nvCxnSpPr>
          <p:spPr bwMode="auto">
            <a:xfrm rot="5400000" flipH="1" flipV="1">
              <a:off x="6333412" y="5041187"/>
              <a:ext cx="457200" cy="128426"/>
            </a:xfrm>
            <a:prstGeom prst="straightConnector1">
              <a:avLst/>
            </a:prstGeom>
            <a:noFill/>
            <a:ln w="12700">
              <a:solidFill>
                <a:srgbClr val="000000"/>
              </a:solidFill>
              <a:miter lim="800000"/>
              <a:headEnd type="none" w="med" len="med"/>
              <a:tailEnd type="arrow"/>
            </a:ln>
            <a:effectLst/>
          </p:spPr>
        </p:cxnSp>
      </p:grpSp>
      <p:sp>
        <p:nvSpPr>
          <p:cNvPr id="57" name="Slide Number Placeholder 56"/>
          <p:cNvSpPr>
            <a:spLocks noGrp="1"/>
          </p:cNvSpPr>
          <p:nvPr>
            <p:ph type="sldNum" sz="quarter" idx="12"/>
          </p:nvPr>
        </p:nvSpPr>
        <p:spPr/>
        <p:txBody>
          <a:bodyPr/>
          <a:lstStyle/>
          <a:p>
            <a:fld id="{D519158F-3378-D44B-876B-64E70D409B50}" type="slidenum">
              <a:rPr lang="en-US" smtClean="0">
                <a:solidFill>
                  <a:srgbClr val="4A66AC"/>
                </a:solidFill>
              </a:rPr>
              <a:pPr/>
              <a:t>18</a:t>
            </a:fld>
            <a:endParaRPr lang="en-US" dirty="0">
              <a:solidFill>
                <a:srgbClr val="4A66AC"/>
              </a:solidFill>
            </a:endParaRPr>
          </a:p>
        </p:txBody>
      </p:sp>
    </p:spTree>
    <p:extLst>
      <p:ext uri="{BB962C8B-B14F-4D97-AF65-F5344CB8AC3E}">
        <p14:creationId xmlns:p14="http://schemas.microsoft.com/office/powerpoint/2010/main" val="228771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19</a:t>
            </a:fld>
            <a:endParaRPr lang="en-US" dirty="0">
              <a:solidFill>
                <a:srgbClr val="4A66AC"/>
              </a:solidFill>
            </a:endParaRPr>
          </a:p>
        </p:txBody>
      </p:sp>
    </p:spTree>
    <p:extLst>
      <p:ext uri="{BB962C8B-B14F-4D97-AF65-F5344CB8AC3E}">
        <p14:creationId xmlns:p14="http://schemas.microsoft.com/office/powerpoint/2010/main" val="40129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A445-F933-8A4A-8731-EE2AB5B1CDCE}"/>
              </a:ext>
            </a:extLst>
          </p:cNvPr>
          <p:cNvSpPr>
            <a:spLocks noGrp="1"/>
          </p:cNvSpPr>
          <p:nvPr>
            <p:ph type="title"/>
          </p:nvPr>
        </p:nvSpPr>
        <p:spPr/>
        <p:txBody>
          <a:bodyPr/>
          <a:lstStyle/>
          <a:p>
            <a:r>
              <a:rPr lang="en-US" dirty="0"/>
              <a:t>Memory</a:t>
            </a:r>
          </a:p>
        </p:txBody>
      </p:sp>
      <p:sp>
        <p:nvSpPr>
          <p:cNvPr id="22" name="Content Placeholder 21">
            <a:extLst>
              <a:ext uri="{FF2B5EF4-FFF2-40B4-BE49-F238E27FC236}">
                <a16:creationId xmlns:a16="http://schemas.microsoft.com/office/drawing/2014/main" id="{3F86F83E-E0F8-0D4E-913D-F1620271FD56}"/>
              </a:ext>
            </a:extLst>
          </p:cNvPr>
          <p:cNvSpPr>
            <a:spLocks noGrp="1"/>
          </p:cNvSpPr>
          <p:nvPr>
            <p:ph sz="half" idx="1"/>
          </p:nvPr>
        </p:nvSpPr>
        <p:spPr>
          <a:xfrm>
            <a:off x="457200" y="1673352"/>
            <a:ext cx="4038600" cy="5184648"/>
          </a:xfrm>
        </p:spPr>
        <p:txBody>
          <a:bodyPr>
            <a:normAutofit fontScale="62500" lnSpcReduction="20000"/>
          </a:bodyPr>
          <a:lstStyle/>
          <a:p>
            <a:r>
              <a:rPr lang="en-US" dirty="0"/>
              <a:t>byte addressable array made up of four logical segments</a:t>
            </a:r>
          </a:p>
          <a:p>
            <a:endParaRPr lang="en-US" dirty="0"/>
          </a:p>
          <a:p>
            <a:r>
              <a:rPr lang="en-US" b="1" dirty="0">
                <a:solidFill>
                  <a:schemeClr val="accent1"/>
                </a:solidFill>
              </a:rPr>
              <a:t>stack</a:t>
            </a:r>
            <a:r>
              <a:rPr lang="en-US" dirty="0"/>
              <a:t> provides local storage for procedures</a:t>
            </a:r>
          </a:p>
          <a:p>
            <a:pPr lvl="1"/>
            <a:r>
              <a:rPr lang="en-US" dirty="0"/>
              <a:t>"top" of the stack stored in register %</a:t>
            </a:r>
            <a:r>
              <a:rPr lang="en-US" dirty="0" err="1"/>
              <a:t>rsp</a:t>
            </a:r>
            <a:endParaRPr lang="en-US" dirty="0"/>
          </a:p>
          <a:p>
            <a:endParaRPr lang="en-US" dirty="0"/>
          </a:p>
          <a:p>
            <a:r>
              <a:rPr lang="en-US" b="1" dirty="0">
                <a:solidFill>
                  <a:schemeClr val="accent1"/>
                </a:solidFill>
              </a:rPr>
              <a:t>heap</a:t>
            </a:r>
            <a:r>
              <a:rPr lang="en-US" dirty="0"/>
              <a:t> is an area of memory maintained by a dynamic memory allocator</a:t>
            </a:r>
          </a:p>
          <a:p>
            <a:pPr lvl="1"/>
            <a:r>
              <a:rPr lang="en-US" dirty="0"/>
              <a:t>operating system maintains variable </a:t>
            </a:r>
            <a:r>
              <a:rPr lang="en-US" dirty="0" err="1"/>
              <a:t>brk</a:t>
            </a:r>
            <a:r>
              <a:rPr lang="en-US" dirty="0"/>
              <a:t> that points to the top of heap</a:t>
            </a:r>
          </a:p>
          <a:p>
            <a:pPr lvl="1"/>
            <a:endParaRPr lang="en-US" dirty="0"/>
          </a:p>
          <a:p>
            <a:r>
              <a:rPr lang="en-US" b="1" dirty="0">
                <a:solidFill>
                  <a:schemeClr val="accent1"/>
                </a:solidFill>
              </a:rPr>
              <a:t>data</a:t>
            </a:r>
            <a:r>
              <a:rPr lang="en-US" dirty="0"/>
              <a:t> stores global variables</a:t>
            </a:r>
          </a:p>
          <a:p>
            <a:endParaRPr lang="en-US" dirty="0"/>
          </a:p>
          <a:p>
            <a:r>
              <a:rPr lang="en-US" b="1" dirty="0">
                <a:solidFill>
                  <a:schemeClr val="accent1"/>
                </a:solidFill>
              </a:rPr>
              <a:t>code</a:t>
            </a:r>
            <a:r>
              <a:rPr lang="en-US" dirty="0"/>
              <a:t> stores program instructions</a:t>
            </a:r>
          </a:p>
          <a:p>
            <a:endParaRPr lang="en-US" dirty="0"/>
          </a:p>
          <a:p>
            <a:r>
              <a:rPr lang="en-US" dirty="0"/>
              <a:t>attempt to access uninitialized address results in exception (</a:t>
            </a:r>
            <a:r>
              <a:rPr lang="en-US" dirty="0" err="1"/>
              <a:t>segfault</a:t>
            </a:r>
            <a:r>
              <a:rPr lang="en-US" dirty="0"/>
              <a:t>)</a:t>
            </a:r>
          </a:p>
          <a:p>
            <a:endParaRPr lang="en-US" dirty="0"/>
          </a:p>
          <a:p>
            <a:endParaRPr lang="en-US" dirty="0"/>
          </a:p>
        </p:txBody>
      </p:sp>
      <p:sp>
        <p:nvSpPr>
          <p:cNvPr id="4" name="Rectangle 3">
            <a:extLst>
              <a:ext uri="{FF2B5EF4-FFF2-40B4-BE49-F238E27FC236}">
                <a16:creationId xmlns:a16="http://schemas.microsoft.com/office/drawing/2014/main" id="{5179E241-F480-194F-827F-82F22DEA6255}"/>
              </a:ext>
            </a:extLst>
          </p:cNvPr>
          <p:cNvSpPr/>
          <p:nvPr/>
        </p:nvSpPr>
        <p:spPr>
          <a:xfrm>
            <a:off x="6178644" y="1136102"/>
            <a:ext cx="2286000" cy="7572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Stack</a:t>
            </a:r>
          </a:p>
        </p:txBody>
      </p:sp>
      <p:sp>
        <p:nvSpPr>
          <p:cNvPr id="7" name="Down Arrow 6">
            <a:extLst>
              <a:ext uri="{FF2B5EF4-FFF2-40B4-BE49-F238E27FC236}">
                <a16:creationId xmlns:a16="http://schemas.microsoft.com/office/drawing/2014/main" id="{85880A13-8CF8-E943-9D6F-26398199950C}"/>
              </a:ext>
            </a:extLst>
          </p:cNvPr>
          <p:cNvSpPr/>
          <p:nvPr/>
        </p:nvSpPr>
        <p:spPr>
          <a:xfrm>
            <a:off x="7096266" y="1901220"/>
            <a:ext cx="450756" cy="50803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dirty="0"/>
          </a:p>
        </p:txBody>
      </p:sp>
      <p:sp>
        <p:nvSpPr>
          <p:cNvPr id="8" name="TextBox 7">
            <a:extLst>
              <a:ext uri="{FF2B5EF4-FFF2-40B4-BE49-F238E27FC236}">
                <a16:creationId xmlns:a16="http://schemas.microsoft.com/office/drawing/2014/main" id="{FE0D6866-B9D7-E541-90D3-78C3E6777EC7}"/>
              </a:ext>
            </a:extLst>
          </p:cNvPr>
          <p:cNvSpPr txBox="1"/>
          <p:nvPr/>
        </p:nvSpPr>
        <p:spPr>
          <a:xfrm>
            <a:off x="4191000" y="914400"/>
            <a:ext cx="2108269" cy="369332"/>
          </a:xfrm>
          <a:prstGeom prst="rect">
            <a:avLst/>
          </a:prstGeom>
          <a:noFill/>
        </p:spPr>
        <p:txBody>
          <a:bodyPr wrap="none" rtlCol="0">
            <a:spAutoFit/>
          </a:bodyPr>
          <a:lstStyle/>
          <a:p>
            <a:r>
              <a:rPr lang="en-US" dirty="0"/>
              <a:t>0x7FFFFFFFFFFF</a:t>
            </a:r>
          </a:p>
        </p:txBody>
      </p:sp>
      <p:grpSp>
        <p:nvGrpSpPr>
          <p:cNvPr id="10" name="Group 9">
            <a:extLst>
              <a:ext uri="{FF2B5EF4-FFF2-40B4-BE49-F238E27FC236}">
                <a16:creationId xmlns:a16="http://schemas.microsoft.com/office/drawing/2014/main" id="{9326FCE7-171D-AE45-A8D5-314BD180EBD8}"/>
              </a:ext>
            </a:extLst>
          </p:cNvPr>
          <p:cNvGrpSpPr/>
          <p:nvPr/>
        </p:nvGrpSpPr>
        <p:grpSpPr>
          <a:xfrm>
            <a:off x="4954886" y="1708665"/>
            <a:ext cx="1147558" cy="369332"/>
            <a:chOff x="5405642" y="2781372"/>
            <a:chExt cx="1147558" cy="369332"/>
          </a:xfrm>
        </p:grpSpPr>
        <p:cxnSp>
          <p:nvCxnSpPr>
            <p:cNvPr id="11" name="Straight Arrow Connector 10">
              <a:extLst>
                <a:ext uri="{FF2B5EF4-FFF2-40B4-BE49-F238E27FC236}">
                  <a16:creationId xmlns:a16="http://schemas.microsoft.com/office/drawing/2014/main" id="{7D2FA747-131B-5040-86B1-BA15F0FBA9EF}"/>
                </a:ext>
              </a:extLst>
            </p:cNvPr>
            <p:cNvCxnSpPr/>
            <p:nvPr/>
          </p:nvCxnSpPr>
          <p:spPr>
            <a:xfrm>
              <a:off x="6096000" y="2973147"/>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480338EC-575E-2548-9178-46659CF4D5CC}"/>
                </a:ext>
              </a:extLst>
            </p:cNvPr>
            <p:cNvSpPr txBox="1"/>
            <p:nvPr/>
          </p:nvSpPr>
          <p:spPr>
            <a:xfrm>
              <a:off x="5405642" y="2781372"/>
              <a:ext cx="710451" cy="369332"/>
            </a:xfrm>
            <a:prstGeom prst="rect">
              <a:avLst/>
            </a:prstGeom>
            <a:noFill/>
          </p:spPr>
          <p:txBody>
            <a:bodyPr wrap="none" rtlCol="0">
              <a:spAutoFit/>
            </a:bodyPr>
            <a:lstStyle/>
            <a:p>
              <a:r>
                <a:rPr lang="en-US" dirty="0"/>
                <a:t>%</a:t>
              </a:r>
              <a:r>
                <a:rPr lang="en-US" dirty="0" err="1"/>
                <a:t>rsp</a:t>
              </a:r>
              <a:endParaRPr lang="en-US" dirty="0"/>
            </a:p>
          </p:txBody>
        </p:sp>
      </p:grpSp>
      <p:sp>
        <p:nvSpPr>
          <p:cNvPr id="13" name="Rectangle 12">
            <a:extLst>
              <a:ext uri="{FF2B5EF4-FFF2-40B4-BE49-F238E27FC236}">
                <a16:creationId xmlns:a16="http://schemas.microsoft.com/office/drawing/2014/main" id="{6AC26560-5FDD-4545-90E0-4FAB6A8DC796}"/>
              </a:ext>
            </a:extLst>
          </p:cNvPr>
          <p:cNvSpPr/>
          <p:nvPr/>
        </p:nvSpPr>
        <p:spPr>
          <a:xfrm>
            <a:off x="6178644" y="1143991"/>
            <a:ext cx="2286000" cy="5492289"/>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94DD17B-5D66-9D4D-9CE6-A468F11D2E0B}"/>
              </a:ext>
            </a:extLst>
          </p:cNvPr>
          <p:cNvSpPr txBox="1"/>
          <p:nvPr/>
        </p:nvSpPr>
        <p:spPr>
          <a:xfrm>
            <a:off x="4267200" y="6369670"/>
            <a:ext cx="1967205" cy="369332"/>
          </a:xfrm>
          <a:prstGeom prst="rect">
            <a:avLst/>
          </a:prstGeom>
          <a:noFill/>
        </p:spPr>
        <p:txBody>
          <a:bodyPr wrap="none" rtlCol="0">
            <a:spAutoFit/>
          </a:bodyPr>
          <a:lstStyle/>
          <a:p>
            <a:r>
              <a:rPr lang="en-US" dirty="0"/>
              <a:t>0x000000000000</a:t>
            </a:r>
          </a:p>
        </p:txBody>
      </p:sp>
      <p:sp>
        <p:nvSpPr>
          <p:cNvPr id="15" name="Rectangle 14">
            <a:extLst>
              <a:ext uri="{FF2B5EF4-FFF2-40B4-BE49-F238E27FC236}">
                <a16:creationId xmlns:a16="http://schemas.microsoft.com/office/drawing/2014/main" id="{A99E5B89-240A-4741-A41A-083EB2828649}"/>
              </a:ext>
            </a:extLst>
          </p:cNvPr>
          <p:cNvSpPr/>
          <p:nvPr/>
        </p:nvSpPr>
        <p:spPr>
          <a:xfrm>
            <a:off x="6178644" y="5112298"/>
            <a:ext cx="2286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Data</a:t>
            </a:r>
          </a:p>
        </p:txBody>
      </p:sp>
      <p:sp>
        <p:nvSpPr>
          <p:cNvPr id="16" name="Rectangle 15">
            <a:extLst>
              <a:ext uri="{FF2B5EF4-FFF2-40B4-BE49-F238E27FC236}">
                <a16:creationId xmlns:a16="http://schemas.microsoft.com/office/drawing/2014/main" id="{A43B99C0-D75C-B444-9343-DEFCEB265B01}"/>
              </a:ext>
            </a:extLst>
          </p:cNvPr>
          <p:cNvSpPr/>
          <p:nvPr/>
        </p:nvSpPr>
        <p:spPr>
          <a:xfrm>
            <a:off x="6178644" y="5874298"/>
            <a:ext cx="2286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Code</a:t>
            </a:r>
          </a:p>
        </p:txBody>
      </p:sp>
      <p:sp>
        <p:nvSpPr>
          <p:cNvPr id="17" name="Rectangle 16">
            <a:extLst>
              <a:ext uri="{FF2B5EF4-FFF2-40B4-BE49-F238E27FC236}">
                <a16:creationId xmlns:a16="http://schemas.microsoft.com/office/drawing/2014/main" id="{ADFC57C0-A3AF-514D-AFF2-53C22D94830D}"/>
              </a:ext>
            </a:extLst>
          </p:cNvPr>
          <p:cNvSpPr/>
          <p:nvPr/>
        </p:nvSpPr>
        <p:spPr>
          <a:xfrm>
            <a:off x="6178644" y="4350298"/>
            <a:ext cx="2286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Heap</a:t>
            </a:r>
          </a:p>
        </p:txBody>
      </p:sp>
      <p:cxnSp>
        <p:nvCxnSpPr>
          <p:cNvPr id="18" name="Straight Arrow Connector 17">
            <a:extLst>
              <a:ext uri="{FF2B5EF4-FFF2-40B4-BE49-F238E27FC236}">
                <a16:creationId xmlns:a16="http://schemas.microsoft.com/office/drawing/2014/main" id="{2D6EC096-0C9A-3140-8598-29001EBD7175}"/>
              </a:ext>
            </a:extLst>
          </p:cNvPr>
          <p:cNvCxnSpPr/>
          <p:nvPr/>
        </p:nvCxnSpPr>
        <p:spPr>
          <a:xfrm>
            <a:off x="5645244" y="6070843"/>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F0FED042-F92E-F44B-B880-9EB25E1A858F}"/>
              </a:ext>
            </a:extLst>
          </p:cNvPr>
          <p:cNvSpPr txBox="1"/>
          <p:nvPr/>
        </p:nvSpPr>
        <p:spPr>
          <a:xfrm>
            <a:off x="4954886" y="5879068"/>
            <a:ext cx="646331" cy="369332"/>
          </a:xfrm>
          <a:prstGeom prst="rect">
            <a:avLst/>
          </a:prstGeom>
          <a:noFill/>
        </p:spPr>
        <p:txBody>
          <a:bodyPr wrap="none" rtlCol="0">
            <a:spAutoFit/>
          </a:bodyPr>
          <a:lstStyle/>
          <a:p>
            <a:r>
              <a:rPr lang="en-US" dirty="0"/>
              <a:t>%rip</a:t>
            </a:r>
          </a:p>
        </p:txBody>
      </p:sp>
      <p:sp>
        <p:nvSpPr>
          <p:cNvPr id="20" name="Down Arrow 19">
            <a:extLst>
              <a:ext uri="{FF2B5EF4-FFF2-40B4-BE49-F238E27FC236}">
                <a16:creationId xmlns:a16="http://schemas.microsoft.com/office/drawing/2014/main" id="{32F785C0-59DC-6F40-9E15-75234918AC4E}"/>
              </a:ext>
            </a:extLst>
          </p:cNvPr>
          <p:cNvSpPr/>
          <p:nvPr/>
        </p:nvSpPr>
        <p:spPr>
          <a:xfrm rot="10800000">
            <a:off x="7096266" y="3842249"/>
            <a:ext cx="450756" cy="50803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dirty="0"/>
          </a:p>
        </p:txBody>
      </p:sp>
      <p:grpSp>
        <p:nvGrpSpPr>
          <p:cNvPr id="24" name="Group 23">
            <a:extLst>
              <a:ext uri="{FF2B5EF4-FFF2-40B4-BE49-F238E27FC236}">
                <a16:creationId xmlns:a16="http://schemas.microsoft.com/office/drawing/2014/main" id="{C0A70C60-BD73-8C41-87D2-E7BAA823630F}"/>
              </a:ext>
            </a:extLst>
          </p:cNvPr>
          <p:cNvGrpSpPr/>
          <p:nvPr/>
        </p:nvGrpSpPr>
        <p:grpSpPr>
          <a:xfrm>
            <a:off x="5209733" y="4165614"/>
            <a:ext cx="886267" cy="369332"/>
            <a:chOff x="5666933" y="2781372"/>
            <a:chExt cx="886267" cy="369332"/>
          </a:xfrm>
        </p:grpSpPr>
        <p:cxnSp>
          <p:nvCxnSpPr>
            <p:cNvPr id="25" name="Straight Arrow Connector 24">
              <a:extLst>
                <a:ext uri="{FF2B5EF4-FFF2-40B4-BE49-F238E27FC236}">
                  <a16:creationId xmlns:a16="http://schemas.microsoft.com/office/drawing/2014/main" id="{DBB31F99-27F3-C343-A3CB-7672AE0A38BB}"/>
                </a:ext>
              </a:extLst>
            </p:cNvPr>
            <p:cNvCxnSpPr/>
            <p:nvPr/>
          </p:nvCxnSpPr>
          <p:spPr>
            <a:xfrm>
              <a:off x="6096000" y="2973147"/>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8A769C0A-1917-8C47-BD22-6D5A8793D11D}"/>
                </a:ext>
              </a:extLst>
            </p:cNvPr>
            <p:cNvSpPr txBox="1"/>
            <p:nvPr/>
          </p:nvSpPr>
          <p:spPr>
            <a:xfrm>
              <a:off x="5666933" y="2781372"/>
              <a:ext cx="505267" cy="369332"/>
            </a:xfrm>
            <a:prstGeom prst="rect">
              <a:avLst/>
            </a:prstGeom>
            <a:noFill/>
          </p:spPr>
          <p:txBody>
            <a:bodyPr wrap="none" rtlCol="0">
              <a:spAutoFit/>
            </a:bodyPr>
            <a:lstStyle/>
            <a:p>
              <a:r>
                <a:rPr lang="en-US" dirty="0" err="1"/>
                <a:t>brk</a:t>
              </a:r>
              <a:endParaRPr lang="en-US" dirty="0"/>
            </a:p>
          </p:txBody>
        </p:sp>
      </p:grpSp>
    </p:spTree>
    <p:extLst>
      <p:ext uri="{BB962C8B-B14F-4D97-AF65-F5344CB8AC3E}">
        <p14:creationId xmlns:p14="http://schemas.microsoft.com/office/powerpoint/2010/main" val="288446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396875" y="1197678"/>
            <a:ext cx="8061325" cy="1850322"/>
          </a:xfrm>
          <a:prstGeom prst="rect">
            <a:avLst/>
          </a:prstGeom>
          <a:no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nvPr>
        </p:nvSpPr>
        <p:spPr/>
        <p:txBody>
          <a:bodyPr/>
          <a:lstStyle/>
          <a:p>
            <a:r>
              <a:rPr lang="en-US" dirty="0"/>
              <a:t>Keeping Track of Free Blocks</a:t>
            </a:r>
          </a:p>
        </p:txBody>
      </p:sp>
      <p:sp>
        <p:nvSpPr>
          <p:cNvPr id="3" name="Content Placeholder 2"/>
          <p:cNvSpPr>
            <a:spLocks noGrp="1"/>
          </p:cNvSpPr>
          <p:nvPr>
            <p:ph idx="1"/>
          </p:nvPr>
        </p:nvSpPr>
        <p:spPr/>
        <p:txBody>
          <a:bodyPr>
            <a:normAutofit/>
          </a:bodyPr>
          <a:lstStyle/>
          <a:p>
            <a:r>
              <a:rPr lang="en-US" dirty="0"/>
              <a:t>Method 1: </a:t>
            </a:r>
            <a:r>
              <a:rPr lang="en-US" b="1" i="1" dirty="0">
                <a:solidFill>
                  <a:schemeClr val="accent1"/>
                </a:solidFill>
              </a:rPr>
              <a:t>Implicit list </a:t>
            </a:r>
            <a:r>
              <a:rPr lang="en-US" dirty="0"/>
              <a:t>using length—links all blocks</a:t>
            </a:r>
          </a:p>
          <a:p>
            <a:endParaRPr lang="en-US" dirty="0"/>
          </a:p>
          <a:p>
            <a:endParaRPr lang="en-US" dirty="0"/>
          </a:p>
          <a:p>
            <a:endParaRPr lang="en-US" dirty="0"/>
          </a:p>
        </p:txBody>
      </p:sp>
      <p:sp>
        <p:nvSpPr>
          <p:cNvPr id="43" name="Slide Number Placeholder 42"/>
          <p:cNvSpPr>
            <a:spLocks noGrp="1"/>
          </p:cNvSpPr>
          <p:nvPr>
            <p:ph type="sldNum" sz="quarter" idx="12"/>
          </p:nvPr>
        </p:nvSpPr>
        <p:spPr/>
        <p:txBody>
          <a:bodyPr/>
          <a:lstStyle/>
          <a:p>
            <a:fld id="{D519158F-3378-D44B-876B-64E70D409B50}" type="slidenum">
              <a:rPr lang="en-US" smtClean="0">
                <a:solidFill>
                  <a:srgbClr val="4A66AC"/>
                </a:solidFill>
              </a:rPr>
              <a:pPr/>
              <a:t>20</a:t>
            </a:fld>
            <a:endParaRPr lang="en-US" dirty="0">
              <a:solidFill>
                <a:srgbClr val="4A66AC"/>
              </a:solidFill>
            </a:endParaRPr>
          </a:p>
        </p:txBody>
      </p:sp>
      <p:grpSp>
        <p:nvGrpSpPr>
          <p:cNvPr id="48" name="Group 47">
            <a:extLst>
              <a:ext uri="{FF2B5EF4-FFF2-40B4-BE49-F238E27FC236}">
                <a16:creationId xmlns:a16="http://schemas.microsoft.com/office/drawing/2014/main" id="{27529C9D-116F-2342-8E71-5DB4BC60E13F}"/>
              </a:ext>
            </a:extLst>
          </p:cNvPr>
          <p:cNvGrpSpPr/>
          <p:nvPr/>
        </p:nvGrpSpPr>
        <p:grpSpPr>
          <a:xfrm>
            <a:off x="1600200" y="2438400"/>
            <a:ext cx="5181600" cy="304800"/>
            <a:chOff x="1600200" y="2286000"/>
            <a:chExt cx="5181600" cy="304800"/>
          </a:xfrm>
        </p:grpSpPr>
        <p:sp>
          <p:nvSpPr>
            <p:cNvPr id="4" name="Rectangle 4"/>
            <p:cNvSpPr>
              <a:spLocks noChangeArrowheads="1"/>
            </p:cNvSpPr>
            <p:nvPr/>
          </p:nvSpPr>
          <p:spPr bwMode="auto">
            <a:xfrm>
              <a:off x="16002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itchFamily="49" charset="0"/>
                </a:rPr>
                <a:t>20</a:t>
              </a:r>
            </a:p>
          </p:txBody>
        </p:sp>
        <p:sp>
          <p:nvSpPr>
            <p:cNvPr id="5" name="Rectangle 5"/>
            <p:cNvSpPr>
              <a:spLocks noChangeArrowheads="1"/>
            </p:cNvSpPr>
            <p:nvPr/>
          </p:nvSpPr>
          <p:spPr bwMode="auto">
            <a:xfrm>
              <a:off x="1905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6" name="Rectangle 6"/>
            <p:cNvSpPr>
              <a:spLocks noChangeArrowheads="1"/>
            </p:cNvSpPr>
            <p:nvPr/>
          </p:nvSpPr>
          <p:spPr bwMode="auto">
            <a:xfrm>
              <a:off x="2209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7" name="Rectangle 7"/>
            <p:cNvSpPr>
              <a:spLocks noChangeArrowheads="1"/>
            </p:cNvSpPr>
            <p:nvPr/>
          </p:nvSpPr>
          <p:spPr bwMode="auto">
            <a:xfrm>
              <a:off x="2514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2819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9" name="Rectangle 9"/>
            <p:cNvSpPr>
              <a:spLocks noChangeArrowheads="1"/>
            </p:cNvSpPr>
            <p:nvPr/>
          </p:nvSpPr>
          <p:spPr bwMode="auto">
            <a:xfrm>
              <a:off x="3124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10" name="Rectangle 10"/>
            <p:cNvSpPr>
              <a:spLocks noChangeArrowheads="1"/>
            </p:cNvSpPr>
            <p:nvPr/>
          </p:nvSpPr>
          <p:spPr bwMode="auto">
            <a:xfrm>
              <a:off x="3429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1" name="Rectangle 11"/>
            <p:cNvSpPr>
              <a:spLocks noChangeArrowheads="1"/>
            </p:cNvSpPr>
            <p:nvPr/>
          </p:nvSpPr>
          <p:spPr bwMode="auto">
            <a:xfrm>
              <a:off x="37338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2" name="Rectangle 12"/>
            <p:cNvSpPr>
              <a:spLocks noChangeArrowheads="1"/>
            </p:cNvSpPr>
            <p:nvPr/>
          </p:nvSpPr>
          <p:spPr bwMode="auto">
            <a:xfrm>
              <a:off x="40386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3" name="Rectangle 13"/>
            <p:cNvSpPr>
              <a:spLocks noChangeArrowheads="1"/>
            </p:cNvSpPr>
            <p:nvPr/>
          </p:nvSpPr>
          <p:spPr bwMode="auto">
            <a:xfrm>
              <a:off x="46482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4" name="Rectangle 14"/>
            <p:cNvSpPr>
              <a:spLocks noChangeArrowheads="1"/>
            </p:cNvSpPr>
            <p:nvPr/>
          </p:nvSpPr>
          <p:spPr bwMode="auto">
            <a:xfrm>
              <a:off x="4953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5" name="Rectangle 15"/>
            <p:cNvSpPr>
              <a:spLocks noChangeArrowheads="1"/>
            </p:cNvSpPr>
            <p:nvPr/>
          </p:nvSpPr>
          <p:spPr bwMode="auto">
            <a:xfrm>
              <a:off x="5257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6" name="Rectangle 16"/>
            <p:cNvSpPr>
              <a:spLocks noChangeArrowheads="1"/>
            </p:cNvSpPr>
            <p:nvPr/>
          </p:nvSpPr>
          <p:spPr bwMode="auto">
            <a:xfrm>
              <a:off x="5562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7" name="Rectangle 17"/>
            <p:cNvSpPr>
              <a:spLocks noChangeArrowheads="1"/>
            </p:cNvSpPr>
            <p:nvPr/>
          </p:nvSpPr>
          <p:spPr bwMode="auto">
            <a:xfrm>
              <a:off x="5867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8" name="Rectangle 18"/>
            <p:cNvSpPr>
              <a:spLocks noChangeArrowheads="1"/>
            </p:cNvSpPr>
            <p:nvPr/>
          </p:nvSpPr>
          <p:spPr bwMode="auto">
            <a:xfrm>
              <a:off x="6172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19" name="Rectangle 19"/>
            <p:cNvSpPr>
              <a:spLocks noChangeArrowheads="1"/>
            </p:cNvSpPr>
            <p:nvPr/>
          </p:nvSpPr>
          <p:spPr bwMode="auto">
            <a:xfrm>
              <a:off x="6477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0" name="Rectangle 20"/>
            <p:cNvSpPr>
              <a:spLocks noChangeArrowheads="1"/>
            </p:cNvSpPr>
            <p:nvPr/>
          </p:nvSpPr>
          <p:spPr bwMode="auto">
            <a:xfrm>
              <a:off x="43434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grpSp>
      <p:grpSp>
        <p:nvGrpSpPr>
          <p:cNvPr id="49" name="Group 48">
            <a:extLst>
              <a:ext uri="{FF2B5EF4-FFF2-40B4-BE49-F238E27FC236}">
                <a16:creationId xmlns:a16="http://schemas.microsoft.com/office/drawing/2014/main" id="{70F8F6ED-7D49-EE42-893E-B26BC1F0827C}"/>
              </a:ext>
            </a:extLst>
          </p:cNvPr>
          <p:cNvGrpSpPr/>
          <p:nvPr/>
        </p:nvGrpSpPr>
        <p:grpSpPr>
          <a:xfrm>
            <a:off x="1752600" y="2201562"/>
            <a:ext cx="4572000" cy="228600"/>
            <a:chOff x="1752600" y="2049162"/>
            <a:chExt cx="4572000" cy="228600"/>
          </a:xfrm>
        </p:grpSpPr>
        <p:sp>
          <p:nvSpPr>
            <p:cNvPr id="21" name="Freeform 39"/>
            <p:cNvSpPr>
              <a:spLocks/>
            </p:cNvSpPr>
            <p:nvPr/>
          </p:nvSpPr>
          <p:spPr bwMode="auto">
            <a:xfrm>
              <a:off x="1752600" y="20491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round/>
              <a:headEnd/>
              <a:tailEnd type="triangle" w="med" len="med"/>
            </a:ln>
            <a:effectLst/>
          </p:spPr>
          <p:txBody>
            <a:bodyPr wrap="none" anchor="ctr"/>
            <a:lstStyle/>
            <a:p>
              <a:endParaRPr lang="en-US"/>
            </a:p>
          </p:txBody>
        </p:sp>
        <p:sp>
          <p:nvSpPr>
            <p:cNvPr id="22" name="Freeform 40"/>
            <p:cNvSpPr>
              <a:spLocks/>
            </p:cNvSpPr>
            <p:nvPr/>
          </p:nvSpPr>
          <p:spPr bwMode="auto">
            <a:xfrm>
              <a:off x="3276600" y="20491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 name="Freeform 41"/>
            <p:cNvSpPr>
              <a:spLocks/>
            </p:cNvSpPr>
            <p:nvPr/>
          </p:nvSpPr>
          <p:spPr bwMode="auto">
            <a:xfrm>
              <a:off x="4495800" y="20491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grpSp>
    </p:spTree>
    <p:extLst>
      <p:ext uri="{BB962C8B-B14F-4D97-AF65-F5344CB8AC3E}">
        <p14:creationId xmlns:p14="http://schemas.microsoft.com/office/powerpoint/2010/main" val="340422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Method 1: Implicit List</a:t>
            </a:r>
          </a:p>
        </p:txBody>
      </p:sp>
      <p:sp>
        <p:nvSpPr>
          <p:cNvPr id="20482" name="Rectangle 2"/>
          <p:cNvSpPr>
            <a:spLocks noGrp="1" noChangeArrowheads="1"/>
          </p:cNvSpPr>
          <p:nvPr>
            <p:ph idx="1"/>
          </p:nvPr>
        </p:nvSpPr>
        <p:spPr>
          <a:ln/>
        </p:spPr>
        <p:txBody>
          <a:bodyPr>
            <a:normAutofit/>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For each block we need both size and allocation status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Could store this information in two words: wasteful!</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Standard trick</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If blocks are aligned, some low-order address bits are always 0</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Instead of storing an always-0 bit, use it as a allocated/free flag</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When reading size word, must mask out this bit</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21</a:t>
            </a:fld>
            <a:endParaRPr lang="en-US" dirty="0">
              <a:solidFill>
                <a:srgbClr val="4A66AC"/>
              </a:solidFill>
            </a:endParaRPr>
          </a:p>
        </p:txBody>
      </p:sp>
      <p:sp>
        <p:nvSpPr>
          <p:cNvPr id="26" name="Rectangle 3"/>
          <p:cNvSpPr>
            <a:spLocks noChangeArrowheads="1"/>
          </p:cNvSpPr>
          <p:nvPr/>
        </p:nvSpPr>
        <p:spPr bwMode="auto">
          <a:xfrm>
            <a:off x="2971800" y="4432300"/>
            <a:ext cx="1370012"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a:t>
            </a:r>
            <a:r>
              <a:rPr lang="en-GB" sz="1600" b="1" dirty="0">
                <a:latin typeface="Calibri" pitchFamily="34" charset="0"/>
              </a:rPr>
              <a:t>ize</a:t>
            </a:r>
          </a:p>
        </p:txBody>
      </p:sp>
      <p:sp>
        <p:nvSpPr>
          <p:cNvPr id="27" name="Text Box 4"/>
          <p:cNvSpPr txBox="1">
            <a:spLocks noChangeArrowheads="1"/>
          </p:cNvSpPr>
          <p:nvPr/>
        </p:nvSpPr>
        <p:spPr bwMode="auto">
          <a:xfrm>
            <a:off x="3423604" y="3855200"/>
            <a:ext cx="79314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4 bytes</a:t>
            </a:r>
          </a:p>
        </p:txBody>
      </p:sp>
      <p:sp>
        <p:nvSpPr>
          <p:cNvPr id="28" name="Text Box 5"/>
          <p:cNvSpPr txBox="1">
            <a:spLocks noChangeArrowheads="1"/>
          </p:cNvSpPr>
          <p:nvPr/>
        </p:nvSpPr>
        <p:spPr bwMode="auto">
          <a:xfrm>
            <a:off x="821724" y="4707924"/>
            <a:ext cx="1623435" cy="999377"/>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Format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allocated and</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chemeClr val="tx1">
                    <a:lumMod val="50000"/>
                    <a:lumOff val="50000"/>
                  </a:schemeClr>
                </a:solidFill>
                <a:latin typeface="Calibri" pitchFamily="34" charset="0"/>
              </a:rPr>
              <a:t>free blocks</a:t>
            </a:r>
          </a:p>
        </p:txBody>
      </p:sp>
      <p:sp>
        <p:nvSpPr>
          <p:cNvPr id="29" name="Rectangle 6"/>
          <p:cNvSpPr>
            <a:spLocks noChangeArrowheads="1"/>
          </p:cNvSpPr>
          <p:nvPr/>
        </p:nvSpPr>
        <p:spPr bwMode="auto">
          <a:xfrm>
            <a:off x="2971800" y="4813300"/>
            <a:ext cx="1676400" cy="1285875"/>
          </a:xfrm>
          <a:prstGeom prst="rect">
            <a:avLst/>
          </a:prstGeom>
          <a:solidFill>
            <a:schemeClr val="accent6"/>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t>
            </a:r>
            <a:r>
              <a:rPr lang="en-GB" sz="1600" b="1" dirty="0">
                <a:latin typeface="Calibri" pitchFamily="34" charset="0"/>
              </a:rPr>
              <a:t>ayload</a:t>
            </a:r>
          </a:p>
        </p:txBody>
      </p:sp>
      <p:sp>
        <p:nvSpPr>
          <p:cNvPr id="30" name="Text Box 7"/>
          <p:cNvSpPr txBox="1">
            <a:spLocks noChangeArrowheads="1"/>
          </p:cNvSpPr>
          <p:nvPr/>
        </p:nvSpPr>
        <p:spPr bwMode="auto">
          <a:xfrm>
            <a:off x="5006975" y="4302556"/>
            <a:ext cx="2329982" cy="202570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 = 1: Allocated block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 = 0: Free block</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a:t>
            </a:r>
            <a:r>
              <a:rPr lang="en-GB" sz="1600" b="1" dirty="0">
                <a:latin typeface="Calibri" pitchFamily="34" charset="0"/>
              </a:rPr>
              <a:t>ize: block size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t>
            </a:r>
            <a:r>
              <a:rPr lang="en-GB" sz="1600" b="1" dirty="0">
                <a:latin typeface="Calibri" pitchFamily="34" charset="0"/>
              </a:rPr>
              <a:t>ayload: application data</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(allocated blocks only)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b="1" dirty="0">
              <a:latin typeface="Calibri" pitchFamily="34" charset="0"/>
            </a:endParaRPr>
          </a:p>
        </p:txBody>
      </p:sp>
      <p:sp>
        <p:nvSpPr>
          <p:cNvPr id="31" name="Rectangle 8"/>
          <p:cNvSpPr>
            <a:spLocks noChangeArrowheads="1"/>
          </p:cNvSpPr>
          <p:nvPr/>
        </p:nvSpPr>
        <p:spPr bwMode="auto">
          <a:xfrm>
            <a:off x="4343400" y="44323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a:t>
            </a:r>
          </a:p>
        </p:txBody>
      </p:sp>
      <p:sp>
        <p:nvSpPr>
          <p:cNvPr id="32" name="Rectangle 9"/>
          <p:cNvSpPr>
            <a:spLocks noChangeArrowheads="1"/>
          </p:cNvSpPr>
          <p:nvPr/>
        </p:nvSpPr>
        <p:spPr bwMode="auto">
          <a:xfrm>
            <a:off x="2971800" y="6096000"/>
            <a:ext cx="1676400" cy="685800"/>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O</a:t>
            </a:r>
            <a:r>
              <a:rPr lang="en-GB" sz="1600" b="1" dirty="0">
                <a:latin typeface="Calibri" pitchFamily="34" charset="0"/>
              </a:rPr>
              <a:t>ptional</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padding</a:t>
            </a:r>
          </a:p>
        </p:txBody>
      </p:sp>
      <p:sp>
        <p:nvSpPr>
          <p:cNvPr id="33" name="AutoShape 8"/>
          <p:cNvSpPr>
            <a:spLocks/>
          </p:cNvSpPr>
          <p:nvPr/>
        </p:nvSpPr>
        <p:spPr bwMode="auto">
          <a:xfrm rot="16200000">
            <a:off x="3695702" y="3467099"/>
            <a:ext cx="228600" cy="1676401"/>
          </a:xfrm>
          <a:prstGeom prst="rightBrace">
            <a:avLst>
              <a:gd name="adj1" fmla="val 118750"/>
              <a:gd name="adj2" fmla="val 50000"/>
            </a:avLst>
          </a:prstGeom>
          <a:noFill/>
          <a:ln w="12700">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016566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82">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48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p:bldP spid="29" grpId="0" animBg="1"/>
      <p:bldP spid="30" grpId="0"/>
      <p:bldP spid="31" grpId="0" animBg="1"/>
      <p:bldP spid="32" grpId="0" animBg="1"/>
      <p:bldP spid="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Detailed Implicit Free List Example</a:t>
            </a:r>
          </a:p>
        </p:txBody>
      </p:sp>
      <p:sp>
        <p:nvSpPr>
          <p:cNvPr id="25" name="Text Box 404"/>
          <p:cNvSpPr txBox="1">
            <a:spLocks noChangeAspect="1" noChangeArrowheads="1"/>
          </p:cNvSpPr>
          <p:nvPr/>
        </p:nvSpPr>
        <p:spPr bwMode="auto">
          <a:xfrm>
            <a:off x="76200" y="2057400"/>
            <a:ext cx="662561" cy="923330"/>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latin typeface="+mn-lt"/>
              </a:rPr>
              <a:t>Start </a:t>
            </a:r>
          </a:p>
          <a:p>
            <a:pPr algn="ctr"/>
            <a:r>
              <a:rPr lang="en-US" sz="1800" dirty="0">
                <a:latin typeface="+mn-lt"/>
              </a:rPr>
              <a:t>of </a:t>
            </a:r>
          </a:p>
          <a:p>
            <a:pPr algn="ctr"/>
            <a:r>
              <a:rPr lang="en-US" sz="1800" dirty="0">
                <a:latin typeface="+mn-lt"/>
              </a:rPr>
              <a:t>heap</a:t>
            </a:r>
          </a:p>
        </p:txBody>
      </p:sp>
      <p:sp>
        <p:nvSpPr>
          <p:cNvPr id="43" name="Line 429"/>
          <p:cNvSpPr>
            <a:spLocks noChangeAspect="1" noChangeShapeType="1"/>
          </p:cNvSpPr>
          <p:nvPr/>
        </p:nvSpPr>
        <p:spPr bwMode="auto">
          <a:xfrm flipV="1">
            <a:off x="1059691" y="4070975"/>
            <a:ext cx="0" cy="501025"/>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2000">
              <a:latin typeface="+mn-lt"/>
            </a:endParaRPr>
          </a:p>
        </p:txBody>
      </p:sp>
      <p:sp>
        <p:nvSpPr>
          <p:cNvPr id="44" name="Text Box 431"/>
          <p:cNvSpPr txBox="1">
            <a:spLocks noChangeAspect="1" noChangeArrowheads="1"/>
          </p:cNvSpPr>
          <p:nvPr/>
        </p:nvSpPr>
        <p:spPr bwMode="auto">
          <a:xfrm>
            <a:off x="1101482" y="4094202"/>
            <a:ext cx="1863209" cy="400110"/>
          </a:xfrm>
          <a:prstGeom prst="rect">
            <a:avLst/>
          </a:prstGeom>
          <a:noFill/>
          <a:ln w="12700">
            <a:noFill/>
            <a:miter lim="800000"/>
            <a:headEnd/>
            <a:tailEnd/>
          </a:ln>
          <a:effectLst/>
        </p:spPr>
        <p:txBody>
          <a:bodyPr wrap="square" anchor="ctr">
            <a:prstTxWarp prst="textNoShape">
              <a:avLst/>
            </a:prstTxWarp>
            <a:spAutoFit/>
          </a:bodyPr>
          <a:lstStyle/>
          <a:p>
            <a:r>
              <a:rPr lang="en-US" sz="2000" dirty="0"/>
              <a:t>8-byte </a:t>
            </a:r>
            <a:r>
              <a:rPr lang="en-US" sz="2000" dirty="0">
                <a:latin typeface="+mn-lt"/>
              </a:rPr>
              <a:t>aligned</a:t>
            </a:r>
          </a:p>
        </p:txBody>
      </p:sp>
      <p:sp>
        <p:nvSpPr>
          <p:cNvPr id="5" name="Rectangle 432"/>
          <p:cNvSpPr>
            <a:spLocks noChangeAspect="1" noChangeArrowheads="1"/>
          </p:cNvSpPr>
          <p:nvPr/>
        </p:nvSpPr>
        <p:spPr bwMode="auto">
          <a:xfrm>
            <a:off x="6208814" y="2310981"/>
            <a:ext cx="395470"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6" name="Rectangle 379"/>
          <p:cNvSpPr>
            <a:spLocks noChangeAspect="1" noChangeArrowheads="1"/>
          </p:cNvSpPr>
          <p:nvPr/>
        </p:nvSpPr>
        <p:spPr bwMode="auto">
          <a:xfrm>
            <a:off x="1471696" y="2310981"/>
            <a:ext cx="395470"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r>
              <a:rPr lang="en-US" sz="1400" dirty="0">
                <a:latin typeface="+mn-lt"/>
              </a:rPr>
              <a:t>8/0</a:t>
            </a:r>
          </a:p>
        </p:txBody>
      </p:sp>
      <p:sp>
        <p:nvSpPr>
          <p:cNvPr id="7" name="Rectangle 380"/>
          <p:cNvSpPr>
            <a:spLocks noChangeAspect="1" noChangeArrowheads="1"/>
          </p:cNvSpPr>
          <p:nvPr/>
        </p:nvSpPr>
        <p:spPr bwMode="auto">
          <a:xfrm>
            <a:off x="1867166" y="2310981"/>
            <a:ext cx="393766"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8" name="Rectangle 384"/>
          <p:cNvSpPr>
            <a:spLocks noChangeAspect="1" noChangeArrowheads="1"/>
          </p:cNvSpPr>
          <p:nvPr/>
        </p:nvSpPr>
        <p:spPr bwMode="auto">
          <a:xfrm>
            <a:off x="2247294" y="2310981"/>
            <a:ext cx="393766" cy="518016"/>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pPr algn="ctr"/>
            <a:r>
              <a:rPr lang="en-US" sz="1400">
                <a:latin typeface="+mn-lt"/>
              </a:rPr>
              <a:t>16/1</a:t>
            </a:r>
          </a:p>
        </p:txBody>
      </p:sp>
      <p:sp>
        <p:nvSpPr>
          <p:cNvPr id="9" name="Rectangle 385"/>
          <p:cNvSpPr>
            <a:spLocks noChangeAspect="1" noChangeArrowheads="1"/>
          </p:cNvSpPr>
          <p:nvPr/>
        </p:nvSpPr>
        <p:spPr bwMode="auto">
          <a:xfrm>
            <a:off x="2641060" y="2310981"/>
            <a:ext cx="395470" cy="518016"/>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0" name="Rectangle 386"/>
          <p:cNvSpPr>
            <a:spLocks noChangeAspect="1" noChangeArrowheads="1"/>
          </p:cNvSpPr>
          <p:nvPr/>
        </p:nvSpPr>
        <p:spPr bwMode="auto">
          <a:xfrm>
            <a:off x="3036530" y="2310981"/>
            <a:ext cx="395470" cy="518016"/>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1" name="Rectangle 387" descr="Wide upward diagonal"/>
          <p:cNvSpPr>
            <a:spLocks noChangeAspect="1" noChangeArrowheads="1"/>
          </p:cNvSpPr>
          <p:nvPr/>
        </p:nvSpPr>
        <p:spPr bwMode="auto">
          <a:xfrm>
            <a:off x="3432001" y="2310981"/>
            <a:ext cx="393766" cy="518016"/>
          </a:xfrm>
          <a:prstGeom prst="rect">
            <a:avLst/>
          </a:prstGeom>
          <a:pattFill prst="wdUpDiag">
            <a:fgClr>
              <a:srgbClr val="C0C0C0"/>
            </a:fgClr>
            <a:bgClr>
              <a:srgbClr val="FFFFFF"/>
            </a:bgClr>
          </a:patt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2" name="Rectangle 388"/>
          <p:cNvSpPr>
            <a:spLocks noChangeAspect="1" noChangeArrowheads="1"/>
          </p:cNvSpPr>
          <p:nvPr/>
        </p:nvSpPr>
        <p:spPr bwMode="auto">
          <a:xfrm>
            <a:off x="4248509" y="2310981"/>
            <a:ext cx="393766"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3" name="Rectangle 389"/>
          <p:cNvSpPr>
            <a:spLocks noChangeAspect="1" noChangeArrowheads="1"/>
          </p:cNvSpPr>
          <p:nvPr/>
        </p:nvSpPr>
        <p:spPr bwMode="auto">
          <a:xfrm>
            <a:off x="4642275" y="2310981"/>
            <a:ext cx="395470"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4" name="Rectangle 390"/>
          <p:cNvSpPr>
            <a:spLocks noChangeAspect="1" noChangeArrowheads="1"/>
          </p:cNvSpPr>
          <p:nvPr/>
        </p:nvSpPr>
        <p:spPr bwMode="auto">
          <a:xfrm>
            <a:off x="5037745" y="2310981"/>
            <a:ext cx="393766"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5" name="Rectangle 391"/>
          <p:cNvSpPr>
            <a:spLocks noChangeAspect="1" noChangeArrowheads="1"/>
          </p:cNvSpPr>
          <p:nvPr/>
        </p:nvSpPr>
        <p:spPr bwMode="auto">
          <a:xfrm>
            <a:off x="5431511" y="2310981"/>
            <a:ext cx="395470"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6" name="Rectangle 392"/>
          <p:cNvSpPr>
            <a:spLocks noChangeAspect="1" noChangeArrowheads="1"/>
          </p:cNvSpPr>
          <p:nvPr/>
        </p:nvSpPr>
        <p:spPr bwMode="auto">
          <a:xfrm>
            <a:off x="5826981" y="2310981"/>
            <a:ext cx="395470"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7" name="Rectangle 393"/>
          <p:cNvSpPr>
            <a:spLocks noChangeAspect="1" noChangeArrowheads="1"/>
          </p:cNvSpPr>
          <p:nvPr/>
        </p:nvSpPr>
        <p:spPr bwMode="auto">
          <a:xfrm>
            <a:off x="6967367" y="2310981"/>
            <a:ext cx="395470" cy="518016"/>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pPr algn="ctr"/>
            <a:r>
              <a:rPr lang="en-US" sz="1400">
                <a:latin typeface="+mn-lt"/>
              </a:rPr>
              <a:t>16/1</a:t>
            </a:r>
          </a:p>
        </p:txBody>
      </p:sp>
      <p:sp>
        <p:nvSpPr>
          <p:cNvPr id="18" name="Rectangle 394"/>
          <p:cNvSpPr>
            <a:spLocks noChangeAspect="1" noChangeArrowheads="1"/>
          </p:cNvSpPr>
          <p:nvPr/>
        </p:nvSpPr>
        <p:spPr bwMode="auto">
          <a:xfrm>
            <a:off x="7362837" y="2310981"/>
            <a:ext cx="393766" cy="518016"/>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19" name="Rectangle 395"/>
          <p:cNvSpPr>
            <a:spLocks noChangeAspect="1" noChangeArrowheads="1"/>
          </p:cNvSpPr>
          <p:nvPr/>
        </p:nvSpPr>
        <p:spPr bwMode="auto">
          <a:xfrm>
            <a:off x="3853039" y="2310981"/>
            <a:ext cx="395470"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r>
              <a:rPr lang="en-US" sz="1400">
                <a:latin typeface="+mn-lt"/>
              </a:rPr>
              <a:t>32/0</a:t>
            </a:r>
          </a:p>
        </p:txBody>
      </p:sp>
      <p:sp>
        <p:nvSpPr>
          <p:cNvPr id="20" name="Freeform 396"/>
          <p:cNvSpPr>
            <a:spLocks noChangeAspect="1"/>
          </p:cNvSpPr>
          <p:nvPr/>
        </p:nvSpPr>
        <p:spPr bwMode="auto">
          <a:xfrm>
            <a:off x="1553517" y="1777268"/>
            <a:ext cx="806282" cy="497833"/>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12700"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sz="1200">
              <a:latin typeface="+mn-lt"/>
            </a:endParaRPr>
          </a:p>
        </p:txBody>
      </p:sp>
      <p:sp>
        <p:nvSpPr>
          <p:cNvPr id="21" name="Freeform 397"/>
          <p:cNvSpPr>
            <a:spLocks noChangeAspect="1"/>
          </p:cNvSpPr>
          <p:nvPr/>
        </p:nvSpPr>
        <p:spPr bwMode="auto">
          <a:xfrm>
            <a:off x="2431393" y="1777268"/>
            <a:ext cx="1493240" cy="49783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12700"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sz="1200">
              <a:latin typeface="+mn-lt"/>
            </a:endParaRPr>
          </a:p>
        </p:txBody>
      </p:sp>
      <p:sp>
        <p:nvSpPr>
          <p:cNvPr id="22" name="Freeform 398"/>
          <p:cNvSpPr>
            <a:spLocks noChangeAspect="1"/>
          </p:cNvSpPr>
          <p:nvPr/>
        </p:nvSpPr>
        <p:spPr bwMode="auto">
          <a:xfrm>
            <a:off x="3955316" y="1759328"/>
            <a:ext cx="3100690" cy="497833"/>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12700"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sz="1200">
              <a:latin typeface="+mn-lt"/>
            </a:endParaRPr>
          </a:p>
        </p:txBody>
      </p:sp>
      <p:sp>
        <p:nvSpPr>
          <p:cNvPr id="23" name="Rectangle 399"/>
          <p:cNvSpPr>
            <a:spLocks noChangeAspect="1" noChangeArrowheads="1"/>
          </p:cNvSpPr>
          <p:nvPr/>
        </p:nvSpPr>
        <p:spPr bwMode="auto">
          <a:xfrm>
            <a:off x="7756602" y="2310981"/>
            <a:ext cx="395470" cy="518016"/>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24" name="Rectangle 403" descr="Wide upward diagonal"/>
          <p:cNvSpPr>
            <a:spLocks noChangeAspect="1" noChangeArrowheads="1"/>
          </p:cNvSpPr>
          <p:nvPr/>
        </p:nvSpPr>
        <p:spPr bwMode="auto">
          <a:xfrm>
            <a:off x="1076226" y="2310981"/>
            <a:ext cx="395470" cy="518016"/>
          </a:xfrm>
          <a:prstGeom prst="rect">
            <a:avLst/>
          </a:prstGeom>
          <a:pattFill prst="wdUpDiag">
            <a:fgClr>
              <a:srgbClr val="C0C0C0"/>
            </a:fgClr>
            <a:bgClr>
              <a:srgbClr val="FFFFFF"/>
            </a:bgClr>
          </a:pattFill>
          <a:ln w="12700">
            <a:solidFill>
              <a:schemeClr val="tx1"/>
            </a:solidFill>
            <a:miter lim="800000"/>
            <a:headEnd/>
            <a:tailEnd/>
          </a:ln>
          <a:effectLst/>
        </p:spPr>
        <p:txBody>
          <a:bodyPr wrap="none" anchor="ctr">
            <a:prstTxWarp prst="textNoShape">
              <a:avLst/>
            </a:prstTxWarp>
          </a:bodyPr>
          <a:lstStyle/>
          <a:p>
            <a:pPr algn="ctr"/>
            <a:endParaRPr lang="en-US" sz="1200">
              <a:latin typeface="+mn-lt"/>
            </a:endParaRPr>
          </a:p>
        </p:txBody>
      </p:sp>
      <p:sp>
        <p:nvSpPr>
          <p:cNvPr id="26" name="Rectangle 406"/>
          <p:cNvSpPr>
            <a:spLocks noChangeAspect="1" noChangeArrowheads="1"/>
          </p:cNvSpPr>
          <p:nvPr/>
        </p:nvSpPr>
        <p:spPr bwMode="auto">
          <a:xfrm>
            <a:off x="1471696" y="2308738"/>
            <a:ext cx="777303" cy="518016"/>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27" name="Rectangle 407"/>
          <p:cNvSpPr>
            <a:spLocks noChangeAspect="1" noChangeArrowheads="1"/>
          </p:cNvSpPr>
          <p:nvPr/>
        </p:nvSpPr>
        <p:spPr bwMode="auto">
          <a:xfrm>
            <a:off x="2248999" y="2308738"/>
            <a:ext cx="1595518" cy="518016"/>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28" name="Text Box 410"/>
          <p:cNvSpPr txBox="1">
            <a:spLocks noChangeAspect="1" noChangeArrowheads="1"/>
          </p:cNvSpPr>
          <p:nvPr/>
        </p:nvSpPr>
        <p:spPr bwMode="auto">
          <a:xfrm>
            <a:off x="838200" y="1961886"/>
            <a:ext cx="835725" cy="341632"/>
          </a:xfrm>
          <a:prstGeom prst="rect">
            <a:avLst/>
          </a:prstGeom>
          <a:noFill/>
          <a:ln w="12700">
            <a:noFill/>
            <a:miter lim="800000"/>
            <a:headEnd/>
            <a:tailEnd/>
          </a:ln>
          <a:effectLst/>
        </p:spPr>
        <p:txBody>
          <a:bodyPr wrap="none" anchor="ctr">
            <a:prstTxWarp prst="textNoShape">
              <a:avLst/>
            </a:prstTxWarp>
            <a:spAutoFit/>
          </a:bodyPr>
          <a:lstStyle/>
          <a:p>
            <a:pPr algn="ctr"/>
            <a:r>
              <a:rPr lang="en-US" sz="1400" dirty="0">
                <a:latin typeface="+mn-lt"/>
              </a:rPr>
              <a:t>Unused</a:t>
            </a:r>
          </a:p>
        </p:txBody>
      </p:sp>
      <p:sp>
        <p:nvSpPr>
          <p:cNvPr id="29" name="Line 411"/>
          <p:cNvSpPr>
            <a:spLocks noChangeAspect="1" noChangeShapeType="1"/>
          </p:cNvSpPr>
          <p:nvPr/>
        </p:nvSpPr>
        <p:spPr bwMode="auto">
          <a:xfrm flipV="1">
            <a:off x="1867166"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0" name="Line 413"/>
          <p:cNvSpPr>
            <a:spLocks noChangeAspect="1" noChangeShapeType="1"/>
          </p:cNvSpPr>
          <p:nvPr/>
        </p:nvSpPr>
        <p:spPr bwMode="auto">
          <a:xfrm flipV="1">
            <a:off x="2644469"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1" name="Line 414"/>
          <p:cNvSpPr>
            <a:spLocks noChangeAspect="1" noChangeShapeType="1"/>
          </p:cNvSpPr>
          <p:nvPr/>
        </p:nvSpPr>
        <p:spPr bwMode="auto">
          <a:xfrm flipV="1">
            <a:off x="3435410"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2" name="Line 415"/>
          <p:cNvSpPr>
            <a:spLocks noChangeAspect="1" noChangeShapeType="1"/>
          </p:cNvSpPr>
          <p:nvPr/>
        </p:nvSpPr>
        <p:spPr bwMode="auto">
          <a:xfrm flipV="1">
            <a:off x="4253624"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3" name="Line 416"/>
          <p:cNvSpPr>
            <a:spLocks noChangeAspect="1" noChangeShapeType="1"/>
          </p:cNvSpPr>
          <p:nvPr/>
        </p:nvSpPr>
        <p:spPr bwMode="auto">
          <a:xfrm flipV="1">
            <a:off x="5044564"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4" name="Line 417"/>
          <p:cNvSpPr>
            <a:spLocks noChangeAspect="1" noChangeShapeType="1"/>
          </p:cNvSpPr>
          <p:nvPr/>
        </p:nvSpPr>
        <p:spPr bwMode="auto">
          <a:xfrm flipV="1">
            <a:off x="5821867"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5" name="Line 418"/>
          <p:cNvSpPr>
            <a:spLocks noChangeAspect="1" noChangeShapeType="1"/>
          </p:cNvSpPr>
          <p:nvPr/>
        </p:nvSpPr>
        <p:spPr bwMode="auto">
          <a:xfrm flipV="1">
            <a:off x="7376473"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6" name="Line 419"/>
          <p:cNvSpPr>
            <a:spLocks noChangeAspect="1" noChangeShapeType="1"/>
          </p:cNvSpPr>
          <p:nvPr/>
        </p:nvSpPr>
        <p:spPr bwMode="auto">
          <a:xfrm flipV="1">
            <a:off x="1089863" y="286487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7" name="Line 420"/>
          <p:cNvSpPr>
            <a:spLocks noChangeAspect="1" noChangeShapeType="1"/>
          </p:cNvSpPr>
          <p:nvPr/>
        </p:nvSpPr>
        <p:spPr bwMode="auto">
          <a:xfrm flipV="1">
            <a:off x="8167414"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38" name="Rectangle 421"/>
          <p:cNvSpPr>
            <a:spLocks noChangeAspect="1" noChangeArrowheads="1"/>
          </p:cNvSpPr>
          <p:nvPr/>
        </p:nvSpPr>
        <p:spPr bwMode="auto">
          <a:xfrm>
            <a:off x="8152073" y="2310981"/>
            <a:ext cx="395470" cy="518016"/>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39" name="Rectangle 409"/>
          <p:cNvSpPr>
            <a:spLocks noChangeAspect="1" noChangeArrowheads="1"/>
          </p:cNvSpPr>
          <p:nvPr/>
        </p:nvSpPr>
        <p:spPr bwMode="auto">
          <a:xfrm>
            <a:off x="6977595" y="2308738"/>
            <a:ext cx="1581880" cy="518016"/>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40" name="Freeform 422"/>
          <p:cNvSpPr>
            <a:spLocks noChangeAspect="1"/>
          </p:cNvSpPr>
          <p:nvPr/>
        </p:nvSpPr>
        <p:spPr bwMode="auto">
          <a:xfrm>
            <a:off x="7108850" y="1752600"/>
            <a:ext cx="1493240" cy="49783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12700"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sz="1200">
              <a:latin typeface="+mn-lt"/>
            </a:endParaRPr>
          </a:p>
        </p:txBody>
      </p:sp>
      <p:sp>
        <p:nvSpPr>
          <p:cNvPr id="41" name="Rectangle 423" descr="Wide upward diagonal"/>
          <p:cNvSpPr>
            <a:spLocks noChangeAspect="1" noChangeArrowheads="1"/>
          </p:cNvSpPr>
          <p:nvPr/>
        </p:nvSpPr>
        <p:spPr bwMode="auto">
          <a:xfrm>
            <a:off x="8549247" y="2310981"/>
            <a:ext cx="395470" cy="518016"/>
          </a:xfrm>
          <a:prstGeom prst="rect">
            <a:avLst/>
          </a:prstGeom>
          <a:pattFill prst="wdUpDiag">
            <a:fgClr>
              <a:srgbClr val="C0C0C0"/>
            </a:fgClr>
            <a:bgClr>
              <a:srgbClr val="FFFFFF"/>
            </a:bgClr>
          </a:pattFill>
          <a:ln w="12700">
            <a:solidFill>
              <a:schemeClr val="tx1"/>
            </a:solidFill>
            <a:miter lim="800000"/>
            <a:headEnd/>
            <a:tailEnd/>
          </a:ln>
          <a:effectLst/>
        </p:spPr>
        <p:txBody>
          <a:bodyPr wrap="none" anchor="ctr">
            <a:prstTxWarp prst="textNoShape">
              <a:avLst/>
            </a:prstTxWarp>
          </a:bodyPr>
          <a:lstStyle/>
          <a:p>
            <a:pPr algn="ctr"/>
            <a:r>
              <a:rPr lang="en-US" sz="1400">
                <a:latin typeface="+mn-lt"/>
              </a:rPr>
              <a:t>0/1</a:t>
            </a:r>
          </a:p>
        </p:txBody>
      </p:sp>
      <p:sp>
        <p:nvSpPr>
          <p:cNvPr id="42" name="Rectangle 426"/>
          <p:cNvSpPr>
            <a:spLocks noChangeAspect="1" noChangeArrowheads="1"/>
          </p:cNvSpPr>
          <p:nvPr/>
        </p:nvSpPr>
        <p:spPr bwMode="auto">
          <a:xfrm>
            <a:off x="8549247" y="2308738"/>
            <a:ext cx="368196" cy="518016"/>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45" name="Rectangle 433"/>
          <p:cNvSpPr>
            <a:spLocks noChangeAspect="1" noChangeArrowheads="1"/>
          </p:cNvSpPr>
          <p:nvPr/>
        </p:nvSpPr>
        <p:spPr bwMode="auto">
          <a:xfrm>
            <a:off x="6590647" y="2293040"/>
            <a:ext cx="395470" cy="518016"/>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46" name="Rectangle 408"/>
          <p:cNvSpPr>
            <a:spLocks noChangeAspect="1" noChangeArrowheads="1"/>
          </p:cNvSpPr>
          <p:nvPr/>
        </p:nvSpPr>
        <p:spPr bwMode="auto">
          <a:xfrm>
            <a:off x="3844517" y="2308738"/>
            <a:ext cx="3136487" cy="518016"/>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sz="1200">
              <a:latin typeface="+mn-lt"/>
            </a:endParaRPr>
          </a:p>
        </p:txBody>
      </p:sp>
      <p:sp>
        <p:nvSpPr>
          <p:cNvPr id="47" name="Line 434"/>
          <p:cNvSpPr>
            <a:spLocks noChangeAspect="1" noChangeShapeType="1"/>
          </p:cNvSpPr>
          <p:nvPr/>
        </p:nvSpPr>
        <p:spPr bwMode="auto">
          <a:xfrm flipV="1">
            <a:off x="6585534" y="2882816"/>
            <a:ext cx="0" cy="55613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200">
              <a:latin typeface="+mn-lt"/>
            </a:endParaRPr>
          </a:p>
        </p:txBody>
      </p:sp>
      <p:sp>
        <p:nvSpPr>
          <p:cNvPr id="50" name="TextBox 49"/>
          <p:cNvSpPr txBox="1"/>
          <p:nvPr/>
        </p:nvSpPr>
        <p:spPr>
          <a:xfrm>
            <a:off x="3640409" y="3886200"/>
            <a:ext cx="5292535" cy="1015663"/>
          </a:xfrm>
          <a:prstGeom prst="rect">
            <a:avLst/>
          </a:prstGeom>
          <a:noFill/>
        </p:spPr>
        <p:txBody>
          <a:bodyPr wrap="none" rtlCol="0">
            <a:spAutoFit/>
          </a:bodyPr>
          <a:lstStyle/>
          <a:p>
            <a:r>
              <a:rPr lang="en-US" sz="2000" dirty="0">
                <a:latin typeface="Calibri" pitchFamily="34" charset="0"/>
              </a:rPr>
              <a:t>Allocated blocks: shaded</a:t>
            </a:r>
          </a:p>
          <a:p>
            <a:r>
              <a:rPr lang="en-US" sz="2000" dirty="0">
                <a:latin typeface="Calibri" pitchFamily="34" charset="0"/>
              </a:rPr>
              <a:t>Free blocks: </a:t>
            </a:r>
            <a:r>
              <a:rPr lang="en-US" sz="2000" dirty="0" err="1">
                <a:latin typeface="Calibri" pitchFamily="34" charset="0"/>
              </a:rPr>
              <a:t>unshaded</a:t>
            </a:r>
            <a:endParaRPr lang="en-US" sz="2000" dirty="0">
              <a:latin typeface="Calibri" pitchFamily="34" charset="0"/>
            </a:endParaRPr>
          </a:p>
          <a:p>
            <a:r>
              <a:rPr lang="en-US" sz="2000" dirty="0">
                <a:latin typeface="Calibri" pitchFamily="34" charset="0"/>
              </a:rPr>
              <a:t>Headers: labeled with size in bytes/allocated bit</a:t>
            </a:r>
          </a:p>
        </p:txBody>
      </p:sp>
      <p:sp>
        <p:nvSpPr>
          <p:cNvPr id="3" name="Slide Number Placeholder 2"/>
          <p:cNvSpPr>
            <a:spLocks noGrp="1"/>
          </p:cNvSpPr>
          <p:nvPr>
            <p:ph type="sldNum" sz="quarter" idx="12"/>
          </p:nvPr>
        </p:nvSpPr>
        <p:spPr/>
        <p:txBody>
          <a:bodyPr/>
          <a:lstStyle/>
          <a:p>
            <a:fld id="{D519158F-3378-D44B-876B-64E70D409B50}" type="slidenum">
              <a:rPr lang="en-US" smtClean="0">
                <a:solidFill>
                  <a:srgbClr val="4A66AC"/>
                </a:solidFill>
              </a:rPr>
              <a:pPr/>
              <a:t>22</a:t>
            </a:fld>
            <a:endParaRPr lang="en-US" dirty="0">
              <a:solidFill>
                <a:srgbClr val="4A66AC"/>
              </a:solidFill>
            </a:endParaRPr>
          </a:p>
        </p:txBody>
      </p:sp>
    </p:spTree>
    <p:extLst>
      <p:ext uri="{BB962C8B-B14F-4D97-AF65-F5344CB8AC3E}">
        <p14:creationId xmlns:p14="http://schemas.microsoft.com/office/powerpoint/2010/main" val="933561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E7A4C-FC72-044C-A31D-2FE449269DFA}"/>
              </a:ext>
            </a:extLst>
          </p:cNvPr>
          <p:cNvSpPr>
            <a:spLocks noGrp="1"/>
          </p:cNvSpPr>
          <p:nvPr>
            <p:ph type="title"/>
          </p:nvPr>
        </p:nvSpPr>
        <p:spPr/>
        <p:txBody>
          <a:bodyPr>
            <a:normAutofit/>
          </a:bodyPr>
          <a:lstStyle/>
          <a:p>
            <a:r>
              <a:rPr lang="en-US" dirty="0"/>
              <a:t>Exercise 2: Block Headers</a:t>
            </a:r>
          </a:p>
        </p:txBody>
      </p:sp>
      <p:sp>
        <p:nvSpPr>
          <p:cNvPr id="3" name="Content Placeholder 2">
            <a:extLst>
              <a:ext uri="{FF2B5EF4-FFF2-40B4-BE49-F238E27FC236}">
                <a16:creationId xmlns:a16="http://schemas.microsoft.com/office/drawing/2014/main" id="{9AEB4885-BB5B-8043-A03B-4EB58B26AED5}"/>
              </a:ext>
            </a:extLst>
          </p:cNvPr>
          <p:cNvSpPr>
            <a:spLocks noGrp="1"/>
          </p:cNvSpPr>
          <p:nvPr>
            <p:ph idx="1"/>
          </p:nvPr>
        </p:nvSpPr>
        <p:spPr>
          <a:xfrm>
            <a:off x="457200" y="1600200"/>
            <a:ext cx="8686800" cy="4876800"/>
          </a:xfrm>
        </p:spPr>
        <p:txBody>
          <a:bodyPr/>
          <a:lstStyle/>
          <a:p>
            <a:r>
              <a:rPr lang="en-US" dirty="0"/>
              <a:t>Determine the block sizes and header values that would result from the following sequence of malloc requests. Assume that the allocator uses an implicit list implementation with the block format just described and maintains 8-byte alignment.</a:t>
            </a:r>
          </a:p>
        </p:txBody>
      </p:sp>
      <p:graphicFrame>
        <p:nvGraphicFramePr>
          <p:cNvPr id="4" name="Table 3">
            <a:extLst>
              <a:ext uri="{FF2B5EF4-FFF2-40B4-BE49-F238E27FC236}">
                <a16:creationId xmlns:a16="http://schemas.microsoft.com/office/drawing/2014/main" id="{DECD11FD-8548-4345-B0A4-547A7BA251D2}"/>
              </a:ext>
            </a:extLst>
          </p:cNvPr>
          <p:cNvGraphicFramePr>
            <a:graphicFrameLocks noGrp="1"/>
          </p:cNvGraphicFramePr>
          <p:nvPr>
            <p:extLst>
              <p:ext uri="{D42A27DB-BD31-4B8C-83A1-F6EECF244321}">
                <p14:modId xmlns:p14="http://schemas.microsoft.com/office/powerpoint/2010/main" val="2594286084"/>
              </p:ext>
            </p:extLst>
          </p:nvPr>
        </p:nvGraphicFramePr>
        <p:xfrm>
          <a:off x="510053" y="4038600"/>
          <a:ext cx="6324601" cy="1483360"/>
        </p:xfrm>
        <a:graphic>
          <a:graphicData uri="http://schemas.openxmlformats.org/drawingml/2006/table">
            <a:tbl>
              <a:tblPr firstRow="1" bandRow="1">
                <a:tableStyleId>{5C22544A-7EE6-4342-B048-85BDC9FD1C3A}</a:tableStyleId>
              </a:tblPr>
              <a:tblGrid>
                <a:gridCol w="1660208">
                  <a:extLst>
                    <a:ext uri="{9D8B030D-6E8A-4147-A177-3AD203B41FA5}">
                      <a16:colId xmlns:a16="http://schemas.microsoft.com/office/drawing/2014/main" val="4127386298"/>
                    </a:ext>
                  </a:extLst>
                </a:gridCol>
                <a:gridCol w="2371725">
                  <a:extLst>
                    <a:ext uri="{9D8B030D-6E8A-4147-A177-3AD203B41FA5}">
                      <a16:colId xmlns:a16="http://schemas.microsoft.com/office/drawing/2014/main" val="2622710890"/>
                    </a:ext>
                  </a:extLst>
                </a:gridCol>
                <a:gridCol w="2292668">
                  <a:extLst>
                    <a:ext uri="{9D8B030D-6E8A-4147-A177-3AD203B41FA5}">
                      <a16:colId xmlns:a16="http://schemas.microsoft.com/office/drawing/2014/main" val="1058800016"/>
                    </a:ext>
                  </a:extLst>
                </a:gridCol>
              </a:tblGrid>
              <a:tr h="370840">
                <a:tc>
                  <a:txBody>
                    <a:bodyPr/>
                    <a:lstStyle/>
                    <a:p>
                      <a:r>
                        <a:rPr lang="en-US" dirty="0"/>
                        <a:t>Request</a:t>
                      </a:r>
                    </a:p>
                  </a:txBody>
                  <a:tcPr/>
                </a:tc>
                <a:tc>
                  <a:txBody>
                    <a:bodyPr/>
                    <a:lstStyle/>
                    <a:p>
                      <a:r>
                        <a:rPr lang="en-US" dirty="0"/>
                        <a:t>Block size (decimal)</a:t>
                      </a:r>
                    </a:p>
                  </a:txBody>
                  <a:tcPr/>
                </a:tc>
                <a:tc>
                  <a:txBody>
                    <a:bodyPr/>
                    <a:lstStyle/>
                    <a:p>
                      <a:r>
                        <a:rPr lang="en-US" dirty="0"/>
                        <a:t>Block header (hex)</a:t>
                      </a:r>
                    </a:p>
                  </a:txBody>
                  <a:tcPr/>
                </a:tc>
                <a:extLst>
                  <a:ext uri="{0D108BD9-81ED-4DB2-BD59-A6C34878D82A}">
                    <a16:rowId xmlns:a16="http://schemas.microsoft.com/office/drawing/2014/main" val="78384079"/>
                  </a:ext>
                </a:extLst>
              </a:tr>
              <a:tr h="370840">
                <a:tc>
                  <a:txBody>
                    <a:bodyPr/>
                    <a:lstStyle/>
                    <a:p>
                      <a:r>
                        <a:rPr lang="en-US" dirty="0"/>
                        <a:t>malloc(1)</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729026084"/>
                  </a:ext>
                </a:extLst>
              </a:tr>
              <a:tr h="370840">
                <a:tc>
                  <a:txBody>
                    <a:bodyPr/>
                    <a:lstStyle/>
                    <a:p>
                      <a:r>
                        <a:rPr lang="en-US" dirty="0"/>
                        <a:t>malloc(5)</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891226381"/>
                  </a:ext>
                </a:extLst>
              </a:tr>
              <a:tr h="370840">
                <a:tc>
                  <a:txBody>
                    <a:bodyPr/>
                    <a:lstStyle/>
                    <a:p>
                      <a:r>
                        <a:rPr lang="en-US" dirty="0"/>
                        <a:t>malloc(12)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003789122"/>
                  </a:ext>
                </a:extLst>
              </a:tr>
            </a:tbl>
          </a:graphicData>
        </a:graphic>
      </p:graphicFrame>
      <p:sp>
        <p:nvSpPr>
          <p:cNvPr id="5" name="Rectangle 3">
            <a:extLst>
              <a:ext uri="{FF2B5EF4-FFF2-40B4-BE49-F238E27FC236}">
                <a16:creationId xmlns:a16="http://schemas.microsoft.com/office/drawing/2014/main" id="{4C1406E0-2DD5-F546-9A95-F24D4ED8D2BE}"/>
              </a:ext>
            </a:extLst>
          </p:cNvPr>
          <p:cNvSpPr>
            <a:spLocks noChangeArrowheads="1"/>
          </p:cNvSpPr>
          <p:nvPr/>
        </p:nvSpPr>
        <p:spPr bwMode="auto">
          <a:xfrm>
            <a:off x="6988643" y="4051300"/>
            <a:ext cx="1370012"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a:t>
            </a:r>
            <a:r>
              <a:rPr lang="en-GB" sz="1600" b="1" dirty="0">
                <a:latin typeface="Calibri" pitchFamily="34" charset="0"/>
              </a:rPr>
              <a:t>ize</a:t>
            </a:r>
          </a:p>
        </p:txBody>
      </p:sp>
      <p:sp>
        <p:nvSpPr>
          <p:cNvPr id="6" name="Text Box 4">
            <a:extLst>
              <a:ext uri="{FF2B5EF4-FFF2-40B4-BE49-F238E27FC236}">
                <a16:creationId xmlns:a16="http://schemas.microsoft.com/office/drawing/2014/main" id="{FCF6D510-E221-9A4A-B4D6-958D942B2ED9}"/>
              </a:ext>
            </a:extLst>
          </p:cNvPr>
          <p:cNvSpPr txBox="1">
            <a:spLocks noChangeArrowheads="1"/>
          </p:cNvSpPr>
          <p:nvPr/>
        </p:nvSpPr>
        <p:spPr bwMode="auto">
          <a:xfrm>
            <a:off x="7440447" y="3474200"/>
            <a:ext cx="79314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4 bytes</a:t>
            </a:r>
          </a:p>
        </p:txBody>
      </p:sp>
      <p:sp>
        <p:nvSpPr>
          <p:cNvPr id="7" name="Rectangle 6">
            <a:extLst>
              <a:ext uri="{FF2B5EF4-FFF2-40B4-BE49-F238E27FC236}">
                <a16:creationId xmlns:a16="http://schemas.microsoft.com/office/drawing/2014/main" id="{18A0B8A4-87DF-A749-BAFB-D9296FC04CDE}"/>
              </a:ext>
            </a:extLst>
          </p:cNvPr>
          <p:cNvSpPr>
            <a:spLocks noChangeArrowheads="1"/>
          </p:cNvSpPr>
          <p:nvPr/>
        </p:nvSpPr>
        <p:spPr bwMode="auto">
          <a:xfrm>
            <a:off x="6988643" y="4432300"/>
            <a:ext cx="1676400" cy="1285875"/>
          </a:xfrm>
          <a:prstGeom prst="rect">
            <a:avLst/>
          </a:prstGeom>
          <a:solidFill>
            <a:schemeClr val="accent6"/>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t>
            </a:r>
            <a:r>
              <a:rPr lang="en-GB" sz="1600" b="1" dirty="0">
                <a:latin typeface="Calibri" pitchFamily="34" charset="0"/>
              </a:rPr>
              <a:t>ayload</a:t>
            </a:r>
          </a:p>
        </p:txBody>
      </p:sp>
      <p:sp>
        <p:nvSpPr>
          <p:cNvPr id="9" name="Rectangle 8">
            <a:extLst>
              <a:ext uri="{FF2B5EF4-FFF2-40B4-BE49-F238E27FC236}">
                <a16:creationId xmlns:a16="http://schemas.microsoft.com/office/drawing/2014/main" id="{671BDF4E-A3C8-E445-B0C8-A9C9E4C6B57B}"/>
              </a:ext>
            </a:extLst>
          </p:cNvPr>
          <p:cNvSpPr>
            <a:spLocks noChangeArrowheads="1"/>
          </p:cNvSpPr>
          <p:nvPr/>
        </p:nvSpPr>
        <p:spPr bwMode="auto">
          <a:xfrm>
            <a:off x="8360243" y="40513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a</a:t>
            </a:r>
          </a:p>
        </p:txBody>
      </p:sp>
      <p:sp>
        <p:nvSpPr>
          <p:cNvPr id="10" name="Rectangle 9">
            <a:extLst>
              <a:ext uri="{FF2B5EF4-FFF2-40B4-BE49-F238E27FC236}">
                <a16:creationId xmlns:a16="http://schemas.microsoft.com/office/drawing/2014/main" id="{48E62A24-894A-364A-A905-AE8AF02A669B}"/>
              </a:ext>
            </a:extLst>
          </p:cNvPr>
          <p:cNvSpPr>
            <a:spLocks noChangeArrowheads="1"/>
          </p:cNvSpPr>
          <p:nvPr/>
        </p:nvSpPr>
        <p:spPr bwMode="auto">
          <a:xfrm>
            <a:off x="6988643" y="5715000"/>
            <a:ext cx="1676400" cy="685800"/>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O</a:t>
            </a:r>
            <a:r>
              <a:rPr lang="en-GB" sz="1600" b="1" dirty="0">
                <a:latin typeface="Calibri" pitchFamily="34" charset="0"/>
              </a:rPr>
              <a:t>ptional</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padding</a:t>
            </a:r>
          </a:p>
        </p:txBody>
      </p:sp>
      <p:sp>
        <p:nvSpPr>
          <p:cNvPr id="11" name="AutoShape 8">
            <a:extLst>
              <a:ext uri="{FF2B5EF4-FFF2-40B4-BE49-F238E27FC236}">
                <a16:creationId xmlns:a16="http://schemas.microsoft.com/office/drawing/2014/main" id="{E8F45573-38B5-E64F-B87D-68FC805C424E}"/>
              </a:ext>
            </a:extLst>
          </p:cNvPr>
          <p:cNvSpPr>
            <a:spLocks/>
          </p:cNvSpPr>
          <p:nvPr/>
        </p:nvSpPr>
        <p:spPr bwMode="auto">
          <a:xfrm rot="16200000">
            <a:off x="7712545" y="3086099"/>
            <a:ext cx="228600" cy="1676401"/>
          </a:xfrm>
          <a:prstGeom prst="rightBrace">
            <a:avLst>
              <a:gd name="adj1" fmla="val 118750"/>
              <a:gd name="adj2" fmla="val 50000"/>
            </a:avLst>
          </a:prstGeom>
          <a:noFill/>
          <a:ln w="12700">
            <a:solidFill>
              <a:schemeClr val="tx1"/>
            </a:solidFill>
            <a:miter lim="800000"/>
            <a:headEnd/>
            <a:tailEnd/>
          </a:ln>
          <a:effectLst/>
        </p:spPr>
        <p:txBody>
          <a:bodyPr wrap="none" anchor="ctr"/>
          <a:lstStyle/>
          <a:p>
            <a:endParaRPr lang="en-US"/>
          </a:p>
        </p:txBody>
      </p:sp>
      <p:sp>
        <p:nvSpPr>
          <p:cNvPr id="12" name="TextBox 11">
            <a:extLst>
              <a:ext uri="{FF2B5EF4-FFF2-40B4-BE49-F238E27FC236}">
                <a16:creationId xmlns:a16="http://schemas.microsoft.com/office/drawing/2014/main" id="{B7067C34-C732-0B42-9328-CD1F4AC88EA4}"/>
              </a:ext>
            </a:extLst>
          </p:cNvPr>
          <p:cNvSpPr txBox="1"/>
          <p:nvPr/>
        </p:nvSpPr>
        <p:spPr>
          <a:xfrm>
            <a:off x="3116094" y="4432300"/>
            <a:ext cx="312906" cy="369332"/>
          </a:xfrm>
          <a:prstGeom prst="rect">
            <a:avLst/>
          </a:prstGeom>
          <a:noFill/>
        </p:spPr>
        <p:txBody>
          <a:bodyPr wrap="none" rtlCol="0">
            <a:spAutoFit/>
          </a:bodyPr>
          <a:lstStyle/>
          <a:p>
            <a:r>
              <a:rPr lang="en-US" dirty="0"/>
              <a:t>8</a:t>
            </a:r>
          </a:p>
        </p:txBody>
      </p:sp>
      <p:sp>
        <p:nvSpPr>
          <p:cNvPr id="13" name="TextBox 12">
            <a:extLst>
              <a:ext uri="{FF2B5EF4-FFF2-40B4-BE49-F238E27FC236}">
                <a16:creationId xmlns:a16="http://schemas.microsoft.com/office/drawing/2014/main" id="{C80A9D59-1066-9E44-A225-8C7202AA433D}"/>
              </a:ext>
            </a:extLst>
          </p:cNvPr>
          <p:cNvSpPr txBox="1"/>
          <p:nvPr/>
        </p:nvSpPr>
        <p:spPr>
          <a:xfrm>
            <a:off x="4892767" y="4432300"/>
            <a:ext cx="1454244" cy="369332"/>
          </a:xfrm>
          <a:prstGeom prst="rect">
            <a:avLst/>
          </a:prstGeom>
          <a:noFill/>
        </p:spPr>
        <p:txBody>
          <a:bodyPr wrap="none" rtlCol="0">
            <a:spAutoFit/>
          </a:bodyPr>
          <a:lstStyle/>
          <a:p>
            <a:r>
              <a:rPr lang="en-US" dirty="0"/>
              <a:t>0x00000009</a:t>
            </a:r>
          </a:p>
        </p:txBody>
      </p:sp>
      <p:sp>
        <p:nvSpPr>
          <p:cNvPr id="14" name="TextBox 13">
            <a:extLst>
              <a:ext uri="{FF2B5EF4-FFF2-40B4-BE49-F238E27FC236}">
                <a16:creationId xmlns:a16="http://schemas.microsoft.com/office/drawing/2014/main" id="{3B1EB5EC-A7DA-B64E-9C10-BEE8B274C14B}"/>
              </a:ext>
            </a:extLst>
          </p:cNvPr>
          <p:cNvSpPr txBox="1"/>
          <p:nvPr/>
        </p:nvSpPr>
        <p:spPr>
          <a:xfrm>
            <a:off x="3054272" y="4826000"/>
            <a:ext cx="441146" cy="369332"/>
          </a:xfrm>
          <a:prstGeom prst="rect">
            <a:avLst/>
          </a:prstGeom>
          <a:noFill/>
        </p:spPr>
        <p:txBody>
          <a:bodyPr wrap="none" rtlCol="0">
            <a:spAutoFit/>
          </a:bodyPr>
          <a:lstStyle/>
          <a:p>
            <a:r>
              <a:rPr lang="en-US" dirty="0"/>
              <a:t>16</a:t>
            </a:r>
          </a:p>
        </p:txBody>
      </p:sp>
      <p:sp>
        <p:nvSpPr>
          <p:cNvPr id="15" name="TextBox 14">
            <a:extLst>
              <a:ext uri="{FF2B5EF4-FFF2-40B4-BE49-F238E27FC236}">
                <a16:creationId xmlns:a16="http://schemas.microsoft.com/office/drawing/2014/main" id="{D149086C-FB7D-C34B-A55D-630459911FBE}"/>
              </a:ext>
            </a:extLst>
          </p:cNvPr>
          <p:cNvSpPr txBox="1"/>
          <p:nvPr/>
        </p:nvSpPr>
        <p:spPr>
          <a:xfrm>
            <a:off x="4892767" y="4826000"/>
            <a:ext cx="1437125" cy="369332"/>
          </a:xfrm>
          <a:prstGeom prst="rect">
            <a:avLst/>
          </a:prstGeom>
          <a:noFill/>
        </p:spPr>
        <p:txBody>
          <a:bodyPr wrap="none" rtlCol="0">
            <a:spAutoFit/>
          </a:bodyPr>
          <a:lstStyle/>
          <a:p>
            <a:r>
              <a:rPr lang="en-US" dirty="0"/>
              <a:t>0x00000011</a:t>
            </a:r>
          </a:p>
        </p:txBody>
      </p:sp>
      <p:sp>
        <p:nvSpPr>
          <p:cNvPr id="16" name="TextBox 15">
            <a:extLst>
              <a:ext uri="{FF2B5EF4-FFF2-40B4-BE49-F238E27FC236}">
                <a16:creationId xmlns:a16="http://schemas.microsoft.com/office/drawing/2014/main" id="{AB2BA21F-E523-0541-9F76-E27E4635678A}"/>
              </a:ext>
            </a:extLst>
          </p:cNvPr>
          <p:cNvSpPr txBox="1"/>
          <p:nvPr/>
        </p:nvSpPr>
        <p:spPr>
          <a:xfrm>
            <a:off x="3054272" y="5174734"/>
            <a:ext cx="441146" cy="369332"/>
          </a:xfrm>
          <a:prstGeom prst="rect">
            <a:avLst/>
          </a:prstGeom>
          <a:noFill/>
        </p:spPr>
        <p:txBody>
          <a:bodyPr wrap="none" rtlCol="0">
            <a:spAutoFit/>
          </a:bodyPr>
          <a:lstStyle/>
          <a:p>
            <a:r>
              <a:rPr lang="en-US" dirty="0"/>
              <a:t>16</a:t>
            </a:r>
          </a:p>
        </p:txBody>
      </p:sp>
      <p:sp>
        <p:nvSpPr>
          <p:cNvPr id="17" name="TextBox 16">
            <a:extLst>
              <a:ext uri="{FF2B5EF4-FFF2-40B4-BE49-F238E27FC236}">
                <a16:creationId xmlns:a16="http://schemas.microsoft.com/office/drawing/2014/main" id="{D555C5CC-A2E3-6A44-B4A7-636E0D5D1D15}"/>
              </a:ext>
            </a:extLst>
          </p:cNvPr>
          <p:cNvSpPr txBox="1"/>
          <p:nvPr/>
        </p:nvSpPr>
        <p:spPr>
          <a:xfrm>
            <a:off x="4892767" y="5174734"/>
            <a:ext cx="1437125" cy="369332"/>
          </a:xfrm>
          <a:prstGeom prst="rect">
            <a:avLst/>
          </a:prstGeom>
          <a:noFill/>
        </p:spPr>
        <p:txBody>
          <a:bodyPr wrap="none" rtlCol="0">
            <a:spAutoFit/>
          </a:bodyPr>
          <a:lstStyle/>
          <a:p>
            <a:r>
              <a:rPr lang="en-US" dirty="0"/>
              <a:t>0x00000011</a:t>
            </a:r>
          </a:p>
        </p:txBody>
      </p:sp>
    </p:spTree>
    <p:extLst>
      <p:ext uri="{BB962C8B-B14F-4D97-AF65-F5344CB8AC3E}">
        <p14:creationId xmlns:p14="http://schemas.microsoft.com/office/powerpoint/2010/main" val="372214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Implicit Lists: Summary</a:t>
            </a:r>
          </a:p>
        </p:txBody>
      </p:sp>
      <p:sp>
        <p:nvSpPr>
          <p:cNvPr id="33794" name="Rectangle 2"/>
          <p:cNvSpPr>
            <a:spLocks noGrp="1" noChangeArrowheads="1"/>
          </p:cNvSpPr>
          <p:nvPr>
            <p:ph idx="1"/>
          </p:nvPr>
        </p:nvSpPr>
        <p:spPr>
          <a:ln/>
        </p:spPr>
        <p:txBody>
          <a:bodyPr>
            <a:normAutofit/>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Implementation: very simple</a:t>
            </a:r>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400"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Allocate cost: linear time in the worst case</a:t>
            </a:r>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Free cost: constant time worst case–even with coalescing</a:t>
            </a:r>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Memory usage: depends on the placement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First-fit, next-fit, or best-fit</a:t>
            </a:r>
          </a:p>
          <a:p>
            <a:pPr lvl="1">
              <a:lnSpc>
                <a:spcPct val="88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000"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Not used in practice for </a:t>
            </a:r>
            <a:r>
              <a:rPr lang="en-GB" sz="2400" b="1" dirty="0" err="1">
                <a:latin typeface="Courier New" pitchFamily="49" charset="0"/>
              </a:rPr>
              <a:t>malloc</a:t>
            </a:r>
            <a:r>
              <a:rPr lang="en-GB" sz="2400" dirty="0">
                <a:latin typeface="Courier New" pitchFamily="49" charset="0"/>
              </a:rPr>
              <a:t>/</a:t>
            </a:r>
            <a:r>
              <a:rPr lang="en-GB" sz="2400" b="1" dirty="0">
                <a:latin typeface="Courier New" pitchFamily="49" charset="0"/>
              </a:rPr>
              <a:t>free</a:t>
            </a:r>
            <a:r>
              <a:rPr lang="en-GB" sz="2400" dirty="0">
                <a:latin typeface="Courier New" pitchFamily="49" charset="0"/>
              </a:rPr>
              <a:t> </a:t>
            </a:r>
            <a:r>
              <a:rPr lang="en-GB" sz="2400" dirty="0"/>
              <a:t>because of linear-time allocation</a:t>
            </a:r>
          </a:p>
          <a:p>
            <a:pPr lvl="1">
              <a:lnSpc>
                <a:spcPct val="88000"/>
              </a:lnSpc>
              <a:buSzTx/>
              <a:buFont typeface="Wingdings" pitchFamily="2" charset="2"/>
              <a:buChar cha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used in many special purpose applications</a:t>
            </a:r>
          </a:p>
          <a:p>
            <a:pPr lvl="1">
              <a:lnSpc>
                <a:spcPct val="88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000"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However, the concepts of splitting and boundary tag coalescing are general to </a:t>
            </a:r>
            <a:r>
              <a:rPr lang="en-GB" sz="2400" i="1" dirty="0">
                <a:solidFill>
                  <a:srgbClr val="C00000"/>
                </a:solidFill>
              </a:rPr>
              <a:t>all</a:t>
            </a:r>
            <a:r>
              <a:rPr lang="en-GB" sz="2400" dirty="0"/>
              <a:t> allocators</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24</a:t>
            </a:fld>
            <a:endParaRPr lang="en-US" dirty="0">
              <a:solidFill>
                <a:srgbClr val="4A66AC"/>
              </a:solidFill>
            </a:endParaRPr>
          </a:p>
        </p:txBody>
      </p:sp>
    </p:spTree>
    <p:extLst>
      <p:ext uri="{BB962C8B-B14F-4D97-AF65-F5344CB8AC3E}">
        <p14:creationId xmlns:p14="http://schemas.microsoft.com/office/powerpoint/2010/main" val="27501955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4">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7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396875" y="1197678"/>
            <a:ext cx="8061325" cy="1850322"/>
          </a:xfrm>
          <a:prstGeom prst="rect">
            <a:avLst/>
          </a:prstGeom>
          <a:no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nvPr>
        </p:nvSpPr>
        <p:spPr/>
        <p:txBody>
          <a:bodyPr/>
          <a:lstStyle/>
          <a:p>
            <a:r>
              <a:rPr lang="en-US" dirty="0"/>
              <a:t>Keeping Track of Free Blocks</a:t>
            </a:r>
          </a:p>
        </p:txBody>
      </p:sp>
      <p:sp>
        <p:nvSpPr>
          <p:cNvPr id="3" name="Content Placeholder 2"/>
          <p:cNvSpPr>
            <a:spLocks noGrp="1"/>
          </p:cNvSpPr>
          <p:nvPr>
            <p:ph idx="1"/>
          </p:nvPr>
        </p:nvSpPr>
        <p:spPr/>
        <p:txBody>
          <a:bodyPr>
            <a:normAutofit fontScale="92500" lnSpcReduction="10000"/>
          </a:bodyPr>
          <a:lstStyle/>
          <a:p>
            <a:r>
              <a:rPr lang="en-US" dirty="0"/>
              <a:t>Method 1: </a:t>
            </a:r>
            <a:r>
              <a:rPr lang="en-US" b="1" i="1" dirty="0">
                <a:solidFill>
                  <a:schemeClr val="accent1"/>
                </a:solidFill>
              </a:rPr>
              <a:t>Implicit list </a:t>
            </a:r>
            <a:r>
              <a:rPr lang="en-US" dirty="0"/>
              <a:t>using length—links all blocks</a:t>
            </a:r>
          </a:p>
          <a:p>
            <a:endParaRPr lang="en-US" dirty="0"/>
          </a:p>
          <a:p>
            <a:endParaRPr lang="en-US" dirty="0"/>
          </a:p>
          <a:p>
            <a:endParaRPr lang="en-US" dirty="0"/>
          </a:p>
          <a:p>
            <a:r>
              <a:rPr lang="en-US" dirty="0"/>
              <a:t>Method 2: </a:t>
            </a:r>
            <a:r>
              <a:rPr lang="en-GB" b="1" i="1" dirty="0">
                <a:solidFill>
                  <a:schemeClr val="accent1"/>
                </a:solidFill>
              </a:rPr>
              <a:t>Explicit list</a:t>
            </a:r>
            <a:r>
              <a:rPr lang="en-GB" b="1" dirty="0">
                <a:solidFill>
                  <a:schemeClr val="accent1"/>
                </a:solidFill>
              </a:rPr>
              <a:t> </a:t>
            </a:r>
            <a:r>
              <a:rPr lang="en-GB" dirty="0"/>
              <a:t>among the free blocks using pointers</a:t>
            </a:r>
          </a:p>
          <a:p>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Method 3: </a:t>
            </a:r>
            <a:r>
              <a:rPr lang="en-GB" b="1" i="1" dirty="0">
                <a:solidFill>
                  <a:schemeClr val="accent1"/>
                </a:solidFill>
              </a:rPr>
              <a:t>Segregated free list</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Different free lists for different size classes</a:t>
            </a:r>
            <a:endParaRPr lang="en-US" dirty="0"/>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US"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US" dirty="0"/>
              <a:t>Method 4: </a:t>
            </a:r>
            <a:r>
              <a:rPr lang="en-GB" b="1" i="1" dirty="0">
                <a:solidFill>
                  <a:schemeClr val="accent1"/>
                </a:solidFill>
              </a:rPr>
              <a:t>Blocks sorted by size</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Can use a balanced tree (e.g. Red-Black tree) with pointers within each free block, and the length used as a key</a:t>
            </a:r>
          </a:p>
        </p:txBody>
      </p:sp>
      <p:sp>
        <p:nvSpPr>
          <p:cNvPr id="43" name="Slide Number Placeholder 42"/>
          <p:cNvSpPr>
            <a:spLocks noGrp="1"/>
          </p:cNvSpPr>
          <p:nvPr>
            <p:ph type="sldNum" sz="quarter" idx="12"/>
          </p:nvPr>
        </p:nvSpPr>
        <p:spPr/>
        <p:txBody>
          <a:bodyPr/>
          <a:lstStyle/>
          <a:p>
            <a:fld id="{D519158F-3378-D44B-876B-64E70D409B50}" type="slidenum">
              <a:rPr lang="en-US" smtClean="0">
                <a:solidFill>
                  <a:srgbClr val="4A66AC"/>
                </a:solidFill>
              </a:rPr>
              <a:pPr/>
              <a:t>25</a:t>
            </a:fld>
            <a:endParaRPr lang="en-US" dirty="0">
              <a:solidFill>
                <a:srgbClr val="4A66AC"/>
              </a:solidFill>
            </a:endParaRPr>
          </a:p>
        </p:txBody>
      </p:sp>
      <p:grpSp>
        <p:nvGrpSpPr>
          <p:cNvPr id="48" name="Group 47">
            <a:extLst>
              <a:ext uri="{FF2B5EF4-FFF2-40B4-BE49-F238E27FC236}">
                <a16:creationId xmlns:a16="http://schemas.microsoft.com/office/drawing/2014/main" id="{27529C9D-116F-2342-8E71-5DB4BC60E13F}"/>
              </a:ext>
            </a:extLst>
          </p:cNvPr>
          <p:cNvGrpSpPr/>
          <p:nvPr/>
        </p:nvGrpSpPr>
        <p:grpSpPr>
          <a:xfrm>
            <a:off x="1600200" y="2286000"/>
            <a:ext cx="5181600" cy="304800"/>
            <a:chOff x="1600200" y="2286000"/>
            <a:chExt cx="5181600" cy="304800"/>
          </a:xfrm>
        </p:grpSpPr>
        <p:sp>
          <p:nvSpPr>
            <p:cNvPr id="4" name="Rectangle 4"/>
            <p:cNvSpPr>
              <a:spLocks noChangeArrowheads="1"/>
            </p:cNvSpPr>
            <p:nvPr/>
          </p:nvSpPr>
          <p:spPr bwMode="auto">
            <a:xfrm>
              <a:off x="16002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Courier New" pitchFamily="49" charset="0"/>
                </a:rPr>
                <a:t>5</a:t>
              </a:r>
            </a:p>
          </p:txBody>
        </p:sp>
        <p:sp>
          <p:nvSpPr>
            <p:cNvPr id="5" name="Rectangle 5"/>
            <p:cNvSpPr>
              <a:spLocks noChangeArrowheads="1"/>
            </p:cNvSpPr>
            <p:nvPr/>
          </p:nvSpPr>
          <p:spPr bwMode="auto">
            <a:xfrm>
              <a:off x="1905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6" name="Rectangle 6"/>
            <p:cNvSpPr>
              <a:spLocks noChangeArrowheads="1"/>
            </p:cNvSpPr>
            <p:nvPr/>
          </p:nvSpPr>
          <p:spPr bwMode="auto">
            <a:xfrm>
              <a:off x="2209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7" name="Rectangle 7"/>
            <p:cNvSpPr>
              <a:spLocks noChangeArrowheads="1"/>
            </p:cNvSpPr>
            <p:nvPr/>
          </p:nvSpPr>
          <p:spPr bwMode="auto">
            <a:xfrm>
              <a:off x="2514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2819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9" name="Rectangle 9"/>
            <p:cNvSpPr>
              <a:spLocks noChangeArrowheads="1"/>
            </p:cNvSpPr>
            <p:nvPr/>
          </p:nvSpPr>
          <p:spPr bwMode="auto">
            <a:xfrm>
              <a:off x="3124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4</a:t>
              </a:r>
            </a:p>
          </p:txBody>
        </p:sp>
        <p:sp>
          <p:nvSpPr>
            <p:cNvPr id="10" name="Rectangle 10"/>
            <p:cNvSpPr>
              <a:spLocks noChangeArrowheads="1"/>
            </p:cNvSpPr>
            <p:nvPr/>
          </p:nvSpPr>
          <p:spPr bwMode="auto">
            <a:xfrm>
              <a:off x="3429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1" name="Rectangle 11"/>
            <p:cNvSpPr>
              <a:spLocks noChangeArrowheads="1"/>
            </p:cNvSpPr>
            <p:nvPr/>
          </p:nvSpPr>
          <p:spPr bwMode="auto">
            <a:xfrm>
              <a:off x="37338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2" name="Rectangle 12"/>
            <p:cNvSpPr>
              <a:spLocks noChangeArrowheads="1"/>
            </p:cNvSpPr>
            <p:nvPr/>
          </p:nvSpPr>
          <p:spPr bwMode="auto">
            <a:xfrm>
              <a:off x="40386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13" name="Rectangle 13"/>
            <p:cNvSpPr>
              <a:spLocks noChangeArrowheads="1"/>
            </p:cNvSpPr>
            <p:nvPr/>
          </p:nvSpPr>
          <p:spPr bwMode="auto">
            <a:xfrm>
              <a:off x="46482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4" name="Rectangle 14"/>
            <p:cNvSpPr>
              <a:spLocks noChangeArrowheads="1"/>
            </p:cNvSpPr>
            <p:nvPr/>
          </p:nvSpPr>
          <p:spPr bwMode="auto">
            <a:xfrm>
              <a:off x="49530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5" name="Rectangle 15"/>
            <p:cNvSpPr>
              <a:spLocks noChangeArrowheads="1"/>
            </p:cNvSpPr>
            <p:nvPr/>
          </p:nvSpPr>
          <p:spPr bwMode="auto">
            <a:xfrm>
              <a:off x="52578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6" name="Rectangle 16"/>
            <p:cNvSpPr>
              <a:spLocks noChangeArrowheads="1"/>
            </p:cNvSpPr>
            <p:nvPr/>
          </p:nvSpPr>
          <p:spPr bwMode="auto">
            <a:xfrm>
              <a:off x="55626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7" name="Rectangle 17"/>
            <p:cNvSpPr>
              <a:spLocks noChangeArrowheads="1"/>
            </p:cNvSpPr>
            <p:nvPr/>
          </p:nvSpPr>
          <p:spPr bwMode="auto">
            <a:xfrm>
              <a:off x="5867400" y="22860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18" name="Rectangle 18"/>
            <p:cNvSpPr>
              <a:spLocks noChangeArrowheads="1"/>
            </p:cNvSpPr>
            <p:nvPr/>
          </p:nvSpPr>
          <p:spPr bwMode="auto">
            <a:xfrm>
              <a:off x="6172200" y="22860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a:t>
              </a:r>
            </a:p>
          </p:txBody>
        </p:sp>
        <p:sp>
          <p:nvSpPr>
            <p:cNvPr id="19" name="Rectangle 19"/>
            <p:cNvSpPr>
              <a:spLocks noChangeArrowheads="1"/>
            </p:cNvSpPr>
            <p:nvPr/>
          </p:nvSpPr>
          <p:spPr bwMode="auto">
            <a:xfrm>
              <a:off x="6477000" y="22860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0" name="Rectangle 20"/>
            <p:cNvSpPr>
              <a:spLocks noChangeArrowheads="1"/>
            </p:cNvSpPr>
            <p:nvPr/>
          </p:nvSpPr>
          <p:spPr bwMode="auto">
            <a:xfrm>
              <a:off x="4343400" y="22860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6</a:t>
              </a:r>
            </a:p>
          </p:txBody>
        </p:sp>
      </p:grpSp>
      <p:grpSp>
        <p:nvGrpSpPr>
          <p:cNvPr id="49" name="Group 48">
            <a:extLst>
              <a:ext uri="{FF2B5EF4-FFF2-40B4-BE49-F238E27FC236}">
                <a16:creationId xmlns:a16="http://schemas.microsoft.com/office/drawing/2014/main" id="{70F8F6ED-7D49-EE42-893E-B26BC1F0827C}"/>
              </a:ext>
            </a:extLst>
          </p:cNvPr>
          <p:cNvGrpSpPr/>
          <p:nvPr/>
        </p:nvGrpSpPr>
        <p:grpSpPr>
          <a:xfrm>
            <a:off x="1752600" y="2049162"/>
            <a:ext cx="4572000" cy="228600"/>
            <a:chOff x="1752600" y="2049162"/>
            <a:chExt cx="4572000" cy="228600"/>
          </a:xfrm>
        </p:grpSpPr>
        <p:sp>
          <p:nvSpPr>
            <p:cNvPr id="21" name="Freeform 39"/>
            <p:cNvSpPr>
              <a:spLocks/>
            </p:cNvSpPr>
            <p:nvPr/>
          </p:nvSpPr>
          <p:spPr bwMode="auto">
            <a:xfrm>
              <a:off x="1752600" y="20491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round/>
              <a:headEnd/>
              <a:tailEnd type="triangle" w="med" len="med"/>
            </a:ln>
            <a:effectLst/>
          </p:spPr>
          <p:txBody>
            <a:bodyPr wrap="none" anchor="ctr"/>
            <a:lstStyle/>
            <a:p>
              <a:endParaRPr lang="en-US"/>
            </a:p>
          </p:txBody>
        </p:sp>
        <p:sp>
          <p:nvSpPr>
            <p:cNvPr id="22" name="Freeform 40"/>
            <p:cNvSpPr>
              <a:spLocks/>
            </p:cNvSpPr>
            <p:nvPr/>
          </p:nvSpPr>
          <p:spPr bwMode="auto">
            <a:xfrm>
              <a:off x="3276600" y="20491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 name="Freeform 41"/>
            <p:cNvSpPr>
              <a:spLocks/>
            </p:cNvSpPr>
            <p:nvPr/>
          </p:nvSpPr>
          <p:spPr bwMode="auto">
            <a:xfrm>
              <a:off x="4495800" y="20491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grpSp>
      <p:grpSp>
        <p:nvGrpSpPr>
          <p:cNvPr id="46" name="Group 45">
            <a:extLst>
              <a:ext uri="{FF2B5EF4-FFF2-40B4-BE49-F238E27FC236}">
                <a16:creationId xmlns:a16="http://schemas.microsoft.com/office/drawing/2014/main" id="{9AD3651D-7A93-E048-8D93-2463155CED7D}"/>
              </a:ext>
            </a:extLst>
          </p:cNvPr>
          <p:cNvGrpSpPr/>
          <p:nvPr/>
        </p:nvGrpSpPr>
        <p:grpSpPr>
          <a:xfrm>
            <a:off x="1600200" y="3505200"/>
            <a:ext cx="5181600" cy="635000"/>
            <a:chOff x="1600200" y="3632200"/>
            <a:chExt cx="5181600" cy="635000"/>
          </a:xfrm>
        </p:grpSpPr>
        <p:sp>
          <p:nvSpPr>
            <p:cNvPr id="24" name="Rectangle 21"/>
            <p:cNvSpPr>
              <a:spLocks noChangeArrowheads="1"/>
            </p:cNvSpPr>
            <p:nvPr/>
          </p:nvSpPr>
          <p:spPr bwMode="auto">
            <a:xfrm>
              <a:off x="1600200" y="39624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a:latin typeface="Courier New" pitchFamily="49" charset="0"/>
                </a:rPr>
                <a:t>5</a:t>
              </a:r>
            </a:p>
          </p:txBody>
        </p:sp>
        <p:sp>
          <p:nvSpPr>
            <p:cNvPr id="25" name="Rectangle 22"/>
            <p:cNvSpPr>
              <a:spLocks noChangeArrowheads="1"/>
            </p:cNvSpPr>
            <p:nvPr/>
          </p:nvSpPr>
          <p:spPr bwMode="auto">
            <a:xfrm>
              <a:off x="19050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6" name="Rectangle 23"/>
            <p:cNvSpPr>
              <a:spLocks noChangeArrowheads="1"/>
            </p:cNvSpPr>
            <p:nvPr/>
          </p:nvSpPr>
          <p:spPr bwMode="auto">
            <a:xfrm>
              <a:off x="22098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7" name="Rectangle 24"/>
            <p:cNvSpPr>
              <a:spLocks noChangeArrowheads="1"/>
            </p:cNvSpPr>
            <p:nvPr/>
          </p:nvSpPr>
          <p:spPr bwMode="auto">
            <a:xfrm>
              <a:off x="25146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8" name="Rectangle 25"/>
            <p:cNvSpPr>
              <a:spLocks noChangeArrowheads="1"/>
            </p:cNvSpPr>
            <p:nvPr/>
          </p:nvSpPr>
          <p:spPr bwMode="auto">
            <a:xfrm>
              <a:off x="28194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9" name="Rectangle 26"/>
            <p:cNvSpPr>
              <a:spLocks noChangeArrowheads="1"/>
            </p:cNvSpPr>
            <p:nvPr/>
          </p:nvSpPr>
          <p:spPr bwMode="auto">
            <a:xfrm>
              <a:off x="3124200" y="39624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4</a:t>
              </a:r>
            </a:p>
          </p:txBody>
        </p:sp>
        <p:sp>
          <p:nvSpPr>
            <p:cNvPr id="30" name="Rectangle 27"/>
            <p:cNvSpPr>
              <a:spLocks noChangeArrowheads="1"/>
            </p:cNvSpPr>
            <p:nvPr/>
          </p:nvSpPr>
          <p:spPr bwMode="auto">
            <a:xfrm>
              <a:off x="34290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31" name="Rectangle 28"/>
            <p:cNvSpPr>
              <a:spLocks noChangeArrowheads="1"/>
            </p:cNvSpPr>
            <p:nvPr/>
          </p:nvSpPr>
          <p:spPr bwMode="auto">
            <a:xfrm>
              <a:off x="37338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32" name="Rectangle 29"/>
            <p:cNvSpPr>
              <a:spLocks noChangeArrowheads="1"/>
            </p:cNvSpPr>
            <p:nvPr/>
          </p:nvSpPr>
          <p:spPr bwMode="auto">
            <a:xfrm>
              <a:off x="40386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33" name="Rectangle 30"/>
            <p:cNvSpPr>
              <a:spLocks noChangeArrowheads="1"/>
            </p:cNvSpPr>
            <p:nvPr/>
          </p:nvSpPr>
          <p:spPr bwMode="auto">
            <a:xfrm>
              <a:off x="46482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4" name="Rectangle 31"/>
            <p:cNvSpPr>
              <a:spLocks noChangeArrowheads="1"/>
            </p:cNvSpPr>
            <p:nvPr/>
          </p:nvSpPr>
          <p:spPr bwMode="auto">
            <a:xfrm>
              <a:off x="49530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5" name="Rectangle 32"/>
            <p:cNvSpPr>
              <a:spLocks noChangeArrowheads="1"/>
            </p:cNvSpPr>
            <p:nvPr/>
          </p:nvSpPr>
          <p:spPr bwMode="auto">
            <a:xfrm>
              <a:off x="52578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6" name="Rectangle 33"/>
            <p:cNvSpPr>
              <a:spLocks noChangeArrowheads="1"/>
            </p:cNvSpPr>
            <p:nvPr/>
          </p:nvSpPr>
          <p:spPr bwMode="auto">
            <a:xfrm>
              <a:off x="55626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7" name="Rectangle 34"/>
            <p:cNvSpPr>
              <a:spLocks noChangeArrowheads="1"/>
            </p:cNvSpPr>
            <p:nvPr/>
          </p:nvSpPr>
          <p:spPr bwMode="auto">
            <a:xfrm>
              <a:off x="5867400" y="39624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38" name="Rectangle 35"/>
            <p:cNvSpPr>
              <a:spLocks noChangeArrowheads="1"/>
            </p:cNvSpPr>
            <p:nvPr/>
          </p:nvSpPr>
          <p:spPr bwMode="auto">
            <a:xfrm>
              <a:off x="6172200" y="3962400"/>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a:t>
              </a:r>
            </a:p>
          </p:txBody>
        </p:sp>
        <p:sp>
          <p:nvSpPr>
            <p:cNvPr id="39" name="Rectangle 36"/>
            <p:cNvSpPr>
              <a:spLocks noChangeArrowheads="1"/>
            </p:cNvSpPr>
            <p:nvPr/>
          </p:nvSpPr>
          <p:spPr bwMode="auto">
            <a:xfrm>
              <a:off x="6477000" y="3962400"/>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40" name="Rectangle 37"/>
            <p:cNvSpPr>
              <a:spLocks noChangeArrowheads="1"/>
            </p:cNvSpPr>
            <p:nvPr/>
          </p:nvSpPr>
          <p:spPr bwMode="auto">
            <a:xfrm>
              <a:off x="4343400" y="39624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6</a:t>
              </a:r>
            </a:p>
          </p:txBody>
        </p:sp>
        <p:sp>
          <p:nvSpPr>
            <p:cNvPr id="41" name="Freeform 38"/>
            <p:cNvSpPr>
              <a:spLocks/>
            </p:cNvSpPr>
            <p:nvPr/>
          </p:nvSpPr>
          <p:spPr bwMode="auto">
            <a:xfrm>
              <a:off x="2057400" y="3632200"/>
              <a:ext cx="24384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a:p>
          </p:txBody>
        </p:sp>
      </p:grpSp>
    </p:spTree>
    <p:extLst>
      <p:ext uri="{BB962C8B-B14F-4D97-AF65-F5344CB8AC3E}">
        <p14:creationId xmlns:p14="http://schemas.microsoft.com/office/powerpoint/2010/main" val="428412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26</a:t>
            </a:fld>
            <a:endParaRPr lang="en-US" dirty="0">
              <a:solidFill>
                <a:srgbClr val="4A66AC"/>
              </a:solidFill>
            </a:endParaRPr>
          </a:p>
        </p:txBody>
      </p:sp>
    </p:spTree>
    <p:extLst>
      <p:ext uri="{BB962C8B-B14F-4D97-AF65-F5344CB8AC3E}">
        <p14:creationId xmlns:p14="http://schemas.microsoft.com/office/powerpoint/2010/main" val="333056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par>
                                <p:cTn id="8" presetID="9" presetClass="emph" presetSubtype="0" nodeType="withEffect">
                                  <p:stCondLst>
                                    <p:cond delay="0"/>
                                  </p:stCondLst>
                                  <p:childTnLst>
                                    <p:set>
                                      <p:cBhvr>
                                        <p:cTn id="9" dur="indefinite"/>
                                        <p:tgtEl>
                                          <p:spTgt spid="41987">
                                            <p:txEl>
                                              <p:pRg st="4" end="4"/>
                                            </p:txEl>
                                          </p:spTgt>
                                        </p:tgtEl>
                                        <p:attrNameLst>
                                          <p:attrName>style.opacity</p:attrName>
                                        </p:attrNameLst>
                                      </p:cBhvr>
                                      <p:to>
                                        <p:strVal val="0.5"/>
                                      </p:to>
                                    </p:set>
                                    <p:animEffect filter="image" prLst="opacity: 0.5">
                                      <p:cBhvr rctx="IE">
                                        <p:cTn id="10" dur="indefinite"/>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List: Finding a Free Block</a:t>
            </a:r>
          </a:p>
        </p:txBody>
      </p:sp>
      <p:sp>
        <p:nvSpPr>
          <p:cNvPr id="21506" name="Rectangle 2"/>
          <p:cNvSpPr>
            <a:spLocks noGrp="1" noChangeArrowheads="1"/>
          </p:cNvSpPr>
          <p:nvPr>
            <p:ph idx="1"/>
          </p:nvPr>
        </p:nvSpPr>
        <p:spPr>
          <a:xfrm>
            <a:off x="457200" y="1600200"/>
            <a:ext cx="8229600" cy="5239512"/>
          </a:xfrm>
          <a:ln/>
        </p:spPr>
        <p:txBody>
          <a:bodyPr>
            <a:normAutofit fontScale="92500" lnSpcReduction="10000"/>
          </a:bodyPr>
          <a:lstStyle/>
          <a:p>
            <a:pPr marL="274320" lvl="1">
              <a:lnSpc>
                <a:spcPct val="83000"/>
              </a:lnSpc>
              <a:spcBef>
                <a:spcPts val="1250"/>
              </a:spcBef>
              <a:buClr>
                <a:schemeClr val="accent1"/>
              </a:buCl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1" i="1" dirty="0">
                <a:solidFill>
                  <a:schemeClr val="accent1"/>
                </a:solidFill>
              </a:rPr>
              <a:t>First fit. </a:t>
            </a:r>
            <a:r>
              <a:rPr lang="en-GB" sz="1800" dirty="0"/>
              <a:t>Search list from beginning, choose first free block that fits:</a:t>
            </a:r>
            <a:endParaRPr lang="en-GB" sz="2000" i="1" dirty="0">
              <a:solidFill>
                <a:srgbClr val="C00000"/>
              </a:solidFill>
            </a:endParaRPr>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Can take linear time in total number of blocks (allocated and free)</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In practice it can cause “splinters” at beginning of list</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b="0" dirty="0"/>
          </a:p>
          <a:p>
            <a:pPr>
              <a:lnSpc>
                <a:spcPct val="83000"/>
              </a:lnSpc>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1" i="1" dirty="0">
                <a:solidFill>
                  <a:schemeClr val="accent1"/>
                </a:solidFill>
              </a:rPr>
              <a:t>Next fit. </a:t>
            </a:r>
            <a:r>
              <a:rPr lang="en-GB" sz="1800" b="0" dirty="0"/>
              <a:t>Like first fit, but search list starting where previous search finished:</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Should often be faster than first fit: avoids re-scanning unhelpful blocks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Some research suggests that fragmentation is worse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1800" dirty="0"/>
          </a:p>
          <a:p>
            <a:pPr>
              <a:lnSpc>
                <a:spcPct val="83000"/>
              </a:lnSpc>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1" i="1" dirty="0">
                <a:solidFill>
                  <a:schemeClr val="accent1"/>
                </a:solidFill>
              </a:rPr>
              <a:t>Best fit</a:t>
            </a:r>
            <a:r>
              <a:rPr lang="en-GB" sz="2000" i="1" dirty="0">
                <a:solidFill>
                  <a:srgbClr val="C00000"/>
                </a:solidFill>
              </a:rPr>
              <a:t>. </a:t>
            </a:r>
            <a:r>
              <a:rPr lang="en-GB" sz="1800" b="0" dirty="0"/>
              <a:t>Search the list, choose the </a:t>
            </a:r>
            <a:r>
              <a:rPr lang="en-GB" sz="1800" dirty="0"/>
              <a:t>best</a:t>
            </a:r>
            <a:r>
              <a:rPr lang="en-GB" sz="1800" b="0" dirty="0"/>
              <a:t> free block: fits, with fewest bytes left over:</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Keeps fragments small—usually improves memory utilization</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0" dirty="0"/>
              <a:t>Will typically run slower than first fit</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27</a:t>
            </a:fld>
            <a:endParaRPr lang="en-US" dirty="0">
              <a:solidFill>
                <a:srgbClr val="4A66AC"/>
              </a:solidFill>
            </a:endParaRPr>
          </a:p>
        </p:txBody>
      </p:sp>
      <p:sp>
        <p:nvSpPr>
          <p:cNvPr id="21507" name="Text Box 3"/>
          <p:cNvSpPr txBox="1">
            <a:spLocks noChangeArrowheads="1"/>
          </p:cNvSpPr>
          <p:nvPr/>
        </p:nvSpPr>
        <p:spPr bwMode="auto">
          <a:xfrm>
            <a:off x="1133699" y="1981200"/>
            <a:ext cx="7464201" cy="1251882"/>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p = start;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while ((p &lt; end) &amp;&amp;     \\ not passed end</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 &amp; 1) ||     \\ already allocated</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a:t>
            </a:r>
            <a:r>
              <a:rPr lang="en-GB" sz="1600" b="1" dirty="0" err="1">
                <a:solidFill>
                  <a:schemeClr val="tx1"/>
                </a:solidFill>
                <a:latin typeface="Courier New" pitchFamily="49" charset="0"/>
              </a:rPr>
              <a:t>p</a:t>
            </a:r>
            <a:r>
              <a:rPr lang="en-GB" sz="1600" b="1" dirty="0">
                <a:solidFill>
                  <a:schemeClr val="tx1"/>
                </a:solidFill>
                <a:latin typeface="Courier New" pitchFamily="49" charset="0"/>
              </a:rPr>
              <a:t>  &lt;= </a:t>
            </a:r>
            <a:r>
              <a:rPr lang="en-GB" sz="1600" b="1" dirty="0" err="1">
                <a:solidFill>
                  <a:schemeClr val="tx1"/>
                </a:solidFill>
                <a:latin typeface="Courier New" pitchFamily="49" charset="0"/>
              </a:rPr>
              <a:t>len</a:t>
            </a:r>
            <a:r>
              <a:rPr lang="en-GB" sz="1600" b="1" dirty="0">
                <a:solidFill>
                  <a:schemeClr val="tx1"/>
                </a:solidFill>
                <a:latin typeface="Courier New" pitchFamily="49" charset="0"/>
              </a:rPr>
              <a:t>)))   \\ too small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 = p + (*p &amp; -2);    \\ </a:t>
            </a:r>
            <a:r>
              <a:rPr lang="en-GB" sz="1600" b="1" dirty="0" err="1">
                <a:solidFill>
                  <a:schemeClr val="tx1"/>
                </a:solidFill>
                <a:latin typeface="Courier New" pitchFamily="49" charset="0"/>
              </a:rPr>
              <a:t>goto</a:t>
            </a:r>
            <a:r>
              <a:rPr lang="en-GB" sz="1600" b="1" dirty="0">
                <a:solidFill>
                  <a:schemeClr val="tx1"/>
                </a:solidFill>
                <a:latin typeface="Courier New" pitchFamily="49" charset="0"/>
              </a:rPr>
              <a:t> next block (word addressed)</a:t>
            </a:r>
          </a:p>
        </p:txBody>
      </p:sp>
    </p:spTree>
    <p:extLst>
      <p:ext uri="{BB962C8B-B14F-4D97-AF65-F5344CB8AC3E}">
        <p14:creationId xmlns:p14="http://schemas.microsoft.com/office/powerpoint/2010/main" val="15598382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6">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6">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6">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6">
                                            <p:txEl>
                                              <p:pRg st="14" end="1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28</a:t>
            </a:fld>
            <a:endParaRPr lang="en-US" dirty="0">
              <a:solidFill>
                <a:srgbClr val="4A66AC"/>
              </a:solidFill>
            </a:endParaRPr>
          </a:p>
        </p:txBody>
      </p:sp>
    </p:spTree>
    <p:extLst>
      <p:ext uri="{BB962C8B-B14F-4D97-AF65-F5344CB8AC3E}">
        <p14:creationId xmlns:p14="http://schemas.microsoft.com/office/powerpoint/2010/main" val="218941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par>
                                <p:cTn id="8" presetID="9" presetClass="emph" presetSubtype="0" nodeType="withEffect">
                                  <p:stCondLst>
                                    <p:cond delay="0"/>
                                  </p:stCondLst>
                                  <p:childTnLst>
                                    <p:set>
                                      <p:cBhvr>
                                        <p:cTn id="9" dur="indefinite"/>
                                        <p:tgtEl>
                                          <p:spTgt spid="41987">
                                            <p:txEl>
                                              <p:pRg st="4" end="4"/>
                                            </p:txEl>
                                          </p:spTgt>
                                        </p:tgtEl>
                                        <p:attrNameLst>
                                          <p:attrName>style.opacity</p:attrName>
                                        </p:attrNameLst>
                                      </p:cBhvr>
                                      <p:to>
                                        <p:strVal val="0.5"/>
                                      </p:to>
                                    </p:set>
                                    <p:animEffect filter="image" prLst="opacity: 0.5">
                                      <p:cBhvr rctx="IE">
                                        <p:cTn id="10" dur="indefinite"/>
                                        <p:tgtEl>
                                          <p:spTgt spid="41987">
                                            <p:txEl>
                                              <p:pRg st="4" end="4"/>
                                            </p:txEl>
                                          </p:spTgt>
                                        </p:tgtEl>
                                      </p:cBhvr>
                                    </p:animEffect>
                                  </p:childTnLst>
                                </p:cTn>
                              </p:par>
                              <p:par>
                                <p:cTn id="11" presetID="9" presetClass="emph" presetSubtype="0" nodeType="withEffect">
                                  <p:stCondLst>
                                    <p:cond delay="0"/>
                                  </p:stCondLst>
                                  <p:childTnLst>
                                    <p:set>
                                      <p:cBhvr>
                                        <p:cTn id="12" dur="indefinite"/>
                                        <p:tgtEl>
                                          <p:spTgt spid="41987">
                                            <p:txEl>
                                              <p:pRg st="5" end="5"/>
                                            </p:txEl>
                                          </p:spTgt>
                                        </p:tgtEl>
                                        <p:attrNameLst>
                                          <p:attrName>style.opacity</p:attrName>
                                        </p:attrNameLst>
                                      </p:cBhvr>
                                      <p:to>
                                        <p:strVal val="0.5"/>
                                      </p:to>
                                    </p:set>
                                    <p:animEffect filter="image" prLst="opacity: 0.5">
                                      <p:cBhvr rctx="IE">
                                        <p:cTn id="13" dur="indefinite"/>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Implicit List: Allocating in Free Block</a:t>
            </a:r>
          </a:p>
        </p:txBody>
      </p:sp>
      <p:sp>
        <p:nvSpPr>
          <p:cNvPr id="23554" name="Rectangle 2"/>
          <p:cNvSpPr>
            <a:spLocks noGrp="1" noChangeArrowheads="1"/>
          </p:cNvSpPr>
          <p:nvPr>
            <p:ph idx="1"/>
          </p:nvPr>
        </p:nvSpPr>
        <p:spPr>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Allocating in a free block: </a:t>
            </a:r>
            <a:r>
              <a:rPr lang="en-GB" b="1" i="1" dirty="0">
                <a:solidFill>
                  <a:schemeClr val="accent1"/>
                </a:solidFill>
              </a:rPr>
              <a:t>splitting</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Since allocated space might be smaller than free space, we might want to split the block</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29</a:t>
            </a:fld>
            <a:endParaRPr lang="en-US" dirty="0">
              <a:solidFill>
                <a:srgbClr val="4A66AC"/>
              </a:solidFill>
            </a:endParaRPr>
          </a:p>
        </p:txBody>
      </p:sp>
      <p:sp>
        <p:nvSpPr>
          <p:cNvPr id="23555" name="Text Box 3"/>
          <p:cNvSpPr txBox="1">
            <a:spLocks noChangeArrowheads="1"/>
          </p:cNvSpPr>
          <p:nvPr/>
        </p:nvSpPr>
        <p:spPr bwMode="auto">
          <a:xfrm>
            <a:off x="413952" y="4726765"/>
            <a:ext cx="8328219" cy="171848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void addblock(ptr p, int len)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int newsize = ((len + 1) &gt;&gt; 1) &lt;&lt; 1;  // round up to even</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int oldsize = *p &amp; -2;                // mask out low bit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 = newsize | 1;                     // set new length</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if (newsize &lt; oldsize)</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*(p+newsize) = oldsize - newsize;   // set length in remaining</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chemeClr val="tx1"/>
                </a:solidFill>
                <a:latin typeface="Courier New" pitchFamily="49" charset="0"/>
              </a:rPr>
              <a:t>}                                       //   part of block</a:t>
            </a:r>
          </a:p>
        </p:txBody>
      </p:sp>
      <p:sp>
        <p:nvSpPr>
          <p:cNvPr id="23556" name="Rectangle 4"/>
          <p:cNvSpPr>
            <a:spLocks noChangeArrowheads="1"/>
          </p:cNvSpPr>
          <p:nvPr/>
        </p:nvSpPr>
        <p:spPr bwMode="auto">
          <a:xfrm>
            <a:off x="2057400" y="2980038"/>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3557" name="Rectangle 5"/>
          <p:cNvSpPr>
            <a:spLocks noChangeArrowheads="1"/>
          </p:cNvSpPr>
          <p:nvPr/>
        </p:nvSpPr>
        <p:spPr bwMode="auto">
          <a:xfrm>
            <a:off x="2362200" y="2980038"/>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58" name="Rectangle 6"/>
          <p:cNvSpPr>
            <a:spLocks noChangeArrowheads="1"/>
          </p:cNvSpPr>
          <p:nvPr/>
        </p:nvSpPr>
        <p:spPr bwMode="auto">
          <a:xfrm>
            <a:off x="2667000" y="2980038"/>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59" name="Rectangle 7"/>
          <p:cNvSpPr>
            <a:spLocks noChangeArrowheads="1"/>
          </p:cNvSpPr>
          <p:nvPr/>
        </p:nvSpPr>
        <p:spPr bwMode="auto">
          <a:xfrm>
            <a:off x="2971800" y="2980038"/>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60" name="Rectangle 8"/>
          <p:cNvSpPr>
            <a:spLocks noChangeArrowheads="1"/>
          </p:cNvSpPr>
          <p:nvPr/>
        </p:nvSpPr>
        <p:spPr bwMode="auto">
          <a:xfrm>
            <a:off x="3276600" y="2980038"/>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3561" name="Rectangle 9"/>
          <p:cNvSpPr>
            <a:spLocks noChangeArrowheads="1"/>
          </p:cNvSpPr>
          <p:nvPr/>
        </p:nvSpPr>
        <p:spPr bwMode="auto">
          <a:xfrm>
            <a:off x="3581400" y="29800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62" name="Rectangle 10"/>
          <p:cNvSpPr>
            <a:spLocks noChangeArrowheads="1"/>
          </p:cNvSpPr>
          <p:nvPr/>
        </p:nvSpPr>
        <p:spPr bwMode="auto">
          <a:xfrm>
            <a:off x="3886200" y="29800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63" name="Rectangle 11"/>
          <p:cNvSpPr>
            <a:spLocks noChangeArrowheads="1"/>
          </p:cNvSpPr>
          <p:nvPr/>
        </p:nvSpPr>
        <p:spPr bwMode="auto">
          <a:xfrm>
            <a:off x="4191000" y="29800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64" name="Rectangle 12"/>
          <p:cNvSpPr>
            <a:spLocks noChangeArrowheads="1"/>
          </p:cNvSpPr>
          <p:nvPr/>
        </p:nvSpPr>
        <p:spPr bwMode="auto">
          <a:xfrm>
            <a:off x="48006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5" name="Rectangle 13"/>
          <p:cNvSpPr>
            <a:spLocks noChangeArrowheads="1"/>
          </p:cNvSpPr>
          <p:nvPr/>
        </p:nvSpPr>
        <p:spPr bwMode="auto">
          <a:xfrm>
            <a:off x="51054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6" name="Rectangle 14"/>
          <p:cNvSpPr>
            <a:spLocks noChangeArrowheads="1"/>
          </p:cNvSpPr>
          <p:nvPr/>
        </p:nvSpPr>
        <p:spPr bwMode="auto">
          <a:xfrm>
            <a:off x="54102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7" name="Rectangle 15"/>
          <p:cNvSpPr>
            <a:spLocks noChangeArrowheads="1"/>
          </p:cNvSpPr>
          <p:nvPr/>
        </p:nvSpPr>
        <p:spPr bwMode="auto">
          <a:xfrm>
            <a:off x="57150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8" name="Rectangle 16"/>
          <p:cNvSpPr>
            <a:spLocks noChangeArrowheads="1"/>
          </p:cNvSpPr>
          <p:nvPr/>
        </p:nvSpPr>
        <p:spPr bwMode="auto">
          <a:xfrm>
            <a:off x="6019800" y="2980038"/>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69" name="Rectangle 17"/>
          <p:cNvSpPr>
            <a:spLocks noChangeArrowheads="1"/>
          </p:cNvSpPr>
          <p:nvPr/>
        </p:nvSpPr>
        <p:spPr bwMode="auto">
          <a:xfrm>
            <a:off x="6324600" y="2980038"/>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23570" name="Rectangle 18"/>
          <p:cNvSpPr>
            <a:spLocks noChangeArrowheads="1"/>
          </p:cNvSpPr>
          <p:nvPr/>
        </p:nvSpPr>
        <p:spPr bwMode="auto">
          <a:xfrm>
            <a:off x="6629400" y="2980038"/>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3571" name="Rectangle 19"/>
          <p:cNvSpPr>
            <a:spLocks noChangeArrowheads="1"/>
          </p:cNvSpPr>
          <p:nvPr/>
        </p:nvSpPr>
        <p:spPr bwMode="auto">
          <a:xfrm>
            <a:off x="4495800" y="2980038"/>
            <a:ext cx="304800" cy="304800"/>
          </a:xfrm>
          <a:prstGeom prst="rect">
            <a:avLst/>
          </a:prstGeom>
          <a:solidFill>
            <a:schemeClr val="bg1"/>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24</a:t>
            </a:r>
          </a:p>
        </p:txBody>
      </p:sp>
      <p:sp>
        <p:nvSpPr>
          <p:cNvPr id="23572" name="Freeform 20"/>
          <p:cNvSpPr>
            <a:spLocks/>
          </p:cNvSpPr>
          <p:nvPr/>
        </p:nvSpPr>
        <p:spPr bwMode="auto">
          <a:xfrm>
            <a:off x="3429000" y="2743200"/>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73" name="Freeform 21"/>
          <p:cNvSpPr>
            <a:spLocks/>
          </p:cNvSpPr>
          <p:nvPr/>
        </p:nvSpPr>
        <p:spPr bwMode="auto">
          <a:xfrm>
            <a:off x="4648200" y="2743200"/>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74" name="Rectangle 22"/>
          <p:cNvSpPr>
            <a:spLocks noChangeArrowheads="1"/>
          </p:cNvSpPr>
          <p:nvPr/>
        </p:nvSpPr>
        <p:spPr bwMode="auto">
          <a:xfrm>
            <a:off x="3276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3575" name="Rectangle 23"/>
          <p:cNvSpPr>
            <a:spLocks noChangeArrowheads="1"/>
          </p:cNvSpPr>
          <p:nvPr/>
        </p:nvSpPr>
        <p:spPr bwMode="auto">
          <a:xfrm>
            <a:off x="3581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76" name="Rectangle 24"/>
          <p:cNvSpPr>
            <a:spLocks noChangeArrowheads="1"/>
          </p:cNvSpPr>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77" name="Rectangle 25"/>
          <p:cNvSpPr>
            <a:spLocks noChangeArrowheads="1"/>
          </p:cNvSpPr>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a:p>
        </p:txBody>
      </p:sp>
      <p:sp>
        <p:nvSpPr>
          <p:cNvPr id="23578" name="Rectangle 26"/>
          <p:cNvSpPr>
            <a:spLocks noChangeArrowheads="1"/>
          </p:cNvSpPr>
          <p:nvPr/>
        </p:nvSpPr>
        <p:spPr bwMode="auto">
          <a:xfrm>
            <a:off x="4800600" y="4250789"/>
            <a:ext cx="304800" cy="304800"/>
          </a:xfrm>
          <a:prstGeom prst="rect">
            <a:avLst/>
          </a:prstGeom>
          <a:solidFill>
            <a:schemeClr val="accent6"/>
          </a:solidFill>
          <a:ln w="3240">
            <a:solidFill>
              <a:schemeClr val="tx1"/>
            </a:solidFill>
            <a:miter lim="800000"/>
            <a:headEnd/>
            <a:tailEnd/>
          </a:ln>
          <a:effectLst/>
        </p:spPr>
        <p:txBody>
          <a:bodyPr wrap="none" anchor="ctr"/>
          <a:lstStyle/>
          <a:p>
            <a:endParaRPr lang="en-US"/>
          </a:p>
        </p:txBody>
      </p:sp>
      <p:sp>
        <p:nvSpPr>
          <p:cNvPr id="23579" name="Rectangle 27"/>
          <p:cNvSpPr>
            <a:spLocks noChangeArrowheads="1"/>
          </p:cNvSpPr>
          <p:nvPr/>
        </p:nvSpPr>
        <p:spPr bwMode="auto">
          <a:xfrm>
            <a:off x="5105400" y="4250789"/>
            <a:ext cx="304800" cy="304800"/>
          </a:xfrm>
          <a:prstGeom prst="rect">
            <a:avLst/>
          </a:prstGeom>
          <a:solidFill>
            <a:schemeClr val="accent6"/>
          </a:solidFill>
          <a:ln w="3240">
            <a:solidFill>
              <a:schemeClr val="tx1"/>
            </a:solidFill>
            <a:miter lim="800000"/>
            <a:headEnd/>
            <a:tailEnd/>
          </a:ln>
          <a:effectLst/>
        </p:spPr>
        <p:txBody>
          <a:bodyPr wrap="none" anchor="ctr"/>
          <a:lstStyle/>
          <a:p>
            <a:endParaRPr lang="en-US"/>
          </a:p>
        </p:txBody>
      </p:sp>
      <p:sp>
        <p:nvSpPr>
          <p:cNvPr id="23580" name="Rectangle 28"/>
          <p:cNvSpPr>
            <a:spLocks noChangeArrowheads="1"/>
          </p:cNvSpPr>
          <p:nvPr/>
        </p:nvSpPr>
        <p:spPr bwMode="auto">
          <a:xfrm>
            <a:off x="5410200" y="4250789"/>
            <a:ext cx="304800" cy="304800"/>
          </a:xfrm>
          <a:prstGeom prst="rect">
            <a:avLst/>
          </a:prstGeom>
          <a:solidFill>
            <a:schemeClr val="accent6"/>
          </a:solidFill>
          <a:ln w="3240">
            <a:solidFill>
              <a:schemeClr val="tx1"/>
            </a:solidFill>
            <a:miter lim="800000"/>
            <a:headEnd/>
            <a:tailEnd/>
          </a:ln>
          <a:effectLst/>
        </p:spPr>
        <p:txBody>
          <a:bodyPr wrap="none" anchor="ctr"/>
          <a:lstStyle/>
          <a:p>
            <a:endParaRPr lang="en-US"/>
          </a:p>
        </p:txBody>
      </p:sp>
      <p:sp>
        <p:nvSpPr>
          <p:cNvPr id="23581" name="Rectangle 29"/>
          <p:cNvSpPr>
            <a:spLocks noChangeArrowheads="1"/>
          </p:cNvSpPr>
          <p:nvPr/>
        </p:nvSpPr>
        <p:spPr bwMode="auto">
          <a:xfrm>
            <a:off x="5715000" y="4250789"/>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82" name="Rectangle 30"/>
          <p:cNvSpPr>
            <a:spLocks noChangeArrowheads="1"/>
          </p:cNvSpPr>
          <p:nvPr/>
        </p:nvSpPr>
        <p:spPr bwMode="auto">
          <a:xfrm>
            <a:off x="6019800" y="4250789"/>
            <a:ext cx="304800" cy="304800"/>
          </a:xfrm>
          <a:prstGeom prst="rect">
            <a:avLst/>
          </a:prstGeom>
          <a:solidFill>
            <a:schemeClr val="bg1"/>
          </a:solidFill>
          <a:ln w="3240">
            <a:solidFill>
              <a:schemeClr val="tx1"/>
            </a:solidFill>
            <a:miter lim="800000"/>
            <a:headEnd/>
            <a:tailEnd/>
          </a:ln>
          <a:effectLst/>
        </p:spPr>
        <p:txBody>
          <a:bodyPr wrap="none" anchor="ctr"/>
          <a:lstStyle/>
          <a:p>
            <a:endParaRPr lang="en-US"/>
          </a:p>
        </p:txBody>
      </p:sp>
      <p:sp>
        <p:nvSpPr>
          <p:cNvPr id="23583" name="Rectangle 31"/>
          <p:cNvSpPr>
            <a:spLocks noChangeArrowheads="1"/>
          </p:cNvSpPr>
          <p:nvPr/>
        </p:nvSpPr>
        <p:spPr bwMode="auto">
          <a:xfrm>
            <a:off x="6324600" y="4250789"/>
            <a:ext cx="304800" cy="304800"/>
          </a:xfrm>
          <a:prstGeom prst="rect">
            <a:avLst/>
          </a:prstGeom>
          <a:solidFill>
            <a:srgbClr val="C0C0C0"/>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9</a:t>
            </a:r>
          </a:p>
        </p:txBody>
      </p:sp>
      <p:sp>
        <p:nvSpPr>
          <p:cNvPr id="23584" name="Rectangle 32"/>
          <p:cNvSpPr>
            <a:spLocks noChangeArrowheads="1"/>
          </p:cNvSpPr>
          <p:nvPr/>
        </p:nvSpPr>
        <p:spPr bwMode="auto">
          <a:xfrm>
            <a:off x="6629400" y="4250789"/>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a:p>
        </p:txBody>
      </p:sp>
      <p:sp>
        <p:nvSpPr>
          <p:cNvPr id="23585" name="Rectangle 33"/>
          <p:cNvSpPr>
            <a:spLocks noChangeArrowheads="1"/>
          </p:cNvSpPr>
          <p:nvPr/>
        </p:nvSpPr>
        <p:spPr bwMode="auto">
          <a:xfrm>
            <a:off x="4495800" y="4250789"/>
            <a:ext cx="304800" cy="304800"/>
          </a:xfrm>
          <a:prstGeom prst="rect">
            <a:avLst/>
          </a:prstGeom>
          <a:solidFill>
            <a:schemeClr val="accent6"/>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17</a:t>
            </a:r>
          </a:p>
        </p:txBody>
      </p:sp>
      <p:sp>
        <p:nvSpPr>
          <p:cNvPr id="23586" name="Freeform 34"/>
          <p:cNvSpPr>
            <a:spLocks/>
          </p:cNvSpPr>
          <p:nvPr/>
        </p:nvSpPr>
        <p:spPr bwMode="auto">
          <a:xfrm>
            <a:off x="3429000" y="4013951"/>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87" name="Line 35"/>
          <p:cNvSpPr>
            <a:spLocks noChangeShapeType="1"/>
          </p:cNvSpPr>
          <p:nvPr/>
        </p:nvSpPr>
        <p:spPr bwMode="auto">
          <a:xfrm flipV="1">
            <a:off x="4638408" y="3283251"/>
            <a:ext cx="1588" cy="231775"/>
          </a:xfrm>
          <a:prstGeom prst="line">
            <a:avLst/>
          </a:prstGeom>
          <a:noFill/>
          <a:ln w="25560">
            <a:solidFill>
              <a:schemeClr val="tx1"/>
            </a:solidFill>
            <a:miter lim="800000"/>
            <a:headEnd/>
            <a:tailEnd type="triangle" w="med" len="med"/>
          </a:ln>
          <a:effectLst/>
        </p:spPr>
        <p:txBody>
          <a:bodyPr/>
          <a:lstStyle/>
          <a:p>
            <a:endParaRPr lang="en-US"/>
          </a:p>
        </p:txBody>
      </p:sp>
      <p:sp>
        <p:nvSpPr>
          <p:cNvPr id="23588" name="Text Box 36"/>
          <p:cNvSpPr txBox="1">
            <a:spLocks noChangeArrowheads="1"/>
          </p:cNvSpPr>
          <p:nvPr/>
        </p:nvSpPr>
        <p:spPr bwMode="auto">
          <a:xfrm>
            <a:off x="4482833" y="3437238"/>
            <a:ext cx="292366"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p</a:t>
            </a:r>
          </a:p>
        </p:txBody>
      </p:sp>
      <p:sp>
        <p:nvSpPr>
          <p:cNvPr id="23589" name="Freeform 37"/>
          <p:cNvSpPr>
            <a:spLocks/>
          </p:cNvSpPr>
          <p:nvPr/>
        </p:nvSpPr>
        <p:spPr bwMode="auto">
          <a:xfrm>
            <a:off x="2209800" y="2743200"/>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90" name="Text Box 38"/>
          <p:cNvSpPr txBox="1">
            <a:spLocks noChangeArrowheads="1"/>
          </p:cNvSpPr>
          <p:nvPr/>
        </p:nvSpPr>
        <p:spPr bwMode="auto">
          <a:xfrm>
            <a:off x="5731476" y="4236201"/>
            <a:ext cx="285954" cy="335799"/>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8</a:t>
            </a:r>
          </a:p>
        </p:txBody>
      </p:sp>
      <p:sp>
        <p:nvSpPr>
          <p:cNvPr id="23591" name="Freeform 39"/>
          <p:cNvSpPr>
            <a:spLocks/>
          </p:cNvSpPr>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92" name="Freeform 40"/>
          <p:cNvSpPr>
            <a:spLocks/>
          </p:cNvSpPr>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a:p>
        </p:txBody>
      </p:sp>
      <p:sp>
        <p:nvSpPr>
          <p:cNvPr id="23593" name="Rectangle 41"/>
          <p:cNvSpPr>
            <a:spLocks noChangeArrowheads="1"/>
          </p:cNvSpPr>
          <p:nvPr/>
        </p:nvSpPr>
        <p:spPr bwMode="auto">
          <a:xfrm>
            <a:off x="2057400" y="4250789"/>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16</a:t>
            </a:r>
          </a:p>
        </p:txBody>
      </p:sp>
      <p:sp>
        <p:nvSpPr>
          <p:cNvPr id="23594" name="Rectangle 42"/>
          <p:cNvSpPr>
            <a:spLocks noChangeArrowheads="1"/>
          </p:cNvSpPr>
          <p:nvPr/>
        </p:nvSpPr>
        <p:spPr bwMode="auto">
          <a:xfrm>
            <a:off x="2362200" y="4250789"/>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95" name="Rectangle 43"/>
          <p:cNvSpPr>
            <a:spLocks noChangeArrowheads="1"/>
          </p:cNvSpPr>
          <p:nvPr/>
        </p:nvSpPr>
        <p:spPr bwMode="auto">
          <a:xfrm>
            <a:off x="2667000" y="4250789"/>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96" name="Rectangle 44"/>
          <p:cNvSpPr>
            <a:spLocks noChangeArrowheads="1"/>
          </p:cNvSpPr>
          <p:nvPr/>
        </p:nvSpPr>
        <p:spPr bwMode="auto">
          <a:xfrm>
            <a:off x="2971800" y="4250789"/>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a:p>
        </p:txBody>
      </p:sp>
      <p:sp>
        <p:nvSpPr>
          <p:cNvPr id="23597" name="Freeform 45"/>
          <p:cNvSpPr>
            <a:spLocks/>
          </p:cNvSpPr>
          <p:nvPr/>
        </p:nvSpPr>
        <p:spPr bwMode="auto">
          <a:xfrm>
            <a:off x="2209800" y="4013951"/>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a:p>
        </p:txBody>
      </p:sp>
      <p:sp>
        <p:nvSpPr>
          <p:cNvPr id="23598" name="Text Box 46"/>
          <p:cNvSpPr txBox="1">
            <a:spLocks noChangeArrowheads="1"/>
          </p:cNvSpPr>
          <p:nvPr/>
        </p:nvSpPr>
        <p:spPr bwMode="auto">
          <a:xfrm>
            <a:off x="707676" y="3690874"/>
            <a:ext cx="1820371" cy="303802"/>
          </a:xfrm>
          <a:prstGeom prst="rect">
            <a:avLst/>
          </a:prstGeom>
          <a:noFill/>
          <a:ln w="9525">
            <a:noFill/>
            <a:round/>
            <a:headEnd/>
            <a:tailEnd/>
          </a:ln>
          <a:effectLst/>
        </p:spPr>
        <p:txBody>
          <a:bodyPr wrap="none" lIns="45720" tIns="46800" rIns="45720" bIns="46800">
            <a:spAutoFit/>
          </a:bodyPr>
          <a:lstStyle/>
          <a:p>
            <a:pPr algn="ct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err="1">
                <a:latin typeface="Courier New" pitchFamily="49" charset="0"/>
              </a:rPr>
              <a:t>addblock</a:t>
            </a:r>
            <a:r>
              <a:rPr lang="en-GB" sz="1600" b="1" dirty="0">
                <a:latin typeface="Courier New" pitchFamily="49" charset="0"/>
              </a:rPr>
              <a:t>(p, 4)</a:t>
            </a:r>
          </a:p>
        </p:txBody>
      </p:sp>
    </p:spTree>
    <p:extLst>
      <p:ext uri="{BB962C8B-B14F-4D97-AF65-F5344CB8AC3E}">
        <p14:creationId xmlns:p14="http://schemas.microsoft.com/office/powerpoint/2010/main" val="291861788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A445-F933-8A4A-8731-EE2AB5B1CDCE}"/>
              </a:ext>
            </a:extLst>
          </p:cNvPr>
          <p:cNvSpPr>
            <a:spLocks noGrp="1"/>
          </p:cNvSpPr>
          <p:nvPr>
            <p:ph type="title"/>
          </p:nvPr>
        </p:nvSpPr>
        <p:spPr/>
        <p:txBody>
          <a:bodyPr/>
          <a:lstStyle/>
          <a:p>
            <a:r>
              <a:rPr lang="en-US" dirty="0"/>
              <a:t>The Heap</a:t>
            </a:r>
          </a:p>
        </p:txBody>
      </p:sp>
      <p:sp>
        <p:nvSpPr>
          <p:cNvPr id="22" name="Content Placeholder 21">
            <a:extLst>
              <a:ext uri="{FF2B5EF4-FFF2-40B4-BE49-F238E27FC236}">
                <a16:creationId xmlns:a16="http://schemas.microsoft.com/office/drawing/2014/main" id="{3F86F83E-E0F8-0D4E-913D-F1620271FD56}"/>
              </a:ext>
            </a:extLst>
          </p:cNvPr>
          <p:cNvSpPr>
            <a:spLocks noGrp="1"/>
          </p:cNvSpPr>
          <p:nvPr>
            <p:ph sz="half" idx="1"/>
          </p:nvPr>
        </p:nvSpPr>
        <p:spPr>
          <a:xfrm>
            <a:off x="457200" y="1673352"/>
            <a:ext cx="4038600" cy="5184648"/>
          </a:xfrm>
        </p:spPr>
        <p:txBody>
          <a:bodyPr>
            <a:normAutofit fontScale="92500" lnSpcReduction="10000"/>
          </a:bodyPr>
          <a:lstStyle/>
          <a:p>
            <a:r>
              <a:rPr lang="en-US" dirty="0"/>
              <a:t>the heap is an area of memory for dynamic memory allocation</a:t>
            </a:r>
          </a:p>
          <a:p>
            <a:pPr marL="0" indent="0">
              <a:buNone/>
            </a:pPr>
            <a:endParaRPr lang="en-US" dirty="0"/>
          </a:p>
          <a:p>
            <a:r>
              <a:rPr lang="en-US" dirty="0"/>
              <a:t>programmers can use a dynamic memory allocator to acquire additional memory at run time</a:t>
            </a:r>
          </a:p>
          <a:p>
            <a:endParaRPr lang="en-US" dirty="0"/>
          </a:p>
          <a:p>
            <a:r>
              <a:rPr lang="en-US" dirty="0"/>
              <a:t>programmers can use a system call to modify </a:t>
            </a:r>
            <a:r>
              <a:rPr lang="en-US" dirty="0" err="1"/>
              <a:t>brk</a:t>
            </a:r>
            <a:r>
              <a:rPr lang="en-US" dirty="0"/>
              <a:t> (e.g., extend the heap)</a:t>
            </a:r>
          </a:p>
        </p:txBody>
      </p:sp>
      <p:sp>
        <p:nvSpPr>
          <p:cNvPr id="4" name="Rectangle 3">
            <a:extLst>
              <a:ext uri="{FF2B5EF4-FFF2-40B4-BE49-F238E27FC236}">
                <a16:creationId xmlns:a16="http://schemas.microsoft.com/office/drawing/2014/main" id="{5179E241-F480-194F-827F-82F22DEA6255}"/>
              </a:ext>
            </a:extLst>
          </p:cNvPr>
          <p:cNvSpPr/>
          <p:nvPr/>
        </p:nvSpPr>
        <p:spPr>
          <a:xfrm>
            <a:off x="6178644" y="1136102"/>
            <a:ext cx="2286000" cy="7572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Stack</a:t>
            </a:r>
          </a:p>
        </p:txBody>
      </p:sp>
      <p:sp>
        <p:nvSpPr>
          <p:cNvPr id="7" name="Down Arrow 6">
            <a:extLst>
              <a:ext uri="{FF2B5EF4-FFF2-40B4-BE49-F238E27FC236}">
                <a16:creationId xmlns:a16="http://schemas.microsoft.com/office/drawing/2014/main" id="{85880A13-8CF8-E943-9D6F-26398199950C}"/>
              </a:ext>
            </a:extLst>
          </p:cNvPr>
          <p:cNvSpPr/>
          <p:nvPr/>
        </p:nvSpPr>
        <p:spPr>
          <a:xfrm>
            <a:off x="7096266" y="1901220"/>
            <a:ext cx="450756" cy="50803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dirty="0"/>
          </a:p>
        </p:txBody>
      </p:sp>
      <p:sp>
        <p:nvSpPr>
          <p:cNvPr id="8" name="TextBox 7">
            <a:extLst>
              <a:ext uri="{FF2B5EF4-FFF2-40B4-BE49-F238E27FC236}">
                <a16:creationId xmlns:a16="http://schemas.microsoft.com/office/drawing/2014/main" id="{FE0D6866-B9D7-E541-90D3-78C3E6777EC7}"/>
              </a:ext>
            </a:extLst>
          </p:cNvPr>
          <p:cNvSpPr txBox="1"/>
          <p:nvPr/>
        </p:nvSpPr>
        <p:spPr>
          <a:xfrm>
            <a:off x="4648200" y="914400"/>
            <a:ext cx="1544012" cy="369332"/>
          </a:xfrm>
          <a:prstGeom prst="rect">
            <a:avLst/>
          </a:prstGeom>
          <a:noFill/>
        </p:spPr>
        <p:txBody>
          <a:bodyPr wrap="none" rtlCol="0">
            <a:spAutoFit/>
          </a:bodyPr>
          <a:lstStyle/>
          <a:p>
            <a:r>
              <a:rPr lang="en-US" dirty="0"/>
              <a:t>0x7FFFFFFF</a:t>
            </a:r>
          </a:p>
        </p:txBody>
      </p:sp>
      <p:grpSp>
        <p:nvGrpSpPr>
          <p:cNvPr id="10" name="Group 9">
            <a:extLst>
              <a:ext uri="{FF2B5EF4-FFF2-40B4-BE49-F238E27FC236}">
                <a16:creationId xmlns:a16="http://schemas.microsoft.com/office/drawing/2014/main" id="{9326FCE7-171D-AE45-A8D5-314BD180EBD8}"/>
              </a:ext>
            </a:extLst>
          </p:cNvPr>
          <p:cNvGrpSpPr/>
          <p:nvPr/>
        </p:nvGrpSpPr>
        <p:grpSpPr>
          <a:xfrm>
            <a:off x="4954886" y="1708665"/>
            <a:ext cx="1147558" cy="369332"/>
            <a:chOff x="5405642" y="2781372"/>
            <a:chExt cx="1147558" cy="369332"/>
          </a:xfrm>
        </p:grpSpPr>
        <p:cxnSp>
          <p:nvCxnSpPr>
            <p:cNvPr id="11" name="Straight Arrow Connector 10">
              <a:extLst>
                <a:ext uri="{FF2B5EF4-FFF2-40B4-BE49-F238E27FC236}">
                  <a16:creationId xmlns:a16="http://schemas.microsoft.com/office/drawing/2014/main" id="{7D2FA747-131B-5040-86B1-BA15F0FBA9EF}"/>
                </a:ext>
              </a:extLst>
            </p:cNvPr>
            <p:cNvCxnSpPr/>
            <p:nvPr/>
          </p:nvCxnSpPr>
          <p:spPr>
            <a:xfrm>
              <a:off x="6096000" y="2973147"/>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480338EC-575E-2548-9178-46659CF4D5CC}"/>
                </a:ext>
              </a:extLst>
            </p:cNvPr>
            <p:cNvSpPr txBox="1"/>
            <p:nvPr/>
          </p:nvSpPr>
          <p:spPr>
            <a:xfrm>
              <a:off x="5405642" y="2781372"/>
              <a:ext cx="710451" cy="369332"/>
            </a:xfrm>
            <a:prstGeom prst="rect">
              <a:avLst/>
            </a:prstGeom>
            <a:noFill/>
          </p:spPr>
          <p:txBody>
            <a:bodyPr wrap="none" rtlCol="0">
              <a:spAutoFit/>
            </a:bodyPr>
            <a:lstStyle/>
            <a:p>
              <a:r>
                <a:rPr lang="en-US" dirty="0"/>
                <a:t>%</a:t>
              </a:r>
              <a:r>
                <a:rPr lang="en-US" dirty="0" err="1"/>
                <a:t>rsp</a:t>
              </a:r>
              <a:endParaRPr lang="en-US" dirty="0"/>
            </a:p>
          </p:txBody>
        </p:sp>
      </p:grpSp>
      <p:sp>
        <p:nvSpPr>
          <p:cNvPr id="13" name="Rectangle 12">
            <a:extLst>
              <a:ext uri="{FF2B5EF4-FFF2-40B4-BE49-F238E27FC236}">
                <a16:creationId xmlns:a16="http://schemas.microsoft.com/office/drawing/2014/main" id="{6AC26560-5FDD-4545-90E0-4FAB6A8DC796}"/>
              </a:ext>
            </a:extLst>
          </p:cNvPr>
          <p:cNvSpPr/>
          <p:nvPr/>
        </p:nvSpPr>
        <p:spPr>
          <a:xfrm>
            <a:off x="6178644" y="1143991"/>
            <a:ext cx="2286000" cy="5492289"/>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94DD17B-5D66-9D4D-9CE6-A468F11D2E0B}"/>
              </a:ext>
            </a:extLst>
          </p:cNvPr>
          <p:cNvSpPr txBox="1"/>
          <p:nvPr/>
        </p:nvSpPr>
        <p:spPr>
          <a:xfrm>
            <a:off x="4751696" y="6369670"/>
            <a:ext cx="1454244" cy="369332"/>
          </a:xfrm>
          <a:prstGeom prst="rect">
            <a:avLst/>
          </a:prstGeom>
          <a:noFill/>
        </p:spPr>
        <p:txBody>
          <a:bodyPr wrap="none" rtlCol="0">
            <a:spAutoFit/>
          </a:bodyPr>
          <a:lstStyle/>
          <a:p>
            <a:r>
              <a:rPr lang="en-US" dirty="0"/>
              <a:t>0x00000000</a:t>
            </a:r>
          </a:p>
        </p:txBody>
      </p:sp>
      <p:sp>
        <p:nvSpPr>
          <p:cNvPr id="15" name="Rectangle 14">
            <a:extLst>
              <a:ext uri="{FF2B5EF4-FFF2-40B4-BE49-F238E27FC236}">
                <a16:creationId xmlns:a16="http://schemas.microsoft.com/office/drawing/2014/main" id="{A99E5B89-240A-4741-A41A-083EB2828649}"/>
              </a:ext>
            </a:extLst>
          </p:cNvPr>
          <p:cNvSpPr/>
          <p:nvPr/>
        </p:nvSpPr>
        <p:spPr>
          <a:xfrm>
            <a:off x="6178644" y="5112298"/>
            <a:ext cx="22860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Data</a:t>
            </a:r>
          </a:p>
        </p:txBody>
      </p:sp>
      <p:sp>
        <p:nvSpPr>
          <p:cNvPr id="16" name="Rectangle 15">
            <a:extLst>
              <a:ext uri="{FF2B5EF4-FFF2-40B4-BE49-F238E27FC236}">
                <a16:creationId xmlns:a16="http://schemas.microsoft.com/office/drawing/2014/main" id="{A43B99C0-D75C-B444-9343-DEFCEB265B01}"/>
              </a:ext>
            </a:extLst>
          </p:cNvPr>
          <p:cNvSpPr/>
          <p:nvPr/>
        </p:nvSpPr>
        <p:spPr>
          <a:xfrm>
            <a:off x="6178644" y="5874298"/>
            <a:ext cx="22860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Code</a:t>
            </a:r>
          </a:p>
        </p:txBody>
      </p:sp>
      <p:sp>
        <p:nvSpPr>
          <p:cNvPr id="17" name="Rectangle 16">
            <a:extLst>
              <a:ext uri="{FF2B5EF4-FFF2-40B4-BE49-F238E27FC236}">
                <a16:creationId xmlns:a16="http://schemas.microsoft.com/office/drawing/2014/main" id="{ADFC57C0-A3AF-514D-AFF2-53C22D94830D}"/>
              </a:ext>
            </a:extLst>
          </p:cNvPr>
          <p:cNvSpPr/>
          <p:nvPr/>
        </p:nvSpPr>
        <p:spPr>
          <a:xfrm>
            <a:off x="6178644" y="4350298"/>
            <a:ext cx="2286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Heap</a:t>
            </a:r>
          </a:p>
        </p:txBody>
      </p:sp>
      <p:cxnSp>
        <p:nvCxnSpPr>
          <p:cNvPr id="18" name="Straight Arrow Connector 17">
            <a:extLst>
              <a:ext uri="{FF2B5EF4-FFF2-40B4-BE49-F238E27FC236}">
                <a16:creationId xmlns:a16="http://schemas.microsoft.com/office/drawing/2014/main" id="{2D6EC096-0C9A-3140-8598-29001EBD7175}"/>
              </a:ext>
            </a:extLst>
          </p:cNvPr>
          <p:cNvCxnSpPr/>
          <p:nvPr/>
        </p:nvCxnSpPr>
        <p:spPr>
          <a:xfrm>
            <a:off x="5645244" y="6070843"/>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F0FED042-F92E-F44B-B880-9EB25E1A858F}"/>
              </a:ext>
            </a:extLst>
          </p:cNvPr>
          <p:cNvSpPr txBox="1"/>
          <p:nvPr/>
        </p:nvSpPr>
        <p:spPr>
          <a:xfrm>
            <a:off x="4954886" y="5879068"/>
            <a:ext cx="646331" cy="369332"/>
          </a:xfrm>
          <a:prstGeom prst="rect">
            <a:avLst/>
          </a:prstGeom>
          <a:noFill/>
        </p:spPr>
        <p:txBody>
          <a:bodyPr wrap="none" rtlCol="0">
            <a:spAutoFit/>
          </a:bodyPr>
          <a:lstStyle/>
          <a:p>
            <a:r>
              <a:rPr lang="en-US" dirty="0"/>
              <a:t>%rip</a:t>
            </a:r>
          </a:p>
        </p:txBody>
      </p:sp>
      <p:sp>
        <p:nvSpPr>
          <p:cNvPr id="20" name="Down Arrow 19">
            <a:extLst>
              <a:ext uri="{FF2B5EF4-FFF2-40B4-BE49-F238E27FC236}">
                <a16:creationId xmlns:a16="http://schemas.microsoft.com/office/drawing/2014/main" id="{32F785C0-59DC-6F40-9E15-75234918AC4E}"/>
              </a:ext>
            </a:extLst>
          </p:cNvPr>
          <p:cNvSpPr/>
          <p:nvPr/>
        </p:nvSpPr>
        <p:spPr>
          <a:xfrm rot="10800000">
            <a:off x="7096266" y="3842249"/>
            <a:ext cx="450756" cy="508031"/>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dirty="0"/>
          </a:p>
        </p:txBody>
      </p:sp>
      <p:grpSp>
        <p:nvGrpSpPr>
          <p:cNvPr id="24" name="Group 23">
            <a:extLst>
              <a:ext uri="{FF2B5EF4-FFF2-40B4-BE49-F238E27FC236}">
                <a16:creationId xmlns:a16="http://schemas.microsoft.com/office/drawing/2014/main" id="{C0A70C60-BD73-8C41-87D2-E7BAA823630F}"/>
              </a:ext>
            </a:extLst>
          </p:cNvPr>
          <p:cNvGrpSpPr/>
          <p:nvPr/>
        </p:nvGrpSpPr>
        <p:grpSpPr>
          <a:xfrm>
            <a:off x="5209733" y="4165614"/>
            <a:ext cx="886267" cy="369332"/>
            <a:chOff x="5666933" y="2781372"/>
            <a:chExt cx="886267" cy="369332"/>
          </a:xfrm>
        </p:grpSpPr>
        <p:cxnSp>
          <p:nvCxnSpPr>
            <p:cNvPr id="25" name="Straight Arrow Connector 24">
              <a:extLst>
                <a:ext uri="{FF2B5EF4-FFF2-40B4-BE49-F238E27FC236}">
                  <a16:creationId xmlns:a16="http://schemas.microsoft.com/office/drawing/2014/main" id="{DBB31F99-27F3-C343-A3CB-7672AE0A38BB}"/>
                </a:ext>
              </a:extLst>
            </p:cNvPr>
            <p:cNvCxnSpPr/>
            <p:nvPr/>
          </p:nvCxnSpPr>
          <p:spPr>
            <a:xfrm>
              <a:off x="6096000" y="2973147"/>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8A769C0A-1917-8C47-BD22-6D5A8793D11D}"/>
                </a:ext>
              </a:extLst>
            </p:cNvPr>
            <p:cNvSpPr txBox="1"/>
            <p:nvPr/>
          </p:nvSpPr>
          <p:spPr>
            <a:xfrm>
              <a:off x="5666933" y="2781372"/>
              <a:ext cx="505267" cy="369332"/>
            </a:xfrm>
            <a:prstGeom prst="rect">
              <a:avLst/>
            </a:prstGeom>
            <a:noFill/>
          </p:spPr>
          <p:txBody>
            <a:bodyPr wrap="none" rtlCol="0">
              <a:spAutoFit/>
            </a:bodyPr>
            <a:lstStyle/>
            <a:p>
              <a:r>
                <a:rPr lang="en-US" dirty="0" err="1"/>
                <a:t>brk</a:t>
              </a:r>
              <a:endParaRPr lang="en-US" dirty="0"/>
            </a:p>
          </p:txBody>
        </p:sp>
      </p:grpSp>
    </p:spTree>
    <p:extLst>
      <p:ext uri="{BB962C8B-B14F-4D97-AF65-F5344CB8AC3E}">
        <p14:creationId xmlns:p14="http://schemas.microsoft.com/office/powerpoint/2010/main" val="112497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Summary of Key Allocator Policies</a:t>
            </a:r>
          </a:p>
        </p:txBody>
      </p:sp>
      <p:sp>
        <p:nvSpPr>
          <p:cNvPr id="32770" name="Rectangle 2"/>
          <p:cNvSpPr>
            <a:spLocks noGrp="1" noChangeArrowheads="1"/>
          </p:cNvSpPr>
          <p:nvPr>
            <p:ph idx="1"/>
          </p:nvPr>
        </p:nvSpPr>
        <p:spPr>
          <a:xfrm>
            <a:off x="457200" y="1600200"/>
            <a:ext cx="8229600" cy="5257800"/>
          </a:xfrm>
          <a:ln/>
        </p:spPr>
        <p:txBody>
          <a:bodyPr>
            <a:normAutofit fontScale="92500" lnSpcReduction="10000"/>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Free-block storage policy:</a:t>
            </a:r>
          </a:p>
          <a:p>
            <a:pPr lvl="1"/>
            <a:r>
              <a:rPr lang="en-US" dirty="0"/>
              <a:t>Implicit lists, with boundary tags (nice and simple)</a:t>
            </a:r>
          </a:p>
          <a:p>
            <a:pPr lvl="1"/>
            <a:r>
              <a:rPr lang="en-US" dirty="0"/>
              <a:t>Explicit lists, exclude free blocks (faster, but more overhead)</a:t>
            </a:r>
          </a:p>
          <a:p>
            <a:pPr lvl="1"/>
            <a:r>
              <a:rPr lang="en-US" dirty="0"/>
              <a:t>Segregated lists (different lists for different sized blocks)</a:t>
            </a:r>
          </a:p>
          <a:p>
            <a:pPr lvl="1"/>
            <a:r>
              <a:rPr lang="en-US" dirty="0"/>
              <a:t>Fancy data structures (red-black trees, for example)</a:t>
            </a:r>
          </a:p>
          <a:p>
            <a:pPr lvl="1"/>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Placement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First-fit (simple, but lower throughput and higher fragmentation)</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Next-fit (higher throughput, higher fragmentation)</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Best-fit (lower throughput, lower fragmentation	</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segregated free lists approximate a best fit placement policy without having to search entire free list</a:t>
            </a:r>
          </a:p>
          <a:p>
            <a:pPr lvl="1">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Splitting policy: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When do we go ahead and split free blocks?</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How much internal fragmentation are we willing to tolerate?</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30</a:t>
            </a:fld>
            <a:endParaRPr lang="en-US" dirty="0">
              <a:solidFill>
                <a:srgbClr val="4A66AC"/>
              </a:solidFill>
            </a:endParaRPr>
          </a:p>
        </p:txBody>
      </p:sp>
    </p:spTree>
    <p:extLst>
      <p:ext uri="{BB962C8B-B14F-4D97-AF65-F5344CB8AC3E}">
        <p14:creationId xmlns:p14="http://schemas.microsoft.com/office/powerpoint/2010/main" val="31032891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0">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0">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0">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0">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770">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77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dirty="0"/>
              <a:t>Challenges</a:t>
            </a:r>
          </a:p>
        </p:txBody>
      </p:sp>
      <p:sp>
        <p:nvSpPr>
          <p:cNvPr id="41987" name="Rectangle 3"/>
          <p:cNvSpPr>
            <a:spLocks noGrp="1" noChangeArrowheads="1"/>
          </p:cNvSpPr>
          <p:nvPr>
            <p:ph type="body" idx="1"/>
          </p:nvPr>
        </p:nvSpPr>
        <p:spPr/>
        <p:txBody>
          <a:bodyPr>
            <a:normAutofit/>
          </a:bodyPr>
          <a:lstStyle/>
          <a:p>
            <a:r>
              <a:rPr lang="en-US" dirty="0"/>
              <a:t>Goal: maximize throughput and peak memory utilization</a:t>
            </a:r>
          </a:p>
          <a:p>
            <a:endParaRPr lang="en-US" dirty="0"/>
          </a:p>
          <a:p>
            <a:r>
              <a:rPr lang="en-US" dirty="0"/>
              <a:t>Implementation Challenges: </a:t>
            </a:r>
          </a:p>
          <a:p>
            <a:pPr lvl="1"/>
            <a:r>
              <a:rPr lang="en-US" dirty="0"/>
              <a:t>How do we know how much memory to free given just a pointer?</a:t>
            </a:r>
          </a:p>
          <a:p>
            <a:pPr lvl="1"/>
            <a:r>
              <a:rPr lang="en-US" dirty="0"/>
              <a:t>How do we keep track of the free blocks?</a:t>
            </a:r>
          </a:p>
          <a:p>
            <a:pPr lvl="1"/>
            <a:r>
              <a:rPr lang="en-US" dirty="0"/>
              <a:t>How do we pick a block to use for allocation?</a:t>
            </a:r>
          </a:p>
          <a:p>
            <a:pPr lvl="1"/>
            <a:r>
              <a:rPr lang="en-US" dirty="0"/>
              <a:t>What do we do with the extra space when allocating a structure that is smaller than the free block it is placed in?</a:t>
            </a:r>
          </a:p>
          <a:p>
            <a:pPr lvl="1"/>
            <a:r>
              <a:rPr lang="en-US" dirty="0"/>
              <a:t>How do we reinsert a freed block?</a:t>
            </a:r>
          </a:p>
          <a:p>
            <a:pPr lvl="1"/>
            <a:endParaRPr lang="en-US" dirty="0"/>
          </a:p>
          <a:p>
            <a:endParaRPr lang="en-US" dirty="0"/>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31</a:t>
            </a:fld>
            <a:endParaRPr lang="en-US" dirty="0">
              <a:solidFill>
                <a:srgbClr val="4A66AC"/>
              </a:solidFill>
            </a:endParaRPr>
          </a:p>
        </p:txBody>
      </p:sp>
    </p:spTree>
    <p:extLst>
      <p:ext uri="{BB962C8B-B14F-4D97-AF65-F5344CB8AC3E}">
        <p14:creationId xmlns:p14="http://schemas.microsoft.com/office/powerpoint/2010/main" val="279917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41987">
                                            <p:txEl>
                                              <p:pRg st="3" end="3"/>
                                            </p:txEl>
                                          </p:spTgt>
                                        </p:tgtEl>
                                        <p:attrNameLst>
                                          <p:attrName>style.opacity</p:attrName>
                                        </p:attrNameLst>
                                      </p:cBhvr>
                                      <p:to>
                                        <p:strVal val="0.5"/>
                                      </p:to>
                                    </p:set>
                                    <p:animEffect filter="image" prLst="opacity: 0.5">
                                      <p:cBhvr rctx="IE">
                                        <p:cTn id="7" dur="indefinite"/>
                                        <p:tgtEl>
                                          <p:spTgt spid="41987">
                                            <p:txEl>
                                              <p:pRg st="3" end="3"/>
                                            </p:txEl>
                                          </p:spTgt>
                                        </p:tgtEl>
                                      </p:cBhvr>
                                    </p:animEffect>
                                  </p:childTnLst>
                                </p:cTn>
                              </p:par>
                              <p:par>
                                <p:cTn id="8" presetID="9" presetClass="emph" presetSubtype="0" nodeType="withEffect">
                                  <p:stCondLst>
                                    <p:cond delay="0"/>
                                  </p:stCondLst>
                                  <p:childTnLst>
                                    <p:set>
                                      <p:cBhvr>
                                        <p:cTn id="9" dur="indefinite"/>
                                        <p:tgtEl>
                                          <p:spTgt spid="41987">
                                            <p:txEl>
                                              <p:pRg st="4" end="4"/>
                                            </p:txEl>
                                          </p:spTgt>
                                        </p:tgtEl>
                                        <p:attrNameLst>
                                          <p:attrName>style.opacity</p:attrName>
                                        </p:attrNameLst>
                                      </p:cBhvr>
                                      <p:to>
                                        <p:strVal val="0.5"/>
                                      </p:to>
                                    </p:set>
                                    <p:animEffect filter="image" prLst="opacity: 0.5">
                                      <p:cBhvr rctx="IE">
                                        <p:cTn id="10" dur="indefinite"/>
                                        <p:tgtEl>
                                          <p:spTgt spid="41987">
                                            <p:txEl>
                                              <p:pRg st="4" end="4"/>
                                            </p:txEl>
                                          </p:spTgt>
                                        </p:tgtEl>
                                      </p:cBhvr>
                                    </p:animEffect>
                                  </p:childTnLst>
                                </p:cTn>
                              </p:par>
                              <p:par>
                                <p:cTn id="11" presetID="9" presetClass="emph" presetSubtype="0" nodeType="withEffect">
                                  <p:stCondLst>
                                    <p:cond delay="0"/>
                                  </p:stCondLst>
                                  <p:childTnLst>
                                    <p:set>
                                      <p:cBhvr>
                                        <p:cTn id="12" dur="indefinite"/>
                                        <p:tgtEl>
                                          <p:spTgt spid="41987">
                                            <p:txEl>
                                              <p:pRg st="5" end="5"/>
                                            </p:txEl>
                                          </p:spTgt>
                                        </p:tgtEl>
                                        <p:attrNameLst>
                                          <p:attrName>style.opacity</p:attrName>
                                        </p:attrNameLst>
                                      </p:cBhvr>
                                      <p:to>
                                        <p:strVal val="0.5"/>
                                      </p:to>
                                    </p:set>
                                    <p:animEffect filter="image" prLst="opacity: 0.5">
                                      <p:cBhvr rctx="IE">
                                        <p:cTn id="13" dur="indefinite"/>
                                        <p:tgtEl>
                                          <p:spTgt spid="41987">
                                            <p:txEl>
                                              <p:pRg st="5" end="5"/>
                                            </p:txEl>
                                          </p:spTgt>
                                        </p:tgtEl>
                                      </p:cBhvr>
                                    </p:animEffect>
                                  </p:childTnLst>
                                </p:cTn>
                              </p:par>
                              <p:par>
                                <p:cTn id="14" presetID="9" presetClass="emph" presetSubtype="0" nodeType="withEffect">
                                  <p:stCondLst>
                                    <p:cond delay="0"/>
                                  </p:stCondLst>
                                  <p:childTnLst>
                                    <p:set>
                                      <p:cBhvr>
                                        <p:cTn id="15" dur="indefinite"/>
                                        <p:tgtEl>
                                          <p:spTgt spid="41987">
                                            <p:txEl>
                                              <p:pRg st="6" end="6"/>
                                            </p:txEl>
                                          </p:spTgt>
                                        </p:tgtEl>
                                        <p:attrNameLst>
                                          <p:attrName>style.opacity</p:attrName>
                                        </p:attrNameLst>
                                      </p:cBhvr>
                                      <p:to>
                                        <p:strVal val="0.5"/>
                                      </p:to>
                                    </p:set>
                                    <p:animEffect filter="image" prLst="opacity: 0.5">
                                      <p:cBhvr rctx="IE">
                                        <p:cTn id="16" dur="indefinite"/>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0867-D185-FE45-A2C7-4C6E687F5A2E}"/>
              </a:ext>
            </a:extLst>
          </p:cNvPr>
          <p:cNvSpPr>
            <a:spLocks noGrp="1"/>
          </p:cNvSpPr>
          <p:nvPr>
            <p:ph type="title"/>
          </p:nvPr>
        </p:nvSpPr>
        <p:spPr/>
        <p:txBody>
          <a:bodyPr/>
          <a:lstStyle/>
          <a:p>
            <a:r>
              <a:rPr lang="en-US" dirty="0"/>
              <a:t>Exercise 4: Feedback</a:t>
            </a:r>
          </a:p>
        </p:txBody>
      </p:sp>
      <p:sp>
        <p:nvSpPr>
          <p:cNvPr id="3" name="Content Placeholder 2">
            <a:extLst>
              <a:ext uri="{FF2B5EF4-FFF2-40B4-BE49-F238E27FC236}">
                <a16:creationId xmlns:a16="http://schemas.microsoft.com/office/drawing/2014/main" id="{0413A5BB-E95D-C648-9B4A-F34E3E99D3D7}"/>
              </a:ext>
            </a:extLst>
          </p:cNvPr>
          <p:cNvSpPr>
            <a:spLocks noGrp="1"/>
          </p:cNvSpPr>
          <p:nvPr>
            <p:ph idx="1"/>
          </p:nvPr>
        </p:nvSpPr>
        <p:spPr/>
        <p:txBody>
          <a:bodyPr>
            <a:normAutofit lnSpcReduction="10000"/>
          </a:bodyPr>
          <a:lstStyle/>
          <a:p>
            <a:pPr marL="457200" indent="-457200">
              <a:buFont typeface="+mj-lt"/>
              <a:buAutoNum type="arabicPeriod"/>
            </a:pPr>
            <a:r>
              <a:rPr lang="en-US" dirty="0"/>
              <a:t>Rate how well you think this recorded lecture worked</a:t>
            </a:r>
          </a:p>
          <a:p>
            <a:pPr marL="731520" lvl="1" indent="-457200">
              <a:buFont typeface="+mj-lt"/>
              <a:buAutoNum type="arabicPeriod"/>
            </a:pPr>
            <a:r>
              <a:rPr lang="en-US" dirty="0"/>
              <a:t>Better than an in-person class</a:t>
            </a:r>
          </a:p>
          <a:p>
            <a:pPr marL="731520" lvl="1" indent="-457200">
              <a:buFont typeface="+mj-lt"/>
              <a:buAutoNum type="arabicPeriod"/>
            </a:pPr>
            <a:r>
              <a:rPr lang="en-US" dirty="0"/>
              <a:t>About as well as an in-person class</a:t>
            </a:r>
          </a:p>
          <a:p>
            <a:pPr marL="731520" lvl="1" indent="-457200">
              <a:buFont typeface="+mj-lt"/>
              <a:buAutoNum type="arabicPeriod"/>
            </a:pPr>
            <a:r>
              <a:rPr lang="en-US" dirty="0"/>
              <a:t>Less well than an in-person class, but you still learned something</a:t>
            </a:r>
          </a:p>
          <a:p>
            <a:pPr marL="731520" lvl="1" indent="-457200">
              <a:buFont typeface="+mj-lt"/>
              <a:buAutoNum type="arabicPeriod"/>
            </a:pPr>
            <a:r>
              <a:rPr lang="en-US" dirty="0"/>
              <a:t>Total waste of time, you didn't learn anything</a:t>
            </a:r>
          </a:p>
          <a:p>
            <a:pPr marL="731520" lvl="1" indent="-457200">
              <a:buFont typeface="+mj-lt"/>
              <a:buAutoNum type="arabicPeriod"/>
            </a:pPr>
            <a:endParaRPr lang="en-US" dirty="0"/>
          </a:p>
          <a:p>
            <a:pPr marL="457200" indent="-457200">
              <a:buFont typeface="+mj-lt"/>
              <a:buAutoNum type="arabicPeriod"/>
            </a:pPr>
            <a:r>
              <a:rPr lang="en-US" dirty="0"/>
              <a:t>How much time did you spend on this video (including exercises)?</a:t>
            </a:r>
          </a:p>
          <a:p>
            <a:pPr marL="457200" indent="-457200">
              <a:buFont typeface="+mj-lt"/>
              <a:buAutoNum type="arabicPeriod"/>
            </a:pPr>
            <a:endParaRPr lang="en-US" dirty="0"/>
          </a:p>
          <a:p>
            <a:pPr marL="457200" indent="-457200">
              <a:buFont typeface="+mj-lt"/>
              <a:buAutoNum type="arabicPeriod"/>
            </a:pPr>
            <a:r>
              <a:rPr lang="en-US" dirty="0"/>
              <a:t>Do you have any particular questions you’d like me to address in this week’s problem session?</a:t>
            </a:r>
          </a:p>
          <a:p>
            <a:pPr marL="731520" lvl="1" indent="-457200">
              <a:buFont typeface="+mj-lt"/>
              <a:buAutoNum type="arabicPeriod"/>
            </a:pPr>
            <a:endParaRPr lang="en-US" dirty="0"/>
          </a:p>
          <a:p>
            <a:pPr marL="457200" indent="-457200">
              <a:buFont typeface="+mj-lt"/>
              <a:buAutoNum type="arabicPeriod"/>
            </a:pPr>
            <a:r>
              <a:rPr lang="en-US" dirty="0"/>
              <a:t>Do you have any other comments </a:t>
            </a:r>
            <a:r>
              <a:rPr lang="en-US"/>
              <a:t>or feedback?</a:t>
            </a:r>
            <a:endParaRPr lang="en-US" dirty="0"/>
          </a:p>
        </p:txBody>
      </p:sp>
    </p:spTree>
    <p:extLst>
      <p:ext uri="{BB962C8B-B14F-4D97-AF65-F5344CB8AC3E}">
        <p14:creationId xmlns:p14="http://schemas.microsoft.com/office/powerpoint/2010/main" val="120993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638AF-17DB-5444-8DB1-E4D5F7DB7BB4}"/>
              </a:ext>
            </a:extLst>
          </p:cNvPr>
          <p:cNvSpPr>
            <a:spLocks noGrp="1"/>
          </p:cNvSpPr>
          <p:nvPr>
            <p:ph type="title"/>
          </p:nvPr>
        </p:nvSpPr>
        <p:spPr/>
        <p:txBody>
          <a:bodyPr>
            <a:normAutofit/>
          </a:bodyPr>
          <a:lstStyle/>
          <a:p>
            <a:r>
              <a:rPr lang="en-US" dirty="0"/>
              <a:t>Dynamic Memory Allocation</a:t>
            </a:r>
          </a:p>
        </p:txBody>
      </p:sp>
      <p:sp>
        <p:nvSpPr>
          <p:cNvPr id="3" name="Slide Number Placeholder 2">
            <a:extLst>
              <a:ext uri="{FF2B5EF4-FFF2-40B4-BE49-F238E27FC236}">
                <a16:creationId xmlns:a16="http://schemas.microsoft.com/office/drawing/2014/main" id="{73ED30BA-7D4C-D247-BA47-FAC19FBD079B}"/>
              </a:ext>
            </a:extLst>
          </p:cNvPr>
          <p:cNvSpPr>
            <a:spLocks noGrp="1"/>
          </p:cNvSpPr>
          <p:nvPr>
            <p:ph type="sldNum" sz="quarter" idx="12"/>
          </p:nvPr>
        </p:nvSpPr>
        <p:spPr/>
        <p:txBody>
          <a:bodyPr/>
          <a:lstStyle/>
          <a:p>
            <a:fld id="{D519158F-3378-D44B-876B-64E70D409B50}" type="slidenum">
              <a:rPr lang="en-US" smtClean="0">
                <a:solidFill>
                  <a:srgbClr val="4A66AC"/>
                </a:solidFill>
              </a:rPr>
              <a:pPr/>
              <a:t>4</a:t>
            </a:fld>
            <a:endParaRPr lang="en-US" dirty="0">
              <a:solidFill>
                <a:srgbClr val="4A66AC"/>
              </a:solidFill>
            </a:endParaRPr>
          </a:p>
        </p:txBody>
      </p:sp>
      <p:sp>
        <p:nvSpPr>
          <p:cNvPr id="4" name="Content Placeholder 3">
            <a:extLst>
              <a:ext uri="{FF2B5EF4-FFF2-40B4-BE49-F238E27FC236}">
                <a16:creationId xmlns:a16="http://schemas.microsoft.com/office/drawing/2014/main" id="{0058F8BD-CF94-1F4A-B672-5C3BA058F063}"/>
              </a:ext>
            </a:extLst>
          </p:cNvPr>
          <p:cNvSpPr>
            <a:spLocks noGrp="1"/>
          </p:cNvSpPr>
          <p:nvPr>
            <p:ph sz="quarter" idx="1"/>
          </p:nvPr>
        </p:nvSpPr>
        <p:spPr/>
        <p:txBody>
          <a:bodyPr>
            <a:normAutofit lnSpcReduction="10000"/>
          </a:bodyPr>
          <a:lstStyle/>
          <a:p>
            <a:pPr marL="0" indent="0">
              <a:buNone/>
            </a:pPr>
            <a:r>
              <a:rPr lang="en-US" dirty="0"/>
              <a:t>Dynamic memory allocator</a:t>
            </a:r>
          </a:p>
          <a:p>
            <a:pPr lvl="1"/>
            <a:r>
              <a:rPr lang="en-US" dirty="0"/>
              <a:t>Manages the heap</a:t>
            </a:r>
          </a:p>
          <a:p>
            <a:pPr lvl="2"/>
            <a:r>
              <a:rPr lang="en-US" dirty="0"/>
              <a:t>organizes the heap as a collection of (variable-size) </a:t>
            </a:r>
            <a:r>
              <a:rPr lang="en-US" b="1" dirty="0">
                <a:solidFill>
                  <a:schemeClr val="accent1"/>
                </a:solidFill>
              </a:rPr>
              <a:t>blocks</a:t>
            </a:r>
            <a:r>
              <a:rPr lang="en-US" dirty="0"/>
              <a:t>, each of which is either </a:t>
            </a:r>
            <a:r>
              <a:rPr lang="en-US" b="1" dirty="0">
                <a:solidFill>
                  <a:schemeClr val="accent1"/>
                </a:solidFill>
              </a:rPr>
              <a:t>allocated</a:t>
            </a:r>
            <a:r>
              <a:rPr lang="en-US" dirty="0"/>
              <a:t> or </a:t>
            </a:r>
            <a:r>
              <a:rPr lang="en-US" b="1" dirty="0">
                <a:solidFill>
                  <a:schemeClr val="accent1"/>
                </a:solidFill>
              </a:rPr>
              <a:t>free</a:t>
            </a:r>
          </a:p>
          <a:p>
            <a:pPr lvl="2"/>
            <a:r>
              <a:rPr lang="en-US" dirty="0"/>
              <a:t>allocates and deallocates memory</a:t>
            </a:r>
          </a:p>
          <a:p>
            <a:pPr lvl="2"/>
            <a:r>
              <a:rPr lang="en-US" dirty="0"/>
              <a:t>may ask OS for additional heap space using system call </a:t>
            </a:r>
            <a:r>
              <a:rPr lang="en-US" dirty="0" err="1"/>
              <a:t>sbrk</a:t>
            </a:r>
            <a:r>
              <a:rPr lang="en-US" dirty="0"/>
              <a:t>()</a:t>
            </a:r>
          </a:p>
          <a:p>
            <a:pPr lvl="1"/>
            <a:r>
              <a:rPr lang="en-US" dirty="0"/>
              <a:t>Part of the process’s runtime system</a:t>
            </a:r>
          </a:p>
          <a:p>
            <a:pPr lvl="2"/>
            <a:r>
              <a:rPr lang="en-US" dirty="0"/>
              <a:t>Linked into program</a:t>
            </a:r>
          </a:p>
          <a:p>
            <a:pPr marL="0" indent="0">
              <a:buNone/>
            </a:pPr>
            <a:endParaRPr lang="en-US" dirty="0"/>
          </a:p>
          <a:p>
            <a:pPr marL="0" indent="0">
              <a:buNone/>
            </a:pPr>
            <a:r>
              <a:rPr lang="en-US" dirty="0"/>
              <a:t>Example dynamic memory allocators</a:t>
            </a:r>
          </a:p>
          <a:p>
            <a:pPr lvl="1"/>
            <a:r>
              <a:rPr lang="en-US" b="1" dirty="0">
                <a:latin typeface="Courier New"/>
                <a:cs typeface="Courier New"/>
              </a:rPr>
              <a:t>malloc</a:t>
            </a:r>
            <a:r>
              <a:rPr lang="en-US" dirty="0"/>
              <a:t> and </a:t>
            </a:r>
            <a:r>
              <a:rPr lang="en-US" b="1" dirty="0">
                <a:latin typeface="Courier New" panose="02070309020205020404" pitchFamily="49" charset="0"/>
                <a:cs typeface="Courier New" panose="02070309020205020404" pitchFamily="49" charset="0"/>
              </a:rPr>
              <a:t>free</a:t>
            </a:r>
            <a:r>
              <a:rPr lang="en-US" dirty="0"/>
              <a:t> in C</a:t>
            </a:r>
          </a:p>
          <a:p>
            <a:pPr lvl="1"/>
            <a:r>
              <a:rPr lang="en-US" b="1" dirty="0">
                <a:latin typeface="Courier New" panose="02070309020205020404" pitchFamily="49" charset="0"/>
                <a:cs typeface="Courier New" panose="02070309020205020404" pitchFamily="49" charset="0"/>
              </a:rPr>
              <a:t>new</a:t>
            </a:r>
            <a:r>
              <a:rPr lang="en-US" dirty="0"/>
              <a:t> and </a:t>
            </a:r>
            <a:r>
              <a:rPr lang="en-US" b="1" dirty="0">
                <a:latin typeface="Courier New" panose="02070309020205020404" pitchFamily="49" charset="0"/>
                <a:cs typeface="Courier New" panose="02070309020205020404" pitchFamily="49" charset="0"/>
              </a:rPr>
              <a:t>delete</a:t>
            </a:r>
            <a:r>
              <a:rPr lang="en-US" dirty="0"/>
              <a:t> in C++</a:t>
            </a:r>
          </a:p>
          <a:p>
            <a:pPr lvl="1"/>
            <a:r>
              <a:rPr lang="en-US" dirty="0"/>
              <a:t>object creation &amp; garbage collection in Java</a:t>
            </a:r>
          </a:p>
          <a:p>
            <a:pPr lvl="1"/>
            <a:r>
              <a:rPr lang="en-US" dirty="0"/>
              <a:t>object creation &amp; garbage collection in Python</a:t>
            </a:r>
          </a:p>
          <a:p>
            <a:pPr lvl="1"/>
            <a:endParaRPr lang="en-US" dirty="0"/>
          </a:p>
          <a:p>
            <a:endParaRPr lang="en-US" dirty="0"/>
          </a:p>
        </p:txBody>
      </p:sp>
      <p:grpSp>
        <p:nvGrpSpPr>
          <p:cNvPr id="14" name="Group 13">
            <a:extLst>
              <a:ext uri="{FF2B5EF4-FFF2-40B4-BE49-F238E27FC236}">
                <a16:creationId xmlns:a16="http://schemas.microsoft.com/office/drawing/2014/main" id="{C1E0F4F6-DB9E-D04A-81BA-C94CA1268370}"/>
              </a:ext>
            </a:extLst>
          </p:cNvPr>
          <p:cNvGrpSpPr/>
          <p:nvPr/>
        </p:nvGrpSpPr>
        <p:grpSpPr>
          <a:xfrm>
            <a:off x="3733800" y="5040868"/>
            <a:ext cx="3124518" cy="369332"/>
            <a:chOff x="3733800" y="4800600"/>
            <a:chExt cx="3124518" cy="369332"/>
          </a:xfrm>
        </p:grpSpPr>
        <p:sp>
          <p:nvSpPr>
            <p:cNvPr id="5" name="TextBox 4">
              <a:extLst>
                <a:ext uri="{FF2B5EF4-FFF2-40B4-BE49-F238E27FC236}">
                  <a16:creationId xmlns:a16="http://schemas.microsoft.com/office/drawing/2014/main" id="{D2D277EE-4D6C-2D48-BB70-8491022BF581}"/>
                </a:ext>
              </a:extLst>
            </p:cNvPr>
            <p:cNvSpPr txBox="1"/>
            <p:nvPr/>
          </p:nvSpPr>
          <p:spPr>
            <a:xfrm>
              <a:off x="4724400" y="4800600"/>
              <a:ext cx="2133918" cy="369332"/>
            </a:xfrm>
            <a:prstGeom prst="rect">
              <a:avLst/>
            </a:prstGeom>
            <a:noFill/>
          </p:spPr>
          <p:txBody>
            <a:bodyPr wrap="none" rtlCol="0">
              <a:spAutoFit/>
            </a:bodyPr>
            <a:lstStyle/>
            <a:p>
              <a:r>
                <a:rPr lang="en-US" b="1" dirty="0">
                  <a:solidFill>
                    <a:schemeClr val="accent1"/>
                  </a:solidFill>
                </a:rPr>
                <a:t>explicit allocators</a:t>
              </a:r>
            </a:p>
          </p:txBody>
        </p:sp>
        <p:cxnSp>
          <p:nvCxnSpPr>
            <p:cNvPr id="8" name="Straight Arrow Connector 7">
              <a:extLst>
                <a:ext uri="{FF2B5EF4-FFF2-40B4-BE49-F238E27FC236}">
                  <a16:creationId xmlns:a16="http://schemas.microsoft.com/office/drawing/2014/main" id="{380C4848-EFC8-C44B-B3E2-B81DC54A9B0B}"/>
                </a:ext>
              </a:extLst>
            </p:cNvPr>
            <p:cNvCxnSpPr/>
            <p:nvPr/>
          </p:nvCxnSpPr>
          <p:spPr>
            <a:xfrm flipH="1" flipV="1">
              <a:off x="3733800" y="4800600"/>
              <a:ext cx="9906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79EC941-A138-2A44-A73C-A334FB5910EA}"/>
                </a:ext>
              </a:extLst>
            </p:cNvPr>
            <p:cNvCxnSpPr>
              <a:cxnSpLocks/>
            </p:cNvCxnSpPr>
            <p:nvPr/>
          </p:nvCxnSpPr>
          <p:spPr>
            <a:xfrm flipH="1">
              <a:off x="3886200" y="5061466"/>
              <a:ext cx="838200" cy="108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15" name="Group 14">
            <a:extLst>
              <a:ext uri="{FF2B5EF4-FFF2-40B4-BE49-F238E27FC236}">
                <a16:creationId xmlns:a16="http://schemas.microsoft.com/office/drawing/2014/main" id="{BB36A9C9-A2D2-1348-97EB-6C17CD3923C0}"/>
              </a:ext>
            </a:extLst>
          </p:cNvPr>
          <p:cNvGrpSpPr/>
          <p:nvPr/>
        </p:nvGrpSpPr>
        <p:grpSpPr>
          <a:xfrm>
            <a:off x="6011140" y="5715000"/>
            <a:ext cx="3137342" cy="376945"/>
            <a:chOff x="6011140" y="5562600"/>
            <a:chExt cx="3137342" cy="376945"/>
          </a:xfrm>
        </p:grpSpPr>
        <p:sp>
          <p:nvSpPr>
            <p:cNvPr id="6" name="TextBox 5">
              <a:extLst>
                <a:ext uri="{FF2B5EF4-FFF2-40B4-BE49-F238E27FC236}">
                  <a16:creationId xmlns:a16="http://schemas.microsoft.com/office/drawing/2014/main" id="{B85CF3A3-F514-914C-99BB-BDDE36BE378D}"/>
                </a:ext>
              </a:extLst>
            </p:cNvPr>
            <p:cNvSpPr txBox="1"/>
            <p:nvPr/>
          </p:nvSpPr>
          <p:spPr>
            <a:xfrm>
              <a:off x="7001740" y="5562600"/>
              <a:ext cx="2146742" cy="369332"/>
            </a:xfrm>
            <a:prstGeom prst="rect">
              <a:avLst/>
            </a:prstGeom>
            <a:noFill/>
          </p:spPr>
          <p:txBody>
            <a:bodyPr wrap="none" rtlCol="0">
              <a:spAutoFit/>
            </a:bodyPr>
            <a:lstStyle/>
            <a:p>
              <a:r>
                <a:rPr lang="en-US" b="1" dirty="0">
                  <a:solidFill>
                    <a:schemeClr val="accent1"/>
                  </a:solidFill>
                </a:rPr>
                <a:t>implicit allocators</a:t>
              </a:r>
            </a:p>
          </p:txBody>
        </p:sp>
        <p:cxnSp>
          <p:nvCxnSpPr>
            <p:cNvPr id="12" name="Straight Arrow Connector 11">
              <a:extLst>
                <a:ext uri="{FF2B5EF4-FFF2-40B4-BE49-F238E27FC236}">
                  <a16:creationId xmlns:a16="http://schemas.microsoft.com/office/drawing/2014/main" id="{C96B038A-BD70-794D-924B-69C40533E8D2}"/>
                </a:ext>
              </a:extLst>
            </p:cNvPr>
            <p:cNvCxnSpPr/>
            <p:nvPr/>
          </p:nvCxnSpPr>
          <p:spPr>
            <a:xfrm flipH="1" flipV="1">
              <a:off x="6011140" y="5570213"/>
              <a:ext cx="9906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27A2DABF-8A74-5F41-A6D9-F78476130934}"/>
                </a:ext>
              </a:extLst>
            </p:cNvPr>
            <p:cNvCxnSpPr>
              <a:cxnSpLocks/>
            </p:cNvCxnSpPr>
            <p:nvPr/>
          </p:nvCxnSpPr>
          <p:spPr>
            <a:xfrm flipH="1">
              <a:off x="6163540" y="5831079"/>
              <a:ext cx="838200" cy="108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974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1534260"/>
            <a:ext cx="8077200" cy="501894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000" tIns="46800" rIns="90000" bIns="46800">
            <a:spAutoFit/>
          </a:bodyPr>
          <a:lstStyle/>
          <a:p>
            <a:r>
              <a:rPr lang="en-US" sz="1600" b="1" dirty="0">
                <a:solidFill>
                  <a:sysClr val="windowText" lastClr="000000"/>
                </a:solidFill>
                <a:latin typeface="Courier" pitchFamily="2" charset="0"/>
              </a:rPr>
              <a:t>#</a:t>
            </a:r>
            <a:r>
              <a:rPr lang="en-US" sz="1600" dirty="0">
                <a:solidFill>
                  <a:sysClr val="windowText" lastClr="000000"/>
                </a:solidFill>
                <a:latin typeface="Courier" pitchFamily="2" charset="0"/>
              </a:rPr>
              <a:t>include &lt;</a:t>
            </a:r>
            <a:r>
              <a:rPr lang="en-US" sz="1600" dirty="0" err="1">
                <a:solidFill>
                  <a:sysClr val="windowText" lastClr="000000"/>
                </a:solidFill>
                <a:latin typeface="Courier" pitchFamily="2" charset="0"/>
              </a:rPr>
              <a:t>stdio.h</a:t>
            </a:r>
            <a:r>
              <a:rPr lang="en-US" sz="1600" dirty="0">
                <a:solidFill>
                  <a:sysClr val="windowText" lastClr="000000"/>
                </a:solidFill>
                <a:latin typeface="Courier" pitchFamily="2" charset="0"/>
              </a:rPr>
              <a:t>&gt;</a:t>
            </a:r>
          </a:p>
          <a:p>
            <a:r>
              <a:rPr lang="en-US" sz="1600" dirty="0">
                <a:solidFill>
                  <a:sysClr val="windowText" lastClr="000000"/>
                </a:solidFill>
                <a:latin typeface="Courier" pitchFamily="2" charset="0"/>
              </a:rPr>
              <a:t>#include &lt;</a:t>
            </a:r>
            <a:r>
              <a:rPr lang="en-US" sz="1600" dirty="0" err="1">
                <a:solidFill>
                  <a:sysClr val="windowText" lastClr="000000"/>
                </a:solidFill>
                <a:latin typeface="Courier" pitchFamily="2" charset="0"/>
              </a:rPr>
              <a:t>stdlib.h</a:t>
            </a:r>
            <a:r>
              <a:rPr lang="en-US" sz="1600" dirty="0">
                <a:solidFill>
                  <a:sysClr val="windowText" lastClr="000000"/>
                </a:solidFill>
                <a:latin typeface="Courier" pitchFamily="2" charset="0"/>
              </a:rPr>
              <a:t>&gt;</a:t>
            </a:r>
          </a:p>
          <a:p>
            <a:r>
              <a:rPr lang="en-US" sz="1600" dirty="0">
                <a:solidFill>
                  <a:sysClr val="windowText" lastClr="000000"/>
                </a:solidFill>
                <a:latin typeface="Courier" pitchFamily="2" charset="0"/>
              </a:rPr>
              <a:t>void foo(</a:t>
            </a:r>
            <a:r>
              <a:rPr lang="en-US" sz="1600" dirty="0" err="1">
                <a:solidFill>
                  <a:sysClr val="windowText" lastClr="000000"/>
                </a:solidFill>
                <a:latin typeface="Courier" pitchFamily="2" charset="0"/>
              </a:rPr>
              <a:t>int</a:t>
            </a:r>
            <a:r>
              <a:rPr lang="en-US" sz="1600" dirty="0">
                <a:solidFill>
                  <a:sysClr val="windowText" lastClr="000000"/>
                </a:solidFill>
                <a:latin typeface="Courier" pitchFamily="2" charset="0"/>
              </a:rPr>
              <a:t> n) {</a:t>
            </a:r>
          </a:p>
          <a:p>
            <a:r>
              <a:rPr lang="fr-FR" sz="1600" dirty="0">
                <a:solidFill>
                  <a:sysClr val="windowText" lastClr="000000"/>
                </a:solidFill>
                <a:latin typeface="Courier" pitchFamily="2" charset="0"/>
              </a:rPr>
              <a:t>    </a:t>
            </a:r>
            <a:r>
              <a:rPr lang="fr-FR" sz="1600" dirty="0" err="1">
                <a:solidFill>
                  <a:sysClr val="windowText" lastClr="000000"/>
                </a:solidFill>
                <a:latin typeface="Courier" pitchFamily="2" charset="0"/>
              </a:rPr>
              <a:t>int</a:t>
            </a:r>
            <a:r>
              <a:rPr lang="fr-FR" sz="1600" dirty="0">
                <a:solidFill>
                  <a:sysClr val="windowText" lastClr="000000"/>
                </a:solidFill>
                <a:latin typeface="Courier" pitchFamily="2" charset="0"/>
              </a:rPr>
              <a:t> i, *p;</a:t>
            </a:r>
          </a:p>
          <a:p>
            <a:endParaRPr lang="fr-FR" sz="1600" dirty="0">
              <a:solidFill>
                <a:sysClr val="windowText" lastClr="000000"/>
              </a:solidFill>
              <a:latin typeface="Courier" pitchFamily="2" charset="0"/>
            </a:endParaRPr>
          </a:p>
          <a:p>
            <a:r>
              <a:rPr lang="fr-FR" sz="1600" dirty="0">
                <a:solidFill>
                  <a:sysClr val="windowText" lastClr="000000"/>
                </a:solidFill>
                <a:latin typeface="Courier" pitchFamily="2" charset="0"/>
              </a:rPr>
              <a:t>    /* </a:t>
            </a:r>
            <a:r>
              <a:rPr lang="fr-FR" sz="1600" dirty="0" err="1">
                <a:solidFill>
                  <a:sysClr val="windowText" lastClr="000000"/>
                </a:solidFill>
                <a:latin typeface="Courier" pitchFamily="2" charset="0"/>
              </a:rPr>
              <a:t>Allocate</a:t>
            </a:r>
            <a:r>
              <a:rPr lang="fr-FR" sz="1600" dirty="0">
                <a:solidFill>
                  <a:sysClr val="windowText" lastClr="000000"/>
                </a:solidFill>
                <a:latin typeface="Courier" pitchFamily="2" charset="0"/>
              </a:rPr>
              <a:t> a block of n </a:t>
            </a:r>
            <a:r>
              <a:rPr lang="fr-FR" sz="1600" dirty="0" err="1">
                <a:solidFill>
                  <a:sysClr val="windowText" lastClr="000000"/>
                </a:solidFill>
                <a:latin typeface="Courier" pitchFamily="2" charset="0"/>
              </a:rPr>
              <a:t>ints</a:t>
            </a:r>
            <a:r>
              <a:rPr lang="fr-FR" sz="1600" dirty="0">
                <a:solidFill>
                  <a:sysClr val="windowText" lastClr="000000"/>
                </a:solidFill>
                <a:latin typeface="Courier" pitchFamily="2" charset="0"/>
              </a:rPr>
              <a:t> */</a:t>
            </a:r>
          </a:p>
          <a:p>
            <a:r>
              <a:rPr lang="en-US" sz="1600" dirty="0">
                <a:solidFill>
                  <a:sysClr val="windowText" lastClr="000000"/>
                </a:solidFill>
                <a:latin typeface="Courier" pitchFamily="2" charset="0"/>
              </a:rPr>
              <a:t>    p = (</a:t>
            </a:r>
            <a:r>
              <a:rPr lang="en-US" sz="1600" dirty="0" err="1">
                <a:solidFill>
                  <a:sysClr val="windowText" lastClr="000000"/>
                </a:solidFill>
                <a:latin typeface="Courier" pitchFamily="2" charset="0"/>
              </a:rPr>
              <a:t>int</a:t>
            </a:r>
            <a:r>
              <a:rPr lang="en-US" sz="1600" dirty="0">
                <a:solidFill>
                  <a:sysClr val="windowText" lastClr="000000"/>
                </a:solidFill>
                <a:latin typeface="Courier" pitchFamily="2" charset="0"/>
              </a:rPr>
              <a:t> *) </a:t>
            </a:r>
            <a:r>
              <a:rPr lang="en-US" sz="1600" dirty="0" err="1">
                <a:solidFill>
                  <a:sysClr val="windowText" lastClr="000000"/>
                </a:solidFill>
                <a:latin typeface="Courier" pitchFamily="2" charset="0"/>
              </a:rPr>
              <a:t>malloc</a:t>
            </a:r>
            <a:r>
              <a:rPr lang="en-US" sz="1600" dirty="0">
                <a:solidFill>
                  <a:sysClr val="windowText" lastClr="000000"/>
                </a:solidFill>
                <a:latin typeface="Courier" pitchFamily="2" charset="0"/>
              </a:rPr>
              <a:t>(n * </a:t>
            </a:r>
            <a:r>
              <a:rPr lang="en-US" sz="1600" dirty="0" err="1">
                <a:solidFill>
                  <a:sysClr val="windowText" lastClr="000000"/>
                </a:solidFill>
                <a:latin typeface="Courier" pitchFamily="2" charset="0"/>
              </a:rPr>
              <a:t>sizeof</a:t>
            </a:r>
            <a:r>
              <a:rPr lang="en-US" sz="1600" dirty="0">
                <a:solidFill>
                  <a:sysClr val="windowText" lastClr="000000"/>
                </a:solidFill>
                <a:latin typeface="Courier" pitchFamily="2" charset="0"/>
              </a:rPr>
              <a:t>(</a:t>
            </a:r>
            <a:r>
              <a:rPr lang="en-US" sz="1600" dirty="0" err="1">
                <a:solidFill>
                  <a:sysClr val="windowText" lastClr="000000"/>
                </a:solidFill>
                <a:latin typeface="Courier" pitchFamily="2" charset="0"/>
              </a:rPr>
              <a:t>int</a:t>
            </a:r>
            <a:r>
              <a:rPr lang="en-US" sz="1600" dirty="0">
                <a:solidFill>
                  <a:sysClr val="windowText" lastClr="000000"/>
                </a:solidFill>
                <a:latin typeface="Courier" pitchFamily="2" charset="0"/>
              </a:rPr>
              <a:t>));</a:t>
            </a:r>
          </a:p>
          <a:p>
            <a:r>
              <a:rPr lang="en-US" sz="1600" dirty="0">
                <a:solidFill>
                  <a:sysClr val="windowText" lastClr="000000"/>
                </a:solidFill>
                <a:latin typeface="Courier" pitchFamily="2" charset="0"/>
              </a:rPr>
              <a:t>    if (p == NULL) {</a:t>
            </a:r>
          </a:p>
          <a:p>
            <a:r>
              <a:rPr lang="fi-FI" sz="1600" dirty="0">
                <a:solidFill>
                  <a:sysClr val="windowText" lastClr="000000"/>
                </a:solidFill>
                <a:latin typeface="Courier" pitchFamily="2" charset="0"/>
              </a:rPr>
              <a:t>        </a:t>
            </a:r>
            <a:r>
              <a:rPr lang="fi-FI" sz="1600" dirty="0" err="1">
                <a:solidFill>
                  <a:sysClr val="windowText" lastClr="000000"/>
                </a:solidFill>
                <a:latin typeface="Courier" pitchFamily="2" charset="0"/>
              </a:rPr>
              <a:t>perror("malloc</a:t>
            </a:r>
            <a:r>
              <a:rPr lang="fi-FI" sz="1600" dirty="0">
                <a:solidFill>
                  <a:sysClr val="windowText" lastClr="000000"/>
                </a:solidFill>
                <a:latin typeface="Courier" pitchFamily="2" charset="0"/>
              </a:rPr>
              <a:t>");</a:t>
            </a:r>
          </a:p>
          <a:p>
            <a:r>
              <a:rPr lang="fi-FI" sz="1600" dirty="0">
                <a:solidFill>
                  <a:sysClr val="windowText" lastClr="000000"/>
                </a:solidFill>
                <a:latin typeface="Courier" pitchFamily="2" charset="0"/>
              </a:rPr>
              <a:t>        exit(0);</a:t>
            </a:r>
          </a:p>
          <a:p>
            <a:r>
              <a:rPr lang="fi-FI" sz="1600" dirty="0">
                <a:solidFill>
                  <a:sysClr val="windowText" lastClr="000000"/>
                </a:solidFill>
                <a:latin typeface="Courier" pitchFamily="2" charset="0"/>
              </a:rPr>
              <a:t>    }</a:t>
            </a:r>
          </a:p>
          <a:p>
            <a:endParaRPr lang="fi-FI" sz="1600" dirty="0">
              <a:solidFill>
                <a:sysClr val="windowText" lastClr="000000"/>
              </a:solidFill>
              <a:latin typeface="Courier" pitchFamily="2" charset="0"/>
            </a:endParaRPr>
          </a:p>
          <a:p>
            <a:r>
              <a:rPr lang="fi-FI" sz="1600" dirty="0">
                <a:solidFill>
                  <a:sysClr val="windowText" lastClr="000000"/>
                </a:solidFill>
                <a:latin typeface="Courier" pitchFamily="2" charset="0"/>
              </a:rPr>
              <a:t>    /* </a:t>
            </a:r>
            <a:r>
              <a:rPr lang="fi-FI" sz="1600" dirty="0" err="1">
                <a:solidFill>
                  <a:sysClr val="windowText" lastClr="000000"/>
                </a:solidFill>
                <a:latin typeface="Courier" pitchFamily="2" charset="0"/>
              </a:rPr>
              <a:t>Initialize</a:t>
            </a:r>
            <a:r>
              <a:rPr lang="fi-FI" sz="1600" dirty="0">
                <a:solidFill>
                  <a:sysClr val="windowText" lastClr="000000"/>
                </a:solidFill>
                <a:latin typeface="Courier" pitchFamily="2" charset="0"/>
              </a:rPr>
              <a:t> </a:t>
            </a:r>
            <a:r>
              <a:rPr lang="fi-FI" sz="1600" dirty="0" err="1">
                <a:solidFill>
                  <a:sysClr val="windowText" lastClr="000000"/>
                </a:solidFill>
                <a:latin typeface="Courier" pitchFamily="2" charset="0"/>
              </a:rPr>
              <a:t>allocated</a:t>
            </a:r>
            <a:r>
              <a:rPr lang="fi-FI" sz="1600" dirty="0">
                <a:solidFill>
                  <a:sysClr val="windowText" lastClr="000000"/>
                </a:solidFill>
                <a:latin typeface="Courier" pitchFamily="2" charset="0"/>
              </a:rPr>
              <a:t> </a:t>
            </a:r>
            <a:r>
              <a:rPr lang="fi-FI" sz="1600" dirty="0" err="1">
                <a:solidFill>
                  <a:sysClr val="windowText" lastClr="000000"/>
                </a:solidFill>
                <a:latin typeface="Courier" pitchFamily="2" charset="0"/>
              </a:rPr>
              <a:t>block</a:t>
            </a:r>
            <a:r>
              <a:rPr lang="fi-FI" sz="1600" dirty="0">
                <a:solidFill>
                  <a:sysClr val="windowText" lastClr="000000"/>
                </a:solidFill>
                <a:latin typeface="Courier" pitchFamily="2" charset="0"/>
              </a:rPr>
              <a:t> */</a:t>
            </a:r>
          </a:p>
          <a:p>
            <a:r>
              <a:rPr lang="da-DK" sz="1600" dirty="0">
                <a:solidFill>
                  <a:sysClr val="windowText" lastClr="000000"/>
                </a:solidFill>
                <a:latin typeface="Courier" pitchFamily="2" charset="0"/>
              </a:rPr>
              <a:t>    for (i=0; i&lt;n; i++)</a:t>
            </a:r>
          </a:p>
          <a:p>
            <a:r>
              <a:rPr lang="da-DK" sz="1600" dirty="0">
                <a:solidFill>
                  <a:sysClr val="windowText" lastClr="000000"/>
                </a:solidFill>
                <a:latin typeface="Courier" pitchFamily="2" charset="0"/>
              </a:rPr>
              <a:t>	    p[i] = i;</a:t>
            </a:r>
          </a:p>
          <a:p>
            <a:endParaRPr lang="da-DK" sz="1600" dirty="0">
              <a:solidFill>
                <a:sysClr val="windowText" lastClr="000000"/>
              </a:solidFill>
              <a:latin typeface="Courier" pitchFamily="2" charset="0"/>
            </a:endParaRPr>
          </a:p>
          <a:p>
            <a:endParaRPr lang="da-DK" sz="1600" dirty="0">
              <a:solidFill>
                <a:sysClr val="windowText" lastClr="000000"/>
              </a:solidFill>
              <a:latin typeface="Courier" pitchFamily="2" charset="0"/>
            </a:endParaRPr>
          </a:p>
          <a:p>
            <a:r>
              <a:rPr lang="da-DK" sz="1600" dirty="0">
                <a:solidFill>
                  <a:sysClr val="windowText" lastClr="000000"/>
                </a:solidFill>
                <a:latin typeface="Courier" pitchFamily="2" charset="0"/>
              </a:rPr>
              <a:t>    /* Return </a:t>
            </a:r>
            <a:r>
              <a:rPr lang="da-DK" sz="1600" dirty="0" err="1">
                <a:solidFill>
                  <a:sysClr val="windowText" lastClr="000000"/>
                </a:solidFill>
                <a:latin typeface="Courier" pitchFamily="2" charset="0"/>
              </a:rPr>
              <a:t>allocated</a:t>
            </a:r>
            <a:r>
              <a:rPr lang="da-DK" sz="1600" dirty="0">
                <a:solidFill>
                  <a:sysClr val="windowText" lastClr="000000"/>
                </a:solidFill>
                <a:latin typeface="Courier" pitchFamily="2" charset="0"/>
              </a:rPr>
              <a:t> </a:t>
            </a:r>
            <a:r>
              <a:rPr lang="da-DK" sz="1600" dirty="0" err="1">
                <a:solidFill>
                  <a:sysClr val="windowText" lastClr="000000"/>
                </a:solidFill>
                <a:latin typeface="Courier" pitchFamily="2" charset="0"/>
              </a:rPr>
              <a:t>block</a:t>
            </a:r>
            <a:r>
              <a:rPr lang="da-DK" sz="1600" dirty="0">
                <a:solidFill>
                  <a:sysClr val="windowText" lastClr="000000"/>
                </a:solidFill>
                <a:latin typeface="Courier" pitchFamily="2" charset="0"/>
              </a:rPr>
              <a:t> to the </a:t>
            </a:r>
            <a:r>
              <a:rPr lang="da-DK" sz="1600" dirty="0" err="1">
                <a:solidFill>
                  <a:sysClr val="windowText" lastClr="000000"/>
                </a:solidFill>
                <a:latin typeface="Courier" pitchFamily="2" charset="0"/>
              </a:rPr>
              <a:t>heap</a:t>
            </a:r>
            <a:r>
              <a:rPr lang="da-DK" sz="1600" dirty="0">
                <a:solidFill>
                  <a:sysClr val="windowText" lastClr="000000"/>
                </a:solidFill>
                <a:latin typeface="Courier" pitchFamily="2" charset="0"/>
              </a:rPr>
              <a:t> */</a:t>
            </a:r>
          </a:p>
          <a:p>
            <a:r>
              <a:rPr lang="en-US" sz="1600" dirty="0">
                <a:solidFill>
                  <a:sysClr val="windowText" lastClr="000000"/>
                </a:solidFill>
                <a:latin typeface="Courier" pitchFamily="2" charset="0"/>
              </a:rPr>
              <a:t>    free(p);</a:t>
            </a:r>
          </a:p>
          <a:p>
            <a:r>
              <a:rPr lang="en-US" sz="1600" dirty="0">
                <a:solidFill>
                  <a:sysClr val="windowText" lastClr="000000"/>
                </a:solidFill>
                <a:latin typeface="Courier" pitchFamily="2" charset="0"/>
              </a:rPr>
              <a:t>}</a:t>
            </a:r>
          </a:p>
        </p:txBody>
      </p:sp>
      <p:sp>
        <p:nvSpPr>
          <p:cNvPr id="3" name="Title 2">
            <a:extLst>
              <a:ext uri="{FF2B5EF4-FFF2-40B4-BE49-F238E27FC236}">
                <a16:creationId xmlns:a16="http://schemas.microsoft.com/office/drawing/2014/main" id="{9676F0A1-930D-DF43-8D75-E8D105387503}"/>
              </a:ext>
            </a:extLst>
          </p:cNvPr>
          <p:cNvSpPr>
            <a:spLocks noGrp="1"/>
          </p:cNvSpPr>
          <p:nvPr>
            <p:ph type="title"/>
          </p:nvPr>
        </p:nvSpPr>
        <p:spPr/>
        <p:txBody>
          <a:bodyPr/>
          <a:lstStyle/>
          <a:p>
            <a:r>
              <a:rPr lang="en-GB" dirty="0"/>
              <a:t>Allocation Example using </a:t>
            </a:r>
            <a:r>
              <a:rPr lang="en-GB" b="1" dirty="0">
                <a:latin typeface="Courier New"/>
                <a:cs typeface="Courier New"/>
              </a:rPr>
              <a:t>malloc</a:t>
            </a:r>
            <a:endParaRPr lang="en-US" dirty="0"/>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5</a:t>
            </a:fld>
            <a:endParaRPr lang="en-US" dirty="0">
              <a:solidFill>
                <a:srgbClr val="4A66AC"/>
              </a:solidFill>
            </a:endParaRPr>
          </a:p>
        </p:txBody>
      </p:sp>
    </p:spTree>
    <p:extLst>
      <p:ext uri="{BB962C8B-B14F-4D97-AF65-F5344CB8AC3E}">
        <p14:creationId xmlns:p14="http://schemas.microsoft.com/office/powerpoint/2010/main" val="35210792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8">
            <a:extLst>
              <a:ext uri="{FF2B5EF4-FFF2-40B4-BE49-F238E27FC236}">
                <a16:creationId xmlns:a16="http://schemas.microsoft.com/office/drawing/2014/main" id="{915A5A78-9E62-5F4C-A5C5-CFBEB56A9F49}"/>
              </a:ext>
            </a:extLst>
          </p:cNvPr>
          <p:cNvSpPr>
            <a:spLocks noChangeArrowheads="1"/>
          </p:cNvSpPr>
          <p:nvPr/>
        </p:nvSpPr>
        <p:spPr bwMode="auto">
          <a:xfrm>
            <a:off x="1949787" y="1893934"/>
            <a:ext cx="51816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nvGrpSpPr>
          <p:cNvPr id="98" name="Group 97"/>
          <p:cNvGrpSpPr/>
          <p:nvPr/>
        </p:nvGrpSpPr>
        <p:grpSpPr>
          <a:xfrm>
            <a:off x="1949787" y="1879052"/>
            <a:ext cx="5181600" cy="304800"/>
            <a:chOff x="3006724" y="1614488"/>
            <a:chExt cx="5181600" cy="304800"/>
          </a:xfrm>
        </p:grpSpPr>
        <p:sp>
          <p:nvSpPr>
            <p:cNvPr id="11266" name="Rectangle 2"/>
            <p:cNvSpPr>
              <a:spLocks noChangeArrowheads="1"/>
            </p:cNvSpPr>
            <p:nvPr/>
          </p:nvSpPr>
          <p:spPr bwMode="auto">
            <a:xfrm>
              <a:off x="3006724" y="1614488"/>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82" name="Rectangle 18"/>
            <p:cNvSpPr>
              <a:spLocks noChangeArrowheads="1"/>
            </p:cNvSpPr>
            <p:nvPr/>
          </p:nvSpPr>
          <p:spPr bwMode="auto">
            <a:xfrm>
              <a:off x="4225924" y="1614488"/>
              <a:ext cx="39624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1265"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Allocation Example</a:t>
            </a:r>
          </a:p>
        </p:txBody>
      </p:sp>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6</a:t>
            </a:fld>
            <a:endParaRPr lang="en-US" dirty="0">
              <a:solidFill>
                <a:srgbClr val="4A66AC"/>
              </a:solidFill>
            </a:endParaRPr>
          </a:p>
        </p:txBody>
      </p:sp>
      <p:sp>
        <p:nvSpPr>
          <p:cNvPr id="11283" name="Text Box 19"/>
          <p:cNvSpPr txBox="1">
            <a:spLocks noChangeArrowheads="1"/>
          </p:cNvSpPr>
          <p:nvPr/>
        </p:nvSpPr>
        <p:spPr bwMode="auto">
          <a:xfrm>
            <a:off x="3516113" y="3069990"/>
            <a:ext cx="2111773" cy="359010"/>
          </a:xfrm>
          <a:prstGeom prst="rect">
            <a:avLst/>
          </a:prstGeom>
          <a:solidFill>
            <a:srgbClr val="F6F5BD"/>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p1 = malloc(4)</a:t>
            </a:r>
          </a:p>
        </p:txBody>
      </p:sp>
      <p:grpSp>
        <p:nvGrpSpPr>
          <p:cNvPr id="97" name="Group 96"/>
          <p:cNvGrpSpPr/>
          <p:nvPr/>
        </p:nvGrpSpPr>
        <p:grpSpPr>
          <a:xfrm>
            <a:off x="1949787" y="1879052"/>
            <a:ext cx="5181600" cy="304800"/>
            <a:chOff x="3006724" y="2501901"/>
            <a:chExt cx="5181600" cy="304800"/>
          </a:xfrm>
        </p:grpSpPr>
        <p:sp>
          <p:nvSpPr>
            <p:cNvPr id="11284" name="Rectangle 20"/>
            <p:cNvSpPr>
              <a:spLocks noChangeArrowheads="1"/>
            </p:cNvSpPr>
            <p:nvPr/>
          </p:nvSpPr>
          <p:spPr bwMode="auto">
            <a:xfrm>
              <a:off x="3006724" y="2501901"/>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292" name="Rectangle 28"/>
            <p:cNvSpPr>
              <a:spLocks noChangeArrowheads="1"/>
            </p:cNvSpPr>
            <p:nvPr/>
          </p:nvSpPr>
          <p:spPr bwMode="auto">
            <a:xfrm>
              <a:off x="4225924" y="2501901"/>
              <a:ext cx="15240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300" name="Rectangle 36"/>
            <p:cNvSpPr>
              <a:spLocks noChangeArrowheads="1"/>
            </p:cNvSpPr>
            <p:nvPr/>
          </p:nvSpPr>
          <p:spPr bwMode="auto">
            <a:xfrm>
              <a:off x="5749924" y="2501901"/>
              <a:ext cx="24384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1301" name="Text Box 37"/>
          <p:cNvSpPr txBox="1">
            <a:spLocks noChangeArrowheads="1"/>
          </p:cNvSpPr>
          <p:nvPr/>
        </p:nvSpPr>
        <p:spPr bwMode="auto">
          <a:xfrm>
            <a:off x="3516113" y="3620852"/>
            <a:ext cx="2111773"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latin typeface="Courier New" pitchFamily="49" charset="0"/>
              </a:rPr>
              <a:t>p2 = malloc(5)</a:t>
            </a:r>
          </a:p>
        </p:txBody>
      </p:sp>
      <p:grpSp>
        <p:nvGrpSpPr>
          <p:cNvPr id="96" name="Group 95"/>
          <p:cNvGrpSpPr/>
          <p:nvPr/>
        </p:nvGrpSpPr>
        <p:grpSpPr>
          <a:xfrm>
            <a:off x="1949787" y="1886493"/>
            <a:ext cx="5181600" cy="304800"/>
            <a:chOff x="3006724" y="3389313"/>
            <a:chExt cx="5181600" cy="304800"/>
          </a:xfrm>
        </p:grpSpPr>
        <p:sp>
          <p:nvSpPr>
            <p:cNvPr id="11302" name="Rectangle 38"/>
            <p:cNvSpPr>
              <a:spLocks noChangeArrowheads="1"/>
            </p:cNvSpPr>
            <p:nvPr/>
          </p:nvSpPr>
          <p:spPr bwMode="auto">
            <a:xfrm>
              <a:off x="3006724" y="3389313"/>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10" name="Rectangle 46"/>
            <p:cNvSpPr>
              <a:spLocks noChangeArrowheads="1"/>
            </p:cNvSpPr>
            <p:nvPr/>
          </p:nvSpPr>
          <p:spPr bwMode="auto">
            <a:xfrm>
              <a:off x="4225924" y="3389313"/>
              <a:ext cx="1524000" cy="304800"/>
            </a:xfrm>
            <a:prstGeom prst="rect">
              <a:avLst/>
            </a:prstGeom>
            <a:solidFill>
              <a:schemeClr val="accent2">
                <a:lumMod val="20000"/>
                <a:lumOff val="80000"/>
              </a:schemeClr>
            </a:solidFill>
            <a:ln w="12700">
              <a:solidFill>
                <a:schemeClr val="tx1"/>
              </a:solidFill>
              <a:miter lim="800000"/>
              <a:headEnd/>
              <a:tailEnd/>
            </a:ln>
            <a:effectLst/>
          </p:spPr>
          <p:txBody>
            <a:bodyPr wrap="none" anchor="ctr"/>
            <a:lstStyle/>
            <a:p>
              <a:endParaRPr lang="en-US"/>
            </a:p>
          </p:txBody>
        </p:sp>
        <p:sp>
          <p:nvSpPr>
            <p:cNvPr id="11316" name="Rectangle 52"/>
            <p:cNvSpPr>
              <a:spLocks noChangeArrowheads="1"/>
            </p:cNvSpPr>
            <p:nvPr/>
          </p:nvSpPr>
          <p:spPr bwMode="auto">
            <a:xfrm>
              <a:off x="5749924" y="3389313"/>
              <a:ext cx="1828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18" name="Rectangle 54"/>
            <p:cNvSpPr>
              <a:spLocks noChangeArrowheads="1"/>
            </p:cNvSpPr>
            <p:nvPr/>
          </p:nvSpPr>
          <p:spPr bwMode="auto">
            <a:xfrm>
              <a:off x="7578724" y="3389313"/>
              <a:ext cx="6096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1319" name="Text Box 55"/>
          <p:cNvSpPr txBox="1">
            <a:spLocks noChangeArrowheads="1"/>
          </p:cNvSpPr>
          <p:nvPr/>
        </p:nvSpPr>
        <p:spPr bwMode="auto">
          <a:xfrm>
            <a:off x="3516113" y="4154252"/>
            <a:ext cx="2111773" cy="359010"/>
          </a:xfrm>
          <a:prstGeom prst="rect">
            <a:avLst/>
          </a:prstGeom>
          <a:solidFill>
            <a:srgbClr val="F1C7C7"/>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p3 = malloc(6)</a:t>
            </a:r>
          </a:p>
        </p:txBody>
      </p:sp>
      <p:grpSp>
        <p:nvGrpSpPr>
          <p:cNvPr id="94" name="Group 93"/>
          <p:cNvGrpSpPr/>
          <p:nvPr/>
        </p:nvGrpSpPr>
        <p:grpSpPr>
          <a:xfrm>
            <a:off x="1949787" y="1886493"/>
            <a:ext cx="5181600" cy="304800"/>
            <a:chOff x="3036887" y="4276726"/>
            <a:chExt cx="5181600" cy="304800"/>
          </a:xfrm>
        </p:grpSpPr>
        <p:sp>
          <p:nvSpPr>
            <p:cNvPr id="11320" name="Rectangle 56"/>
            <p:cNvSpPr>
              <a:spLocks noChangeArrowheads="1"/>
            </p:cNvSpPr>
            <p:nvPr/>
          </p:nvSpPr>
          <p:spPr bwMode="auto">
            <a:xfrm>
              <a:off x="3036887" y="4276726"/>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28" name="Rectangle 64"/>
            <p:cNvSpPr>
              <a:spLocks noChangeArrowheads="1"/>
            </p:cNvSpPr>
            <p:nvPr/>
          </p:nvSpPr>
          <p:spPr bwMode="auto">
            <a:xfrm>
              <a:off x="4256087" y="4276726"/>
              <a:ext cx="15240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sp>
          <p:nvSpPr>
            <p:cNvPr id="11334" name="Rectangle 70"/>
            <p:cNvSpPr>
              <a:spLocks noChangeArrowheads="1"/>
            </p:cNvSpPr>
            <p:nvPr/>
          </p:nvSpPr>
          <p:spPr bwMode="auto">
            <a:xfrm>
              <a:off x="5780087" y="4276726"/>
              <a:ext cx="1828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36" name="Rectangle 72"/>
            <p:cNvSpPr>
              <a:spLocks noChangeArrowheads="1"/>
            </p:cNvSpPr>
            <p:nvPr/>
          </p:nvSpPr>
          <p:spPr bwMode="auto">
            <a:xfrm>
              <a:off x="7608887" y="4276726"/>
              <a:ext cx="6096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1337" name="Text Box 73"/>
          <p:cNvSpPr txBox="1">
            <a:spLocks noChangeArrowheads="1"/>
          </p:cNvSpPr>
          <p:nvPr/>
        </p:nvSpPr>
        <p:spPr bwMode="auto">
          <a:xfrm>
            <a:off x="3516113" y="4687652"/>
            <a:ext cx="1284624" cy="359010"/>
          </a:xfrm>
          <a:prstGeom prst="rect">
            <a:avLst/>
          </a:prstGeom>
          <a:solidFill>
            <a:schemeClr val="accent2">
              <a:lumMod val="20000"/>
              <a:lumOff val="80000"/>
            </a:schemeClr>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free(p2)</a:t>
            </a:r>
          </a:p>
        </p:txBody>
      </p:sp>
      <p:grpSp>
        <p:nvGrpSpPr>
          <p:cNvPr id="95" name="Group 94"/>
          <p:cNvGrpSpPr/>
          <p:nvPr/>
        </p:nvGrpSpPr>
        <p:grpSpPr>
          <a:xfrm>
            <a:off x="1949787" y="1882868"/>
            <a:ext cx="5181600" cy="304800"/>
            <a:chOff x="2992437" y="5164138"/>
            <a:chExt cx="5181600" cy="304800"/>
          </a:xfrm>
        </p:grpSpPr>
        <p:sp>
          <p:nvSpPr>
            <p:cNvPr id="11338" name="Rectangle 74"/>
            <p:cNvSpPr>
              <a:spLocks noChangeArrowheads="1"/>
            </p:cNvSpPr>
            <p:nvPr/>
          </p:nvSpPr>
          <p:spPr bwMode="auto">
            <a:xfrm>
              <a:off x="2992437" y="5164138"/>
              <a:ext cx="1219200" cy="304800"/>
            </a:xfrm>
            <a:prstGeom prst="rect">
              <a:avLst/>
            </a:prstGeom>
            <a:solidFill>
              <a:srgbClr val="F6F5BD"/>
            </a:solidFill>
            <a:ln w="12700">
              <a:solidFill>
                <a:schemeClr val="tx1"/>
              </a:solidFill>
              <a:miter lim="800000"/>
              <a:headEnd/>
              <a:tailEnd/>
            </a:ln>
            <a:effectLst/>
          </p:spPr>
          <p:txBody>
            <a:bodyPr wrap="none" anchor="ctr"/>
            <a:lstStyle/>
            <a:p>
              <a:endParaRPr lang="en-US"/>
            </a:p>
          </p:txBody>
        </p:sp>
        <p:sp>
          <p:nvSpPr>
            <p:cNvPr id="11343" name="Rectangle 79"/>
            <p:cNvSpPr>
              <a:spLocks noChangeArrowheads="1"/>
            </p:cNvSpPr>
            <p:nvPr/>
          </p:nvSpPr>
          <p:spPr bwMode="auto">
            <a:xfrm>
              <a:off x="4211637" y="5164138"/>
              <a:ext cx="609600" cy="304800"/>
            </a:xfrm>
            <a:prstGeom prst="rect">
              <a:avLst/>
            </a:prstGeom>
            <a:solidFill>
              <a:srgbClr val="D5F1CF"/>
            </a:solidFill>
            <a:ln w="12700">
              <a:solidFill>
                <a:schemeClr val="tx1"/>
              </a:solidFill>
              <a:miter lim="800000"/>
              <a:headEnd/>
              <a:tailEnd/>
            </a:ln>
            <a:effectLst/>
          </p:spPr>
          <p:txBody>
            <a:bodyPr wrap="none" anchor="ctr"/>
            <a:lstStyle/>
            <a:p>
              <a:endParaRPr lang="en-US"/>
            </a:p>
          </p:txBody>
        </p:sp>
        <p:sp>
          <p:nvSpPr>
            <p:cNvPr id="11346" name="Rectangle 82"/>
            <p:cNvSpPr>
              <a:spLocks noChangeArrowheads="1"/>
            </p:cNvSpPr>
            <p:nvPr/>
          </p:nvSpPr>
          <p:spPr bwMode="auto">
            <a:xfrm>
              <a:off x="4821237" y="5164138"/>
              <a:ext cx="914400" cy="304800"/>
            </a:xfrm>
            <a:prstGeom prst="rect">
              <a:avLst/>
            </a:prstGeom>
            <a:solidFill>
              <a:srgbClr val="FFFFFF"/>
            </a:solidFill>
            <a:ln w="12700">
              <a:solidFill>
                <a:schemeClr val="tx1"/>
              </a:solidFill>
              <a:miter lim="800000"/>
              <a:headEnd/>
              <a:tailEnd/>
            </a:ln>
            <a:effectLst/>
          </p:spPr>
          <p:txBody>
            <a:bodyPr wrap="none" anchor="ctr"/>
            <a:lstStyle/>
            <a:p>
              <a:endParaRPr lang="en-US" dirty="0"/>
            </a:p>
          </p:txBody>
        </p:sp>
        <p:sp>
          <p:nvSpPr>
            <p:cNvPr id="11347" name="Rectangle 83"/>
            <p:cNvSpPr>
              <a:spLocks noChangeArrowheads="1"/>
            </p:cNvSpPr>
            <p:nvPr/>
          </p:nvSpPr>
          <p:spPr bwMode="auto">
            <a:xfrm>
              <a:off x="5735637" y="5164138"/>
              <a:ext cx="1828800" cy="304800"/>
            </a:xfrm>
            <a:prstGeom prst="rect">
              <a:avLst/>
            </a:prstGeom>
            <a:solidFill>
              <a:srgbClr val="F1C7C7"/>
            </a:solidFill>
            <a:ln w="12700">
              <a:solidFill>
                <a:schemeClr val="tx1"/>
              </a:solidFill>
              <a:miter lim="800000"/>
              <a:headEnd/>
              <a:tailEnd/>
            </a:ln>
            <a:effectLst/>
          </p:spPr>
          <p:txBody>
            <a:bodyPr wrap="none" anchor="ctr"/>
            <a:lstStyle/>
            <a:p>
              <a:endParaRPr lang="en-US"/>
            </a:p>
          </p:txBody>
        </p:sp>
        <p:sp>
          <p:nvSpPr>
            <p:cNvPr id="11354" name="Rectangle 90"/>
            <p:cNvSpPr>
              <a:spLocks noChangeArrowheads="1"/>
            </p:cNvSpPr>
            <p:nvPr/>
          </p:nvSpPr>
          <p:spPr bwMode="auto">
            <a:xfrm>
              <a:off x="7564437" y="5164138"/>
              <a:ext cx="609600" cy="304800"/>
            </a:xfrm>
            <a:prstGeom prst="rect">
              <a:avLst/>
            </a:prstGeom>
            <a:solidFill>
              <a:srgbClr val="FFFFFF"/>
            </a:solidFill>
            <a:ln w="12700">
              <a:solidFill>
                <a:schemeClr val="tx1"/>
              </a:solidFill>
              <a:miter lim="800000"/>
              <a:headEnd/>
              <a:tailEnd/>
            </a:ln>
            <a:effectLst/>
          </p:spPr>
          <p:txBody>
            <a:bodyPr wrap="none" anchor="ctr"/>
            <a:lstStyle/>
            <a:p>
              <a:endParaRPr lang="en-US"/>
            </a:p>
          </p:txBody>
        </p:sp>
      </p:grpSp>
      <p:sp>
        <p:nvSpPr>
          <p:cNvPr id="11355" name="Text Box 91"/>
          <p:cNvSpPr txBox="1">
            <a:spLocks noChangeArrowheads="1"/>
          </p:cNvSpPr>
          <p:nvPr/>
        </p:nvSpPr>
        <p:spPr bwMode="auto">
          <a:xfrm>
            <a:off x="3516113" y="5243042"/>
            <a:ext cx="2111773" cy="359010"/>
          </a:xfrm>
          <a:prstGeom prst="rect">
            <a:avLst/>
          </a:prstGeom>
          <a:solidFill>
            <a:srgbClr val="D5F1CF"/>
          </a:solidFill>
          <a:ln w="9525">
            <a:noFill/>
            <a:round/>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ourier New" pitchFamily="49" charset="0"/>
              </a:rPr>
              <a:t>p4 = malloc(2)</a:t>
            </a:r>
          </a:p>
        </p:txBody>
      </p:sp>
    </p:spTree>
    <p:extLst>
      <p:ext uri="{BB962C8B-B14F-4D97-AF65-F5344CB8AC3E}">
        <p14:creationId xmlns:p14="http://schemas.microsoft.com/office/powerpoint/2010/main" val="20460792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990C-A378-BC4A-ACFC-861002EDA60F}"/>
              </a:ext>
            </a:extLst>
          </p:cNvPr>
          <p:cNvSpPr>
            <a:spLocks noGrp="1"/>
          </p:cNvSpPr>
          <p:nvPr>
            <p:ph type="title"/>
          </p:nvPr>
        </p:nvSpPr>
        <p:spPr/>
        <p:txBody>
          <a:bodyPr/>
          <a:lstStyle/>
          <a:p>
            <a:r>
              <a:rPr lang="en-US" dirty="0"/>
              <a:t>Allocator Requirements</a:t>
            </a:r>
          </a:p>
        </p:txBody>
      </p:sp>
      <p:sp>
        <p:nvSpPr>
          <p:cNvPr id="3" name="Content Placeholder 2">
            <a:extLst>
              <a:ext uri="{FF2B5EF4-FFF2-40B4-BE49-F238E27FC236}">
                <a16:creationId xmlns:a16="http://schemas.microsoft.com/office/drawing/2014/main" id="{40FB3687-6108-5F4B-9641-1EDB9ACD6F79}"/>
              </a:ext>
            </a:extLst>
          </p:cNvPr>
          <p:cNvSpPr>
            <a:spLocks noGrp="1"/>
          </p:cNvSpPr>
          <p:nvPr>
            <p:ph idx="1"/>
          </p:nvPr>
        </p:nvSpPr>
        <p:spPr>
          <a:xfrm>
            <a:off x="457200" y="1600200"/>
            <a:ext cx="8229600" cy="5334000"/>
          </a:xfrm>
        </p:spPr>
        <p:txBody>
          <a:bodyPr>
            <a:normAutofit fontScale="85000" lnSpcReduction="10000"/>
          </a:bodyPr>
          <a:lstStyle/>
          <a:p>
            <a:pPr marL="457200" indent="-457200">
              <a:buFont typeface="+mj-lt"/>
              <a:buAutoNum type="arabicParenR"/>
            </a:pPr>
            <a:r>
              <a:rPr lang="en-US" b="1" dirty="0">
                <a:solidFill>
                  <a:schemeClr val="accent1"/>
                </a:solidFill>
              </a:rPr>
              <a:t>Must handle arbitrary request sequences:</a:t>
            </a:r>
          </a:p>
          <a:p>
            <a:pPr lvl="1"/>
            <a:r>
              <a:rPr lang="en-US" dirty="0"/>
              <a:t>cannot control number, size, or order of requests</a:t>
            </a:r>
          </a:p>
          <a:p>
            <a:pPr lvl="1"/>
            <a:r>
              <a:rPr lang="en-US" dirty="0"/>
              <a:t>(but we'll assume that each free request corresponds to an allocated block)</a:t>
            </a:r>
          </a:p>
          <a:p>
            <a:pPr marL="731520" lvl="1" indent="-457200">
              <a:buFont typeface="+mj-lt"/>
              <a:buAutoNum type="arabicParenR"/>
            </a:pPr>
            <a:endParaRPr lang="en-US" dirty="0"/>
          </a:p>
          <a:p>
            <a:pPr marL="457200" indent="-457200">
              <a:buFont typeface="+mj-lt"/>
              <a:buAutoNum type="arabicParenR"/>
            </a:pPr>
            <a:r>
              <a:rPr lang="en-US" b="1" dirty="0">
                <a:solidFill>
                  <a:schemeClr val="accent1"/>
                </a:solidFill>
              </a:rPr>
              <a:t>Must respond immediately:</a:t>
            </a:r>
          </a:p>
          <a:p>
            <a:pPr lvl="1"/>
            <a:r>
              <a:rPr lang="en-US" dirty="0"/>
              <a:t>no reordering or buffering requests</a:t>
            </a:r>
          </a:p>
          <a:p>
            <a:pPr marL="731520" lvl="1" indent="-457200">
              <a:buFont typeface="+mj-lt"/>
              <a:buAutoNum type="arabicParenR"/>
            </a:pPr>
            <a:endParaRPr lang="en-US" dirty="0"/>
          </a:p>
          <a:p>
            <a:pPr marL="457200" indent="-457200">
              <a:buFont typeface="+mj-lt"/>
              <a:buAutoNum type="arabicParenR"/>
            </a:pPr>
            <a:r>
              <a:rPr lang="en-US" b="1" dirty="0">
                <a:solidFill>
                  <a:schemeClr val="accent1"/>
                </a:solidFill>
              </a:rPr>
              <a:t>Must not modify allocated blocks:</a:t>
            </a:r>
          </a:p>
          <a:p>
            <a:pPr lvl="1"/>
            <a:r>
              <a:rPr lang="en-US" dirty="0"/>
              <a:t>can only allocate from free memory on the heap</a:t>
            </a:r>
          </a:p>
          <a:p>
            <a:pPr lvl="1"/>
            <a:r>
              <a:rPr lang="en-US" dirty="0"/>
              <a:t>cannot modify or move blocks once they are allocated</a:t>
            </a:r>
          </a:p>
          <a:p>
            <a:pPr marL="731520" lvl="1" indent="-457200">
              <a:buFont typeface="+mj-lt"/>
              <a:buAutoNum type="arabicParenR"/>
            </a:pPr>
            <a:endParaRPr lang="en-US" dirty="0"/>
          </a:p>
          <a:p>
            <a:pPr marL="457200" indent="-457200">
              <a:buFont typeface="+mj-lt"/>
              <a:buAutoNum type="arabicParenR"/>
            </a:pPr>
            <a:r>
              <a:rPr lang="en-US" b="1" dirty="0">
                <a:solidFill>
                  <a:schemeClr val="accent1"/>
                </a:solidFill>
              </a:rPr>
              <a:t>Must align blocks:</a:t>
            </a:r>
          </a:p>
          <a:p>
            <a:pPr lvl="1"/>
            <a:r>
              <a:rPr lang="en-GB" dirty="0"/>
              <a:t>8-byte (x86) or 16-byte (x86-64) alignment on Linux</a:t>
            </a:r>
          </a:p>
          <a:p>
            <a:pPr lvl="1"/>
            <a:r>
              <a:rPr lang="en-US" dirty="0"/>
              <a:t>Ensures that allocated blocks can hold any type of data</a:t>
            </a:r>
          </a:p>
          <a:p>
            <a:pPr marL="457200" indent="-457200">
              <a:buFont typeface="+mj-lt"/>
              <a:buAutoNum type="arabicParenR"/>
            </a:pPr>
            <a:endParaRPr lang="en-US" dirty="0"/>
          </a:p>
          <a:p>
            <a:pPr marL="457200" indent="-457200">
              <a:buFont typeface="+mj-lt"/>
              <a:buAutoNum type="arabicParenR"/>
            </a:pPr>
            <a:r>
              <a:rPr lang="en-US" b="1" dirty="0">
                <a:solidFill>
                  <a:schemeClr val="accent1"/>
                </a:solidFill>
              </a:rPr>
              <a:t>Must only use the heap:</a:t>
            </a:r>
          </a:p>
          <a:p>
            <a:pPr lvl="1"/>
            <a:r>
              <a:rPr lang="en-US" dirty="0"/>
              <a:t>any data structures used by the allocator must be stored in the heap</a:t>
            </a:r>
          </a:p>
        </p:txBody>
      </p:sp>
    </p:spTree>
    <p:extLst>
      <p:ext uri="{BB962C8B-B14F-4D97-AF65-F5344CB8AC3E}">
        <p14:creationId xmlns:p14="http://schemas.microsoft.com/office/powerpoint/2010/main" val="22908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97D5-832F-314A-BB96-4CF19D9DF248}"/>
              </a:ext>
            </a:extLst>
          </p:cNvPr>
          <p:cNvSpPr>
            <a:spLocks noGrp="1"/>
          </p:cNvSpPr>
          <p:nvPr>
            <p:ph type="title"/>
          </p:nvPr>
        </p:nvSpPr>
        <p:spPr/>
        <p:txBody>
          <a:bodyPr>
            <a:normAutofit/>
          </a:bodyPr>
          <a:lstStyle/>
          <a:p>
            <a:r>
              <a:rPr lang="en-US" dirty="0"/>
              <a:t>First Example: A Simple Allocator</a:t>
            </a:r>
          </a:p>
        </p:txBody>
      </p:sp>
      <p:sp>
        <p:nvSpPr>
          <p:cNvPr id="3" name="Slide Number Placeholder 2">
            <a:extLst>
              <a:ext uri="{FF2B5EF4-FFF2-40B4-BE49-F238E27FC236}">
                <a16:creationId xmlns:a16="http://schemas.microsoft.com/office/drawing/2014/main" id="{9594D05D-6186-9240-9309-52904F3DB9D5}"/>
              </a:ext>
            </a:extLst>
          </p:cNvPr>
          <p:cNvSpPr>
            <a:spLocks noGrp="1"/>
          </p:cNvSpPr>
          <p:nvPr>
            <p:ph type="sldNum" sz="quarter" idx="12"/>
          </p:nvPr>
        </p:nvSpPr>
        <p:spPr/>
        <p:txBody>
          <a:bodyPr/>
          <a:lstStyle/>
          <a:p>
            <a:fld id="{D519158F-3378-D44B-876B-64E70D409B50}" type="slidenum">
              <a:rPr lang="en-US" smtClean="0">
                <a:solidFill>
                  <a:srgbClr val="297FD5"/>
                </a:solidFill>
              </a:rPr>
              <a:pPr/>
              <a:t>8</a:t>
            </a:fld>
            <a:endParaRPr lang="en-US">
              <a:solidFill>
                <a:srgbClr val="297FD5"/>
              </a:solidFill>
            </a:endParaRPr>
          </a:p>
        </p:txBody>
      </p:sp>
      <p:sp>
        <p:nvSpPr>
          <p:cNvPr id="4" name="TextBox 3">
            <a:extLst>
              <a:ext uri="{FF2B5EF4-FFF2-40B4-BE49-F238E27FC236}">
                <a16:creationId xmlns:a16="http://schemas.microsoft.com/office/drawing/2014/main" id="{64948859-524B-5D4F-8F7C-FBDDCBEDFE0E}"/>
              </a:ext>
            </a:extLst>
          </p:cNvPr>
          <p:cNvSpPr txBox="1"/>
          <p:nvPr/>
        </p:nvSpPr>
        <p:spPr>
          <a:xfrm>
            <a:off x="457200" y="1676400"/>
            <a:ext cx="4044697" cy="2031325"/>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solidFill>
                  <a:schemeClr val="tx1"/>
                </a:solidFill>
                <a:latin typeface="Courier" pitchFamily="2" charset="0"/>
                <a:cs typeface="Courier New" panose="02070309020205020404" pitchFamily="49" charset="0"/>
              </a:rPr>
              <a:t>void *malloc (</a:t>
            </a:r>
            <a:r>
              <a:rPr lang="en-US" dirty="0" err="1">
                <a:solidFill>
                  <a:schemeClr val="tx1"/>
                </a:solidFill>
                <a:latin typeface="Courier" pitchFamily="2" charset="0"/>
                <a:cs typeface="Courier New" panose="02070309020205020404" pitchFamily="49" charset="0"/>
              </a:rPr>
              <a:t>size_t</a:t>
            </a:r>
            <a:r>
              <a:rPr lang="en-US" dirty="0">
                <a:solidFill>
                  <a:schemeClr val="tx1"/>
                </a:solidFill>
                <a:latin typeface="Courier" pitchFamily="2" charset="0"/>
                <a:cs typeface="Courier New" panose="02070309020205020404" pitchFamily="49" charset="0"/>
              </a:rPr>
              <a:t> size) {</a:t>
            </a:r>
          </a:p>
          <a:p>
            <a:r>
              <a:rPr lang="en-US" dirty="0">
                <a:solidFill>
                  <a:schemeClr val="tx1"/>
                </a:solidFill>
                <a:latin typeface="Courier" pitchFamily="2" charset="0"/>
                <a:cs typeface="Courier New" panose="02070309020205020404" pitchFamily="49" charset="0"/>
              </a:rPr>
              <a:t>  return </a:t>
            </a:r>
            <a:r>
              <a:rPr lang="en-US" dirty="0" err="1">
                <a:solidFill>
                  <a:schemeClr val="tx1"/>
                </a:solidFill>
                <a:latin typeface="Courier" pitchFamily="2" charset="0"/>
                <a:cs typeface="Courier New" panose="02070309020205020404" pitchFamily="49" charset="0"/>
              </a:rPr>
              <a:t>sbrk</a:t>
            </a:r>
            <a:r>
              <a:rPr lang="en-US" dirty="0">
                <a:solidFill>
                  <a:schemeClr val="tx1"/>
                </a:solidFill>
                <a:latin typeface="Courier" pitchFamily="2" charset="0"/>
                <a:cs typeface="Courier New" panose="02070309020205020404" pitchFamily="49" charset="0"/>
              </a:rPr>
              <a:t>(align(size));</a:t>
            </a:r>
          </a:p>
          <a:p>
            <a:r>
              <a:rPr lang="en-US" dirty="0">
                <a:solidFill>
                  <a:schemeClr val="tx1"/>
                </a:solidFill>
                <a:latin typeface="Courier" pitchFamily="2" charset="0"/>
                <a:cs typeface="Courier New" panose="02070309020205020404" pitchFamily="49" charset="0"/>
              </a:rPr>
              <a:t>}</a:t>
            </a:r>
          </a:p>
          <a:p>
            <a:endParaRPr lang="en-US" dirty="0">
              <a:solidFill>
                <a:schemeClr val="tx1"/>
              </a:solidFill>
              <a:latin typeface="Courier" pitchFamily="2" charset="0"/>
              <a:cs typeface="Courier New" panose="02070309020205020404" pitchFamily="49" charset="0"/>
            </a:endParaRPr>
          </a:p>
          <a:p>
            <a:r>
              <a:rPr lang="en-US" dirty="0">
                <a:solidFill>
                  <a:schemeClr val="tx1"/>
                </a:solidFill>
                <a:latin typeface="Courier" pitchFamily="2" charset="0"/>
                <a:cs typeface="Courier New" panose="02070309020205020404" pitchFamily="49" charset="0"/>
              </a:rPr>
              <a:t>void free (void *</a:t>
            </a:r>
            <a:r>
              <a:rPr lang="en-US" dirty="0" err="1">
                <a:solidFill>
                  <a:schemeClr val="tx1"/>
                </a:solidFill>
                <a:latin typeface="Courier" pitchFamily="2" charset="0"/>
                <a:cs typeface="Courier New" panose="02070309020205020404" pitchFamily="49" charset="0"/>
              </a:rPr>
              <a:t>ptr</a:t>
            </a:r>
            <a:r>
              <a:rPr lang="en-US" dirty="0">
                <a:solidFill>
                  <a:schemeClr val="tx1"/>
                </a:solidFill>
                <a:latin typeface="Courier" pitchFamily="2" charset="0"/>
                <a:cs typeface="Courier New" panose="02070309020205020404" pitchFamily="49" charset="0"/>
              </a:rPr>
              <a:t>) {</a:t>
            </a:r>
          </a:p>
          <a:p>
            <a:r>
              <a:rPr lang="en-US" dirty="0">
                <a:solidFill>
                  <a:schemeClr val="tx1"/>
                </a:solidFill>
                <a:latin typeface="Courier" pitchFamily="2" charset="0"/>
                <a:cs typeface="Courier New" panose="02070309020205020404" pitchFamily="49" charset="0"/>
              </a:rPr>
              <a:t>  // do nothing</a:t>
            </a:r>
          </a:p>
          <a:p>
            <a:r>
              <a:rPr lang="en-US" dirty="0">
                <a:solidFill>
                  <a:schemeClr val="tx1"/>
                </a:solidFill>
                <a:latin typeface="Courier" pitchFamily="2" charset="0"/>
                <a:cs typeface="Courier New" panose="02070309020205020404" pitchFamily="49" charset="0"/>
              </a:rPr>
              <a:t>}</a:t>
            </a:r>
          </a:p>
        </p:txBody>
      </p:sp>
      <p:sp>
        <p:nvSpPr>
          <p:cNvPr id="5" name="TextBox 4">
            <a:extLst>
              <a:ext uri="{FF2B5EF4-FFF2-40B4-BE49-F238E27FC236}">
                <a16:creationId xmlns:a16="http://schemas.microsoft.com/office/drawing/2014/main" id="{7B09C2EA-7861-2546-83A3-C21DDB4C3617}"/>
              </a:ext>
            </a:extLst>
          </p:cNvPr>
          <p:cNvSpPr txBox="1"/>
          <p:nvPr/>
        </p:nvSpPr>
        <p:spPr>
          <a:xfrm>
            <a:off x="5410200" y="1676400"/>
            <a:ext cx="3276600" cy="203132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Advantages</a:t>
            </a:r>
          </a:p>
          <a:p>
            <a:pPr marL="285750" indent="-285750">
              <a:buFont typeface="Arial" panose="020B0604020202020204" pitchFamily="34" charset="0"/>
              <a:buChar char="•"/>
            </a:pPr>
            <a:r>
              <a:rPr lang="en-US" dirty="0"/>
              <a:t>Simple </a:t>
            </a:r>
          </a:p>
          <a:p>
            <a:pPr marL="285750" indent="-285750">
              <a:buFont typeface="Arial" panose="020B0604020202020204" pitchFamily="34" charset="0"/>
              <a:buChar char="•"/>
            </a:pPr>
            <a:r>
              <a:rPr lang="en-US" dirty="0"/>
              <a:t>Blazing fast</a:t>
            </a:r>
          </a:p>
          <a:p>
            <a:endParaRPr lang="en-US" dirty="0"/>
          </a:p>
          <a:p>
            <a:r>
              <a:rPr lang="en-US" dirty="0"/>
              <a:t>Disadvantages</a:t>
            </a:r>
          </a:p>
          <a:p>
            <a:pPr marL="285750" indent="-285750">
              <a:buFont typeface="Arial" panose="020B0604020202020204" pitchFamily="34" charset="0"/>
              <a:buChar char="•"/>
            </a:pPr>
            <a:r>
              <a:rPr lang="en-US" dirty="0"/>
              <a:t>Memory is never recycled</a:t>
            </a:r>
          </a:p>
          <a:p>
            <a:pPr marL="285750" indent="-285750">
              <a:buFont typeface="Arial" panose="020B0604020202020204" pitchFamily="34" charset="0"/>
              <a:buChar char="•"/>
            </a:pPr>
            <a:r>
              <a:rPr lang="en-US" dirty="0"/>
              <a:t>Wastes a lot of space</a:t>
            </a:r>
          </a:p>
        </p:txBody>
      </p:sp>
    </p:spTree>
    <p:extLst>
      <p:ext uri="{BB962C8B-B14F-4D97-AF65-F5344CB8AC3E}">
        <p14:creationId xmlns:p14="http://schemas.microsoft.com/office/powerpoint/2010/main" val="380125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Allocator Goals</a:t>
            </a:r>
          </a:p>
        </p:txBody>
      </p:sp>
      <mc:AlternateContent xmlns:mc="http://schemas.openxmlformats.org/markup-compatibility/2006" xmlns:a14="http://schemas.microsoft.com/office/drawing/2010/main">
        <mc:Choice Requires="a14">
          <p:sp>
            <p:nvSpPr>
              <p:cNvPr id="13314" name="Rectangle 2"/>
              <p:cNvSpPr>
                <a:spLocks noGrp="1" noChangeArrowheads="1"/>
              </p:cNvSpPr>
              <p:nvPr>
                <p:ph idx="1"/>
              </p:nvPr>
            </p:nvSpPr>
            <p:spPr>
              <a:ln/>
            </p:spPr>
            <p:txBody>
              <a:bodyPr>
                <a:normAutofit fontScale="92500"/>
              </a:bodyPr>
              <a:lstStyle/>
              <a:p>
                <a:pPr marL="0"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Throughput: </a:t>
                </a:r>
                <a:r>
                  <a:rPr lang="en-GB" dirty="0"/>
                  <a:t>number of requests completed per time unit</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Make allocator efficient</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Example: if your allocator processes 5,000  </a:t>
                </a:r>
                <a:r>
                  <a:rPr lang="en-GB" b="1" dirty="0">
                    <a:latin typeface="Courier New" pitchFamily="49" charset="0"/>
                  </a:rPr>
                  <a:t>malloc</a:t>
                </a:r>
                <a:r>
                  <a:rPr lang="en-GB" dirty="0"/>
                  <a:t> calls and 5,000 </a:t>
                </a:r>
                <a:r>
                  <a:rPr lang="en-GB" b="1" dirty="0">
                    <a:latin typeface="Courier New" pitchFamily="49" charset="0"/>
                  </a:rPr>
                  <a:t>free</a:t>
                </a:r>
                <a:r>
                  <a:rPr lang="en-GB" b="1" dirty="0"/>
                  <a:t> </a:t>
                </a:r>
                <a:r>
                  <a:rPr lang="en-GB" dirty="0"/>
                  <a:t>calls in 10 seconds then throughput is 1,000 operations/second</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solidFill>
                      <a:schemeClr val="accent1"/>
                    </a:solidFill>
                  </a:rPr>
                  <a:t>Memory Utilization: </a:t>
                </a:r>
                <a:r>
                  <a:rPr lang="en-GB" dirty="0"/>
                  <a:t>fraction of heap memory allocated</a:t>
                </a:r>
                <a:endParaRPr lang="en-GB" b="1" dirty="0">
                  <a:solidFill>
                    <a:schemeClr val="accent1"/>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Minimize wasted space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Peak Memory Utilization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b="0" i="1" smtClean="0">
                            <a:latin typeface="Cambria Math" panose="02040503050406030204" pitchFamily="18" charset="0"/>
                          </a:rPr>
                          <m:t>𝑡</m:t>
                        </m:r>
                      </m:sub>
                    </m:sSub>
                    <m:r>
                      <a:rPr lang="en-US">
                        <a:latin typeface="Cambria Math" panose="02040503050406030204" pitchFamily="18" charset="0"/>
                      </a:rPr>
                      <m:t>=</m:t>
                    </m:r>
                    <m:f>
                      <m:fPr>
                        <m:ctrlPr>
                          <a:rPr lang="en-US" i="1">
                            <a:latin typeface="Cambria Math" panose="02040503050406030204" pitchFamily="18" charset="0"/>
                          </a:rPr>
                        </m:ctrlPr>
                      </m:fPr>
                      <m:num>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𝑖</m:t>
                                </m:r>
                                <m:r>
                                  <a:rPr lang="en-US" i="1">
                                    <a:latin typeface="Cambria Math" panose="02040503050406030204" pitchFamily="18" charset="0"/>
                                  </a:rPr>
                                  <m:t>≤</m:t>
                                </m:r>
                                <m:r>
                                  <a:rPr lang="en-US" b="0" i="1" smtClean="0">
                                    <a:latin typeface="Cambria Math" panose="02040503050406030204" pitchFamily="18" charset="0"/>
                                  </a:rPr>
                                  <m:t>𝑡</m:t>
                                </m:r>
                              </m:lim>
                            </m:limLow>
                          </m:fName>
                          <m:e>
                            <m:r>
                              <a:rPr lang="en-US" b="0" i="1" smtClean="0">
                                <a:latin typeface="Cambria Math" panose="02040503050406030204" pitchFamily="18" charset="0"/>
                              </a:rPr>
                              <m:t>𝑠𝑝𝑎𝑐𝑒</m:t>
                            </m:r>
                            <m:r>
                              <a:rPr lang="en-US" b="0" i="1" smtClean="0">
                                <a:latin typeface="Cambria Math" panose="02040503050406030204" pitchFamily="18" charset="0"/>
                              </a:rPr>
                              <m:t> </m:t>
                            </m:r>
                            <m:r>
                              <a:rPr lang="en-US" b="0" i="1" smtClean="0">
                                <a:latin typeface="Cambria Math" panose="02040503050406030204" pitchFamily="18" charset="0"/>
                              </a:rPr>
                              <m:t>𝑎𝑙𝑙𝑜𝑐𝑎𝑡𝑒𝑑</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𝑖</m:t>
                            </m:r>
                          </m:e>
                        </m:func>
                      </m:num>
                      <m:den>
                        <m:r>
                          <a:rPr lang="en-US" b="0" i="1" smtClean="0">
                            <a:latin typeface="Cambria Math" panose="02040503050406030204" pitchFamily="18" charset="0"/>
                          </a:rPr>
                          <m:t>𝑠𝑖𝑧𝑒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h𝑒𝑎𝑝</m:t>
                        </m:r>
                        <m:r>
                          <a:rPr lang="en-US" b="0" i="1" smtClean="0">
                            <a:latin typeface="Cambria Math" panose="02040503050406030204" pitchFamily="18" charset="0"/>
                          </a:rPr>
                          <m:t> </m:t>
                        </m:r>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𝑡𝑖𝑚𝑒</m:t>
                        </m:r>
                        <m:r>
                          <a:rPr lang="en-US" b="0" i="1" smtClean="0">
                            <a:latin typeface="Cambria Math" panose="02040503050406030204" pitchFamily="18" charset="0"/>
                          </a:rPr>
                          <m:t> </m:t>
                        </m:r>
                        <m:r>
                          <a:rPr lang="en-US" b="0" i="1" smtClean="0">
                            <a:latin typeface="Cambria Math" panose="02040503050406030204" pitchFamily="18" charset="0"/>
                          </a:rPr>
                          <m:t>𝑡</m:t>
                        </m:r>
                      </m:den>
                    </m:f>
                    <m:r>
                      <a:rPr lang="en-US" i="1">
                        <a:latin typeface="Cambria Math" panose="02040503050406030204" pitchFamily="18" charset="0"/>
                      </a:rPr>
                      <m:t> </m:t>
                    </m:r>
                  </m:oMath>
                </a14:m>
                <a:endParaRPr lang="en-GB" dirty="0"/>
              </a:p>
              <a:p>
                <a:pPr marL="274320" lvl="1"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 </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0" indent="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 </a:t>
                </a:r>
              </a:p>
            </p:txBody>
          </p:sp>
        </mc:Choice>
        <mc:Fallback xmlns="">
          <p:sp>
            <p:nvSpPr>
              <p:cNvPr id="13314" name="Rectangle 2"/>
              <p:cNvSpPr>
                <a:spLocks noGrp="1" noRot="1" noChangeAspect="1" noMove="1" noResize="1" noEditPoints="1" noAdjustHandles="1" noChangeArrowheads="1" noChangeShapeType="1" noTextEdit="1"/>
              </p:cNvSpPr>
              <p:nvPr>
                <p:ph idx="1"/>
              </p:nvPr>
            </p:nvSpPr>
            <p:spPr>
              <a:blipFill>
                <a:blip r:embed="rId3"/>
                <a:stretch>
                  <a:fillRect l="-617"/>
                </a:stretch>
              </a:blipFill>
              <a:ln/>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D519158F-3378-D44B-876B-64E70D409B50}" type="slidenum">
              <a:rPr lang="en-US" smtClean="0">
                <a:solidFill>
                  <a:srgbClr val="4A66AC"/>
                </a:solidFill>
              </a:rPr>
              <a:pPr/>
              <a:t>9</a:t>
            </a:fld>
            <a:endParaRPr lang="en-US" dirty="0">
              <a:solidFill>
                <a:srgbClr val="4A66AC"/>
              </a:solidFill>
            </a:endParaRPr>
          </a:p>
        </p:txBody>
      </p:sp>
    </p:spTree>
    <p:extLst>
      <p:ext uri="{BB962C8B-B14F-4D97-AF65-F5344CB8AC3E}">
        <p14:creationId xmlns:p14="http://schemas.microsoft.com/office/powerpoint/2010/main" val="35141496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rgbClr val="000000"/>
      </a:dk1>
      <a:lt1>
        <a:srgbClr val="FFFFFF"/>
      </a:lt1>
      <a:dk2>
        <a:srgbClr val="323232"/>
      </a:dk2>
      <a:lt2>
        <a:srgbClr val="A5A5A5"/>
      </a:lt2>
      <a:accent1>
        <a:srgbClr val="521B92"/>
      </a:accent1>
      <a:accent2>
        <a:srgbClr val="7A27D8"/>
      </a:accent2>
      <a:accent3>
        <a:srgbClr val="8B58D2"/>
      </a:accent3>
      <a:accent4>
        <a:srgbClr val="917DD0"/>
      </a:accent4>
      <a:accent5>
        <a:srgbClr val="BDA2E0"/>
      </a:accent5>
      <a:accent6>
        <a:srgbClr val="D1C7F6"/>
      </a:accent6>
      <a:hlink>
        <a:srgbClr val="0432FF"/>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3047FA14-E8B9-5541-B2FA-35D660E1BFD6}" vid="{5B7FA5DE-B936-DE42-9858-6D948D8248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6876</TotalTime>
  <Words>2464</Words>
  <Application>Microsoft Macintosh PowerPoint</Application>
  <PresentationFormat>On-screen Show (4:3)</PresentationFormat>
  <Paragraphs>496</Paragraphs>
  <Slides>32</Slides>
  <Notes>21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Cambria Math</vt:lpstr>
      <vt:lpstr>Courier</vt:lpstr>
      <vt:lpstr>Courier New</vt:lpstr>
      <vt:lpstr>Wingdings</vt:lpstr>
      <vt:lpstr>Clarity</vt:lpstr>
      <vt:lpstr>Lecture 11: Dynamic Memory</vt:lpstr>
      <vt:lpstr>Memory</vt:lpstr>
      <vt:lpstr>The Heap</vt:lpstr>
      <vt:lpstr>Dynamic Memory Allocation</vt:lpstr>
      <vt:lpstr>Allocation Example using malloc</vt:lpstr>
      <vt:lpstr>Allocation Example</vt:lpstr>
      <vt:lpstr>Allocator Requirements</vt:lpstr>
      <vt:lpstr>First Example: A Simple Allocator</vt:lpstr>
      <vt:lpstr>Allocator Goals</vt:lpstr>
      <vt:lpstr>Exercise 0: Memory Utilization </vt:lpstr>
      <vt:lpstr>Allocator Goals</vt:lpstr>
      <vt:lpstr>Allocator Goals</vt:lpstr>
      <vt:lpstr>Utilization Blocker: Internal Fragmentation</vt:lpstr>
      <vt:lpstr>Utilization Blocker: External Fragmentation</vt:lpstr>
      <vt:lpstr>Exercise 1: Utilization</vt:lpstr>
      <vt:lpstr>Exercise 1: Utilization</vt:lpstr>
      <vt:lpstr>Challenges</vt:lpstr>
      <vt:lpstr>Knowing How Much to Free</vt:lpstr>
      <vt:lpstr>Challenges</vt:lpstr>
      <vt:lpstr>Keeping Track of Free Blocks</vt:lpstr>
      <vt:lpstr>Method 1: Implicit List</vt:lpstr>
      <vt:lpstr>Detailed Implicit Free List Example</vt:lpstr>
      <vt:lpstr>Exercise 2: Block Headers</vt:lpstr>
      <vt:lpstr>Implicit Lists: Summary</vt:lpstr>
      <vt:lpstr>Keeping Track of Free Blocks</vt:lpstr>
      <vt:lpstr>Challenges</vt:lpstr>
      <vt:lpstr>Implicit List: Finding a Free Block</vt:lpstr>
      <vt:lpstr>Challenges</vt:lpstr>
      <vt:lpstr>Implicit List: Allocating in Free Block</vt:lpstr>
      <vt:lpstr>Summary of Key Allocator Policies</vt:lpstr>
      <vt:lpstr>Challenges</vt:lpstr>
      <vt:lpstr>Exercise 4: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to Computer Systems</dc:title>
  <dc:creator>Eleanor  Birrell</dc:creator>
  <cp:lastModifiedBy>Eleanor Birrell</cp:lastModifiedBy>
  <cp:revision>126</cp:revision>
  <cp:lastPrinted>2019-03-25T23:18:18Z</cp:lastPrinted>
  <dcterms:created xsi:type="dcterms:W3CDTF">2019-03-24T22:46:04Z</dcterms:created>
  <dcterms:modified xsi:type="dcterms:W3CDTF">2021-02-27T04:51:49Z</dcterms:modified>
</cp:coreProperties>
</file>