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496" r:id="rId3"/>
    <p:sldId id="473" r:id="rId4"/>
    <p:sldId id="452" r:id="rId5"/>
    <p:sldId id="469" r:id="rId6"/>
    <p:sldId id="454" r:id="rId7"/>
    <p:sldId id="486" r:id="rId8"/>
    <p:sldId id="541" r:id="rId9"/>
    <p:sldId id="543" r:id="rId10"/>
    <p:sldId id="542" r:id="rId11"/>
    <p:sldId id="488" r:id="rId12"/>
    <p:sldId id="490" r:id="rId13"/>
    <p:sldId id="491" r:id="rId14"/>
    <p:sldId id="493" r:id="rId15"/>
    <p:sldId id="464" r:id="rId16"/>
    <p:sldId id="484" r:id="rId17"/>
    <p:sldId id="466" r:id="rId18"/>
    <p:sldId id="467" r:id="rId19"/>
    <p:sldId id="485" r:id="rId20"/>
    <p:sldId id="497" r:id="rId21"/>
    <p:sldId id="544" r:id="rId22"/>
    <p:sldId id="545" r:id="rId23"/>
    <p:sldId id="461" r:id="rId24"/>
    <p:sldId id="260" r:id="rId25"/>
    <p:sldId id="492" r:id="rId26"/>
    <p:sldId id="129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9" autoAdjust="0"/>
    <p:restoredTop sz="87717" autoAdjust="0"/>
  </p:normalViewPr>
  <p:slideViewPr>
    <p:cSldViewPr>
      <p:cViewPr varScale="1">
        <p:scale>
          <a:sx n="90" d="100"/>
          <a:sy n="90" d="100"/>
        </p:scale>
        <p:origin x="1672" y="18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9/20/20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Null_byte"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en.wikipedia.org/wiki/Return-to-libc_attack#cite_note-2" TargetMode="External"/><Relationship Id="rId4" Type="http://schemas.openxmlformats.org/officeDocument/2006/relationships/hyperlink" Target="https://en.wikipedia.org/wiki/MiB"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works on </a:t>
            </a:r>
            <a:r>
              <a:rPr lang="en-US" dirty="0" err="1"/>
              <a:t>linux</a:t>
            </a:r>
            <a:endParaRPr lang="en-US" dirty="0"/>
          </a:p>
          <a:p>
            <a:r>
              <a:rPr lang="en-US" dirty="0"/>
              <a:t>Demo: crash, jump</a:t>
            </a:r>
          </a:p>
        </p:txBody>
      </p:sp>
      <p:sp>
        <p:nvSpPr>
          <p:cNvPr id="4" name="Slide Number Placeholder 3"/>
          <p:cNvSpPr>
            <a:spLocks noGrp="1"/>
          </p:cNvSpPr>
          <p:nvPr>
            <p:ph type="sldNum" sz="quarter" idx="5"/>
          </p:nvPr>
        </p:nvSpPr>
        <p:spPr/>
        <p:txBody>
          <a:bodyPr/>
          <a:lstStyle/>
          <a:p>
            <a:fld id="{BFE031AF-CC19-4E5A-831F-2BAAD17F6D1A}" type="slidenum">
              <a:rPr lang="en-US" smtClean="0"/>
              <a:t>2</a:t>
            </a:fld>
            <a:endParaRPr lang="en-US"/>
          </a:p>
        </p:txBody>
      </p:sp>
    </p:spTree>
    <p:extLst>
      <p:ext uri="{BB962C8B-B14F-4D97-AF65-F5344CB8AC3E}">
        <p14:creationId xmlns:p14="http://schemas.microsoft.com/office/powerpoint/2010/main" val="2945459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2"/>
                </a:solidFill>
              </a:rPr>
              <a:t>Image By:</a:t>
            </a:r>
            <a:r>
              <a:rPr lang="en-US" altLang="en-US" dirty="0">
                <a:solidFill>
                  <a:schemeClr val="accent2"/>
                </a:solidFill>
              </a:rPr>
              <a:t> Dino Dai </a:t>
            </a:r>
            <a:r>
              <a:rPr lang="en-US" altLang="en-US" dirty="0" err="1">
                <a:solidFill>
                  <a:schemeClr val="accent2"/>
                </a:solidFill>
              </a:rPr>
              <a:t>Zovi</a:t>
            </a:r>
            <a:endParaRPr lang="en-US"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18</a:t>
            </a:fld>
            <a:endParaRPr lang="en-US"/>
          </a:p>
        </p:txBody>
      </p:sp>
    </p:spTree>
    <p:extLst>
      <p:ext uri="{BB962C8B-B14F-4D97-AF65-F5344CB8AC3E}">
        <p14:creationId xmlns:p14="http://schemas.microsoft.com/office/powerpoint/2010/main" val="371507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t>
            </a:r>
            <a:r>
              <a:rPr lang="en-US" dirty="0" err="1"/>
              <a:t>syscall</a:t>
            </a:r>
            <a:r>
              <a:rPr lang="en-US" dirty="0"/>
              <a:t>: number of </a:t>
            </a:r>
            <a:r>
              <a:rPr lang="en-US" dirty="0" err="1"/>
              <a:t>syscall</a:t>
            </a:r>
            <a:r>
              <a:rPr lang="en-US" dirty="0"/>
              <a:t> actually passed in register %</a:t>
            </a:r>
            <a:r>
              <a:rPr lang="en-US" dirty="0" err="1"/>
              <a:t>rax</a:t>
            </a:r>
            <a:r>
              <a:rPr lang="en-US" dirty="0"/>
              <a:t>.</a:t>
            </a:r>
          </a:p>
          <a:p>
            <a:r>
              <a:rPr lang="en-US" dirty="0"/>
              <a:t>System call index: http://</a:t>
            </a:r>
            <a:r>
              <a:rPr lang="en-US" dirty="0" err="1"/>
              <a:t>blog.rchapman.org</a:t>
            </a:r>
            <a:r>
              <a:rPr lang="en-US" dirty="0"/>
              <a:t>/posts/Linux_System_Call_Table_for_x86_64/</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20</a:t>
            </a:fld>
            <a:endParaRPr lang="en-US"/>
          </a:p>
        </p:txBody>
      </p:sp>
    </p:spTree>
    <p:extLst>
      <p:ext uri="{BB962C8B-B14F-4D97-AF65-F5344CB8AC3E}">
        <p14:creationId xmlns:p14="http://schemas.microsoft.com/office/powerpoint/2010/main" val="4122889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leakage attacks</a:t>
            </a:r>
          </a:p>
          <a:p>
            <a:pPr lvl="1"/>
            <a:r>
              <a:rPr lang="en-US" dirty="0"/>
              <a:t>format string vulnerabilities, side-channel attacks</a:t>
            </a:r>
          </a:p>
          <a:p>
            <a:r>
              <a:rPr lang="en-US" dirty="0"/>
              <a:t>Entropy reduction</a:t>
            </a:r>
          </a:p>
          <a:p>
            <a:pPr lvl="1"/>
            <a:r>
              <a:rPr lang="en-US" dirty="0"/>
              <a:t>NOP slides, heap spraying</a:t>
            </a:r>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23</a:t>
            </a:fld>
            <a:endParaRPr lang="en-US"/>
          </a:p>
        </p:txBody>
      </p:sp>
    </p:spTree>
    <p:extLst>
      <p:ext uri="{BB962C8B-B14F-4D97-AF65-F5344CB8AC3E}">
        <p14:creationId xmlns:p14="http://schemas.microsoft.com/office/powerpoint/2010/main" val="3177626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compile time</a:t>
            </a:r>
          </a:p>
        </p:txBody>
      </p:sp>
      <p:sp>
        <p:nvSpPr>
          <p:cNvPr id="4" name="Slide Number Placeholder 3"/>
          <p:cNvSpPr>
            <a:spLocks noGrp="1"/>
          </p:cNvSpPr>
          <p:nvPr>
            <p:ph type="sldNum" sz="quarter" idx="5"/>
          </p:nvPr>
        </p:nvSpPr>
        <p:spPr/>
        <p:txBody>
          <a:bodyPr/>
          <a:lstStyle/>
          <a:p>
            <a:fld id="{BFE031AF-CC19-4E5A-831F-2BAAD17F6D1A}" type="slidenum">
              <a:rPr lang="en-US" smtClean="0"/>
              <a:t>24</a:t>
            </a:fld>
            <a:endParaRPr lang="en-US"/>
          </a:p>
        </p:txBody>
      </p:sp>
    </p:spTree>
    <p:extLst>
      <p:ext uri="{BB962C8B-B14F-4D97-AF65-F5344CB8AC3E}">
        <p14:creationId xmlns:p14="http://schemas.microsoft.com/office/powerpoint/2010/main" val="3663955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Morris Worm (November 2, 1988), $100,000-$10mil, bugs in finger and </a:t>
            </a:r>
            <a:r>
              <a:rPr lang="en-US" dirty="0" err="1"/>
              <a:t>sendmail</a:t>
            </a:r>
            <a:r>
              <a:rPr lang="en-US" dirty="0"/>
              <a:t> </a:t>
            </a:r>
          </a:p>
          <a:p>
            <a:endParaRPr lang="en-US" dirty="0"/>
          </a:p>
          <a:p>
            <a:r>
              <a:rPr lang="en-US" dirty="0"/>
              <a:t>Stuxnet (discovered 2010): bug in functions that process files to display icons when USB connected to PC</a:t>
            </a:r>
          </a:p>
          <a:p>
            <a:endParaRPr lang="en-US" dirty="0"/>
          </a:p>
          <a:p>
            <a:r>
              <a:rPr lang="en-US" dirty="0"/>
              <a:t>Heartbleed (2014): bug in </a:t>
            </a:r>
            <a:r>
              <a:rPr lang="en-US" dirty="0" err="1"/>
              <a:t>openssl</a:t>
            </a:r>
            <a:r>
              <a:rPr lang="en-US" dirty="0"/>
              <a:t> library </a:t>
            </a:r>
            <a:r>
              <a:rPr lang="en-US" dirty="0" err="1"/>
              <a:t>hearbeat</a:t>
            </a:r>
            <a:r>
              <a:rPr lang="en-US" dirty="0"/>
              <a:t> </a:t>
            </a:r>
          </a:p>
          <a:p>
            <a:endParaRPr lang="en-US" dirty="0"/>
          </a:p>
          <a:p>
            <a:r>
              <a:rPr lang="en-US" dirty="0"/>
              <a:t>WhatsApp (2019) </a:t>
            </a:r>
          </a:p>
        </p:txBody>
      </p:sp>
      <p:sp>
        <p:nvSpPr>
          <p:cNvPr id="4" name="Slide Number Placeholder 3"/>
          <p:cNvSpPr>
            <a:spLocks noGrp="1"/>
          </p:cNvSpPr>
          <p:nvPr>
            <p:ph type="sldNum" sz="quarter" idx="5"/>
          </p:nvPr>
        </p:nvSpPr>
        <p:spPr/>
        <p:txBody>
          <a:bodyPr/>
          <a:lstStyle/>
          <a:p>
            <a:fld id="{BFE031AF-CC19-4E5A-831F-2BAAD17F6D1A}" type="slidenum">
              <a:rPr lang="en-US" smtClean="0"/>
              <a:t>3</a:t>
            </a:fld>
            <a:endParaRPr lang="en-US"/>
          </a:p>
        </p:txBody>
      </p:sp>
    </p:spTree>
    <p:extLst>
      <p:ext uri="{BB962C8B-B14F-4D97-AF65-F5344CB8AC3E}">
        <p14:creationId xmlns:p14="http://schemas.microsoft.com/office/powerpoint/2010/main" val="37387872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49862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a:t>
            </a:r>
            <a:r>
              <a:rPr lang="en-US" dirty="0" err="1"/>
              <a:t>www.cvedetails.com</a:t>
            </a:r>
            <a:r>
              <a:rPr lang="en-US" dirty="0"/>
              <a:t>/vulnerabilities-by-</a:t>
            </a:r>
            <a:r>
              <a:rPr lang="en-US" dirty="0" err="1"/>
              <a:t>types.php</a:t>
            </a:r>
            <a:endParaRPr lang="en-US" dirty="0"/>
          </a:p>
          <a:p>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5</a:t>
            </a:fld>
            <a:endParaRPr lang="en-US"/>
          </a:p>
        </p:txBody>
      </p:sp>
    </p:spTree>
    <p:extLst>
      <p:ext uri="{BB962C8B-B14F-4D97-AF65-F5344CB8AC3E}">
        <p14:creationId xmlns:p14="http://schemas.microsoft.com/office/powerpoint/2010/main" val="365199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4098003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3925121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works on </a:t>
            </a:r>
            <a:r>
              <a:rPr lang="en-US" dirty="0" err="1"/>
              <a:t>linux</a:t>
            </a:r>
            <a:endParaRPr lang="en-US" dirty="0"/>
          </a:p>
          <a:p>
            <a:r>
              <a:rPr lang="en-US" dirty="0"/>
              <a:t>Demo: crash, jump</a:t>
            </a:r>
          </a:p>
        </p:txBody>
      </p:sp>
      <p:sp>
        <p:nvSpPr>
          <p:cNvPr id="4" name="Slide Number Placeholder 3"/>
          <p:cNvSpPr>
            <a:spLocks noGrp="1"/>
          </p:cNvSpPr>
          <p:nvPr>
            <p:ph type="sldNum" sz="quarter" idx="5"/>
          </p:nvPr>
        </p:nvSpPr>
        <p:spPr/>
        <p:txBody>
          <a:bodyPr/>
          <a:lstStyle/>
          <a:p>
            <a:fld id="{BFE031AF-CC19-4E5A-831F-2BAAD17F6D1A}" type="slidenum">
              <a:rPr lang="en-US" smtClean="0"/>
              <a:t>9</a:t>
            </a:fld>
            <a:endParaRPr lang="en-US"/>
          </a:p>
        </p:txBody>
      </p:sp>
    </p:spTree>
    <p:extLst>
      <p:ext uri="{BB962C8B-B14F-4D97-AF65-F5344CB8AC3E}">
        <p14:creationId xmlns:p14="http://schemas.microsoft.com/office/powerpoint/2010/main" val="2778162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With ASCII armoring, all the system libraries (e.g. </a:t>
            </a:r>
            <a:r>
              <a:rPr lang="en-US" sz="1200" b="0" i="0" kern="1200" dirty="0" err="1">
                <a:solidFill>
                  <a:schemeClr val="tx1"/>
                </a:solidFill>
                <a:effectLst/>
                <a:latin typeface="+mn-lt"/>
                <a:ea typeface="+mn-ea"/>
                <a:cs typeface="+mn-cs"/>
              </a:rPr>
              <a:t>libc</a:t>
            </a:r>
            <a:r>
              <a:rPr lang="en-US" sz="1200" b="0" i="0" kern="1200" dirty="0">
                <a:solidFill>
                  <a:schemeClr val="tx1"/>
                </a:solidFill>
                <a:effectLst/>
                <a:latin typeface="+mn-lt"/>
                <a:ea typeface="+mn-ea"/>
                <a:cs typeface="+mn-cs"/>
              </a:rPr>
              <a:t>) addresses contain a </a:t>
            </a:r>
            <a:r>
              <a:rPr lang="en-US" sz="1200" b="0" i="0" u="none" strike="noStrike" kern="1200" dirty="0">
                <a:solidFill>
                  <a:schemeClr val="tx1"/>
                </a:solidFill>
                <a:effectLst/>
                <a:latin typeface="+mn-lt"/>
                <a:ea typeface="+mn-ea"/>
                <a:cs typeface="+mn-cs"/>
                <a:hlinkClick r:id="rId3" tooltip="Null byte"/>
              </a:rPr>
              <a:t>NULL byte</a:t>
            </a:r>
            <a:r>
              <a:rPr lang="en-US" sz="1200" b="0" i="0" kern="1200" dirty="0">
                <a:solidFill>
                  <a:schemeClr val="tx1"/>
                </a:solidFill>
                <a:effectLst/>
                <a:latin typeface="+mn-lt"/>
                <a:ea typeface="+mn-ea"/>
                <a:cs typeface="+mn-cs"/>
              </a:rPr>
              <a:t>(0x00). This is commonly done by placing them in the first 0x01010101 bytes of memory (a few pages more than 16 MB, dubbed the "ASCII armor region"), as every address up to (but not including) this value contains at least one NULL byte. This makes it impossible to emplace code containing those addresses using string manipulation functions such as </a:t>
            </a:r>
            <a:r>
              <a:rPr lang="en-US" dirty="0" err="1"/>
              <a:t>strcpy</a:t>
            </a:r>
            <a:r>
              <a:rPr lang="en-US" dirty="0"/>
              <a:t>()</a:t>
            </a:r>
            <a:r>
              <a:rPr lang="en-US" sz="1200" b="0" i="0" kern="1200" dirty="0">
                <a:solidFill>
                  <a:schemeClr val="tx1"/>
                </a:solidFill>
                <a:effectLst/>
                <a:latin typeface="+mn-lt"/>
                <a:ea typeface="+mn-ea"/>
                <a:cs typeface="+mn-cs"/>
              </a:rPr>
              <a:t>. However, this technique does not work if the attacker has a way to overflow NULL bytes into the stack. If the program is too large to fit in the first 16 </a:t>
            </a:r>
            <a:r>
              <a:rPr lang="en-US" sz="1200" b="0" i="0" u="none" strike="noStrike" kern="1200" dirty="0">
                <a:solidFill>
                  <a:schemeClr val="tx1"/>
                </a:solidFill>
                <a:effectLst/>
                <a:latin typeface="+mn-lt"/>
                <a:ea typeface="+mn-ea"/>
                <a:cs typeface="+mn-cs"/>
                <a:hlinkClick r:id="rId4" tooltip="MiB"/>
              </a:rPr>
              <a:t>MiB</a:t>
            </a:r>
            <a:r>
              <a:rPr lang="en-US" sz="1200" b="0" i="0" kern="1200" dirty="0">
                <a:solidFill>
                  <a:schemeClr val="tx1"/>
                </a:solidFill>
                <a:effectLst/>
                <a:latin typeface="+mn-lt"/>
                <a:ea typeface="+mn-ea"/>
                <a:cs typeface="+mn-cs"/>
              </a:rPr>
              <a:t>, protection may be incomplete.</a:t>
            </a:r>
            <a:r>
              <a:rPr lang="en-US" sz="1200" b="0" i="0" u="none" strike="noStrike" kern="1200" baseline="30000" dirty="0">
                <a:solidFill>
                  <a:schemeClr val="tx1"/>
                </a:solidFill>
                <a:effectLst/>
                <a:latin typeface="+mn-lt"/>
                <a:ea typeface="+mn-ea"/>
                <a:cs typeface="+mn-cs"/>
                <a:hlinkClick r:id="rId5"/>
              </a:rPr>
              <a:t>[</a:t>
            </a:r>
            <a:endParaRPr lang="en-US" dirty="0"/>
          </a:p>
        </p:txBody>
      </p:sp>
      <p:sp>
        <p:nvSpPr>
          <p:cNvPr id="4" name="Slide Number Placeholder 3"/>
          <p:cNvSpPr>
            <a:spLocks noGrp="1"/>
          </p:cNvSpPr>
          <p:nvPr>
            <p:ph type="sldNum" sz="quarter" idx="5"/>
          </p:nvPr>
        </p:nvSpPr>
        <p:spPr/>
        <p:txBody>
          <a:bodyPr/>
          <a:lstStyle/>
          <a:p>
            <a:fld id="{BFE031AF-CC19-4E5A-831F-2BAAD17F6D1A}" type="slidenum">
              <a:rPr lang="en-US" smtClean="0"/>
              <a:t>14</a:t>
            </a:fld>
            <a:endParaRPr lang="en-US"/>
          </a:p>
        </p:txBody>
      </p:sp>
    </p:spTree>
    <p:extLst>
      <p:ext uri="{BB962C8B-B14F-4D97-AF65-F5344CB8AC3E}">
        <p14:creationId xmlns:p14="http://schemas.microsoft.com/office/powerpoint/2010/main" val="1953220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defuse.ca</a:t>
            </a:r>
            <a:r>
              <a:rPr lang="en-US" dirty="0"/>
              <a:t>/online-x86-assembler.htm</a:t>
            </a:r>
          </a:p>
        </p:txBody>
      </p:sp>
      <p:sp>
        <p:nvSpPr>
          <p:cNvPr id="4" name="Slide Number Placeholder 3"/>
          <p:cNvSpPr>
            <a:spLocks noGrp="1"/>
          </p:cNvSpPr>
          <p:nvPr>
            <p:ph type="sldNum" sz="quarter" idx="5"/>
          </p:nvPr>
        </p:nvSpPr>
        <p:spPr/>
        <p:txBody>
          <a:bodyPr/>
          <a:lstStyle/>
          <a:p>
            <a:fld id="{BFE031AF-CC19-4E5A-831F-2BAAD17F6D1A}" type="slidenum">
              <a:rPr lang="en-US" smtClean="0"/>
              <a:t>16</a:t>
            </a:fld>
            <a:endParaRPr lang="en-US"/>
          </a:p>
        </p:txBody>
      </p:sp>
    </p:spTree>
    <p:extLst>
      <p:ext uri="{BB962C8B-B14F-4D97-AF65-F5344CB8AC3E}">
        <p14:creationId xmlns:p14="http://schemas.microsoft.com/office/powerpoint/2010/main" val="145076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12" name="Date Placeholder 11"/>
          <p:cNvSpPr>
            <a:spLocks noGrp="1"/>
          </p:cNvSpPr>
          <p:nvPr>
            <p:ph type="dt" sz="half" idx="10"/>
          </p:nvPr>
        </p:nvSpPr>
        <p:spPr/>
        <p:txBody>
          <a:bodyPr/>
          <a:lstStyle/>
          <a:p>
            <a:fld id="{63F7437D-9C28-4485-8136-DE3C7521A7D8}" type="datetimeFigureOut">
              <a:rPr lang="en-US" smtClean="0"/>
              <a:t>9/20/20</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F7437D-9C28-4485-8136-DE3C7521A7D8}"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F7437D-9C28-4485-8136-DE3C7521A7D8}" type="datetimeFigureOut">
              <a:rPr lang="en-US" smtClean="0"/>
              <a:t>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chemeClr val="accent1"/>
              </a:gs>
              <a:gs pos="50000">
                <a:schemeClr val="accent1">
                  <a:lumMod val="40000"/>
                  <a:lumOff val="60000"/>
                </a:schemeClr>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419100"/>
          </a:xfrm>
          <a:prstGeom prst="rect">
            <a:avLst/>
          </a:prstGeom>
          <a:gradFill flip="none" rotWithShape="1">
            <a:gsLst>
              <a:gs pos="0">
                <a:schemeClr val="tx2"/>
              </a:gs>
              <a:gs pos="66000">
                <a:schemeClr val="tx1">
                  <a:lumMod val="75000"/>
                  <a:lumOff val="25000"/>
                </a:schemeClr>
              </a:gs>
              <a:gs pos="99000">
                <a:schemeClr val="tx1">
                  <a:lumMod val="65000"/>
                  <a:lumOff val="3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9/20/20</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a:t>CS 105		       		</a:t>
            </a:r>
            <a:r>
              <a:rPr lang="en-US"/>
              <a:t>        		 Fall 2020</a:t>
            </a:r>
            <a:endParaRPr lang="en-US" dirty="0"/>
          </a:p>
        </p:txBody>
      </p:sp>
      <p:sp>
        <p:nvSpPr>
          <p:cNvPr id="2" name="Title 1"/>
          <p:cNvSpPr>
            <a:spLocks noGrp="1"/>
          </p:cNvSpPr>
          <p:nvPr>
            <p:ph type="title"/>
          </p:nvPr>
        </p:nvSpPr>
        <p:spPr>
          <a:xfrm>
            <a:off x="685800" y="2667000"/>
            <a:ext cx="8077200" cy="631825"/>
          </a:xfrm>
        </p:spPr>
        <p:txBody>
          <a:bodyPr>
            <a:noAutofit/>
          </a:bodyPr>
          <a:lstStyle/>
          <a:p>
            <a:r>
              <a:rPr lang="en-US" sz="3200" dirty="0"/>
              <a:t>Lecture 10: Buffer Overflows (cont'd)</a:t>
            </a:r>
          </a:p>
        </p:txBody>
      </p:sp>
      <p:sp>
        <p:nvSpPr>
          <p:cNvPr id="4" name="Title 1"/>
          <p:cNvSpPr txBox="1">
            <a:spLocks/>
          </p:cNvSpPr>
          <p:nvPr/>
        </p:nvSpPr>
        <p:spPr>
          <a:xfrm>
            <a:off x="685800" y="4643181"/>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915400" cy="1219200"/>
          </a:xfrm>
        </p:spPr>
        <p:txBody>
          <a:bodyPr>
            <a:normAutofit/>
          </a:bodyPr>
          <a:lstStyle/>
          <a:p>
            <a:r>
              <a:rPr lang="en-US" dirty="0"/>
              <a:t>Defense #3: Memory Tagging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74570"/>
            <a:ext cx="4800600" cy="3440430"/>
          </a:xfrm>
        </p:spPr>
      </p:pic>
      <mc:AlternateContent xmlns:mc="http://schemas.openxmlformats.org/markup-compatibility/2006" xmlns:a14="http://schemas.microsoft.com/office/drawing/2010/main">
        <mc:Choice Requires="a14">
          <p:sp>
            <p:nvSpPr>
              <p:cNvPr id="5" name="TextBox 4"/>
              <p:cNvSpPr txBox="1"/>
              <p:nvPr/>
            </p:nvSpPr>
            <p:spPr>
              <a:xfrm rot="20986558">
                <a:off x="1606575" y="3555887"/>
                <a:ext cx="2031040" cy="677108"/>
              </a:xfrm>
              <a:prstGeom prst="rect">
                <a:avLst/>
              </a:prstGeom>
              <a:noFill/>
            </p:spPr>
            <p:txBody>
              <a:bodyPr wrap="square" lIns="0" tIns="0" rIns="0" bIns="0" rtlCol="0">
                <a:spAutoFit/>
              </a:bodyPr>
              <a:lstStyle/>
              <a:p>
                <a:r>
                  <a:rPr lang="en-US" sz="4400" b="0" dirty="0">
                    <a:latin typeface="HanziPen SC" charset="-122"/>
                    <a:ea typeface="HanziPen SC" charset="-122"/>
                    <a:cs typeface="HanziPen SC" charset="-122"/>
                  </a:rPr>
                  <a:t>W </a:t>
                </a:r>
                <a14:m>
                  <m:oMath xmlns:m="http://schemas.openxmlformats.org/officeDocument/2006/math">
                    <m:r>
                      <a:rPr lang="en-US" sz="4400" b="0" i="1" smtClean="0">
                        <a:latin typeface="Cambria Math" charset="0"/>
                        <a:ea typeface="HanziPen SC" charset="-122"/>
                        <a:cs typeface="HanziPen SC" charset="-122"/>
                      </a:rPr>
                      <m:t>⊕</m:t>
                    </m:r>
                  </m:oMath>
                </a14:m>
                <a:r>
                  <a:rPr lang="en-US" sz="4400" dirty="0">
                    <a:latin typeface="HanziPen SC" charset="-122"/>
                    <a:ea typeface="HanziPen SC" charset="-122"/>
                    <a:cs typeface="HanziPen SC" charset="-122"/>
                  </a:rPr>
                  <a:t> X</a:t>
                </a:r>
              </a:p>
            </p:txBody>
          </p:sp>
        </mc:Choice>
        <mc:Fallback xmlns="">
          <p:sp>
            <p:nvSpPr>
              <p:cNvPr id="5" name="TextBox 4"/>
              <p:cNvSpPr txBox="1">
                <a:spLocks noRot="1" noChangeAspect="1" noMove="1" noResize="1" noEditPoints="1" noAdjustHandles="1" noChangeArrowheads="1" noChangeShapeType="1" noTextEdit="1"/>
              </p:cNvSpPr>
              <p:nvPr/>
            </p:nvSpPr>
            <p:spPr>
              <a:xfrm rot="20986558">
                <a:off x="1606575" y="3555887"/>
                <a:ext cx="2031040" cy="677108"/>
              </a:xfrm>
              <a:prstGeom prst="rect">
                <a:avLst/>
              </a:prstGeom>
              <a:blipFill>
                <a:blip r:embed="rId3"/>
                <a:stretch>
                  <a:fillRect l="-16667" t="-16867" r="-8333" b="-34940"/>
                </a:stretch>
              </a:blipFill>
            </p:spPr>
            <p:txBody>
              <a:bodyPr/>
              <a:lstStyle/>
              <a:p>
                <a:r>
                  <a:rPr lang="en-US">
                    <a:noFill/>
                  </a:rPr>
                  <a:t> </a:t>
                </a:r>
              </a:p>
            </p:txBody>
          </p:sp>
        </mc:Fallback>
      </mc:AlternateContent>
      <p:grpSp>
        <p:nvGrpSpPr>
          <p:cNvPr id="6" name="Group 5">
            <a:extLst>
              <a:ext uri="{FF2B5EF4-FFF2-40B4-BE49-F238E27FC236}">
                <a16:creationId xmlns:a16="http://schemas.microsoft.com/office/drawing/2014/main" id="{2BAFABD4-D565-4245-A428-32F68E6ECA6E}"/>
              </a:ext>
            </a:extLst>
          </p:cNvPr>
          <p:cNvGrpSpPr/>
          <p:nvPr/>
        </p:nvGrpSpPr>
        <p:grpSpPr>
          <a:xfrm>
            <a:off x="5715000" y="2835401"/>
            <a:ext cx="1752601" cy="2487168"/>
            <a:chOff x="6057900" y="2525269"/>
            <a:chExt cx="1752601" cy="2487168"/>
          </a:xfrm>
        </p:grpSpPr>
        <p:sp>
          <p:nvSpPr>
            <p:cNvPr id="7" name="Rectangle 6">
              <a:extLst>
                <a:ext uri="{FF2B5EF4-FFF2-40B4-BE49-F238E27FC236}">
                  <a16:creationId xmlns:a16="http://schemas.microsoft.com/office/drawing/2014/main" id="{90A0DDE8-31E5-D740-9853-35381973C261}"/>
                </a:ext>
              </a:extLst>
            </p:cNvPr>
            <p:cNvSpPr/>
            <p:nvPr/>
          </p:nvSpPr>
          <p:spPr>
            <a:xfrm>
              <a:off x="6057900" y="4683253"/>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sp>
          <p:nvSpPr>
            <p:cNvPr id="8" name="Rectangle 7">
              <a:extLst>
                <a:ext uri="{FF2B5EF4-FFF2-40B4-BE49-F238E27FC236}">
                  <a16:creationId xmlns:a16="http://schemas.microsoft.com/office/drawing/2014/main" id="{B1928F80-74A6-3546-A2F7-C467486B835A}"/>
                </a:ext>
              </a:extLst>
            </p:cNvPr>
            <p:cNvSpPr/>
            <p:nvPr/>
          </p:nvSpPr>
          <p:spPr>
            <a:xfrm>
              <a:off x="6057900" y="4354069"/>
              <a:ext cx="1752600" cy="329184"/>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Data</a:t>
              </a:r>
            </a:p>
          </p:txBody>
        </p:sp>
        <p:sp>
          <p:nvSpPr>
            <p:cNvPr id="9" name="Rectangle 8">
              <a:extLst>
                <a:ext uri="{FF2B5EF4-FFF2-40B4-BE49-F238E27FC236}">
                  <a16:creationId xmlns:a16="http://schemas.microsoft.com/office/drawing/2014/main" id="{273989BD-5CA1-2842-B4BD-05E7807105B4}"/>
                </a:ext>
              </a:extLst>
            </p:cNvPr>
            <p:cNvSpPr/>
            <p:nvPr/>
          </p:nvSpPr>
          <p:spPr>
            <a:xfrm>
              <a:off x="6057901" y="2525269"/>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a:t>
              </a:r>
            </a:p>
          </p:txBody>
        </p:sp>
        <p:sp>
          <p:nvSpPr>
            <p:cNvPr id="10" name="Rectangle 9">
              <a:extLst>
                <a:ext uri="{FF2B5EF4-FFF2-40B4-BE49-F238E27FC236}">
                  <a16:creationId xmlns:a16="http://schemas.microsoft.com/office/drawing/2014/main" id="{57A2A01D-680C-6E4C-98FF-9C2B4ACDBBDA}"/>
                </a:ext>
              </a:extLst>
            </p:cNvPr>
            <p:cNvSpPr/>
            <p:nvPr/>
          </p:nvSpPr>
          <p:spPr>
            <a:xfrm>
              <a:off x="6057900" y="3033269"/>
              <a:ext cx="1752600" cy="84030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7152683-9743-604F-BE4A-C98ED7CEE841}"/>
                </a:ext>
              </a:extLst>
            </p:cNvPr>
            <p:cNvSpPr/>
            <p:nvPr/>
          </p:nvSpPr>
          <p:spPr>
            <a:xfrm>
              <a:off x="6057900" y="3873574"/>
              <a:ext cx="1752600" cy="508000"/>
            </a:xfrm>
            <a:prstGeom prst="rect">
              <a:avLst/>
            </a:prstGeom>
            <a:ln w="28575"/>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Heap</a:t>
              </a:r>
            </a:p>
          </p:txBody>
        </p:sp>
      </p:grpSp>
      <p:sp>
        <p:nvSpPr>
          <p:cNvPr id="12" name="TextBox 11">
            <a:extLst>
              <a:ext uri="{FF2B5EF4-FFF2-40B4-BE49-F238E27FC236}">
                <a16:creationId xmlns:a16="http://schemas.microsoft.com/office/drawing/2014/main" id="{74A7A760-67F3-D44D-8BD4-37A7AA161348}"/>
              </a:ext>
            </a:extLst>
          </p:cNvPr>
          <p:cNvSpPr txBox="1"/>
          <p:nvPr/>
        </p:nvSpPr>
        <p:spPr>
          <a:xfrm>
            <a:off x="6082186" y="2514600"/>
            <a:ext cx="1018227" cy="369332"/>
          </a:xfrm>
          <a:prstGeom prst="rect">
            <a:avLst/>
          </a:prstGeom>
          <a:noFill/>
        </p:spPr>
        <p:txBody>
          <a:bodyPr wrap="none" rtlCol="0">
            <a:spAutoFit/>
          </a:bodyPr>
          <a:lstStyle/>
          <a:p>
            <a:r>
              <a:rPr lang="en-US" dirty="0"/>
              <a:t>Memory</a:t>
            </a:r>
          </a:p>
        </p:txBody>
      </p:sp>
      <p:cxnSp>
        <p:nvCxnSpPr>
          <p:cNvPr id="13" name="Straight Arrow Connector 12">
            <a:extLst>
              <a:ext uri="{FF2B5EF4-FFF2-40B4-BE49-F238E27FC236}">
                <a16:creationId xmlns:a16="http://schemas.microsoft.com/office/drawing/2014/main" id="{CCDEC0EB-085D-0946-9367-637414AA16B9}"/>
              </a:ext>
            </a:extLst>
          </p:cNvPr>
          <p:cNvCxnSpPr>
            <a:stCxn id="11" idx="0"/>
          </p:cNvCxnSpPr>
          <p:nvPr/>
        </p:nvCxnSpPr>
        <p:spPr>
          <a:xfrm flipH="1" flipV="1">
            <a:off x="6591299" y="3891569"/>
            <a:ext cx="1" cy="2921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03F5C0C7-C38F-094F-9CA6-3EAA6FB19A61}"/>
              </a:ext>
            </a:extLst>
          </p:cNvPr>
          <p:cNvCxnSpPr>
            <a:cxnSpLocks/>
            <a:stCxn id="10" idx="0"/>
          </p:cNvCxnSpPr>
          <p:nvPr/>
        </p:nvCxnSpPr>
        <p:spPr>
          <a:xfrm>
            <a:off x="6591300" y="3343401"/>
            <a:ext cx="0" cy="292137"/>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5" name="TextBox 14">
            <a:extLst>
              <a:ext uri="{FF2B5EF4-FFF2-40B4-BE49-F238E27FC236}">
                <a16:creationId xmlns:a16="http://schemas.microsoft.com/office/drawing/2014/main" id="{3BF6020E-DC74-C546-91A6-EB85448EAD9B}"/>
              </a:ext>
            </a:extLst>
          </p:cNvPr>
          <p:cNvSpPr txBox="1"/>
          <p:nvPr/>
        </p:nvSpPr>
        <p:spPr>
          <a:xfrm>
            <a:off x="7542130" y="2681360"/>
            <a:ext cx="979755" cy="369332"/>
          </a:xfrm>
          <a:prstGeom prst="rect">
            <a:avLst/>
          </a:prstGeom>
          <a:noFill/>
        </p:spPr>
        <p:txBody>
          <a:bodyPr wrap="none" rtlCol="0">
            <a:spAutoFit/>
          </a:bodyPr>
          <a:lstStyle/>
          <a:p>
            <a:r>
              <a:rPr lang="en-US" dirty="0"/>
              <a:t>0x7FFF</a:t>
            </a:r>
          </a:p>
        </p:txBody>
      </p:sp>
      <p:sp>
        <p:nvSpPr>
          <p:cNvPr id="16" name="TextBox 15">
            <a:extLst>
              <a:ext uri="{FF2B5EF4-FFF2-40B4-BE49-F238E27FC236}">
                <a16:creationId xmlns:a16="http://schemas.microsoft.com/office/drawing/2014/main" id="{CE581CF3-635D-F549-8AED-F9A9E4C3657F}"/>
              </a:ext>
            </a:extLst>
          </p:cNvPr>
          <p:cNvSpPr txBox="1"/>
          <p:nvPr/>
        </p:nvSpPr>
        <p:spPr>
          <a:xfrm>
            <a:off x="7542130" y="5209269"/>
            <a:ext cx="941283" cy="369332"/>
          </a:xfrm>
          <a:prstGeom prst="rect">
            <a:avLst/>
          </a:prstGeom>
          <a:noFill/>
        </p:spPr>
        <p:txBody>
          <a:bodyPr wrap="none" rtlCol="0">
            <a:spAutoFit/>
          </a:bodyPr>
          <a:lstStyle/>
          <a:p>
            <a:r>
              <a:rPr lang="en-US" dirty="0"/>
              <a:t>0x0000</a:t>
            </a:r>
          </a:p>
        </p:txBody>
      </p:sp>
      <p:sp>
        <p:nvSpPr>
          <p:cNvPr id="3" name="TextBox 2">
            <a:extLst>
              <a:ext uri="{FF2B5EF4-FFF2-40B4-BE49-F238E27FC236}">
                <a16:creationId xmlns:a16="http://schemas.microsoft.com/office/drawing/2014/main" id="{45FF2300-1D97-5741-B854-7F509D0D2D61}"/>
              </a:ext>
            </a:extLst>
          </p:cNvPr>
          <p:cNvSpPr txBox="1"/>
          <p:nvPr/>
        </p:nvSpPr>
        <p:spPr>
          <a:xfrm>
            <a:off x="6999598" y="2931854"/>
            <a:ext cx="505267" cy="369332"/>
          </a:xfrm>
          <a:prstGeom prst="rect">
            <a:avLst/>
          </a:prstGeom>
          <a:noFill/>
        </p:spPr>
        <p:txBody>
          <a:bodyPr wrap="none" rtlCol="0">
            <a:spAutoFit/>
          </a:bodyPr>
          <a:lstStyle/>
          <a:p>
            <a:r>
              <a:rPr lang="en-US" dirty="0"/>
              <a:t>NX</a:t>
            </a:r>
          </a:p>
        </p:txBody>
      </p:sp>
      <p:sp>
        <p:nvSpPr>
          <p:cNvPr id="17" name="TextBox 16">
            <a:extLst>
              <a:ext uri="{FF2B5EF4-FFF2-40B4-BE49-F238E27FC236}">
                <a16:creationId xmlns:a16="http://schemas.microsoft.com/office/drawing/2014/main" id="{6507AB03-F978-D74F-B69F-38155D12AC63}"/>
              </a:ext>
            </a:extLst>
          </p:cNvPr>
          <p:cNvSpPr txBox="1"/>
          <p:nvPr/>
        </p:nvSpPr>
        <p:spPr>
          <a:xfrm>
            <a:off x="6999598" y="4256870"/>
            <a:ext cx="505267" cy="369332"/>
          </a:xfrm>
          <a:prstGeom prst="rect">
            <a:avLst/>
          </a:prstGeom>
          <a:noFill/>
        </p:spPr>
        <p:txBody>
          <a:bodyPr wrap="none" rtlCol="0">
            <a:spAutoFit/>
          </a:bodyPr>
          <a:lstStyle/>
          <a:p>
            <a:r>
              <a:rPr lang="en-US" dirty="0"/>
              <a:t>NX</a:t>
            </a:r>
          </a:p>
        </p:txBody>
      </p:sp>
      <p:sp>
        <p:nvSpPr>
          <p:cNvPr id="18" name="TextBox 17">
            <a:extLst>
              <a:ext uri="{FF2B5EF4-FFF2-40B4-BE49-F238E27FC236}">
                <a16:creationId xmlns:a16="http://schemas.microsoft.com/office/drawing/2014/main" id="{B9508CEF-D933-FC41-B306-D3052AC28DFF}"/>
              </a:ext>
            </a:extLst>
          </p:cNvPr>
          <p:cNvSpPr txBox="1"/>
          <p:nvPr/>
        </p:nvSpPr>
        <p:spPr>
          <a:xfrm>
            <a:off x="6990554" y="4646729"/>
            <a:ext cx="505267" cy="369332"/>
          </a:xfrm>
          <a:prstGeom prst="rect">
            <a:avLst/>
          </a:prstGeom>
          <a:noFill/>
        </p:spPr>
        <p:txBody>
          <a:bodyPr wrap="none" rtlCol="0">
            <a:spAutoFit/>
          </a:bodyPr>
          <a:lstStyle/>
          <a:p>
            <a:r>
              <a:rPr lang="en-US" dirty="0"/>
              <a:t>NX</a:t>
            </a:r>
          </a:p>
        </p:txBody>
      </p:sp>
      <p:sp>
        <p:nvSpPr>
          <p:cNvPr id="19" name="TextBox 18">
            <a:extLst>
              <a:ext uri="{FF2B5EF4-FFF2-40B4-BE49-F238E27FC236}">
                <a16:creationId xmlns:a16="http://schemas.microsoft.com/office/drawing/2014/main" id="{FCCEA680-E536-4648-978C-ABC7B9467F07}"/>
              </a:ext>
            </a:extLst>
          </p:cNvPr>
          <p:cNvSpPr txBox="1"/>
          <p:nvPr/>
        </p:nvSpPr>
        <p:spPr>
          <a:xfrm>
            <a:off x="7005302" y="4987535"/>
            <a:ext cx="518091" cy="369332"/>
          </a:xfrm>
          <a:prstGeom prst="rect">
            <a:avLst/>
          </a:prstGeom>
          <a:noFill/>
        </p:spPr>
        <p:txBody>
          <a:bodyPr wrap="none" rtlCol="0">
            <a:spAutoFit/>
          </a:bodyPr>
          <a:lstStyle/>
          <a:p>
            <a:r>
              <a:rPr lang="en-US" dirty="0" err="1"/>
              <a:t>Nw</a:t>
            </a:r>
            <a:endParaRPr lang="en-US" dirty="0"/>
          </a:p>
        </p:txBody>
      </p:sp>
    </p:spTree>
    <p:extLst>
      <p:ext uri="{BB962C8B-B14F-4D97-AF65-F5344CB8AC3E}">
        <p14:creationId xmlns:p14="http://schemas.microsoft.com/office/powerpoint/2010/main" val="3536199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3"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EFDF-302C-F44E-BF2C-A10E6C07FF9D}"/>
              </a:ext>
            </a:extLst>
          </p:cNvPr>
          <p:cNvSpPr>
            <a:spLocks noGrp="1"/>
          </p:cNvSpPr>
          <p:nvPr>
            <p:ph type="title"/>
          </p:nvPr>
        </p:nvSpPr>
        <p:spPr/>
        <p:txBody>
          <a:bodyPr/>
          <a:lstStyle/>
          <a:p>
            <a:r>
              <a:rPr lang="en-US" dirty="0"/>
              <a:t>Code Reuse Attacks</a:t>
            </a:r>
          </a:p>
        </p:txBody>
      </p:sp>
      <p:sp>
        <p:nvSpPr>
          <p:cNvPr id="3" name="Content Placeholder 2">
            <a:extLst>
              <a:ext uri="{FF2B5EF4-FFF2-40B4-BE49-F238E27FC236}">
                <a16:creationId xmlns:a16="http://schemas.microsoft.com/office/drawing/2014/main" id="{52A202C3-AD64-F64E-B989-D5D3048C223A}"/>
              </a:ext>
            </a:extLst>
          </p:cNvPr>
          <p:cNvSpPr>
            <a:spLocks noGrp="1"/>
          </p:cNvSpPr>
          <p:nvPr>
            <p:ph idx="1"/>
          </p:nvPr>
        </p:nvSpPr>
        <p:spPr/>
        <p:txBody>
          <a:bodyPr/>
          <a:lstStyle/>
          <a:p>
            <a:r>
              <a:rPr lang="en-US" dirty="0"/>
              <a:t>Key idea: execute instructions that already exist</a:t>
            </a:r>
          </a:p>
          <a:p>
            <a:endParaRPr lang="en-US" dirty="0"/>
          </a:p>
          <a:p>
            <a:r>
              <a:rPr lang="en-US" dirty="0"/>
              <a:t>Defeats memory tagging defenses</a:t>
            </a:r>
          </a:p>
          <a:p>
            <a:endParaRPr lang="en-US" dirty="0"/>
          </a:p>
          <a:p>
            <a:r>
              <a:rPr lang="en-US" dirty="0"/>
              <a:t>Examples:</a:t>
            </a:r>
          </a:p>
          <a:p>
            <a:pPr marL="731520" lvl="1" indent="-457200">
              <a:buFont typeface="+mj-lt"/>
              <a:buAutoNum type="arabicPeriod"/>
            </a:pPr>
            <a:r>
              <a:rPr lang="en-US" dirty="0"/>
              <a:t>return to a function or line in the current program</a:t>
            </a:r>
          </a:p>
          <a:p>
            <a:pPr marL="731520" lvl="1" indent="-457200">
              <a:buFont typeface="+mj-lt"/>
              <a:buAutoNum type="arabicPeriod"/>
            </a:pPr>
            <a:r>
              <a:rPr lang="en-US" dirty="0"/>
              <a:t>return to a library function (e.g., return-into-</a:t>
            </a:r>
            <a:r>
              <a:rPr lang="en-US" dirty="0" err="1">
                <a:latin typeface="American Typewriter" charset="0"/>
                <a:ea typeface="American Typewriter" charset="0"/>
                <a:cs typeface="American Typewriter" charset="0"/>
              </a:rPr>
              <a:t>libc</a:t>
            </a:r>
            <a:r>
              <a:rPr lang="en-US" dirty="0"/>
              <a:t>)</a:t>
            </a:r>
          </a:p>
          <a:p>
            <a:pPr marL="731520" lvl="1" indent="-457200">
              <a:buFont typeface="+mj-lt"/>
              <a:buAutoNum type="arabicPeriod"/>
            </a:pPr>
            <a:r>
              <a:rPr lang="en-US" dirty="0"/>
              <a:t>return to some other instruction (return-oriented programming)</a:t>
            </a:r>
          </a:p>
        </p:txBody>
      </p:sp>
    </p:spTree>
    <p:extLst>
      <p:ext uri="{BB962C8B-B14F-4D97-AF65-F5344CB8AC3E}">
        <p14:creationId xmlns:p14="http://schemas.microsoft.com/office/powerpoint/2010/main" val="86535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2999549-8E87-B345-8401-B4A1FE45735F}"/>
              </a:ext>
            </a:extLst>
          </p:cNvPr>
          <p:cNvSpPr/>
          <p:nvPr/>
        </p:nvSpPr>
        <p:spPr>
          <a:xfrm>
            <a:off x="6186961" y="6324600"/>
            <a:ext cx="2286000" cy="52864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a:p>
            <a:pPr algn="ctr"/>
            <a:r>
              <a:rPr lang="en-US" dirty="0"/>
              <a:t>code</a:t>
            </a:r>
          </a:p>
        </p:txBody>
      </p:sp>
      <p:sp>
        <p:nvSpPr>
          <p:cNvPr id="48" name="Rectangle 47">
            <a:extLst>
              <a:ext uri="{FF2B5EF4-FFF2-40B4-BE49-F238E27FC236}">
                <a16:creationId xmlns:a16="http://schemas.microsoft.com/office/drawing/2014/main" id="{796D79FD-D55F-6743-8A01-7FBF9D285A8D}"/>
              </a:ext>
            </a:extLst>
          </p:cNvPr>
          <p:cNvSpPr/>
          <p:nvPr/>
        </p:nvSpPr>
        <p:spPr>
          <a:xfrm>
            <a:off x="6182950" y="593245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a:t>
            </a:r>
          </a:p>
        </p:txBody>
      </p:sp>
      <p:sp>
        <p:nvSpPr>
          <p:cNvPr id="49" name="Rectangle 48">
            <a:extLst>
              <a:ext uri="{FF2B5EF4-FFF2-40B4-BE49-F238E27FC236}">
                <a16:creationId xmlns:a16="http://schemas.microsoft.com/office/drawing/2014/main" id="{1F327DD2-5F63-4B47-98FD-83D84D3FF70B}"/>
              </a:ext>
            </a:extLst>
          </p:cNvPr>
          <p:cNvSpPr/>
          <p:nvPr/>
        </p:nvSpPr>
        <p:spPr>
          <a:xfrm>
            <a:off x="6182950" y="5481401"/>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heap</a:t>
            </a:r>
          </a:p>
        </p:txBody>
      </p:sp>
      <p:sp>
        <p:nvSpPr>
          <p:cNvPr id="2" name="Title 1">
            <a:extLst>
              <a:ext uri="{FF2B5EF4-FFF2-40B4-BE49-F238E27FC236}">
                <a16:creationId xmlns:a16="http://schemas.microsoft.com/office/drawing/2014/main" id="{A4822465-022D-E940-9C6D-F9E49D840897}"/>
              </a:ext>
            </a:extLst>
          </p:cNvPr>
          <p:cNvSpPr>
            <a:spLocks noGrp="1"/>
          </p:cNvSpPr>
          <p:nvPr>
            <p:ph type="title"/>
          </p:nvPr>
        </p:nvSpPr>
        <p:spPr/>
        <p:txBody>
          <a:bodyPr/>
          <a:lstStyle/>
          <a:p>
            <a:r>
              <a:rPr lang="en-US" dirty="0"/>
              <a:t>Handling Arguments</a:t>
            </a:r>
          </a:p>
        </p:txBody>
      </p:sp>
      <p:sp>
        <p:nvSpPr>
          <p:cNvPr id="4" name="Text Placeholder 3">
            <a:extLst>
              <a:ext uri="{FF2B5EF4-FFF2-40B4-BE49-F238E27FC236}">
                <a16:creationId xmlns:a16="http://schemas.microsoft.com/office/drawing/2014/main" id="{71D7E90E-1F4C-7647-AA37-6003D787A69C}"/>
              </a:ext>
            </a:extLst>
          </p:cNvPr>
          <p:cNvSpPr>
            <a:spLocks noGrp="1"/>
          </p:cNvSpPr>
          <p:nvPr>
            <p:ph type="body" idx="1"/>
          </p:nvPr>
        </p:nvSpPr>
        <p:spPr/>
        <p:txBody>
          <a:bodyPr>
            <a:normAutofit fontScale="92500" lnSpcReduction="20000"/>
          </a:bodyPr>
          <a:lstStyle/>
          <a:p>
            <a:r>
              <a:rPr lang="en-US" dirty="0"/>
              <a:t>what function expects </a:t>
            </a:r>
          </a:p>
          <a:p>
            <a:r>
              <a:rPr lang="en-US" dirty="0"/>
              <a:t>when it is called…</a:t>
            </a:r>
          </a:p>
        </p:txBody>
      </p:sp>
      <p:sp>
        <p:nvSpPr>
          <p:cNvPr id="6" name="Text Placeholder 5">
            <a:extLst>
              <a:ext uri="{FF2B5EF4-FFF2-40B4-BE49-F238E27FC236}">
                <a16:creationId xmlns:a16="http://schemas.microsoft.com/office/drawing/2014/main" id="{FDD4DC1C-8AD2-F64F-8D7C-DB3CC45E809F}"/>
              </a:ext>
            </a:extLst>
          </p:cNvPr>
          <p:cNvSpPr>
            <a:spLocks noGrp="1"/>
          </p:cNvSpPr>
          <p:nvPr>
            <p:ph type="body" sz="quarter" idx="3"/>
          </p:nvPr>
        </p:nvSpPr>
        <p:spPr/>
        <p:txBody>
          <a:bodyPr>
            <a:normAutofit fontScale="92500" lnSpcReduction="20000"/>
          </a:bodyPr>
          <a:lstStyle/>
          <a:p>
            <a:r>
              <a:rPr lang="en-US" dirty="0"/>
              <a:t>overflow with argument</a:t>
            </a:r>
          </a:p>
        </p:txBody>
      </p:sp>
      <p:sp>
        <p:nvSpPr>
          <p:cNvPr id="8" name="Rectangle 7">
            <a:extLst>
              <a:ext uri="{FF2B5EF4-FFF2-40B4-BE49-F238E27FC236}">
                <a16:creationId xmlns:a16="http://schemas.microsoft.com/office/drawing/2014/main" id="{6956768C-813B-2F47-BC49-37B6C06FCCB1}"/>
              </a:ext>
            </a:extLst>
          </p:cNvPr>
          <p:cNvSpPr/>
          <p:nvPr/>
        </p:nvSpPr>
        <p:spPr>
          <a:xfrm>
            <a:off x="1524000" y="4297362"/>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9" name="TextBox 8">
            <a:extLst>
              <a:ext uri="{FF2B5EF4-FFF2-40B4-BE49-F238E27FC236}">
                <a16:creationId xmlns:a16="http://schemas.microsoft.com/office/drawing/2014/main" id="{3B57195A-1DB1-0A42-8ADD-24D1707ACAEB}"/>
              </a:ext>
            </a:extLst>
          </p:cNvPr>
          <p:cNvSpPr txBox="1"/>
          <p:nvPr/>
        </p:nvSpPr>
        <p:spPr>
          <a:xfrm>
            <a:off x="49744" y="2284041"/>
            <a:ext cx="1544012" cy="369332"/>
          </a:xfrm>
          <a:prstGeom prst="rect">
            <a:avLst/>
          </a:prstGeom>
          <a:noFill/>
        </p:spPr>
        <p:txBody>
          <a:bodyPr wrap="none" rtlCol="0">
            <a:spAutoFit/>
          </a:bodyPr>
          <a:lstStyle/>
          <a:p>
            <a:r>
              <a:rPr lang="en-US" dirty="0"/>
              <a:t>0x7FFFFFFF</a:t>
            </a:r>
          </a:p>
        </p:txBody>
      </p:sp>
      <p:sp>
        <p:nvSpPr>
          <p:cNvPr id="10" name="Rectangle 9">
            <a:extLst>
              <a:ext uri="{FF2B5EF4-FFF2-40B4-BE49-F238E27FC236}">
                <a16:creationId xmlns:a16="http://schemas.microsoft.com/office/drawing/2014/main" id="{C5527350-A240-EA44-8475-0EF6CFCE04C0}"/>
              </a:ext>
            </a:extLst>
          </p:cNvPr>
          <p:cNvSpPr/>
          <p:nvPr/>
        </p:nvSpPr>
        <p:spPr>
          <a:xfrm>
            <a:off x="1524000" y="2468562"/>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Down Arrow 10">
            <a:extLst>
              <a:ext uri="{FF2B5EF4-FFF2-40B4-BE49-F238E27FC236}">
                <a16:creationId xmlns:a16="http://schemas.microsoft.com/office/drawing/2014/main" id="{F61F4E4F-D8E6-F448-839F-344337921101}"/>
              </a:ext>
            </a:extLst>
          </p:cNvPr>
          <p:cNvSpPr/>
          <p:nvPr/>
        </p:nvSpPr>
        <p:spPr>
          <a:xfrm>
            <a:off x="3886200" y="2460674"/>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12" name="Rectangle 11">
            <a:extLst>
              <a:ext uri="{FF2B5EF4-FFF2-40B4-BE49-F238E27FC236}">
                <a16:creationId xmlns:a16="http://schemas.microsoft.com/office/drawing/2014/main" id="{8FE75472-EA73-1744-8155-DEF5DDDFAFDD}"/>
              </a:ext>
            </a:extLst>
          </p:cNvPr>
          <p:cNvSpPr/>
          <p:nvPr/>
        </p:nvSpPr>
        <p:spPr>
          <a:xfrm>
            <a:off x="1524000" y="2925761"/>
            <a:ext cx="2286000" cy="1369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caller </a:t>
            </a:r>
          </a:p>
          <a:p>
            <a:pPr algn="ctr"/>
            <a:r>
              <a:rPr lang="en-US" dirty="0"/>
              <a:t>stack frame</a:t>
            </a:r>
          </a:p>
        </p:txBody>
      </p:sp>
      <p:sp>
        <p:nvSpPr>
          <p:cNvPr id="15" name="Rectangle 14">
            <a:extLst>
              <a:ext uri="{FF2B5EF4-FFF2-40B4-BE49-F238E27FC236}">
                <a16:creationId xmlns:a16="http://schemas.microsoft.com/office/drawing/2014/main" id="{4D56DF37-0C53-F24D-9485-C4F7B25BA82B}"/>
              </a:ext>
            </a:extLst>
          </p:cNvPr>
          <p:cNvSpPr/>
          <p:nvPr/>
        </p:nvSpPr>
        <p:spPr>
          <a:xfrm>
            <a:off x="1513115" y="6396318"/>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code</a:t>
            </a:r>
          </a:p>
        </p:txBody>
      </p:sp>
      <p:sp>
        <p:nvSpPr>
          <p:cNvPr id="16" name="Rectangle 15">
            <a:extLst>
              <a:ext uri="{FF2B5EF4-FFF2-40B4-BE49-F238E27FC236}">
                <a16:creationId xmlns:a16="http://schemas.microsoft.com/office/drawing/2014/main" id="{56FA8F7D-8F0A-3F49-AFAA-F07803385A64}"/>
              </a:ext>
            </a:extLst>
          </p:cNvPr>
          <p:cNvSpPr/>
          <p:nvPr/>
        </p:nvSpPr>
        <p:spPr>
          <a:xfrm>
            <a:off x="1521278" y="5930986"/>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data</a:t>
            </a:r>
          </a:p>
        </p:txBody>
      </p:sp>
      <p:sp>
        <p:nvSpPr>
          <p:cNvPr id="17" name="Rectangle 16">
            <a:extLst>
              <a:ext uri="{FF2B5EF4-FFF2-40B4-BE49-F238E27FC236}">
                <a16:creationId xmlns:a16="http://schemas.microsoft.com/office/drawing/2014/main" id="{401208E9-67ED-9640-9A08-1ADF11405D54}"/>
              </a:ext>
            </a:extLst>
          </p:cNvPr>
          <p:cNvSpPr/>
          <p:nvPr/>
        </p:nvSpPr>
        <p:spPr>
          <a:xfrm>
            <a:off x="1521278" y="5479936"/>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heap</a:t>
            </a:r>
          </a:p>
        </p:txBody>
      </p:sp>
      <p:sp>
        <p:nvSpPr>
          <p:cNvPr id="18" name="Rectangle 17">
            <a:extLst>
              <a:ext uri="{FF2B5EF4-FFF2-40B4-BE49-F238E27FC236}">
                <a16:creationId xmlns:a16="http://schemas.microsoft.com/office/drawing/2014/main" id="{3C3B3993-0AD2-B546-9C5D-266617E19C14}"/>
              </a:ext>
            </a:extLst>
          </p:cNvPr>
          <p:cNvSpPr/>
          <p:nvPr/>
        </p:nvSpPr>
        <p:spPr>
          <a:xfrm>
            <a:off x="1524000" y="2468563"/>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ECA68F8F-1539-3C4F-8B58-1B9E843A1A25}"/>
              </a:ext>
            </a:extLst>
          </p:cNvPr>
          <p:cNvSpPr/>
          <p:nvPr/>
        </p:nvSpPr>
        <p:spPr>
          <a:xfrm>
            <a:off x="6193277" y="4297362"/>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20" name="TextBox 19">
            <a:extLst>
              <a:ext uri="{FF2B5EF4-FFF2-40B4-BE49-F238E27FC236}">
                <a16:creationId xmlns:a16="http://schemas.microsoft.com/office/drawing/2014/main" id="{C9D5C1A4-92E3-4849-A1C7-B8804B3FC547}"/>
              </a:ext>
            </a:extLst>
          </p:cNvPr>
          <p:cNvSpPr txBox="1"/>
          <p:nvPr/>
        </p:nvSpPr>
        <p:spPr>
          <a:xfrm>
            <a:off x="4719021" y="2284041"/>
            <a:ext cx="1544012" cy="369332"/>
          </a:xfrm>
          <a:prstGeom prst="rect">
            <a:avLst/>
          </a:prstGeom>
          <a:noFill/>
        </p:spPr>
        <p:txBody>
          <a:bodyPr wrap="none" rtlCol="0">
            <a:spAutoFit/>
          </a:bodyPr>
          <a:lstStyle/>
          <a:p>
            <a:r>
              <a:rPr lang="en-US" dirty="0"/>
              <a:t>0x7FFFFFFF</a:t>
            </a:r>
          </a:p>
        </p:txBody>
      </p:sp>
      <p:sp>
        <p:nvSpPr>
          <p:cNvPr id="21" name="Rectangle 20">
            <a:extLst>
              <a:ext uri="{FF2B5EF4-FFF2-40B4-BE49-F238E27FC236}">
                <a16:creationId xmlns:a16="http://schemas.microsoft.com/office/drawing/2014/main" id="{0E3DDE5E-5EA0-5D4E-B8F6-EE6DFA0EA741}"/>
              </a:ext>
            </a:extLst>
          </p:cNvPr>
          <p:cNvSpPr/>
          <p:nvPr/>
        </p:nvSpPr>
        <p:spPr>
          <a:xfrm>
            <a:off x="6193277" y="2468562"/>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Down Arrow 22">
            <a:extLst>
              <a:ext uri="{FF2B5EF4-FFF2-40B4-BE49-F238E27FC236}">
                <a16:creationId xmlns:a16="http://schemas.microsoft.com/office/drawing/2014/main" id="{B2429A20-F564-C641-93F7-8CBEAB1B3BBE}"/>
              </a:ext>
            </a:extLst>
          </p:cNvPr>
          <p:cNvSpPr/>
          <p:nvPr/>
        </p:nvSpPr>
        <p:spPr>
          <a:xfrm>
            <a:off x="8555477" y="2460674"/>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24" name="Rectangle 23">
            <a:extLst>
              <a:ext uri="{FF2B5EF4-FFF2-40B4-BE49-F238E27FC236}">
                <a16:creationId xmlns:a16="http://schemas.microsoft.com/office/drawing/2014/main" id="{507C54F4-9786-1E48-8D1C-728918D31BEF}"/>
              </a:ext>
            </a:extLst>
          </p:cNvPr>
          <p:cNvSpPr/>
          <p:nvPr/>
        </p:nvSpPr>
        <p:spPr>
          <a:xfrm>
            <a:off x="6193277" y="2925761"/>
            <a:ext cx="2286000" cy="136961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caller stack frame</a:t>
            </a:r>
          </a:p>
        </p:txBody>
      </p:sp>
      <p:sp>
        <p:nvSpPr>
          <p:cNvPr id="25" name="Rectangle 24">
            <a:extLst>
              <a:ext uri="{FF2B5EF4-FFF2-40B4-BE49-F238E27FC236}">
                <a16:creationId xmlns:a16="http://schemas.microsoft.com/office/drawing/2014/main" id="{E08C6698-712B-DD47-9ACB-4FC6A7A90AD0}"/>
              </a:ext>
            </a:extLst>
          </p:cNvPr>
          <p:cNvSpPr/>
          <p:nvPr/>
        </p:nvSpPr>
        <p:spPr>
          <a:xfrm>
            <a:off x="6177908" y="4972264"/>
            <a:ext cx="2286000" cy="2286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buffer</a:t>
            </a:r>
          </a:p>
        </p:txBody>
      </p:sp>
      <p:sp>
        <p:nvSpPr>
          <p:cNvPr id="26" name="Rectangle 25">
            <a:extLst>
              <a:ext uri="{FF2B5EF4-FFF2-40B4-BE49-F238E27FC236}">
                <a16:creationId xmlns:a16="http://schemas.microsoft.com/office/drawing/2014/main" id="{79DF31D7-998D-B74D-8B94-9D7429DAAD19}"/>
              </a:ext>
            </a:extLst>
          </p:cNvPr>
          <p:cNvSpPr/>
          <p:nvPr/>
        </p:nvSpPr>
        <p:spPr>
          <a:xfrm>
            <a:off x="6187834" y="4752581"/>
            <a:ext cx="2286000" cy="46310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callee</a:t>
            </a:r>
            <a:r>
              <a:rPr lang="en-US" dirty="0"/>
              <a:t> stack frame</a:t>
            </a:r>
          </a:p>
        </p:txBody>
      </p:sp>
      <p:sp>
        <p:nvSpPr>
          <p:cNvPr id="29" name="Rectangle 28">
            <a:extLst>
              <a:ext uri="{FF2B5EF4-FFF2-40B4-BE49-F238E27FC236}">
                <a16:creationId xmlns:a16="http://schemas.microsoft.com/office/drawing/2014/main" id="{5A8040A1-5090-D247-B942-2FCE33BD56BE}"/>
              </a:ext>
            </a:extLst>
          </p:cNvPr>
          <p:cNvSpPr/>
          <p:nvPr/>
        </p:nvSpPr>
        <p:spPr>
          <a:xfrm>
            <a:off x="6195999" y="6388186"/>
            <a:ext cx="2286000" cy="21659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5f c3</a:t>
            </a:r>
          </a:p>
        </p:txBody>
      </p:sp>
      <p:sp>
        <p:nvSpPr>
          <p:cNvPr id="36" name="Rectangle 35">
            <a:extLst>
              <a:ext uri="{FF2B5EF4-FFF2-40B4-BE49-F238E27FC236}">
                <a16:creationId xmlns:a16="http://schemas.microsoft.com/office/drawing/2014/main" id="{9DF24C32-E25D-3943-9D50-0A40E6083E75}"/>
              </a:ext>
            </a:extLst>
          </p:cNvPr>
          <p:cNvSpPr/>
          <p:nvPr/>
        </p:nvSpPr>
        <p:spPr>
          <a:xfrm>
            <a:off x="6198720" y="3387571"/>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&amp;fun</a:t>
            </a:r>
          </a:p>
        </p:txBody>
      </p:sp>
      <p:sp>
        <p:nvSpPr>
          <p:cNvPr id="37" name="Rectangle 36">
            <a:extLst>
              <a:ext uri="{FF2B5EF4-FFF2-40B4-BE49-F238E27FC236}">
                <a16:creationId xmlns:a16="http://schemas.microsoft.com/office/drawing/2014/main" id="{4B15EBC3-57E8-1D4D-8102-2A6ABDC70539}"/>
              </a:ext>
            </a:extLst>
          </p:cNvPr>
          <p:cNvSpPr/>
          <p:nvPr/>
        </p:nvSpPr>
        <p:spPr>
          <a:xfrm>
            <a:off x="6198720" y="4760465"/>
            <a:ext cx="2286000" cy="45521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t>misc</a:t>
            </a:r>
            <a:r>
              <a:rPr lang="en-US" dirty="0"/>
              <a:t> filler</a:t>
            </a:r>
          </a:p>
        </p:txBody>
      </p:sp>
      <p:grpSp>
        <p:nvGrpSpPr>
          <p:cNvPr id="78" name="Group 77">
            <a:extLst>
              <a:ext uri="{FF2B5EF4-FFF2-40B4-BE49-F238E27FC236}">
                <a16:creationId xmlns:a16="http://schemas.microsoft.com/office/drawing/2014/main" id="{DC5FF555-D838-6540-954E-4F1F16F67E8B}"/>
              </a:ext>
            </a:extLst>
          </p:cNvPr>
          <p:cNvGrpSpPr/>
          <p:nvPr/>
        </p:nvGrpSpPr>
        <p:grpSpPr>
          <a:xfrm>
            <a:off x="6195999" y="4312130"/>
            <a:ext cx="2288721" cy="2184357"/>
            <a:chOff x="6200482" y="4309502"/>
            <a:chExt cx="2288721" cy="2184357"/>
          </a:xfrm>
        </p:grpSpPr>
        <p:sp>
          <p:nvSpPr>
            <p:cNvPr id="32" name="Rectangle 31">
              <a:extLst>
                <a:ext uri="{FF2B5EF4-FFF2-40B4-BE49-F238E27FC236}">
                  <a16:creationId xmlns:a16="http://schemas.microsoft.com/office/drawing/2014/main" id="{8F537921-CE37-064C-806C-43704EEFA186}"/>
                </a:ext>
              </a:extLst>
            </p:cNvPr>
            <p:cNvSpPr/>
            <p:nvPr/>
          </p:nvSpPr>
          <p:spPr>
            <a:xfrm>
              <a:off x="6203203" y="4309502"/>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cxnSp>
          <p:nvCxnSpPr>
            <p:cNvPr id="39" name="Elbow Connector 38">
              <a:extLst>
                <a:ext uri="{FF2B5EF4-FFF2-40B4-BE49-F238E27FC236}">
                  <a16:creationId xmlns:a16="http://schemas.microsoft.com/office/drawing/2014/main" id="{DD73C522-43F5-464A-AC98-3FF717B232E8}"/>
                </a:ext>
              </a:extLst>
            </p:cNvPr>
            <p:cNvCxnSpPr>
              <a:cxnSpLocks/>
              <a:endCxn id="29" idx="1"/>
            </p:cNvCxnSpPr>
            <p:nvPr/>
          </p:nvCxnSpPr>
          <p:spPr>
            <a:xfrm rot="5400000">
              <a:off x="5803777" y="4954150"/>
              <a:ext cx="1936414" cy="1143003"/>
            </a:xfrm>
            <a:prstGeom prst="bentConnector4">
              <a:avLst>
                <a:gd name="adj1" fmla="val -17"/>
                <a:gd name="adj2" fmla="val 144407"/>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3" name="Rectangle 32">
            <a:extLst>
              <a:ext uri="{FF2B5EF4-FFF2-40B4-BE49-F238E27FC236}">
                <a16:creationId xmlns:a16="http://schemas.microsoft.com/office/drawing/2014/main" id="{AF498203-8B1C-F247-BDEE-E6C10232E4F4}"/>
              </a:ext>
            </a:extLst>
          </p:cNvPr>
          <p:cNvSpPr/>
          <p:nvPr/>
        </p:nvSpPr>
        <p:spPr>
          <a:xfrm>
            <a:off x="6198720" y="3846065"/>
            <a:ext cx="2286000" cy="457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arg1</a:t>
            </a:r>
          </a:p>
        </p:txBody>
      </p:sp>
      <p:sp>
        <p:nvSpPr>
          <p:cNvPr id="79" name="Rectangle 78">
            <a:extLst>
              <a:ext uri="{FF2B5EF4-FFF2-40B4-BE49-F238E27FC236}">
                <a16:creationId xmlns:a16="http://schemas.microsoft.com/office/drawing/2014/main" id="{6DCBECFE-35F6-2C4D-A368-0130FEE30889}"/>
              </a:ext>
            </a:extLst>
          </p:cNvPr>
          <p:cNvSpPr/>
          <p:nvPr/>
        </p:nvSpPr>
        <p:spPr>
          <a:xfrm>
            <a:off x="6198720" y="2930371"/>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C8BF5FD-8470-844F-AB60-1401355ADE3A}"/>
              </a:ext>
            </a:extLst>
          </p:cNvPr>
          <p:cNvSpPr/>
          <p:nvPr/>
        </p:nvSpPr>
        <p:spPr>
          <a:xfrm>
            <a:off x="6193277" y="2468562"/>
            <a:ext cx="2286000" cy="437599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Rectangle 79">
            <a:extLst>
              <a:ext uri="{FF2B5EF4-FFF2-40B4-BE49-F238E27FC236}">
                <a16:creationId xmlns:a16="http://schemas.microsoft.com/office/drawing/2014/main" id="{D8693A5F-EA8F-6B4A-B202-D687E35CBE5E}"/>
              </a:ext>
            </a:extLst>
          </p:cNvPr>
          <p:cNvSpPr/>
          <p:nvPr/>
        </p:nvSpPr>
        <p:spPr>
          <a:xfrm>
            <a:off x="577326" y="279134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arg1</a:t>
            </a:r>
          </a:p>
        </p:txBody>
      </p:sp>
      <p:sp>
        <p:nvSpPr>
          <p:cNvPr id="3" name="TextBox 2">
            <a:extLst>
              <a:ext uri="{FF2B5EF4-FFF2-40B4-BE49-F238E27FC236}">
                <a16:creationId xmlns:a16="http://schemas.microsoft.com/office/drawing/2014/main" id="{51A11570-C40C-4C45-AEF0-D727813D3803}"/>
              </a:ext>
            </a:extLst>
          </p:cNvPr>
          <p:cNvSpPr txBox="1"/>
          <p:nvPr/>
        </p:nvSpPr>
        <p:spPr>
          <a:xfrm>
            <a:off x="118728" y="2797775"/>
            <a:ext cx="441146" cy="369332"/>
          </a:xfrm>
          <a:prstGeom prst="rect">
            <a:avLst/>
          </a:prstGeom>
          <a:noFill/>
        </p:spPr>
        <p:txBody>
          <a:bodyPr wrap="none" rtlCol="0">
            <a:spAutoFit/>
          </a:bodyPr>
          <a:lstStyle/>
          <a:p>
            <a:r>
              <a:rPr lang="en-US" dirty="0" err="1"/>
              <a:t>rdi</a:t>
            </a:r>
            <a:endParaRPr lang="en-US" dirty="0"/>
          </a:p>
        </p:txBody>
      </p:sp>
      <p:sp>
        <p:nvSpPr>
          <p:cNvPr id="40" name="Rectangle 39">
            <a:extLst>
              <a:ext uri="{FF2B5EF4-FFF2-40B4-BE49-F238E27FC236}">
                <a16:creationId xmlns:a16="http://schemas.microsoft.com/office/drawing/2014/main" id="{2E1C60A7-BF92-4C4C-AE95-E5F23A76C508}"/>
              </a:ext>
            </a:extLst>
          </p:cNvPr>
          <p:cNvSpPr/>
          <p:nvPr/>
        </p:nvSpPr>
        <p:spPr>
          <a:xfrm>
            <a:off x="577326" y="3267547"/>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&amp;fun</a:t>
            </a:r>
          </a:p>
        </p:txBody>
      </p:sp>
      <p:sp>
        <p:nvSpPr>
          <p:cNvPr id="41" name="TextBox 40">
            <a:extLst>
              <a:ext uri="{FF2B5EF4-FFF2-40B4-BE49-F238E27FC236}">
                <a16:creationId xmlns:a16="http://schemas.microsoft.com/office/drawing/2014/main" id="{4B9C61B3-6609-C54B-868D-6DA768EDAFC5}"/>
              </a:ext>
            </a:extLst>
          </p:cNvPr>
          <p:cNvSpPr txBox="1"/>
          <p:nvPr/>
        </p:nvSpPr>
        <p:spPr>
          <a:xfrm>
            <a:off x="118728" y="3273973"/>
            <a:ext cx="441146" cy="369332"/>
          </a:xfrm>
          <a:prstGeom prst="rect">
            <a:avLst/>
          </a:prstGeom>
          <a:noFill/>
        </p:spPr>
        <p:txBody>
          <a:bodyPr wrap="none" rtlCol="0">
            <a:spAutoFit/>
          </a:bodyPr>
          <a:lstStyle/>
          <a:p>
            <a:r>
              <a:rPr lang="en-US" dirty="0"/>
              <a:t>rip</a:t>
            </a:r>
          </a:p>
        </p:txBody>
      </p:sp>
      <p:sp>
        <p:nvSpPr>
          <p:cNvPr id="42" name="Rectangle 41">
            <a:extLst>
              <a:ext uri="{FF2B5EF4-FFF2-40B4-BE49-F238E27FC236}">
                <a16:creationId xmlns:a16="http://schemas.microsoft.com/office/drawing/2014/main" id="{D1250C27-6958-014B-B79B-CAF6F2F2D39E}"/>
              </a:ext>
            </a:extLst>
          </p:cNvPr>
          <p:cNvSpPr/>
          <p:nvPr/>
        </p:nvSpPr>
        <p:spPr>
          <a:xfrm>
            <a:off x="5202688" y="2787112"/>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t>
            </a:r>
          </a:p>
        </p:txBody>
      </p:sp>
      <p:sp>
        <p:nvSpPr>
          <p:cNvPr id="43" name="TextBox 42">
            <a:extLst>
              <a:ext uri="{FF2B5EF4-FFF2-40B4-BE49-F238E27FC236}">
                <a16:creationId xmlns:a16="http://schemas.microsoft.com/office/drawing/2014/main" id="{B6B6C402-C868-8647-BFC8-93FFE0F72D46}"/>
              </a:ext>
            </a:extLst>
          </p:cNvPr>
          <p:cNvSpPr txBox="1"/>
          <p:nvPr/>
        </p:nvSpPr>
        <p:spPr>
          <a:xfrm>
            <a:off x="4744090" y="2793538"/>
            <a:ext cx="441146" cy="369332"/>
          </a:xfrm>
          <a:prstGeom prst="rect">
            <a:avLst/>
          </a:prstGeom>
          <a:noFill/>
        </p:spPr>
        <p:txBody>
          <a:bodyPr wrap="none" rtlCol="0">
            <a:spAutoFit/>
          </a:bodyPr>
          <a:lstStyle/>
          <a:p>
            <a:r>
              <a:rPr lang="en-US" dirty="0" err="1"/>
              <a:t>rdi</a:t>
            </a:r>
            <a:endParaRPr lang="en-US" dirty="0"/>
          </a:p>
        </p:txBody>
      </p:sp>
      <p:sp>
        <p:nvSpPr>
          <p:cNvPr id="45" name="Rectangle 44">
            <a:extLst>
              <a:ext uri="{FF2B5EF4-FFF2-40B4-BE49-F238E27FC236}">
                <a16:creationId xmlns:a16="http://schemas.microsoft.com/office/drawing/2014/main" id="{DB4B0FEE-D496-CE4A-A298-3D6302DBFE8A}"/>
              </a:ext>
            </a:extLst>
          </p:cNvPr>
          <p:cNvSpPr/>
          <p:nvPr/>
        </p:nvSpPr>
        <p:spPr>
          <a:xfrm>
            <a:off x="5202688" y="3263310"/>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pc0</a:t>
            </a:r>
          </a:p>
        </p:txBody>
      </p:sp>
      <p:sp>
        <p:nvSpPr>
          <p:cNvPr id="46" name="TextBox 45">
            <a:extLst>
              <a:ext uri="{FF2B5EF4-FFF2-40B4-BE49-F238E27FC236}">
                <a16:creationId xmlns:a16="http://schemas.microsoft.com/office/drawing/2014/main" id="{BBA79191-3C1D-6A45-9182-6AA8C5FFEB48}"/>
              </a:ext>
            </a:extLst>
          </p:cNvPr>
          <p:cNvSpPr txBox="1"/>
          <p:nvPr/>
        </p:nvSpPr>
        <p:spPr>
          <a:xfrm>
            <a:off x="4744090" y="3269736"/>
            <a:ext cx="441146" cy="369332"/>
          </a:xfrm>
          <a:prstGeom prst="rect">
            <a:avLst/>
          </a:prstGeom>
          <a:noFill/>
        </p:spPr>
        <p:txBody>
          <a:bodyPr wrap="none" rtlCol="0">
            <a:spAutoFit/>
          </a:bodyPr>
          <a:lstStyle/>
          <a:p>
            <a:r>
              <a:rPr lang="en-US" dirty="0"/>
              <a:t>rip</a:t>
            </a:r>
          </a:p>
        </p:txBody>
      </p:sp>
      <p:sp>
        <p:nvSpPr>
          <p:cNvPr id="63" name="Rectangle 62">
            <a:extLst>
              <a:ext uri="{FF2B5EF4-FFF2-40B4-BE49-F238E27FC236}">
                <a16:creationId xmlns:a16="http://schemas.microsoft.com/office/drawing/2014/main" id="{AD69E6A4-D37F-684C-80F8-026FA8EE1A17}"/>
              </a:ext>
            </a:extLst>
          </p:cNvPr>
          <p:cNvSpPr/>
          <p:nvPr/>
        </p:nvSpPr>
        <p:spPr>
          <a:xfrm>
            <a:off x="5207893" y="3258820"/>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pc0+4</a:t>
            </a:r>
          </a:p>
        </p:txBody>
      </p:sp>
      <p:sp>
        <p:nvSpPr>
          <p:cNvPr id="64" name="Rectangle 63">
            <a:extLst>
              <a:ext uri="{FF2B5EF4-FFF2-40B4-BE49-F238E27FC236}">
                <a16:creationId xmlns:a16="http://schemas.microsoft.com/office/drawing/2014/main" id="{01041D5F-DD49-C145-9F18-06CBE687B3A6}"/>
              </a:ext>
            </a:extLst>
          </p:cNvPr>
          <p:cNvSpPr/>
          <p:nvPr/>
        </p:nvSpPr>
        <p:spPr>
          <a:xfrm>
            <a:off x="5202450" y="3273833"/>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&amp;(5f c3)</a:t>
            </a:r>
          </a:p>
        </p:txBody>
      </p:sp>
      <p:sp>
        <p:nvSpPr>
          <p:cNvPr id="65" name="Rectangle 64">
            <a:extLst>
              <a:ext uri="{FF2B5EF4-FFF2-40B4-BE49-F238E27FC236}">
                <a16:creationId xmlns:a16="http://schemas.microsoft.com/office/drawing/2014/main" id="{ED1E7B0B-8EC2-F849-B47D-C5657E40DBC1}"/>
              </a:ext>
            </a:extLst>
          </p:cNvPr>
          <p:cNvSpPr/>
          <p:nvPr/>
        </p:nvSpPr>
        <p:spPr>
          <a:xfrm>
            <a:off x="5209004" y="3267547"/>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&amp;(c3)</a:t>
            </a:r>
          </a:p>
        </p:txBody>
      </p:sp>
      <p:sp>
        <p:nvSpPr>
          <p:cNvPr id="66" name="Rectangle 65">
            <a:extLst>
              <a:ext uri="{FF2B5EF4-FFF2-40B4-BE49-F238E27FC236}">
                <a16:creationId xmlns:a16="http://schemas.microsoft.com/office/drawing/2014/main" id="{77D12EC4-8D30-0A40-850A-61B6F6DC7B15}"/>
              </a:ext>
            </a:extLst>
          </p:cNvPr>
          <p:cNvSpPr/>
          <p:nvPr/>
        </p:nvSpPr>
        <p:spPr>
          <a:xfrm>
            <a:off x="5205940" y="279450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arg</a:t>
            </a:r>
            <a:r>
              <a:rPr lang="en-US" sz="1400" dirty="0"/>
              <a:t>1</a:t>
            </a:r>
          </a:p>
        </p:txBody>
      </p:sp>
      <p:sp>
        <p:nvSpPr>
          <p:cNvPr id="67" name="Rectangle 66">
            <a:extLst>
              <a:ext uri="{FF2B5EF4-FFF2-40B4-BE49-F238E27FC236}">
                <a16:creationId xmlns:a16="http://schemas.microsoft.com/office/drawing/2014/main" id="{6640BC8D-0AA7-D345-951D-E801804B7D9B}"/>
              </a:ext>
            </a:extLst>
          </p:cNvPr>
          <p:cNvSpPr/>
          <p:nvPr/>
        </p:nvSpPr>
        <p:spPr>
          <a:xfrm>
            <a:off x="5209004" y="3266369"/>
            <a:ext cx="87047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&amp;fun</a:t>
            </a:r>
          </a:p>
        </p:txBody>
      </p:sp>
    </p:spTree>
    <p:extLst>
      <p:ext uri="{BB962C8B-B14F-4D97-AF65-F5344CB8AC3E}">
        <p14:creationId xmlns:p14="http://schemas.microsoft.com/office/powerpoint/2010/main" val="2471919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7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33"/>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36"/>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5" grpId="0" animBg="1"/>
      <p:bldP spid="26" grpId="0" animBg="1"/>
      <p:bldP spid="36" grpId="0" animBg="1"/>
      <p:bldP spid="36" grpId="1" animBg="1"/>
      <p:bldP spid="37" grpId="0" animBg="1"/>
      <p:bldP spid="37" grpId="1" animBg="1"/>
      <p:bldP spid="33" grpId="0" animBg="1"/>
      <p:bldP spid="33" grpId="1" animBg="1"/>
      <p:bldP spid="79" grpId="1" animBg="1"/>
      <p:bldP spid="63" grpId="0" animBg="1"/>
      <p:bldP spid="64" grpId="0" animBg="1"/>
      <p:bldP spid="65" grpId="0" animBg="1"/>
      <p:bldP spid="66" grpId="0" animBg="1"/>
      <p:bldP spid="6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Return-into-</a:t>
            </a:r>
            <a:r>
              <a:rPr lang="en-US" dirty="0" err="1">
                <a:latin typeface="American Typewriter" charset="0"/>
                <a:ea typeface="American Typewriter" charset="0"/>
                <a:cs typeface="American Typewriter" charset="0"/>
              </a:rPr>
              <a:t>libc</a:t>
            </a:r>
            <a:endParaRPr lang="en-US" dirty="0"/>
          </a:p>
        </p:txBody>
      </p:sp>
      <p:grpSp>
        <p:nvGrpSpPr>
          <p:cNvPr id="18" name="Group 17">
            <a:extLst>
              <a:ext uri="{FF2B5EF4-FFF2-40B4-BE49-F238E27FC236}">
                <a16:creationId xmlns:a16="http://schemas.microsoft.com/office/drawing/2014/main" id="{8E216268-EB1D-054A-9161-210D3087EAB0}"/>
              </a:ext>
            </a:extLst>
          </p:cNvPr>
          <p:cNvGrpSpPr/>
          <p:nvPr/>
        </p:nvGrpSpPr>
        <p:grpSpPr>
          <a:xfrm>
            <a:off x="4651825" y="1757106"/>
            <a:ext cx="4478622" cy="4756454"/>
            <a:chOff x="5080001" y="1312662"/>
            <a:chExt cx="3949700" cy="4026911"/>
          </a:xfrm>
        </p:grpSpPr>
        <p:pic>
          <p:nvPicPr>
            <p:cNvPr id="9" name="Picture 8">
              <a:extLst>
                <a:ext uri="{FF2B5EF4-FFF2-40B4-BE49-F238E27FC236}">
                  <a16:creationId xmlns:a16="http://schemas.microsoft.com/office/drawing/2014/main" id="{939AE0F2-E23E-8646-A09F-FCCC2444043B}"/>
                </a:ext>
              </a:extLst>
            </p:cNvPr>
            <p:cNvPicPr>
              <a:picLocks noChangeAspect="1"/>
            </p:cNvPicPr>
            <p:nvPr/>
          </p:nvPicPr>
          <p:blipFill rotWithShape="1">
            <a:blip r:embed="rId2">
              <a:extLst>
                <a:ext uri="{28A0092B-C50C-407E-A947-70E740481C1C}">
                  <a14:useLocalDpi xmlns:a14="http://schemas.microsoft.com/office/drawing/2010/main" val="0"/>
                </a:ext>
              </a:extLst>
            </a:blip>
            <a:srcRect b="73865"/>
            <a:stretch/>
          </p:blipFill>
          <p:spPr>
            <a:xfrm>
              <a:off x="5080001" y="4025202"/>
              <a:ext cx="3949700" cy="1314371"/>
            </a:xfrm>
            <a:prstGeom prst="rect">
              <a:avLst/>
            </a:prstGeom>
          </p:spPr>
        </p:pic>
        <p:pic>
          <p:nvPicPr>
            <p:cNvPr id="11" name="Picture 10">
              <a:extLst>
                <a:ext uri="{FF2B5EF4-FFF2-40B4-BE49-F238E27FC236}">
                  <a16:creationId xmlns:a16="http://schemas.microsoft.com/office/drawing/2014/main" id="{8A65B4D7-8A57-6D4F-9446-743979A83559}"/>
                </a:ext>
              </a:extLst>
            </p:cNvPr>
            <p:cNvPicPr>
              <a:picLocks noChangeAspect="1"/>
            </p:cNvPicPr>
            <p:nvPr/>
          </p:nvPicPr>
          <p:blipFill rotWithShape="1">
            <a:blip r:embed="rId3">
              <a:extLst>
                <a:ext uri="{28A0092B-C50C-407E-A947-70E740481C1C}">
                  <a14:useLocalDpi xmlns:a14="http://schemas.microsoft.com/office/drawing/2010/main" val="0"/>
                </a:ext>
              </a:extLst>
            </a:blip>
            <a:srcRect t="37671" b="16915"/>
            <a:stretch/>
          </p:blipFill>
          <p:spPr>
            <a:xfrm>
              <a:off x="5105400" y="1312662"/>
              <a:ext cx="3924300" cy="2728101"/>
            </a:xfrm>
            <a:prstGeom prst="rect">
              <a:avLst/>
            </a:prstGeom>
          </p:spPr>
        </p:pic>
      </p:grpSp>
      <p:grpSp>
        <p:nvGrpSpPr>
          <p:cNvPr id="15" name="Group 14">
            <a:extLst>
              <a:ext uri="{FF2B5EF4-FFF2-40B4-BE49-F238E27FC236}">
                <a16:creationId xmlns:a16="http://schemas.microsoft.com/office/drawing/2014/main" id="{16FE3A50-B841-8041-AB08-A56B1F0DFCA4}"/>
              </a:ext>
            </a:extLst>
          </p:cNvPr>
          <p:cNvGrpSpPr/>
          <p:nvPr/>
        </p:nvGrpSpPr>
        <p:grpSpPr>
          <a:xfrm>
            <a:off x="274579" y="1433908"/>
            <a:ext cx="4495800" cy="5168900"/>
            <a:chOff x="2609850" y="1370853"/>
            <a:chExt cx="3724874" cy="4224165"/>
          </a:xfrm>
        </p:grpSpPr>
        <p:pic>
          <p:nvPicPr>
            <p:cNvPr id="13" name="Picture 12">
              <a:extLst>
                <a:ext uri="{FF2B5EF4-FFF2-40B4-BE49-F238E27FC236}">
                  <a16:creationId xmlns:a16="http://schemas.microsoft.com/office/drawing/2014/main" id="{A8366705-F2A3-624D-9664-4A5B5A6955F7}"/>
                </a:ext>
              </a:extLst>
            </p:cNvPr>
            <p:cNvPicPr>
              <a:picLocks noChangeAspect="1"/>
            </p:cNvPicPr>
            <p:nvPr/>
          </p:nvPicPr>
          <p:blipFill rotWithShape="1">
            <a:blip r:embed="rId4">
              <a:extLst>
                <a:ext uri="{28A0092B-C50C-407E-A947-70E740481C1C}">
                  <a14:useLocalDpi xmlns:a14="http://schemas.microsoft.com/office/drawing/2010/main" val="0"/>
                </a:ext>
              </a:extLst>
            </a:blip>
            <a:srcRect b="68878"/>
            <a:stretch/>
          </p:blipFill>
          <p:spPr>
            <a:xfrm>
              <a:off x="2609850" y="1370853"/>
              <a:ext cx="3717758" cy="2134347"/>
            </a:xfrm>
            <a:prstGeom prst="rect">
              <a:avLst/>
            </a:prstGeom>
          </p:spPr>
        </p:pic>
        <p:pic>
          <p:nvPicPr>
            <p:cNvPr id="14" name="Picture 13">
              <a:extLst>
                <a:ext uri="{FF2B5EF4-FFF2-40B4-BE49-F238E27FC236}">
                  <a16:creationId xmlns:a16="http://schemas.microsoft.com/office/drawing/2014/main" id="{9938B9DD-C449-6A42-B88E-369B9E550200}"/>
                </a:ext>
              </a:extLst>
            </p:cNvPr>
            <p:cNvPicPr>
              <a:picLocks noChangeAspect="1"/>
            </p:cNvPicPr>
            <p:nvPr/>
          </p:nvPicPr>
          <p:blipFill rotWithShape="1">
            <a:blip r:embed="rId4">
              <a:extLst>
                <a:ext uri="{28A0092B-C50C-407E-A947-70E740481C1C}">
                  <a14:useLocalDpi xmlns:a14="http://schemas.microsoft.com/office/drawing/2010/main" val="0"/>
                </a:ext>
              </a:extLst>
            </a:blip>
            <a:srcRect l="388" t="70024" r="-388" b="-1146"/>
            <a:stretch/>
          </p:blipFill>
          <p:spPr>
            <a:xfrm>
              <a:off x="2616320" y="3460671"/>
              <a:ext cx="3718404" cy="2134347"/>
            </a:xfrm>
            <a:prstGeom prst="rect">
              <a:avLst/>
            </a:prstGeom>
          </p:spPr>
        </p:pic>
      </p:grpSp>
    </p:spTree>
    <p:extLst>
      <p:ext uri="{BB962C8B-B14F-4D97-AF65-F5344CB8AC3E}">
        <p14:creationId xmlns:p14="http://schemas.microsoft.com/office/powerpoint/2010/main" val="1260937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70699-701C-1945-BE55-F376B090FD9A}"/>
              </a:ext>
            </a:extLst>
          </p:cNvPr>
          <p:cNvSpPr>
            <a:spLocks noGrp="1"/>
          </p:cNvSpPr>
          <p:nvPr>
            <p:ph type="title"/>
          </p:nvPr>
        </p:nvSpPr>
        <p:spPr/>
        <p:txBody>
          <a:bodyPr/>
          <a:lstStyle/>
          <a:p>
            <a:r>
              <a:rPr lang="en-US" dirty="0"/>
              <a:t>ASCII Armoring</a:t>
            </a:r>
          </a:p>
        </p:txBody>
      </p:sp>
      <p:sp>
        <p:nvSpPr>
          <p:cNvPr id="3" name="Content Placeholder 2">
            <a:extLst>
              <a:ext uri="{FF2B5EF4-FFF2-40B4-BE49-F238E27FC236}">
                <a16:creationId xmlns:a16="http://schemas.microsoft.com/office/drawing/2014/main" id="{AB42F031-6AA1-FC44-8B89-00FD00D475DE}"/>
              </a:ext>
            </a:extLst>
          </p:cNvPr>
          <p:cNvSpPr>
            <a:spLocks noGrp="1"/>
          </p:cNvSpPr>
          <p:nvPr>
            <p:ph idx="1"/>
          </p:nvPr>
        </p:nvSpPr>
        <p:spPr/>
        <p:txBody>
          <a:bodyPr/>
          <a:lstStyle/>
          <a:p>
            <a:r>
              <a:rPr lang="en-US" dirty="0"/>
              <a:t>Make sure all system library addresses contain a null byte (0x00). </a:t>
            </a:r>
          </a:p>
          <a:p>
            <a:r>
              <a:rPr lang="en-US" dirty="0"/>
              <a:t>Can be done by placing this code in the first 0x01010101 bytes of memory</a:t>
            </a:r>
          </a:p>
        </p:txBody>
      </p:sp>
    </p:spTree>
    <p:extLst>
      <p:ext uri="{BB962C8B-B14F-4D97-AF65-F5344CB8AC3E}">
        <p14:creationId xmlns:p14="http://schemas.microsoft.com/office/powerpoint/2010/main" val="219783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Properties of x86 Assembly</a:t>
            </a:r>
          </a:p>
        </p:txBody>
      </p:sp>
      <p:sp>
        <p:nvSpPr>
          <p:cNvPr id="8" name="Content Placeholder 7"/>
          <p:cNvSpPr>
            <a:spLocks noGrp="1"/>
          </p:cNvSpPr>
          <p:nvPr>
            <p:ph idx="1"/>
          </p:nvPr>
        </p:nvSpPr>
        <p:spPr/>
        <p:txBody>
          <a:bodyPr/>
          <a:lstStyle/>
          <a:p>
            <a:r>
              <a:rPr lang="en-US" dirty="0"/>
              <a:t>lots of instructions</a:t>
            </a:r>
          </a:p>
          <a:p>
            <a:r>
              <a:rPr lang="en-US" dirty="0"/>
              <a:t>variable length instructions</a:t>
            </a:r>
          </a:p>
          <a:p>
            <a:r>
              <a:rPr lang="en-US" dirty="0"/>
              <a:t>not word aligned</a:t>
            </a:r>
          </a:p>
          <a:p>
            <a:r>
              <a:rPr lang="en-US" dirty="0"/>
              <a:t>dense instruction set</a:t>
            </a:r>
          </a:p>
          <a:p>
            <a:endParaRPr lang="en-US" dirty="0"/>
          </a:p>
        </p:txBody>
      </p:sp>
    </p:spTree>
    <p:extLst>
      <p:ext uri="{BB962C8B-B14F-4D97-AF65-F5344CB8AC3E}">
        <p14:creationId xmlns:p14="http://schemas.microsoft.com/office/powerpoint/2010/main" val="424711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Gadgets</a:t>
            </a:r>
          </a:p>
        </p:txBody>
      </p:sp>
      <p:sp>
        <p:nvSpPr>
          <p:cNvPr id="4" name="Rectangle 3"/>
          <p:cNvSpPr>
            <a:spLocks noChangeArrowheads="1"/>
          </p:cNvSpPr>
          <p:nvPr/>
        </p:nvSpPr>
        <p:spPr bwMode="auto">
          <a:xfrm>
            <a:off x="381000" y="1670035"/>
            <a:ext cx="3810000" cy="92076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r>
              <a:rPr lang="en-US" b="1" dirty="0">
                <a:latin typeface="Courier New"/>
                <a:cs typeface="Courier New"/>
              </a:rPr>
              <a:t>void </a:t>
            </a:r>
            <a:r>
              <a:rPr lang="en-US" b="1" dirty="0" err="1">
                <a:latin typeface="Courier New"/>
                <a:cs typeface="Courier New"/>
              </a:rPr>
              <a:t>setval</a:t>
            </a:r>
            <a:r>
              <a:rPr lang="en-US" b="1" dirty="0">
                <a:latin typeface="Courier New"/>
                <a:cs typeface="Courier New"/>
              </a:rPr>
              <a:t>(unsigned *p) {    </a:t>
            </a:r>
          </a:p>
          <a:p>
            <a:r>
              <a:rPr lang="en-US" b="1" dirty="0">
                <a:latin typeface="Courier New"/>
                <a:cs typeface="Courier New"/>
              </a:rPr>
              <a:t>  *p = 3347663060u; </a:t>
            </a:r>
            <a:endParaRPr lang="en-US" b="1" dirty="0">
              <a:effectLst/>
              <a:latin typeface="Courier New"/>
              <a:cs typeface="Courier New"/>
            </a:endParaRPr>
          </a:p>
          <a:p>
            <a:r>
              <a:rPr lang="en-US" b="1" dirty="0">
                <a:latin typeface="Courier New"/>
                <a:cs typeface="Courier New"/>
              </a:rPr>
              <a:t>} </a:t>
            </a:r>
            <a:endParaRPr lang="en-US" b="1" dirty="0">
              <a:effectLst/>
              <a:latin typeface="Courier New"/>
              <a:cs typeface="Courier New"/>
            </a:endParaRPr>
          </a:p>
        </p:txBody>
      </p:sp>
      <p:sp>
        <p:nvSpPr>
          <p:cNvPr id="5" name="Rectangle 4"/>
          <p:cNvSpPr>
            <a:spLocks noChangeArrowheads="1"/>
          </p:cNvSpPr>
          <p:nvPr/>
        </p:nvSpPr>
        <p:spPr bwMode="auto">
          <a:xfrm>
            <a:off x="381000" y="3200400"/>
            <a:ext cx="8458200" cy="92076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r>
              <a:rPr lang="da-DK" b="1" dirty="0">
                <a:latin typeface="Courier New"/>
                <a:cs typeface="Courier New"/>
              </a:rPr>
              <a:t>&lt;</a:t>
            </a:r>
            <a:r>
              <a:rPr lang="da-DK" b="1" dirty="0" err="1">
                <a:latin typeface="Courier New"/>
                <a:cs typeface="Courier New"/>
              </a:rPr>
              <a:t>setval</a:t>
            </a:r>
            <a:r>
              <a:rPr lang="da-DK" b="1" dirty="0">
                <a:latin typeface="Courier New"/>
                <a:cs typeface="Courier New"/>
              </a:rPr>
              <a:t>&gt;:</a:t>
            </a:r>
            <a:br>
              <a:rPr lang="da-DK" b="1" dirty="0">
                <a:latin typeface="Courier New"/>
                <a:cs typeface="Courier New"/>
              </a:rPr>
            </a:br>
            <a:r>
              <a:rPr lang="da-DK" b="1" dirty="0">
                <a:latin typeface="Courier New"/>
                <a:cs typeface="Courier New"/>
              </a:rPr>
              <a:t>4004d9: c7 07 d4 48 89 c7	</a:t>
            </a:r>
            <a:r>
              <a:rPr lang="da-DK" b="1" dirty="0" err="1">
                <a:latin typeface="Courier New"/>
                <a:cs typeface="Courier New"/>
              </a:rPr>
              <a:t>movl</a:t>
            </a:r>
            <a:r>
              <a:rPr lang="da-DK" b="1" dirty="0">
                <a:latin typeface="Courier New"/>
                <a:cs typeface="Courier New"/>
              </a:rPr>
              <a:t> $0xc78948d4,(%</a:t>
            </a:r>
            <a:r>
              <a:rPr lang="da-DK" b="1" dirty="0" err="1">
                <a:latin typeface="Courier New"/>
                <a:cs typeface="Courier New"/>
              </a:rPr>
              <a:t>rdi</a:t>
            </a:r>
            <a:r>
              <a:rPr lang="da-DK" b="1" dirty="0">
                <a:latin typeface="Courier New"/>
                <a:cs typeface="Courier New"/>
              </a:rPr>
              <a:t>) </a:t>
            </a:r>
          </a:p>
          <a:p>
            <a:r>
              <a:rPr lang="da-DK" b="1" dirty="0">
                <a:latin typeface="Courier New"/>
                <a:cs typeface="Courier New"/>
              </a:rPr>
              <a:t>4004df: c3			ret </a:t>
            </a:r>
            <a:endParaRPr lang="da-DK" b="1" dirty="0">
              <a:effectLst/>
              <a:latin typeface="Courier New"/>
              <a:cs typeface="Courier New"/>
            </a:endParaRPr>
          </a:p>
        </p:txBody>
      </p:sp>
      <p:sp>
        <p:nvSpPr>
          <p:cNvPr id="6" name="Rectangle 5"/>
          <p:cNvSpPr/>
          <p:nvPr/>
        </p:nvSpPr>
        <p:spPr>
          <a:xfrm>
            <a:off x="2743200" y="3533001"/>
            <a:ext cx="1219200" cy="276999"/>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TextBox 6"/>
          <p:cNvSpPr txBox="1"/>
          <p:nvPr/>
        </p:nvSpPr>
        <p:spPr>
          <a:xfrm>
            <a:off x="2286000" y="4810875"/>
            <a:ext cx="5486400" cy="1200329"/>
          </a:xfrm>
          <a:prstGeom prst="rect">
            <a:avLst/>
          </a:prstGeom>
          <a:noFill/>
        </p:spPr>
        <p:txBody>
          <a:bodyPr wrap="square" rtlCol="0">
            <a:spAutoFit/>
          </a:bodyPr>
          <a:lstStyle/>
          <a:p>
            <a:r>
              <a:rPr lang="en-US" dirty="0"/>
              <a:t>gadget address: 	</a:t>
            </a:r>
            <a:r>
              <a:rPr lang="en-US" b="1" dirty="0">
                <a:latin typeface="Courier New" panose="02070309020205020404" pitchFamily="49" charset="0"/>
                <a:cs typeface="Courier New" panose="02070309020205020404" pitchFamily="49" charset="0"/>
              </a:rPr>
              <a:t>0x4004dc</a:t>
            </a:r>
          </a:p>
          <a:p>
            <a:r>
              <a:rPr lang="en-US" dirty="0"/>
              <a:t>encodes: 	</a:t>
            </a:r>
            <a:r>
              <a:rPr lang="en-US" b="1" dirty="0" err="1">
                <a:latin typeface="Courier New" panose="02070309020205020404" pitchFamily="49" charset="0"/>
                <a:cs typeface="Courier New" panose="02070309020205020404" pitchFamily="49" charset="0"/>
              </a:rPr>
              <a:t>movq</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rax</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a:t>
            </a:r>
            <a:r>
              <a:rPr lang="en-US" dirty="0"/>
              <a:t> </a:t>
            </a:r>
            <a:r>
              <a:rPr lang="en-US" b="1" dirty="0">
                <a:latin typeface="Courier New" panose="02070309020205020404" pitchFamily="49" charset="0"/>
                <a:cs typeface="Courier New" panose="02070309020205020404" pitchFamily="49" charset="0"/>
              </a:rPr>
              <a:t>          ret</a:t>
            </a:r>
          </a:p>
          <a:p>
            <a:r>
              <a:rPr lang="en-US" dirty="0"/>
              <a:t>executes: 	</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rdi</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rax</a:t>
            </a:r>
            <a:endParaRPr lang="en-US" b="1"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fld id="{D519158F-3378-D44B-876B-64E70D409B50}" type="slidenum">
              <a:rPr lang="en-US" smtClean="0">
                <a:solidFill>
                  <a:srgbClr val="297FD5"/>
                </a:solidFill>
              </a:rPr>
              <a:pPr/>
              <a:t>16</a:t>
            </a:fld>
            <a:endParaRPr lang="en-US">
              <a:solidFill>
                <a:srgbClr val="297FD5"/>
              </a:solidFill>
            </a:endParaRPr>
          </a:p>
        </p:txBody>
      </p:sp>
    </p:spTree>
    <p:extLst>
      <p:ext uri="{BB962C8B-B14F-4D97-AF65-F5344CB8AC3E}">
        <p14:creationId xmlns:p14="http://schemas.microsoft.com/office/powerpoint/2010/main" val="143877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D069CD2F-17B5-2544-BA84-AFB6772E0A47}"/>
              </a:ext>
            </a:extLst>
          </p:cNvPr>
          <p:cNvSpPr/>
          <p:nvPr/>
        </p:nvSpPr>
        <p:spPr>
          <a:xfrm>
            <a:off x="5009559" y="3546044"/>
            <a:ext cx="2286000" cy="30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Return </a:t>
            </a:r>
            <a:r>
              <a:rPr lang="en-US" dirty="0" err="1"/>
              <a:t>addr</a:t>
            </a:r>
            <a:endParaRPr lang="en-US" dirty="0"/>
          </a:p>
        </p:txBody>
      </p:sp>
      <p:sp>
        <p:nvSpPr>
          <p:cNvPr id="23" name="Rectangle 22">
            <a:extLst>
              <a:ext uri="{FF2B5EF4-FFF2-40B4-BE49-F238E27FC236}">
                <a16:creationId xmlns:a16="http://schemas.microsoft.com/office/drawing/2014/main" id="{6F5A4FC6-0C63-6541-B900-90CA9E58881F}"/>
              </a:ext>
            </a:extLst>
          </p:cNvPr>
          <p:cNvSpPr/>
          <p:nvPr/>
        </p:nvSpPr>
        <p:spPr>
          <a:xfrm>
            <a:off x="481500" y="3541096"/>
            <a:ext cx="2286000" cy="30133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return </a:t>
            </a:r>
            <a:r>
              <a:rPr lang="en-US" dirty="0" err="1"/>
              <a:t>addr</a:t>
            </a:r>
            <a:endParaRPr lang="en-US" dirty="0"/>
          </a:p>
        </p:txBody>
      </p:sp>
      <p:sp>
        <p:nvSpPr>
          <p:cNvPr id="2" name="Title 1"/>
          <p:cNvSpPr>
            <a:spLocks noGrp="1"/>
          </p:cNvSpPr>
          <p:nvPr>
            <p:ph type="title"/>
          </p:nvPr>
        </p:nvSpPr>
        <p:spPr/>
        <p:txBody>
          <a:bodyPr/>
          <a:lstStyle/>
          <a:p>
            <a:r>
              <a:rPr lang="en-US" dirty="0"/>
              <a:t>Example Gadgets</a:t>
            </a:r>
          </a:p>
        </p:txBody>
      </p:sp>
      <p:sp>
        <p:nvSpPr>
          <p:cNvPr id="20" name="Text Placeholder 19">
            <a:extLst>
              <a:ext uri="{FF2B5EF4-FFF2-40B4-BE49-F238E27FC236}">
                <a16:creationId xmlns:a16="http://schemas.microsoft.com/office/drawing/2014/main" id="{EDE42320-350A-3542-AA01-A47BBA091834}"/>
              </a:ext>
            </a:extLst>
          </p:cNvPr>
          <p:cNvSpPr>
            <a:spLocks noGrp="1"/>
          </p:cNvSpPr>
          <p:nvPr>
            <p:ph type="body" idx="1"/>
          </p:nvPr>
        </p:nvSpPr>
        <p:spPr/>
        <p:txBody>
          <a:bodyPr/>
          <a:lstStyle/>
          <a:p>
            <a:r>
              <a:rPr lang="en-US" dirty="0"/>
              <a:t>Load Constant</a:t>
            </a:r>
          </a:p>
        </p:txBody>
      </p:sp>
      <p:sp>
        <p:nvSpPr>
          <p:cNvPr id="22" name="Text Placeholder 21">
            <a:extLst>
              <a:ext uri="{FF2B5EF4-FFF2-40B4-BE49-F238E27FC236}">
                <a16:creationId xmlns:a16="http://schemas.microsoft.com/office/drawing/2014/main" id="{236A3137-8D11-034C-8C9D-718DA5FCBC2D}"/>
              </a:ext>
            </a:extLst>
          </p:cNvPr>
          <p:cNvSpPr>
            <a:spLocks noGrp="1"/>
          </p:cNvSpPr>
          <p:nvPr>
            <p:ph type="body" sz="quarter" idx="3"/>
          </p:nvPr>
        </p:nvSpPr>
        <p:spPr/>
        <p:txBody>
          <a:bodyPr/>
          <a:lstStyle/>
          <a:p>
            <a:r>
              <a:rPr lang="en-US" dirty="0"/>
              <a:t>Load from memory</a:t>
            </a:r>
          </a:p>
        </p:txBody>
      </p:sp>
      <p:sp>
        <p:nvSpPr>
          <p:cNvPr id="9" name="Rectangle 8">
            <a:extLst>
              <a:ext uri="{FF2B5EF4-FFF2-40B4-BE49-F238E27FC236}">
                <a16:creationId xmlns:a16="http://schemas.microsoft.com/office/drawing/2014/main" id="{13E22E2D-FF49-1144-9B16-B53D83CF088B}"/>
              </a:ext>
            </a:extLst>
          </p:cNvPr>
          <p:cNvSpPr/>
          <p:nvPr/>
        </p:nvSpPr>
        <p:spPr>
          <a:xfrm>
            <a:off x="5012329" y="5386329"/>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0xbad00002</a:t>
            </a:r>
          </a:p>
        </p:txBody>
      </p:sp>
      <p:sp>
        <p:nvSpPr>
          <p:cNvPr id="10" name="Rectangle 9">
            <a:extLst>
              <a:ext uri="{FF2B5EF4-FFF2-40B4-BE49-F238E27FC236}">
                <a16:creationId xmlns:a16="http://schemas.microsoft.com/office/drawing/2014/main" id="{1C46B0EF-426F-2B4F-AD0A-337C6E0F09DD}"/>
              </a:ext>
            </a:extLst>
          </p:cNvPr>
          <p:cNvSpPr/>
          <p:nvPr/>
        </p:nvSpPr>
        <p:spPr>
          <a:xfrm>
            <a:off x="5007141" y="355583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BF2174-35F0-FA49-8455-2AF0D1ADA557}"/>
              </a:ext>
            </a:extLst>
          </p:cNvPr>
          <p:cNvSpPr/>
          <p:nvPr/>
        </p:nvSpPr>
        <p:spPr>
          <a:xfrm>
            <a:off x="5002659" y="325318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A91FA6F-15A7-604A-BD52-748894DD5408}"/>
              </a:ext>
            </a:extLst>
          </p:cNvPr>
          <p:cNvSpPr/>
          <p:nvPr/>
        </p:nvSpPr>
        <p:spPr>
          <a:xfrm>
            <a:off x="5002659" y="294323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4538CBB-2F24-4E44-A627-412C556C76BA}"/>
              </a:ext>
            </a:extLst>
          </p:cNvPr>
          <p:cNvSpPr/>
          <p:nvPr/>
        </p:nvSpPr>
        <p:spPr>
          <a:xfrm>
            <a:off x="488576" y="23923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3" name="Group 2">
            <a:extLst>
              <a:ext uri="{FF2B5EF4-FFF2-40B4-BE49-F238E27FC236}">
                <a16:creationId xmlns:a16="http://schemas.microsoft.com/office/drawing/2014/main" id="{92842EEF-0374-D345-913B-AE9FC810598C}"/>
              </a:ext>
            </a:extLst>
          </p:cNvPr>
          <p:cNvGrpSpPr/>
          <p:nvPr/>
        </p:nvGrpSpPr>
        <p:grpSpPr>
          <a:xfrm>
            <a:off x="471288" y="3236299"/>
            <a:ext cx="3796894" cy="1099138"/>
            <a:chOff x="471288" y="3236299"/>
            <a:chExt cx="3796894" cy="1099138"/>
          </a:xfrm>
        </p:grpSpPr>
        <p:sp>
          <p:nvSpPr>
            <p:cNvPr id="6" name="TextBox 5">
              <a:extLst>
                <a:ext uri="{FF2B5EF4-FFF2-40B4-BE49-F238E27FC236}">
                  <a16:creationId xmlns:a16="http://schemas.microsoft.com/office/drawing/2014/main" id="{F00F2833-9BE0-2641-B1B9-531653BA9E40}"/>
                </a:ext>
              </a:extLst>
            </p:cNvPr>
            <p:cNvSpPr txBox="1"/>
            <p:nvPr/>
          </p:nvSpPr>
          <p:spPr>
            <a:xfrm>
              <a:off x="3341947" y="3520753"/>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5a c3 </a:t>
              </a:r>
            </a:p>
          </p:txBody>
        </p:sp>
        <p:sp>
          <p:nvSpPr>
            <p:cNvPr id="7" name="Rectangle 6">
              <a:extLst>
                <a:ext uri="{FF2B5EF4-FFF2-40B4-BE49-F238E27FC236}">
                  <a16:creationId xmlns:a16="http://schemas.microsoft.com/office/drawing/2014/main" id="{4A6105E4-2105-7843-8C54-0BD3AAA210AF}"/>
                </a:ext>
              </a:extLst>
            </p:cNvPr>
            <p:cNvSpPr/>
            <p:nvPr/>
          </p:nvSpPr>
          <p:spPr>
            <a:xfrm>
              <a:off x="486335" y="35410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FB591F-358B-2648-BF0B-EF70E97632A5}"/>
                </a:ext>
              </a:extLst>
            </p:cNvPr>
            <p:cNvSpPr/>
            <p:nvPr/>
          </p:nvSpPr>
          <p:spPr>
            <a:xfrm>
              <a:off x="471288" y="3236299"/>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a:t>0xbad01010</a:t>
              </a:r>
            </a:p>
          </p:txBody>
        </p:sp>
        <p:sp>
          <p:nvSpPr>
            <p:cNvPr id="14" name="TextBox 13">
              <a:extLst>
                <a:ext uri="{FF2B5EF4-FFF2-40B4-BE49-F238E27FC236}">
                  <a16:creationId xmlns:a16="http://schemas.microsoft.com/office/drawing/2014/main" id="{8FF593F0-46D4-E946-8B25-EFD2F29F2875}"/>
                </a:ext>
              </a:extLst>
            </p:cNvPr>
            <p:cNvSpPr txBox="1"/>
            <p:nvPr/>
          </p:nvSpPr>
          <p:spPr>
            <a:xfrm>
              <a:off x="3246749" y="3873772"/>
              <a:ext cx="1021433"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popq</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6" name="Straight Arrow Connector 15">
              <a:extLst>
                <a:ext uri="{FF2B5EF4-FFF2-40B4-BE49-F238E27FC236}">
                  <a16:creationId xmlns:a16="http://schemas.microsoft.com/office/drawing/2014/main" id="{4B2F9F5B-59F1-1C4D-8914-DE67594A303C}"/>
                </a:ext>
              </a:extLst>
            </p:cNvPr>
            <p:cNvCxnSpPr>
              <a:cxnSpLocks/>
              <a:endCxn id="6" idx="1"/>
            </p:cNvCxnSpPr>
            <p:nvPr/>
          </p:nvCxnSpPr>
          <p:spPr>
            <a:xfrm>
              <a:off x="1600200" y="3690030"/>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4" name="Rectangle 23">
            <a:extLst>
              <a:ext uri="{FF2B5EF4-FFF2-40B4-BE49-F238E27FC236}">
                <a16:creationId xmlns:a16="http://schemas.microsoft.com/office/drawing/2014/main" id="{4D8EB6B8-ACAE-6646-B940-E76453236718}"/>
              </a:ext>
            </a:extLst>
          </p:cNvPr>
          <p:cNvSpPr/>
          <p:nvPr/>
        </p:nvSpPr>
        <p:spPr>
          <a:xfrm>
            <a:off x="5007494" y="2386948"/>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TextBox 24">
            <a:extLst>
              <a:ext uri="{FF2B5EF4-FFF2-40B4-BE49-F238E27FC236}">
                <a16:creationId xmlns:a16="http://schemas.microsoft.com/office/drawing/2014/main" id="{F8682ED3-BF85-824F-9428-BD57A1B17F0B}"/>
              </a:ext>
            </a:extLst>
          </p:cNvPr>
          <p:cNvSpPr txBox="1"/>
          <p:nvPr/>
        </p:nvSpPr>
        <p:spPr>
          <a:xfrm>
            <a:off x="7389921" y="3864379"/>
            <a:ext cx="925253" cy="338554"/>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1600" b="1" dirty="0">
                <a:latin typeface="Courier New" panose="02070309020205020404" pitchFamily="49" charset="0"/>
                <a:cs typeface="Courier New" panose="02070309020205020404" pitchFamily="49" charset="0"/>
              </a:rPr>
              <a:t>58 c3 </a:t>
            </a:r>
          </a:p>
        </p:txBody>
      </p:sp>
      <p:sp>
        <p:nvSpPr>
          <p:cNvPr id="26" name="TextBox 25">
            <a:extLst>
              <a:ext uri="{FF2B5EF4-FFF2-40B4-BE49-F238E27FC236}">
                <a16:creationId xmlns:a16="http://schemas.microsoft.com/office/drawing/2014/main" id="{00501DE3-A761-A74F-B8CB-37B408B4B9BD}"/>
              </a:ext>
            </a:extLst>
          </p:cNvPr>
          <p:cNvSpPr txBox="1"/>
          <p:nvPr/>
        </p:nvSpPr>
        <p:spPr>
          <a:xfrm>
            <a:off x="7298329" y="4240797"/>
            <a:ext cx="1021433"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popq</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27" name="Straight Arrow Connector 26">
            <a:extLst>
              <a:ext uri="{FF2B5EF4-FFF2-40B4-BE49-F238E27FC236}">
                <a16:creationId xmlns:a16="http://schemas.microsoft.com/office/drawing/2014/main" id="{41AA4ED9-FAE9-2A4A-80BD-5A99ECB4D790}"/>
              </a:ext>
            </a:extLst>
          </p:cNvPr>
          <p:cNvCxnSpPr>
            <a:cxnSpLocks/>
            <a:endCxn id="25" idx="1"/>
          </p:cNvCxnSpPr>
          <p:nvPr/>
        </p:nvCxnSpPr>
        <p:spPr>
          <a:xfrm>
            <a:off x="6158753" y="3723376"/>
            <a:ext cx="1231168" cy="310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8" name="TextBox 27">
            <a:extLst>
              <a:ext uri="{FF2B5EF4-FFF2-40B4-BE49-F238E27FC236}">
                <a16:creationId xmlns:a16="http://schemas.microsoft.com/office/drawing/2014/main" id="{CD848163-2DCC-DD49-9EDC-881A0C629CC2}"/>
              </a:ext>
            </a:extLst>
          </p:cNvPr>
          <p:cNvSpPr txBox="1"/>
          <p:nvPr/>
        </p:nvSpPr>
        <p:spPr>
          <a:xfrm>
            <a:off x="7369410" y="2438400"/>
            <a:ext cx="176522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C0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A6EB9D9E-9F41-0E48-A535-AF6696BAE091}"/>
              </a:ext>
            </a:extLst>
          </p:cNvPr>
          <p:cNvSpPr txBox="1"/>
          <p:nvPr/>
        </p:nvSpPr>
        <p:spPr>
          <a:xfrm>
            <a:off x="7288659" y="2823737"/>
            <a:ext cx="1765227"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movq</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820DFED1-8EC3-5E40-AE93-5E0C586208B5}"/>
              </a:ext>
            </a:extLst>
          </p:cNvPr>
          <p:cNvCxnSpPr>
            <a:cxnSpLocks/>
            <a:endCxn id="28" idx="1"/>
          </p:cNvCxnSpPr>
          <p:nvPr/>
        </p:nvCxnSpPr>
        <p:spPr>
          <a:xfrm flipV="1">
            <a:off x="6158753" y="2623066"/>
            <a:ext cx="1210657" cy="45362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Elbow Connector 33">
            <a:extLst>
              <a:ext uri="{FF2B5EF4-FFF2-40B4-BE49-F238E27FC236}">
                <a16:creationId xmlns:a16="http://schemas.microsoft.com/office/drawing/2014/main" id="{2D70FB6D-5E4F-434D-9F29-3416F3A2D322}"/>
              </a:ext>
            </a:extLst>
          </p:cNvPr>
          <p:cNvCxnSpPr>
            <a:cxnSpLocks/>
            <a:endCxn id="9" idx="1"/>
          </p:cNvCxnSpPr>
          <p:nvPr/>
        </p:nvCxnSpPr>
        <p:spPr>
          <a:xfrm rot="5400000">
            <a:off x="4517029" y="3898695"/>
            <a:ext cx="2133602" cy="1143001"/>
          </a:xfrm>
          <a:prstGeom prst="bentConnector4">
            <a:avLst>
              <a:gd name="adj1" fmla="val -170"/>
              <a:gd name="adj2" fmla="val 120000"/>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2DF54B8A-6234-F942-B40F-E47873D4FDF3}"/>
              </a:ext>
            </a:extLst>
          </p:cNvPr>
          <p:cNvCxnSpPr>
            <a:cxnSpLocks/>
          </p:cNvCxnSpPr>
          <p:nvPr/>
        </p:nvCxnSpPr>
        <p:spPr>
          <a:xfrm>
            <a:off x="228600" y="5410200"/>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57" name="Straight Arrow Connector 56">
            <a:extLst>
              <a:ext uri="{FF2B5EF4-FFF2-40B4-BE49-F238E27FC236}">
                <a16:creationId xmlns:a16="http://schemas.microsoft.com/office/drawing/2014/main" id="{E31ED70B-77F6-4D4F-A2A3-0CF2E0BB385E}"/>
              </a:ext>
            </a:extLst>
          </p:cNvPr>
          <p:cNvCxnSpPr>
            <a:cxnSpLocks/>
          </p:cNvCxnSpPr>
          <p:nvPr/>
        </p:nvCxnSpPr>
        <p:spPr>
          <a:xfrm>
            <a:off x="4701668" y="5105400"/>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8585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416 1.11111E-6 L 0.00347 -0.22616 " pathEditMode="relative" rAng="0" ptsTypes="AA">
                                      <p:cBhvr>
                                        <p:cTn id="10" dur="2000" fill="hold"/>
                                        <p:tgtEl>
                                          <p:spTgt spid="35"/>
                                        </p:tgtEl>
                                        <p:attrNameLst>
                                          <p:attrName>ppt_x</p:attrName>
                                          <p:attrName>ppt_y</p:attrName>
                                        </p:attrNameLst>
                                      </p:cBhvr>
                                      <p:rCtr x="-35" y="-1131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347 -0.22616 L 0.00347 -0.26921 " pathEditMode="relative" rAng="0" ptsTypes="AA">
                                      <p:cBhvr>
                                        <p:cTn id="14" dur="2000" fill="hold"/>
                                        <p:tgtEl>
                                          <p:spTgt spid="35"/>
                                        </p:tgtEl>
                                        <p:attrNameLst>
                                          <p:attrName>ppt_x</p:attrName>
                                          <p:attrName>ppt_y</p:attrName>
                                        </p:attrNameLst>
                                      </p:cBhvr>
                                      <p:rCtr x="0" y="-215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347 -0.26921 L 0.00225 -0.31204 " pathEditMode="relative" rAng="0" ptsTypes="AA">
                                      <p:cBhvr>
                                        <p:cTn id="18" dur="2000" fill="hold"/>
                                        <p:tgtEl>
                                          <p:spTgt spid="35"/>
                                        </p:tgtEl>
                                        <p:attrNameLst>
                                          <p:attrName>ppt_x</p:attrName>
                                          <p:attrName>ppt_y</p:attrName>
                                        </p:attrNameLst>
                                      </p:cBhvr>
                                      <p:rCtr x="-69" y="-2153"/>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417 -4.44444E-6 L 0.00538 -0.18218 " pathEditMode="relative" rAng="0" ptsTypes="AA">
                                      <p:cBhvr>
                                        <p:cTn id="56" dur="2000" fill="hold"/>
                                        <p:tgtEl>
                                          <p:spTgt spid="57"/>
                                        </p:tgtEl>
                                        <p:attrNameLst>
                                          <p:attrName>ppt_x</p:attrName>
                                          <p:attrName>ppt_y</p:attrName>
                                        </p:attrNameLst>
                                      </p:cBhvr>
                                      <p:rCtr x="52" y="-9097"/>
                                    </p:animMotion>
                                  </p:childTnLst>
                                </p:cTn>
                              </p:par>
                            </p:childTnLst>
                          </p:cTn>
                        </p:par>
                      </p:childTnLst>
                    </p:cTn>
                  </p:par>
                  <p:par>
                    <p:cTn id="57" fill="hold">
                      <p:stCondLst>
                        <p:cond delay="indefinite"/>
                      </p:stCondLst>
                      <p:childTnLst>
                        <p:par>
                          <p:cTn id="58" fill="hold">
                            <p:stCondLst>
                              <p:cond delay="0"/>
                            </p:stCondLst>
                            <p:childTnLst>
                              <p:par>
                                <p:cTn id="59" presetID="0" presetClass="path" presetSubtype="0" accel="50000" decel="50000" fill="hold" nodeType="clickEffect">
                                  <p:stCondLst>
                                    <p:cond delay="0"/>
                                  </p:stCondLst>
                                  <p:childTnLst>
                                    <p:animMotion origin="layout" path="M 0.00538 -0.18217 L 0.00347 -0.22615 " pathEditMode="relative" rAng="0" ptsTypes="AA">
                                      <p:cBhvr>
                                        <p:cTn id="60" dur="2000" fill="hold"/>
                                        <p:tgtEl>
                                          <p:spTgt spid="57"/>
                                        </p:tgtEl>
                                        <p:attrNameLst>
                                          <p:attrName>ppt_x</p:attrName>
                                          <p:attrName>ppt_y</p:attrName>
                                        </p:attrNameLst>
                                      </p:cBhvr>
                                      <p:rCtr x="-104" y="-2199"/>
                                    </p:animMotion>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00347 -0.22615 L 0.00347 -0.26921 " pathEditMode="relative" rAng="0" ptsTypes="AA">
                                      <p:cBhvr>
                                        <p:cTn id="64" dur="2000" fill="hold"/>
                                        <p:tgtEl>
                                          <p:spTgt spid="57"/>
                                        </p:tgtEl>
                                        <p:attrNameLst>
                                          <p:attrName>ppt_x</p:attrName>
                                          <p:attrName>ppt_y</p:attrName>
                                        </p:attrNameLst>
                                      </p:cBhvr>
                                      <p:rCtr x="0" y="-2153"/>
                                    </p:animMotion>
                                  </p:childTnLst>
                                </p:cTn>
                              </p:par>
                            </p:childTnLst>
                          </p:cTn>
                        </p:par>
                      </p:childTnLst>
                    </p:cTn>
                  </p:par>
                  <p:par>
                    <p:cTn id="65" fill="hold">
                      <p:stCondLst>
                        <p:cond delay="indefinite"/>
                      </p:stCondLst>
                      <p:childTnLst>
                        <p:par>
                          <p:cTn id="66" fill="hold">
                            <p:stCondLst>
                              <p:cond delay="0"/>
                            </p:stCondLst>
                            <p:childTnLst>
                              <p:par>
                                <p:cTn id="67" presetID="0" presetClass="path" presetSubtype="0" accel="50000" decel="50000" fill="hold" nodeType="clickEffect">
                                  <p:stCondLst>
                                    <p:cond delay="0"/>
                                  </p:stCondLst>
                                  <p:childTnLst>
                                    <p:animMotion origin="layout" path="M 0.00347 -0.26921 L 0.00226 -0.31203 " pathEditMode="relative" rAng="0" ptsTypes="AA">
                                      <p:cBhvr>
                                        <p:cTn id="68" dur="2000" fill="hold"/>
                                        <p:tgtEl>
                                          <p:spTgt spid="57"/>
                                        </p:tgtEl>
                                        <p:attrNameLst>
                                          <p:attrName>ppt_x</p:attrName>
                                          <p:attrName>ppt_y</p:attrName>
                                        </p:attrNameLst>
                                      </p:cBhvr>
                                      <p:rCtr x="-69" y="-2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2" grpId="0" build="p"/>
      <p:bldP spid="9" grpId="0" animBg="1"/>
      <p:bldP spid="10" grpId="0" animBg="1"/>
      <p:bldP spid="11" grpId="0" animBg="1"/>
      <p:bldP spid="12" grpId="0" animBg="1"/>
      <p:bldP spid="24" grpId="0" animBg="1"/>
      <p:bldP spid="25" grpId="0" animBg="1"/>
      <p:bldP spid="26" grpId="0"/>
      <p:bldP spid="28" grpId="0" animBg="1"/>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pic>
        <p:nvPicPr>
          <p:cNvPr id="4" name="Picture 2"/>
          <p:cNvPicPr>
            <a:picLocks noGrp="1" noChangeAspect="1" noChangeArrowheads="1"/>
          </p:cNvPicPr>
          <p:nvPr>
            <p:ph idx="1"/>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1303337" y="1371600"/>
            <a:ext cx="6537325" cy="519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239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Return-oriented Programming</a:t>
            </a:r>
          </a:p>
        </p:txBody>
      </p:sp>
      <p:sp>
        <p:nvSpPr>
          <p:cNvPr id="26" name="Rectangle 25"/>
          <p:cNvSpPr/>
          <p:nvPr/>
        </p:nvSpPr>
        <p:spPr>
          <a:xfrm>
            <a:off x="1008266" y="5496580"/>
            <a:ext cx="6740948" cy="954107"/>
          </a:xfrm>
          <a:prstGeom prst="rect">
            <a:avLst/>
          </a:prstGeom>
        </p:spPr>
        <p:txBody>
          <a:bodyPr wrap="none">
            <a:spAutoFit/>
          </a:bodyPr>
          <a:lstStyle/>
          <a:p>
            <a:pPr algn="ctr"/>
            <a:r>
              <a:rPr lang="en-US" sz="2800" dirty="0">
                <a:cs typeface="Courier New"/>
              </a:rPr>
              <a:t>Final ret in each gadget sets pc (%rip) to </a:t>
            </a:r>
          </a:p>
          <a:p>
            <a:pPr algn="ctr"/>
            <a:r>
              <a:rPr lang="en-US" sz="2800" dirty="0">
                <a:cs typeface="Courier New"/>
              </a:rPr>
              <a:t>beginning of next gadget code</a:t>
            </a:r>
          </a:p>
        </p:txBody>
      </p:sp>
      <p:sp>
        <p:nvSpPr>
          <p:cNvPr id="3" name="Slide Number Placeholder 2"/>
          <p:cNvSpPr>
            <a:spLocks noGrp="1"/>
          </p:cNvSpPr>
          <p:nvPr>
            <p:ph type="sldNum" sz="quarter" idx="12"/>
          </p:nvPr>
        </p:nvSpPr>
        <p:spPr/>
        <p:txBody>
          <a:bodyPr/>
          <a:lstStyle/>
          <a:p>
            <a:fld id="{D519158F-3378-D44B-876B-64E70D409B50}" type="slidenum">
              <a:rPr lang="en-US" smtClean="0">
                <a:solidFill>
                  <a:srgbClr val="297FD5"/>
                </a:solidFill>
              </a:rPr>
              <a:pPr/>
              <a:t>19</a:t>
            </a:fld>
            <a:endParaRPr lang="en-US">
              <a:solidFill>
                <a:srgbClr val="297FD5"/>
              </a:solidFill>
            </a:endParaRPr>
          </a:p>
        </p:txBody>
      </p:sp>
      <p:sp>
        <p:nvSpPr>
          <p:cNvPr id="18" name="TextBox 17">
            <a:extLst>
              <a:ext uri="{FF2B5EF4-FFF2-40B4-BE49-F238E27FC236}">
                <a16:creationId xmlns:a16="http://schemas.microsoft.com/office/drawing/2014/main" id="{DFC9868C-993E-8F47-AF33-6C5237FD1768}"/>
              </a:ext>
            </a:extLst>
          </p:cNvPr>
          <p:cNvSpPr txBox="1"/>
          <p:nvPr/>
        </p:nvSpPr>
        <p:spPr>
          <a:xfrm>
            <a:off x="4989212" y="1905000"/>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err="1">
                <a:latin typeface="Courier New" panose="02070309020205020404" pitchFamily="49" charset="0"/>
                <a:cs typeface="Courier New" panose="02070309020205020404" pitchFamily="49" charset="0"/>
              </a:rPr>
              <a:t>gadget_N_code</a:t>
            </a:r>
            <a:r>
              <a:rPr lang="en-US" sz="1600" b="1" dirty="0">
                <a:latin typeface="Courier New" panose="02070309020205020404" pitchFamily="49" charset="0"/>
                <a:cs typeface="Courier New" panose="02070309020205020404" pitchFamily="49" charset="0"/>
              </a:rPr>
              <a:t> c3 </a:t>
            </a:r>
          </a:p>
        </p:txBody>
      </p:sp>
      <p:sp>
        <p:nvSpPr>
          <p:cNvPr id="20" name="Rectangle 19">
            <a:extLst>
              <a:ext uri="{FF2B5EF4-FFF2-40B4-BE49-F238E27FC236}">
                <a16:creationId xmlns:a16="http://schemas.microsoft.com/office/drawing/2014/main" id="{45529057-0A03-BC48-B974-DE2A803175A1}"/>
              </a:ext>
            </a:extLst>
          </p:cNvPr>
          <p:cNvSpPr/>
          <p:nvPr/>
        </p:nvSpPr>
        <p:spPr>
          <a:xfrm>
            <a:off x="2133600" y="192534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5" name="Straight Arrow Connector 24">
            <a:extLst>
              <a:ext uri="{FF2B5EF4-FFF2-40B4-BE49-F238E27FC236}">
                <a16:creationId xmlns:a16="http://schemas.microsoft.com/office/drawing/2014/main" id="{DDF2C44B-355B-5046-9005-4416BADE22E0}"/>
              </a:ext>
            </a:extLst>
          </p:cNvPr>
          <p:cNvCxnSpPr>
            <a:cxnSpLocks/>
            <a:endCxn id="18" idx="1"/>
          </p:cNvCxnSpPr>
          <p:nvPr/>
        </p:nvCxnSpPr>
        <p:spPr>
          <a:xfrm>
            <a:off x="3247465" y="2074278"/>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6D158713-A3B0-E042-9DD9-936E22017375}"/>
              </a:ext>
            </a:extLst>
          </p:cNvPr>
          <p:cNvSpPr txBox="1"/>
          <p:nvPr/>
        </p:nvSpPr>
        <p:spPr>
          <a:xfrm>
            <a:off x="4989212" y="4274225"/>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gadget_1_code c3 </a:t>
            </a:r>
          </a:p>
        </p:txBody>
      </p:sp>
      <p:sp>
        <p:nvSpPr>
          <p:cNvPr id="28" name="Rectangle 27">
            <a:extLst>
              <a:ext uri="{FF2B5EF4-FFF2-40B4-BE49-F238E27FC236}">
                <a16:creationId xmlns:a16="http://schemas.microsoft.com/office/drawing/2014/main" id="{73F8C58B-882C-A646-A13D-100163894066}"/>
              </a:ext>
            </a:extLst>
          </p:cNvPr>
          <p:cNvSpPr/>
          <p:nvPr/>
        </p:nvSpPr>
        <p:spPr>
          <a:xfrm>
            <a:off x="2133600" y="4267263"/>
            <a:ext cx="2286000" cy="360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67906192-6A56-9E42-B7C4-0AF74FCA29D8}"/>
              </a:ext>
            </a:extLst>
          </p:cNvPr>
          <p:cNvCxnSpPr>
            <a:cxnSpLocks/>
            <a:endCxn id="27" idx="1"/>
          </p:cNvCxnSpPr>
          <p:nvPr/>
        </p:nvCxnSpPr>
        <p:spPr>
          <a:xfrm>
            <a:off x="3247465" y="4443503"/>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0" name="TextBox 29">
            <a:extLst>
              <a:ext uri="{FF2B5EF4-FFF2-40B4-BE49-F238E27FC236}">
                <a16:creationId xmlns:a16="http://schemas.microsoft.com/office/drawing/2014/main" id="{C1D2AEC4-5FD9-7741-B886-C455BE60B13A}"/>
              </a:ext>
            </a:extLst>
          </p:cNvPr>
          <p:cNvSpPr txBox="1"/>
          <p:nvPr/>
        </p:nvSpPr>
        <p:spPr>
          <a:xfrm>
            <a:off x="4989212" y="3886200"/>
            <a:ext cx="2282997"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gadget_2_code c3 </a:t>
            </a:r>
          </a:p>
        </p:txBody>
      </p:sp>
      <p:sp>
        <p:nvSpPr>
          <p:cNvPr id="31" name="Rectangle 30">
            <a:extLst>
              <a:ext uri="{FF2B5EF4-FFF2-40B4-BE49-F238E27FC236}">
                <a16:creationId xmlns:a16="http://schemas.microsoft.com/office/drawing/2014/main" id="{E91BE6AC-3046-8D42-96D7-6792DEC72BA6}"/>
              </a:ext>
            </a:extLst>
          </p:cNvPr>
          <p:cNvSpPr/>
          <p:nvPr/>
        </p:nvSpPr>
        <p:spPr>
          <a:xfrm>
            <a:off x="2133600" y="3906543"/>
            <a:ext cx="2286000" cy="360719"/>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cxnSp>
        <p:nvCxnSpPr>
          <p:cNvPr id="32" name="Straight Arrow Connector 31">
            <a:extLst>
              <a:ext uri="{FF2B5EF4-FFF2-40B4-BE49-F238E27FC236}">
                <a16:creationId xmlns:a16="http://schemas.microsoft.com/office/drawing/2014/main" id="{CA66F9D8-1515-1645-80E1-74D3A2B8A46D}"/>
              </a:ext>
            </a:extLst>
          </p:cNvPr>
          <p:cNvCxnSpPr>
            <a:cxnSpLocks/>
            <a:endCxn id="30" idx="1"/>
          </p:cNvCxnSpPr>
          <p:nvPr/>
        </p:nvCxnSpPr>
        <p:spPr>
          <a:xfrm>
            <a:off x="3247465" y="4055478"/>
            <a:ext cx="17417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71A2C2FA-2F02-FC44-AE93-91BD0F24BFE2}"/>
              </a:ext>
            </a:extLst>
          </p:cNvPr>
          <p:cNvSpPr txBox="1"/>
          <p:nvPr/>
        </p:nvSpPr>
        <p:spPr>
          <a:xfrm rot="16200000">
            <a:off x="2829011" y="2767739"/>
            <a:ext cx="646331" cy="646331"/>
          </a:xfrm>
          <a:prstGeom prst="rect">
            <a:avLst/>
          </a:prstGeom>
          <a:noFill/>
        </p:spPr>
        <p:txBody>
          <a:bodyPr wrap="none" rtlCol="0">
            <a:spAutoFit/>
          </a:bodyPr>
          <a:lstStyle/>
          <a:p>
            <a:r>
              <a:rPr lang="en-US" sz="3600" dirty="0"/>
              <a:t>…</a:t>
            </a:r>
          </a:p>
        </p:txBody>
      </p:sp>
      <p:sp>
        <p:nvSpPr>
          <p:cNvPr id="23" name="Rectangle 22">
            <a:extLst>
              <a:ext uri="{FF2B5EF4-FFF2-40B4-BE49-F238E27FC236}">
                <a16:creationId xmlns:a16="http://schemas.microsoft.com/office/drawing/2014/main" id="{30817032-B2B2-2C47-AE4A-8A7A8624F73B}"/>
              </a:ext>
            </a:extLst>
          </p:cNvPr>
          <p:cNvSpPr/>
          <p:nvPr/>
        </p:nvSpPr>
        <p:spPr>
          <a:xfrm>
            <a:off x="2135841" y="1925343"/>
            <a:ext cx="2286000" cy="2684285"/>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2EBFD609-26D9-2B42-B2B1-0CE973522E53}"/>
              </a:ext>
            </a:extLst>
          </p:cNvPr>
          <p:cNvCxnSpPr>
            <a:cxnSpLocks/>
          </p:cNvCxnSpPr>
          <p:nvPr/>
        </p:nvCxnSpPr>
        <p:spPr>
          <a:xfrm>
            <a:off x="1882268" y="460962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152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6 -2.22222E-6 L 0.00538 -0.04907 " pathEditMode="relative" rAng="0" ptsTypes="AA">
                                      <p:cBhvr>
                                        <p:cTn id="6" dur="2000" fill="hold"/>
                                        <p:tgtEl>
                                          <p:spTgt spid="16"/>
                                        </p:tgtEl>
                                        <p:attrNameLst>
                                          <p:attrName>ppt_x</p:attrName>
                                          <p:attrName>ppt_y</p:attrName>
                                        </p:attrNameLst>
                                      </p:cBhvr>
                                      <p:rCtr x="52" y="-2454"/>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0538 -0.04907 L 0.00538 -0.10254 " pathEditMode="relative" rAng="0" ptsTypes="AA">
                                      <p:cBhvr>
                                        <p:cTn id="10" dur="2000" fill="hold"/>
                                        <p:tgtEl>
                                          <p:spTgt spid="16"/>
                                        </p:tgtEl>
                                        <p:attrNameLst>
                                          <p:attrName>ppt_x</p:attrName>
                                          <p:attrName>ppt_y</p:attrName>
                                        </p:attrNameLst>
                                      </p:cBhvr>
                                      <p:rCtr x="0" y="-268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0538 -0.10255 L 0.00538 -0.1456 " pathEditMode="relative" rAng="0" ptsTypes="AA">
                                      <p:cBhvr>
                                        <p:cTn id="14" dur="2000" fill="hold"/>
                                        <p:tgtEl>
                                          <p:spTgt spid="16"/>
                                        </p:tgtEl>
                                        <p:attrNameLst>
                                          <p:attrName>ppt_x</p:attrName>
                                          <p:attrName>ppt_y</p:attrName>
                                        </p:attrNameLst>
                                      </p:cBhvr>
                                      <p:rCtr x="0" y="-2153"/>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538 -0.1456 L 0.00538 -0.18958 " pathEditMode="relative" rAng="0" ptsTypes="AA">
                                      <p:cBhvr>
                                        <p:cTn id="18" dur="2000" fill="hold"/>
                                        <p:tgtEl>
                                          <p:spTgt spid="16"/>
                                        </p:tgtEl>
                                        <p:attrNameLst>
                                          <p:attrName>ppt_x</p:attrName>
                                          <p:attrName>ppt_y</p:attrName>
                                        </p:attrNameLst>
                                      </p:cBhvr>
                                      <p:rCtr x="0" y="-2199"/>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538 -0.18958 L 0.00538 -0.23889 " pathEditMode="relative" rAng="0" ptsTypes="AA">
                                      <p:cBhvr>
                                        <p:cTn id="22" dur="2000" fill="hold"/>
                                        <p:tgtEl>
                                          <p:spTgt spid="16"/>
                                        </p:tgtEl>
                                        <p:attrNameLst>
                                          <p:attrName>ppt_x</p:attrName>
                                          <p:attrName>ppt_y</p:attrName>
                                        </p:attrNameLst>
                                      </p:cBhvr>
                                      <p:rCtr x="0" y="-2245"/>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0538 -0.23889 L 0.00538 -0.29444 " pathEditMode="relative" rAng="0" ptsTypes="AA">
                                      <p:cBhvr>
                                        <p:cTn id="26" dur="2000" fill="hold"/>
                                        <p:tgtEl>
                                          <p:spTgt spid="16"/>
                                        </p:tgtEl>
                                        <p:attrNameLst>
                                          <p:attrName>ppt_x</p:attrName>
                                          <p:attrName>ppt_y</p:attrName>
                                        </p:attrNameLst>
                                      </p:cBhvr>
                                      <p:rCtr x="0" y="-2778"/>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538 -0.29444 L 0.00538 -0.34745 " pathEditMode="relative" ptsTypes="AA">
                                      <p:cBhvr>
                                        <p:cTn id="30" dur="2000" fill="hold"/>
                                        <p:tgtEl>
                                          <p:spTgt spid="16"/>
                                        </p:tgtEl>
                                        <p:attrNameLst>
                                          <p:attrName>ppt_x</p:attrName>
                                          <p:attrName>ppt_y</p:attrName>
                                        </p:attrNameLst>
                                      </p:cBhvr>
                                    </p:animMotion>
                                  </p:childTnLst>
                                </p:cTn>
                              </p:par>
                            </p:childTnLst>
                          </p:cTn>
                        </p:par>
                      </p:childTnLst>
                    </p:cTn>
                  </p:par>
                  <p:par>
                    <p:cTn id="31" fill="hold">
                      <p:stCondLst>
                        <p:cond delay="indefinite"/>
                      </p:stCondLst>
                      <p:childTnLst>
                        <p:par>
                          <p:cTn id="32" fill="hold">
                            <p:stCondLst>
                              <p:cond delay="0"/>
                            </p:stCondLst>
                            <p:childTnLst>
                              <p:par>
                                <p:cTn id="33" presetID="0" presetClass="path" presetSubtype="0" accel="50000" decel="50000" fill="hold" nodeType="clickEffect">
                                  <p:stCondLst>
                                    <p:cond delay="0"/>
                                  </p:stCondLst>
                                  <p:childTnLst>
                                    <p:animMotion origin="layout" path="M 0.00538 -0.34745 L 0.00538 -0.39143 " pathEditMode="relative" ptsTypes="AA">
                                      <p:cBhvr>
                                        <p:cTn id="34" dur="2000" fill="hold"/>
                                        <p:tgtEl>
                                          <p:spTgt spid="1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F913F-B732-CD40-BD96-75B4B95E5DF7}"/>
              </a:ext>
            </a:extLst>
          </p:cNvPr>
          <p:cNvSpPr>
            <a:spLocks noGrp="1"/>
          </p:cNvSpPr>
          <p:nvPr>
            <p:ph type="title"/>
          </p:nvPr>
        </p:nvSpPr>
        <p:spPr/>
        <p:txBody>
          <a:bodyPr>
            <a:normAutofit/>
          </a:bodyPr>
          <a:lstStyle/>
          <a:p>
            <a:r>
              <a:rPr lang="en-US" dirty="0"/>
              <a:t>Review: Buffer Overflow Attack</a:t>
            </a:r>
          </a:p>
        </p:txBody>
      </p:sp>
      <p:sp>
        <p:nvSpPr>
          <p:cNvPr id="2" name="Content Placeholder 1">
            <a:extLst>
              <a:ext uri="{FF2B5EF4-FFF2-40B4-BE49-F238E27FC236}">
                <a16:creationId xmlns:a16="http://schemas.microsoft.com/office/drawing/2014/main" id="{AB122479-2F5C-A84E-BBB7-2BD00F2A31EF}"/>
              </a:ext>
            </a:extLst>
          </p:cNvPr>
          <p:cNvSpPr>
            <a:spLocks noGrp="1"/>
          </p:cNvSpPr>
          <p:nvPr>
            <p:ph idx="1"/>
          </p:nvPr>
        </p:nvSpPr>
        <p:spPr>
          <a:xfrm>
            <a:off x="457200" y="1473488"/>
            <a:ext cx="8229600" cy="5003512"/>
          </a:xfrm>
        </p:spPr>
        <p:txBody>
          <a:bodyPr/>
          <a:lstStyle/>
          <a:p>
            <a:r>
              <a:rPr lang="en-US" dirty="0"/>
              <a:t>Idea: overwrite return address with address of instruction you want to execute next</a:t>
            </a:r>
          </a:p>
          <a:p>
            <a:pPr lvl="1"/>
            <a:r>
              <a:rPr lang="en-US" dirty="0"/>
              <a:t>If a string: use padding to fill up space between array and saved rip</a:t>
            </a:r>
          </a:p>
          <a:p>
            <a:pPr lvl="1"/>
            <a:r>
              <a:rPr lang="en-US" dirty="0"/>
              <a:t>Stack smashing: use padding to write program and jump there</a:t>
            </a:r>
          </a:p>
          <a:p>
            <a:pPr lvl="2"/>
            <a:endParaRPr lang="en-US" dirty="0"/>
          </a:p>
          <a:p>
            <a:pPr lvl="2"/>
            <a:endParaRPr lang="en-US" dirty="0"/>
          </a:p>
          <a:p>
            <a:endParaRPr lang="en-US" dirty="0"/>
          </a:p>
        </p:txBody>
      </p:sp>
      <p:sp>
        <p:nvSpPr>
          <p:cNvPr id="5" name="Slide Number Placeholder 4">
            <a:extLst>
              <a:ext uri="{FF2B5EF4-FFF2-40B4-BE49-F238E27FC236}">
                <a16:creationId xmlns:a16="http://schemas.microsoft.com/office/drawing/2014/main" id="{CAE47347-8A2B-F24B-931E-6429214D1BA0}"/>
              </a:ext>
            </a:extLst>
          </p:cNvPr>
          <p:cNvSpPr>
            <a:spLocks noGrp="1"/>
          </p:cNvSpPr>
          <p:nvPr>
            <p:ph type="sldNum" sz="quarter" idx="12"/>
          </p:nvPr>
        </p:nvSpPr>
        <p:spPr/>
        <p:txBody>
          <a:bodyPr/>
          <a:lstStyle/>
          <a:p>
            <a:fld id="{D519158F-3378-D44B-876B-64E70D409B50}" type="slidenum">
              <a:rPr lang="en-US" smtClean="0">
                <a:solidFill>
                  <a:srgbClr val="297FD5"/>
                </a:solidFill>
              </a:rPr>
              <a:pPr/>
              <a:t>2</a:t>
            </a:fld>
            <a:endParaRPr lang="en-US" dirty="0">
              <a:solidFill>
                <a:srgbClr val="297FD5"/>
              </a:solidFill>
            </a:endParaRPr>
          </a:p>
        </p:txBody>
      </p:sp>
      <p:sp>
        <p:nvSpPr>
          <p:cNvPr id="9" name="Rectangle 3">
            <a:extLst>
              <a:ext uri="{FF2B5EF4-FFF2-40B4-BE49-F238E27FC236}">
                <a16:creationId xmlns:a16="http://schemas.microsoft.com/office/drawing/2014/main" id="{2FBB91D9-D4B3-F342-8484-0AD9868AB39C}"/>
              </a:ext>
            </a:extLst>
          </p:cNvPr>
          <p:cNvSpPr>
            <a:spLocks noChangeArrowheads="1"/>
          </p:cNvSpPr>
          <p:nvPr/>
        </p:nvSpPr>
        <p:spPr bwMode="auto">
          <a:xfrm>
            <a:off x="5093761" y="4953000"/>
            <a:ext cx="3364437" cy="18133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cs typeface="+mn-cs"/>
              </a:rPr>
              <a:t>echo:</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subq</a:t>
            </a:r>
            <a:r>
              <a:rPr lang="en-US" sz="1600" b="1" dirty="0">
                <a:latin typeface="Courier New" pitchFamily="49" charset="0"/>
                <a:ea typeface="MS Mincho" pitchFamily="49" charset="-128"/>
                <a:cs typeface="+mn-cs"/>
              </a:rPr>
              <a:t>  $0x</a:t>
            </a:r>
            <a:r>
              <a:rPr lang="en-US" sz="1600" b="1" dirty="0">
                <a:latin typeface="Courier New" pitchFamily="49" charset="0"/>
                <a:ea typeface="MS Mincho" pitchFamily="49" charset="-128"/>
              </a:rPr>
              <a:t>18</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movq</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rdi</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call  gets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call puts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addq</a:t>
            </a:r>
            <a:r>
              <a:rPr lang="en-US" sz="1600" b="1">
                <a:latin typeface="Courier New" pitchFamily="49" charset="0"/>
                <a:ea typeface="MS Mincho" pitchFamily="49" charset="-128"/>
                <a:cs typeface="+mn-cs"/>
              </a:rPr>
              <a:t>  $0x18</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rPr>
              <a:t>  ret</a:t>
            </a:r>
          </a:p>
        </p:txBody>
      </p:sp>
      <p:sp>
        <p:nvSpPr>
          <p:cNvPr id="10" name="Rectangle 22">
            <a:extLst>
              <a:ext uri="{FF2B5EF4-FFF2-40B4-BE49-F238E27FC236}">
                <a16:creationId xmlns:a16="http://schemas.microsoft.com/office/drawing/2014/main" id="{E5BAA189-2275-CC4C-BC9B-B96664516BC3}"/>
              </a:ext>
            </a:extLst>
          </p:cNvPr>
          <p:cNvSpPr>
            <a:spLocks noChangeArrowheads="1"/>
          </p:cNvSpPr>
          <p:nvPr/>
        </p:nvSpPr>
        <p:spPr bwMode="auto">
          <a:xfrm>
            <a:off x="818624" y="4194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3" name="Group 2">
            <a:extLst>
              <a:ext uri="{FF2B5EF4-FFF2-40B4-BE49-F238E27FC236}">
                <a16:creationId xmlns:a16="http://schemas.microsoft.com/office/drawing/2014/main" id="{1B70734E-0549-CE45-8199-A5874893D503}"/>
              </a:ext>
            </a:extLst>
          </p:cNvPr>
          <p:cNvGrpSpPr/>
          <p:nvPr/>
        </p:nvGrpSpPr>
        <p:grpSpPr>
          <a:xfrm>
            <a:off x="-87327" y="6439932"/>
            <a:ext cx="901141" cy="369332"/>
            <a:chOff x="-87327" y="6439932"/>
            <a:chExt cx="901141" cy="369332"/>
          </a:xfrm>
        </p:grpSpPr>
        <p:sp>
          <p:nvSpPr>
            <p:cNvPr id="11" name="Line 29">
              <a:extLst>
                <a:ext uri="{FF2B5EF4-FFF2-40B4-BE49-F238E27FC236}">
                  <a16:creationId xmlns:a16="http://schemas.microsoft.com/office/drawing/2014/main" id="{754A1057-4380-314C-9C92-BF2568809AEE}"/>
                </a:ext>
              </a:extLst>
            </p:cNvPr>
            <p:cNvSpPr>
              <a:spLocks noChangeShapeType="1"/>
            </p:cNvSpPr>
            <p:nvPr/>
          </p:nvSpPr>
          <p:spPr bwMode="auto">
            <a:xfrm flipH="1">
              <a:off x="590021" y="6629401"/>
              <a:ext cx="223793" cy="0"/>
            </a:xfrm>
            <a:prstGeom prst="line">
              <a:avLst/>
            </a:prstGeom>
            <a:noFill/>
            <a:ln w="28575">
              <a:solidFill>
                <a:schemeClr val="tx1"/>
              </a:solidFill>
              <a:round/>
              <a:headEnd type="triangle"/>
              <a:tailEnd type="none" w="med" len="med"/>
            </a:ln>
          </p:spPr>
          <p:txBody>
            <a:bodyPr/>
            <a:lstStyle/>
            <a:p>
              <a:endParaRPr lang="en-US"/>
            </a:p>
          </p:txBody>
        </p:sp>
        <p:sp>
          <p:nvSpPr>
            <p:cNvPr id="12" name="Rectangle 30">
              <a:extLst>
                <a:ext uri="{FF2B5EF4-FFF2-40B4-BE49-F238E27FC236}">
                  <a16:creationId xmlns:a16="http://schemas.microsoft.com/office/drawing/2014/main" id="{8C6472EE-6D11-9C4A-BF78-EC5B27636C15}"/>
                </a:ext>
              </a:extLst>
            </p:cNvPr>
            <p:cNvSpPr>
              <a:spLocks noChangeArrowheads="1"/>
            </p:cNvSpPr>
            <p:nvPr/>
          </p:nvSpPr>
          <p:spPr bwMode="auto">
            <a:xfrm>
              <a:off x="-87327" y="643993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sp>
        <p:nvSpPr>
          <p:cNvPr id="13" name="Rectangle 31">
            <a:extLst>
              <a:ext uri="{FF2B5EF4-FFF2-40B4-BE49-F238E27FC236}">
                <a16:creationId xmlns:a16="http://schemas.microsoft.com/office/drawing/2014/main" id="{40F11CC8-0938-2A46-867C-0043F901C168}"/>
              </a:ext>
            </a:extLst>
          </p:cNvPr>
          <p:cNvSpPr>
            <a:spLocks noChangeArrowheads="1"/>
          </p:cNvSpPr>
          <p:nvPr/>
        </p:nvSpPr>
        <p:spPr bwMode="auto">
          <a:xfrm>
            <a:off x="818624" y="3051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14" name="Rectangle 24">
            <a:extLst>
              <a:ext uri="{FF2B5EF4-FFF2-40B4-BE49-F238E27FC236}">
                <a16:creationId xmlns:a16="http://schemas.microsoft.com/office/drawing/2014/main" id="{B1BBCC14-9AAD-5248-B089-9FDF2E24AC01}"/>
              </a:ext>
            </a:extLst>
          </p:cNvPr>
          <p:cNvSpPr>
            <a:spLocks noChangeArrowheads="1"/>
          </p:cNvSpPr>
          <p:nvPr/>
        </p:nvSpPr>
        <p:spPr bwMode="auto">
          <a:xfrm>
            <a:off x="818624"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15" name="Rectangle 25">
            <a:extLst>
              <a:ext uri="{FF2B5EF4-FFF2-40B4-BE49-F238E27FC236}">
                <a16:creationId xmlns:a16="http://schemas.microsoft.com/office/drawing/2014/main" id="{400F0C79-DFC0-2541-B518-25469CDAED8A}"/>
              </a:ext>
            </a:extLst>
          </p:cNvPr>
          <p:cNvSpPr>
            <a:spLocks noChangeArrowheads="1"/>
          </p:cNvSpPr>
          <p:nvPr/>
        </p:nvSpPr>
        <p:spPr bwMode="auto">
          <a:xfrm>
            <a:off x="1267887"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16" name="Rectangle 26">
            <a:extLst>
              <a:ext uri="{FF2B5EF4-FFF2-40B4-BE49-F238E27FC236}">
                <a16:creationId xmlns:a16="http://schemas.microsoft.com/office/drawing/2014/main" id="{3A949A09-D922-754D-AD74-4062E1B53BF2}"/>
              </a:ext>
            </a:extLst>
          </p:cNvPr>
          <p:cNvSpPr>
            <a:spLocks noChangeArrowheads="1"/>
          </p:cNvSpPr>
          <p:nvPr/>
        </p:nvSpPr>
        <p:spPr bwMode="auto">
          <a:xfrm>
            <a:off x="1717149"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17" name="Rectangle 27">
            <a:extLst>
              <a:ext uri="{FF2B5EF4-FFF2-40B4-BE49-F238E27FC236}">
                <a16:creationId xmlns:a16="http://schemas.microsoft.com/office/drawing/2014/main" id="{D2624451-BAC4-E747-8FA1-6F2FCBEA9EEA}"/>
              </a:ext>
            </a:extLst>
          </p:cNvPr>
          <p:cNvSpPr>
            <a:spLocks noChangeArrowheads="1"/>
          </p:cNvSpPr>
          <p:nvPr/>
        </p:nvSpPr>
        <p:spPr bwMode="auto">
          <a:xfrm>
            <a:off x="2166412"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19" name="Rectangle 23">
            <a:extLst>
              <a:ext uri="{FF2B5EF4-FFF2-40B4-BE49-F238E27FC236}">
                <a16:creationId xmlns:a16="http://schemas.microsoft.com/office/drawing/2014/main" id="{B292AF58-5564-384F-9150-A3400D24243C}"/>
              </a:ext>
            </a:extLst>
          </p:cNvPr>
          <p:cNvSpPr>
            <a:spLocks noChangeArrowheads="1"/>
          </p:cNvSpPr>
          <p:nvPr/>
        </p:nvSpPr>
        <p:spPr bwMode="auto">
          <a:xfrm>
            <a:off x="818624" y="4803775"/>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0" name="Rectangle 22">
            <a:extLst>
              <a:ext uri="{FF2B5EF4-FFF2-40B4-BE49-F238E27FC236}">
                <a16:creationId xmlns:a16="http://schemas.microsoft.com/office/drawing/2014/main" id="{ECAC7693-FDC7-9145-8F9D-191390655386}"/>
              </a:ext>
            </a:extLst>
          </p:cNvPr>
          <p:cNvSpPr>
            <a:spLocks noChangeArrowheads="1"/>
          </p:cNvSpPr>
          <p:nvPr/>
        </p:nvSpPr>
        <p:spPr bwMode="auto">
          <a:xfrm>
            <a:off x="818624" y="4187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1" name="Group 20">
            <a:extLst>
              <a:ext uri="{FF2B5EF4-FFF2-40B4-BE49-F238E27FC236}">
                <a16:creationId xmlns:a16="http://schemas.microsoft.com/office/drawing/2014/main" id="{487FD334-86B2-E440-A3E5-EA12E37581B2}"/>
              </a:ext>
            </a:extLst>
          </p:cNvPr>
          <p:cNvGrpSpPr/>
          <p:nvPr/>
        </p:nvGrpSpPr>
        <p:grpSpPr>
          <a:xfrm>
            <a:off x="818624" y="4467225"/>
            <a:ext cx="1797050" cy="304800"/>
            <a:chOff x="2377022" y="2811289"/>
            <a:chExt cx="1797050" cy="304800"/>
          </a:xfrm>
        </p:grpSpPr>
        <p:sp>
          <p:nvSpPr>
            <p:cNvPr id="22" name="Rectangle 24">
              <a:extLst>
                <a:ext uri="{FF2B5EF4-FFF2-40B4-BE49-F238E27FC236}">
                  <a16:creationId xmlns:a16="http://schemas.microsoft.com/office/drawing/2014/main" id="{24111610-9DDD-D04E-B78A-EA71B0401E50}"/>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3" name="Rectangle 25">
              <a:extLst>
                <a:ext uri="{FF2B5EF4-FFF2-40B4-BE49-F238E27FC236}">
                  <a16:creationId xmlns:a16="http://schemas.microsoft.com/office/drawing/2014/main" id="{59321D3E-A77F-2243-88BF-1C33A6F13A50}"/>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4" name="Rectangle 26">
              <a:extLst>
                <a:ext uri="{FF2B5EF4-FFF2-40B4-BE49-F238E27FC236}">
                  <a16:creationId xmlns:a16="http://schemas.microsoft.com/office/drawing/2014/main" id="{21E43268-6B24-7342-83BA-F255F17EC6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5" name="Rectangle 27">
              <a:extLst>
                <a:ext uri="{FF2B5EF4-FFF2-40B4-BE49-F238E27FC236}">
                  <a16:creationId xmlns:a16="http://schemas.microsoft.com/office/drawing/2014/main" id="{1BA73359-15E6-4447-9B10-2B6F0DF5B2FF}"/>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6" name="Group 25">
            <a:extLst>
              <a:ext uri="{FF2B5EF4-FFF2-40B4-BE49-F238E27FC236}">
                <a16:creationId xmlns:a16="http://schemas.microsoft.com/office/drawing/2014/main" id="{5B05F977-E6D4-574D-AF4D-B99AFD427981}"/>
              </a:ext>
            </a:extLst>
          </p:cNvPr>
          <p:cNvGrpSpPr/>
          <p:nvPr/>
        </p:nvGrpSpPr>
        <p:grpSpPr>
          <a:xfrm>
            <a:off x="813816" y="4166006"/>
            <a:ext cx="1797050" cy="321921"/>
            <a:chOff x="2367406" y="2811288"/>
            <a:chExt cx="1797050" cy="321921"/>
          </a:xfrm>
        </p:grpSpPr>
        <p:sp>
          <p:nvSpPr>
            <p:cNvPr id="27" name="Rectangle 26">
              <a:extLst>
                <a:ext uri="{FF2B5EF4-FFF2-40B4-BE49-F238E27FC236}">
                  <a16:creationId xmlns:a16="http://schemas.microsoft.com/office/drawing/2014/main" id="{A98FA985-9C11-7949-BD1D-1D3B9802AAB5}"/>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9C317105-869C-8B49-9234-5F44E02FB080}"/>
                </a:ext>
              </a:extLst>
            </p:cNvPr>
            <p:cNvSpPr>
              <a:spLocks noChangeArrowheads="1"/>
            </p:cNvSpPr>
            <p:nvPr/>
          </p:nvSpPr>
          <p:spPr bwMode="auto">
            <a:xfrm>
              <a:off x="2831093" y="2811288"/>
              <a:ext cx="444454"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9" name="Rectangle 28">
              <a:extLst>
                <a:ext uri="{FF2B5EF4-FFF2-40B4-BE49-F238E27FC236}">
                  <a16:creationId xmlns:a16="http://schemas.microsoft.com/office/drawing/2014/main" id="{6F7A630C-B2F4-174B-AB6E-88ACAD4ECA05}"/>
                </a:ext>
              </a:extLst>
            </p:cNvPr>
            <p:cNvSpPr>
              <a:spLocks noChangeArrowheads="1"/>
            </p:cNvSpPr>
            <p:nvPr/>
          </p:nvSpPr>
          <p:spPr bwMode="auto">
            <a:xfrm>
              <a:off x="3280355" y="2811289"/>
              <a:ext cx="444455"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30" name="Rectangle 29">
              <a:extLst>
                <a:ext uri="{FF2B5EF4-FFF2-40B4-BE49-F238E27FC236}">
                  <a16:creationId xmlns:a16="http://schemas.microsoft.com/office/drawing/2014/main" id="{007BF0B1-1282-3143-8270-F03C1ABDFBBE}"/>
                </a:ext>
              </a:extLst>
            </p:cNvPr>
            <p:cNvSpPr>
              <a:spLocks noChangeArrowheads="1"/>
            </p:cNvSpPr>
            <p:nvPr/>
          </p:nvSpPr>
          <p:spPr bwMode="auto">
            <a:xfrm>
              <a:off x="3715193" y="2811288"/>
              <a:ext cx="449263" cy="321921"/>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31" name="Rectangle 30">
            <a:extLst>
              <a:ext uri="{FF2B5EF4-FFF2-40B4-BE49-F238E27FC236}">
                <a16:creationId xmlns:a16="http://schemas.microsoft.com/office/drawing/2014/main" id="{74E148AD-DD19-3040-91EA-9CC4E50FA5E3}"/>
              </a:ext>
            </a:extLst>
          </p:cNvPr>
          <p:cNvSpPr>
            <a:spLocks noChangeArrowheads="1"/>
          </p:cNvSpPr>
          <p:nvPr/>
        </p:nvSpPr>
        <p:spPr bwMode="auto">
          <a:xfrm>
            <a:off x="2838094" y="4175157"/>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sp>
        <p:nvSpPr>
          <p:cNvPr id="66" name="Rectangle 4">
            <a:extLst>
              <a:ext uri="{FF2B5EF4-FFF2-40B4-BE49-F238E27FC236}">
                <a16:creationId xmlns:a16="http://schemas.microsoft.com/office/drawing/2014/main" id="{099ED2D0-C077-7146-93EB-0B9E709C55CA}"/>
              </a:ext>
            </a:extLst>
          </p:cNvPr>
          <p:cNvSpPr>
            <a:spLocks noChangeArrowheads="1"/>
          </p:cNvSpPr>
          <p:nvPr/>
        </p:nvSpPr>
        <p:spPr bwMode="auto">
          <a:xfrm>
            <a:off x="5093762" y="3079358"/>
            <a:ext cx="3364438" cy="1812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600" b="1" dirty="0">
                <a:latin typeface="Courier New" pitchFamily="49" charset="0"/>
                <a:ea typeface="MS Mincho" pitchFamily="49" charset="-128"/>
              </a:rPr>
              <a:t>/* Echo Line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void echo()</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char </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[4];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gets(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puts(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p>
        </p:txBody>
      </p:sp>
      <p:grpSp>
        <p:nvGrpSpPr>
          <p:cNvPr id="7" name="Group 6">
            <a:extLst>
              <a:ext uri="{FF2B5EF4-FFF2-40B4-BE49-F238E27FC236}">
                <a16:creationId xmlns:a16="http://schemas.microsoft.com/office/drawing/2014/main" id="{FC5CC3F3-7E4F-F346-8255-A1F98E40CBB3}"/>
              </a:ext>
            </a:extLst>
          </p:cNvPr>
          <p:cNvGrpSpPr/>
          <p:nvPr/>
        </p:nvGrpSpPr>
        <p:grpSpPr>
          <a:xfrm>
            <a:off x="818624" y="4467006"/>
            <a:ext cx="1797050" cy="2162394"/>
            <a:chOff x="818624" y="4467006"/>
            <a:chExt cx="1797050" cy="2162394"/>
          </a:xfrm>
        </p:grpSpPr>
        <p:grpSp>
          <p:nvGrpSpPr>
            <p:cNvPr id="33" name="Group 32">
              <a:extLst>
                <a:ext uri="{FF2B5EF4-FFF2-40B4-BE49-F238E27FC236}">
                  <a16:creationId xmlns:a16="http://schemas.microsoft.com/office/drawing/2014/main" id="{E6B0FD4F-3989-B94B-BF57-7C34A1208AE3}"/>
                </a:ext>
              </a:extLst>
            </p:cNvPr>
            <p:cNvGrpSpPr/>
            <p:nvPr/>
          </p:nvGrpSpPr>
          <p:grpSpPr>
            <a:xfrm>
              <a:off x="818624" y="4768490"/>
              <a:ext cx="1797050" cy="1860910"/>
              <a:chOff x="533400" y="3625490"/>
              <a:chExt cx="1797050" cy="1860910"/>
            </a:xfrm>
          </p:grpSpPr>
          <p:grpSp>
            <p:nvGrpSpPr>
              <p:cNvPr id="35" name="Group 34">
                <a:extLst>
                  <a:ext uri="{FF2B5EF4-FFF2-40B4-BE49-F238E27FC236}">
                    <a16:creationId xmlns:a16="http://schemas.microsoft.com/office/drawing/2014/main" id="{65F511E2-A55E-5A4C-8013-8DFADC0579AC}"/>
                  </a:ext>
                </a:extLst>
              </p:cNvPr>
              <p:cNvGrpSpPr/>
              <p:nvPr/>
            </p:nvGrpSpPr>
            <p:grpSpPr>
              <a:xfrm>
                <a:off x="533400" y="5181600"/>
                <a:ext cx="1797050" cy="304800"/>
                <a:chOff x="533400" y="4648200"/>
                <a:chExt cx="1797050" cy="304800"/>
              </a:xfrm>
            </p:grpSpPr>
            <p:sp>
              <p:nvSpPr>
                <p:cNvPr id="62" name="Rectangle 24">
                  <a:extLst>
                    <a:ext uri="{FF2B5EF4-FFF2-40B4-BE49-F238E27FC236}">
                      <a16:creationId xmlns:a16="http://schemas.microsoft.com/office/drawing/2014/main" id="{4A8A49D9-49C4-3F49-BBDD-DC4D4BBB21FE}"/>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04</a:t>
                  </a:r>
                </a:p>
              </p:txBody>
            </p:sp>
            <p:sp>
              <p:nvSpPr>
                <p:cNvPr id="63" name="Rectangle 25">
                  <a:extLst>
                    <a:ext uri="{FF2B5EF4-FFF2-40B4-BE49-F238E27FC236}">
                      <a16:creationId xmlns:a16="http://schemas.microsoft.com/office/drawing/2014/main" id="{D85CFE76-8C42-FC4F-8452-1AA21D7DD6EE}"/>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03</a:t>
                  </a:r>
                </a:p>
              </p:txBody>
            </p:sp>
            <p:sp>
              <p:nvSpPr>
                <p:cNvPr id="64" name="Rectangle 26">
                  <a:extLst>
                    <a:ext uri="{FF2B5EF4-FFF2-40B4-BE49-F238E27FC236}">
                      <a16:creationId xmlns:a16="http://schemas.microsoft.com/office/drawing/2014/main" id="{6C804C47-D896-144E-AC1E-AE883A40A046}"/>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02</a:t>
                  </a:r>
                </a:p>
              </p:txBody>
            </p:sp>
            <p:sp>
              <p:nvSpPr>
                <p:cNvPr id="65" name="Rectangle 27">
                  <a:extLst>
                    <a:ext uri="{FF2B5EF4-FFF2-40B4-BE49-F238E27FC236}">
                      <a16:creationId xmlns:a16="http://schemas.microsoft.com/office/drawing/2014/main" id="{142C0225-88BB-874F-8934-101226C1103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dirty="0">
                      <a:latin typeface="Courier New" pitchFamily="49" charset="0"/>
                    </a:rPr>
                    <a:t>01</a:t>
                  </a:r>
                  <a:endParaRPr lang="en-US" sz="1800" dirty="0">
                    <a:latin typeface="Courier New" pitchFamily="49" charset="0"/>
                    <a:cs typeface="+mn-cs"/>
                  </a:endParaRPr>
                </a:p>
              </p:txBody>
            </p:sp>
          </p:grpSp>
          <p:sp>
            <p:nvSpPr>
              <p:cNvPr id="36" name="Rectangle 23">
                <a:extLst>
                  <a:ext uri="{FF2B5EF4-FFF2-40B4-BE49-F238E27FC236}">
                    <a16:creationId xmlns:a16="http://schemas.microsoft.com/office/drawing/2014/main" id="{6A3736D0-8037-4A47-A07E-1CE144AA1216}"/>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7" name="Group 36">
                <a:extLst>
                  <a:ext uri="{FF2B5EF4-FFF2-40B4-BE49-F238E27FC236}">
                    <a16:creationId xmlns:a16="http://schemas.microsoft.com/office/drawing/2014/main" id="{8C19F7C2-0DCD-B744-B2A5-C356D7BC8264}"/>
                  </a:ext>
                </a:extLst>
              </p:cNvPr>
              <p:cNvGrpSpPr/>
              <p:nvPr/>
            </p:nvGrpSpPr>
            <p:grpSpPr>
              <a:xfrm>
                <a:off x="533400" y="4870378"/>
                <a:ext cx="1797050" cy="304800"/>
                <a:chOff x="533400" y="4648200"/>
                <a:chExt cx="1797050" cy="304800"/>
              </a:xfrm>
            </p:grpSpPr>
            <p:sp>
              <p:nvSpPr>
                <p:cNvPr id="58" name="Rectangle 24">
                  <a:extLst>
                    <a:ext uri="{FF2B5EF4-FFF2-40B4-BE49-F238E27FC236}">
                      <a16:creationId xmlns:a16="http://schemas.microsoft.com/office/drawing/2014/main" id="{A1DBE394-4659-5240-9885-3DA90798D31C}"/>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08</a:t>
                  </a:r>
                </a:p>
              </p:txBody>
            </p:sp>
            <p:sp>
              <p:nvSpPr>
                <p:cNvPr id="59" name="Rectangle 25">
                  <a:extLst>
                    <a:ext uri="{FF2B5EF4-FFF2-40B4-BE49-F238E27FC236}">
                      <a16:creationId xmlns:a16="http://schemas.microsoft.com/office/drawing/2014/main" id="{410F747E-90D8-6F45-A92A-898428AA57B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07</a:t>
                  </a:r>
                </a:p>
              </p:txBody>
            </p:sp>
            <p:sp>
              <p:nvSpPr>
                <p:cNvPr id="60" name="Rectangle 26">
                  <a:extLst>
                    <a:ext uri="{FF2B5EF4-FFF2-40B4-BE49-F238E27FC236}">
                      <a16:creationId xmlns:a16="http://schemas.microsoft.com/office/drawing/2014/main" id="{68AD04D9-0D7F-9847-93F5-AE4C891D0C2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61" name="Rectangle 27">
                  <a:extLst>
                    <a:ext uri="{FF2B5EF4-FFF2-40B4-BE49-F238E27FC236}">
                      <a16:creationId xmlns:a16="http://schemas.microsoft.com/office/drawing/2014/main" id="{E695ECC6-D497-1942-B95D-89AD129B8E69}"/>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05</a:t>
                  </a:r>
                </a:p>
              </p:txBody>
            </p:sp>
          </p:grpSp>
          <p:grpSp>
            <p:nvGrpSpPr>
              <p:cNvPr id="38" name="Group 37">
                <a:extLst>
                  <a:ext uri="{FF2B5EF4-FFF2-40B4-BE49-F238E27FC236}">
                    <a16:creationId xmlns:a16="http://schemas.microsoft.com/office/drawing/2014/main" id="{46843EFA-0DFF-064A-982E-7D05AEC0E1F9}"/>
                  </a:ext>
                </a:extLst>
              </p:cNvPr>
              <p:cNvGrpSpPr/>
              <p:nvPr/>
            </p:nvGrpSpPr>
            <p:grpSpPr>
              <a:xfrm>
                <a:off x="533400" y="4559156"/>
                <a:ext cx="1797050" cy="304800"/>
                <a:chOff x="533400" y="4648200"/>
                <a:chExt cx="1797050" cy="304800"/>
              </a:xfrm>
            </p:grpSpPr>
            <p:sp>
              <p:nvSpPr>
                <p:cNvPr id="54" name="Rectangle 24">
                  <a:extLst>
                    <a:ext uri="{FF2B5EF4-FFF2-40B4-BE49-F238E27FC236}">
                      <a16:creationId xmlns:a16="http://schemas.microsoft.com/office/drawing/2014/main" id="{48EA6EB6-220B-6A49-B801-397BAD70C54B}"/>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0c</a:t>
                  </a:r>
                </a:p>
              </p:txBody>
            </p:sp>
            <p:sp>
              <p:nvSpPr>
                <p:cNvPr id="55" name="Rectangle 25">
                  <a:extLst>
                    <a:ext uri="{FF2B5EF4-FFF2-40B4-BE49-F238E27FC236}">
                      <a16:creationId xmlns:a16="http://schemas.microsoft.com/office/drawing/2014/main" id="{3F96F1A5-A168-604F-9BB1-09DC56AD27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0b</a:t>
                  </a:r>
                </a:p>
              </p:txBody>
            </p:sp>
            <p:sp>
              <p:nvSpPr>
                <p:cNvPr id="56" name="Rectangle 26">
                  <a:extLst>
                    <a:ext uri="{FF2B5EF4-FFF2-40B4-BE49-F238E27FC236}">
                      <a16:creationId xmlns:a16="http://schemas.microsoft.com/office/drawing/2014/main" id="{2465F675-10F9-AF41-98FE-7AA60F191D48}"/>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0a</a:t>
                  </a:r>
                </a:p>
              </p:txBody>
            </p:sp>
            <p:sp>
              <p:nvSpPr>
                <p:cNvPr id="57" name="Rectangle 27">
                  <a:extLst>
                    <a:ext uri="{FF2B5EF4-FFF2-40B4-BE49-F238E27FC236}">
                      <a16:creationId xmlns:a16="http://schemas.microsoft.com/office/drawing/2014/main" id="{CA1C001E-A0E9-5449-A899-4331C2695062}"/>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09</a:t>
                  </a:r>
                </a:p>
              </p:txBody>
            </p:sp>
          </p:grpSp>
          <p:grpSp>
            <p:nvGrpSpPr>
              <p:cNvPr id="39" name="Group 38">
                <a:extLst>
                  <a:ext uri="{FF2B5EF4-FFF2-40B4-BE49-F238E27FC236}">
                    <a16:creationId xmlns:a16="http://schemas.microsoft.com/office/drawing/2014/main" id="{1E66C32A-9F03-1E4E-B0F7-0BBA04E4D800}"/>
                  </a:ext>
                </a:extLst>
              </p:cNvPr>
              <p:cNvGrpSpPr/>
              <p:nvPr/>
            </p:nvGrpSpPr>
            <p:grpSpPr>
              <a:xfrm>
                <a:off x="533400" y="4247934"/>
                <a:ext cx="1797050" cy="304800"/>
                <a:chOff x="533400" y="4648200"/>
                <a:chExt cx="1797050" cy="304800"/>
              </a:xfrm>
            </p:grpSpPr>
            <p:sp>
              <p:nvSpPr>
                <p:cNvPr id="50" name="Rectangle 24">
                  <a:extLst>
                    <a:ext uri="{FF2B5EF4-FFF2-40B4-BE49-F238E27FC236}">
                      <a16:creationId xmlns:a16="http://schemas.microsoft.com/office/drawing/2014/main" id="{6F367491-3674-444B-BB41-2E1AC5DB5FF5}"/>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11</a:t>
                  </a:r>
                </a:p>
              </p:txBody>
            </p:sp>
            <p:sp>
              <p:nvSpPr>
                <p:cNvPr id="51" name="Rectangle 25">
                  <a:extLst>
                    <a:ext uri="{FF2B5EF4-FFF2-40B4-BE49-F238E27FC236}">
                      <a16:creationId xmlns:a16="http://schemas.microsoft.com/office/drawing/2014/main" id="{33CF27C5-C05F-A149-8050-901D64866F5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0f</a:t>
                  </a:r>
                </a:p>
              </p:txBody>
            </p:sp>
            <p:sp>
              <p:nvSpPr>
                <p:cNvPr id="52" name="Rectangle 26">
                  <a:extLst>
                    <a:ext uri="{FF2B5EF4-FFF2-40B4-BE49-F238E27FC236}">
                      <a16:creationId xmlns:a16="http://schemas.microsoft.com/office/drawing/2014/main" id="{0177743C-A0B9-904C-B153-36D6CE6508BB}"/>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0e</a:t>
                  </a:r>
                </a:p>
              </p:txBody>
            </p:sp>
            <p:sp>
              <p:nvSpPr>
                <p:cNvPr id="53" name="Rectangle 27">
                  <a:extLst>
                    <a:ext uri="{FF2B5EF4-FFF2-40B4-BE49-F238E27FC236}">
                      <a16:creationId xmlns:a16="http://schemas.microsoft.com/office/drawing/2014/main" id="{41B01C81-2137-2E40-A1DC-C68AFC24F7EB}"/>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0d</a:t>
                  </a:r>
                </a:p>
              </p:txBody>
            </p:sp>
          </p:grpSp>
          <p:grpSp>
            <p:nvGrpSpPr>
              <p:cNvPr id="40" name="Group 39">
                <a:extLst>
                  <a:ext uri="{FF2B5EF4-FFF2-40B4-BE49-F238E27FC236}">
                    <a16:creationId xmlns:a16="http://schemas.microsoft.com/office/drawing/2014/main" id="{5012AEEF-D45E-A84A-B539-E936EA069556}"/>
                  </a:ext>
                </a:extLst>
              </p:cNvPr>
              <p:cNvGrpSpPr/>
              <p:nvPr/>
            </p:nvGrpSpPr>
            <p:grpSpPr>
              <a:xfrm>
                <a:off x="533400" y="3936712"/>
                <a:ext cx="1797050" cy="304800"/>
                <a:chOff x="533400" y="4648200"/>
                <a:chExt cx="1797050" cy="304800"/>
              </a:xfrm>
            </p:grpSpPr>
            <p:sp>
              <p:nvSpPr>
                <p:cNvPr id="46" name="Rectangle 24">
                  <a:extLst>
                    <a:ext uri="{FF2B5EF4-FFF2-40B4-BE49-F238E27FC236}">
                      <a16:creationId xmlns:a16="http://schemas.microsoft.com/office/drawing/2014/main" id="{8BC09FA4-CDCC-1A48-9131-E4323A6331A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15</a:t>
                  </a:r>
                </a:p>
              </p:txBody>
            </p:sp>
            <p:sp>
              <p:nvSpPr>
                <p:cNvPr id="47" name="Rectangle 25">
                  <a:extLst>
                    <a:ext uri="{FF2B5EF4-FFF2-40B4-BE49-F238E27FC236}">
                      <a16:creationId xmlns:a16="http://schemas.microsoft.com/office/drawing/2014/main" id="{33150721-0E84-6B49-A43D-D2C2EAA07968}"/>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14</a:t>
                  </a:r>
                </a:p>
              </p:txBody>
            </p:sp>
            <p:sp>
              <p:nvSpPr>
                <p:cNvPr id="48" name="Rectangle 26">
                  <a:extLst>
                    <a:ext uri="{FF2B5EF4-FFF2-40B4-BE49-F238E27FC236}">
                      <a16:creationId xmlns:a16="http://schemas.microsoft.com/office/drawing/2014/main" id="{19539616-FA50-9C4B-B478-35091E66267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13</a:t>
                  </a:r>
                </a:p>
              </p:txBody>
            </p:sp>
            <p:sp>
              <p:nvSpPr>
                <p:cNvPr id="49" name="Rectangle 27">
                  <a:extLst>
                    <a:ext uri="{FF2B5EF4-FFF2-40B4-BE49-F238E27FC236}">
                      <a16:creationId xmlns:a16="http://schemas.microsoft.com/office/drawing/2014/main" id="{65999422-1CC2-8542-AF10-A10AC65DCB8E}"/>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12</a:t>
                  </a:r>
                </a:p>
              </p:txBody>
            </p:sp>
          </p:grpSp>
          <p:grpSp>
            <p:nvGrpSpPr>
              <p:cNvPr id="41" name="Group 40">
                <a:extLst>
                  <a:ext uri="{FF2B5EF4-FFF2-40B4-BE49-F238E27FC236}">
                    <a16:creationId xmlns:a16="http://schemas.microsoft.com/office/drawing/2014/main" id="{55148083-1F22-0441-B678-228A50DBF9F7}"/>
                  </a:ext>
                </a:extLst>
              </p:cNvPr>
              <p:cNvGrpSpPr/>
              <p:nvPr/>
            </p:nvGrpSpPr>
            <p:grpSpPr>
              <a:xfrm>
                <a:off x="533400" y="3625490"/>
                <a:ext cx="1797050" cy="304800"/>
                <a:chOff x="533400" y="4648200"/>
                <a:chExt cx="1797050" cy="304800"/>
              </a:xfrm>
            </p:grpSpPr>
            <p:sp>
              <p:nvSpPr>
                <p:cNvPr id="42" name="Rectangle 24">
                  <a:extLst>
                    <a:ext uri="{FF2B5EF4-FFF2-40B4-BE49-F238E27FC236}">
                      <a16:creationId xmlns:a16="http://schemas.microsoft.com/office/drawing/2014/main" id="{15BC7F16-FE4B-6342-B3CA-D0F0CB053A8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19</a:t>
                  </a:r>
                </a:p>
              </p:txBody>
            </p:sp>
            <p:sp>
              <p:nvSpPr>
                <p:cNvPr id="43" name="Rectangle 25">
                  <a:extLst>
                    <a:ext uri="{FF2B5EF4-FFF2-40B4-BE49-F238E27FC236}">
                      <a16:creationId xmlns:a16="http://schemas.microsoft.com/office/drawing/2014/main" id="{7376F4E7-8B1D-8F43-A855-540C30FE35D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18</a:t>
                  </a:r>
                </a:p>
              </p:txBody>
            </p:sp>
            <p:sp>
              <p:nvSpPr>
                <p:cNvPr id="44" name="Rectangle 26">
                  <a:extLst>
                    <a:ext uri="{FF2B5EF4-FFF2-40B4-BE49-F238E27FC236}">
                      <a16:creationId xmlns:a16="http://schemas.microsoft.com/office/drawing/2014/main" id="{D67062A9-D4DA-A84A-9CC2-45DC2833E8E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17</a:t>
                  </a:r>
                </a:p>
              </p:txBody>
            </p:sp>
            <p:sp>
              <p:nvSpPr>
                <p:cNvPr id="45" name="Rectangle 27">
                  <a:extLst>
                    <a:ext uri="{FF2B5EF4-FFF2-40B4-BE49-F238E27FC236}">
                      <a16:creationId xmlns:a16="http://schemas.microsoft.com/office/drawing/2014/main" id="{F319AC80-D706-794E-9C86-CCC3DBF022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16</a:t>
                  </a:r>
                </a:p>
              </p:txBody>
            </p:sp>
          </p:grpSp>
        </p:grpSp>
        <p:sp>
          <p:nvSpPr>
            <p:cNvPr id="68" name="Rectangle 24">
              <a:extLst>
                <a:ext uri="{FF2B5EF4-FFF2-40B4-BE49-F238E27FC236}">
                  <a16:creationId xmlns:a16="http://schemas.microsoft.com/office/drawing/2014/main" id="{249D84AB-2BC8-A145-93EB-05013D58433B}"/>
                </a:ext>
              </a:extLst>
            </p:cNvPr>
            <p:cNvSpPr>
              <a:spLocks noChangeArrowheads="1"/>
            </p:cNvSpPr>
            <p:nvPr/>
          </p:nvSpPr>
          <p:spPr bwMode="auto">
            <a:xfrm>
              <a:off x="818624" y="4467006"/>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solidFill>
                    <a:srgbClr val="FF0000"/>
                  </a:solidFill>
                  <a:latin typeface="Courier New" pitchFamily="49" charset="0"/>
                  <a:cs typeface="+mn-cs"/>
                </a:rPr>
                <a:t>00</a:t>
              </a:r>
            </a:p>
          </p:txBody>
        </p:sp>
        <p:sp>
          <p:nvSpPr>
            <p:cNvPr id="69" name="Rectangle 25">
              <a:extLst>
                <a:ext uri="{FF2B5EF4-FFF2-40B4-BE49-F238E27FC236}">
                  <a16:creationId xmlns:a16="http://schemas.microsoft.com/office/drawing/2014/main" id="{6C6C75E2-3538-F449-B3A6-F36ECBEC6ACC}"/>
                </a:ext>
              </a:extLst>
            </p:cNvPr>
            <p:cNvSpPr>
              <a:spLocks noChangeArrowheads="1"/>
            </p:cNvSpPr>
            <p:nvPr/>
          </p:nvSpPr>
          <p:spPr bwMode="auto">
            <a:xfrm>
              <a:off x="1267887" y="4467006"/>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70" name="Rectangle 26">
              <a:extLst>
                <a:ext uri="{FF2B5EF4-FFF2-40B4-BE49-F238E27FC236}">
                  <a16:creationId xmlns:a16="http://schemas.microsoft.com/office/drawing/2014/main" id="{1FDDC165-7729-564E-8DEA-A38277F6DD4B}"/>
                </a:ext>
              </a:extLst>
            </p:cNvPr>
            <p:cNvSpPr>
              <a:spLocks noChangeArrowheads="1"/>
            </p:cNvSpPr>
            <p:nvPr/>
          </p:nvSpPr>
          <p:spPr bwMode="auto">
            <a:xfrm>
              <a:off x="1717149" y="4467006"/>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71" name="Rectangle 27">
              <a:extLst>
                <a:ext uri="{FF2B5EF4-FFF2-40B4-BE49-F238E27FC236}">
                  <a16:creationId xmlns:a16="http://schemas.microsoft.com/office/drawing/2014/main" id="{DB2493B1-9AC4-4448-9AD1-D081908292FF}"/>
                </a:ext>
              </a:extLst>
            </p:cNvPr>
            <p:cNvSpPr>
              <a:spLocks noChangeArrowheads="1"/>
            </p:cNvSpPr>
            <p:nvPr/>
          </p:nvSpPr>
          <p:spPr bwMode="auto">
            <a:xfrm>
              <a:off x="2166412" y="4467006"/>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09</a:t>
              </a:r>
            </a:p>
          </p:txBody>
        </p:sp>
      </p:grpSp>
      <p:grpSp>
        <p:nvGrpSpPr>
          <p:cNvPr id="8" name="Group 7">
            <a:extLst>
              <a:ext uri="{FF2B5EF4-FFF2-40B4-BE49-F238E27FC236}">
                <a16:creationId xmlns:a16="http://schemas.microsoft.com/office/drawing/2014/main" id="{63B325D1-ED53-094D-815D-BD4ECFEBC6D0}"/>
              </a:ext>
            </a:extLst>
          </p:cNvPr>
          <p:cNvGrpSpPr/>
          <p:nvPr/>
        </p:nvGrpSpPr>
        <p:grpSpPr>
          <a:xfrm>
            <a:off x="2610866" y="6438303"/>
            <a:ext cx="829261" cy="366712"/>
            <a:chOff x="2610866" y="6438303"/>
            <a:chExt cx="829261" cy="366712"/>
          </a:xfrm>
        </p:grpSpPr>
        <p:sp>
          <p:nvSpPr>
            <p:cNvPr id="18" name="Rectangle 28">
              <a:extLst>
                <a:ext uri="{FF2B5EF4-FFF2-40B4-BE49-F238E27FC236}">
                  <a16:creationId xmlns:a16="http://schemas.microsoft.com/office/drawing/2014/main" id="{CA783F10-198A-9548-8A4E-8FA2F8421415}"/>
                </a:ext>
              </a:extLst>
            </p:cNvPr>
            <p:cNvSpPr>
              <a:spLocks noChangeArrowheads="1"/>
            </p:cNvSpPr>
            <p:nvPr/>
          </p:nvSpPr>
          <p:spPr bwMode="auto">
            <a:xfrm>
              <a:off x="2846402" y="6438303"/>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76" name="Line 29">
              <a:extLst>
                <a:ext uri="{FF2B5EF4-FFF2-40B4-BE49-F238E27FC236}">
                  <a16:creationId xmlns:a16="http://schemas.microsoft.com/office/drawing/2014/main" id="{1B103AE6-8D87-8B4A-B399-1685EBE8D60A}"/>
                </a:ext>
              </a:extLst>
            </p:cNvPr>
            <p:cNvSpPr>
              <a:spLocks noChangeShapeType="1"/>
            </p:cNvSpPr>
            <p:nvPr/>
          </p:nvSpPr>
          <p:spPr bwMode="auto">
            <a:xfrm flipH="1">
              <a:off x="2610866" y="6629400"/>
              <a:ext cx="284734" cy="0"/>
            </a:xfrm>
            <a:prstGeom prst="line">
              <a:avLst/>
            </a:prstGeom>
            <a:noFill/>
            <a:ln w="28575">
              <a:solidFill>
                <a:schemeClr val="tx1"/>
              </a:solidFill>
              <a:round/>
              <a:headEnd/>
              <a:tailEnd type="triangle" w="med" len="med"/>
            </a:ln>
          </p:spPr>
          <p:txBody>
            <a:bodyPr/>
            <a:lstStyle/>
            <a:p>
              <a:endParaRPr lang="en-US"/>
            </a:p>
          </p:txBody>
        </p:sp>
      </p:grpSp>
      <p:sp>
        <p:nvSpPr>
          <p:cNvPr id="4" name="Right Brace 3">
            <a:extLst>
              <a:ext uri="{FF2B5EF4-FFF2-40B4-BE49-F238E27FC236}">
                <a16:creationId xmlns:a16="http://schemas.microsoft.com/office/drawing/2014/main" id="{6554E2AD-9732-8D4F-93D1-493A44E93253}"/>
              </a:ext>
            </a:extLst>
          </p:cNvPr>
          <p:cNvSpPr/>
          <p:nvPr/>
        </p:nvSpPr>
        <p:spPr>
          <a:xfrm>
            <a:off x="2610866" y="4166006"/>
            <a:ext cx="284734" cy="602484"/>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3726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3.05556E-6 -2.22222E-6 L -0.00052 -0.2706 " pathEditMode="relative" rAng="0" ptsTypes="AA">
                                      <p:cBhvr>
                                        <p:cTn id="10" dur="2000" fill="hold"/>
                                        <p:tgtEl>
                                          <p:spTgt spid="3"/>
                                        </p:tgtEl>
                                        <p:attrNameLst>
                                          <p:attrName>ppt_x</p:attrName>
                                          <p:attrName>ppt_y</p:attrName>
                                        </p:attrNameLst>
                                      </p:cBhvr>
                                      <p:rCtr x="-35" y="-1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Table 10">
            <a:extLst>
              <a:ext uri="{FF2B5EF4-FFF2-40B4-BE49-F238E27FC236}">
                <a16:creationId xmlns:a16="http://schemas.microsoft.com/office/drawing/2014/main" id="{DFC69194-28A4-B04B-9729-8496DD30AC8D}"/>
              </a:ext>
            </a:extLst>
          </p:cNvPr>
          <p:cNvGraphicFramePr>
            <a:graphicFrameLocks noGrp="1"/>
          </p:cNvGraphicFramePr>
          <p:nvPr>
            <p:extLst>
              <p:ext uri="{D42A27DB-BD31-4B8C-83A1-F6EECF244321}">
                <p14:modId xmlns:p14="http://schemas.microsoft.com/office/powerpoint/2010/main" val="1255946493"/>
              </p:ext>
            </p:extLst>
          </p:nvPr>
        </p:nvGraphicFramePr>
        <p:xfrm>
          <a:off x="4058425" y="175127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sp>
        <p:nvSpPr>
          <p:cNvPr id="2" name="Title 1"/>
          <p:cNvSpPr>
            <a:spLocks noGrp="1"/>
          </p:cNvSpPr>
          <p:nvPr>
            <p:ph type="title"/>
          </p:nvPr>
        </p:nvSpPr>
        <p:spPr/>
        <p:txBody>
          <a:bodyPr/>
          <a:lstStyle/>
          <a:p>
            <a:r>
              <a:rPr lang="en-US" dirty="0"/>
              <a:t>Return-Oriented Shellcode</a:t>
            </a:r>
          </a:p>
        </p:txBody>
      </p:sp>
      <p:sp>
        <p:nvSpPr>
          <p:cNvPr id="5" name="TextBox 4">
            <a:extLst>
              <a:ext uri="{FF2B5EF4-FFF2-40B4-BE49-F238E27FC236}">
                <a16:creationId xmlns:a16="http://schemas.microsoft.com/office/drawing/2014/main" id="{447C8235-5B19-9646-8631-BEE7C4758855}"/>
              </a:ext>
            </a:extLst>
          </p:cNvPr>
          <p:cNvSpPr txBox="1"/>
          <p:nvPr/>
        </p:nvSpPr>
        <p:spPr>
          <a:xfrm>
            <a:off x="4550294" y="5431890"/>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31 C0 C3</a:t>
            </a:r>
            <a:endParaRPr lang="en-US" sz="1600" b="1"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17CD00D6-527F-5543-AD64-9F1E0A7F46B4}"/>
              </a:ext>
            </a:extLst>
          </p:cNvPr>
          <p:cNvSpPr/>
          <p:nvPr/>
        </p:nvSpPr>
        <p:spPr>
          <a:xfrm>
            <a:off x="1692441" y="546892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0x40090b</a:t>
            </a:r>
          </a:p>
        </p:txBody>
      </p:sp>
      <p:sp>
        <p:nvSpPr>
          <p:cNvPr id="7" name="Rectangle 6">
            <a:extLst>
              <a:ext uri="{FF2B5EF4-FFF2-40B4-BE49-F238E27FC236}">
                <a16:creationId xmlns:a16="http://schemas.microsoft.com/office/drawing/2014/main" id="{D55206C6-F0D1-6A47-AFB7-C1A62358306A}"/>
              </a:ext>
            </a:extLst>
          </p:cNvPr>
          <p:cNvSpPr/>
          <p:nvPr/>
        </p:nvSpPr>
        <p:spPr>
          <a:xfrm>
            <a:off x="1696923" y="5167588"/>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0x400420</a:t>
            </a:r>
            <a:endParaRPr lang="en-US" sz="1400" dirty="0"/>
          </a:p>
        </p:txBody>
      </p:sp>
      <p:sp>
        <p:nvSpPr>
          <p:cNvPr id="9" name="TextBox 8">
            <a:extLst>
              <a:ext uri="{FF2B5EF4-FFF2-40B4-BE49-F238E27FC236}">
                <a16:creationId xmlns:a16="http://schemas.microsoft.com/office/drawing/2014/main" id="{96451695-73E1-7440-9397-25835F37046C}"/>
              </a:ext>
            </a:extLst>
          </p:cNvPr>
          <p:cNvSpPr txBox="1"/>
          <p:nvPr/>
        </p:nvSpPr>
        <p:spPr>
          <a:xfrm>
            <a:off x="4455096" y="5784909"/>
            <a:ext cx="1486304" cy="461665"/>
          </a:xfrm>
          <a:prstGeom prst="rect">
            <a:avLst/>
          </a:prstGeom>
          <a:noFill/>
        </p:spPr>
        <p:txBody>
          <a:bodyPr wrap="none" rtlCol="0">
            <a:spAutoFit/>
          </a:bodyPr>
          <a:lstStyle/>
          <a:p>
            <a:r>
              <a:rPr lang="en-US" sz="1200" b="1" dirty="0" err="1">
                <a:latin typeface="Courier New" panose="02070309020205020404" pitchFamily="49" charset="0"/>
                <a:cs typeface="Courier New" panose="02070309020205020404" pitchFamily="49" charset="0"/>
              </a:rPr>
              <a:t>xor</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0" name="Straight Arrow Connector 9">
            <a:extLst>
              <a:ext uri="{FF2B5EF4-FFF2-40B4-BE49-F238E27FC236}">
                <a16:creationId xmlns:a16="http://schemas.microsoft.com/office/drawing/2014/main" id="{60B1B805-0AB7-8D4C-9FF3-7BD7E1908613}"/>
              </a:ext>
            </a:extLst>
          </p:cNvPr>
          <p:cNvCxnSpPr>
            <a:cxnSpLocks/>
            <a:endCxn id="5" idx="1"/>
          </p:cNvCxnSpPr>
          <p:nvPr/>
        </p:nvCxnSpPr>
        <p:spPr>
          <a:xfrm flipV="1">
            <a:off x="3810000" y="5616556"/>
            <a:ext cx="740294" cy="329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42119F31-07BC-5646-8AAF-4A0F00A5BFE1}"/>
              </a:ext>
            </a:extLst>
          </p:cNvPr>
          <p:cNvSpPr txBox="1"/>
          <p:nvPr/>
        </p:nvSpPr>
        <p:spPr>
          <a:xfrm>
            <a:off x="7228147" y="5161731"/>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5F 5E C3</a:t>
            </a:r>
            <a:endParaRPr lang="en-US" sz="1600" b="1" dirty="0">
              <a:latin typeface="Courier New" panose="02070309020205020404" pitchFamily="49" charset="0"/>
              <a:cs typeface="Courier New" panose="02070309020205020404" pitchFamily="49" charset="0"/>
            </a:endParaRPr>
          </a:p>
        </p:txBody>
      </p:sp>
      <p:sp>
        <p:nvSpPr>
          <p:cNvPr id="13" name="TextBox 12">
            <a:extLst>
              <a:ext uri="{FF2B5EF4-FFF2-40B4-BE49-F238E27FC236}">
                <a16:creationId xmlns:a16="http://schemas.microsoft.com/office/drawing/2014/main" id="{30563404-94BC-E64C-844D-06469F4E4067}"/>
              </a:ext>
            </a:extLst>
          </p:cNvPr>
          <p:cNvSpPr txBox="1"/>
          <p:nvPr/>
        </p:nvSpPr>
        <p:spPr>
          <a:xfrm>
            <a:off x="7137826" y="5511769"/>
            <a:ext cx="928459" cy="646331"/>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rsi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4" name="Straight Arrow Connector 13">
            <a:extLst>
              <a:ext uri="{FF2B5EF4-FFF2-40B4-BE49-F238E27FC236}">
                <a16:creationId xmlns:a16="http://schemas.microsoft.com/office/drawing/2014/main" id="{31D6BB60-9C8E-1149-83F4-FB3236E33B30}"/>
              </a:ext>
            </a:extLst>
          </p:cNvPr>
          <p:cNvCxnSpPr>
            <a:cxnSpLocks/>
            <a:endCxn id="12" idx="1"/>
          </p:cNvCxnSpPr>
          <p:nvPr/>
        </p:nvCxnSpPr>
        <p:spPr>
          <a:xfrm flipV="1">
            <a:off x="3810000" y="5346397"/>
            <a:ext cx="3418147" cy="977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Rectangle 18">
            <a:extLst>
              <a:ext uri="{FF2B5EF4-FFF2-40B4-BE49-F238E27FC236}">
                <a16:creationId xmlns:a16="http://schemas.microsoft.com/office/drawing/2014/main" id="{D9B21291-CD17-0046-AA4B-062D67D8C29B}"/>
              </a:ext>
            </a:extLst>
          </p:cNvPr>
          <p:cNvSpPr/>
          <p:nvPr/>
        </p:nvSpPr>
        <p:spPr>
          <a:xfrm>
            <a:off x="1692441" y="487991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0x3b3b3b3b3b3b3b3b</a:t>
            </a:r>
          </a:p>
        </p:txBody>
      </p:sp>
      <p:sp>
        <p:nvSpPr>
          <p:cNvPr id="20" name="Rectangle 19">
            <a:extLst>
              <a:ext uri="{FF2B5EF4-FFF2-40B4-BE49-F238E27FC236}">
                <a16:creationId xmlns:a16="http://schemas.microsoft.com/office/drawing/2014/main" id="{C2D2E85B-F294-D34B-A625-49077273CA0B}"/>
              </a:ext>
            </a:extLst>
          </p:cNvPr>
          <p:cNvSpPr/>
          <p:nvPr/>
        </p:nvSpPr>
        <p:spPr>
          <a:xfrm>
            <a:off x="1691644" y="4572395"/>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0x7fffffffea78</a:t>
            </a:r>
            <a:endParaRPr lang="en-US" dirty="0"/>
          </a:p>
        </p:txBody>
      </p:sp>
      <p:sp>
        <p:nvSpPr>
          <p:cNvPr id="21" name="Rectangle 20">
            <a:extLst>
              <a:ext uri="{FF2B5EF4-FFF2-40B4-BE49-F238E27FC236}">
                <a16:creationId xmlns:a16="http://schemas.microsoft.com/office/drawing/2014/main" id="{AA523754-923C-2E44-BFA8-22BCDBD85E09}"/>
              </a:ext>
            </a:extLst>
          </p:cNvPr>
          <p:cNvSpPr/>
          <p:nvPr/>
        </p:nvSpPr>
        <p:spPr>
          <a:xfrm>
            <a:off x="1687426" y="426888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0x400660</a:t>
            </a:r>
            <a:endParaRPr lang="en-US" dirty="0"/>
          </a:p>
        </p:txBody>
      </p:sp>
      <p:sp>
        <p:nvSpPr>
          <p:cNvPr id="22" name="Rectangle 21">
            <a:extLst>
              <a:ext uri="{FF2B5EF4-FFF2-40B4-BE49-F238E27FC236}">
                <a16:creationId xmlns:a16="http://schemas.microsoft.com/office/drawing/2014/main" id="{BDFBA2AA-5A50-324B-9539-A0E817CA5414}"/>
              </a:ext>
            </a:extLst>
          </p:cNvPr>
          <p:cNvSpPr/>
          <p:nvPr/>
        </p:nvSpPr>
        <p:spPr>
          <a:xfrm>
            <a:off x="1696924" y="3967551"/>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0x4002a3</a:t>
            </a:r>
            <a:endParaRPr lang="en-US" sz="1400" dirty="0"/>
          </a:p>
        </p:txBody>
      </p:sp>
      <p:sp>
        <p:nvSpPr>
          <p:cNvPr id="23" name="Rectangle 22">
            <a:extLst>
              <a:ext uri="{FF2B5EF4-FFF2-40B4-BE49-F238E27FC236}">
                <a16:creationId xmlns:a16="http://schemas.microsoft.com/office/drawing/2014/main" id="{B7A38EFA-0A35-C141-B8E5-7F8B9872FBFF}"/>
              </a:ext>
            </a:extLst>
          </p:cNvPr>
          <p:cNvSpPr/>
          <p:nvPr/>
        </p:nvSpPr>
        <p:spPr>
          <a:xfrm>
            <a:off x="1692440" y="3644355"/>
            <a:ext cx="2286000" cy="320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0x4004b8</a:t>
            </a:r>
            <a:endParaRPr lang="en-US" sz="1400" dirty="0"/>
          </a:p>
        </p:txBody>
      </p:sp>
      <p:sp>
        <p:nvSpPr>
          <p:cNvPr id="24" name="Rectangle 23">
            <a:extLst>
              <a:ext uri="{FF2B5EF4-FFF2-40B4-BE49-F238E27FC236}">
                <a16:creationId xmlns:a16="http://schemas.microsoft.com/office/drawing/2014/main" id="{2D406A41-9DC0-FA49-B55D-CA2843751477}"/>
              </a:ext>
            </a:extLst>
          </p:cNvPr>
          <p:cNvSpPr/>
          <p:nvPr/>
        </p:nvSpPr>
        <p:spPr>
          <a:xfrm>
            <a:off x="1696922" y="3343022"/>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0x7fffffffea70</a:t>
            </a:r>
            <a:endParaRPr lang="en-US" sz="1400" dirty="0"/>
          </a:p>
        </p:txBody>
      </p:sp>
      <p:sp>
        <p:nvSpPr>
          <p:cNvPr id="25" name="Rectangle 24">
            <a:extLst>
              <a:ext uri="{FF2B5EF4-FFF2-40B4-BE49-F238E27FC236}">
                <a16:creationId xmlns:a16="http://schemas.microsoft.com/office/drawing/2014/main" id="{6BE8EB89-BDEA-2D4F-9B3F-1D060BCA6058}"/>
              </a:ext>
            </a:extLst>
          </p:cNvPr>
          <p:cNvSpPr/>
          <p:nvPr/>
        </p:nvSpPr>
        <p:spPr>
          <a:xfrm>
            <a:off x="1692440" y="3055345"/>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0x7fffffffea80</a:t>
            </a:r>
            <a:endParaRPr lang="en-US" sz="1400" dirty="0"/>
          </a:p>
        </p:txBody>
      </p:sp>
      <p:sp>
        <p:nvSpPr>
          <p:cNvPr id="28" name="TextBox 27">
            <a:extLst>
              <a:ext uri="{FF2B5EF4-FFF2-40B4-BE49-F238E27FC236}">
                <a16:creationId xmlns:a16="http://schemas.microsoft.com/office/drawing/2014/main" id="{23AE1172-EDEE-A04C-A031-3247795C7306}"/>
              </a:ext>
            </a:extLst>
          </p:cNvPr>
          <p:cNvSpPr txBox="1"/>
          <p:nvPr/>
        </p:nvSpPr>
        <p:spPr>
          <a:xfrm>
            <a:off x="4495800" y="4278868"/>
            <a:ext cx="297455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48 89 06 48 89 c2 C3</a:t>
            </a:r>
            <a:endParaRPr lang="en-US" sz="1600" b="1" dirty="0">
              <a:latin typeface="Courier New" panose="02070309020205020404" pitchFamily="49" charset="0"/>
              <a:cs typeface="Courier New" panose="02070309020205020404" pitchFamily="49" charset="0"/>
            </a:endParaRPr>
          </a:p>
        </p:txBody>
      </p:sp>
      <p:sp>
        <p:nvSpPr>
          <p:cNvPr id="29" name="TextBox 28">
            <a:extLst>
              <a:ext uri="{FF2B5EF4-FFF2-40B4-BE49-F238E27FC236}">
                <a16:creationId xmlns:a16="http://schemas.microsoft.com/office/drawing/2014/main" id="{719953D1-A4B1-6746-BA49-C0DF59C3A658}"/>
              </a:ext>
            </a:extLst>
          </p:cNvPr>
          <p:cNvSpPr txBox="1"/>
          <p:nvPr/>
        </p:nvSpPr>
        <p:spPr>
          <a:xfrm>
            <a:off x="4474045" y="4612516"/>
            <a:ext cx="1672253" cy="646331"/>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rsi</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0" name="Straight Arrow Connector 29">
            <a:extLst>
              <a:ext uri="{FF2B5EF4-FFF2-40B4-BE49-F238E27FC236}">
                <a16:creationId xmlns:a16="http://schemas.microsoft.com/office/drawing/2014/main" id="{2E8E6C35-495F-1149-B2B8-9F46D2763C88}"/>
              </a:ext>
            </a:extLst>
          </p:cNvPr>
          <p:cNvCxnSpPr>
            <a:cxnSpLocks/>
            <a:endCxn id="28" idx="1"/>
          </p:cNvCxnSpPr>
          <p:nvPr/>
        </p:nvCxnSpPr>
        <p:spPr>
          <a:xfrm>
            <a:off x="3736557" y="4463534"/>
            <a:ext cx="759243"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6E9DC64D-9297-B149-AB86-99C27B17FB5C}"/>
              </a:ext>
            </a:extLst>
          </p:cNvPr>
          <p:cNvSpPr txBox="1"/>
          <p:nvPr/>
        </p:nvSpPr>
        <p:spPr>
          <a:xfrm>
            <a:off x="7380547" y="3897868"/>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40 00 F8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2" name="TextBox 31">
            <a:extLst>
              <a:ext uri="{FF2B5EF4-FFF2-40B4-BE49-F238E27FC236}">
                <a16:creationId xmlns:a16="http://schemas.microsoft.com/office/drawing/2014/main" id="{8BB7DBD7-6C7E-B94B-92F9-8EFA24C5FC36}"/>
              </a:ext>
            </a:extLst>
          </p:cNvPr>
          <p:cNvSpPr txBox="1"/>
          <p:nvPr/>
        </p:nvSpPr>
        <p:spPr>
          <a:xfrm>
            <a:off x="7624147" y="4254843"/>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add %</a:t>
            </a:r>
            <a:r>
              <a:rPr lang="en-US" sz="1200" b="1" dirty="0" err="1">
                <a:latin typeface="Courier New" panose="02070309020205020404" pitchFamily="49" charset="0"/>
                <a:cs typeface="Courier New" panose="02070309020205020404" pitchFamily="49" charset="0"/>
              </a:rPr>
              <a:t>dil</a:t>
            </a:r>
            <a:r>
              <a:rPr lang="en-US" sz="1200" b="1" dirty="0">
                <a:latin typeface="Courier New" panose="02070309020205020404" pitchFamily="49" charset="0"/>
                <a:cs typeface="Courier New" panose="02070309020205020404" pitchFamily="49" charset="0"/>
              </a:rPr>
              <a:t>, %al</a:t>
            </a:r>
          </a:p>
          <a:p>
            <a:r>
              <a:rPr lang="en-US" sz="1200" b="1" dirty="0">
                <a:latin typeface="Courier New" panose="02070309020205020404" pitchFamily="49" charset="0"/>
                <a:cs typeface="Courier New" panose="02070309020205020404" pitchFamily="49" charset="0"/>
              </a:rPr>
              <a:t>ret</a:t>
            </a:r>
          </a:p>
        </p:txBody>
      </p:sp>
      <p:cxnSp>
        <p:nvCxnSpPr>
          <p:cNvPr id="33" name="Straight Arrow Connector 32">
            <a:extLst>
              <a:ext uri="{FF2B5EF4-FFF2-40B4-BE49-F238E27FC236}">
                <a16:creationId xmlns:a16="http://schemas.microsoft.com/office/drawing/2014/main" id="{1BA07F38-43F9-D740-8577-AA009B3098D8}"/>
              </a:ext>
            </a:extLst>
          </p:cNvPr>
          <p:cNvCxnSpPr>
            <a:cxnSpLocks/>
          </p:cNvCxnSpPr>
          <p:nvPr/>
        </p:nvCxnSpPr>
        <p:spPr>
          <a:xfrm>
            <a:off x="3809999" y="4114800"/>
            <a:ext cx="3570548"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3CE17259-5847-4C4E-BDCF-5D9A6E52E159}"/>
              </a:ext>
            </a:extLst>
          </p:cNvPr>
          <p:cNvSpPr txBox="1"/>
          <p:nvPr/>
        </p:nvSpPr>
        <p:spPr>
          <a:xfrm>
            <a:off x="4550294" y="3190877"/>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5E 5F C3</a:t>
            </a:r>
            <a:r>
              <a:rPr lang="en-US" dirty="0"/>
              <a:t> </a:t>
            </a:r>
            <a:endParaRPr lang="en-US" sz="1600" b="1" dirty="0">
              <a:latin typeface="Courier New" panose="02070309020205020404" pitchFamily="49" charset="0"/>
              <a:cs typeface="Courier New" panose="02070309020205020404" pitchFamily="49" charset="0"/>
            </a:endParaRPr>
          </a:p>
        </p:txBody>
      </p:sp>
      <p:sp>
        <p:nvSpPr>
          <p:cNvPr id="36" name="TextBox 35">
            <a:extLst>
              <a:ext uri="{FF2B5EF4-FFF2-40B4-BE49-F238E27FC236}">
                <a16:creationId xmlns:a16="http://schemas.microsoft.com/office/drawing/2014/main" id="{835A76D8-8E2D-464E-A320-F4AC6DE8E912}"/>
              </a:ext>
            </a:extLst>
          </p:cNvPr>
          <p:cNvSpPr txBox="1"/>
          <p:nvPr/>
        </p:nvSpPr>
        <p:spPr>
          <a:xfrm>
            <a:off x="4455096" y="3543896"/>
            <a:ext cx="1672253" cy="646331"/>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rsi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37" name="Straight Arrow Connector 36">
            <a:extLst>
              <a:ext uri="{FF2B5EF4-FFF2-40B4-BE49-F238E27FC236}">
                <a16:creationId xmlns:a16="http://schemas.microsoft.com/office/drawing/2014/main" id="{A687D95D-1D69-904E-927C-AD361C343ABB}"/>
              </a:ext>
            </a:extLst>
          </p:cNvPr>
          <p:cNvCxnSpPr>
            <a:cxnSpLocks/>
            <a:endCxn id="35" idx="1"/>
          </p:cNvCxnSpPr>
          <p:nvPr/>
        </p:nvCxnSpPr>
        <p:spPr>
          <a:xfrm flipV="1">
            <a:off x="3810000" y="3375543"/>
            <a:ext cx="740294" cy="42929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9" name="Rectangle 38">
            <a:extLst>
              <a:ext uri="{FF2B5EF4-FFF2-40B4-BE49-F238E27FC236}">
                <a16:creationId xmlns:a16="http://schemas.microsoft.com/office/drawing/2014/main" id="{DE28A458-2205-594D-B05B-55FB15762645}"/>
              </a:ext>
            </a:extLst>
          </p:cNvPr>
          <p:cNvSpPr/>
          <p:nvPr/>
        </p:nvSpPr>
        <p:spPr>
          <a:xfrm>
            <a:off x="1691908" y="2751834"/>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0x40042a</a:t>
            </a:r>
            <a:endParaRPr lang="en-US" sz="1400" dirty="0"/>
          </a:p>
        </p:txBody>
      </p:sp>
      <p:sp>
        <p:nvSpPr>
          <p:cNvPr id="40" name="Rectangle 39">
            <a:extLst>
              <a:ext uri="{FF2B5EF4-FFF2-40B4-BE49-F238E27FC236}">
                <a16:creationId xmlns:a16="http://schemas.microsoft.com/office/drawing/2014/main" id="{65A0E843-B3EE-8040-9553-CC9C0FC3F8EC}"/>
              </a:ext>
            </a:extLst>
          </p:cNvPr>
          <p:cNvSpPr/>
          <p:nvPr/>
        </p:nvSpPr>
        <p:spPr>
          <a:xfrm>
            <a:off x="1687426" y="246415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0x7fffffffea80</a:t>
            </a:r>
            <a:endParaRPr lang="en-US" sz="1400" dirty="0"/>
          </a:p>
        </p:txBody>
      </p:sp>
      <p:sp>
        <p:nvSpPr>
          <p:cNvPr id="42" name="TextBox 41">
            <a:extLst>
              <a:ext uri="{FF2B5EF4-FFF2-40B4-BE49-F238E27FC236}">
                <a16:creationId xmlns:a16="http://schemas.microsoft.com/office/drawing/2014/main" id="{536BE615-F339-F24A-A290-231755C3CB3B}"/>
              </a:ext>
            </a:extLst>
          </p:cNvPr>
          <p:cNvSpPr txBox="1"/>
          <p:nvPr/>
        </p:nvSpPr>
        <p:spPr>
          <a:xfrm>
            <a:off x="7228147" y="2717571"/>
            <a:ext cx="1763453"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latin typeface="Courier New" panose="02070309020205020404" pitchFamily="49" charset="0"/>
                <a:cs typeface="Courier New" panose="02070309020205020404" pitchFamily="49" charset="0"/>
              </a:rPr>
              <a:t>0F 05 C3</a:t>
            </a:r>
            <a:endParaRPr lang="en-US" sz="1600" b="1" dirty="0">
              <a:latin typeface="Courier New" panose="02070309020205020404" pitchFamily="49" charset="0"/>
              <a:cs typeface="Courier New" panose="02070309020205020404" pitchFamily="49" charset="0"/>
            </a:endParaRPr>
          </a:p>
        </p:txBody>
      </p:sp>
      <p:sp>
        <p:nvSpPr>
          <p:cNvPr id="43" name="TextBox 42">
            <a:extLst>
              <a:ext uri="{FF2B5EF4-FFF2-40B4-BE49-F238E27FC236}">
                <a16:creationId xmlns:a16="http://schemas.microsoft.com/office/drawing/2014/main" id="{3154E94B-2158-774D-ABD4-ABD1A016BCF5}"/>
              </a:ext>
            </a:extLst>
          </p:cNvPr>
          <p:cNvSpPr txBox="1"/>
          <p:nvPr/>
        </p:nvSpPr>
        <p:spPr>
          <a:xfrm>
            <a:off x="7132949" y="3070590"/>
            <a:ext cx="1672253" cy="461665"/>
          </a:xfrm>
          <a:prstGeom prst="rect">
            <a:avLst/>
          </a:prstGeom>
          <a:noFill/>
        </p:spPr>
        <p:txBody>
          <a:bodyPr wrap="square" rtlCol="0">
            <a:spAutoFit/>
          </a:bodyPr>
          <a:lstStyle/>
          <a:p>
            <a:r>
              <a:rPr lang="en-US" sz="1200" b="1" dirty="0" err="1">
                <a:latin typeface="Courier New" panose="02070309020205020404" pitchFamily="49" charset="0"/>
                <a:cs typeface="Courier New" panose="02070309020205020404" pitchFamily="49" charset="0"/>
              </a:rPr>
              <a:t>syscall</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44" name="Straight Arrow Connector 43">
            <a:extLst>
              <a:ext uri="{FF2B5EF4-FFF2-40B4-BE49-F238E27FC236}">
                <a16:creationId xmlns:a16="http://schemas.microsoft.com/office/drawing/2014/main" id="{9A463797-8BDB-B74E-926C-D63141B2636F}"/>
              </a:ext>
            </a:extLst>
          </p:cNvPr>
          <p:cNvCxnSpPr>
            <a:cxnSpLocks/>
            <a:endCxn id="42" idx="1"/>
          </p:cNvCxnSpPr>
          <p:nvPr/>
        </p:nvCxnSpPr>
        <p:spPr>
          <a:xfrm>
            <a:off x="3810000" y="2902237"/>
            <a:ext cx="341814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6" name="Rectangle 45">
            <a:extLst>
              <a:ext uri="{FF2B5EF4-FFF2-40B4-BE49-F238E27FC236}">
                <a16:creationId xmlns:a16="http://schemas.microsoft.com/office/drawing/2014/main" id="{D55C534F-5DAC-F240-9057-B4A537CFFA88}"/>
              </a:ext>
            </a:extLst>
          </p:cNvPr>
          <p:cNvSpPr/>
          <p:nvPr/>
        </p:nvSpPr>
        <p:spPr>
          <a:xfrm>
            <a:off x="1692979" y="216064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0x1122334455667788</a:t>
            </a:r>
            <a:endParaRPr lang="en-US" sz="1400" dirty="0"/>
          </a:p>
        </p:txBody>
      </p:sp>
      <p:cxnSp>
        <p:nvCxnSpPr>
          <p:cNvPr id="59" name="Elbow Connector 58">
            <a:extLst>
              <a:ext uri="{FF2B5EF4-FFF2-40B4-BE49-F238E27FC236}">
                <a16:creationId xmlns:a16="http://schemas.microsoft.com/office/drawing/2014/main" id="{BCBA81D8-E1AA-BE4E-AE5E-D309D9FDFE74}"/>
              </a:ext>
            </a:extLst>
          </p:cNvPr>
          <p:cNvCxnSpPr>
            <a:cxnSpLocks/>
            <a:endCxn id="46" idx="1"/>
          </p:cNvCxnSpPr>
          <p:nvPr/>
        </p:nvCxnSpPr>
        <p:spPr>
          <a:xfrm rot="16200000" flipV="1">
            <a:off x="607643" y="3396650"/>
            <a:ext cx="2403445" cy="232772"/>
          </a:xfrm>
          <a:prstGeom prst="bentConnector4">
            <a:avLst>
              <a:gd name="adj1" fmla="val 366"/>
              <a:gd name="adj2" fmla="val 160015"/>
            </a:avLst>
          </a:prstGeom>
          <a:ln>
            <a:tailEnd type="triangle"/>
          </a:ln>
        </p:spPr>
        <p:style>
          <a:lnRef idx="2">
            <a:schemeClr val="dk1"/>
          </a:lnRef>
          <a:fillRef idx="0">
            <a:schemeClr val="dk1"/>
          </a:fillRef>
          <a:effectRef idx="1">
            <a:schemeClr val="dk1"/>
          </a:effectRef>
          <a:fontRef idx="minor">
            <a:schemeClr val="tx1"/>
          </a:fontRef>
        </p:style>
      </p:cxnSp>
      <p:cxnSp>
        <p:nvCxnSpPr>
          <p:cNvPr id="81" name="Elbow Connector 80">
            <a:extLst>
              <a:ext uri="{FF2B5EF4-FFF2-40B4-BE49-F238E27FC236}">
                <a16:creationId xmlns:a16="http://schemas.microsoft.com/office/drawing/2014/main" id="{3FB19289-A3DC-6845-956D-69ACB80D5859}"/>
              </a:ext>
            </a:extLst>
          </p:cNvPr>
          <p:cNvCxnSpPr>
            <a:cxnSpLocks/>
            <a:endCxn id="58" idx="3"/>
          </p:cNvCxnSpPr>
          <p:nvPr/>
        </p:nvCxnSpPr>
        <p:spPr>
          <a:xfrm rot="5400000" flipH="1" flipV="1">
            <a:off x="3302759" y="2506768"/>
            <a:ext cx="1191351" cy="176870"/>
          </a:xfrm>
          <a:prstGeom prst="bentConnector4">
            <a:avLst>
              <a:gd name="adj1" fmla="val -1096"/>
              <a:gd name="adj2" fmla="val 229247"/>
            </a:avLst>
          </a:prstGeom>
          <a:ln>
            <a:tailEnd type="triangle"/>
          </a:ln>
        </p:spPr>
        <p:style>
          <a:lnRef idx="2">
            <a:schemeClr val="dk1"/>
          </a:lnRef>
          <a:fillRef idx="0">
            <a:schemeClr val="dk1"/>
          </a:fillRef>
          <a:effectRef idx="1">
            <a:schemeClr val="dk1"/>
          </a:effectRef>
          <a:fontRef idx="minor">
            <a:schemeClr val="tx1"/>
          </a:fontRef>
        </p:style>
      </p:cxnSp>
      <p:cxnSp>
        <p:nvCxnSpPr>
          <p:cNvPr id="96" name="Elbow Connector 95">
            <a:extLst>
              <a:ext uri="{FF2B5EF4-FFF2-40B4-BE49-F238E27FC236}">
                <a16:creationId xmlns:a16="http://schemas.microsoft.com/office/drawing/2014/main" id="{900BC036-C663-3943-88BD-E1CEA9E2F7FB}"/>
              </a:ext>
            </a:extLst>
          </p:cNvPr>
          <p:cNvCxnSpPr>
            <a:cxnSpLocks/>
            <a:endCxn id="40" idx="3"/>
          </p:cNvCxnSpPr>
          <p:nvPr/>
        </p:nvCxnSpPr>
        <p:spPr>
          <a:xfrm rot="5400000" flipH="1" flipV="1">
            <a:off x="3432996" y="2991829"/>
            <a:ext cx="917434" cy="163425"/>
          </a:xfrm>
          <a:prstGeom prst="bentConnector4">
            <a:avLst>
              <a:gd name="adj1" fmla="val -1124"/>
              <a:gd name="adj2" fmla="val 193255"/>
            </a:avLst>
          </a:prstGeom>
          <a:ln>
            <a:tailEnd type="triangle"/>
          </a:ln>
        </p:spPr>
        <p:style>
          <a:lnRef idx="2">
            <a:schemeClr val="dk1"/>
          </a:lnRef>
          <a:fillRef idx="0">
            <a:schemeClr val="dk1"/>
          </a:fillRef>
          <a:effectRef idx="1">
            <a:schemeClr val="dk1"/>
          </a:effectRef>
          <a:fontRef idx="minor">
            <a:schemeClr val="tx1"/>
          </a:fontRef>
        </p:style>
      </p:cxnSp>
      <p:cxnSp>
        <p:nvCxnSpPr>
          <p:cNvPr id="98" name="Elbow Connector 97">
            <a:extLst>
              <a:ext uri="{FF2B5EF4-FFF2-40B4-BE49-F238E27FC236}">
                <a16:creationId xmlns:a16="http://schemas.microsoft.com/office/drawing/2014/main" id="{F11F223B-F528-344F-8662-A1EB90E6260C}"/>
              </a:ext>
            </a:extLst>
          </p:cNvPr>
          <p:cNvCxnSpPr>
            <a:cxnSpLocks/>
            <a:endCxn id="58" idx="1"/>
          </p:cNvCxnSpPr>
          <p:nvPr/>
        </p:nvCxnSpPr>
        <p:spPr>
          <a:xfrm rot="16200000" flipV="1">
            <a:off x="1502220" y="2198176"/>
            <a:ext cx="622586" cy="225287"/>
          </a:xfrm>
          <a:prstGeom prst="bentConnector4">
            <a:avLst>
              <a:gd name="adj1" fmla="val -2898"/>
              <a:gd name="adj2" fmla="val 20147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a:extLst>
              <a:ext uri="{FF2B5EF4-FFF2-40B4-BE49-F238E27FC236}">
                <a16:creationId xmlns:a16="http://schemas.microsoft.com/office/drawing/2014/main" id="{5AE90F48-15E8-6F48-B69E-1949EED7CE02}"/>
              </a:ext>
            </a:extLst>
          </p:cNvPr>
          <p:cNvSpPr/>
          <p:nvPr/>
        </p:nvSpPr>
        <p:spPr>
          <a:xfrm>
            <a:off x="1696655" y="1858962"/>
            <a:ext cx="2286000" cy="438943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73B8CCE7-6568-0C4D-8B4D-3F1FBBD94F86}"/>
              </a:ext>
            </a:extLst>
          </p:cNvPr>
          <p:cNvSpPr txBox="1"/>
          <p:nvPr/>
        </p:nvSpPr>
        <p:spPr>
          <a:xfrm>
            <a:off x="0" y="198120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7fffffffea80</a:t>
            </a:r>
          </a:p>
        </p:txBody>
      </p:sp>
      <p:sp>
        <p:nvSpPr>
          <p:cNvPr id="45" name="TextBox 44">
            <a:extLst>
              <a:ext uri="{FF2B5EF4-FFF2-40B4-BE49-F238E27FC236}">
                <a16:creationId xmlns:a16="http://schemas.microsoft.com/office/drawing/2014/main" id="{C64D1B21-64F8-784B-8FF1-84D72F0771C4}"/>
              </a:ext>
            </a:extLst>
          </p:cNvPr>
          <p:cNvSpPr txBox="1"/>
          <p:nvPr/>
        </p:nvSpPr>
        <p:spPr>
          <a:xfrm>
            <a:off x="-269" y="226411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7fffffffea78</a:t>
            </a:r>
          </a:p>
        </p:txBody>
      </p:sp>
      <p:sp>
        <p:nvSpPr>
          <p:cNvPr id="47" name="TextBox 46">
            <a:extLst>
              <a:ext uri="{FF2B5EF4-FFF2-40B4-BE49-F238E27FC236}">
                <a16:creationId xmlns:a16="http://schemas.microsoft.com/office/drawing/2014/main" id="{D066C79C-7425-224C-9268-EC95DDF2C29E}"/>
              </a:ext>
            </a:extLst>
          </p:cNvPr>
          <p:cNvSpPr txBox="1"/>
          <p:nvPr/>
        </p:nvSpPr>
        <p:spPr>
          <a:xfrm>
            <a:off x="10246" y="254793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7fffffffea70</a:t>
            </a:r>
          </a:p>
        </p:txBody>
      </p:sp>
      <p:sp>
        <p:nvSpPr>
          <p:cNvPr id="48" name="TextBox 47">
            <a:extLst>
              <a:ext uri="{FF2B5EF4-FFF2-40B4-BE49-F238E27FC236}">
                <a16:creationId xmlns:a16="http://schemas.microsoft.com/office/drawing/2014/main" id="{33A118F1-6F62-1443-92B5-38809A14AA4C}"/>
              </a:ext>
            </a:extLst>
          </p:cNvPr>
          <p:cNvSpPr txBox="1"/>
          <p:nvPr/>
        </p:nvSpPr>
        <p:spPr>
          <a:xfrm>
            <a:off x="9977" y="285349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7fffffffea68</a:t>
            </a:r>
          </a:p>
        </p:txBody>
      </p:sp>
      <p:sp>
        <p:nvSpPr>
          <p:cNvPr id="49" name="TextBox 48">
            <a:extLst>
              <a:ext uri="{FF2B5EF4-FFF2-40B4-BE49-F238E27FC236}">
                <a16:creationId xmlns:a16="http://schemas.microsoft.com/office/drawing/2014/main" id="{E475A211-707D-3D41-ABB4-E199FD24BDA9}"/>
              </a:ext>
            </a:extLst>
          </p:cNvPr>
          <p:cNvSpPr txBox="1"/>
          <p:nvPr/>
        </p:nvSpPr>
        <p:spPr>
          <a:xfrm>
            <a:off x="1066" y="3174324"/>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7fffffffea60</a:t>
            </a:r>
          </a:p>
        </p:txBody>
      </p:sp>
      <p:sp>
        <p:nvSpPr>
          <p:cNvPr id="50" name="TextBox 49">
            <a:extLst>
              <a:ext uri="{FF2B5EF4-FFF2-40B4-BE49-F238E27FC236}">
                <a16:creationId xmlns:a16="http://schemas.microsoft.com/office/drawing/2014/main" id="{B26E55CD-4F91-CC47-8DA5-A070BA38F690}"/>
              </a:ext>
            </a:extLst>
          </p:cNvPr>
          <p:cNvSpPr txBox="1"/>
          <p:nvPr/>
        </p:nvSpPr>
        <p:spPr>
          <a:xfrm>
            <a:off x="797" y="345723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51" name="TextBox 50">
            <a:extLst>
              <a:ext uri="{FF2B5EF4-FFF2-40B4-BE49-F238E27FC236}">
                <a16:creationId xmlns:a16="http://schemas.microsoft.com/office/drawing/2014/main" id="{7DF28720-2984-2640-9F4D-7D3C9785FD94}"/>
              </a:ext>
            </a:extLst>
          </p:cNvPr>
          <p:cNvSpPr txBox="1"/>
          <p:nvPr/>
        </p:nvSpPr>
        <p:spPr>
          <a:xfrm>
            <a:off x="11312" y="374105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52" name="TextBox 51">
            <a:extLst>
              <a:ext uri="{FF2B5EF4-FFF2-40B4-BE49-F238E27FC236}">
                <a16:creationId xmlns:a16="http://schemas.microsoft.com/office/drawing/2014/main" id="{92C16303-D326-7C46-AABC-F6CE11BDC801}"/>
              </a:ext>
            </a:extLst>
          </p:cNvPr>
          <p:cNvSpPr txBox="1"/>
          <p:nvPr/>
        </p:nvSpPr>
        <p:spPr>
          <a:xfrm>
            <a:off x="11043" y="407269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53" name="TextBox 52">
            <a:extLst>
              <a:ext uri="{FF2B5EF4-FFF2-40B4-BE49-F238E27FC236}">
                <a16:creationId xmlns:a16="http://schemas.microsoft.com/office/drawing/2014/main" id="{9C7E1C85-9CB3-BC47-A187-7398B868F514}"/>
              </a:ext>
            </a:extLst>
          </p:cNvPr>
          <p:cNvSpPr txBox="1"/>
          <p:nvPr/>
        </p:nvSpPr>
        <p:spPr>
          <a:xfrm>
            <a:off x="-1335" y="4382626"/>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54" name="TextBox 53">
            <a:extLst>
              <a:ext uri="{FF2B5EF4-FFF2-40B4-BE49-F238E27FC236}">
                <a16:creationId xmlns:a16="http://schemas.microsoft.com/office/drawing/2014/main" id="{E8C95808-F5A7-3645-A7F7-5F145BA58A02}"/>
              </a:ext>
            </a:extLst>
          </p:cNvPr>
          <p:cNvSpPr txBox="1"/>
          <p:nvPr/>
        </p:nvSpPr>
        <p:spPr>
          <a:xfrm>
            <a:off x="-1604" y="466553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55" name="TextBox 54">
            <a:extLst>
              <a:ext uri="{FF2B5EF4-FFF2-40B4-BE49-F238E27FC236}">
                <a16:creationId xmlns:a16="http://schemas.microsoft.com/office/drawing/2014/main" id="{5C574D11-1998-0C46-B4CD-9928B3251206}"/>
              </a:ext>
            </a:extLst>
          </p:cNvPr>
          <p:cNvSpPr txBox="1"/>
          <p:nvPr/>
        </p:nvSpPr>
        <p:spPr>
          <a:xfrm>
            <a:off x="8911" y="494935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6" name="TextBox 55">
            <a:extLst>
              <a:ext uri="{FF2B5EF4-FFF2-40B4-BE49-F238E27FC236}">
                <a16:creationId xmlns:a16="http://schemas.microsoft.com/office/drawing/2014/main" id="{8E75651D-B11B-5A49-8364-CF5C602C6540}"/>
              </a:ext>
            </a:extLst>
          </p:cNvPr>
          <p:cNvSpPr txBox="1"/>
          <p:nvPr/>
        </p:nvSpPr>
        <p:spPr>
          <a:xfrm>
            <a:off x="8642" y="523227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7" name="TextBox 56">
            <a:extLst>
              <a:ext uri="{FF2B5EF4-FFF2-40B4-BE49-F238E27FC236}">
                <a16:creationId xmlns:a16="http://schemas.microsoft.com/office/drawing/2014/main" id="{4717C960-8D89-C940-89DA-BB56332F535B}"/>
              </a:ext>
            </a:extLst>
          </p:cNvPr>
          <p:cNvSpPr txBox="1"/>
          <p:nvPr/>
        </p:nvSpPr>
        <p:spPr>
          <a:xfrm>
            <a:off x="-269" y="557575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sp>
        <p:nvSpPr>
          <p:cNvPr id="58" name="Rectangle 57">
            <a:extLst>
              <a:ext uri="{FF2B5EF4-FFF2-40B4-BE49-F238E27FC236}">
                <a16:creationId xmlns:a16="http://schemas.microsoft.com/office/drawing/2014/main" id="{FEFDE377-C9FE-7D49-B543-E8F73420B595}"/>
              </a:ext>
            </a:extLst>
          </p:cNvPr>
          <p:cNvSpPr/>
          <p:nvPr/>
        </p:nvSpPr>
        <p:spPr>
          <a:xfrm>
            <a:off x="1700869" y="1848860"/>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"\bin\</a:t>
            </a:r>
            <a:r>
              <a:rPr lang="en-US" sz="1400" dirty="0" err="1">
                <a:latin typeface="Courier New" panose="02070309020205020404" pitchFamily="49" charset="0"/>
                <a:cs typeface="Courier New" panose="02070309020205020404" pitchFamily="49" charset="0"/>
              </a:rPr>
              <a:t>sh</a:t>
            </a:r>
            <a:r>
              <a:rPr lang="en-US" sz="1400" dirty="0">
                <a:latin typeface="Courier New" panose="02070309020205020404" pitchFamily="49" charset="0"/>
                <a:cs typeface="Courier New" panose="02070309020205020404" pitchFamily="49" charset="0"/>
              </a:rPr>
              <a:t>\0"</a:t>
            </a:r>
          </a:p>
        </p:txBody>
      </p:sp>
      <p:sp>
        <p:nvSpPr>
          <p:cNvPr id="86" name="Rectangle 85">
            <a:extLst>
              <a:ext uri="{FF2B5EF4-FFF2-40B4-BE49-F238E27FC236}">
                <a16:creationId xmlns:a16="http://schemas.microsoft.com/office/drawing/2014/main" id="{23B592EA-6F80-6848-828F-98EC9E4A40B1}"/>
              </a:ext>
            </a:extLst>
          </p:cNvPr>
          <p:cNvSpPr/>
          <p:nvPr/>
        </p:nvSpPr>
        <p:spPr>
          <a:xfrm>
            <a:off x="1687426" y="2160027"/>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a:t>
            </a:r>
            <a:endParaRPr lang="en-US" sz="1400" dirty="0"/>
          </a:p>
        </p:txBody>
      </p:sp>
      <p:graphicFrame>
        <p:nvGraphicFramePr>
          <p:cNvPr id="4" name="Table 10">
            <a:extLst>
              <a:ext uri="{FF2B5EF4-FFF2-40B4-BE49-F238E27FC236}">
                <a16:creationId xmlns:a16="http://schemas.microsoft.com/office/drawing/2014/main" id="{3F0C08D4-6CAE-6940-A55E-5DBF45E0C792}"/>
              </a:ext>
            </a:extLst>
          </p:cNvPr>
          <p:cNvGraphicFramePr>
            <a:graphicFrameLocks noGrp="1"/>
          </p:cNvGraphicFramePr>
          <p:nvPr/>
        </p:nvGraphicFramePr>
        <p:xfrm>
          <a:off x="4076161" y="175328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40090b</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8" name="Table 10">
            <a:extLst>
              <a:ext uri="{FF2B5EF4-FFF2-40B4-BE49-F238E27FC236}">
                <a16:creationId xmlns:a16="http://schemas.microsoft.com/office/drawing/2014/main" id="{307CA0FB-6801-A846-92A5-9C6B1351E8F5}"/>
              </a:ext>
            </a:extLst>
          </p:cNvPr>
          <p:cNvGraphicFramePr>
            <a:graphicFrameLocks noGrp="1"/>
          </p:cNvGraphicFramePr>
          <p:nvPr>
            <p:extLst>
              <p:ext uri="{D42A27DB-BD31-4B8C-83A1-F6EECF244321}">
                <p14:modId xmlns:p14="http://schemas.microsoft.com/office/powerpoint/2010/main" val="1409518696"/>
              </p:ext>
            </p:extLst>
          </p:nvPr>
        </p:nvGraphicFramePr>
        <p:xfrm>
          <a:off x="4076160" y="1755075"/>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40090e</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0" name="Table 10">
            <a:extLst>
              <a:ext uri="{FF2B5EF4-FFF2-40B4-BE49-F238E27FC236}">
                <a16:creationId xmlns:a16="http://schemas.microsoft.com/office/drawing/2014/main" id="{09AB87FD-E3F5-4C47-80DE-0234F82AD102}"/>
              </a:ext>
            </a:extLst>
          </p:cNvPr>
          <p:cNvGraphicFramePr>
            <a:graphicFrameLocks noGrp="1"/>
          </p:cNvGraphicFramePr>
          <p:nvPr>
            <p:extLst>
              <p:ext uri="{D42A27DB-BD31-4B8C-83A1-F6EECF244321}">
                <p14:modId xmlns:p14="http://schemas.microsoft.com/office/powerpoint/2010/main" val="1581980339"/>
              </p:ext>
            </p:extLst>
          </p:nvPr>
        </p:nvGraphicFramePr>
        <p:xfrm>
          <a:off x="4059322" y="1755075"/>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400420</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76" name="Table 10">
            <a:extLst>
              <a:ext uri="{FF2B5EF4-FFF2-40B4-BE49-F238E27FC236}">
                <a16:creationId xmlns:a16="http://schemas.microsoft.com/office/drawing/2014/main" id="{C4B51702-75F7-F546-93E4-A24B8AFC79B9}"/>
              </a:ext>
            </a:extLst>
          </p:cNvPr>
          <p:cNvGraphicFramePr>
            <a:graphicFrameLocks noGrp="1"/>
          </p:cNvGraphicFramePr>
          <p:nvPr>
            <p:extLst>
              <p:ext uri="{D42A27DB-BD31-4B8C-83A1-F6EECF244321}">
                <p14:modId xmlns:p14="http://schemas.microsoft.com/office/powerpoint/2010/main" val="3087982853"/>
              </p:ext>
            </p:extLst>
          </p:nvPr>
        </p:nvGraphicFramePr>
        <p:xfrm>
          <a:off x="4055703" y="175687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400421</a:t>
                      </a:r>
                    </a:p>
                  </a:txBody>
                  <a:tcPr/>
                </a:tc>
                <a:tc>
                  <a:txBody>
                    <a:bodyPr/>
                    <a:lstStyle/>
                    <a:p>
                      <a:pPr algn="ctr"/>
                      <a:r>
                        <a:rPr lang="en-US" dirty="0">
                          <a:latin typeface="Courier" pitchFamily="2" charset="0"/>
                        </a:rPr>
                        <a:t>3b3b3b</a:t>
                      </a:r>
                    </a:p>
                  </a:txBody>
                  <a:tcPr/>
                </a:tc>
                <a:tc>
                  <a:txBody>
                    <a:bodyPr/>
                    <a:lstStyle/>
                    <a:p>
                      <a:pPr algn="ctr"/>
                      <a:endParaRPr lang="en-US">
                        <a:latin typeface="Courier" pitchFamily="2" charset="0"/>
                      </a:endParaRP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79" name="Table 10">
            <a:extLst>
              <a:ext uri="{FF2B5EF4-FFF2-40B4-BE49-F238E27FC236}">
                <a16:creationId xmlns:a16="http://schemas.microsoft.com/office/drawing/2014/main" id="{7B121324-4C32-AA48-933F-EE96525CA2AE}"/>
              </a:ext>
            </a:extLst>
          </p:cNvPr>
          <p:cNvGraphicFramePr>
            <a:graphicFrameLocks noGrp="1"/>
          </p:cNvGraphicFramePr>
          <p:nvPr>
            <p:extLst>
              <p:ext uri="{D42A27DB-BD31-4B8C-83A1-F6EECF244321}">
                <p14:modId xmlns:p14="http://schemas.microsoft.com/office/powerpoint/2010/main" val="155771350"/>
              </p:ext>
            </p:extLst>
          </p:nvPr>
        </p:nvGraphicFramePr>
        <p:xfrm>
          <a:off x="4064000" y="175687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400421</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61" name="Table 10">
            <a:extLst>
              <a:ext uri="{FF2B5EF4-FFF2-40B4-BE49-F238E27FC236}">
                <a16:creationId xmlns:a16="http://schemas.microsoft.com/office/drawing/2014/main" id="{EE491396-43FE-0F45-8C4A-84E390E6B4D0}"/>
              </a:ext>
            </a:extLst>
          </p:cNvPr>
          <p:cNvGraphicFramePr>
            <a:graphicFrameLocks noGrp="1"/>
          </p:cNvGraphicFramePr>
          <p:nvPr>
            <p:extLst>
              <p:ext uri="{D42A27DB-BD31-4B8C-83A1-F6EECF244321}">
                <p14:modId xmlns:p14="http://schemas.microsoft.com/office/powerpoint/2010/main" val="1612328077"/>
              </p:ext>
            </p:extLst>
          </p:nvPr>
        </p:nvGraphicFramePr>
        <p:xfrm>
          <a:off x="4052850" y="1752176"/>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400660</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99" name="Table 10">
            <a:extLst>
              <a:ext uri="{FF2B5EF4-FFF2-40B4-BE49-F238E27FC236}">
                <a16:creationId xmlns:a16="http://schemas.microsoft.com/office/drawing/2014/main" id="{C7704D54-B105-494F-80C3-125E62C6DCBC}"/>
              </a:ext>
            </a:extLst>
          </p:cNvPr>
          <p:cNvGraphicFramePr>
            <a:graphicFrameLocks noGrp="1"/>
          </p:cNvGraphicFramePr>
          <p:nvPr>
            <p:extLst>
              <p:ext uri="{D42A27DB-BD31-4B8C-83A1-F6EECF244321}">
                <p14:modId xmlns:p14="http://schemas.microsoft.com/office/powerpoint/2010/main" val="606790037"/>
              </p:ext>
            </p:extLst>
          </p:nvPr>
        </p:nvGraphicFramePr>
        <p:xfrm>
          <a:off x="4052850" y="175189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400663</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100" name="Table 10">
            <a:extLst>
              <a:ext uri="{FF2B5EF4-FFF2-40B4-BE49-F238E27FC236}">
                <a16:creationId xmlns:a16="http://schemas.microsoft.com/office/drawing/2014/main" id="{376DF424-C8B6-6D4E-BAF0-C2306F5217BC}"/>
              </a:ext>
            </a:extLst>
          </p:cNvPr>
          <p:cNvGraphicFramePr>
            <a:graphicFrameLocks noGrp="1"/>
          </p:cNvGraphicFramePr>
          <p:nvPr>
            <p:extLst>
              <p:ext uri="{D42A27DB-BD31-4B8C-83A1-F6EECF244321}">
                <p14:modId xmlns:p14="http://schemas.microsoft.com/office/powerpoint/2010/main" val="1608729137"/>
              </p:ext>
            </p:extLst>
          </p:nvPr>
        </p:nvGraphicFramePr>
        <p:xfrm>
          <a:off x="4063999" y="1751417"/>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400666</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2" name="Table 10">
            <a:extLst>
              <a:ext uri="{FF2B5EF4-FFF2-40B4-BE49-F238E27FC236}">
                <a16:creationId xmlns:a16="http://schemas.microsoft.com/office/drawing/2014/main" id="{BD0A09AA-74C4-0845-A367-F2BEFB02555A}"/>
              </a:ext>
            </a:extLst>
          </p:cNvPr>
          <p:cNvGraphicFramePr>
            <a:graphicFrameLocks noGrp="1"/>
          </p:cNvGraphicFramePr>
          <p:nvPr>
            <p:extLst>
              <p:ext uri="{D42A27DB-BD31-4B8C-83A1-F6EECF244321}">
                <p14:modId xmlns:p14="http://schemas.microsoft.com/office/powerpoint/2010/main" val="3825918057"/>
              </p:ext>
            </p:extLst>
          </p:nvPr>
        </p:nvGraphicFramePr>
        <p:xfrm>
          <a:off x="4068583" y="175659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0</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2" name="Table 10">
            <a:extLst>
              <a:ext uri="{FF2B5EF4-FFF2-40B4-BE49-F238E27FC236}">
                <a16:creationId xmlns:a16="http://schemas.microsoft.com/office/drawing/2014/main" id="{AC8D671C-AFB5-4D40-BA28-83DA17BE9B61}"/>
              </a:ext>
            </a:extLst>
          </p:cNvPr>
          <p:cNvGraphicFramePr>
            <a:graphicFrameLocks noGrp="1"/>
          </p:cNvGraphicFramePr>
          <p:nvPr>
            <p:extLst>
              <p:ext uri="{D42A27DB-BD31-4B8C-83A1-F6EECF244321}">
                <p14:modId xmlns:p14="http://schemas.microsoft.com/office/powerpoint/2010/main" val="1150807260"/>
              </p:ext>
            </p:extLst>
          </p:nvPr>
        </p:nvGraphicFramePr>
        <p:xfrm>
          <a:off x="4059322" y="175659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4002a6</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4" name="Table 10">
            <a:extLst>
              <a:ext uri="{FF2B5EF4-FFF2-40B4-BE49-F238E27FC236}">
                <a16:creationId xmlns:a16="http://schemas.microsoft.com/office/drawing/2014/main" id="{503B0E49-430C-7447-BC83-3E2DF596534E}"/>
              </a:ext>
            </a:extLst>
          </p:cNvPr>
          <p:cNvGraphicFramePr>
            <a:graphicFrameLocks noGrp="1"/>
          </p:cNvGraphicFramePr>
          <p:nvPr>
            <p:extLst>
              <p:ext uri="{D42A27DB-BD31-4B8C-83A1-F6EECF244321}">
                <p14:modId xmlns:p14="http://schemas.microsoft.com/office/powerpoint/2010/main" val="1907823343"/>
              </p:ext>
            </p:extLst>
          </p:nvPr>
        </p:nvGraphicFramePr>
        <p:xfrm>
          <a:off x="4063998" y="175410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4004b8</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ea78</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6" name="Table 10">
            <a:extLst>
              <a:ext uri="{FF2B5EF4-FFF2-40B4-BE49-F238E27FC236}">
                <a16:creationId xmlns:a16="http://schemas.microsoft.com/office/drawing/2014/main" id="{4C2BAEFC-6673-C046-BF87-FFC7A1B40BBA}"/>
              </a:ext>
            </a:extLst>
          </p:cNvPr>
          <p:cNvGraphicFramePr>
            <a:graphicFrameLocks noGrp="1"/>
          </p:cNvGraphicFramePr>
          <p:nvPr>
            <p:extLst>
              <p:ext uri="{D42A27DB-BD31-4B8C-83A1-F6EECF244321}">
                <p14:modId xmlns:p14="http://schemas.microsoft.com/office/powerpoint/2010/main" val="2816555609"/>
              </p:ext>
            </p:extLst>
          </p:nvPr>
        </p:nvGraphicFramePr>
        <p:xfrm>
          <a:off x="4055701" y="175134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4004b9</a:t>
                      </a:r>
                    </a:p>
                  </a:txBody>
                  <a:tcPr/>
                </a:tc>
                <a:tc>
                  <a:txBody>
                    <a:bodyPr/>
                    <a:lstStyle/>
                    <a:p>
                      <a:pPr algn="ctr"/>
                      <a:r>
                        <a:rPr lang="en-US" dirty="0">
                          <a:latin typeface="Courier" pitchFamily="2" charset="0"/>
                        </a:rPr>
                        <a:t>3b3b3b</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107" name="Table 10">
            <a:extLst>
              <a:ext uri="{FF2B5EF4-FFF2-40B4-BE49-F238E27FC236}">
                <a16:creationId xmlns:a16="http://schemas.microsoft.com/office/drawing/2014/main" id="{D07C29AA-351E-CD4D-B5AD-C0D9559B6CCF}"/>
              </a:ext>
            </a:extLst>
          </p:cNvPr>
          <p:cNvGraphicFramePr>
            <a:graphicFrameLocks noGrp="1"/>
          </p:cNvGraphicFramePr>
          <p:nvPr>
            <p:extLst>
              <p:ext uri="{D42A27DB-BD31-4B8C-83A1-F6EECF244321}">
                <p14:modId xmlns:p14="http://schemas.microsoft.com/office/powerpoint/2010/main" val="4283647383"/>
              </p:ext>
            </p:extLst>
          </p:nvPr>
        </p:nvGraphicFramePr>
        <p:xfrm>
          <a:off x="4055699" y="1764186"/>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4004b9</a:t>
                      </a:r>
                    </a:p>
                  </a:txBody>
                  <a:tcPr/>
                </a:tc>
                <a:tc>
                  <a:txBody>
                    <a:bodyPr/>
                    <a:lstStyle/>
                    <a:p>
                      <a:pPr algn="ctr"/>
                      <a:r>
                        <a:rPr lang="en-US" dirty="0">
                          <a:latin typeface="Courier" pitchFamily="2" charset="0"/>
                        </a:rPr>
                        <a:t>ea80</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graphicFrame>
        <p:nvGraphicFramePr>
          <p:cNvPr id="65" name="Table 10">
            <a:extLst>
              <a:ext uri="{FF2B5EF4-FFF2-40B4-BE49-F238E27FC236}">
                <a16:creationId xmlns:a16="http://schemas.microsoft.com/office/drawing/2014/main" id="{A007D3B2-B433-1C4D-8A18-A82FB2BE0E21}"/>
              </a:ext>
            </a:extLst>
          </p:cNvPr>
          <p:cNvGraphicFramePr>
            <a:graphicFrameLocks noGrp="1"/>
          </p:cNvGraphicFramePr>
          <p:nvPr>
            <p:extLst>
              <p:ext uri="{D42A27DB-BD31-4B8C-83A1-F6EECF244321}">
                <p14:modId xmlns:p14="http://schemas.microsoft.com/office/powerpoint/2010/main" val="1230091100"/>
              </p:ext>
            </p:extLst>
          </p:nvPr>
        </p:nvGraphicFramePr>
        <p:xfrm>
          <a:off x="4052846" y="177628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40042a</a:t>
                      </a:r>
                    </a:p>
                  </a:txBody>
                  <a:tcPr/>
                </a:tc>
                <a:tc>
                  <a:txBody>
                    <a:bodyPr/>
                    <a:lstStyle/>
                    <a:p>
                      <a:pPr algn="ctr"/>
                      <a:r>
                        <a:rPr lang="en-US" dirty="0">
                          <a:latin typeface="Courier" pitchFamily="2" charset="0"/>
                        </a:rPr>
                        <a:t>ea80</a:t>
                      </a:r>
                    </a:p>
                  </a:txBody>
                  <a:tcPr/>
                </a:tc>
                <a:tc>
                  <a:txBody>
                    <a:bodyPr/>
                    <a:lstStyle/>
                    <a:p>
                      <a:pPr algn="ctr"/>
                      <a:r>
                        <a:rPr lang="en-US" dirty="0">
                          <a:latin typeface="Courier" pitchFamily="2" charset="0"/>
                        </a:rPr>
                        <a:t>ea70</a:t>
                      </a:r>
                    </a:p>
                  </a:txBody>
                  <a:tcPr/>
                </a:tc>
                <a:tc>
                  <a:txBody>
                    <a:bodyPr/>
                    <a:lstStyle/>
                    <a:p>
                      <a:pPr algn="ctr"/>
                      <a:r>
                        <a:rPr lang="en-US" dirty="0">
                          <a:latin typeface="Courier" pitchFamily="2" charset="0"/>
                        </a:rPr>
                        <a:t>3b</a:t>
                      </a:r>
                    </a:p>
                  </a:txBody>
                  <a:tcPr/>
                </a:tc>
                <a:tc>
                  <a:txBody>
                    <a:bodyPr/>
                    <a:lstStyle/>
                    <a:p>
                      <a:pPr algn="ctr"/>
                      <a:r>
                        <a:rPr lang="en-US" dirty="0">
                          <a:latin typeface="Courier" pitchFamily="2" charset="0"/>
                        </a:rPr>
                        <a:t>0</a:t>
                      </a:r>
                    </a:p>
                  </a:txBody>
                  <a:tcPr/>
                </a:tc>
                <a:extLst>
                  <a:ext uri="{0D108BD9-81ED-4DB2-BD59-A6C34878D82A}">
                    <a16:rowId xmlns:a16="http://schemas.microsoft.com/office/drawing/2014/main" val="2977033932"/>
                  </a:ext>
                </a:extLst>
              </a:tr>
            </a:tbl>
          </a:graphicData>
        </a:graphic>
      </p:graphicFrame>
      <p:cxnSp>
        <p:nvCxnSpPr>
          <p:cNvPr id="66" name="Straight Arrow Connector 65">
            <a:extLst>
              <a:ext uri="{FF2B5EF4-FFF2-40B4-BE49-F238E27FC236}">
                <a16:creationId xmlns:a16="http://schemas.microsoft.com/office/drawing/2014/main" id="{886E66D9-2635-2442-9FB7-B10EE43C6040}"/>
              </a:ext>
            </a:extLst>
          </p:cNvPr>
          <p:cNvCxnSpPr>
            <a:cxnSpLocks/>
          </p:cNvCxnSpPr>
          <p:nvPr/>
        </p:nvCxnSpPr>
        <p:spPr>
          <a:xfrm>
            <a:off x="1445323" y="576253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69" name="Straight Arrow Connector 68">
            <a:extLst>
              <a:ext uri="{FF2B5EF4-FFF2-40B4-BE49-F238E27FC236}">
                <a16:creationId xmlns:a16="http://schemas.microsoft.com/office/drawing/2014/main" id="{1D1347D9-91A3-D44D-B4E4-7C7526199B48}"/>
              </a:ext>
            </a:extLst>
          </p:cNvPr>
          <p:cNvCxnSpPr>
            <a:cxnSpLocks/>
          </p:cNvCxnSpPr>
          <p:nvPr/>
        </p:nvCxnSpPr>
        <p:spPr>
          <a:xfrm>
            <a:off x="4802520" y="5161731"/>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1" name="Straight Arrow Connector 70">
            <a:extLst>
              <a:ext uri="{FF2B5EF4-FFF2-40B4-BE49-F238E27FC236}">
                <a16:creationId xmlns:a16="http://schemas.microsoft.com/office/drawing/2014/main" id="{CC0E78AD-31B6-C64C-8098-F3E3781E7F9F}"/>
              </a:ext>
            </a:extLst>
          </p:cNvPr>
          <p:cNvCxnSpPr>
            <a:cxnSpLocks/>
          </p:cNvCxnSpPr>
          <p:nvPr/>
        </p:nvCxnSpPr>
        <p:spPr>
          <a:xfrm>
            <a:off x="7376332" y="4874252"/>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0" name="Straight Arrow Connector 79">
            <a:extLst>
              <a:ext uri="{FF2B5EF4-FFF2-40B4-BE49-F238E27FC236}">
                <a16:creationId xmlns:a16="http://schemas.microsoft.com/office/drawing/2014/main" id="{134E81EB-DF8A-5740-A09A-7AE4162D0BC3}"/>
              </a:ext>
            </a:extLst>
          </p:cNvPr>
          <p:cNvCxnSpPr>
            <a:cxnSpLocks/>
          </p:cNvCxnSpPr>
          <p:nvPr/>
        </p:nvCxnSpPr>
        <p:spPr>
          <a:xfrm>
            <a:off x="4724400" y="39624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1" name="Straight Arrow Connector 100">
            <a:extLst>
              <a:ext uri="{FF2B5EF4-FFF2-40B4-BE49-F238E27FC236}">
                <a16:creationId xmlns:a16="http://schemas.microsoft.com/office/drawing/2014/main" id="{29AEB435-3F70-464D-9B34-E01A94AEAED3}"/>
              </a:ext>
            </a:extLst>
          </p:cNvPr>
          <p:cNvCxnSpPr>
            <a:cxnSpLocks/>
          </p:cNvCxnSpPr>
          <p:nvPr/>
        </p:nvCxnSpPr>
        <p:spPr>
          <a:xfrm>
            <a:off x="7615785" y="36576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3" name="Straight Arrow Connector 102">
            <a:extLst>
              <a:ext uri="{FF2B5EF4-FFF2-40B4-BE49-F238E27FC236}">
                <a16:creationId xmlns:a16="http://schemas.microsoft.com/office/drawing/2014/main" id="{077E421A-B6C3-924A-A5C4-DBC0E90C73DA}"/>
              </a:ext>
            </a:extLst>
          </p:cNvPr>
          <p:cNvCxnSpPr>
            <a:cxnSpLocks/>
          </p:cNvCxnSpPr>
          <p:nvPr/>
        </p:nvCxnSpPr>
        <p:spPr>
          <a:xfrm>
            <a:off x="4720185" y="28956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8" name="Straight Arrow Connector 107">
            <a:extLst>
              <a:ext uri="{FF2B5EF4-FFF2-40B4-BE49-F238E27FC236}">
                <a16:creationId xmlns:a16="http://schemas.microsoft.com/office/drawing/2014/main" id="{9D3FAE6F-FE4C-064B-B733-5C5CBBE22FCC}"/>
              </a:ext>
            </a:extLst>
          </p:cNvPr>
          <p:cNvCxnSpPr>
            <a:cxnSpLocks/>
          </p:cNvCxnSpPr>
          <p:nvPr/>
        </p:nvCxnSpPr>
        <p:spPr>
          <a:xfrm>
            <a:off x="7467600" y="2438400"/>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40792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417 2.22222E-6 L 0.00538 -0.04908 " pathEditMode="relative" rAng="0" ptsTypes="AA">
                                      <p:cBhvr>
                                        <p:cTn id="6" dur="2000" fill="hold"/>
                                        <p:tgtEl>
                                          <p:spTgt spid="66"/>
                                        </p:tgtEl>
                                        <p:attrNameLst>
                                          <p:attrName>ppt_x</p:attrName>
                                          <p:attrName>ppt_y</p:attrName>
                                        </p:attrNameLst>
                                      </p:cBhvr>
                                      <p:rCtr x="87" y="-2153"/>
                                    </p:animMotion>
                                  </p:childTnLst>
                                </p:cTn>
                              </p:par>
                              <p:par>
                                <p:cTn id="7" presetID="1" presetClass="entr" presetSubtype="0" fill="hold" nodeType="withEffect">
                                  <p:stCondLst>
                                    <p:cond delay="0"/>
                                  </p:stCondLst>
                                  <p:childTnLst>
                                    <p:set>
                                      <p:cBhvr>
                                        <p:cTn id="8" dur="1" fill="hold">
                                          <p:stCondLst>
                                            <p:cond delay="0"/>
                                          </p:stCondLst>
                                        </p:cTn>
                                        <p:tgtEl>
                                          <p:spTgt spid="6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00399 -0.00555 L 0.12899 -0.00555 " pathEditMode="relative" ptsTypes="AA">
                                      <p:cBhvr>
                                        <p:cTn id="16" dur="2000" fill="hold"/>
                                        <p:tgtEl>
                                          <p:spTgt spid="69"/>
                                        </p:tgtEl>
                                        <p:attrNameLst>
                                          <p:attrName>ppt_x</p:attrName>
                                          <p:attrName>ppt_y</p:attrName>
                                        </p:attrNameLst>
                                      </p:cBhvr>
                                    </p:animMotion>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nodeType="clickEffect">
                                  <p:stCondLst>
                                    <p:cond delay="0"/>
                                  </p:stCondLst>
                                  <p:childTnLst>
                                    <p:animMotion origin="layout" path="M 0.00538 -0.04908 L 0.0033 -0.0831 " pathEditMode="relative" rAng="0" ptsTypes="AA">
                                      <p:cBhvr>
                                        <p:cTn id="20" dur="2000" fill="hold"/>
                                        <p:tgtEl>
                                          <p:spTgt spid="66"/>
                                        </p:tgtEl>
                                        <p:attrNameLst>
                                          <p:attrName>ppt_x</p:attrName>
                                          <p:attrName>ppt_y</p:attrName>
                                        </p:attrNameLst>
                                      </p:cBhvr>
                                      <p:rCtr x="-104" y="-1713"/>
                                    </p:animMotion>
                                  </p:childTnLst>
                                </p:cTn>
                              </p:par>
                              <p:par>
                                <p:cTn id="21" presetID="1" presetClass="entr" presetSubtype="0"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6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0033 -0.0831 L 0.0033 -0.12801 " pathEditMode="relative" rAng="0" ptsTypes="AA">
                                      <p:cBhvr>
                                        <p:cTn id="30" dur="2000" fill="hold"/>
                                        <p:tgtEl>
                                          <p:spTgt spid="66"/>
                                        </p:tgtEl>
                                        <p:attrNameLst>
                                          <p:attrName>ppt_x</p:attrName>
                                          <p:attrName>ppt_y</p:attrName>
                                        </p:attrNameLst>
                                      </p:cBhvr>
                                      <p:rCtr x="0" y="-2176"/>
                                    </p:animMotion>
                                  </p:childTnLst>
                                </p:cTn>
                              </p:par>
                              <p:par>
                                <p:cTn id="31" presetID="0" presetClass="path" presetSubtype="0" accel="50000" decel="50000" fill="hold" nodeType="withEffect">
                                  <p:stCondLst>
                                    <p:cond delay="0"/>
                                  </p:stCondLst>
                                  <p:childTnLst>
                                    <p:animMotion origin="layout" path="M 0.004 -0.00555 L 0.05365 -0.00162 " pathEditMode="relative" rAng="0" ptsTypes="AA">
                                      <p:cBhvr>
                                        <p:cTn id="32" dur="2000" fill="hold"/>
                                        <p:tgtEl>
                                          <p:spTgt spid="71"/>
                                        </p:tgtEl>
                                        <p:attrNameLst>
                                          <p:attrName>ppt_x</p:attrName>
                                          <p:attrName>ppt_y</p:attrName>
                                        </p:attrNameLst>
                                      </p:cBhvr>
                                      <p:rCtr x="2483" y="185"/>
                                    </p:animMotion>
                                  </p:childTnLst>
                                </p:cTn>
                              </p:par>
                              <p:par>
                                <p:cTn id="33" presetID="1" presetClass="entr" presetSubtype="0" fill="hold"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0.0033 -0.12801 L 0.0033 -0.17292 " pathEditMode="relative" rAng="0" ptsTypes="AA">
                                      <p:cBhvr>
                                        <p:cTn id="38" dur="2000" fill="hold"/>
                                        <p:tgtEl>
                                          <p:spTgt spid="66"/>
                                        </p:tgtEl>
                                        <p:attrNameLst>
                                          <p:attrName>ppt_x</p:attrName>
                                          <p:attrName>ppt_y</p:attrName>
                                        </p:attrNameLst>
                                      </p:cBhvr>
                                      <p:rCtr x="0" y="-2245"/>
                                    </p:animMotion>
                                  </p:childTnLst>
                                </p:cTn>
                              </p:par>
                              <p:par>
                                <p:cTn id="39" presetID="0" presetClass="path" presetSubtype="0" accel="50000" decel="50000" fill="hold" nodeType="withEffect">
                                  <p:stCondLst>
                                    <p:cond delay="0"/>
                                  </p:stCondLst>
                                  <p:childTnLst>
                                    <p:animMotion origin="layout" path="M 0.06459 -0.00162 L 0.09671 -0.00162 " pathEditMode="relative" ptsTypes="AA">
                                      <p:cBhvr>
                                        <p:cTn id="40" dur="2000" fill="hold"/>
                                        <p:tgtEl>
                                          <p:spTgt spid="71"/>
                                        </p:tgtEl>
                                        <p:attrNameLst>
                                          <p:attrName>ppt_x</p:attrName>
                                          <p:attrName>ppt_y</p:attrName>
                                        </p:attrNameLst>
                                      </p:cBhvr>
                                    </p:animMotion>
                                  </p:childTnLst>
                                </p:cTn>
                              </p:par>
                              <p:par>
                                <p:cTn id="41" presetID="1"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0.0033 -0.17292 L 0.0033 -0.21806 " pathEditMode="relative" rAng="0" ptsTypes="AA">
                                      <p:cBhvr>
                                        <p:cTn id="48" dur="2000" fill="hold"/>
                                        <p:tgtEl>
                                          <p:spTgt spid="66"/>
                                        </p:tgtEl>
                                        <p:attrNameLst>
                                          <p:attrName>ppt_x</p:attrName>
                                          <p:attrName>ppt_y</p:attrName>
                                        </p:attrNameLst>
                                      </p:cBhvr>
                                      <p:rCtr x="0" y="-2269"/>
                                    </p:animMotion>
                                  </p:childTnLst>
                                </p:cTn>
                              </p:par>
                              <p:par>
                                <p:cTn id="49" presetID="1" presetClass="exit" presetSubtype="0" fill="hold" nodeType="withEffect">
                                  <p:stCondLst>
                                    <p:cond delay="0"/>
                                  </p:stCondLst>
                                  <p:childTnLst>
                                    <p:set>
                                      <p:cBhvr>
                                        <p:cTn id="50" dur="1" fill="hold">
                                          <p:stCondLst>
                                            <p:cond delay="0"/>
                                          </p:stCondLst>
                                        </p:cTn>
                                        <p:tgtEl>
                                          <p:spTgt spid="71"/>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3.33333E-6 2.77556E-17 L 0.13299 0.00255 " pathEditMode="relative" rAng="0" ptsTypes="AA">
                                      <p:cBhvr>
                                        <p:cTn id="58" dur="2000" fill="hold"/>
                                        <p:tgtEl>
                                          <p:spTgt spid="80"/>
                                        </p:tgtEl>
                                        <p:attrNameLst>
                                          <p:attrName>ppt_x</p:attrName>
                                          <p:attrName>ppt_y</p:attrName>
                                        </p:attrNameLst>
                                      </p:cBhvr>
                                      <p:rCtr x="6649" y="0"/>
                                    </p:animMotion>
                                  </p:childTnLst>
                                </p:cTn>
                              </p:par>
                              <p:par>
                                <p:cTn id="59" presetID="1" presetClass="entr" presetSubtype="0" fill="hold" nodeType="withEffect">
                                  <p:stCondLst>
                                    <p:cond delay="0"/>
                                  </p:stCondLst>
                                  <p:childTnLst>
                                    <p:set>
                                      <p:cBhvr>
                                        <p:cTn id="60" dur="1" fill="hold">
                                          <p:stCondLst>
                                            <p:cond delay="0"/>
                                          </p:stCondLst>
                                        </p:cTn>
                                        <p:tgtEl>
                                          <p:spTgt spid="9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0" presetClass="path" presetSubtype="0" accel="50000" decel="50000" fill="hold" nodeType="clickEffect">
                                  <p:stCondLst>
                                    <p:cond delay="0"/>
                                  </p:stCondLst>
                                  <p:childTnLst>
                                    <p:animMotion origin="layout" path="M 0.13299 0.00255 L 0.27361 0.00255 " pathEditMode="relative" rAng="0" ptsTypes="AA">
                                      <p:cBhvr>
                                        <p:cTn id="64" dur="2000" fill="hold"/>
                                        <p:tgtEl>
                                          <p:spTgt spid="80"/>
                                        </p:tgtEl>
                                        <p:attrNameLst>
                                          <p:attrName>ppt_x</p:attrName>
                                          <p:attrName>ppt_y</p:attrName>
                                        </p:attrNameLst>
                                      </p:cBhvr>
                                      <p:rCtr x="7153" y="-69"/>
                                    </p:animMotion>
                                  </p:childTnLst>
                                </p:cTn>
                              </p:par>
                              <p:par>
                                <p:cTn id="65" presetID="1" presetClass="entr" presetSubtype="0" fill="hold"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0" presetClass="path" presetSubtype="0" accel="50000" decel="50000" fill="hold" nodeType="clickEffect">
                                  <p:stCondLst>
                                    <p:cond delay="0"/>
                                  </p:stCondLst>
                                  <p:childTnLst>
                                    <p:animMotion origin="layout" path="M 0.0033 -0.21806 L 0.0033 -0.26181 " pathEditMode="relative" rAng="0" ptsTypes="AA">
                                      <p:cBhvr>
                                        <p:cTn id="70" dur="2000" fill="hold"/>
                                        <p:tgtEl>
                                          <p:spTgt spid="66"/>
                                        </p:tgtEl>
                                        <p:attrNameLst>
                                          <p:attrName>ppt_x</p:attrName>
                                          <p:attrName>ppt_y</p:attrName>
                                        </p:attrNameLst>
                                      </p:cBhvr>
                                      <p:rCtr x="0" y="-2199"/>
                                    </p:animMotion>
                                  </p:childTnLst>
                                </p:cTn>
                              </p:par>
                              <p:par>
                                <p:cTn id="71" presetID="1" presetClass="exit" presetSubtype="0" fill="hold" nodeType="withEffect">
                                  <p:stCondLst>
                                    <p:cond delay="0"/>
                                  </p:stCondLst>
                                  <p:childTnLst>
                                    <p:set>
                                      <p:cBhvr>
                                        <p:cTn id="72" dur="1" fill="hold">
                                          <p:stCondLst>
                                            <p:cond delay="0"/>
                                          </p:stCondLst>
                                        </p:cTn>
                                        <p:tgtEl>
                                          <p:spTgt spid="80"/>
                                        </p:tgtEl>
                                        <p:attrNameLst>
                                          <p:attrName>style.visibility</p:attrName>
                                        </p:attrNameLst>
                                      </p:cBhvr>
                                      <p:to>
                                        <p:strVal val="hidden"/>
                                      </p:to>
                                    </p:set>
                                  </p:childTnLst>
                                </p:cTn>
                              </p:par>
                              <p:par>
                                <p:cTn id="73" presetID="1" presetClass="entr" presetSubtype="0" fill="hold" nodeType="withEffect">
                                  <p:stCondLst>
                                    <p:cond delay="0"/>
                                  </p:stCondLst>
                                  <p:childTnLst>
                                    <p:set>
                                      <p:cBhvr>
                                        <p:cTn id="74" dur="1" fill="hold">
                                          <p:stCondLst>
                                            <p:cond delay="0"/>
                                          </p:stCondLst>
                                        </p:cTn>
                                        <p:tgtEl>
                                          <p:spTgt spid="6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0" presetClass="path" presetSubtype="0" accel="50000" decel="50000" fill="hold" nodeType="clickEffect">
                                  <p:stCondLst>
                                    <p:cond delay="0"/>
                                  </p:stCondLst>
                                  <p:childTnLst>
                                    <p:animMotion origin="layout" path="M 0.00399 -0.00556 L 0.12899 -0.00556 " pathEditMode="relative" rAng="0" ptsTypes="AA">
                                      <p:cBhvr>
                                        <p:cTn id="80" dur="2000" fill="hold"/>
                                        <p:tgtEl>
                                          <p:spTgt spid="101"/>
                                        </p:tgtEl>
                                        <p:attrNameLst>
                                          <p:attrName>ppt_x</p:attrName>
                                          <p:attrName>ppt_y</p:attrName>
                                        </p:attrNameLst>
                                      </p:cBhvr>
                                      <p:rCtr x="6250" y="0"/>
                                    </p:animMotion>
                                  </p:childTnLst>
                                </p:cTn>
                              </p:par>
                              <p:par>
                                <p:cTn id="81" presetID="1" presetClass="entr" presetSubtype="0"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0" presetClass="path" presetSubtype="0" accel="50000" decel="50000" fill="hold" nodeType="clickEffect">
                                  <p:stCondLst>
                                    <p:cond delay="0"/>
                                  </p:stCondLst>
                                  <p:childTnLst>
                                    <p:animMotion origin="layout" path="M 0.0033 -0.26181 L 0.0033 -0.3088 " pathEditMode="relative" rAng="0" ptsTypes="AA">
                                      <p:cBhvr>
                                        <p:cTn id="86" dur="2000" fill="hold"/>
                                        <p:tgtEl>
                                          <p:spTgt spid="66"/>
                                        </p:tgtEl>
                                        <p:attrNameLst>
                                          <p:attrName>ppt_x</p:attrName>
                                          <p:attrName>ppt_y</p:attrName>
                                        </p:attrNameLst>
                                      </p:cBhvr>
                                      <p:rCtr x="0" y="-2361"/>
                                    </p:animMotion>
                                  </p:childTnLst>
                                </p:cTn>
                              </p:par>
                              <p:par>
                                <p:cTn id="87" presetID="1" presetClass="entr" presetSubtype="0" fill="hold" nodeType="withEffect">
                                  <p:stCondLst>
                                    <p:cond delay="0"/>
                                  </p:stCondLst>
                                  <p:childTnLst>
                                    <p:set>
                                      <p:cBhvr>
                                        <p:cTn id="88" dur="1" fill="hold">
                                          <p:stCondLst>
                                            <p:cond delay="0"/>
                                          </p:stCondLst>
                                        </p:cTn>
                                        <p:tgtEl>
                                          <p:spTgt spid="64"/>
                                        </p:tgtEl>
                                        <p:attrNameLst>
                                          <p:attrName>style.visibility</p:attrName>
                                        </p:attrNameLst>
                                      </p:cBhvr>
                                      <p:to>
                                        <p:strVal val="visible"/>
                                      </p:to>
                                    </p:set>
                                  </p:childTnLst>
                                </p:cTn>
                              </p:par>
                              <p:par>
                                <p:cTn id="89" presetID="1" presetClass="exit" presetSubtype="0" fill="hold" nodeType="withEffect">
                                  <p:stCondLst>
                                    <p:cond delay="0"/>
                                  </p:stCondLst>
                                  <p:childTnLst>
                                    <p:set>
                                      <p:cBhvr>
                                        <p:cTn id="90" dur="1" fill="hold">
                                          <p:stCondLst>
                                            <p:cond delay="0"/>
                                          </p:stCondLst>
                                        </p:cTn>
                                        <p:tgtEl>
                                          <p:spTgt spid="101"/>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103"/>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nodeType="clickEffect">
                                  <p:stCondLst>
                                    <p:cond delay="0"/>
                                  </p:stCondLst>
                                  <p:childTnLst>
                                    <p:animMotion origin="layout" path="M 0.0033 -0.3088 L 0.0033 -0.34908 " pathEditMode="relative" rAng="0" ptsTypes="AA">
                                      <p:cBhvr>
                                        <p:cTn id="96" dur="2000" fill="hold"/>
                                        <p:tgtEl>
                                          <p:spTgt spid="66"/>
                                        </p:tgtEl>
                                        <p:attrNameLst>
                                          <p:attrName>ppt_x</p:attrName>
                                          <p:attrName>ppt_y</p:attrName>
                                        </p:attrNameLst>
                                      </p:cBhvr>
                                      <p:rCtr x="0" y="-2014"/>
                                    </p:animMotion>
                                  </p:childTnLst>
                                </p:cTn>
                              </p:par>
                              <p:par>
                                <p:cTn id="97" presetID="0" presetClass="path" presetSubtype="0" accel="50000" decel="50000" fill="hold" nodeType="withEffect">
                                  <p:stCondLst>
                                    <p:cond delay="0"/>
                                  </p:stCondLst>
                                  <p:childTnLst>
                                    <p:animMotion origin="layout" path="M 0.00399 -0.00556 L 0.05365 -0.00162 " pathEditMode="relative" rAng="0" ptsTypes="AA">
                                      <p:cBhvr>
                                        <p:cTn id="98" dur="2000" fill="hold"/>
                                        <p:tgtEl>
                                          <p:spTgt spid="103"/>
                                        </p:tgtEl>
                                        <p:attrNameLst>
                                          <p:attrName>ppt_x</p:attrName>
                                          <p:attrName>ppt_y</p:attrName>
                                        </p:attrNameLst>
                                      </p:cBhvr>
                                      <p:rCtr x="2483" y="185"/>
                                    </p:animMotion>
                                  </p:childTnLst>
                                </p:cTn>
                              </p:par>
                              <p:par>
                                <p:cTn id="99" presetID="1" presetClass="entr" presetSubtype="0" fill="hold" nodeType="withEffect">
                                  <p:stCondLst>
                                    <p:cond delay="0"/>
                                  </p:stCondLst>
                                  <p:childTnLst>
                                    <p:set>
                                      <p:cBhvr>
                                        <p:cTn id="100" dur="1" fill="hold">
                                          <p:stCondLst>
                                            <p:cond delay="0"/>
                                          </p:stCondLst>
                                        </p:cTn>
                                        <p:tgtEl>
                                          <p:spTgt spid="10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0" presetClass="path" presetSubtype="0" accel="50000" decel="50000" fill="hold" nodeType="clickEffect">
                                  <p:stCondLst>
                                    <p:cond delay="0"/>
                                  </p:stCondLst>
                                  <p:childTnLst>
                                    <p:animMotion origin="layout" path="M 0.0033 -0.34908 L 0.0033 -0.39468 " pathEditMode="relative" ptsTypes="AA">
                                      <p:cBhvr>
                                        <p:cTn id="104" dur="2000" fill="hold"/>
                                        <p:tgtEl>
                                          <p:spTgt spid="66"/>
                                        </p:tgtEl>
                                        <p:attrNameLst>
                                          <p:attrName>ppt_x</p:attrName>
                                          <p:attrName>ppt_y</p:attrName>
                                        </p:attrNameLst>
                                      </p:cBhvr>
                                    </p:animMotion>
                                  </p:childTnLst>
                                </p:cTn>
                              </p:par>
                              <p:par>
                                <p:cTn id="105" presetID="0" presetClass="path" presetSubtype="0" accel="50000" decel="50000" fill="hold" nodeType="withEffect">
                                  <p:stCondLst>
                                    <p:cond delay="0"/>
                                  </p:stCondLst>
                                  <p:childTnLst>
                                    <p:animMotion origin="layout" path="M 0.05364 -0.00162 L 0.0967 -0.00162 " pathEditMode="relative" rAng="0" ptsTypes="AA">
                                      <p:cBhvr>
                                        <p:cTn id="106" dur="2000" fill="hold"/>
                                        <p:tgtEl>
                                          <p:spTgt spid="103"/>
                                        </p:tgtEl>
                                        <p:attrNameLst>
                                          <p:attrName>ppt_x</p:attrName>
                                          <p:attrName>ppt_y</p:attrName>
                                        </p:attrNameLst>
                                      </p:cBhvr>
                                      <p:rCtr x="2205" y="-69"/>
                                    </p:animMotion>
                                  </p:childTnLst>
                                </p:cTn>
                              </p:par>
                              <p:par>
                                <p:cTn id="107" presetID="1" presetClass="entr" presetSubtype="0" fill="hold" nodeType="withEffect">
                                  <p:stCondLst>
                                    <p:cond delay="0"/>
                                  </p:stCondLst>
                                  <p:childTnLst>
                                    <p:set>
                                      <p:cBhvr>
                                        <p:cTn id="108" dur="1" fill="hold">
                                          <p:stCondLst>
                                            <p:cond delay="0"/>
                                          </p:stCondLst>
                                        </p:cTn>
                                        <p:tgtEl>
                                          <p:spTgt spid="10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033 -0.39584 L 0.0033 -0.43704 " pathEditMode="relative" ptsTypes="AA">
                                      <p:cBhvr>
                                        <p:cTn id="112" dur="2000" fill="hold"/>
                                        <p:tgtEl>
                                          <p:spTgt spid="66"/>
                                        </p:tgtEl>
                                        <p:attrNameLst>
                                          <p:attrName>ppt_x</p:attrName>
                                          <p:attrName>ppt_y</p:attrName>
                                        </p:attrNameLst>
                                      </p:cBhvr>
                                    </p:animMotion>
                                  </p:childTnLst>
                                </p:cTn>
                              </p:par>
                              <p:par>
                                <p:cTn id="113" presetID="1" presetClass="entr" presetSubtype="0" fill="hold" nodeType="withEffect">
                                  <p:stCondLst>
                                    <p:cond delay="0"/>
                                  </p:stCondLst>
                                  <p:childTnLst>
                                    <p:set>
                                      <p:cBhvr>
                                        <p:cTn id="114" dur="1" fill="hold">
                                          <p:stCondLst>
                                            <p:cond delay="0"/>
                                          </p:stCondLst>
                                        </p:cTn>
                                        <p:tgtEl>
                                          <p:spTgt spid="65"/>
                                        </p:tgtEl>
                                        <p:attrNameLst>
                                          <p:attrName>style.visibility</p:attrName>
                                        </p:attrNameLst>
                                      </p:cBhvr>
                                      <p:to>
                                        <p:strVal val="visible"/>
                                      </p:to>
                                    </p:set>
                                  </p:childTnLst>
                                </p:cTn>
                              </p:par>
                              <p:par>
                                <p:cTn id="115" presetID="1" presetClass="exit" presetSubtype="0" fill="hold" nodeType="withEffect">
                                  <p:stCondLst>
                                    <p:cond delay="0"/>
                                  </p:stCondLst>
                                  <p:childTnLst>
                                    <p:set>
                                      <p:cBhvr>
                                        <p:cTn id="116" dur="1" fill="hold">
                                          <p:stCondLst>
                                            <p:cond delay="0"/>
                                          </p:stCondLst>
                                        </p:cTn>
                                        <p:tgtEl>
                                          <p:spTgt spid="103"/>
                                        </p:tgtEl>
                                        <p:attrNameLst>
                                          <p:attrName>style.visibility</p:attrName>
                                        </p:attrNameLst>
                                      </p:cBhvr>
                                      <p:to>
                                        <p:strVal val="hidden"/>
                                      </p:to>
                                    </p:set>
                                  </p:childTnLst>
                                </p:cTn>
                              </p:par>
                              <p:par>
                                <p:cTn id="117" presetID="1" presetClass="entr" presetSubtype="0" fill="hold" nodeType="withEffect">
                                  <p:stCondLst>
                                    <p:cond delay="0"/>
                                  </p:stCondLst>
                                  <p:childTnLst>
                                    <p:set>
                                      <p:cBhvr>
                                        <p:cTn id="118" dur="1" fill="hold">
                                          <p:stCondLst>
                                            <p:cond delay="0"/>
                                          </p:stCondLst>
                                        </p:cTn>
                                        <p:tgtEl>
                                          <p:spTgt spid="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EDDC-61AF-FB45-B595-42637F7DA168}"/>
              </a:ext>
            </a:extLst>
          </p:cNvPr>
          <p:cNvSpPr>
            <a:spLocks noGrp="1"/>
          </p:cNvSpPr>
          <p:nvPr>
            <p:ph type="title"/>
          </p:nvPr>
        </p:nvSpPr>
        <p:spPr/>
        <p:txBody>
          <a:bodyPr/>
          <a:lstStyle/>
          <a:p>
            <a:r>
              <a:rPr lang="en-US" dirty="0"/>
              <a:t>Exercise 2: ROP</a:t>
            </a:r>
          </a:p>
        </p:txBody>
      </p:sp>
      <p:sp>
        <p:nvSpPr>
          <p:cNvPr id="3" name="Content Placeholder 2">
            <a:extLst>
              <a:ext uri="{FF2B5EF4-FFF2-40B4-BE49-F238E27FC236}">
                <a16:creationId xmlns:a16="http://schemas.microsoft.com/office/drawing/2014/main" id="{6D4D9FE2-D7E2-2747-A93E-49D60E30DC41}"/>
              </a:ext>
            </a:extLst>
          </p:cNvPr>
          <p:cNvSpPr>
            <a:spLocks noGrp="1"/>
          </p:cNvSpPr>
          <p:nvPr>
            <p:ph idx="1"/>
          </p:nvPr>
        </p:nvSpPr>
        <p:spPr/>
        <p:txBody>
          <a:bodyPr/>
          <a:lstStyle/>
          <a:p>
            <a:r>
              <a:rPr lang="en-US" dirty="0"/>
              <a:t>What are the values in the registers when the function at address 0x401a82 gets called?</a:t>
            </a:r>
          </a:p>
        </p:txBody>
      </p:sp>
      <p:sp>
        <p:nvSpPr>
          <p:cNvPr id="4" name="TextBox 3">
            <a:extLst>
              <a:ext uri="{FF2B5EF4-FFF2-40B4-BE49-F238E27FC236}">
                <a16:creationId xmlns:a16="http://schemas.microsoft.com/office/drawing/2014/main" id="{EDFA34EA-7510-4D4C-8B6E-050B9AAFB688}"/>
              </a:ext>
            </a:extLst>
          </p:cNvPr>
          <p:cNvSpPr txBox="1"/>
          <p:nvPr/>
        </p:nvSpPr>
        <p:spPr>
          <a:xfrm>
            <a:off x="4550294" y="4903461"/>
            <a:ext cx="83326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5A C3</a:t>
            </a:r>
          </a:p>
        </p:txBody>
      </p:sp>
      <p:sp>
        <p:nvSpPr>
          <p:cNvPr id="5" name="Rectangle 4">
            <a:extLst>
              <a:ext uri="{FF2B5EF4-FFF2-40B4-BE49-F238E27FC236}">
                <a16:creationId xmlns:a16="http://schemas.microsoft.com/office/drawing/2014/main" id="{DBC578DD-D0C5-FE48-B5B6-E5AF11F2B65E}"/>
              </a:ext>
            </a:extLst>
          </p:cNvPr>
          <p:cNvSpPr/>
          <p:nvPr/>
        </p:nvSpPr>
        <p:spPr>
          <a:xfrm>
            <a:off x="1692441" y="546445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0x4019e5</a:t>
            </a:r>
          </a:p>
        </p:txBody>
      </p:sp>
      <p:sp>
        <p:nvSpPr>
          <p:cNvPr id="6" name="Rectangle 5">
            <a:extLst>
              <a:ext uri="{FF2B5EF4-FFF2-40B4-BE49-F238E27FC236}">
                <a16:creationId xmlns:a16="http://schemas.microsoft.com/office/drawing/2014/main" id="{1A9E7A78-618D-3A4B-A6F9-0E510B1816B9}"/>
              </a:ext>
            </a:extLst>
          </p:cNvPr>
          <p:cNvSpPr/>
          <p:nvPr/>
        </p:nvSpPr>
        <p:spPr>
          <a:xfrm>
            <a:off x="1696923" y="516312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0x59b997ff</a:t>
            </a:r>
            <a:endParaRPr lang="en-US" sz="1400" dirty="0"/>
          </a:p>
        </p:txBody>
      </p:sp>
      <p:sp>
        <p:nvSpPr>
          <p:cNvPr id="7" name="TextBox 6">
            <a:extLst>
              <a:ext uri="{FF2B5EF4-FFF2-40B4-BE49-F238E27FC236}">
                <a16:creationId xmlns:a16="http://schemas.microsoft.com/office/drawing/2014/main" id="{E33D6BE9-7FB4-DA4E-AA52-70C792135274}"/>
              </a:ext>
            </a:extLst>
          </p:cNvPr>
          <p:cNvSpPr txBox="1"/>
          <p:nvPr/>
        </p:nvSpPr>
        <p:spPr>
          <a:xfrm>
            <a:off x="4455096" y="51771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8" name="Straight Arrow Connector 7">
            <a:extLst>
              <a:ext uri="{FF2B5EF4-FFF2-40B4-BE49-F238E27FC236}">
                <a16:creationId xmlns:a16="http://schemas.microsoft.com/office/drawing/2014/main" id="{5885BAB1-50A3-3C4C-8F24-287F1AF26E1B}"/>
              </a:ext>
            </a:extLst>
          </p:cNvPr>
          <p:cNvCxnSpPr>
            <a:cxnSpLocks/>
            <a:endCxn id="4" idx="1"/>
          </p:cNvCxnSpPr>
          <p:nvPr/>
        </p:nvCxnSpPr>
        <p:spPr>
          <a:xfrm flipV="1">
            <a:off x="3810000" y="5058731"/>
            <a:ext cx="740294" cy="1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36F9750C-F2BB-C542-98D4-F43C2A14A19E}"/>
              </a:ext>
            </a:extLst>
          </p:cNvPr>
          <p:cNvSpPr txBox="1"/>
          <p:nvPr/>
        </p:nvSpPr>
        <p:spPr>
          <a:xfrm>
            <a:off x="7228147" y="4262735"/>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2B 02 C3</a:t>
            </a:r>
          </a:p>
        </p:txBody>
      </p:sp>
      <p:sp>
        <p:nvSpPr>
          <p:cNvPr id="10" name="TextBox 9">
            <a:extLst>
              <a:ext uri="{FF2B5EF4-FFF2-40B4-BE49-F238E27FC236}">
                <a16:creationId xmlns:a16="http://schemas.microsoft.com/office/drawing/2014/main" id="{05EA6CFC-AF38-8947-ACD5-97D89D6ACC0B}"/>
              </a:ext>
            </a:extLst>
          </p:cNvPr>
          <p:cNvSpPr txBox="1"/>
          <p:nvPr/>
        </p:nvSpPr>
        <p:spPr>
          <a:xfrm>
            <a:off x="7137826" y="4643735"/>
            <a:ext cx="1672253"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sub (%</a:t>
            </a:r>
            <a:r>
              <a:rPr lang="en-US" sz="1200" b="1" dirty="0" err="1">
                <a:latin typeface="Courier New" panose="02070309020205020404" pitchFamily="49" charset="0"/>
                <a:cs typeface="Courier New" panose="02070309020205020404" pitchFamily="49" charset="0"/>
              </a:rPr>
              <a:t>rdx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1" name="Straight Arrow Connector 10">
            <a:extLst>
              <a:ext uri="{FF2B5EF4-FFF2-40B4-BE49-F238E27FC236}">
                <a16:creationId xmlns:a16="http://schemas.microsoft.com/office/drawing/2014/main" id="{E3EB4C66-CA23-B441-933A-45378D424141}"/>
              </a:ext>
            </a:extLst>
          </p:cNvPr>
          <p:cNvCxnSpPr>
            <a:cxnSpLocks/>
            <a:endCxn id="9" idx="1"/>
          </p:cNvCxnSpPr>
          <p:nvPr/>
        </p:nvCxnSpPr>
        <p:spPr>
          <a:xfrm flipV="1">
            <a:off x="3810000" y="4432012"/>
            <a:ext cx="3418147" cy="251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EB554668-9224-7A40-B4B7-FF18B6348FAD}"/>
              </a:ext>
            </a:extLst>
          </p:cNvPr>
          <p:cNvSpPr/>
          <p:nvPr/>
        </p:nvSpPr>
        <p:spPr>
          <a:xfrm>
            <a:off x="1692441" y="487544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0x401a5b</a:t>
            </a:r>
          </a:p>
        </p:txBody>
      </p:sp>
      <p:sp>
        <p:nvSpPr>
          <p:cNvPr id="13" name="Rectangle 12">
            <a:extLst>
              <a:ext uri="{FF2B5EF4-FFF2-40B4-BE49-F238E27FC236}">
                <a16:creationId xmlns:a16="http://schemas.microsoft.com/office/drawing/2014/main" id="{623D2995-528C-2E42-8EFC-2150F58B5DF4}"/>
              </a:ext>
            </a:extLst>
          </p:cNvPr>
          <p:cNvSpPr/>
          <p:nvPr/>
        </p:nvSpPr>
        <p:spPr>
          <a:xfrm>
            <a:off x="1691644" y="456793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0x7fffffffea50</a:t>
            </a:r>
            <a:endParaRPr lang="en-US" dirty="0"/>
          </a:p>
        </p:txBody>
      </p:sp>
      <p:sp>
        <p:nvSpPr>
          <p:cNvPr id="38" name="Rectangle 37">
            <a:extLst>
              <a:ext uri="{FF2B5EF4-FFF2-40B4-BE49-F238E27FC236}">
                <a16:creationId xmlns:a16="http://schemas.microsoft.com/office/drawing/2014/main" id="{6A0DB3BE-A28B-8344-B4F7-B2D4082C3854}"/>
              </a:ext>
            </a:extLst>
          </p:cNvPr>
          <p:cNvSpPr/>
          <p:nvPr/>
        </p:nvSpPr>
        <p:spPr>
          <a:xfrm>
            <a:off x="1696655" y="3339497"/>
            <a:ext cx="2286000" cy="290443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4587C1CA-52F8-1B48-BEEB-4CF490687520}"/>
              </a:ext>
            </a:extLst>
          </p:cNvPr>
          <p:cNvSpPr txBox="1"/>
          <p:nvPr/>
        </p:nvSpPr>
        <p:spPr>
          <a:xfrm>
            <a:off x="-1604" y="454780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49" name="TextBox 48">
            <a:extLst>
              <a:ext uri="{FF2B5EF4-FFF2-40B4-BE49-F238E27FC236}">
                <a16:creationId xmlns:a16="http://schemas.microsoft.com/office/drawing/2014/main" id="{E1AC97D4-E303-8744-AFEB-6D70056105BC}"/>
              </a:ext>
            </a:extLst>
          </p:cNvPr>
          <p:cNvSpPr txBox="1"/>
          <p:nvPr/>
        </p:nvSpPr>
        <p:spPr>
          <a:xfrm>
            <a:off x="8911" y="483162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0" name="TextBox 49">
            <a:extLst>
              <a:ext uri="{FF2B5EF4-FFF2-40B4-BE49-F238E27FC236}">
                <a16:creationId xmlns:a16="http://schemas.microsoft.com/office/drawing/2014/main" id="{EF4C2B4E-F0F1-374A-AAC5-224064C972F5}"/>
              </a:ext>
            </a:extLst>
          </p:cNvPr>
          <p:cNvSpPr txBox="1"/>
          <p:nvPr/>
        </p:nvSpPr>
        <p:spPr>
          <a:xfrm>
            <a:off x="8642" y="511453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1" name="TextBox 50">
            <a:extLst>
              <a:ext uri="{FF2B5EF4-FFF2-40B4-BE49-F238E27FC236}">
                <a16:creationId xmlns:a16="http://schemas.microsoft.com/office/drawing/2014/main" id="{EBE01BB9-6113-0848-81DA-B1D2C5EE1832}"/>
              </a:ext>
            </a:extLst>
          </p:cNvPr>
          <p:cNvSpPr txBox="1"/>
          <p:nvPr/>
        </p:nvSpPr>
        <p:spPr>
          <a:xfrm>
            <a:off x="-269" y="545801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sp>
        <p:nvSpPr>
          <p:cNvPr id="61" name="Rectangle 60">
            <a:extLst>
              <a:ext uri="{FF2B5EF4-FFF2-40B4-BE49-F238E27FC236}">
                <a16:creationId xmlns:a16="http://schemas.microsoft.com/office/drawing/2014/main" id="{5AC63905-7A27-B94E-A5E9-9932539868BA}"/>
              </a:ext>
            </a:extLst>
          </p:cNvPr>
          <p:cNvSpPr/>
          <p:nvPr/>
        </p:nvSpPr>
        <p:spPr>
          <a:xfrm>
            <a:off x="1696560" y="42776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0x401bb0</a:t>
            </a:r>
          </a:p>
        </p:txBody>
      </p:sp>
      <p:sp>
        <p:nvSpPr>
          <p:cNvPr id="62" name="Rectangle 61">
            <a:extLst>
              <a:ext uri="{FF2B5EF4-FFF2-40B4-BE49-F238E27FC236}">
                <a16:creationId xmlns:a16="http://schemas.microsoft.com/office/drawing/2014/main" id="{55CE2167-B493-824E-9DB4-11DB3A0A5612}"/>
              </a:ext>
            </a:extLst>
          </p:cNvPr>
          <p:cNvSpPr/>
          <p:nvPr/>
        </p:nvSpPr>
        <p:spPr>
          <a:xfrm>
            <a:off x="1695763" y="397018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0x4002a3</a:t>
            </a:r>
            <a:endParaRPr lang="en-US" dirty="0"/>
          </a:p>
        </p:txBody>
      </p:sp>
      <p:sp>
        <p:nvSpPr>
          <p:cNvPr id="63" name="TextBox 62">
            <a:extLst>
              <a:ext uri="{FF2B5EF4-FFF2-40B4-BE49-F238E27FC236}">
                <a16:creationId xmlns:a16="http://schemas.microsoft.com/office/drawing/2014/main" id="{5AC6215C-A6E9-7748-BD78-F00451792D1C}"/>
              </a:ext>
            </a:extLst>
          </p:cNvPr>
          <p:cNvSpPr txBox="1"/>
          <p:nvPr/>
        </p:nvSpPr>
        <p:spPr>
          <a:xfrm>
            <a:off x="7380548" y="5405735"/>
            <a:ext cx="83813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58 C3</a:t>
            </a:r>
          </a:p>
        </p:txBody>
      </p:sp>
      <p:sp>
        <p:nvSpPr>
          <p:cNvPr id="64" name="TextBox 63">
            <a:extLst>
              <a:ext uri="{FF2B5EF4-FFF2-40B4-BE49-F238E27FC236}">
                <a16:creationId xmlns:a16="http://schemas.microsoft.com/office/drawing/2014/main" id="{30013077-EFFC-0B46-88AB-EFAA02112041}"/>
              </a:ext>
            </a:extLst>
          </p:cNvPr>
          <p:cNvSpPr txBox="1"/>
          <p:nvPr/>
        </p:nvSpPr>
        <p:spPr>
          <a:xfrm>
            <a:off x="7290226" y="57867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65" name="Straight Arrow Connector 64">
            <a:extLst>
              <a:ext uri="{FF2B5EF4-FFF2-40B4-BE49-F238E27FC236}">
                <a16:creationId xmlns:a16="http://schemas.microsoft.com/office/drawing/2014/main" id="{E3FA4344-67C3-B94A-997B-E4F507209537}"/>
              </a:ext>
            </a:extLst>
          </p:cNvPr>
          <p:cNvCxnSpPr>
            <a:cxnSpLocks/>
            <a:endCxn id="63" idx="1"/>
          </p:cNvCxnSpPr>
          <p:nvPr/>
        </p:nvCxnSpPr>
        <p:spPr>
          <a:xfrm flipV="1">
            <a:off x="3962400" y="5575012"/>
            <a:ext cx="3418148" cy="25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14143E8F-ACA2-D74C-A36F-FDC9597CFE8D}"/>
              </a:ext>
            </a:extLst>
          </p:cNvPr>
          <p:cNvCxnSpPr>
            <a:cxnSpLocks/>
            <a:endCxn id="72" idx="3"/>
          </p:cNvCxnSpPr>
          <p:nvPr/>
        </p:nvCxnSpPr>
        <p:spPr>
          <a:xfrm rot="5400000" flipH="1" flipV="1">
            <a:off x="3276314" y="4035084"/>
            <a:ext cx="1235015" cy="167646"/>
          </a:xfrm>
          <a:prstGeom prst="bentConnector4">
            <a:avLst>
              <a:gd name="adj1" fmla="val -505"/>
              <a:gd name="adj2" fmla="val 236359"/>
            </a:avLst>
          </a:prstGeom>
          <a:ln>
            <a:tailEnd type="triangle"/>
          </a:ln>
        </p:spPr>
        <p:style>
          <a:lnRef idx="2">
            <a:schemeClr val="dk1"/>
          </a:lnRef>
          <a:fillRef idx="0">
            <a:schemeClr val="dk1"/>
          </a:fillRef>
          <a:effectRef idx="1">
            <a:schemeClr val="dk1"/>
          </a:effectRef>
          <a:fontRef idx="minor">
            <a:schemeClr val="tx1"/>
          </a:fontRef>
        </p:style>
      </p:cxnSp>
      <p:sp>
        <p:nvSpPr>
          <p:cNvPr id="67" name="Rectangle 66">
            <a:extLst>
              <a:ext uri="{FF2B5EF4-FFF2-40B4-BE49-F238E27FC236}">
                <a16:creationId xmlns:a16="http://schemas.microsoft.com/office/drawing/2014/main" id="{E3C4A21D-74D7-2141-A794-0FCB2A0EDCB0}"/>
              </a:ext>
            </a:extLst>
          </p:cNvPr>
          <p:cNvSpPr/>
          <p:nvPr/>
        </p:nvSpPr>
        <p:spPr>
          <a:xfrm>
            <a:off x="1703137" y="3664158"/>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0x401a82</a:t>
            </a:r>
            <a:endParaRPr lang="en-US" dirty="0"/>
          </a:p>
        </p:txBody>
      </p:sp>
      <p:sp>
        <p:nvSpPr>
          <p:cNvPr id="68" name="TextBox 67">
            <a:extLst>
              <a:ext uri="{FF2B5EF4-FFF2-40B4-BE49-F238E27FC236}">
                <a16:creationId xmlns:a16="http://schemas.microsoft.com/office/drawing/2014/main" id="{0077F3CC-25FA-3242-B7DD-589A45ECD1B0}"/>
              </a:ext>
            </a:extLst>
          </p:cNvPr>
          <p:cNvSpPr txBox="1"/>
          <p:nvPr/>
        </p:nvSpPr>
        <p:spPr>
          <a:xfrm>
            <a:off x="797" y="333949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69" name="TextBox 68">
            <a:extLst>
              <a:ext uri="{FF2B5EF4-FFF2-40B4-BE49-F238E27FC236}">
                <a16:creationId xmlns:a16="http://schemas.microsoft.com/office/drawing/2014/main" id="{1D1D20FD-6DBA-6842-AF2A-3A3C483446DD}"/>
              </a:ext>
            </a:extLst>
          </p:cNvPr>
          <p:cNvSpPr txBox="1"/>
          <p:nvPr/>
        </p:nvSpPr>
        <p:spPr>
          <a:xfrm>
            <a:off x="11312" y="362331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70" name="TextBox 69">
            <a:extLst>
              <a:ext uri="{FF2B5EF4-FFF2-40B4-BE49-F238E27FC236}">
                <a16:creationId xmlns:a16="http://schemas.microsoft.com/office/drawing/2014/main" id="{1F720EBC-3AEA-5148-BE8F-A1F36AB3BBF5}"/>
              </a:ext>
            </a:extLst>
          </p:cNvPr>
          <p:cNvSpPr txBox="1"/>
          <p:nvPr/>
        </p:nvSpPr>
        <p:spPr>
          <a:xfrm>
            <a:off x="11043" y="395495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71" name="TextBox 70">
            <a:extLst>
              <a:ext uri="{FF2B5EF4-FFF2-40B4-BE49-F238E27FC236}">
                <a16:creationId xmlns:a16="http://schemas.microsoft.com/office/drawing/2014/main" id="{B9ADDC6F-912C-CC4F-A0A1-376FE42EE494}"/>
              </a:ext>
            </a:extLst>
          </p:cNvPr>
          <p:cNvSpPr txBox="1"/>
          <p:nvPr/>
        </p:nvSpPr>
        <p:spPr>
          <a:xfrm>
            <a:off x="-1335" y="426488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72" name="Rectangle 71">
            <a:extLst>
              <a:ext uri="{FF2B5EF4-FFF2-40B4-BE49-F238E27FC236}">
                <a16:creationId xmlns:a16="http://schemas.microsoft.com/office/drawing/2014/main" id="{E2FFD3D7-DDB8-F44C-9803-475CF9D1A2A5}"/>
              </a:ext>
            </a:extLst>
          </p:cNvPr>
          <p:cNvSpPr/>
          <p:nvPr/>
        </p:nvSpPr>
        <p:spPr>
          <a:xfrm>
            <a:off x="1691644" y="3345296"/>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0x59b997d0</a:t>
            </a:r>
            <a:endParaRPr lang="en-US" dirty="0"/>
          </a:p>
        </p:txBody>
      </p:sp>
      <p:sp>
        <p:nvSpPr>
          <p:cNvPr id="75" name="TextBox 74">
            <a:extLst>
              <a:ext uri="{FF2B5EF4-FFF2-40B4-BE49-F238E27FC236}">
                <a16:creationId xmlns:a16="http://schemas.microsoft.com/office/drawing/2014/main" id="{55B6B05D-3C87-7240-B2EF-B8139A064968}"/>
              </a:ext>
            </a:extLst>
          </p:cNvPr>
          <p:cNvSpPr txBox="1"/>
          <p:nvPr/>
        </p:nvSpPr>
        <p:spPr>
          <a:xfrm>
            <a:off x="4621457" y="3667384"/>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89 C7 C3</a:t>
            </a:r>
          </a:p>
        </p:txBody>
      </p:sp>
      <p:sp>
        <p:nvSpPr>
          <p:cNvPr id="76" name="TextBox 75">
            <a:extLst>
              <a:ext uri="{FF2B5EF4-FFF2-40B4-BE49-F238E27FC236}">
                <a16:creationId xmlns:a16="http://schemas.microsoft.com/office/drawing/2014/main" id="{2299E864-915C-1B4A-BE10-037A72F8263A}"/>
              </a:ext>
            </a:extLst>
          </p:cNvPr>
          <p:cNvSpPr txBox="1"/>
          <p:nvPr/>
        </p:nvSpPr>
        <p:spPr>
          <a:xfrm>
            <a:off x="4526259" y="3972184"/>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77" name="Straight Arrow Connector 76">
            <a:extLst>
              <a:ext uri="{FF2B5EF4-FFF2-40B4-BE49-F238E27FC236}">
                <a16:creationId xmlns:a16="http://schemas.microsoft.com/office/drawing/2014/main" id="{B198EC96-C36A-6D45-B9C8-5E77895E838C}"/>
              </a:ext>
            </a:extLst>
          </p:cNvPr>
          <p:cNvCxnSpPr>
            <a:cxnSpLocks/>
            <a:endCxn id="75" idx="1"/>
          </p:cNvCxnSpPr>
          <p:nvPr/>
        </p:nvCxnSpPr>
        <p:spPr>
          <a:xfrm flipV="1">
            <a:off x="3804988" y="3836661"/>
            <a:ext cx="816469" cy="3194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34" name="Table 10">
            <a:extLst>
              <a:ext uri="{FF2B5EF4-FFF2-40B4-BE49-F238E27FC236}">
                <a16:creationId xmlns:a16="http://schemas.microsoft.com/office/drawing/2014/main" id="{09D63141-B654-3142-A04E-F219DBE4C583}"/>
              </a:ext>
            </a:extLst>
          </p:cNvPr>
          <p:cNvGraphicFramePr>
            <a:graphicFrameLocks noGrp="1"/>
          </p:cNvGraphicFramePr>
          <p:nvPr>
            <p:extLst>
              <p:ext uri="{D42A27DB-BD31-4B8C-83A1-F6EECF244321}">
                <p14:modId xmlns:p14="http://schemas.microsoft.com/office/powerpoint/2010/main" val="3107196480"/>
              </p:ext>
            </p:extLst>
          </p:nvPr>
        </p:nvGraphicFramePr>
        <p:xfrm>
          <a:off x="4019743" y="2600584"/>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cxnSp>
        <p:nvCxnSpPr>
          <p:cNvPr id="35" name="Straight Arrow Connector 34">
            <a:extLst>
              <a:ext uri="{FF2B5EF4-FFF2-40B4-BE49-F238E27FC236}">
                <a16:creationId xmlns:a16="http://schemas.microsoft.com/office/drawing/2014/main" id="{E1BD7F6F-6AFE-7342-B04A-4EB3CE8B7CDA}"/>
              </a:ext>
            </a:extLst>
          </p:cNvPr>
          <p:cNvCxnSpPr>
            <a:cxnSpLocks/>
          </p:cNvCxnSpPr>
          <p:nvPr/>
        </p:nvCxnSpPr>
        <p:spPr>
          <a:xfrm>
            <a:off x="1445323" y="576253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23360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4" name="Table 10">
            <a:extLst>
              <a:ext uri="{FF2B5EF4-FFF2-40B4-BE49-F238E27FC236}">
                <a16:creationId xmlns:a16="http://schemas.microsoft.com/office/drawing/2014/main" id="{889B951C-54C0-0A42-8300-68CDE0B0FA7E}"/>
              </a:ext>
            </a:extLst>
          </p:cNvPr>
          <p:cNvGraphicFramePr>
            <a:graphicFrameLocks noGrp="1"/>
          </p:cNvGraphicFramePr>
          <p:nvPr>
            <p:extLst>
              <p:ext uri="{D42A27DB-BD31-4B8C-83A1-F6EECF244321}">
                <p14:modId xmlns:p14="http://schemas.microsoft.com/office/powerpoint/2010/main" val="1643147573"/>
              </p:ext>
            </p:extLst>
          </p:nvPr>
        </p:nvGraphicFramePr>
        <p:xfrm>
          <a:off x="4019420" y="261374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sp>
        <p:nvSpPr>
          <p:cNvPr id="2" name="Title 1">
            <a:extLst>
              <a:ext uri="{FF2B5EF4-FFF2-40B4-BE49-F238E27FC236}">
                <a16:creationId xmlns:a16="http://schemas.microsoft.com/office/drawing/2014/main" id="{83D7EDDC-61AF-FB45-B595-42637F7DA168}"/>
              </a:ext>
            </a:extLst>
          </p:cNvPr>
          <p:cNvSpPr>
            <a:spLocks noGrp="1"/>
          </p:cNvSpPr>
          <p:nvPr>
            <p:ph type="title"/>
          </p:nvPr>
        </p:nvSpPr>
        <p:spPr/>
        <p:txBody>
          <a:bodyPr/>
          <a:lstStyle/>
          <a:p>
            <a:r>
              <a:rPr lang="en-US" dirty="0"/>
              <a:t>Exercise 2: ROP</a:t>
            </a:r>
          </a:p>
        </p:txBody>
      </p:sp>
      <p:sp>
        <p:nvSpPr>
          <p:cNvPr id="3" name="Content Placeholder 2">
            <a:extLst>
              <a:ext uri="{FF2B5EF4-FFF2-40B4-BE49-F238E27FC236}">
                <a16:creationId xmlns:a16="http://schemas.microsoft.com/office/drawing/2014/main" id="{6D4D9FE2-D7E2-2747-A93E-49D60E30DC41}"/>
              </a:ext>
            </a:extLst>
          </p:cNvPr>
          <p:cNvSpPr>
            <a:spLocks noGrp="1"/>
          </p:cNvSpPr>
          <p:nvPr>
            <p:ph idx="1"/>
          </p:nvPr>
        </p:nvSpPr>
        <p:spPr/>
        <p:txBody>
          <a:bodyPr/>
          <a:lstStyle/>
          <a:p>
            <a:r>
              <a:rPr lang="en-US" dirty="0"/>
              <a:t>What are the values in the registers when the function at address 0x401a82 gets called?</a:t>
            </a:r>
          </a:p>
        </p:txBody>
      </p:sp>
      <p:sp>
        <p:nvSpPr>
          <p:cNvPr id="4" name="TextBox 3">
            <a:extLst>
              <a:ext uri="{FF2B5EF4-FFF2-40B4-BE49-F238E27FC236}">
                <a16:creationId xmlns:a16="http://schemas.microsoft.com/office/drawing/2014/main" id="{EDFA34EA-7510-4D4C-8B6E-050B9AAFB688}"/>
              </a:ext>
            </a:extLst>
          </p:cNvPr>
          <p:cNvSpPr txBox="1"/>
          <p:nvPr/>
        </p:nvSpPr>
        <p:spPr>
          <a:xfrm>
            <a:off x="4550294" y="4903461"/>
            <a:ext cx="833261"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5A C3</a:t>
            </a:r>
          </a:p>
        </p:txBody>
      </p:sp>
      <p:sp>
        <p:nvSpPr>
          <p:cNvPr id="5" name="Rectangle 4">
            <a:extLst>
              <a:ext uri="{FF2B5EF4-FFF2-40B4-BE49-F238E27FC236}">
                <a16:creationId xmlns:a16="http://schemas.microsoft.com/office/drawing/2014/main" id="{DBC578DD-D0C5-FE48-B5B6-E5AF11F2B65E}"/>
              </a:ext>
            </a:extLst>
          </p:cNvPr>
          <p:cNvSpPr/>
          <p:nvPr/>
        </p:nvSpPr>
        <p:spPr>
          <a:xfrm>
            <a:off x="1692441" y="546445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0x4019e5</a:t>
            </a:r>
          </a:p>
        </p:txBody>
      </p:sp>
      <p:sp>
        <p:nvSpPr>
          <p:cNvPr id="6" name="Rectangle 5">
            <a:extLst>
              <a:ext uri="{FF2B5EF4-FFF2-40B4-BE49-F238E27FC236}">
                <a16:creationId xmlns:a16="http://schemas.microsoft.com/office/drawing/2014/main" id="{1A9E7A78-618D-3A4B-A6F9-0E510B1816B9}"/>
              </a:ext>
            </a:extLst>
          </p:cNvPr>
          <p:cNvSpPr/>
          <p:nvPr/>
        </p:nvSpPr>
        <p:spPr>
          <a:xfrm>
            <a:off x="1696923" y="5163123"/>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0x59b997ff</a:t>
            </a:r>
            <a:endParaRPr lang="en-US" sz="1400" dirty="0"/>
          </a:p>
        </p:txBody>
      </p:sp>
      <p:sp>
        <p:nvSpPr>
          <p:cNvPr id="7" name="TextBox 6">
            <a:extLst>
              <a:ext uri="{FF2B5EF4-FFF2-40B4-BE49-F238E27FC236}">
                <a16:creationId xmlns:a16="http://schemas.microsoft.com/office/drawing/2014/main" id="{E33D6BE9-7FB4-DA4E-AA52-70C792135274}"/>
              </a:ext>
            </a:extLst>
          </p:cNvPr>
          <p:cNvSpPr txBox="1"/>
          <p:nvPr/>
        </p:nvSpPr>
        <p:spPr>
          <a:xfrm>
            <a:off x="4455096" y="51771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rdx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8" name="Straight Arrow Connector 7">
            <a:extLst>
              <a:ext uri="{FF2B5EF4-FFF2-40B4-BE49-F238E27FC236}">
                <a16:creationId xmlns:a16="http://schemas.microsoft.com/office/drawing/2014/main" id="{5885BAB1-50A3-3C4C-8F24-287F1AF26E1B}"/>
              </a:ext>
            </a:extLst>
          </p:cNvPr>
          <p:cNvCxnSpPr>
            <a:cxnSpLocks/>
            <a:endCxn id="4" idx="1"/>
          </p:cNvCxnSpPr>
          <p:nvPr/>
        </p:nvCxnSpPr>
        <p:spPr>
          <a:xfrm flipV="1">
            <a:off x="3810000" y="5058731"/>
            <a:ext cx="740294" cy="15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9" name="TextBox 8">
            <a:extLst>
              <a:ext uri="{FF2B5EF4-FFF2-40B4-BE49-F238E27FC236}">
                <a16:creationId xmlns:a16="http://schemas.microsoft.com/office/drawing/2014/main" id="{36F9750C-F2BB-C542-98D4-F43C2A14A19E}"/>
              </a:ext>
            </a:extLst>
          </p:cNvPr>
          <p:cNvSpPr txBox="1"/>
          <p:nvPr/>
        </p:nvSpPr>
        <p:spPr>
          <a:xfrm>
            <a:off x="7228147" y="4262735"/>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2B 02 C3</a:t>
            </a:r>
          </a:p>
        </p:txBody>
      </p:sp>
      <p:sp>
        <p:nvSpPr>
          <p:cNvPr id="10" name="TextBox 9">
            <a:extLst>
              <a:ext uri="{FF2B5EF4-FFF2-40B4-BE49-F238E27FC236}">
                <a16:creationId xmlns:a16="http://schemas.microsoft.com/office/drawing/2014/main" id="{05EA6CFC-AF38-8947-ACD5-97D89D6ACC0B}"/>
              </a:ext>
            </a:extLst>
          </p:cNvPr>
          <p:cNvSpPr txBox="1"/>
          <p:nvPr/>
        </p:nvSpPr>
        <p:spPr>
          <a:xfrm>
            <a:off x="7137826" y="4643735"/>
            <a:ext cx="1672253"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sub (%</a:t>
            </a:r>
            <a:r>
              <a:rPr lang="en-US" sz="1200" b="1" dirty="0" err="1">
                <a:latin typeface="Courier New" panose="02070309020205020404" pitchFamily="49" charset="0"/>
                <a:cs typeface="Courier New" panose="02070309020205020404" pitchFamily="49" charset="0"/>
              </a:rPr>
              <a:t>rdx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11" name="Straight Arrow Connector 10">
            <a:extLst>
              <a:ext uri="{FF2B5EF4-FFF2-40B4-BE49-F238E27FC236}">
                <a16:creationId xmlns:a16="http://schemas.microsoft.com/office/drawing/2014/main" id="{E3EB4C66-CA23-B441-933A-45378D424141}"/>
              </a:ext>
            </a:extLst>
          </p:cNvPr>
          <p:cNvCxnSpPr>
            <a:cxnSpLocks/>
            <a:endCxn id="9" idx="1"/>
          </p:cNvCxnSpPr>
          <p:nvPr/>
        </p:nvCxnSpPr>
        <p:spPr>
          <a:xfrm flipV="1">
            <a:off x="3810000" y="4432012"/>
            <a:ext cx="3418147" cy="251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ectangle 11">
            <a:extLst>
              <a:ext uri="{FF2B5EF4-FFF2-40B4-BE49-F238E27FC236}">
                <a16:creationId xmlns:a16="http://schemas.microsoft.com/office/drawing/2014/main" id="{EB554668-9224-7A40-B4B7-FF18B6348FAD}"/>
              </a:ext>
            </a:extLst>
          </p:cNvPr>
          <p:cNvSpPr/>
          <p:nvPr/>
        </p:nvSpPr>
        <p:spPr>
          <a:xfrm>
            <a:off x="1692441" y="487544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0x401a5b</a:t>
            </a:r>
          </a:p>
        </p:txBody>
      </p:sp>
      <p:sp>
        <p:nvSpPr>
          <p:cNvPr id="13" name="Rectangle 12">
            <a:extLst>
              <a:ext uri="{FF2B5EF4-FFF2-40B4-BE49-F238E27FC236}">
                <a16:creationId xmlns:a16="http://schemas.microsoft.com/office/drawing/2014/main" id="{623D2995-528C-2E42-8EFC-2150F58B5DF4}"/>
              </a:ext>
            </a:extLst>
          </p:cNvPr>
          <p:cNvSpPr/>
          <p:nvPr/>
        </p:nvSpPr>
        <p:spPr>
          <a:xfrm>
            <a:off x="1691644" y="456793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0x7fffffffea50</a:t>
            </a:r>
            <a:endParaRPr lang="en-US" dirty="0"/>
          </a:p>
        </p:txBody>
      </p:sp>
      <p:sp>
        <p:nvSpPr>
          <p:cNvPr id="38" name="Rectangle 37">
            <a:extLst>
              <a:ext uri="{FF2B5EF4-FFF2-40B4-BE49-F238E27FC236}">
                <a16:creationId xmlns:a16="http://schemas.microsoft.com/office/drawing/2014/main" id="{6A0DB3BE-A28B-8344-B4F7-B2D4082C3854}"/>
              </a:ext>
            </a:extLst>
          </p:cNvPr>
          <p:cNvSpPr/>
          <p:nvPr/>
        </p:nvSpPr>
        <p:spPr>
          <a:xfrm>
            <a:off x="1696655" y="3339497"/>
            <a:ext cx="2286000" cy="2904437"/>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TextBox 47">
            <a:extLst>
              <a:ext uri="{FF2B5EF4-FFF2-40B4-BE49-F238E27FC236}">
                <a16:creationId xmlns:a16="http://schemas.microsoft.com/office/drawing/2014/main" id="{4587C1CA-52F8-1B48-BEEB-4CF490687520}"/>
              </a:ext>
            </a:extLst>
          </p:cNvPr>
          <p:cNvSpPr txBox="1"/>
          <p:nvPr/>
        </p:nvSpPr>
        <p:spPr>
          <a:xfrm>
            <a:off x="-1604" y="454780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7fffffffea38</a:t>
            </a:r>
          </a:p>
        </p:txBody>
      </p:sp>
      <p:sp>
        <p:nvSpPr>
          <p:cNvPr id="49" name="TextBox 48">
            <a:extLst>
              <a:ext uri="{FF2B5EF4-FFF2-40B4-BE49-F238E27FC236}">
                <a16:creationId xmlns:a16="http://schemas.microsoft.com/office/drawing/2014/main" id="{E1AC97D4-E303-8744-AFEB-6D70056105BC}"/>
              </a:ext>
            </a:extLst>
          </p:cNvPr>
          <p:cNvSpPr txBox="1"/>
          <p:nvPr/>
        </p:nvSpPr>
        <p:spPr>
          <a:xfrm>
            <a:off x="8911" y="4831620"/>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7fffffffea30</a:t>
            </a:r>
          </a:p>
        </p:txBody>
      </p:sp>
      <p:sp>
        <p:nvSpPr>
          <p:cNvPr id="50" name="TextBox 49">
            <a:extLst>
              <a:ext uri="{FF2B5EF4-FFF2-40B4-BE49-F238E27FC236}">
                <a16:creationId xmlns:a16="http://schemas.microsoft.com/office/drawing/2014/main" id="{EF4C2B4E-F0F1-374A-AAC5-224064C972F5}"/>
              </a:ext>
            </a:extLst>
          </p:cNvPr>
          <p:cNvSpPr txBox="1"/>
          <p:nvPr/>
        </p:nvSpPr>
        <p:spPr>
          <a:xfrm>
            <a:off x="8642" y="511453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7fffffffea28</a:t>
            </a:r>
          </a:p>
        </p:txBody>
      </p:sp>
      <p:sp>
        <p:nvSpPr>
          <p:cNvPr id="51" name="TextBox 50">
            <a:extLst>
              <a:ext uri="{FF2B5EF4-FFF2-40B4-BE49-F238E27FC236}">
                <a16:creationId xmlns:a16="http://schemas.microsoft.com/office/drawing/2014/main" id="{EBE01BB9-6113-0848-81DA-B1D2C5EE1832}"/>
              </a:ext>
            </a:extLst>
          </p:cNvPr>
          <p:cNvSpPr txBox="1"/>
          <p:nvPr/>
        </p:nvSpPr>
        <p:spPr>
          <a:xfrm>
            <a:off x="-269" y="5458012"/>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7fffffffea20</a:t>
            </a:r>
          </a:p>
        </p:txBody>
      </p:sp>
      <p:graphicFrame>
        <p:nvGraphicFramePr>
          <p:cNvPr id="54" name="Table 10">
            <a:extLst>
              <a:ext uri="{FF2B5EF4-FFF2-40B4-BE49-F238E27FC236}">
                <a16:creationId xmlns:a16="http://schemas.microsoft.com/office/drawing/2014/main" id="{BE1767E6-97D3-4D46-8C79-885DACA228AD}"/>
              </a:ext>
            </a:extLst>
          </p:cNvPr>
          <p:cNvGraphicFramePr>
            <a:graphicFrameLocks noGrp="1"/>
          </p:cNvGraphicFramePr>
          <p:nvPr/>
        </p:nvGraphicFramePr>
        <p:xfrm>
          <a:off x="4030948" y="25867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4019e5</a:t>
                      </a: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5" name="Table 10">
            <a:extLst>
              <a:ext uri="{FF2B5EF4-FFF2-40B4-BE49-F238E27FC236}">
                <a16:creationId xmlns:a16="http://schemas.microsoft.com/office/drawing/2014/main" id="{3013B56E-2F1E-B14A-938D-C97FFE5C7A2E}"/>
              </a:ext>
            </a:extLst>
          </p:cNvPr>
          <p:cNvGraphicFramePr>
            <a:graphicFrameLocks noGrp="1"/>
          </p:cNvGraphicFramePr>
          <p:nvPr/>
        </p:nvGraphicFramePr>
        <p:xfrm>
          <a:off x="4026466" y="25867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4019e6</a:t>
                      </a:r>
                    </a:p>
                  </a:txBody>
                  <a:tcPr/>
                </a:tc>
                <a:tc>
                  <a:txBody>
                    <a:bodyPr/>
                    <a:lstStyle/>
                    <a:p>
                      <a:pPr algn="ctr"/>
                      <a:endParaRPr lang="en-US">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6" name="Table 10">
            <a:extLst>
              <a:ext uri="{FF2B5EF4-FFF2-40B4-BE49-F238E27FC236}">
                <a16:creationId xmlns:a16="http://schemas.microsoft.com/office/drawing/2014/main" id="{F2B4A15F-7D81-A447-8FC5-E5C489A154A0}"/>
              </a:ext>
            </a:extLst>
          </p:cNvPr>
          <p:cNvGraphicFramePr>
            <a:graphicFrameLocks noGrp="1"/>
          </p:cNvGraphicFramePr>
          <p:nvPr/>
        </p:nvGraphicFramePr>
        <p:xfrm>
          <a:off x="4020221" y="25850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401a5b</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endParaRPr lang="en-US" dirty="0">
                        <a:latin typeface="Courier" pitchFamily="2" charset="0"/>
                      </a:endParaRPr>
                    </a:p>
                  </a:txBody>
                  <a:tcPr/>
                </a:tc>
                <a:extLst>
                  <a:ext uri="{0D108BD9-81ED-4DB2-BD59-A6C34878D82A}">
                    <a16:rowId xmlns:a16="http://schemas.microsoft.com/office/drawing/2014/main" val="2977033932"/>
                  </a:ext>
                </a:extLst>
              </a:tr>
            </a:tbl>
          </a:graphicData>
        </a:graphic>
      </p:graphicFrame>
      <p:graphicFrame>
        <p:nvGraphicFramePr>
          <p:cNvPr id="57" name="Table 10">
            <a:extLst>
              <a:ext uri="{FF2B5EF4-FFF2-40B4-BE49-F238E27FC236}">
                <a16:creationId xmlns:a16="http://schemas.microsoft.com/office/drawing/2014/main" id="{3ABC5313-4F83-654C-9702-68D76905D555}"/>
              </a:ext>
            </a:extLst>
          </p:cNvPr>
          <p:cNvGraphicFramePr>
            <a:graphicFrameLocks noGrp="1"/>
          </p:cNvGraphicFramePr>
          <p:nvPr/>
        </p:nvGraphicFramePr>
        <p:xfrm>
          <a:off x="4028707" y="258027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401a5c</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58" name="Table 10">
            <a:extLst>
              <a:ext uri="{FF2B5EF4-FFF2-40B4-BE49-F238E27FC236}">
                <a16:creationId xmlns:a16="http://schemas.microsoft.com/office/drawing/2014/main" id="{C00F81D3-1969-9147-B79A-EAD4902C77B1}"/>
              </a:ext>
            </a:extLst>
          </p:cNvPr>
          <p:cNvGraphicFramePr>
            <a:graphicFrameLocks noGrp="1"/>
          </p:cNvGraphicFramePr>
          <p:nvPr>
            <p:extLst>
              <p:ext uri="{D42A27DB-BD31-4B8C-83A1-F6EECF244321}">
                <p14:modId xmlns:p14="http://schemas.microsoft.com/office/powerpoint/2010/main" val="788842200"/>
              </p:ext>
            </p:extLst>
          </p:nvPr>
        </p:nvGraphicFramePr>
        <p:xfrm>
          <a:off x="4035430" y="2583511"/>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401bb0</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..97ff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59" name="Table 10">
            <a:extLst>
              <a:ext uri="{FF2B5EF4-FFF2-40B4-BE49-F238E27FC236}">
                <a16:creationId xmlns:a16="http://schemas.microsoft.com/office/drawing/2014/main" id="{33BFE080-1FB6-D949-ABE8-06B13CA3DC2C}"/>
              </a:ext>
            </a:extLst>
          </p:cNvPr>
          <p:cNvGraphicFramePr>
            <a:graphicFrameLocks noGrp="1"/>
          </p:cNvGraphicFramePr>
          <p:nvPr>
            <p:extLst>
              <p:ext uri="{D42A27DB-BD31-4B8C-83A1-F6EECF244321}">
                <p14:modId xmlns:p14="http://schemas.microsoft.com/office/powerpoint/2010/main" val="995858049"/>
              </p:ext>
            </p:extLst>
          </p:nvPr>
        </p:nvGraphicFramePr>
        <p:xfrm>
          <a:off x="4052688" y="2589062"/>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401bb3</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sp>
        <p:nvSpPr>
          <p:cNvPr id="61" name="Rectangle 60">
            <a:extLst>
              <a:ext uri="{FF2B5EF4-FFF2-40B4-BE49-F238E27FC236}">
                <a16:creationId xmlns:a16="http://schemas.microsoft.com/office/drawing/2014/main" id="{5AC63905-7A27-B94E-A5E9-9932539868BA}"/>
              </a:ext>
            </a:extLst>
          </p:cNvPr>
          <p:cNvSpPr/>
          <p:nvPr/>
        </p:nvSpPr>
        <p:spPr>
          <a:xfrm>
            <a:off x="1696560" y="4277696"/>
            <a:ext cx="2286000" cy="30133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0x401bb0</a:t>
            </a:r>
          </a:p>
        </p:txBody>
      </p:sp>
      <p:sp>
        <p:nvSpPr>
          <p:cNvPr id="62" name="Rectangle 61">
            <a:extLst>
              <a:ext uri="{FF2B5EF4-FFF2-40B4-BE49-F238E27FC236}">
                <a16:creationId xmlns:a16="http://schemas.microsoft.com/office/drawing/2014/main" id="{55CE2167-B493-824E-9DB4-11DB3A0A5612}"/>
              </a:ext>
            </a:extLst>
          </p:cNvPr>
          <p:cNvSpPr/>
          <p:nvPr/>
        </p:nvSpPr>
        <p:spPr>
          <a:xfrm>
            <a:off x="1695763" y="3970180"/>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latin typeface="Courier New" panose="02070309020205020404" pitchFamily="49" charset="0"/>
                <a:cs typeface="Courier New" panose="02070309020205020404" pitchFamily="49" charset="0"/>
              </a:rPr>
              <a:t>0x4002a3</a:t>
            </a:r>
            <a:endParaRPr lang="en-US" dirty="0"/>
          </a:p>
        </p:txBody>
      </p:sp>
      <p:sp>
        <p:nvSpPr>
          <p:cNvPr id="63" name="TextBox 62">
            <a:extLst>
              <a:ext uri="{FF2B5EF4-FFF2-40B4-BE49-F238E27FC236}">
                <a16:creationId xmlns:a16="http://schemas.microsoft.com/office/drawing/2014/main" id="{5AC6215C-A6E9-7748-BD78-F00451792D1C}"/>
              </a:ext>
            </a:extLst>
          </p:cNvPr>
          <p:cNvSpPr txBox="1"/>
          <p:nvPr/>
        </p:nvSpPr>
        <p:spPr>
          <a:xfrm>
            <a:off x="7380548" y="5405735"/>
            <a:ext cx="838138"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58 C3</a:t>
            </a:r>
          </a:p>
        </p:txBody>
      </p:sp>
      <p:sp>
        <p:nvSpPr>
          <p:cNvPr id="64" name="TextBox 63">
            <a:extLst>
              <a:ext uri="{FF2B5EF4-FFF2-40B4-BE49-F238E27FC236}">
                <a16:creationId xmlns:a16="http://schemas.microsoft.com/office/drawing/2014/main" id="{30013077-EFFC-0B46-88AB-EFAA02112041}"/>
              </a:ext>
            </a:extLst>
          </p:cNvPr>
          <p:cNvSpPr txBox="1"/>
          <p:nvPr/>
        </p:nvSpPr>
        <p:spPr>
          <a:xfrm>
            <a:off x="7290226" y="5786735"/>
            <a:ext cx="928459" cy="461665"/>
          </a:xfrm>
          <a:prstGeom prst="rect">
            <a:avLst/>
          </a:prstGeom>
          <a:noFill/>
        </p:spPr>
        <p:txBody>
          <a:bodyPr wrap="none" rtlCol="0">
            <a:spAutoFit/>
          </a:bodyPr>
          <a:lstStyle/>
          <a:p>
            <a:r>
              <a:rPr lang="en-US" sz="1200" b="1" dirty="0">
                <a:latin typeface="Courier New" panose="02070309020205020404" pitchFamily="49" charset="0"/>
                <a:cs typeface="Courier New" panose="02070309020205020404" pitchFamily="49" charset="0"/>
              </a:rPr>
              <a:t>pop %</a:t>
            </a:r>
            <a:r>
              <a:rPr lang="en-US" sz="1200" b="1" dirty="0" err="1">
                <a:latin typeface="Courier New" panose="02070309020205020404" pitchFamily="49" charset="0"/>
                <a:cs typeface="Courier New" panose="02070309020205020404" pitchFamily="49" charset="0"/>
              </a:rPr>
              <a:t>rax</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65" name="Straight Arrow Connector 64">
            <a:extLst>
              <a:ext uri="{FF2B5EF4-FFF2-40B4-BE49-F238E27FC236}">
                <a16:creationId xmlns:a16="http://schemas.microsoft.com/office/drawing/2014/main" id="{E3FA4344-67C3-B94A-997B-E4F507209537}"/>
              </a:ext>
            </a:extLst>
          </p:cNvPr>
          <p:cNvCxnSpPr>
            <a:cxnSpLocks/>
            <a:endCxn id="63" idx="1"/>
          </p:cNvCxnSpPr>
          <p:nvPr/>
        </p:nvCxnSpPr>
        <p:spPr>
          <a:xfrm flipV="1">
            <a:off x="3962400" y="5575012"/>
            <a:ext cx="3418148" cy="251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6" name="Elbow Connector 65">
            <a:extLst>
              <a:ext uri="{FF2B5EF4-FFF2-40B4-BE49-F238E27FC236}">
                <a16:creationId xmlns:a16="http://schemas.microsoft.com/office/drawing/2014/main" id="{14143E8F-ACA2-D74C-A36F-FDC9597CFE8D}"/>
              </a:ext>
            </a:extLst>
          </p:cNvPr>
          <p:cNvCxnSpPr>
            <a:cxnSpLocks/>
            <a:endCxn id="72" idx="3"/>
          </p:cNvCxnSpPr>
          <p:nvPr/>
        </p:nvCxnSpPr>
        <p:spPr>
          <a:xfrm rot="5400000" flipH="1" flipV="1">
            <a:off x="3276314" y="4035084"/>
            <a:ext cx="1235015" cy="167646"/>
          </a:xfrm>
          <a:prstGeom prst="bentConnector4">
            <a:avLst>
              <a:gd name="adj1" fmla="val -505"/>
              <a:gd name="adj2" fmla="val 236359"/>
            </a:avLst>
          </a:prstGeom>
          <a:ln>
            <a:tailEnd type="triangle"/>
          </a:ln>
        </p:spPr>
        <p:style>
          <a:lnRef idx="2">
            <a:schemeClr val="dk1"/>
          </a:lnRef>
          <a:fillRef idx="0">
            <a:schemeClr val="dk1"/>
          </a:fillRef>
          <a:effectRef idx="1">
            <a:schemeClr val="dk1"/>
          </a:effectRef>
          <a:fontRef idx="minor">
            <a:schemeClr val="tx1"/>
          </a:fontRef>
        </p:style>
      </p:cxnSp>
      <p:sp>
        <p:nvSpPr>
          <p:cNvPr id="67" name="Rectangle 66">
            <a:extLst>
              <a:ext uri="{FF2B5EF4-FFF2-40B4-BE49-F238E27FC236}">
                <a16:creationId xmlns:a16="http://schemas.microsoft.com/office/drawing/2014/main" id="{E3C4A21D-74D7-2141-A794-0FCB2A0EDCB0}"/>
              </a:ext>
            </a:extLst>
          </p:cNvPr>
          <p:cNvSpPr/>
          <p:nvPr/>
        </p:nvSpPr>
        <p:spPr>
          <a:xfrm>
            <a:off x="1703137" y="3664158"/>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0x401a82</a:t>
            </a:r>
            <a:endParaRPr lang="en-US" dirty="0"/>
          </a:p>
        </p:txBody>
      </p:sp>
      <p:sp>
        <p:nvSpPr>
          <p:cNvPr id="68" name="TextBox 67">
            <a:extLst>
              <a:ext uri="{FF2B5EF4-FFF2-40B4-BE49-F238E27FC236}">
                <a16:creationId xmlns:a16="http://schemas.microsoft.com/office/drawing/2014/main" id="{0077F3CC-25FA-3242-B7DD-589A45ECD1B0}"/>
              </a:ext>
            </a:extLst>
          </p:cNvPr>
          <p:cNvSpPr txBox="1"/>
          <p:nvPr/>
        </p:nvSpPr>
        <p:spPr>
          <a:xfrm>
            <a:off x="797" y="333949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7fffffffea58</a:t>
            </a:r>
          </a:p>
        </p:txBody>
      </p:sp>
      <p:sp>
        <p:nvSpPr>
          <p:cNvPr id="69" name="TextBox 68">
            <a:extLst>
              <a:ext uri="{FF2B5EF4-FFF2-40B4-BE49-F238E27FC236}">
                <a16:creationId xmlns:a16="http://schemas.microsoft.com/office/drawing/2014/main" id="{1D1D20FD-6DBA-6842-AF2A-3A3C483446DD}"/>
              </a:ext>
            </a:extLst>
          </p:cNvPr>
          <p:cNvSpPr txBox="1"/>
          <p:nvPr/>
        </p:nvSpPr>
        <p:spPr>
          <a:xfrm>
            <a:off x="11312" y="362331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7fffffffea50</a:t>
            </a:r>
          </a:p>
        </p:txBody>
      </p:sp>
      <p:sp>
        <p:nvSpPr>
          <p:cNvPr id="70" name="TextBox 69">
            <a:extLst>
              <a:ext uri="{FF2B5EF4-FFF2-40B4-BE49-F238E27FC236}">
                <a16:creationId xmlns:a16="http://schemas.microsoft.com/office/drawing/2014/main" id="{1F720EBC-3AEA-5148-BE8F-A1F36AB3BBF5}"/>
              </a:ext>
            </a:extLst>
          </p:cNvPr>
          <p:cNvSpPr txBox="1"/>
          <p:nvPr/>
        </p:nvSpPr>
        <p:spPr>
          <a:xfrm>
            <a:off x="11043" y="395495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7fffffffea48</a:t>
            </a:r>
          </a:p>
        </p:txBody>
      </p:sp>
      <p:sp>
        <p:nvSpPr>
          <p:cNvPr id="71" name="TextBox 70">
            <a:extLst>
              <a:ext uri="{FF2B5EF4-FFF2-40B4-BE49-F238E27FC236}">
                <a16:creationId xmlns:a16="http://schemas.microsoft.com/office/drawing/2014/main" id="{B9ADDC6F-912C-CC4F-A0A1-376FE42EE494}"/>
              </a:ext>
            </a:extLst>
          </p:cNvPr>
          <p:cNvSpPr txBox="1"/>
          <p:nvPr/>
        </p:nvSpPr>
        <p:spPr>
          <a:xfrm>
            <a:off x="-1335" y="4264888"/>
            <a:ext cx="1377300" cy="307777"/>
          </a:xfrm>
          <a:prstGeom prst="rect">
            <a:avLst/>
          </a:prstGeom>
          <a:noFill/>
        </p:spPr>
        <p:txBody>
          <a:bodyPr wrap="none" rtlCol="0">
            <a:spAutoFit/>
          </a:bodyPr>
          <a:lstStyle/>
          <a:p>
            <a:r>
              <a:rPr lang="en-US" sz="1400" dirty="0">
                <a:latin typeface="Consolas" panose="020B0609020204030204" pitchFamily="49" charset="0"/>
                <a:cs typeface="Consolas" panose="020B0609020204030204" pitchFamily="49" charset="0"/>
              </a:rPr>
              <a:t>7fffffffea40</a:t>
            </a:r>
          </a:p>
        </p:txBody>
      </p:sp>
      <p:sp>
        <p:nvSpPr>
          <p:cNvPr id="72" name="Rectangle 71">
            <a:extLst>
              <a:ext uri="{FF2B5EF4-FFF2-40B4-BE49-F238E27FC236}">
                <a16:creationId xmlns:a16="http://schemas.microsoft.com/office/drawing/2014/main" id="{E2FFD3D7-DDB8-F44C-9803-475CF9D1A2A5}"/>
              </a:ext>
            </a:extLst>
          </p:cNvPr>
          <p:cNvSpPr/>
          <p:nvPr/>
        </p:nvSpPr>
        <p:spPr>
          <a:xfrm>
            <a:off x="1691644" y="3345296"/>
            <a:ext cx="2286000" cy="31220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dirty="0">
                <a:solidFill>
                  <a:srgbClr val="000000"/>
                </a:solidFill>
                <a:latin typeface="Courier New" panose="02070309020205020404" pitchFamily="49" charset="0"/>
                <a:cs typeface="Courier New" panose="02070309020205020404" pitchFamily="49" charset="0"/>
              </a:rPr>
              <a:t>0x59b997d0</a:t>
            </a:r>
            <a:endParaRPr lang="en-US" dirty="0"/>
          </a:p>
        </p:txBody>
      </p:sp>
      <p:sp>
        <p:nvSpPr>
          <p:cNvPr id="75" name="TextBox 74">
            <a:extLst>
              <a:ext uri="{FF2B5EF4-FFF2-40B4-BE49-F238E27FC236}">
                <a16:creationId xmlns:a16="http://schemas.microsoft.com/office/drawing/2014/main" id="{55B6B05D-3C87-7240-B2EF-B8139A064968}"/>
              </a:ext>
            </a:extLst>
          </p:cNvPr>
          <p:cNvSpPr txBox="1"/>
          <p:nvPr/>
        </p:nvSpPr>
        <p:spPr>
          <a:xfrm>
            <a:off x="4621457" y="3667384"/>
            <a:ext cx="1763453" cy="33855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b="1" dirty="0">
                <a:latin typeface="Courier New" panose="02070309020205020404" pitchFamily="49" charset="0"/>
                <a:cs typeface="Courier New" panose="02070309020205020404" pitchFamily="49" charset="0"/>
              </a:rPr>
              <a:t>48 89 C7 C3</a:t>
            </a:r>
          </a:p>
        </p:txBody>
      </p:sp>
      <p:sp>
        <p:nvSpPr>
          <p:cNvPr id="76" name="TextBox 75">
            <a:extLst>
              <a:ext uri="{FF2B5EF4-FFF2-40B4-BE49-F238E27FC236}">
                <a16:creationId xmlns:a16="http://schemas.microsoft.com/office/drawing/2014/main" id="{2299E864-915C-1B4A-BE10-037A72F8263A}"/>
              </a:ext>
            </a:extLst>
          </p:cNvPr>
          <p:cNvSpPr txBox="1"/>
          <p:nvPr/>
        </p:nvSpPr>
        <p:spPr>
          <a:xfrm>
            <a:off x="4526259" y="3972184"/>
            <a:ext cx="1672253" cy="461665"/>
          </a:xfrm>
          <a:prstGeom prst="rect">
            <a:avLst/>
          </a:prstGeom>
          <a:noFill/>
        </p:spPr>
        <p:txBody>
          <a:bodyPr wrap="square" rtlCol="0">
            <a:spAutoFit/>
          </a:bodyPr>
          <a:lstStyle/>
          <a:p>
            <a:r>
              <a:rPr lang="en-US" sz="1200" b="1" dirty="0">
                <a:latin typeface="Courier New" panose="02070309020205020404" pitchFamily="49" charset="0"/>
                <a:cs typeface="Courier New" panose="02070309020205020404" pitchFamily="49" charset="0"/>
              </a:rPr>
              <a:t>mov %</a:t>
            </a:r>
            <a:r>
              <a:rPr lang="en-US" sz="1200" b="1" dirty="0" err="1">
                <a:latin typeface="Courier New" panose="02070309020205020404" pitchFamily="49" charset="0"/>
                <a:cs typeface="Courier New" panose="02070309020205020404" pitchFamily="49" charset="0"/>
              </a:rPr>
              <a:t>rax</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rdi</a:t>
            </a:r>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ret</a:t>
            </a:r>
          </a:p>
        </p:txBody>
      </p:sp>
      <p:cxnSp>
        <p:nvCxnSpPr>
          <p:cNvPr id="77" name="Straight Arrow Connector 76">
            <a:extLst>
              <a:ext uri="{FF2B5EF4-FFF2-40B4-BE49-F238E27FC236}">
                <a16:creationId xmlns:a16="http://schemas.microsoft.com/office/drawing/2014/main" id="{B198EC96-C36A-6D45-B9C8-5E77895E838C}"/>
              </a:ext>
            </a:extLst>
          </p:cNvPr>
          <p:cNvCxnSpPr>
            <a:cxnSpLocks/>
            <a:endCxn id="75" idx="1"/>
          </p:cNvCxnSpPr>
          <p:nvPr/>
        </p:nvCxnSpPr>
        <p:spPr>
          <a:xfrm flipV="1">
            <a:off x="3804988" y="3836661"/>
            <a:ext cx="816469" cy="31943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aphicFrame>
        <p:nvGraphicFramePr>
          <p:cNvPr id="40" name="Table 10">
            <a:extLst>
              <a:ext uri="{FF2B5EF4-FFF2-40B4-BE49-F238E27FC236}">
                <a16:creationId xmlns:a16="http://schemas.microsoft.com/office/drawing/2014/main" id="{9A33F80F-A306-AF4C-90EA-D0250EC62B72}"/>
              </a:ext>
            </a:extLst>
          </p:cNvPr>
          <p:cNvGraphicFramePr>
            <a:graphicFrameLocks noGrp="1"/>
          </p:cNvGraphicFramePr>
          <p:nvPr>
            <p:extLst>
              <p:ext uri="{D42A27DB-BD31-4B8C-83A1-F6EECF244321}">
                <p14:modId xmlns:p14="http://schemas.microsoft.com/office/powerpoint/2010/main" val="2506129052"/>
              </p:ext>
            </p:extLst>
          </p:nvPr>
        </p:nvGraphicFramePr>
        <p:xfrm>
          <a:off x="4045830" y="258631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endParaRPr lang="en-US" dirty="0">
                        <a:latin typeface="Courier" pitchFamily="2" charset="0"/>
                      </a:endParaRP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41" name="Table 10">
            <a:extLst>
              <a:ext uri="{FF2B5EF4-FFF2-40B4-BE49-F238E27FC236}">
                <a16:creationId xmlns:a16="http://schemas.microsoft.com/office/drawing/2014/main" id="{51481594-8BB1-AA43-AEFD-557321056B7B}"/>
              </a:ext>
            </a:extLst>
          </p:cNvPr>
          <p:cNvGraphicFramePr>
            <a:graphicFrameLocks noGrp="1"/>
          </p:cNvGraphicFramePr>
          <p:nvPr>
            <p:extLst>
              <p:ext uri="{D42A27DB-BD31-4B8C-83A1-F6EECF244321}">
                <p14:modId xmlns:p14="http://schemas.microsoft.com/office/powerpoint/2010/main" val="1975373450"/>
              </p:ext>
            </p:extLst>
          </p:nvPr>
        </p:nvGraphicFramePr>
        <p:xfrm>
          <a:off x="4061196" y="2592728"/>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4002a3</a:t>
                      </a:r>
                    </a:p>
                  </a:txBody>
                  <a:tcPr/>
                </a:tc>
                <a:tc>
                  <a:txBody>
                    <a:bodyPr/>
                    <a:lstStyle/>
                    <a:p>
                      <a:pPr algn="ctr"/>
                      <a:r>
                        <a:rPr lang="en-US" dirty="0">
                          <a:latin typeface="Courier" pitchFamily="2" charset="0"/>
                        </a:rPr>
                        <a:t>2f</a:t>
                      </a: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graphicFrame>
        <p:nvGraphicFramePr>
          <p:cNvPr id="42" name="Table 10">
            <a:extLst>
              <a:ext uri="{FF2B5EF4-FFF2-40B4-BE49-F238E27FC236}">
                <a16:creationId xmlns:a16="http://schemas.microsoft.com/office/drawing/2014/main" id="{9B62173B-920A-1A45-9678-7A2F79D1FC66}"/>
              </a:ext>
            </a:extLst>
          </p:cNvPr>
          <p:cNvGraphicFramePr>
            <a:graphicFrameLocks noGrp="1"/>
          </p:cNvGraphicFramePr>
          <p:nvPr>
            <p:extLst>
              <p:ext uri="{D42A27DB-BD31-4B8C-83A1-F6EECF244321}">
                <p14:modId xmlns:p14="http://schemas.microsoft.com/office/powerpoint/2010/main" val="3151534801"/>
              </p:ext>
            </p:extLst>
          </p:nvPr>
        </p:nvGraphicFramePr>
        <p:xfrm>
          <a:off x="4061196" y="2587950"/>
          <a:ext cx="5080000" cy="741680"/>
        </p:xfrm>
        <a:graphic>
          <a:graphicData uri="http://schemas.openxmlformats.org/drawingml/2006/table">
            <a:tbl>
              <a:tblPr firstRow="1" bandRow="1">
                <a:tableStyleId>{5C22544A-7EE6-4342-B048-85BDC9FD1C3A}</a:tableStyleId>
              </a:tblPr>
              <a:tblGrid>
                <a:gridCol w="1016000">
                  <a:extLst>
                    <a:ext uri="{9D8B030D-6E8A-4147-A177-3AD203B41FA5}">
                      <a16:colId xmlns:a16="http://schemas.microsoft.com/office/drawing/2014/main" val="1638833001"/>
                    </a:ext>
                  </a:extLst>
                </a:gridCol>
                <a:gridCol w="1016000">
                  <a:extLst>
                    <a:ext uri="{9D8B030D-6E8A-4147-A177-3AD203B41FA5}">
                      <a16:colId xmlns:a16="http://schemas.microsoft.com/office/drawing/2014/main" val="3830940164"/>
                    </a:ext>
                  </a:extLst>
                </a:gridCol>
                <a:gridCol w="1016000">
                  <a:extLst>
                    <a:ext uri="{9D8B030D-6E8A-4147-A177-3AD203B41FA5}">
                      <a16:colId xmlns:a16="http://schemas.microsoft.com/office/drawing/2014/main" val="26821380"/>
                    </a:ext>
                  </a:extLst>
                </a:gridCol>
                <a:gridCol w="1016000">
                  <a:extLst>
                    <a:ext uri="{9D8B030D-6E8A-4147-A177-3AD203B41FA5}">
                      <a16:colId xmlns:a16="http://schemas.microsoft.com/office/drawing/2014/main" val="3702004331"/>
                    </a:ext>
                  </a:extLst>
                </a:gridCol>
                <a:gridCol w="1016000">
                  <a:extLst>
                    <a:ext uri="{9D8B030D-6E8A-4147-A177-3AD203B41FA5}">
                      <a16:colId xmlns:a16="http://schemas.microsoft.com/office/drawing/2014/main" val="691293638"/>
                    </a:ext>
                  </a:extLst>
                </a:gridCol>
              </a:tblGrid>
              <a:tr h="370840">
                <a:tc>
                  <a:txBody>
                    <a:bodyPr/>
                    <a:lstStyle/>
                    <a:p>
                      <a:pPr algn="ctr"/>
                      <a:r>
                        <a:rPr lang="en-US" dirty="0">
                          <a:latin typeface="Courier" pitchFamily="2" charset="0"/>
                        </a:rPr>
                        <a:t>%rip</a:t>
                      </a:r>
                    </a:p>
                  </a:txBody>
                  <a:tcPr/>
                </a:tc>
                <a:tc>
                  <a:txBody>
                    <a:bodyPr/>
                    <a:lstStyle/>
                    <a:p>
                      <a:pPr algn="ctr"/>
                      <a:r>
                        <a:rPr lang="en-US" dirty="0">
                          <a:latin typeface="Courier" pitchFamily="2" charset="0"/>
                        </a:rPr>
                        <a:t>%</a:t>
                      </a:r>
                      <a:r>
                        <a:rPr lang="en-US" dirty="0" err="1">
                          <a:latin typeface="Courier" pitchFamily="2" charset="0"/>
                        </a:rPr>
                        <a:t>rdi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rsi</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rax</a:t>
                      </a:r>
                      <a:endParaRPr lang="en-US" dirty="0">
                        <a:latin typeface="Courier" pitchFamily="2" charset="0"/>
                      </a:endParaRPr>
                    </a:p>
                  </a:txBody>
                  <a:tcPr/>
                </a:tc>
                <a:tc>
                  <a:txBody>
                    <a:bodyPr/>
                    <a:lstStyle/>
                    <a:p>
                      <a:pPr algn="ctr"/>
                      <a:r>
                        <a:rPr lang="en-US" dirty="0">
                          <a:latin typeface="Courier" pitchFamily="2" charset="0"/>
                        </a:rPr>
                        <a:t>%</a:t>
                      </a:r>
                      <a:r>
                        <a:rPr lang="en-US" dirty="0" err="1">
                          <a:latin typeface="Courier" pitchFamily="2" charset="0"/>
                        </a:rPr>
                        <a:t>rdx</a:t>
                      </a:r>
                      <a:endParaRPr lang="en-US" dirty="0">
                        <a:latin typeface="Courier" pitchFamily="2" charset="0"/>
                      </a:endParaRPr>
                    </a:p>
                  </a:txBody>
                  <a:tcPr/>
                </a:tc>
                <a:extLst>
                  <a:ext uri="{0D108BD9-81ED-4DB2-BD59-A6C34878D82A}">
                    <a16:rowId xmlns:a16="http://schemas.microsoft.com/office/drawing/2014/main" val="2257330617"/>
                  </a:ext>
                </a:extLst>
              </a:tr>
              <a:tr h="370840">
                <a:tc>
                  <a:txBody>
                    <a:bodyPr/>
                    <a:lstStyle/>
                    <a:p>
                      <a:pPr algn="ctr"/>
                      <a:r>
                        <a:rPr lang="en-US" dirty="0">
                          <a:latin typeface="Courier" pitchFamily="2" charset="0"/>
                        </a:rPr>
                        <a:t>401a82</a:t>
                      </a:r>
                    </a:p>
                  </a:txBody>
                  <a:tcPr/>
                </a:tc>
                <a:tc>
                  <a:txBody>
                    <a:bodyPr/>
                    <a:lstStyle/>
                    <a:p>
                      <a:pPr algn="ctr"/>
                      <a:r>
                        <a:rPr lang="en-US" dirty="0">
                          <a:latin typeface="Courier" pitchFamily="2" charset="0"/>
                        </a:rPr>
                        <a:t>2f</a:t>
                      </a:r>
                    </a:p>
                  </a:txBody>
                  <a:tcPr/>
                </a:tc>
                <a:tc>
                  <a:txBody>
                    <a:bodyPr/>
                    <a:lstStyle/>
                    <a:p>
                      <a:pPr algn="ctr"/>
                      <a:endParaRPr lang="en-US" dirty="0">
                        <a:latin typeface="Courier" pitchFamily="2" charset="0"/>
                      </a:endParaRPr>
                    </a:p>
                  </a:txBody>
                  <a:tcPr/>
                </a:tc>
                <a:tc>
                  <a:txBody>
                    <a:bodyPr/>
                    <a:lstStyle/>
                    <a:p>
                      <a:pPr algn="ctr"/>
                      <a:r>
                        <a:rPr lang="en-US" dirty="0">
                          <a:latin typeface="Courier" pitchFamily="2" charset="0"/>
                        </a:rPr>
                        <a:t>2f</a:t>
                      </a:r>
                    </a:p>
                  </a:txBody>
                  <a:tcPr/>
                </a:tc>
                <a:tc>
                  <a:txBody>
                    <a:bodyPr/>
                    <a:lstStyle/>
                    <a:p>
                      <a:pPr algn="ctr"/>
                      <a:r>
                        <a:rPr lang="en-US" dirty="0">
                          <a:latin typeface="Courier" pitchFamily="2" charset="0"/>
                        </a:rPr>
                        <a:t>..ea58</a:t>
                      </a:r>
                    </a:p>
                  </a:txBody>
                  <a:tcPr/>
                </a:tc>
                <a:extLst>
                  <a:ext uri="{0D108BD9-81ED-4DB2-BD59-A6C34878D82A}">
                    <a16:rowId xmlns:a16="http://schemas.microsoft.com/office/drawing/2014/main" val="2977033932"/>
                  </a:ext>
                </a:extLst>
              </a:tr>
            </a:tbl>
          </a:graphicData>
        </a:graphic>
      </p:graphicFrame>
      <p:cxnSp>
        <p:nvCxnSpPr>
          <p:cNvPr id="43" name="Straight Arrow Connector 42">
            <a:extLst>
              <a:ext uri="{FF2B5EF4-FFF2-40B4-BE49-F238E27FC236}">
                <a16:creationId xmlns:a16="http://schemas.microsoft.com/office/drawing/2014/main" id="{415C979B-C199-AE4C-95AA-58B61B4BE5D0}"/>
              </a:ext>
            </a:extLst>
          </p:cNvPr>
          <p:cNvCxnSpPr>
            <a:cxnSpLocks/>
          </p:cNvCxnSpPr>
          <p:nvPr/>
        </p:nvCxnSpPr>
        <p:spPr>
          <a:xfrm>
            <a:off x="1445323" y="5762538"/>
            <a:ext cx="251332"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44">
            <a:extLst>
              <a:ext uri="{FF2B5EF4-FFF2-40B4-BE49-F238E27FC236}">
                <a16:creationId xmlns:a16="http://schemas.microsoft.com/office/drawing/2014/main" id="{AE0F61A1-421B-3C4D-8C7E-782E60FC48B8}"/>
              </a:ext>
            </a:extLst>
          </p:cNvPr>
          <p:cNvCxnSpPr>
            <a:cxnSpLocks/>
          </p:cNvCxnSpPr>
          <p:nvPr/>
        </p:nvCxnSpPr>
        <p:spPr>
          <a:xfrm>
            <a:off x="7543800" y="5161731"/>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2" name="Straight Arrow Connector 51">
            <a:extLst>
              <a:ext uri="{FF2B5EF4-FFF2-40B4-BE49-F238E27FC236}">
                <a16:creationId xmlns:a16="http://schemas.microsoft.com/office/drawing/2014/main" id="{3D8E57E0-9F38-2C4B-A35F-AAC5F1E42E8F}"/>
              </a:ext>
            </a:extLst>
          </p:cNvPr>
          <p:cNvCxnSpPr>
            <a:cxnSpLocks/>
          </p:cNvCxnSpPr>
          <p:nvPr/>
        </p:nvCxnSpPr>
        <p:spPr>
          <a:xfrm>
            <a:off x="4724400" y="4633302"/>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53" name="Straight Arrow Connector 52">
            <a:extLst>
              <a:ext uri="{FF2B5EF4-FFF2-40B4-BE49-F238E27FC236}">
                <a16:creationId xmlns:a16="http://schemas.microsoft.com/office/drawing/2014/main" id="{6858992A-79F6-C840-9F56-308DBA581D4F}"/>
              </a:ext>
            </a:extLst>
          </p:cNvPr>
          <p:cNvCxnSpPr>
            <a:cxnSpLocks/>
          </p:cNvCxnSpPr>
          <p:nvPr/>
        </p:nvCxnSpPr>
        <p:spPr>
          <a:xfrm>
            <a:off x="7391400" y="3991464"/>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60" name="Straight Arrow Connector 59">
            <a:extLst>
              <a:ext uri="{FF2B5EF4-FFF2-40B4-BE49-F238E27FC236}">
                <a16:creationId xmlns:a16="http://schemas.microsoft.com/office/drawing/2014/main" id="{B407B3E7-6AB1-D542-8C8D-BF3F07CF61B4}"/>
              </a:ext>
            </a:extLst>
          </p:cNvPr>
          <p:cNvCxnSpPr>
            <a:cxnSpLocks/>
          </p:cNvCxnSpPr>
          <p:nvPr/>
        </p:nvCxnSpPr>
        <p:spPr>
          <a:xfrm>
            <a:off x="4800600" y="3393124"/>
            <a:ext cx="4215" cy="270159"/>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2260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0" presetClass="path" presetSubtype="0" accel="50000" decel="50000" fill="hold" nodeType="withEffect">
                                  <p:stCondLst>
                                    <p:cond delay="0"/>
                                  </p:stCondLst>
                                  <p:childTnLst>
                                    <p:animMotion origin="layout" path="M 0.00417 2.22222E-6 L 0.00538 -0.04908 " pathEditMode="relative" rAng="0" ptsTypes="AA">
                                      <p:cBhvr>
                                        <p:cTn id="8" dur="2000" fill="hold"/>
                                        <p:tgtEl>
                                          <p:spTgt spid="43"/>
                                        </p:tgtEl>
                                        <p:attrNameLst>
                                          <p:attrName>ppt_x</p:attrName>
                                          <p:attrName>ppt_y</p:attrName>
                                        </p:attrNameLst>
                                      </p:cBhvr>
                                      <p:rCtr x="87" y="-2153"/>
                                    </p:animMotion>
                                  </p:childTnLst>
                                </p:cTn>
                              </p:par>
                              <p:par>
                                <p:cTn id="9" presetID="1"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0" presetClass="path" presetSubtype="0" accel="50000" decel="50000" fill="hold" nodeType="withEffect">
                                  <p:stCondLst>
                                    <p:cond delay="0"/>
                                  </p:stCondLst>
                                  <p:childTnLst>
                                    <p:animMotion origin="layout" path="M 0.00538 -0.04908 L 0.0033 -0.0831 " pathEditMode="relative" rAng="0" ptsTypes="AA">
                                      <p:cBhvr>
                                        <p:cTn id="16" dur="2000" fill="hold"/>
                                        <p:tgtEl>
                                          <p:spTgt spid="43"/>
                                        </p:tgtEl>
                                        <p:attrNameLst>
                                          <p:attrName>ppt_x</p:attrName>
                                          <p:attrName>ppt_y</p:attrName>
                                        </p:attrNameLst>
                                      </p:cBhvr>
                                      <p:rCtr x="-104" y="-1713"/>
                                    </p:animMotion>
                                  </p:childTnLst>
                                </p:cTn>
                              </p:par>
                              <p:par>
                                <p:cTn id="17" presetID="0" presetClass="path" presetSubtype="0" accel="50000" decel="50000" fill="hold" nodeType="withEffect">
                                  <p:stCondLst>
                                    <p:cond delay="0"/>
                                  </p:stCondLst>
                                  <p:childTnLst>
                                    <p:animMotion origin="layout" path="M 0.004 -0.00555 L 0.0415 -0.00555 " pathEditMode="relative" rAng="0" ptsTypes="AA">
                                      <p:cBhvr>
                                        <p:cTn id="18" dur="2000" fill="hold"/>
                                        <p:tgtEl>
                                          <p:spTgt spid="45"/>
                                        </p:tgtEl>
                                        <p:attrNameLst>
                                          <p:attrName>ppt_x</p:attrName>
                                          <p:attrName>ppt_y</p:attrName>
                                        </p:attrNameLst>
                                      </p:cBhvr>
                                      <p:rCtr x="1875" y="0"/>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0" presetClass="path" presetSubtype="0" accel="50000" decel="50000" fill="hold" nodeType="withEffect">
                                  <p:stCondLst>
                                    <p:cond delay="0"/>
                                  </p:stCondLst>
                                  <p:childTnLst>
                                    <p:animMotion origin="layout" path="M 0.0033 -0.0831 L 0.0033 -0.12801 " pathEditMode="relative" rAng="0" ptsTypes="AA">
                                      <p:cBhvr>
                                        <p:cTn id="24" dur="2000" fill="hold"/>
                                        <p:tgtEl>
                                          <p:spTgt spid="43"/>
                                        </p:tgtEl>
                                        <p:attrNameLst>
                                          <p:attrName>ppt_x</p:attrName>
                                          <p:attrName>ppt_y</p:attrName>
                                        </p:attrNameLst>
                                      </p:cBhvr>
                                      <p:rCtr x="0" y="-2176"/>
                                    </p:animMotion>
                                  </p:childTnLst>
                                </p:cTn>
                              </p:par>
                              <p:par>
                                <p:cTn id="25" presetID="1" presetClass="exit" presetSubtype="0" fill="hold" nodeType="withEffect">
                                  <p:stCondLst>
                                    <p:cond delay="0"/>
                                  </p:stCondLst>
                                  <p:childTnLst>
                                    <p:set>
                                      <p:cBhvr>
                                        <p:cTn id="26" dur="1" fill="hold">
                                          <p:stCondLst>
                                            <p:cond delay="0"/>
                                          </p:stCondLst>
                                        </p:cTn>
                                        <p:tgtEl>
                                          <p:spTgt spid="45"/>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5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0" presetClass="path" presetSubtype="0" accel="50000" decel="50000" fill="hold" nodeType="withEffect">
                                  <p:stCondLst>
                                    <p:cond delay="0"/>
                                  </p:stCondLst>
                                  <p:childTnLst>
                                    <p:animMotion origin="layout" path="M 0.0033 -0.12801 L 0.0033 -0.17292 " pathEditMode="relative" rAng="0" ptsTypes="AA">
                                      <p:cBhvr>
                                        <p:cTn id="34" dur="2000" fill="hold"/>
                                        <p:tgtEl>
                                          <p:spTgt spid="43"/>
                                        </p:tgtEl>
                                        <p:attrNameLst>
                                          <p:attrName>ppt_x</p:attrName>
                                          <p:attrName>ppt_y</p:attrName>
                                        </p:attrNameLst>
                                      </p:cBhvr>
                                      <p:rCtr x="0" y="-2245"/>
                                    </p:animMotion>
                                  </p:childTnLst>
                                </p:cTn>
                              </p:par>
                              <p:par>
                                <p:cTn id="35" presetID="0" presetClass="path" presetSubtype="0" accel="50000" decel="50000" fill="hold" nodeType="withEffect">
                                  <p:stCondLst>
                                    <p:cond delay="0"/>
                                  </p:stCondLst>
                                  <p:childTnLst>
                                    <p:animMotion origin="layout" path="M 0.00399 -0.00556 L 0.04149 -0.00556 " pathEditMode="relative" rAng="0" ptsTypes="AA">
                                      <p:cBhvr>
                                        <p:cTn id="36" dur="2000" fill="hold"/>
                                        <p:tgtEl>
                                          <p:spTgt spid="52"/>
                                        </p:tgtEl>
                                        <p:attrNameLst>
                                          <p:attrName>ppt_x</p:attrName>
                                          <p:attrName>ppt_y</p:attrName>
                                        </p:attrNameLst>
                                      </p:cBhvr>
                                      <p:rCtr x="1875"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0.0033 -0.17292 L 0.0033 -0.21806 " pathEditMode="relative" rAng="0" ptsTypes="AA">
                                      <p:cBhvr>
                                        <p:cTn id="42" dur="2000" fill="hold"/>
                                        <p:tgtEl>
                                          <p:spTgt spid="43"/>
                                        </p:tgtEl>
                                        <p:attrNameLst>
                                          <p:attrName>ppt_x</p:attrName>
                                          <p:attrName>ppt_y</p:attrName>
                                        </p:attrNameLst>
                                      </p:cBhvr>
                                      <p:rCtr x="0" y="-2269"/>
                                    </p:animMotion>
                                  </p:childTnLst>
                                </p:cTn>
                              </p:par>
                              <p:par>
                                <p:cTn id="43" presetID="1" presetClass="exit" presetSubtype="0" fill="hold" nodeType="withEffect">
                                  <p:stCondLst>
                                    <p:cond delay="0"/>
                                  </p:stCondLst>
                                  <p:childTnLst>
                                    <p:set>
                                      <p:cBhvr>
                                        <p:cTn id="44" dur="1" fill="hold">
                                          <p:stCondLst>
                                            <p:cond delay="0"/>
                                          </p:stCondLst>
                                        </p:cTn>
                                        <p:tgtEl>
                                          <p:spTgt spid="52"/>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9"/>
                                        </p:tgtEl>
                                        <p:attrNameLst>
                                          <p:attrName>style.visibility</p:attrName>
                                        </p:attrNameLst>
                                      </p:cBhvr>
                                      <p:to>
                                        <p:strVal val="visible"/>
                                      </p:to>
                                    </p:set>
                                  </p:childTnLst>
                                </p:cTn>
                              </p:par>
                              <p:par>
                                <p:cTn id="51" presetID="0" presetClass="path" presetSubtype="0" accel="50000" decel="50000" fill="hold" nodeType="withEffect">
                                  <p:stCondLst>
                                    <p:cond delay="0"/>
                                  </p:stCondLst>
                                  <p:childTnLst>
                                    <p:animMotion origin="layout" path="M 0.00399 -0.00556 L 0.12899 -0.00556 " pathEditMode="relative" rAng="0" ptsTypes="AA">
                                      <p:cBhvr>
                                        <p:cTn id="52" dur="2000" fill="hold"/>
                                        <p:tgtEl>
                                          <p:spTgt spid="53"/>
                                        </p:tgtEl>
                                        <p:attrNameLst>
                                          <p:attrName>ppt_x</p:attrName>
                                          <p:attrName>ppt_y</p:attrName>
                                        </p:attrNameLst>
                                      </p:cBhvr>
                                      <p:rCtr x="6250"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0.0033 -0.21806 L 0.0033 -0.26181 " pathEditMode="relative" rAng="0" ptsTypes="AA">
                                      <p:cBhvr>
                                        <p:cTn id="58" dur="2000" fill="hold"/>
                                        <p:tgtEl>
                                          <p:spTgt spid="43"/>
                                        </p:tgtEl>
                                        <p:attrNameLst>
                                          <p:attrName>ppt_x</p:attrName>
                                          <p:attrName>ppt_y</p:attrName>
                                        </p:attrNameLst>
                                      </p:cBhvr>
                                      <p:rCtr x="0" y="-2199"/>
                                    </p:animMotion>
                                  </p:childTnLst>
                                </p:cTn>
                              </p:par>
                              <p:par>
                                <p:cTn id="59" presetID="1" presetClass="exit" presetSubtype="0" fill="hold" nodeType="withEffect">
                                  <p:stCondLst>
                                    <p:cond delay="0"/>
                                  </p:stCondLst>
                                  <p:childTnLst>
                                    <p:set>
                                      <p:cBhvr>
                                        <p:cTn id="60" dur="1" fill="hold">
                                          <p:stCondLst>
                                            <p:cond delay="0"/>
                                          </p:stCondLst>
                                        </p:cTn>
                                        <p:tgtEl>
                                          <p:spTgt spid="53"/>
                                        </p:tgtEl>
                                        <p:attrNameLst>
                                          <p:attrName>style.visibility</p:attrName>
                                        </p:attrNameLst>
                                      </p:cBhvr>
                                      <p:to>
                                        <p:strVal val="hidden"/>
                                      </p:to>
                                    </p:set>
                                  </p:childTnLst>
                                </p:cTn>
                              </p:par>
                              <p:par>
                                <p:cTn id="61" presetID="1" presetClass="entr" presetSubtype="0" fill="hold" nodeType="withEffect">
                                  <p:stCondLst>
                                    <p:cond delay="0"/>
                                  </p:stCondLst>
                                  <p:childTnLst>
                                    <p:set>
                                      <p:cBhvr>
                                        <p:cTn id="62" dur="1" fill="hold">
                                          <p:stCondLst>
                                            <p:cond delay="0"/>
                                          </p:stCondLst>
                                        </p:cTn>
                                        <p:tgtEl>
                                          <p:spTgt spid="6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childTnLst>
                                </p:cTn>
                              </p:par>
                              <p:par>
                                <p:cTn id="67" presetID="0" presetClass="path" presetSubtype="0" accel="50000" decel="50000" fill="hold" nodeType="withEffect">
                                  <p:stCondLst>
                                    <p:cond delay="0"/>
                                  </p:stCondLst>
                                  <p:childTnLst>
                                    <p:animMotion origin="layout" path="M 0.004 -0.00555 L 0.129 -0.00555 " pathEditMode="relative" rAng="0" ptsTypes="AA">
                                      <p:cBhvr>
                                        <p:cTn id="68" dur="2000" fill="hold"/>
                                        <p:tgtEl>
                                          <p:spTgt spid="60"/>
                                        </p:tgtEl>
                                        <p:attrNameLst>
                                          <p:attrName>ppt_x</p:attrName>
                                          <p:attrName>ppt_y</p:attrName>
                                        </p:attrNameLst>
                                      </p:cBhvr>
                                      <p:rCtr x="6250"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2"/>
                                        </p:tgtEl>
                                        <p:attrNameLst>
                                          <p:attrName>style.visibility</p:attrName>
                                        </p:attrNameLst>
                                      </p:cBhvr>
                                      <p:to>
                                        <p:strVal val="visible"/>
                                      </p:to>
                                    </p:set>
                                  </p:childTnLst>
                                </p:cTn>
                              </p:par>
                              <p:par>
                                <p:cTn id="73" presetID="0" presetClass="path" presetSubtype="0" accel="50000" decel="50000" fill="hold" nodeType="withEffect">
                                  <p:stCondLst>
                                    <p:cond delay="0"/>
                                  </p:stCondLst>
                                  <p:childTnLst>
                                    <p:animMotion origin="layout" path="M 0.0033 -0.26181 L 0.0033 -0.3088 " pathEditMode="relative" rAng="0" ptsTypes="AA">
                                      <p:cBhvr>
                                        <p:cTn id="74" dur="2000" fill="hold"/>
                                        <p:tgtEl>
                                          <p:spTgt spid="43"/>
                                        </p:tgtEl>
                                        <p:attrNameLst>
                                          <p:attrName>ppt_x</p:attrName>
                                          <p:attrName>ppt_y</p:attrName>
                                        </p:attrNameLst>
                                      </p:cBhvr>
                                      <p:rCtr x="0" y="-2361"/>
                                    </p:animMotion>
                                  </p:childTnLst>
                                </p:cTn>
                              </p:par>
                              <p:par>
                                <p:cTn id="75" presetID="1" presetClass="exit" presetSubtype="0" fill="hold" nodeType="withEffect">
                                  <p:stCondLst>
                                    <p:cond delay="0"/>
                                  </p:stCondLst>
                                  <p:childTnLst>
                                    <p:set>
                                      <p:cBhvr>
                                        <p:cTn id="76" dur="1" fill="hold">
                                          <p:stCondLst>
                                            <p:cond delay="0"/>
                                          </p:stCondLst>
                                        </p:cTn>
                                        <p:tgtEl>
                                          <p:spTgt spid="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Address Space </a:t>
            </a:r>
            <a:r>
              <a:rPr lang="en-US"/>
              <a:t>Layout Randomization</a:t>
            </a: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1276350" y="1981200"/>
            <a:ext cx="6591300" cy="4114800"/>
          </a:xfrm>
        </p:spPr>
      </p:pic>
    </p:spTree>
    <p:extLst>
      <p:ext uri="{BB962C8B-B14F-4D97-AF65-F5344CB8AC3E}">
        <p14:creationId xmlns:p14="http://schemas.microsoft.com/office/powerpoint/2010/main" val="3479243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defenses</a:t>
            </a:r>
          </a:p>
        </p:txBody>
      </p:sp>
      <p:sp>
        <p:nvSpPr>
          <p:cNvPr id="3" name="Text Placeholder 2">
            <a:extLst>
              <a:ext uri="{FF2B5EF4-FFF2-40B4-BE49-F238E27FC236}">
                <a16:creationId xmlns:a16="http://schemas.microsoft.com/office/drawing/2014/main" id="{CCADA418-BA4B-0940-BC89-65A48B406111}"/>
              </a:ext>
            </a:extLst>
          </p:cNvPr>
          <p:cNvSpPr>
            <a:spLocks noGrp="1"/>
          </p:cNvSpPr>
          <p:nvPr>
            <p:ph type="body" idx="1"/>
          </p:nvPr>
        </p:nvSpPr>
        <p:spPr/>
        <p:txBody>
          <a:bodyPr/>
          <a:lstStyle/>
          <a:p>
            <a:r>
              <a:rPr lang="en-US" dirty="0"/>
              <a:t>Gadget Elimination</a:t>
            </a:r>
          </a:p>
        </p:txBody>
      </p:sp>
      <p:pic>
        <p:nvPicPr>
          <p:cNvPr id="4" name="Content Placeholder 3"/>
          <p:cNvPicPr>
            <a:picLocks noGrp="1" noChangeAspect="1"/>
          </p:cNvPicPr>
          <p:nvPr>
            <p:ph sz="half" idx="2"/>
          </p:nvPr>
        </p:nvPicPr>
        <p:blipFill rotWithShape="1">
          <a:blip r:embed="rId3">
            <a:extLst>
              <a:ext uri="{28A0092B-C50C-407E-A947-70E740481C1C}">
                <a14:useLocalDpi xmlns:a14="http://schemas.microsoft.com/office/drawing/2010/main" val="0"/>
              </a:ext>
            </a:extLst>
          </a:blip>
          <a:stretch/>
        </p:blipFill>
        <p:spPr>
          <a:xfrm>
            <a:off x="1207978" y="3202757"/>
            <a:ext cx="2430363" cy="2422573"/>
          </a:xfrm>
        </p:spPr>
      </p:pic>
      <p:sp>
        <p:nvSpPr>
          <p:cNvPr id="12" name="Text Placeholder 11">
            <a:extLst>
              <a:ext uri="{FF2B5EF4-FFF2-40B4-BE49-F238E27FC236}">
                <a16:creationId xmlns:a16="http://schemas.microsoft.com/office/drawing/2014/main" id="{57825806-2106-7942-B5EB-0801495CA50D}"/>
              </a:ext>
            </a:extLst>
          </p:cNvPr>
          <p:cNvSpPr>
            <a:spLocks noGrp="1"/>
          </p:cNvSpPr>
          <p:nvPr>
            <p:ph type="body" sz="quarter" idx="3"/>
          </p:nvPr>
        </p:nvSpPr>
        <p:spPr/>
        <p:txBody>
          <a:bodyPr/>
          <a:lstStyle/>
          <a:p>
            <a:r>
              <a:rPr lang="en-US" dirty="0"/>
              <a:t>Control Flow Integrity</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319" y="2699543"/>
            <a:ext cx="3429000" cy="3429000"/>
          </a:xfrm>
          <a:prstGeom prst="rect">
            <a:avLst/>
          </a:prstGeom>
        </p:spPr>
      </p:pic>
      <p:pic>
        <p:nvPicPr>
          <p:cNvPr id="6" name="Picture 5">
            <a:extLst>
              <a:ext uri="{FF2B5EF4-FFF2-40B4-BE49-F238E27FC236}">
                <a16:creationId xmlns:a16="http://schemas.microsoft.com/office/drawing/2014/main" id="{84E5299B-4B5B-1841-A653-B8A141E905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869" y="3272708"/>
            <a:ext cx="1611697" cy="2086445"/>
          </a:xfrm>
          <a:prstGeom prst="rect">
            <a:avLst/>
          </a:prstGeom>
        </p:spPr>
      </p:pic>
      <p:sp>
        <p:nvSpPr>
          <p:cNvPr id="7" name="Rectangle 6">
            <a:extLst>
              <a:ext uri="{FF2B5EF4-FFF2-40B4-BE49-F238E27FC236}">
                <a16:creationId xmlns:a16="http://schemas.microsoft.com/office/drawing/2014/main" id="{DEDA3F65-0028-174B-B694-7EE50B68FC26}"/>
              </a:ext>
            </a:extLst>
          </p:cNvPr>
          <p:cNvSpPr/>
          <p:nvPr/>
        </p:nvSpPr>
        <p:spPr>
          <a:xfrm>
            <a:off x="4754564" y="2454228"/>
            <a:ext cx="2453957" cy="81538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t>Code</a:t>
            </a:r>
          </a:p>
        </p:txBody>
      </p:sp>
      <p:sp>
        <p:nvSpPr>
          <p:cNvPr id="8" name="Rectangle 7">
            <a:extLst>
              <a:ext uri="{FF2B5EF4-FFF2-40B4-BE49-F238E27FC236}">
                <a16:creationId xmlns:a16="http://schemas.microsoft.com/office/drawing/2014/main" id="{19BE861C-D0E3-1A42-B079-D4AFBFC23CE8}"/>
              </a:ext>
            </a:extLst>
          </p:cNvPr>
          <p:cNvSpPr/>
          <p:nvPr/>
        </p:nvSpPr>
        <p:spPr>
          <a:xfrm>
            <a:off x="4761243" y="5422576"/>
            <a:ext cx="2453957" cy="98177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Code</a:t>
            </a:r>
          </a:p>
        </p:txBody>
      </p:sp>
      <p:pic>
        <p:nvPicPr>
          <p:cNvPr id="9" name="Content Placeholder 6">
            <a:extLst>
              <a:ext uri="{FF2B5EF4-FFF2-40B4-BE49-F238E27FC236}">
                <a16:creationId xmlns:a16="http://schemas.microsoft.com/office/drawing/2014/main" id="{6877E88A-F931-4248-AD4C-7A75D21F23AE}"/>
              </a:ext>
            </a:extLst>
          </p:cNvPr>
          <p:cNvPicPr>
            <a:picLocks noChangeAspect="1"/>
          </p:cNvPicPr>
          <p:nvPr/>
        </p:nvPicPr>
        <p:blipFill rotWithShape="1">
          <a:blip r:embed="rId6">
            <a:extLst>
              <a:ext uri="{28A0092B-C50C-407E-A947-70E740481C1C}">
                <a14:useLocalDpi xmlns:a14="http://schemas.microsoft.com/office/drawing/2010/main" val="0"/>
              </a:ext>
            </a:extLst>
          </a:blip>
          <a:srcRect l="1433" t="42216" r="63873"/>
          <a:stretch/>
        </p:blipFill>
        <p:spPr>
          <a:xfrm>
            <a:off x="7848600" y="3048001"/>
            <a:ext cx="949323" cy="2387214"/>
          </a:xfrm>
          <a:prstGeom prst="rect">
            <a:avLst/>
          </a:prstGeom>
        </p:spPr>
      </p:pic>
      <p:cxnSp>
        <p:nvCxnSpPr>
          <p:cNvPr id="10" name="Straight Arrow Connector 9">
            <a:extLst>
              <a:ext uri="{FF2B5EF4-FFF2-40B4-BE49-F238E27FC236}">
                <a16:creationId xmlns:a16="http://schemas.microsoft.com/office/drawing/2014/main" id="{D1F1759D-44B6-B246-9FC4-EC9509F76D41}"/>
              </a:ext>
            </a:extLst>
          </p:cNvPr>
          <p:cNvCxnSpPr>
            <a:cxnSpLocks/>
          </p:cNvCxnSpPr>
          <p:nvPr/>
        </p:nvCxnSpPr>
        <p:spPr>
          <a:xfrm>
            <a:off x="6720840" y="3969877"/>
            <a:ext cx="975360"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9DA3424A-C58D-AF4E-8452-5804F7ADF6F2}"/>
              </a:ext>
            </a:extLst>
          </p:cNvPr>
          <p:cNvCxnSpPr>
            <a:cxnSpLocks/>
          </p:cNvCxnSpPr>
          <p:nvPr/>
        </p:nvCxnSpPr>
        <p:spPr>
          <a:xfrm>
            <a:off x="6720840" y="4414044"/>
            <a:ext cx="975360" cy="0"/>
          </a:xfrm>
          <a:prstGeom prst="straightConnector1">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57911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A893D-00C8-2842-B417-78E9BAB6C3CC}"/>
              </a:ext>
            </a:extLst>
          </p:cNvPr>
          <p:cNvSpPr>
            <a:spLocks noGrp="1"/>
          </p:cNvSpPr>
          <p:nvPr>
            <p:ph type="title"/>
          </p:nvPr>
        </p:nvSpPr>
        <p:spPr/>
        <p:txBody>
          <a:bodyPr/>
          <a:lstStyle/>
          <a:p>
            <a:r>
              <a:rPr lang="en-US" dirty="0"/>
              <a:t>The state of the world</a:t>
            </a:r>
          </a:p>
        </p:txBody>
      </p:sp>
      <p:pic>
        <p:nvPicPr>
          <p:cNvPr id="11" name="Picture 10">
            <a:extLst>
              <a:ext uri="{FF2B5EF4-FFF2-40B4-BE49-F238E27FC236}">
                <a16:creationId xmlns:a16="http://schemas.microsoft.com/office/drawing/2014/main" id="{DED476F4-3835-344B-8AAE-8CA1293EA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3114" y="3276600"/>
            <a:ext cx="4599286" cy="3454400"/>
          </a:xfrm>
          <a:prstGeom prst="rect">
            <a:avLst/>
          </a:prstGeom>
        </p:spPr>
      </p:pic>
      <p:sp>
        <p:nvSpPr>
          <p:cNvPr id="7" name="Content Placeholder 6">
            <a:extLst>
              <a:ext uri="{FF2B5EF4-FFF2-40B4-BE49-F238E27FC236}">
                <a16:creationId xmlns:a16="http://schemas.microsoft.com/office/drawing/2014/main" id="{6B103065-C680-4C43-9E47-29FA3EDC446E}"/>
              </a:ext>
            </a:extLst>
          </p:cNvPr>
          <p:cNvSpPr>
            <a:spLocks noGrp="1"/>
          </p:cNvSpPr>
          <p:nvPr>
            <p:ph idx="1"/>
          </p:nvPr>
        </p:nvSpPr>
        <p:spPr>
          <a:xfrm>
            <a:off x="457200" y="1600200"/>
            <a:ext cx="5257800" cy="4876800"/>
          </a:xfrm>
        </p:spPr>
        <p:txBody>
          <a:bodyPr/>
          <a:lstStyle/>
          <a:p>
            <a:pPr marL="0" indent="0">
              <a:buNone/>
            </a:pPr>
            <a:r>
              <a:rPr lang="en-US" dirty="0"/>
              <a:t>Defenses:</a:t>
            </a:r>
          </a:p>
          <a:p>
            <a:pPr lvl="1"/>
            <a:r>
              <a:rPr lang="en-US" dirty="0"/>
              <a:t>high-level languages</a:t>
            </a:r>
          </a:p>
          <a:p>
            <a:pPr lvl="1"/>
            <a:r>
              <a:rPr lang="en-US" dirty="0"/>
              <a:t>Stack Canaries</a:t>
            </a:r>
          </a:p>
          <a:p>
            <a:pPr lvl="1"/>
            <a:r>
              <a:rPr lang="en-US" dirty="0"/>
              <a:t>Memory tagging</a:t>
            </a:r>
          </a:p>
          <a:p>
            <a:pPr lvl="1"/>
            <a:r>
              <a:rPr lang="en-US" dirty="0"/>
              <a:t>ASLR</a:t>
            </a:r>
          </a:p>
          <a:p>
            <a:pPr lvl="1"/>
            <a:r>
              <a:rPr lang="en-US" dirty="0"/>
              <a:t>continuing research and development…</a:t>
            </a:r>
          </a:p>
          <a:p>
            <a:pPr lvl="1"/>
            <a:endParaRPr lang="en-US" dirty="0"/>
          </a:p>
          <a:p>
            <a:pPr marL="0" indent="0">
              <a:buNone/>
            </a:pPr>
            <a:r>
              <a:rPr lang="en-US" dirty="0"/>
              <a:t>But all they aren't perfect!</a:t>
            </a:r>
          </a:p>
        </p:txBody>
      </p:sp>
    </p:spTree>
    <p:extLst>
      <p:ext uri="{BB962C8B-B14F-4D97-AF65-F5344CB8AC3E}">
        <p14:creationId xmlns:p14="http://schemas.microsoft.com/office/powerpoint/2010/main" val="3372350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0867-D185-FE45-A2C7-4C6E687F5A2E}"/>
              </a:ext>
            </a:extLst>
          </p:cNvPr>
          <p:cNvSpPr>
            <a:spLocks noGrp="1"/>
          </p:cNvSpPr>
          <p:nvPr>
            <p:ph type="title"/>
          </p:nvPr>
        </p:nvSpPr>
        <p:spPr/>
        <p:txBody>
          <a:bodyPr/>
          <a:lstStyle/>
          <a:p>
            <a:r>
              <a:rPr lang="en-US" dirty="0"/>
              <a:t>Exercise 3: Feedback</a:t>
            </a:r>
          </a:p>
        </p:txBody>
      </p:sp>
      <p:sp>
        <p:nvSpPr>
          <p:cNvPr id="3" name="Content Placeholder 2">
            <a:extLst>
              <a:ext uri="{FF2B5EF4-FFF2-40B4-BE49-F238E27FC236}">
                <a16:creationId xmlns:a16="http://schemas.microsoft.com/office/drawing/2014/main" id="{0413A5BB-E95D-C648-9B4A-F34E3E99D3D7}"/>
              </a:ext>
            </a:extLst>
          </p:cNvPr>
          <p:cNvSpPr>
            <a:spLocks noGrp="1"/>
          </p:cNvSpPr>
          <p:nvPr>
            <p:ph idx="1"/>
          </p:nvPr>
        </p:nvSpPr>
        <p:spPr/>
        <p:txBody>
          <a:bodyPr>
            <a:normAutofit lnSpcReduction="10000"/>
          </a:bodyPr>
          <a:lstStyle/>
          <a:p>
            <a:pPr marL="457200" indent="-457200">
              <a:buFont typeface="+mj-lt"/>
              <a:buAutoNum type="arabicPeriod"/>
            </a:pPr>
            <a:r>
              <a:rPr lang="en-US" dirty="0"/>
              <a:t>Rate how well you think this recorded lecture worked</a:t>
            </a:r>
          </a:p>
          <a:p>
            <a:pPr marL="731520" lvl="1" indent="-457200">
              <a:buFont typeface="+mj-lt"/>
              <a:buAutoNum type="arabicPeriod"/>
            </a:pPr>
            <a:r>
              <a:rPr lang="en-US" dirty="0"/>
              <a:t>Better than an in-person class</a:t>
            </a:r>
          </a:p>
          <a:p>
            <a:pPr marL="731520" lvl="1" indent="-457200">
              <a:buFont typeface="+mj-lt"/>
              <a:buAutoNum type="arabicPeriod"/>
            </a:pPr>
            <a:r>
              <a:rPr lang="en-US" dirty="0"/>
              <a:t>About as well as an in-person class</a:t>
            </a:r>
          </a:p>
          <a:p>
            <a:pPr marL="731520" lvl="1" indent="-457200">
              <a:buFont typeface="+mj-lt"/>
              <a:buAutoNum type="arabicPeriod"/>
            </a:pPr>
            <a:r>
              <a:rPr lang="en-US" dirty="0"/>
              <a:t>Less well than an in-person class, but you still learned something</a:t>
            </a:r>
          </a:p>
          <a:p>
            <a:pPr marL="731520" lvl="1" indent="-457200">
              <a:buFont typeface="+mj-lt"/>
              <a:buAutoNum type="arabicPeriod"/>
            </a:pPr>
            <a:r>
              <a:rPr lang="en-US" dirty="0"/>
              <a:t>Total waste of time, you didn't learn anything</a:t>
            </a:r>
          </a:p>
          <a:p>
            <a:pPr marL="731520" lvl="1" indent="-457200">
              <a:buFont typeface="+mj-lt"/>
              <a:buAutoNum type="arabicPeriod"/>
            </a:pPr>
            <a:endParaRPr lang="en-US" dirty="0"/>
          </a:p>
          <a:p>
            <a:pPr marL="457200" indent="-457200">
              <a:buFont typeface="+mj-lt"/>
              <a:buAutoNum type="arabicPeriod"/>
            </a:pPr>
            <a:r>
              <a:rPr lang="en-US" dirty="0"/>
              <a:t>How much time did you spend on this video lecture (including time spent on exercises)?</a:t>
            </a:r>
          </a:p>
          <a:p>
            <a:pPr marL="457200" indent="-457200">
              <a:buFont typeface="+mj-lt"/>
              <a:buAutoNum type="arabicPeriod"/>
            </a:pPr>
            <a:endParaRPr lang="en-US" dirty="0"/>
          </a:p>
          <a:p>
            <a:pPr marL="457200" indent="-457200">
              <a:buFont typeface="+mj-lt"/>
              <a:buAutoNum type="arabicPeriod"/>
            </a:pPr>
            <a:r>
              <a:rPr lang="en-US" dirty="0"/>
              <a:t>Do you have any questions that you would like me to address in this week's problem session?</a:t>
            </a:r>
          </a:p>
          <a:p>
            <a:pPr marL="457200" indent="-457200">
              <a:buFont typeface="+mj-lt"/>
              <a:buAutoNum type="arabicPeriod"/>
            </a:pPr>
            <a:endParaRPr lang="en-US" dirty="0"/>
          </a:p>
          <a:p>
            <a:pPr marL="457200" indent="-457200">
              <a:buFont typeface="+mj-lt"/>
              <a:buAutoNum type="arabicPeriod"/>
            </a:pPr>
            <a:r>
              <a:rPr lang="en-US" dirty="0"/>
              <a:t>Do you have any other comments or feedback?</a:t>
            </a:r>
          </a:p>
        </p:txBody>
      </p:sp>
      <p:sp>
        <p:nvSpPr>
          <p:cNvPr id="4" name="Slide Number Placeholder 3">
            <a:extLst>
              <a:ext uri="{FF2B5EF4-FFF2-40B4-BE49-F238E27FC236}">
                <a16:creationId xmlns:a16="http://schemas.microsoft.com/office/drawing/2014/main" id="{EFE048B4-BEA5-4D47-8149-C1EE2A239D5C}"/>
              </a:ext>
            </a:extLst>
          </p:cNvPr>
          <p:cNvSpPr>
            <a:spLocks noGrp="1"/>
          </p:cNvSpPr>
          <p:nvPr>
            <p:ph type="sldNum" sz="quarter" idx="12"/>
          </p:nvPr>
        </p:nvSpPr>
        <p:spPr/>
        <p:txBody>
          <a:bodyPr/>
          <a:lstStyle/>
          <a:p>
            <a:fld id="{7EA743B4-AD12-49DE-BA27-1A16B7F35F00}" type="slidenum">
              <a:rPr lang="en-US" smtClean="0"/>
              <a:t>26</a:t>
            </a:fld>
            <a:endParaRPr lang="en-US"/>
          </a:p>
        </p:txBody>
      </p:sp>
    </p:spTree>
    <p:extLst>
      <p:ext uri="{BB962C8B-B14F-4D97-AF65-F5344CB8AC3E}">
        <p14:creationId xmlns:p14="http://schemas.microsoft.com/office/powerpoint/2010/main" val="748343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A6F6E-D8CF-1842-AD08-F88FC21F343B}"/>
              </a:ext>
            </a:extLst>
          </p:cNvPr>
          <p:cNvSpPr>
            <a:spLocks noGrp="1"/>
          </p:cNvSpPr>
          <p:nvPr>
            <p:ph type="title"/>
          </p:nvPr>
        </p:nvSpPr>
        <p:spPr/>
        <p:txBody>
          <a:bodyPr/>
          <a:lstStyle/>
          <a:p>
            <a:r>
              <a:rPr lang="en-US" dirty="0"/>
              <a:t>Review: Buffer Overflow Examples</a:t>
            </a:r>
          </a:p>
        </p:txBody>
      </p:sp>
      <p:pic>
        <p:nvPicPr>
          <p:cNvPr id="4" name="Picture 3">
            <a:extLst>
              <a:ext uri="{FF2B5EF4-FFF2-40B4-BE49-F238E27FC236}">
                <a16:creationId xmlns:a16="http://schemas.microsoft.com/office/drawing/2014/main" id="{9A14B378-3E0E-7D4D-836C-4103D0C34A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59867"/>
            <a:ext cx="1981200" cy="2367534"/>
          </a:xfrm>
          <a:prstGeom prst="rect">
            <a:avLst/>
          </a:prstGeom>
        </p:spPr>
      </p:pic>
      <p:pic>
        <p:nvPicPr>
          <p:cNvPr id="6" name="Picture 5">
            <a:extLst>
              <a:ext uri="{FF2B5EF4-FFF2-40B4-BE49-F238E27FC236}">
                <a16:creationId xmlns:a16="http://schemas.microsoft.com/office/drawing/2014/main" id="{B58B0878-6F8E-EE4C-BE86-CF8CA1A99D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234" y="1676400"/>
            <a:ext cx="3650966" cy="2351001"/>
          </a:xfrm>
          <a:prstGeom prst="rect">
            <a:avLst/>
          </a:prstGeom>
        </p:spPr>
      </p:pic>
      <p:pic>
        <p:nvPicPr>
          <p:cNvPr id="8" name="Picture 7">
            <a:extLst>
              <a:ext uri="{FF2B5EF4-FFF2-40B4-BE49-F238E27FC236}">
                <a16:creationId xmlns:a16="http://schemas.microsoft.com/office/drawing/2014/main" id="{914C8AEC-C54E-E449-BAF3-1A9041D45E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026" y="4113242"/>
            <a:ext cx="3665173" cy="2439958"/>
          </a:xfrm>
          <a:prstGeom prst="rect">
            <a:avLst/>
          </a:prstGeom>
        </p:spPr>
      </p:pic>
      <p:pic>
        <p:nvPicPr>
          <p:cNvPr id="5" name="Picture 4" descr="A picture containing graphics, drawing, room&#10;&#10;Description automatically generated">
            <a:extLst>
              <a:ext uri="{FF2B5EF4-FFF2-40B4-BE49-F238E27FC236}">
                <a16:creationId xmlns:a16="http://schemas.microsoft.com/office/drawing/2014/main" id="{777A89AC-CD48-A04E-B065-9F8A298898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34000" y="4113242"/>
            <a:ext cx="2439958" cy="2439958"/>
          </a:xfrm>
          <a:prstGeom prst="rect">
            <a:avLst/>
          </a:prstGeom>
        </p:spPr>
      </p:pic>
    </p:spTree>
    <p:extLst>
      <p:ext uri="{BB962C8B-B14F-4D97-AF65-F5344CB8AC3E}">
        <p14:creationId xmlns:p14="http://schemas.microsoft.com/office/powerpoint/2010/main" val="405850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641350"/>
            <a:ext cx="8686800" cy="990600"/>
          </a:xfrm>
        </p:spPr>
        <p:txBody>
          <a:bodyPr>
            <a:normAutofit fontScale="90000"/>
          </a:bodyPr>
          <a:lstStyle/>
          <a:p>
            <a:pPr eaLnBrk="1" hangingPunct="1"/>
            <a:r>
              <a:rPr lang="en-US" dirty="0"/>
              <a:t>Defense #1:  Avoid Overflow Vulnerabilities</a:t>
            </a:r>
          </a:p>
        </p:txBody>
      </p:sp>
      <p:sp>
        <p:nvSpPr>
          <p:cNvPr id="37891" name="Rectangle 3"/>
          <p:cNvSpPr>
            <a:spLocks noGrp="1" noChangeArrowheads="1"/>
          </p:cNvSpPr>
          <p:nvPr>
            <p:ph type="body" idx="4294967295"/>
          </p:nvPr>
        </p:nvSpPr>
        <p:spPr>
          <a:xfrm>
            <a:off x="381000" y="3994150"/>
            <a:ext cx="8091488" cy="2482850"/>
          </a:xfrm>
        </p:spPr>
        <p:txBody>
          <a:bodyPr/>
          <a:lstStyle/>
          <a:p>
            <a:pPr eaLnBrk="1" hangingPunct="1">
              <a:lnSpc>
                <a:spcPct val="85000"/>
              </a:lnSpc>
            </a:pPr>
            <a:r>
              <a:rPr lang="en-US" dirty="0"/>
              <a:t>For example, use library routines that limit string lengths</a:t>
            </a:r>
          </a:p>
          <a:p>
            <a:pPr lvl="1" eaLnBrk="1" hangingPunct="1">
              <a:lnSpc>
                <a:spcPct val="90000"/>
              </a:lnSpc>
            </a:pPr>
            <a:r>
              <a:rPr lang="en-US" b="1" dirty="0" err="1">
                <a:latin typeface="Courier New" pitchFamily="49" charset="0"/>
              </a:rPr>
              <a:t>fgets</a:t>
            </a:r>
            <a:r>
              <a:rPr lang="en-US" dirty="0"/>
              <a:t> instead of </a:t>
            </a:r>
            <a:r>
              <a:rPr lang="en-US" b="1" dirty="0">
                <a:latin typeface="Courier New" pitchFamily="49" charset="0"/>
              </a:rPr>
              <a:t>gets</a:t>
            </a:r>
          </a:p>
          <a:p>
            <a:pPr lvl="1" eaLnBrk="1" hangingPunct="1">
              <a:lnSpc>
                <a:spcPct val="90000"/>
              </a:lnSpc>
            </a:pPr>
            <a:r>
              <a:rPr lang="en-US" b="1" dirty="0" err="1">
                <a:latin typeface="Courier New" pitchFamily="49" charset="0"/>
                <a:cs typeface="Courier New" pitchFamily="49" charset="0"/>
              </a:rPr>
              <a:t>strncpy</a:t>
            </a:r>
            <a:r>
              <a:rPr lang="en-US" dirty="0"/>
              <a:t> instead of </a:t>
            </a:r>
            <a:r>
              <a:rPr lang="en-US" b="1" dirty="0" err="1">
                <a:latin typeface="Courier New" pitchFamily="49" charset="0"/>
              </a:rPr>
              <a:t>strcpy</a:t>
            </a:r>
            <a:endParaRPr lang="en-US" b="1" dirty="0">
              <a:latin typeface="Courier New" pitchFamily="49" charset="0"/>
            </a:endParaRPr>
          </a:p>
          <a:p>
            <a:pPr lvl="1" eaLnBrk="1" hangingPunct="1">
              <a:lnSpc>
                <a:spcPct val="90000"/>
              </a:lnSpc>
            </a:pPr>
            <a:r>
              <a:rPr lang="en-US" dirty="0"/>
              <a:t>Don’t use </a:t>
            </a:r>
            <a:r>
              <a:rPr lang="en-US" b="1" dirty="0" err="1">
                <a:latin typeface="Courier New" pitchFamily="49" charset="0"/>
              </a:rPr>
              <a:t>scanf</a:t>
            </a:r>
            <a:r>
              <a:rPr lang="en-US" dirty="0"/>
              <a:t> with </a:t>
            </a:r>
            <a:r>
              <a:rPr lang="en-US" b="1" dirty="0">
                <a:latin typeface="Courier New" pitchFamily="49" charset="0"/>
              </a:rPr>
              <a:t>%s</a:t>
            </a:r>
            <a:r>
              <a:rPr lang="en-US" dirty="0"/>
              <a:t> conversion specification (use </a:t>
            </a:r>
            <a:r>
              <a:rPr lang="en-US" b="1" dirty="0" err="1">
                <a:latin typeface="Courier New" pitchFamily="49" charset="0"/>
              </a:rPr>
              <a:t>fgets</a:t>
            </a:r>
            <a:r>
              <a:rPr lang="en-US" dirty="0"/>
              <a:t> to read the string or use </a:t>
            </a:r>
            <a:r>
              <a:rPr lang="en-US" b="1" dirty="0">
                <a:latin typeface="Courier New" pitchFamily="49" charset="0"/>
              </a:rPr>
              <a:t>%ns</a:t>
            </a:r>
            <a:r>
              <a:rPr lang="en-US" b="1" dirty="0"/>
              <a:t>  </a:t>
            </a:r>
            <a:r>
              <a:rPr lang="en-US" dirty="0"/>
              <a:t>where </a:t>
            </a:r>
            <a:r>
              <a:rPr lang="en-US" b="1" dirty="0">
                <a:latin typeface="Courier New" pitchFamily="49" charset="0"/>
              </a:rPr>
              <a:t>n</a:t>
            </a:r>
            <a:r>
              <a:rPr lang="en-US" dirty="0"/>
              <a:t> is a suitable integer)</a:t>
            </a:r>
          </a:p>
          <a:p>
            <a:pPr>
              <a:lnSpc>
                <a:spcPct val="90000"/>
              </a:lnSpc>
            </a:pPr>
            <a:r>
              <a:rPr lang="en-US" dirty="0"/>
              <a:t>Or use a high-level language</a:t>
            </a:r>
          </a:p>
        </p:txBody>
      </p:sp>
      <p:sp>
        <p:nvSpPr>
          <p:cNvPr id="37892" name="Rectangle 4"/>
          <p:cNvSpPr>
            <a:spLocks noChangeArrowheads="1"/>
          </p:cNvSpPr>
          <p:nvPr/>
        </p:nvSpPr>
        <p:spPr bwMode="auto">
          <a:xfrm>
            <a:off x="1295400" y="1584389"/>
            <a:ext cx="5943600" cy="202876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800" b="1" dirty="0">
                <a:latin typeface="Courier New" pitchFamily="49" charset="0"/>
                <a:ea typeface="MS Mincho" pitchFamily="49" charset="-128"/>
              </a:rPr>
              <a:t>/* Echo Line */</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void echo()</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    char </a:t>
            </a:r>
            <a:r>
              <a:rPr lang="en-US" sz="1800" b="1" dirty="0" err="1">
                <a:latin typeface="Courier New" pitchFamily="49" charset="0"/>
                <a:ea typeface="MS Mincho" pitchFamily="49" charset="-128"/>
              </a:rPr>
              <a:t>buf</a:t>
            </a:r>
            <a:r>
              <a:rPr lang="en-US" sz="1800" b="1" dirty="0">
                <a:latin typeface="Courier New" pitchFamily="49" charset="0"/>
                <a:ea typeface="MS Mincho" pitchFamily="49" charset="-128"/>
              </a:rPr>
              <a:t>[4];  /* Way too small! */</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    </a:t>
            </a:r>
            <a:r>
              <a:rPr lang="en-US" sz="1800" b="1" dirty="0" err="1">
                <a:latin typeface="Courier New" pitchFamily="49" charset="0"/>
                <a:ea typeface="MS Mincho" pitchFamily="49" charset="-128"/>
              </a:rPr>
              <a:t>fgets</a:t>
            </a:r>
            <a:r>
              <a:rPr lang="en-US" sz="1800" b="1" dirty="0">
                <a:latin typeface="Courier New" pitchFamily="49" charset="0"/>
                <a:ea typeface="MS Mincho" pitchFamily="49" charset="-128"/>
              </a:rPr>
              <a:t>(</a:t>
            </a:r>
            <a:r>
              <a:rPr lang="en-US" sz="1800" b="1" dirty="0" err="1">
                <a:latin typeface="Courier New" pitchFamily="49" charset="0"/>
                <a:ea typeface="MS Mincho" pitchFamily="49" charset="-128"/>
              </a:rPr>
              <a:t>buf</a:t>
            </a:r>
            <a:r>
              <a:rPr lang="en-US" sz="1800" b="1" dirty="0">
                <a:latin typeface="Courier New" pitchFamily="49" charset="0"/>
                <a:ea typeface="MS Mincho" pitchFamily="49" charset="-128"/>
              </a:rPr>
              <a:t>, 4, </a:t>
            </a:r>
            <a:r>
              <a:rPr lang="en-US" sz="1800" b="1" dirty="0" err="1">
                <a:latin typeface="Courier New" pitchFamily="49" charset="0"/>
                <a:ea typeface="MS Mincho" pitchFamily="49" charset="-128"/>
              </a:rPr>
              <a:t>stdin</a:t>
            </a:r>
            <a:r>
              <a:rPr lang="en-US" sz="1800" b="1" dirty="0">
                <a:latin typeface="Courier New" pitchFamily="49" charset="0"/>
                <a:ea typeface="MS Mincho" pitchFamily="49" charset="-128"/>
              </a:rPr>
              <a:t>);</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    puts(</a:t>
            </a:r>
            <a:r>
              <a:rPr lang="en-US" sz="1800" b="1" dirty="0" err="1">
                <a:latin typeface="Courier New" pitchFamily="49" charset="0"/>
                <a:ea typeface="MS Mincho" pitchFamily="49" charset="-128"/>
              </a:rPr>
              <a:t>buf</a:t>
            </a:r>
            <a:r>
              <a:rPr lang="en-US" sz="1800" b="1" dirty="0">
                <a:latin typeface="Courier New" pitchFamily="49" charset="0"/>
                <a:ea typeface="MS Mincho" pitchFamily="49" charset="-128"/>
              </a:rPr>
              <a:t>);</a:t>
            </a:r>
            <a:br>
              <a:rPr lang="en-US" sz="1800" b="1" dirty="0">
                <a:latin typeface="Courier New" pitchFamily="49" charset="0"/>
                <a:ea typeface="MS Mincho" pitchFamily="49" charset="-128"/>
              </a:rPr>
            </a:br>
            <a:r>
              <a:rPr lang="en-US" sz="1800" b="1" dirty="0">
                <a:latin typeface="Courier New" pitchFamily="49" charset="0"/>
                <a:ea typeface="MS Mincho" pitchFamily="49" charset="-128"/>
              </a:rPr>
              <a:t>}</a:t>
            </a:r>
          </a:p>
        </p:txBody>
      </p:sp>
      <p:sp>
        <p:nvSpPr>
          <p:cNvPr id="2" name="Slide Number Placeholder 1"/>
          <p:cNvSpPr>
            <a:spLocks noGrp="1"/>
          </p:cNvSpPr>
          <p:nvPr>
            <p:ph type="sldNum" sz="quarter" idx="12"/>
          </p:nvPr>
        </p:nvSpPr>
        <p:spPr/>
        <p:txBody>
          <a:bodyPr/>
          <a:lstStyle/>
          <a:p>
            <a:fld id="{D519158F-3378-D44B-876B-64E70D409B50}" type="slidenum">
              <a:rPr lang="en-US" smtClean="0">
                <a:solidFill>
                  <a:srgbClr val="297FD5"/>
                </a:solidFill>
              </a:rPr>
              <a:pPr/>
              <a:t>4</a:t>
            </a:fld>
            <a:endParaRPr lang="en-US">
              <a:solidFill>
                <a:srgbClr val="297FD5"/>
              </a:solidFill>
            </a:endParaRPr>
          </a:p>
        </p:txBody>
      </p:sp>
    </p:spTree>
    <p:extLst>
      <p:ext uri="{BB962C8B-B14F-4D97-AF65-F5344CB8AC3E}">
        <p14:creationId xmlns:p14="http://schemas.microsoft.com/office/powerpoint/2010/main" val="3183305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89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89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7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8795D-A140-9149-B04B-E5A942B306F9}"/>
              </a:ext>
            </a:extLst>
          </p:cNvPr>
          <p:cNvSpPr>
            <a:spLocks noGrp="1"/>
          </p:cNvSpPr>
          <p:nvPr>
            <p:ph type="title"/>
          </p:nvPr>
        </p:nvSpPr>
        <p:spPr/>
        <p:txBody>
          <a:bodyPr/>
          <a:lstStyle/>
          <a:p>
            <a:r>
              <a:rPr lang="en-US" dirty="0"/>
              <a:t>Buffer Overflow Vulnerabilities</a:t>
            </a:r>
          </a:p>
        </p:txBody>
      </p:sp>
      <p:pic>
        <p:nvPicPr>
          <p:cNvPr id="6" name="Content Placeholder 5">
            <a:extLst>
              <a:ext uri="{FF2B5EF4-FFF2-40B4-BE49-F238E27FC236}">
                <a16:creationId xmlns:a16="http://schemas.microsoft.com/office/drawing/2014/main" id="{72A0BF50-97E9-824B-9139-5CF34B02693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99512"/>
            <a:ext cx="8229600" cy="4278176"/>
          </a:xfrm>
        </p:spPr>
      </p:pic>
    </p:spTree>
    <p:extLst>
      <p:ext uri="{BB962C8B-B14F-4D97-AF65-F5344CB8AC3E}">
        <p14:creationId xmlns:p14="http://schemas.microsoft.com/office/powerpoint/2010/main" val="4158259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pPr eaLnBrk="1" hangingPunct="1"/>
            <a:r>
              <a:rPr lang="en-US" dirty="0"/>
              <a:t>Defense #2: Compiler checks</a:t>
            </a:r>
          </a:p>
        </p:txBody>
      </p:sp>
      <p:sp>
        <p:nvSpPr>
          <p:cNvPr id="38916" name="Rectangle 44"/>
          <p:cNvSpPr>
            <a:spLocks noGrp="1" noChangeArrowheads="1"/>
          </p:cNvSpPr>
          <p:nvPr>
            <p:ph sz="quarter" idx="1"/>
          </p:nvPr>
        </p:nvSpPr>
        <p:spPr>
          <a:xfrm>
            <a:off x="457200" y="1600200"/>
            <a:ext cx="4419600" cy="4876800"/>
          </a:xfrm>
        </p:spPr>
        <p:txBody>
          <a:bodyPr/>
          <a:lstStyle/>
          <a:p>
            <a:pPr eaLnBrk="1" hangingPunct="1"/>
            <a:r>
              <a:rPr lang="en-US" dirty="0"/>
              <a:t>Idea</a:t>
            </a:r>
          </a:p>
          <a:p>
            <a:pPr lvl="1" eaLnBrk="1" hangingPunct="1"/>
            <a:r>
              <a:rPr lang="en-US" dirty="0"/>
              <a:t>Place special value (“canary”) on stack just beyond buffer</a:t>
            </a:r>
          </a:p>
          <a:p>
            <a:pPr lvl="1" eaLnBrk="1" hangingPunct="1"/>
            <a:r>
              <a:rPr lang="en-US" dirty="0"/>
              <a:t>Check for corruption before exiting function</a:t>
            </a:r>
          </a:p>
          <a:p>
            <a:pPr lvl="1" eaLnBrk="1" hangingPunct="1"/>
            <a:endParaRPr lang="en-US" dirty="0"/>
          </a:p>
          <a:p>
            <a:pPr lvl="1" eaLnBrk="1" hangingPunct="1"/>
            <a:endParaRPr lang="en-US" dirty="0"/>
          </a:p>
          <a:p>
            <a:pPr eaLnBrk="1" hangingPunct="1"/>
            <a:r>
              <a:rPr lang="en-US" dirty="0"/>
              <a:t>GCC Implementation</a:t>
            </a:r>
          </a:p>
          <a:p>
            <a:pPr lvl="1" eaLnBrk="1" hangingPunct="1"/>
            <a:r>
              <a:rPr lang="en-US" dirty="0"/>
              <a:t> </a:t>
            </a:r>
            <a:r>
              <a:rPr lang="en-US" b="1" dirty="0">
                <a:latin typeface="Courier New" pitchFamily="49" charset="0"/>
                <a:cs typeface="Courier New" pitchFamily="49" charset="0"/>
              </a:rPr>
              <a:t>-</a:t>
            </a:r>
            <a:r>
              <a:rPr lang="en-US" b="1" dirty="0" err="1">
                <a:latin typeface="Courier New" pitchFamily="49" charset="0"/>
                <a:cs typeface="Courier New" pitchFamily="49" charset="0"/>
              </a:rPr>
              <a:t>fstack</a:t>
            </a:r>
            <a:r>
              <a:rPr lang="en-US" b="1" dirty="0">
                <a:latin typeface="Courier New" pitchFamily="49" charset="0"/>
                <a:cs typeface="Courier New" pitchFamily="49" charset="0"/>
              </a:rPr>
              <a:t>-protector</a:t>
            </a:r>
          </a:p>
          <a:p>
            <a:pPr lvl="1" eaLnBrk="1" hangingPunct="1"/>
            <a:r>
              <a:rPr lang="en-US" dirty="0"/>
              <a:t>Now the default (disabled earlier)</a:t>
            </a:r>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a:p>
            <a:pPr lvl="1" eaLnBrk="1" hangingPunct="1"/>
            <a:endParaRPr lang="en-US" dirty="0"/>
          </a:p>
        </p:txBody>
      </p:sp>
      <p:sp>
        <p:nvSpPr>
          <p:cNvPr id="2" name="Slide Number Placeholder 1"/>
          <p:cNvSpPr>
            <a:spLocks noGrp="1"/>
          </p:cNvSpPr>
          <p:nvPr>
            <p:ph type="sldNum" sz="quarter" idx="12"/>
          </p:nvPr>
        </p:nvSpPr>
        <p:spPr>
          <a:xfrm>
            <a:off x="7620000" y="529954"/>
            <a:ext cx="1066800" cy="329184"/>
          </a:xfrm>
        </p:spPr>
        <p:txBody>
          <a:bodyPr/>
          <a:lstStyle/>
          <a:p>
            <a:fld id="{D519158F-3378-D44B-876B-64E70D409B50}" type="slidenum">
              <a:rPr lang="en-US" smtClean="0">
                <a:solidFill>
                  <a:srgbClr val="4A66AC"/>
                </a:solidFill>
              </a:rPr>
              <a:pPr/>
              <a:t>6</a:t>
            </a:fld>
            <a:endParaRPr lang="en-US" dirty="0">
              <a:solidFill>
                <a:srgbClr val="4A66AC"/>
              </a:solidFill>
            </a:endParaRPr>
          </a:p>
        </p:txBody>
      </p:sp>
      <p:sp>
        <p:nvSpPr>
          <p:cNvPr id="8" name="Rectangle 7">
            <a:extLst>
              <a:ext uri="{FF2B5EF4-FFF2-40B4-BE49-F238E27FC236}">
                <a16:creationId xmlns:a16="http://schemas.microsoft.com/office/drawing/2014/main" id="{7249ECB5-9811-6048-AAB3-F58571D02579}"/>
              </a:ext>
            </a:extLst>
          </p:cNvPr>
          <p:cNvSpPr/>
          <p:nvPr/>
        </p:nvSpPr>
        <p:spPr>
          <a:xfrm>
            <a:off x="6178644" y="3484457"/>
            <a:ext cx="228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return address</a:t>
            </a:r>
          </a:p>
        </p:txBody>
      </p:sp>
      <p:sp>
        <p:nvSpPr>
          <p:cNvPr id="9" name="TextBox 8">
            <a:extLst>
              <a:ext uri="{FF2B5EF4-FFF2-40B4-BE49-F238E27FC236}">
                <a16:creationId xmlns:a16="http://schemas.microsoft.com/office/drawing/2014/main" id="{A34A38C6-FAB9-8B42-AE6A-A9F6F7CB8D3B}"/>
              </a:ext>
            </a:extLst>
          </p:cNvPr>
          <p:cNvSpPr txBox="1"/>
          <p:nvPr/>
        </p:nvSpPr>
        <p:spPr>
          <a:xfrm>
            <a:off x="4648200" y="1547336"/>
            <a:ext cx="1544012" cy="369332"/>
          </a:xfrm>
          <a:prstGeom prst="rect">
            <a:avLst/>
          </a:prstGeom>
          <a:noFill/>
        </p:spPr>
        <p:txBody>
          <a:bodyPr wrap="none" rtlCol="0">
            <a:spAutoFit/>
          </a:bodyPr>
          <a:lstStyle/>
          <a:p>
            <a:r>
              <a:rPr lang="en-US" dirty="0"/>
              <a:t>0x7FFFFFFF</a:t>
            </a:r>
          </a:p>
        </p:txBody>
      </p:sp>
      <p:sp>
        <p:nvSpPr>
          <p:cNvPr id="10" name="Rectangle 9">
            <a:extLst>
              <a:ext uri="{FF2B5EF4-FFF2-40B4-BE49-F238E27FC236}">
                <a16:creationId xmlns:a16="http://schemas.microsoft.com/office/drawing/2014/main" id="{A3B93A29-3C7F-E446-9665-C9307D24580B}"/>
              </a:ext>
            </a:extLst>
          </p:cNvPr>
          <p:cNvSpPr/>
          <p:nvPr/>
        </p:nvSpPr>
        <p:spPr>
          <a:xfrm>
            <a:off x="6178644" y="1655657"/>
            <a:ext cx="2286000" cy="457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D79B482D-FEDD-B14C-B506-4AA81AA539D3}"/>
              </a:ext>
            </a:extLst>
          </p:cNvPr>
          <p:cNvSpPr txBox="1"/>
          <p:nvPr/>
        </p:nvSpPr>
        <p:spPr>
          <a:xfrm>
            <a:off x="4751696" y="6488668"/>
            <a:ext cx="1454244" cy="369332"/>
          </a:xfrm>
          <a:prstGeom prst="rect">
            <a:avLst/>
          </a:prstGeom>
          <a:noFill/>
        </p:spPr>
        <p:txBody>
          <a:bodyPr wrap="none" rtlCol="0">
            <a:spAutoFit/>
          </a:bodyPr>
          <a:lstStyle/>
          <a:p>
            <a:r>
              <a:rPr lang="en-US" dirty="0"/>
              <a:t>0x00000000</a:t>
            </a:r>
          </a:p>
        </p:txBody>
      </p:sp>
      <p:sp>
        <p:nvSpPr>
          <p:cNvPr id="12" name="Down Arrow 11">
            <a:extLst>
              <a:ext uri="{FF2B5EF4-FFF2-40B4-BE49-F238E27FC236}">
                <a16:creationId xmlns:a16="http://schemas.microsoft.com/office/drawing/2014/main" id="{5C10D98E-107D-7B47-9C7B-009C2223B207}"/>
              </a:ext>
            </a:extLst>
          </p:cNvPr>
          <p:cNvSpPr/>
          <p:nvPr/>
        </p:nvSpPr>
        <p:spPr>
          <a:xfrm>
            <a:off x="8540844" y="1647769"/>
            <a:ext cx="609600" cy="1265259"/>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a:t>Stack</a:t>
            </a:r>
          </a:p>
        </p:txBody>
      </p:sp>
      <p:sp>
        <p:nvSpPr>
          <p:cNvPr id="15" name="Rectangle 14">
            <a:extLst>
              <a:ext uri="{FF2B5EF4-FFF2-40B4-BE49-F238E27FC236}">
                <a16:creationId xmlns:a16="http://schemas.microsoft.com/office/drawing/2014/main" id="{330080A7-1696-5549-A576-E666C9DCBDD6}"/>
              </a:ext>
            </a:extLst>
          </p:cNvPr>
          <p:cNvSpPr/>
          <p:nvPr/>
        </p:nvSpPr>
        <p:spPr>
          <a:xfrm>
            <a:off x="6178644" y="2112857"/>
            <a:ext cx="2286000" cy="13716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a:t>Stack Frame P</a:t>
            </a:r>
          </a:p>
        </p:txBody>
      </p:sp>
      <p:sp>
        <p:nvSpPr>
          <p:cNvPr id="19" name="Rectangle 18">
            <a:extLst>
              <a:ext uri="{FF2B5EF4-FFF2-40B4-BE49-F238E27FC236}">
                <a16:creationId xmlns:a16="http://schemas.microsoft.com/office/drawing/2014/main" id="{FAD1E771-76E4-2A4E-808E-6ADDA20F7819}"/>
              </a:ext>
            </a:extLst>
          </p:cNvPr>
          <p:cNvSpPr/>
          <p:nvPr/>
        </p:nvSpPr>
        <p:spPr>
          <a:xfrm>
            <a:off x="6173201" y="4474065"/>
            <a:ext cx="2286000" cy="137159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Stack Frame Q</a:t>
            </a:r>
          </a:p>
        </p:txBody>
      </p:sp>
      <p:sp>
        <p:nvSpPr>
          <p:cNvPr id="21" name="Rectangle 20">
            <a:extLst>
              <a:ext uri="{FF2B5EF4-FFF2-40B4-BE49-F238E27FC236}">
                <a16:creationId xmlns:a16="http://schemas.microsoft.com/office/drawing/2014/main" id="{F8C8EE6C-D643-7C46-A4F7-E0497F111BB5}"/>
              </a:ext>
            </a:extLst>
          </p:cNvPr>
          <p:cNvSpPr/>
          <p:nvPr/>
        </p:nvSpPr>
        <p:spPr>
          <a:xfrm>
            <a:off x="6178644" y="1655657"/>
            <a:ext cx="2286000" cy="5061611"/>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2" name="Picture 21">
            <a:extLst>
              <a:ext uri="{FF2B5EF4-FFF2-40B4-BE49-F238E27FC236}">
                <a16:creationId xmlns:a16="http://schemas.microsoft.com/office/drawing/2014/main" id="{48C3A57E-0962-524B-B939-A04007D4F195}"/>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11676" r="4778" b="6440"/>
          <a:stretch/>
        </p:blipFill>
        <p:spPr>
          <a:xfrm>
            <a:off x="7010400" y="3970682"/>
            <a:ext cx="457200" cy="457200"/>
          </a:xfrm>
          <a:prstGeom prst="rect">
            <a:avLst/>
          </a:prstGeom>
        </p:spPr>
      </p:pic>
    </p:spTree>
    <p:extLst>
      <p:ext uri="{BB962C8B-B14F-4D97-AF65-F5344CB8AC3E}">
        <p14:creationId xmlns:p14="http://schemas.microsoft.com/office/powerpoint/2010/main" val="3270140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6">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pPr eaLnBrk="1" hangingPunct="1"/>
            <a:r>
              <a:rPr lang="en-US" dirty="0"/>
              <a:t>Stack Canaries</a:t>
            </a:r>
          </a:p>
        </p:txBody>
      </p:sp>
      <p:sp>
        <p:nvSpPr>
          <p:cNvPr id="360451" name="Rectangle 3"/>
          <p:cNvSpPr>
            <a:spLocks noChangeArrowheads="1"/>
          </p:cNvSpPr>
          <p:nvPr/>
        </p:nvSpPr>
        <p:spPr bwMode="auto">
          <a:xfrm>
            <a:off x="4905511" y="748239"/>
            <a:ext cx="3364439" cy="599907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rPr>
              <a:t>authenticate:</a:t>
            </a: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pushq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rbx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subq</a:t>
            </a:r>
            <a:r>
              <a:rPr lang="en-US" sz="1600" b="1" dirty="0">
                <a:latin typeface="Courier New" pitchFamily="49" charset="0"/>
                <a:ea typeface="MS Mincho" pitchFamily="49" charset="-128"/>
              </a:rPr>
              <a:t>    $16, %</a:t>
            </a:r>
            <a:r>
              <a:rPr lang="en-US" sz="1600" b="1" dirty="0" err="1">
                <a:latin typeface="Courier New" pitchFamily="49" charset="0"/>
                <a:ea typeface="MS Mincho" pitchFamily="49" charset="-128"/>
              </a:rPr>
              <a:t>rsp</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rdi</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rbx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%fs:40, %</a:t>
            </a:r>
            <a:r>
              <a:rPr lang="en-US" sz="1600" b="1" dirty="0" err="1">
                <a:latin typeface="Courier New" pitchFamily="49" charset="0"/>
                <a:ea typeface="MS Mincho" pitchFamily="49" charset="-128"/>
              </a:rPr>
              <a:t>rax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rax</a:t>
            </a:r>
            <a:r>
              <a:rPr lang="en-US" sz="1600" b="1" dirty="0">
                <a:latin typeface="Courier New" pitchFamily="49" charset="0"/>
                <a:ea typeface="MS Mincho" pitchFamily="49" charset="-128"/>
              </a:rPr>
              <a:t>, 8(%</a:t>
            </a:r>
            <a:r>
              <a:rPr lang="en-US" sz="1600" b="1" dirty="0" err="1">
                <a:latin typeface="Courier New" pitchFamily="49" charset="0"/>
                <a:ea typeface="MS Mincho" pitchFamily="49" charset="-128"/>
              </a:rPr>
              <a:t>rsp</a:t>
            </a:r>
            <a:r>
              <a:rPr lang="en-US" sz="1600" b="1" dirty="0">
                <a:latin typeface="Courier New" pitchFamily="49" charset="0"/>
                <a:ea typeface="MS Mincho" pitchFamily="49" charset="-128"/>
              </a:rPr>
              <a:t>)</a:t>
            </a: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xorl</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eax</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eax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rsp</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rdi</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call    gets</a:t>
            </a: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rsp</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rsi</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rbx</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rdi</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call    </a:t>
            </a:r>
            <a:r>
              <a:rPr lang="en-US" sz="1600" b="1" dirty="0" err="1">
                <a:latin typeface="Courier New" pitchFamily="49" charset="0"/>
                <a:ea typeface="MS Mincho" pitchFamily="49" charset="-128"/>
              </a:rPr>
              <a:t>strcmp</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testl</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eax</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eax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sete</a:t>
            </a:r>
            <a:r>
              <a:rPr lang="en-US" sz="1600" b="1" dirty="0">
                <a:latin typeface="Courier New" pitchFamily="49" charset="0"/>
                <a:ea typeface="MS Mincho" pitchFamily="49" charset="-128"/>
              </a:rPr>
              <a:t>    %al</a:t>
            </a: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movq</a:t>
            </a:r>
            <a:r>
              <a:rPr lang="en-US" sz="1600" b="1" dirty="0">
                <a:latin typeface="Courier New" pitchFamily="49" charset="0"/>
                <a:ea typeface="MS Mincho" pitchFamily="49" charset="-128"/>
              </a:rPr>
              <a:t>    8(%</a:t>
            </a:r>
            <a:r>
              <a:rPr lang="en-US" sz="1600" b="1" dirty="0" err="1">
                <a:latin typeface="Courier New" pitchFamily="49" charset="0"/>
                <a:ea typeface="MS Mincho" pitchFamily="49" charset="-128"/>
              </a:rPr>
              <a:t>rsp</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rdx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xorq</a:t>
            </a:r>
            <a:r>
              <a:rPr lang="en-US" sz="1600" b="1" dirty="0">
                <a:latin typeface="Courier New" pitchFamily="49" charset="0"/>
                <a:ea typeface="MS Mincho" pitchFamily="49" charset="-128"/>
              </a:rPr>
              <a:t>    %fs:40, %</a:t>
            </a:r>
            <a:r>
              <a:rPr lang="en-US" sz="1600" b="1" dirty="0" err="1">
                <a:latin typeface="Courier New" pitchFamily="49" charset="0"/>
                <a:ea typeface="MS Mincho" pitchFamily="49" charset="-128"/>
              </a:rPr>
              <a:t>rdx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je</a:t>
            </a:r>
            <a:r>
              <a:rPr lang="en-US" sz="1600" b="1" dirty="0">
                <a:latin typeface="Courier New" pitchFamily="49" charset="0"/>
                <a:ea typeface="MS Mincho" pitchFamily="49" charset="-128"/>
              </a:rPr>
              <a:t>      .L2</a:t>
            </a:r>
          </a:p>
          <a:p>
            <a:pPr eaLnBrk="0" hangingPunct="0">
              <a:tabLst>
                <a:tab pos="457200" algn="l"/>
                <a:tab pos="3146425" algn="l"/>
              </a:tabLst>
              <a:defRPr/>
            </a:pPr>
            <a:r>
              <a:rPr lang="en-US" sz="1600" b="1" dirty="0">
                <a:latin typeface="Courier New" pitchFamily="49" charset="0"/>
                <a:ea typeface="MS Mincho" pitchFamily="49" charset="-128"/>
              </a:rPr>
              <a:t>  call    __</a:t>
            </a:r>
            <a:r>
              <a:rPr lang="en-US" sz="1600" b="1" dirty="0" err="1">
                <a:latin typeface="Courier New" pitchFamily="49" charset="0"/>
                <a:ea typeface="MS Mincho" pitchFamily="49" charset="-128"/>
              </a:rPr>
              <a:t>stack_chk_fail</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.L2:</a:t>
            </a: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movzbl</a:t>
            </a:r>
            <a:r>
              <a:rPr lang="en-US" sz="1600" b="1" dirty="0">
                <a:latin typeface="Courier New" pitchFamily="49" charset="0"/>
                <a:ea typeface="MS Mincho" pitchFamily="49" charset="-128"/>
              </a:rPr>
              <a:t>  %al, %</a:t>
            </a:r>
            <a:r>
              <a:rPr lang="en-US" sz="1600" b="1" dirty="0" err="1">
                <a:latin typeface="Courier New" pitchFamily="49" charset="0"/>
                <a:ea typeface="MS Mincho" pitchFamily="49" charset="-128"/>
              </a:rPr>
              <a:t>eax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addq</a:t>
            </a:r>
            <a:r>
              <a:rPr lang="en-US" sz="1600" b="1" dirty="0">
                <a:latin typeface="Courier New" pitchFamily="49" charset="0"/>
                <a:ea typeface="MS Mincho" pitchFamily="49" charset="-128"/>
              </a:rPr>
              <a:t>    $16, %</a:t>
            </a:r>
            <a:r>
              <a:rPr lang="en-US" sz="1600" b="1" dirty="0" err="1">
                <a:latin typeface="Courier New" pitchFamily="49" charset="0"/>
                <a:ea typeface="MS Mincho" pitchFamily="49" charset="-128"/>
              </a:rPr>
              <a:t>rsp</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popq</a:t>
            </a:r>
            <a:r>
              <a:rPr lang="en-US" sz="1600" b="1" dirty="0">
                <a:latin typeface="Courier New" pitchFamily="49" charset="0"/>
                <a:ea typeface="MS Mincho" pitchFamily="49" charset="-128"/>
              </a:rPr>
              <a:t>    %</a:t>
            </a:r>
            <a:r>
              <a:rPr lang="en-US" sz="1600" b="1" dirty="0" err="1">
                <a:latin typeface="Courier New" pitchFamily="49" charset="0"/>
                <a:ea typeface="MS Mincho" pitchFamily="49" charset="-128"/>
              </a:rPr>
              <a:t>rbx</a:t>
            </a:r>
            <a:endParaRPr lang="en-US" sz="1600" b="1" dirty="0">
              <a:latin typeface="Courier New" pitchFamily="49" charset="0"/>
              <a:ea typeface="MS Mincho" pitchFamily="49" charset="-128"/>
            </a:endParaRPr>
          </a:p>
          <a:p>
            <a:pPr eaLnBrk="0" hangingPunct="0">
              <a:tabLst>
                <a:tab pos="457200" algn="l"/>
                <a:tab pos="3146425" algn="l"/>
              </a:tabLst>
              <a:defRPr/>
            </a:pPr>
            <a:r>
              <a:rPr lang="en-US" sz="1600" b="1" dirty="0">
                <a:latin typeface="Courier New" pitchFamily="49" charset="0"/>
                <a:ea typeface="MS Mincho" pitchFamily="49" charset="-128"/>
              </a:rPr>
              <a:t>  ret</a:t>
            </a:r>
          </a:p>
          <a:p>
            <a:pPr eaLnBrk="0" hangingPunct="0">
              <a:tabLst>
                <a:tab pos="457200" algn="l"/>
                <a:tab pos="3146425" algn="l"/>
              </a:tabLst>
              <a:defRPr/>
            </a:pPr>
            <a:endParaRPr lang="en-US" sz="1600" b="1" dirty="0">
              <a:latin typeface="Courier New" pitchFamily="49" charset="0"/>
              <a:ea typeface="MS Mincho" pitchFamily="49" charset="-128"/>
            </a:endParaRPr>
          </a:p>
        </p:txBody>
      </p:sp>
      <p:sp>
        <p:nvSpPr>
          <p:cNvPr id="360470" name="Rectangle 22"/>
          <p:cNvSpPr>
            <a:spLocks noChangeArrowheads="1"/>
          </p:cNvSpPr>
          <p:nvPr/>
        </p:nvSpPr>
        <p:spPr bwMode="auto">
          <a:xfrm>
            <a:off x="533400" y="3051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360477" name="Line 29"/>
          <p:cNvSpPr>
            <a:spLocks noChangeShapeType="1"/>
          </p:cNvSpPr>
          <p:nvPr/>
        </p:nvSpPr>
        <p:spPr bwMode="auto">
          <a:xfrm flipH="1">
            <a:off x="2950076" y="5960140"/>
            <a:ext cx="450850" cy="0"/>
          </a:xfrm>
          <a:prstGeom prst="line">
            <a:avLst/>
          </a:prstGeom>
          <a:noFill/>
          <a:ln w="28575">
            <a:solidFill>
              <a:schemeClr val="tx1"/>
            </a:solidFill>
            <a:round/>
            <a:headEnd/>
            <a:tailEnd type="triangle" w="med" len="med"/>
          </a:ln>
        </p:spPr>
        <p:txBody>
          <a:bodyPr/>
          <a:lstStyle/>
          <a:p>
            <a:endParaRPr lang="en-US"/>
          </a:p>
        </p:txBody>
      </p:sp>
      <p:sp>
        <p:nvSpPr>
          <p:cNvPr id="360478" name="Rectangle 30"/>
          <p:cNvSpPr>
            <a:spLocks noChangeArrowheads="1"/>
          </p:cNvSpPr>
          <p:nvPr/>
        </p:nvSpPr>
        <p:spPr bwMode="auto">
          <a:xfrm>
            <a:off x="3362826" y="578710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sp>
        <p:nvSpPr>
          <p:cNvPr id="360479" name="Rectangle 31"/>
          <p:cNvSpPr>
            <a:spLocks noChangeArrowheads="1"/>
          </p:cNvSpPr>
          <p:nvPr/>
        </p:nvSpPr>
        <p:spPr bwMode="auto">
          <a:xfrm>
            <a:off x="533400" y="1908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360472" name="Rectangle 24"/>
          <p:cNvSpPr>
            <a:spLocks noChangeArrowheads="1"/>
          </p:cNvSpPr>
          <p:nvPr/>
        </p:nvSpPr>
        <p:spPr bwMode="auto">
          <a:xfrm>
            <a:off x="521761"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360473" name="Rectangle 25"/>
          <p:cNvSpPr>
            <a:spLocks noChangeArrowheads="1"/>
          </p:cNvSpPr>
          <p:nvPr/>
        </p:nvSpPr>
        <p:spPr bwMode="auto">
          <a:xfrm>
            <a:off x="971024"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360474" name="Rectangle 26"/>
          <p:cNvSpPr>
            <a:spLocks noChangeArrowheads="1"/>
          </p:cNvSpPr>
          <p:nvPr/>
        </p:nvSpPr>
        <p:spPr bwMode="auto">
          <a:xfrm>
            <a:off x="1420286" y="5801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360475" name="Rectangle 27"/>
          <p:cNvSpPr>
            <a:spLocks noChangeArrowheads="1"/>
          </p:cNvSpPr>
          <p:nvPr/>
        </p:nvSpPr>
        <p:spPr bwMode="auto">
          <a:xfrm>
            <a:off x="1869549" y="5801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360476" name="Rectangle 28"/>
          <p:cNvSpPr>
            <a:spLocks noChangeArrowheads="1"/>
          </p:cNvSpPr>
          <p:nvPr/>
        </p:nvSpPr>
        <p:spPr bwMode="auto">
          <a:xfrm>
            <a:off x="2327776" y="5793524"/>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18" name="Rectangle 23"/>
          <p:cNvSpPr>
            <a:spLocks noChangeArrowheads="1"/>
          </p:cNvSpPr>
          <p:nvPr/>
        </p:nvSpPr>
        <p:spPr bwMode="auto">
          <a:xfrm>
            <a:off x="521761" y="4265999"/>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 name="Slide Number Placeholder 1"/>
          <p:cNvSpPr>
            <a:spLocks noGrp="1"/>
          </p:cNvSpPr>
          <p:nvPr>
            <p:ph type="sldNum" sz="quarter" idx="12"/>
          </p:nvPr>
        </p:nvSpPr>
        <p:spPr/>
        <p:txBody>
          <a:bodyPr/>
          <a:lstStyle/>
          <a:p>
            <a:fld id="{D519158F-3378-D44B-876B-64E70D409B50}" type="slidenum">
              <a:rPr lang="en-US" smtClean="0">
                <a:solidFill>
                  <a:srgbClr val="297FD5"/>
                </a:solidFill>
              </a:rPr>
              <a:pPr/>
              <a:t>7</a:t>
            </a:fld>
            <a:endParaRPr lang="en-US">
              <a:solidFill>
                <a:srgbClr val="297FD5"/>
              </a:solidFill>
            </a:endParaRPr>
          </a:p>
        </p:txBody>
      </p:sp>
      <p:sp>
        <p:nvSpPr>
          <p:cNvPr id="17" name="Rectangle 22">
            <a:extLst>
              <a:ext uri="{FF2B5EF4-FFF2-40B4-BE49-F238E27FC236}">
                <a16:creationId xmlns:a16="http://schemas.microsoft.com/office/drawing/2014/main" id="{8209727F-EF25-7B49-9774-2CA69B683162}"/>
              </a:ext>
            </a:extLst>
          </p:cNvPr>
          <p:cNvSpPr>
            <a:spLocks noChangeArrowheads="1"/>
          </p:cNvSpPr>
          <p:nvPr/>
        </p:nvSpPr>
        <p:spPr bwMode="auto">
          <a:xfrm>
            <a:off x="533400" y="3044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19" name="Group 18">
            <a:extLst>
              <a:ext uri="{FF2B5EF4-FFF2-40B4-BE49-F238E27FC236}">
                <a16:creationId xmlns:a16="http://schemas.microsoft.com/office/drawing/2014/main" id="{13E7CCBF-9CB5-AB41-A6C3-76A4AEA3BDFA}"/>
              </a:ext>
            </a:extLst>
          </p:cNvPr>
          <p:cNvGrpSpPr/>
          <p:nvPr/>
        </p:nvGrpSpPr>
        <p:grpSpPr>
          <a:xfrm>
            <a:off x="533400" y="3324225"/>
            <a:ext cx="1797050" cy="304800"/>
            <a:chOff x="2377022" y="2811289"/>
            <a:chExt cx="1797050" cy="304800"/>
          </a:xfrm>
        </p:grpSpPr>
        <p:sp>
          <p:nvSpPr>
            <p:cNvPr id="20" name="Rectangle 24">
              <a:extLst>
                <a:ext uri="{FF2B5EF4-FFF2-40B4-BE49-F238E27FC236}">
                  <a16:creationId xmlns:a16="http://schemas.microsoft.com/office/drawing/2014/main" id="{F14B1498-DEB5-474E-B1F0-27A5F627D757}"/>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1" name="Rectangle 25">
              <a:extLst>
                <a:ext uri="{FF2B5EF4-FFF2-40B4-BE49-F238E27FC236}">
                  <a16:creationId xmlns:a16="http://schemas.microsoft.com/office/drawing/2014/main" id="{899B1B8A-3701-1D48-9944-E16693F70EE8}"/>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2" name="Rectangle 26">
              <a:extLst>
                <a:ext uri="{FF2B5EF4-FFF2-40B4-BE49-F238E27FC236}">
                  <a16:creationId xmlns:a16="http://schemas.microsoft.com/office/drawing/2014/main" id="{67167737-740B-0042-93AF-231B40B184F1}"/>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3" name="Rectangle 27">
              <a:extLst>
                <a:ext uri="{FF2B5EF4-FFF2-40B4-BE49-F238E27FC236}">
                  <a16:creationId xmlns:a16="http://schemas.microsoft.com/office/drawing/2014/main" id="{289545ED-D57D-3641-8723-DD0374818325}"/>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4" name="Group 23">
            <a:extLst>
              <a:ext uri="{FF2B5EF4-FFF2-40B4-BE49-F238E27FC236}">
                <a16:creationId xmlns:a16="http://schemas.microsoft.com/office/drawing/2014/main" id="{098120A8-8B9B-3B4D-8639-40A9C5ED36FA}"/>
              </a:ext>
            </a:extLst>
          </p:cNvPr>
          <p:cNvGrpSpPr/>
          <p:nvPr/>
        </p:nvGrpSpPr>
        <p:grpSpPr>
          <a:xfrm>
            <a:off x="528592" y="3023006"/>
            <a:ext cx="1806666" cy="308707"/>
            <a:chOff x="2367406" y="2811288"/>
            <a:chExt cx="1806666" cy="308707"/>
          </a:xfrm>
        </p:grpSpPr>
        <p:sp>
          <p:nvSpPr>
            <p:cNvPr id="25" name="Rectangle 24">
              <a:extLst>
                <a:ext uri="{FF2B5EF4-FFF2-40B4-BE49-F238E27FC236}">
                  <a16:creationId xmlns:a16="http://schemas.microsoft.com/office/drawing/2014/main" id="{C8E2A9F4-C8DA-BA45-BB87-94567431992B}"/>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6" name="Rectangle 25">
              <a:extLst>
                <a:ext uri="{FF2B5EF4-FFF2-40B4-BE49-F238E27FC236}">
                  <a16:creationId xmlns:a16="http://schemas.microsoft.com/office/drawing/2014/main" id="{3826DF3F-CB11-3C4E-AD0D-97E3538B9CB3}"/>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7" name="Rectangle 26">
              <a:extLst>
                <a:ext uri="{FF2B5EF4-FFF2-40B4-BE49-F238E27FC236}">
                  <a16:creationId xmlns:a16="http://schemas.microsoft.com/office/drawing/2014/main" id="{62723D47-196C-6A4F-B32E-6CF1282550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5AE6AB9B-A4C7-F64C-AFDC-FEFE1863D176}"/>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29" name="Rectangle 28">
            <a:extLst>
              <a:ext uri="{FF2B5EF4-FFF2-40B4-BE49-F238E27FC236}">
                <a16:creationId xmlns:a16="http://schemas.microsoft.com/office/drawing/2014/main" id="{BE5CAFA5-993D-6D4C-A2EE-17BAAECFA0CF}"/>
              </a:ext>
            </a:extLst>
          </p:cNvPr>
          <p:cNvSpPr>
            <a:spLocks noChangeArrowheads="1"/>
          </p:cNvSpPr>
          <p:nvPr/>
        </p:nvSpPr>
        <p:spPr bwMode="auto">
          <a:xfrm>
            <a:off x="2390821" y="3050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sp>
        <p:nvSpPr>
          <p:cNvPr id="63" name="Rectangle 23">
            <a:extLst>
              <a:ext uri="{FF2B5EF4-FFF2-40B4-BE49-F238E27FC236}">
                <a16:creationId xmlns:a16="http://schemas.microsoft.com/office/drawing/2014/main" id="{B74E3410-A8CE-7945-A982-B4FAA619DD09}"/>
              </a:ext>
            </a:extLst>
          </p:cNvPr>
          <p:cNvSpPr>
            <a:spLocks noChangeArrowheads="1"/>
          </p:cNvSpPr>
          <p:nvPr/>
        </p:nvSpPr>
        <p:spPr bwMode="auto">
          <a:xfrm>
            <a:off x="528592" y="3642086"/>
            <a:ext cx="1797050" cy="607580"/>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defRPr/>
            </a:pPr>
            <a:r>
              <a:rPr lang="en-US" sz="1800" dirty="0">
                <a:solidFill>
                  <a:schemeClr val="bg1"/>
                </a:solidFill>
                <a:latin typeface="Calibri" pitchFamily="34" charset="0"/>
              </a:rPr>
              <a:t>Stack </a:t>
            </a:r>
            <a:r>
              <a:rPr lang="en-US" dirty="0">
                <a:solidFill>
                  <a:schemeClr val="bg1"/>
                </a:solidFill>
                <a:latin typeface="Calibri" pitchFamily="34" charset="0"/>
              </a:rPr>
              <a:t>Frame </a:t>
            </a:r>
          </a:p>
          <a:p>
            <a:pPr algn="ctr">
              <a:defRPr/>
            </a:pPr>
            <a:r>
              <a:rPr lang="en-US" dirty="0">
                <a:solidFill>
                  <a:schemeClr val="bg1"/>
                </a:solidFill>
                <a:latin typeface="Calibri" pitchFamily="34" charset="0"/>
              </a:rPr>
              <a:t>for</a:t>
            </a:r>
            <a:r>
              <a:rPr lang="en-US" dirty="0">
                <a:solidFill>
                  <a:schemeClr val="bg1"/>
                </a:solidFill>
                <a:latin typeface="Courier New" pitchFamily="49" charset="0"/>
              </a:rPr>
              <a:t> echo</a:t>
            </a:r>
            <a:r>
              <a:rPr lang="en-US" dirty="0">
                <a:solidFill>
                  <a:schemeClr val="bg1"/>
                </a:solidFill>
                <a:latin typeface="Calibri" pitchFamily="34" charset="0"/>
              </a:rPr>
              <a:t> </a:t>
            </a:r>
            <a:endParaRPr lang="en-US" sz="1800" dirty="0">
              <a:solidFill>
                <a:schemeClr val="bg1"/>
              </a:solidFill>
              <a:latin typeface="Courier New" pitchFamily="49" charset="0"/>
            </a:endParaRPr>
          </a:p>
        </p:txBody>
      </p:sp>
      <p:grpSp>
        <p:nvGrpSpPr>
          <p:cNvPr id="4" name="Group 3">
            <a:extLst>
              <a:ext uri="{FF2B5EF4-FFF2-40B4-BE49-F238E27FC236}">
                <a16:creationId xmlns:a16="http://schemas.microsoft.com/office/drawing/2014/main" id="{DC7ABB1C-49E1-9641-808A-A0F6E85E8AB0}"/>
              </a:ext>
            </a:extLst>
          </p:cNvPr>
          <p:cNvGrpSpPr/>
          <p:nvPr/>
        </p:nvGrpSpPr>
        <p:grpSpPr>
          <a:xfrm>
            <a:off x="532617" y="3926346"/>
            <a:ext cx="1797050" cy="2179360"/>
            <a:chOff x="533400" y="3307040"/>
            <a:chExt cx="1797050" cy="2179360"/>
          </a:xfrm>
        </p:grpSpPr>
        <p:grpSp>
          <p:nvGrpSpPr>
            <p:cNvPr id="3" name="Group 2">
              <a:extLst>
                <a:ext uri="{FF2B5EF4-FFF2-40B4-BE49-F238E27FC236}">
                  <a16:creationId xmlns:a16="http://schemas.microsoft.com/office/drawing/2014/main" id="{C4B2DC33-118E-7241-9A6E-B1663669D500}"/>
                </a:ext>
              </a:extLst>
            </p:cNvPr>
            <p:cNvGrpSpPr/>
            <p:nvPr/>
          </p:nvGrpSpPr>
          <p:grpSpPr>
            <a:xfrm>
              <a:off x="533400" y="3625490"/>
              <a:ext cx="1797050" cy="1860910"/>
              <a:chOff x="533400" y="3625490"/>
              <a:chExt cx="1797050" cy="1860910"/>
            </a:xfrm>
          </p:grpSpPr>
          <p:grpSp>
            <p:nvGrpSpPr>
              <p:cNvPr id="30" name="Group 29">
                <a:extLst>
                  <a:ext uri="{FF2B5EF4-FFF2-40B4-BE49-F238E27FC236}">
                    <a16:creationId xmlns:a16="http://schemas.microsoft.com/office/drawing/2014/main" id="{B15C32C3-2B48-9943-80FC-DEA83C4875A7}"/>
                  </a:ext>
                </a:extLst>
              </p:cNvPr>
              <p:cNvGrpSpPr/>
              <p:nvPr/>
            </p:nvGrpSpPr>
            <p:grpSpPr>
              <a:xfrm>
                <a:off x="533400" y="5181600"/>
                <a:ext cx="1797050" cy="304800"/>
                <a:chOff x="533400" y="4648200"/>
                <a:chExt cx="1797050" cy="304800"/>
              </a:xfrm>
            </p:grpSpPr>
            <p:sp>
              <p:nvSpPr>
                <p:cNvPr id="31" name="Rectangle 24">
                  <a:extLst>
                    <a:ext uri="{FF2B5EF4-FFF2-40B4-BE49-F238E27FC236}">
                      <a16:creationId xmlns:a16="http://schemas.microsoft.com/office/drawing/2014/main" id="{533F647F-7C12-1249-B1ED-CDC929B281F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32" name="Rectangle 25">
                  <a:extLst>
                    <a:ext uri="{FF2B5EF4-FFF2-40B4-BE49-F238E27FC236}">
                      <a16:creationId xmlns:a16="http://schemas.microsoft.com/office/drawing/2014/main" id="{1A4A9203-2D31-0149-8B28-7C4DC11C45D9}"/>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33" name="Rectangle 26">
                  <a:extLst>
                    <a:ext uri="{FF2B5EF4-FFF2-40B4-BE49-F238E27FC236}">
                      <a16:creationId xmlns:a16="http://schemas.microsoft.com/office/drawing/2014/main" id="{F9B760A0-414C-1F42-BDCC-497DE56458A2}"/>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34" name="Rectangle 27">
                  <a:extLst>
                    <a:ext uri="{FF2B5EF4-FFF2-40B4-BE49-F238E27FC236}">
                      <a16:creationId xmlns:a16="http://schemas.microsoft.com/office/drawing/2014/main" id="{05CE09CD-FE42-714A-822E-B6B20B6B6D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5" name="Rectangle 23">
                <a:extLst>
                  <a:ext uri="{FF2B5EF4-FFF2-40B4-BE49-F238E27FC236}">
                    <a16:creationId xmlns:a16="http://schemas.microsoft.com/office/drawing/2014/main" id="{76107AC8-49A2-7F46-843A-34B014DABEC0}"/>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6" name="Group 35">
                <a:extLst>
                  <a:ext uri="{FF2B5EF4-FFF2-40B4-BE49-F238E27FC236}">
                    <a16:creationId xmlns:a16="http://schemas.microsoft.com/office/drawing/2014/main" id="{0BE3A353-5B33-2C42-868C-64D6BEF9E664}"/>
                  </a:ext>
                </a:extLst>
              </p:cNvPr>
              <p:cNvGrpSpPr/>
              <p:nvPr/>
            </p:nvGrpSpPr>
            <p:grpSpPr>
              <a:xfrm>
                <a:off x="533400" y="4870378"/>
                <a:ext cx="1797050" cy="304800"/>
                <a:chOff x="533400" y="4648200"/>
                <a:chExt cx="1797050" cy="304800"/>
              </a:xfrm>
            </p:grpSpPr>
            <p:sp>
              <p:nvSpPr>
                <p:cNvPr id="37" name="Rectangle 24">
                  <a:extLst>
                    <a:ext uri="{FF2B5EF4-FFF2-40B4-BE49-F238E27FC236}">
                      <a16:creationId xmlns:a16="http://schemas.microsoft.com/office/drawing/2014/main" id="{5269B753-91C5-744D-AAB5-D9825A88596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38" name="Rectangle 25">
                  <a:extLst>
                    <a:ext uri="{FF2B5EF4-FFF2-40B4-BE49-F238E27FC236}">
                      <a16:creationId xmlns:a16="http://schemas.microsoft.com/office/drawing/2014/main" id="{AAB14025-32EB-394E-8C84-B7C8E41AF58D}"/>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39" name="Rectangle 26">
                  <a:extLst>
                    <a:ext uri="{FF2B5EF4-FFF2-40B4-BE49-F238E27FC236}">
                      <a16:creationId xmlns:a16="http://schemas.microsoft.com/office/drawing/2014/main" id="{77630F1F-D95F-6D42-BFE2-1E9E1C1AAD31}"/>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0" name="Rectangle 27">
                  <a:extLst>
                    <a:ext uri="{FF2B5EF4-FFF2-40B4-BE49-F238E27FC236}">
                      <a16:creationId xmlns:a16="http://schemas.microsoft.com/office/drawing/2014/main" id="{F2D67A5D-2DE4-964E-85DB-93B9FB0713A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41" name="Group 40">
                <a:extLst>
                  <a:ext uri="{FF2B5EF4-FFF2-40B4-BE49-F238E27FC236}">
                    <a16:creationId xmlns:a16="http://schemas.microsoft.com/office/drawing/2014/main" id="{ED8073DD-D5A2-2F4F-B077-C4BB09345484}"/>
                  </a:ext>
                </a:extLst>
              </p:cNvPr>
              <p:cNvGrpSpPr/>
              <p:nvPr/>
            </p:nvGrpSpPr>
            <p:grpSpPr>
              <a:xfrm>
                <a:off x="533400" y="4559156"/>
                <a:ext cx="1797050" cy="304800"/>
                <a:chOff x="533400" y="4648200"/>
                <a:chExt cx="1797050" cy="304800"/>
              </a:xfrm>
            </p:grpSpPr>
            <p:sp>
              <p:nvSpPr>
                <p:cNvPr id="42" name="Rectangle 24">
                  <a:extLst>
                    <a:ext uri="{FF2B5EF4-FFF2-40B4-BE49-F238E27FC236}">
                      <a16:creationId xmlns:a16="http://schemas.microsoft.com/office/drawing/2014/main" id="{BA948BC3-A415-534C-BBFA-7232849572F4}"/>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3" name="Rectangle 25">
                  <a:extLst>
                    <a:ext uri="{FF2B5EF4-FFF2-40B4-BE49-F238E27FC236}">
                      <a16:creationId xmlns:a16="http://schemas.microsoft.com/office/drawing/2014/main" id="{0A472FED-1BE6-3E4D-9FD3-78B1B670CEC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44" name="Rectangle 26">
                  <a:extLst>
                    <a:ext uri="{FF2B5EF4-FFF2-40B4-BE49-F238E27FC236}">
                      <a16:creationId xmlns:a16="http://schemas.microsoft.com/office/drawing/2014/main" id="{C3A1E3D7-2BD7-B944-98DC-0665B5FB9820}"/>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5" name="Rectangle 27">
                  <a:extLst>
                    <a:ext uri="{FF2B5EF4-FFF2-40B4-BE49-F238E27FC236}">
                      <a16:creationId xmlns:a16="http://schemas.microsoft.com/office/drawing/2014/main" id="{BC42131F-BF34-BD4D-9350-DE887C6BBDC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46" name="Group 45">
                <a:extLst>
                  <a:ext uri="{FF2B5EF4-FFF2-40B4-BE49-F238E27FC236}">
                    <a16:creationId xmlns:a16="http://schemas.microsoft.com/office/drawing/2014/main" id="{9D058BD6-40A4-7741-A493-D67F036F8BA9}"/>
                  </a:ext>
                </a:extLst>
              </p:cNvPr>
              <p:cNvGrpSpPr/>
              <p:nvPr/>
            </p:nvGrpSpPr>
            <p:grpSpPr>
              <a:xfrm>
                <a:off x="533400" y="4247934"/>
                <a:ext cx="1797050" cy="304800"/>
                <a:chOff x="533400" y="4648200"/>
                <a:chExt cx="1797050" cy="304800"/>
              </a:xfrm>
            </p:grpSpPr>
            <p:sp>
              <p:nvSpPr>
                <p:cNvPr id="47" name="Rectangle 24">
                  <a:extLst>
                    <a:ext uri="{FF2B5EF4-FFF2-40B4-BE49-F238E27FC236}">
                      <a16:creationId xmlns:a16="http://schemas.microsoft.com/office/drawing/2014/main" id="{86D953BE-9246-B145-99C5-F238DACE9CF3}"/>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48" name="Rectangle 25">
                  <a:extLst>
                    <a:ext uri="{FF2B5EF4-FFF2-40B4-BE49-F238E27FC236}">
                      <a16:creationId xmlns:a16="http://schemas.microsoft.com/office/drawing/2014/main" id="{FAE644C0-3569-6A4F-A0E1-EE6524141560}"/>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49" name="Rectangle 26">
                  <a:extLst>
                    <a:ext uri="{FF2B5EF4-FFF2-40B4-BE49-F238E27FC236}">
                      <a16:creationId xmlns:a16="http://schemas.microsoft.com/office/drawing/2014/main" id="{99E64384-0C23-6841-B18B-E052E2DF844F}"/>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0" name="Rectangle 27">
                  <a:extLst>
                    <a:ext uri="{FF2B5EF4-FFF2-40B4-BE49-F238E27FC236}">
                      <a16:creationId xmlns:a16="http://schemas.microsoft.com/office/drawing/2014/main" id="{75983E2E-B3F3-204D-B00C-C80B7A57A80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51" name="Group 50">
                <a:extLst>
                  <a:ext uri="{FF2B5EF4-FFF2-40B4-BE49-F238E27FC236}">
                    <a16:creationId xmlns:a16="http://schemas.microsoft.com/office/drawing/2014/main" id="{106C1156-CD75-1E4D-8FCA-746BAE3F905A}"/>
                  </a:ext>
                </a:extLst>
              </p:cNvPr>
              <p:cNvGrpSpPr/>
              <p:nvPr/>
            </p:nvGrpSpPr>
            <p:grpSpPr>
              <a:xfrm>
                <a:off x="533400" y="3936712"/>
                <a:ext cx="1797050" cy="304800"/>
                <a:chOff x="533400" y="4648200"/>
                <a:chExt cx="1797050" cy="304800"/>
              </a:xfrm>
            </p:grpSpPr>
            <p:sp>
              <p:nvSpPr>
                <p:cNvPr id="52" name="Rectangle 24">
                  <a:extLst>
                    <a:ext uri="{FF2B5EF4-FFF2-40B4-BE49-F238E27FC236}">
                      <a16:creationId xmlns:a16="http://schemas.microsoft.com/office/drawing/2014/main" id="{D2BF1EAD-C061-8543-8743-30E3625B75D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3" name="Rectangle 25">
                  <a:extLst>
                    <a:ext uri="{FF2B5EF4-FFF2-40B4-BE49-F238E27FC236}">
                      <a16:creationId xmlns:a16="http://schemas.microsoft.com/office/drawing/2014/main" id="{69871AE3-A5B7-6243-B404-25051CCA61DC}"/>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54" name="Rectangle 26">
                  <a:extLst>
                    <a:ext uri="{FF2B5EF4-FFF2-40B4-BE49-F238E27FC236}">
                      <a16:creationId xmlns:a16="http://schemas.microsoft.com/office/drawing/2014/main" id="{DE53B324-210D-EE4B-A982-15A544BDE1E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5" name="Rectangle 27">
                  <a:extLst>
                    <a:ext uri="{FF2B5EF4-FFF2-40B4-BE49-F238E27FC236}">
                      <a16:creationId xmlns:a16="http://schemas.microsoft.com/office/drawing/2014/main" id="{33778603-E70B-F549-9BC0-6A7C224C807A}"/>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56" name="Group 55">
                <a:extLst>
                  <a:ext uri="{FF2B5EF4-FFF2-40B4-BE49-F238E27FC236}">
                    <a16:creationId xmlns:a16="http://schemas.microsoft.com/office/drawing/2014/main" id="{1115C136-EEF9-5149-B1B1-4EFB02E9B12B}"/>
                  </a:ext>
                </a:extLst>
              </p:cNvPr>
              <p:cNvGrpSpPr/>
              <p:nvPr/>
            </p:nvGrpSpPr>
            <p:grpSpPr>
              <a:xfrm>
                <a:off x="533400" y="3625490"/>
                <a:ext cx="1797050" cy="304800"/>
                <a:chOff x="533400" y="4648200"/>
                <a:chExt cx="1797050" cy="304800"/>
              </a:xfrm>
            </p:grpSpPr>
            <p:sp>
              <p:nvSpPr>
                <p:cNvPr id="57" name="Rectangle 24">
                  <a:extLst>
                    <a:ext uri="{FF2B5EF4-FFF2-40B4-BE49-F238E27FC236}">
                      <a16:creationId xmlns:a16="http://schemas.microsoft.com/office/drawing/2014/main" id="{B185DF00-7772-5443-8EC0-7229F99608D9}"/>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dirty="0">
                      <a:latin typeface="Courier New" pitchFamily="49" charset="0"/>
                    </a:rPr>
                    <a:t>33</a:t>
                  </a:r>
                  <a:endParaRPr lang="en-US" sz="1800" dirty="0">
                    <a:solidFill>
                      <a:srgbClr val="FF0000"/>
                    </a:solidFill>
                    <a:latin typeface="Courier New" pitchFamily="49" charset="0"/>
                    <a:cs typeface="+mn-cs"/>
                  </a:endParaRPr>
                </a:p>
              </p:txBody>
            </p:sp>
            <p:sp>
              <p:nvSpPr>
                <p:cNvPr id="58" name="Rectangle 25">
                  <a:extLst>
                    <a:ext uri="{FF2B5EF4-FFF2-40B4-BE49-F238E27FC236}">
                      <a16:creationId xmlns:a16="http://schemas.microsoft.com/office/drawing/2014/main" id="{B54A26EE-CB4E-0D4E-806D-9C14B8BA15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59" name="Rectangle 26">
                  <a:extLst>
                    <a:ext uri="{FF2B5EF4-FFF2-40B4-BE49-F238E27FC236}">
                      <a16:creationId xmlns:a16="http://schemas.microsoft.com/office/drawing/2014/main" id="{5C82788C-B8A9-5148-B902-96EEDF1D9FF7}"/>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0" name="Rectangle 27">
                  <a:extLst>
                    <a:ext uri="{FF2B5EF4-FFF2-40B4-BE49-F238E27FC236}">
                      <a16:creationId xmlns:a16="http://schemas.microsoft.com/office/drawing/2014/main" id="{2BE5A378-B30A-3A41-86A4-E19141811111}"/>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62" name="Rectangle 27">
              <a:extLst>
                <a:ext uri="{FF2B5EF4-FFF2-40B4-BE49-F238E27FC236}">
                  <a16:creationId xmlns:a16="http://schemas.microsoft.com/office/drawing/2014/main" id="{F020E2EE-5C16-424C-B894-9B28D7B77928}"/>
                </a:ext>
              </a:extLst>
            </p:cNvPr>
            <p:cNvSpPr>
              <a:spLocks noChangeArrowheads="1"/>
            </p:cNvSpPr>
            <p:nvPr/>
          </p:nvSpPr>
          <p:spPr bwMode="auto">
            <a:xfrm>
              <a:off x="1885996" y="3307040"/>
              <a:ext cx="439646" cy="310971"/>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pic>
        <p:nvPicPr>
          <p:cNvPr id="64" name="Picture 63">
            <a:extLst>
              <a:ext uri="{FF2B5EF4-FFF2-40B4-BE49-F238E27FC236}">
                <a16:creationId xmlns:a16="http://schemas.microsoft.com/office/drawing/2014/main" id="{3C83979F-2086-C04F-B754-7120B1A24BFF}"/>
              </a:ext>
            </a:extLst>
          </p:cNvPr>
          <p:cNvPicPr>
            <a:picLocks noChangeAspect="1"/>
          </p:cNvPicPr>
          <p:nvPr/>
        </p:nvPicPr>
        <p:blipFill rotWithShape="1">
          <a:blip r:embed="rId3">
            <a:extLst>
              <a:ext uri="{28A0092B-C50C-407E-A947-70E740481C1C}">
                <a14:useLocalDpi xmlns:a14="http://schemas.microsoft.com/office/drawing/2010/main" val="0"/>
              </a:ext>
            </a:extLst>
          </a:blip>
          <a:srcRect l="5113" t="11676" r="4778" b="6440"/>
          <a:stretch/>
        </p:blipFill>
        <p:spPr>
          <a:xfrm>
            <a:off x="1142205" y="3669839"/>
            <a:ext cx="514351" cy="537209"/>
          </a:xfrm>
          <a:prstGeom prst="rect">
            <a:avLst/>
          </a:prstGeom>
        </p:spPr>
      </p:pic>
      <p:sp>
        <p:nvSpPr>
          <p:cNvPr id="65" name="Rectangle 64">
            <a:extLst>
              <a:ext uri="{FF2B5EF4-FFF2-40B4-BE49-F238E27FC236}">
                <a16:creationId xmlns:a16="http://schemas.microsoft.com/office/drawing/2014/main" id="{D552BDD8-95A2-7F4F-82E7-72DEEC6068AF}"/>
              </a:ext>
            </a:extLst>
          </p:cNvPr>
          <p:cNvSpPr>
            <a:spLocks noChangeArrowheads="1"/>
          </p:cNvSpPr>
          <p:nvPr/>
        </p:nvSpPr>
        <p:spPr bwMode="auto">
          <a:xfrm>
            <a:off x="2385248" y="3747778"/>
            <a:ext cx="1011815" cy="369332"/>
          </a:xfrm>
          <a:prstGeom prst="rect">
            <a:avLst/>
          </a:prstGeom>
          <a:noFill/>
          <a:ln w="9525">
            <a:noFill/>
            <a:miter lim="800000"/>
            <a:headEnd/>
            <a:tailEnd/>
          </a:ln>
        </p:spPr>
        <p:txBody>
          <a:bodyPr wrap="none">
            <a:spAutoFit/>
          </a:bodyPr>
          <a:lstStyle/>
          <a:p>
            <a:r>
              <a:rPr lang="en-US" sz="1800" dirty="0">
                <a:latin typeface="Courier New" pitchFamily="49" charset="0"/>
              </a:rPr>
              <a:t>canary</a:t>
            </a:r>
          </a:p>
        </p:txBody>
      </p:sp>
      <p:sp>
        <p:nvSpPr>
          <p:cNvPr id="66" name="Rectangle 65">
            <a:extLst>
              <a:ext uri="{FF2B5EF4-FFF2-40B4-BE49-F238E27FC236}">
                <a16:creationId xmlns:a16="http://schemas.microsoft.com/office/drawing/2014/main" id="{8D1AE0D9-C1B0-7D46-9472-2D722A1FB9A4}"/>
              </a:ext>
            </a:extLst>
          </p:cNvPr>
          <p:cNvSpPr/>
          <p:nvPr/>
        </p:nvSpPr>
        <p:spPr>
          <a:xfrm>
            <a:off x="4920151" y="1738840"/>
            <a:ext cx="3349799" cy="54716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97775B36-3594-E54E-801F-AF062F98D6F5}"/>
              </a:ext>
            </a:extLst>
          </p:cNvPr>
          <p:cNvSpPr/>
          <p:nvPr/>
        </p:nvSpPr>
        <p:spPr>
          <a:xfrm>
            <a:off x="4920150" y="4207048"/>
            <a:ext cx="3349799" cy="9906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55655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E058B-EF4F-C042-8DFC-FFF1E3C56F04}"/>
              </a:ext>
            </a:extLst>
          </p:cNvPr>
          <p:cNvSpPr>
            <a:spLocks noGrp="1"/>
          </p:cNvSpPr>
          <p:nvPr>
            <p:ph type="title"/>
          </p:nvPr>
        </p:nvSpPr>
        <p:spPr/>
        <p:txBody>
          <a:bodyPr>
            <a:normAutofit/>
          </a:bodyPr>
          <a:lstStyle/>
          <a:p>
            <a:r>
              <a:rPr lang="en-US" dirty="0"/>
              <a:t>Exercise 1: Stack Canaries</a:t>
            </a:r>
          </a:p>
        </p:txBody>
      </p:sp>
      <p:sp>
        <p:nvSpPr>
          <p:cNvPr id="3" name="Content Placeholder 2">
            <a:extLst>
              <a:ext uri="{FF2B5EF4-FFF2-40B4-BE49-F238E27FC236}">
                <a16:creationId xmlns:a16="http://schemas.microsoft.com/office/drawing/2014/main" id="{FD8E8334-D9E7-6B4D-B69C-98EAEDE5F0E7}"/>
              </a:ext>
            </a:extLst>
          </p:cNvPr>
          <p:cNvSpPr>
            <a:spLocks noGrp="1"/>
          </p:cNvSpPr>
          <p:nvPr>
            <p:ph idx="1"/>
          </p:nvPr>
        </p:nvSpPr>
        <p:spPr/>
        <p:txBody>
          <a:bodyPr/>
          <a:lstStyle/>
          <a:p>
            <a:r>
              <a:rPr lang="en-US" dirty="0"/>
              <a:t>Which of the following would make a good stack canary?</a:t>
            </a:r>
          </a:p>
          <a:p>
            <a:pPr marL="731520" lvl="1" indent="-457200">
              <a:buFont typeface="+mj-lt"/>
              <a:buAutoNum type="arabicPeriod"/>
            </a:pPr>
            <a:r>
              <a:rPr lang="en-US" dirty="0"/>
              <a:t>A secret, constant value</a:t>
            </a:r>
          </a:p>
          <a:p>
            <a:pPr marL="731520" lvl="1" indent="-457200">
              <a:buFont typeface="+mj-lt"/>
              <a:buAutoNum type="arabicPeriod"/>
            </a:pPr>
            <a:r>
              <a:rPr lang="en-US" dirty="0"/>
              <a:t>A fixed sequence of common terminators (\0, EOF, etc.)</a:t>
            </a:r>
          </a:p>
          <a:p>
            <a:pPr marL="731520" lvl="1" indent="-457200">
              <a:buFont typeface="+mj-lt"/>
              <a:buAutoNum type="arabicPeriod"/>
            </a:pPr>
            <a:r>
              <a:rPr lang="en-US" dirty="0"/>
              <a:t>A random number chosen each time the program is run</a:t>
            </a:r>
          </a:p>
        </p:txBody>
      </p:sp>
    </p:spTree>
    <p:extLst>
      <p:ext uri="{BB962C8B-B14F-4D97-AF65-F5344CB8AC3E}">
        <p14:creationId xmlns:p14="http://schemas.microsoft.com/office/powerpoint/2010/main" val="3736742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1F913F-B732-CD40-BD96-75B4B95E5DF7}"/>
              </a:ext>
            </a:extLst>
          </p:cNvPr>
          <p:cNvSpPr>
            <a:spLocks noGrp="1"/>
          </p:cNvSpPr>
          <p:nvPr>
            <p:ph type="title"/>
          </p:nvPr>
        </p:nvSpPr>
        <p:spPr/>
        <p:txBody>
          <a:bodyPr>
            <a:normAutofit/>
          </a:bodyPr>
          <a:lstStyle/>
          <a:p>
            <a:r>
              <a:rPr lang="en-US" dirty="0"/>
              <a:t>Review: Stack Smashing</a:t>
            </a:r>
          </a:p>
        </p:txBody>
      </p:sp>
      <p:sp>
        <p:nvSpPr>
          <p:cNvPr id="2" name="Content Placeholder 1">
            <a:extLst>
              <a:ext uri="{FF2B5EF4-FFF2-40B4-BE49-F238E27FC236}">
                <a16:creationId xmlns:a16="http://schemas.microsoft.com/office/drawing/2014/main" id="{AB122479-2F5C-A84E-BBB7-2BD00F2A31EF}"/>
              </a:ext>
            </a:extLst>
          </p:cNvPr>
          <p:cNvSpPr>
            <a:spLocks noGrp="1"/>
          </p:cNvSpPr>
          <p:nvPr>
            <p:ph idx="1"/>
          </p:nvPr>
        </p:nvSpPr>
        <p:spPr>
          <a:xfrm>
            <a:off x="457200" y="1473488"/>
            <a:ext cx="8229600" cy="1572314"/>
          </a:xfrm>
        </p:spPr>
        <p:txBody>
          <a:bodyPr>
            <a:normAutofit lnSpcReduction="10000"/>
          </a:bodyPr>
          <a:lstStyle/>
          <a:p>
            <a:r>
              <a:rPr lang="en-US" dirty="0"/>
              <a:t>Idea: fill the buffer with bytes that will be interpreted as code</a:t>
            </a:r>
          </a:p>
          <a:p>
            <a:r>
              <a:rPr lang="en-US" dirty="0"/>
              <a:t>Overwrite the return address with address of the beginning of the buffer</a:t>
            </a:r>
          </a:p>
          <a:p>
            <a:pPr lvl="2"/>
            <a:endParaRPr lang="en-US" dirty="0"/>
          </a:p>
          <a:p>
            <a:pPr lvl="2"/>
            <a:endParaRPr lang="en-US" dirty="0"/>
          </a:p>
          <a:p>
            <a:endParaRPr lang="en-US" dirty="0"/>
          </a:p>
        </p:txBody>
      </p:sp>
      <p:sp>
        <p:nvSpPr>
          <p:cNvPr id="5" name="Slide Number Placeholder 4">
            <a:extLst>
              <a:ext uri="{FF2B5EF4-FFF2-40B4-BE49-F238E27FC236}">
                <a16:creationId xmlns:a16="http://schemas.microsoft.com/office/drawing/2014/main" id="{CAE47347-8A2B-F24B-931E-6429214D1BA0}"/>
              </a:ext>
            </a:extLst>
          </p:cNvPr>
          <p:cNvSpPr>
            <a:spLocks noGrp="1"/>
          </p:cNvSpPr>
          <p:nvPr>
            <p:ph type="sldNum" sz="quarter" idx="12"/>
          </p:nvPr>
        </p:nvSpPr>
        <p:spPr/>
        <p:txBody>
          <a:bodyPr/>
          <a:lstStyle/>
          <a:p>
            <a:fld id="{D519158F-3378-D44B-876B-64E70D409B50}" type="slidenum">
              <a:rPr lang="en-US" smtClean="0">
                <a:solidFill>
                  <a:srgbClr val="297FD5"/>
                </a:solidFill>
              </a:rPr>
              <a:pPr/>
              <a:t>9</a:t>
            </a:fld>
            <a:endParaRPr lang="en-US" dirty="0">
              <a:solidFill>
                <a:srgbClr val="297FD5"/>
              </a:solidFill>
            </a:endParaRPr>
          </a:p>
        </p:txBody>
      </p:sp>
      <p:sp>
        <p:nvSpPr>
          <p:cNvPr id="9" name="Rectangle 3">
            <a:extLst>
              <a:ext uri="{FF2B5EF4-FFF2-40B4-BE49-F238E27FC236}">
                <a16:creationId xmlns:a16="http://schemas.microsoft.com/office/drawing/2014/main" id="{2FBB91D9-D4B3-F342-8484-0AD9868AB39C}"/>
              </a:ext>
            </a:extLst>
          </p:cNvPr>
          <p:cNvSpPr>
            <a:spLocks noChangeArrowheads="1"/>
          </p:cNvSpPr>
          <p:nvPr/>
        </p:nvSpPr>
        <p:spPr bwMode="auto">
          <a:xfrm>
            <a:off x="5093761" y="4953000"/>
            <a:ext cx="3364437" cy="1813317"/>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90487" tIns="44450" rIns="90487" bIns="44450">
            <a:spAutoFit/>
          </a:bodyPr>
          <a:lstStyle/>
          <a:p>
            <a:pPr eaLnBrk="0" hangingPunct="0">
              <a:tabLst>
                <a:tab pos="457200" algn="l"/>
                <a:tab pos="3146425" algn="l"/>
              </a:tabLst>
              <a:defRPr/>
            </a:pPr>
            <a:r>
              <a:rPr lang="en-US" sz="1600" b="1" dirty="0">
                <a:latin typeface="Courier New" pitchFamily="49" charset="0"/>
                <a:ea typeface="MS Mincho" pitchFamily="49" charset="-128"/>
                <a:cs typeface="+mn-cs"/>
              </a:rPr>
              <a:t>echo:</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subq</a:t>
            </a: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18</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movq</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rsp</a:t>
            </a: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rdi</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cs typeface="+mn-cs"/>
              </a:rPr>
              <a:t>  call  gets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a:latin typeface="Courier New" pitchFamily="49" charset="0"/>
                <a:ea typeface="MS Mincho" pitchFamily="49" charset="-128"/>
              </a:rPr>
              <a:t>call puts</a:t>
            </a:r>
          </a:p>
          <a:p>
            <a:pPr eaLnBrk="0" hangingPunct="0">
              <a:tabLst>
                <a:tab pos="457200" algn="l"/>
                <a:tab pos="3146425" algn="l"/>
              </a:tabLst>
              <a:defRPr/>
            </a:pPr>
            <a:r>
              <a:rPr lang="en-US" sz="1600" b="1" dirty="0">
                <a:latin typeface="Courier New" pitchFamily="49" charset="0"/>
                <a:ea typeface="MS Mincho" pitchFamily="49" charset="-128"/>
                <a:cs typeface="+mn-cs"/>
              </a:rPr>
              <a:t>  </a:t>
            </a:r>
            <a:r>
              <a:rPr lang="en-US" sz="1600" b="1" dirty="0" err="1">
                <a:latin typeface="Courier New" pitchFamily="49" charset="0"/>
                <a:ea typeface="MS Mincho" pitchFamily="49" charset="-128"/>
                <a:cs typeface="+mn-cs"/>
              </a:rPr>
              <a:t>addq</a:t>
            </a:r>
            <a:r>
              <a:rPr lang="en-US" sz="1600" b="1" dirty="0">
                <a:latin typeface="Courier New" pitchFamily="49" charset="0"/>
                <a:ea typeface="MS Mincho" pitchFamily="49" charset="-128"/>
                <a:cs typeface="+mn-cs"/>
              </a:rPr>
              <a:t>  $18, %</a:t>
            </a:r>
            <a:r>
              <a:rPr lang="en-US" sz="1600" b="1" dirty="0" err="1">
                <a:latin typeface="Courier New" pitchFamily="49" charset="0"/>
                <a:ea typeface="MS Mincho" pitchFamily="49" charset="-128"/>
                <a:cs typeface="+mn-cs"/>
              </a:rPr>
              <a:t>rsp</a:t>
            </a:r>
            <a:endParaRPr lang="en-US" sz="1600" b="1" dirty="0">
              <a:latin typeface="Courier New" pitchFamily="49" charset="0"/>
              <a:ea typeface="MS Mincho" pitchFamily="49" charset="-128"/>
              <a:cs typeface="+mn-cs"/>
            </a:endParaRPr>
          </a:p>
          <a:p>
            <a:pPr eaLnBrk="0" hangingPunct="0">
              <a:tabLst>
                <a:tab pos="457200" algn="l"/>
                <a:tab pos="3146425" algn="l"/>
              </a:tabLst>
              <a:defRPr/>
            </a:pPr>
            <a:r>
              <a:rPr lang="en-US" sz="1600" b="1" dirty="0">
                <a:latin typeface="Courier New" pitchFamily="49" charset="0"/>
                <a:ea typeface="MS Mincho" pitchFamily="49" charset="-128"/>
              </a:rPr>
              <a:t>  ret</a:t>
            </a:r>
          </a:p>
        </p:txBody>
      </p:sp>
      <p:sp>
        <p:nvSpPr>
          <p:cNvPr id="10" name="Rectangle 22">
            <a:extLst>
              <a:ext uri="{FF2B5EF4-FFF2-40B4-BE49-F238E27FC236}">
                <a16:creationId xmlns:a16="http://schemas.microsoft.com/office/drawing/2014/main" id="{E5BAA189-2275-CC4C-BC9B-B96664516BC3}"/>
              </a:ext>
            </a:extLst>
          </p:cNvPr>
          <p:cNvSpPr>
            <a:spLocks noChangeArrowheads="1"/>
          </p:cNvSpPr>
          <p:nvPr/>
        </p:nvSpPr>
        <p:spPr bwMode="auto">
          <a:xfrm>
            <a:off x="818624" y="4194174"/>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sp>
        <p:nvSpPr>
          <p:cNvPr id="13" name="Rectangle 31">
            <a:extLst>
              <a:ext uri="{FF2B5EF4-FFF2-40B4-BE49-F238E27FC236}">
                <a16:creationId xmlns:a16="http://schemas.microsoft.com/office/drawing/2014/main" id="{40F11CC8-0938-2A46-867C-0043F901C168}"/>
              </a:ext>
            </a:extLst>
          </p:cNvPr>
          <p:cNvSpPr>
            <a:spLocks noChangeArrowheads="1"/>
          </p:cNvSpPr>
          <p:nvPr/>
        </p:nvSpPr>
        <p:spPr bwMode="auto">
          <a:xfrm>
            <a:off x="818624" y="3051175"/>
            <a:ext cx="1797050" cy="1143000"/>
          </a:xfrm>
          <a:prstGeom prst="rect">
            <a:avLst/>
          </a:prstGeom>
          <a:solidFill>
            <a:schemeClr val="bg1">
              <a:lumMod val="95000"/>
            </a:schemeClr>
          </a:solidFill>
          <a:ln w="28575">
            <a:solidFill>
              <a:schemeClr val="tx1"/>
            </a:solidFill>
            <a:miter lim="800000"/>
            <a:headEnd/>
            <a:tailEnd/>
          </a:ln>
          <a:effectLst/>
        </p:spPr>
        <p:txBody>
          <a:bodyPr wrap="none"/>
          <a:lstStyle/>
          <a:p>
            <a:pPr algn="ctr">
              <a:defRPr/>
            </a:pPr>
            <a:r>
              <a:rPr lang="en-US" sz="1800" b="0" dirty="0">
                <a:latin typeface="Calibri" pitchFamily="34" charset="0"/>
                <a:cs typeface="+mn-cs"/>
              </a:rPr>
              <a:t>Stack Frame</a:t>
            </a:r>
          </a:p>
          <a:p>
            <a:pPr algn="ctr">
              <a:defRPr/>
            </a:pPr>
            <a:r>
              <a:rPr lang="en-US" sz="1800" b="0" dirty="0">
                <a:latin typeface="Calibri" pitchFamily="34" charset="0"/>
                <a:cs typeface="+mn-cs"/>
              </a:rPr>
              <a:t>for </a:t>
            </a:r>
            <a:r>
              <a:rPr lang="en-US" sz="1800" dirty="0" err="1">
                <a:latin typeface="Courier New" pitchFamily="49" charset="0"/>
                <a:cs typeface="+mn-cs"/>
              </a:rPr>
              <a:t>call_echo</a:t>
            </a:r>
            <a:endParaRPr lang="en-US" sz="1800" dirty="0">
              <a:latin typeface="Courier New" pitchFamily="49" charset="0"/>
              <a:cs typeface="+mn-cs"/>
            </a:endParaRPr>
          </a:p>
        </p:txBody>
      </p:sp>
      <p:sp>
        <p:nvSpPr>
          <p:cNvPr id="14" name="Rectangle 24">
            <a:extLst>
              <a:ext uri="{FF2B5EF4-FFF2-40B4-BE49-F238E27FC236}">
                <a16:creationId xmlns:a16="http://schemas.microsoft.com/office/drawing/2014/main" id="{B1BBCC14-9AAD-5248-B089-9FDF2E24AC01}"/>
              </a:ext>
            </a:extLst>
          </p:cNvPr>
          <p:cNvSpPr>
            <a:spLocks noChangeArrowheads="1"/>
          </p:cNvSpPr>
          <p:nvPr/>
        </p:nvSpPr>
        <p:spPr bwMode="auto">
          <a:xfrm>
            <a:off x="818624"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a:t>
            </a:r>
          </a:p>
        </p:txBody>
      </p:sp>
      <p:sp>
        <p:nvSpPr>
          <p:cNvPr id="15" name="Rectangle 25">
            <a:extLst>
              <a:ext uri="{FF2B5EF4-FFF2-40B4-BE49-F238E27FC236}">
                <a16:creationId xmlns:a16="http://schemas.microsoft.com/office/drawing/2014/main" id="{400F0C79-DFC0-2541-B518-25469CDAED8A}"/>
              </a:ext>
            </a:extLst>
          </p:cNvPr>
          <p:cNvSpPr>
            <a:spLocks noChangeArrowheads="1"/>
          </p:cNvSpPr>
          <p:nvPr/>
        </p:nvSpPr>
        <p:spPr bwMode="auto">
          <a:xfrm>
            <a:off x="1267887"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[2]</a:t>
            </a:r>
          </a:p>
        </p:txBody>
      </p:sp>
      <p:sp>
        <p:nvSpPr>
          <p:cNvPr id="16" name="Rectangle 26">
            <a:extLst>
              <a:ext uri="{FF2B5EF4-FFF2-40B4-BE49-F238E27FC236}">
                <a16:creationId xmlns:a16="http://schemas.microsoft.com/office/drawing/2014/main" id="{3A949A09-D922-754D-AD74-4062E1B53BF2}"/>
              </a:ext>
            </a:extLst>
          </p:cNvPr>
          <p:cNvSpPr>
            <a:spLocks noChangeArrowheads="1"/>
          </p:cNvSpPr>
          <p:nvPr/>
        </p:nvSpPr>
        <p:spPr bwMode="auto">
          <a:xfrm>
            <a:off x="1717149" y="6338888"/>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[1]</a:t>
            </a:r>
          </a:p>
        </p:txBody>
      </p:sp>
      <p:sp>
        <p:nvSpPr>
          <p:cNvPr id="17" name="Rectangle 27">
            <a:extLst>
              <a:ext uri="{FF2B5EF4-FFF2-40B4-BE49-F238E27FC236}">
                <a16:creationId xmlns:a16="http://schemas.microsoft.com/office/drawing/2014/main" id="{D2624451-BAC4-E747-8FA1-6F2FCBEA9EEA}"/>
              </a:ext>
            </a:extLst>
          </p:cNvPr>
          <p:cNvSpPr>
            <a:spLocks noChangeArrowheads="1"/>
          </p:cNvSpPr>
          <p:nvPr/>
        </p:nvSpPr>
        <p:spPr bwMode="auto">
          <a:xfrm>
            <a:off x="2166412" y="6338888"/>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a:latin typeface="Courier New" pitchFamily="49" charset="0"/>
                <a:cs typeface="+mn-cs"/>
              </a:rPr>
              <a:t>[0]</a:t>
            </a:r>
          </a:p>
        </p:txBody>
      </p:sp>
      <p:sp>
        <p:nvSpPr>
          <p:cNvPr id="19" name="Rectangle 23">
            <a:extLst>
              <a:ext uri="{FF2B5EF4-FFF2-40B4-BE49-F238E27FC236}">
                <a16:creationId xmlns:a16="http://schemas.microsoft.com/office/drawing/2014/main" id="{B292AF58-5564-384F-9150-A3400D24243C}"/>
              </a:ext>
            </a:extLst>
          </p:cNvPr>
          <p:cNvSpPr>
            <a:spLocks noChangeArrowheads="1"/>
          </p:cNvSpPr>
          <p:nvPr/>
        </p:nvSpPr>
        <p:spPr bwMode="auto">
          <a:xfrm>
            <a:off x="818624" y="4803775"/>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dirty="0">
                <a:latin typeface="Calibri" pitchFamily="34" charset="0"/>
              </a:rPr>
              <a:t>Stack </a:t>
            </a:r>
            <a:r>
              <a:rPr lang="en-US" dirty="0">
                <a:latin typeface="Calibri" pitchFamily="34" charset="0"/>
              </a:rPr>
              <a:t>Frame </a:t>
            </a:r>
          </a:p>
          <a:p>
            <a:pPr algn="ctr">
              <a:defRPr/>
            </a:pPr>
            <a:r>
              <a:rPr lang="en-US" dirty="0">
                <a:latin typeface="Calibri" pitchFamily="34" charset="0"/>
              </a:rPr>
              <a:t>for</a:t>
            </a:r>
            <a:r>
              <a:rPr lang="en-US" dirty="0">
                <a:latin typeface="Courier New" pitchFamily="49" charset="0"/>
              </a:rPr>
              <a:t> echo</a:t>
            </a:r>
            <a:r>
              <a:rPr lang="en-US" dirty="0">
                <a:latin typeface="Calibri" pitchFamily="34" charset="0"/>
              </a:rPr>
              <a:t> </a:t>
            </a:r>
            <a:endParaRPr lang="en-US" sz="1800" dirty="0">
              <a:latin typeface="Courier New" pitchFamily="49" charset="0"/>
            </a:endParaRPr>
          </a:p>
        </p:txBody>
      </p:sp>
      <p:sp>
        <p:nvSpPr>
          <p:cNvPr id="20" name="Rectangle 22">
            <a:extLst>
              <a:ext uri="{FF2B5EF4-FFF2-40B4-BE49-F238E27FC236}">
                <a16:creationId xmlns:a16="http://schemas.microsoft.com/office/drawing/2014/main" id="{ECAC7693-FDC7-9145-8F9D-191390655386}"/>
              </a:ext>
            </a:extLst>
          </p:cNvPr>
          <p:cNvSpPr>
            <a:spLocks noChangeArrowheads="1"/>
          </p:cNvSpPr>
          <p:nvPr/>
        </p:nvSpPr>
        <p:spPr bwMode="auto">
          <a:xfrm>
            <a:off x="818624" y="4187997"/>
            <a:ext cx="1797050" cy="608299"/>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cs typeface="+mn-cs"/>
              </a:rPr>
              <a:t>Return Address</a:t>
            </a:r>
          </a:p>
          <a:p>
            <a:pPr algn="ctr">
              <a:defRPr/>
            </a:pPr>
            <a:r>
              <a:rPr lang="en-US" sz="1800" b="0" dirty="0">
                <a:latin typeface="Calibri" pitchFamily="34" charset="0"/>
                <a:cs typeface="+mn-cs"/>
              </a:rPr>
              <a:t>(8 bytes)</a:t>
            </a:r>
          </a:p>
        </p:txBody>
      </p:sp>
      <p:grpSp>
        <p:nvGrpSpPr>
          <p:cNvPr id="21" name="Group 20">
            <a:extLst>
              <a:ext uri="{FF2B5EF4-FFF2-40B4-BE49-F238E27FC236}">
                <a16:creationId xmlns:a16="http://schemas.microsoft.com/office/drawing/2014/main" id="{487FD334-86B2-E440-A3E5-EA12E37581B2}"/>
              </a:ext>
            </a:extLst>
          </p:cNvPr>
          <p:cNvGrpSpPr/>
          <p:nvPr/>
        </p:nvGrpSpPr>
        <p:grpSpPr>
          <a:xfrm>
            <a:off x="818624" y="4467225"/>
            <a:ext cx="1797050" cy="304800"/>
            <a:chOff x="2377022" y="2811289"/>
            <a:chExt cx="1797050" cy="304800"/>
          </a:xfrm>
        </p:grpSpPr>
        <p:sp>
          <p:nvSpPr>
            <p:cNvPr id="22" name="Rectangle 24">
              <a:extLst>
                <a:ext uri="{FF2B5EF4-FFF2-40B4-BE49-F238E27FC236}">
                  <a16:creationId xmlns:a16="http://schemas.microsoft.com/office/drawing/2014/main" id="{24111610-9DDD-D04E-B78A-EA71B0401E50}"/>
                </a:ext>
              </a:extLst>
            </p:cNvPr>
            <p:cNvSpPr>
              <a:spLocks noChangeArrowheads="1"/>
            </p:cNvSpPr>
            <p:nvPr/>
          </p:nvSpPr>
          <p:spPr bwMode="auto">
            <a:xfrm>
              <a:off x="2377022"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3" name="Rectangle 25">
              <a:extLst>
                <a:ext uri="{FF2B5EF4-FFF2-40B4-BE49-F238E27FC236}">
                  <a16:creationId xmlns:a16="http://schemas.microsoft.com/office/drawing/2014/main" id="{59321D3E-A77F-2243-88BF-1C33A6F13A50}"/>
                </a:ext>
              </a:extLst>
            </p:cNvPr>
            <p:cNvSpPr>
              <a:spLocks noChangeArrowheads="1"/>
            </p:cNvSpPr>
            <p:nvPr/>
          </p:nvSpPr>
          <p:spPr bwMode="auto">
            <a:xfrm>
              <a:off x="2826285"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24" name="Rectangle 26">
              <a:extLst>
                <a:ext uri="{FF2B5EF4-FFF2-40B4-BE49-F238E27FC236}">
                  <a16:creationId xmlns:a16="http://schemas.microsoft.com/office/drawing/2014/main" id="{21E43268-6B24-7342-83BA-F255F17EC6C7}"/>
                </a:ext>
              </a:extLst>
            </p:cNvPr>
            <p:cNvSpPr>
              <a:spLocks noChangeArrowheads="1"/>
            </p:cNvSpPr>
            <p:nvPr/>
          </p:nvSpPr>
          <p:spPr bwMode="auto">
            <a:xfrm>
              <a:off x="3275547" y="2811289"/>
              <a:ext cx="449263"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06</a:t>
              </a:r>
            </a:p>
          </p:txBody>
        </p:sp>
        <p:sp>
          <p:nvSpPr>
            <p:cNvPr id="25" name="Rectangle 27">
              <a:extLst>
                <a:ext uri="{FF2B5EF4-FFF2-40B4-BE49-F238E27FC236}">
                  <a16:creationId xmlns:a16="http://schemas.microsoft.com/office/drawing/2014/main" id="{1BA73359-15E6-4447-9B10-2B6F0DF5B2FF}"/>
                </a:ext>
              </a:extLst>
            </p:cNvPr>
            <p:cNvSpPr>
              <a:spLocks noChangeArrowheads="1"/>
            </p:cNvSpPr>
            <p:nvPr/>
          </p:nvSpPr>
          <p:spPr bwMode="auto">
            <a:xfrm>
              <a:off x="3724810" y="2811289"/>
              <a:ext cx="449262" cy="304800"/>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f6</a:t>
              </a:r>
            </a:p>
          </p:txBody>
        </p:sp>
      </p:grpSp>
      <p:grpSp>
        <p:nvGrpSpPr>
          <p:cNvPr id="26" name="Group 25">
            <a:extLst>
              <a:ext uri="{FF2B5EF4-FFF2-40B4-BE49-F238E27FC236}">
                <a16:creationId xmlns:a16="http://schemas.microsoft.com/office/drawing/2014/main" id="{5B05F977-E6D4-574D-AF4D-B99AFD427981}"/>
              </a:ext>
            </a:extLst>
          </p:cNvPr>
          <p:cNvGrpSpPr/>
          <p:nvPr/>
        </p:nvGrpSpPr>
        <p:grpSpPr>
          <a:xfrm>
            <a:off x="813816" y="4166006"/>
            <a:ext cx="1797050" cy="321921"/>
            <a:chOff x="2367406" y="2811288"/>
            <a:chExt cx="1797050" cy="321921"/>
          </a:xfrm>
        </p:grpSpPr>
        <p:sp>
          <p:nvSpPr>
            <p:cNvPr id="27" name="Rectangle 26">
              <a:extLst>
                <a:ext uri="{FF2B5EF4-FFF2-40B4-BE49-F238E27FC236}">
                  <a16:creationId xmlns:a16="http://schemas.microsoft.com/office/drawing/2014/main" id="{A98FA985-9C11-7949-BD1D-1D3B9802AAB5}"/>
                </a:ext>
              </a:extLst>
            </p:cNvPr>
            <p:cNvSpPr>
              <a:spLocks noChangeArrowheads="1"/>
            </p:cNvSpPr>
            <p:nvPr/>
          </p:nvSpPr>
          <p:spPr bwMode="auto">
            <a:xfrm>
              <a:off x="2367406" y="2811288"/>
              <a:ext cx="458879" cy="308707"/>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8" name="Rectangle 27">
              <a:extLst>
                <a:ext uri="{FF2B5EF4-FFF2-40B4-BE49-F238E27FC236}">
                  <a16:creationId xmlns:a16="http://schemas.microsoft.com/office/drawing/2014/main" id="{9C317105-869C-8B49-9234-5F44E02FB080}"/>
                </a:ext>
              </a:extLst>
            </p:cNvPr>
            <p:cNvSpPr>
              <a:spLocks noChangeArrowheads="1"/>
            </p:cNvSpPr>
            <p:nvPr/>
          </p:nvSpPr>
          <p:spPr bwMode="auto">
            <a:xfrm>
              <a:off x="2831093" y="2811288"/>
              <a:ext cx="444454"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29" name="Rectangle 28">
              <a:extLst>
                <a:ext uri="{FF2B5EF4-FFF2-40B4-BE49-F238E27FC236}">
                  <a16:creationId xmlns:a16="http://schemas.microsoft.com/office/drawing/2014/main" id="{6F7A630C-B2F4-174B-AB6E-88ACAD4ECA05}"/>
                </a:ext>
              </a:extLst>
            </p:cNvPr>
            <p:cNvSpPr>
              <a:spLocks noChangeArrowheads="1"/>
            </p:cNvSpPr>
            <p:nvPr/>
          </p:nvSpPr>
          <p:spPr bwMode="auto">
            <a:xfrm>
              <a:off x="3280355" y="2811289"/>
              <a:ext cx="444455" cy="307632"/>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sp>
          <p:nvSpPr>
            <p:cNvPr id="30" name="Rectangle 29">
              <a:extLst>
                <a:ext uri="{FF2B5EF4-FFF2-40B4-BE49-F238E27FC236}">
                  <a16:creationId xmlns:a16="http://schemas.microsoft.com/office/drawing/2014/main" id="{007BF0B1-1282-3143-8270-F03C1ABDFBBE}"/>
                </a:ext>
              </a:extLst>
            </p:cNvPr>
            <p:cNvSpPr>
              <a:spLocks noChangeArrowheads="1"/>
            </p:cNvSpPr>
            <p:nvPr/>
          </p:nvSpPr>
          <p:spPr bwMode="auto">
            <a:xfrm>
              <a:off x="3715193" y="2811288"/>
              <a:ext cx="449263" cy="321921"/>
            </a:xfrm>
            <a:prstGeom prst="rect">
              <a:avLst/>
            </a:prstGeom>
            <a:solidFill>
              <a:schemeClr val="bg1">
                <a:lumMod val="95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00</a:t>
              </a:r>
            </a:p>
          </p:txBody>
        </p:sp>
      </p:grpSp>
      <p:sp>
        <p:nvSpPr>
          <p:cNvPr id="31" name="Rectangle 30">
            <a:extLst>
              <a:ext uri="{FF2B5EF4-FFF2-40B4-BE49-F238E27FC236}">
                <a16:creationId xmlns:a16="http://schemas.microsoft.com/office/drawing/2014/main" id="{74E148AD-DD19-3040-91EA-9CC4E50FA5E3}"/>
              </a:ext>
            </a:extLst>
          </p:cNvPr>
          <p:cNvSpPr>
            <a:spLocks noChangeArrowheads="1"/>
          </p:cNvSpPr>
          <p:nvPr/>
        </p:nvSpPr>
        <p:spPr bwMode="auto">
          <a:xfrm>
            <a:off x="2798185" y="4193401"/>
            <a:ext cx="1011815" cy="646331"/>
          </a:xfrm>
          <a:prstGeom prst="rect">
            <a:avLst/>
          </a:prstGeom>
          <a:noFill/>
          <a:ln w="9525">
            <a:noFill/>
            <a:miter lim="800000"/>
            <a:headEnd/>
            <a:tailEnd/>
          </a:ln>
        </p:spPr>
        <p:txBody>
          <a:bodyPr wrap="none">
            <a:spAutoFit/>
          </a:bodyPr>
          <a:lstStyle/>
          <a:p>
            <a:r>
              <a:rPr lang="en-US" sz="1800" dirty="0">
                <a:latin typeface="Courier New" pitchFamily="49" charset="0"/>
              </a:rPr>
              <a:t>saved </a:t>
            </a:r>
          </a:p>
          <a:p>
            <a:r>
              <a:rPr lang="en-US" sz="1800" dirty="0">
                <a:latin typeface="Courier New" pitchFamily="49" charset="0"/>
              </a:rPr>
              <a:t>%rip</a:t>
            </a:r>
          </a:p>
        </p:txBody>
      </p:sp>
      <p:grpSp>
        <p:nvGrpSpPr>
          <p:cNvPr id="33" name="Group 32">
            <a:extLst>
              <a:ext uri="{FF2B5EF4-FFF2-40B4-BE49-F238E27FC236}">
                <a16:creationId xmlns:a16="http://schemas.microsoft.com/office/drawing/2014/main" id="{E6B0FD4F-3989-B94B-BF57-7C34A1208AE3}"/>
              </a:ext>
            </a:extLst>
          </p:cNvPr>
          <p:cNvGrpSpPr/>
          <p:nvPr/>
        </p:nvGrpSpPr>
        <p:grpSpPr>
          <a:xfrm>
            <a:off x="818624" y="4768490"/>
            <a:ext cx="1797050" cy="1860910"/>
            <a:chOff x="533400" y="3625490"/>
            <a:chExt cx="1797050" cy="1860910"/>
          </a:xfrm>
        </p:grpSpPr>
        <p:grpSp>
          <p:nvGrpSpPr>
            <p:cNvPr id="35" name="Group 34">
              <a:extLst>
                <a:ext uri="{FF2B5EF4-FFF2-40B4-BE49-F238E27FC236}">
                  <a16:creationId xmlns:a16="http://schemas.microsoft.com/office/drawing/2014/main" id="{65F511E2-A55E-5A4C-8013-8DFADC0579AC}"/>
                </a:ext>
              </a:extLst>
            </p:cNvPr>
            <p:cNvGrpSpPr/>
            <p:nvPr/>
          </p:nvGrpSpPr>
          <p:grpSpPr>
            <a:xfrm>
              <a:off x="533400" y="5181600"/>
              <a:ext cx="1797050" cy="304800"/>
              <a:chOff x="533400" y="4648200"/>
              <a:chExt cx="1797050" cy="304800"/>
            </a:xfrm>
          </p:grpSpPr>
          <p:sp>
            <p:nvSpPr>
              <p:cNvPr id="62" name="Rectangle 24">
                <a:extLst>
                  <a:ext uri="{FF2B5EF4-FFF2-40B4-BE49-F238E27FC236}">
                    <a16:creationId xmlns:a16="http://schemas.microsoft.com/office/drawing/2014/main" id="{4A8A49D9-49C4-3F49-BBDD-DC4D4BBB21FE}"/>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63" name="Rectangle 25">
                <a:extLst>
                  <a:ext uri="{FF2B5EF4-FFF2-40B4-BE49-F238E27FC236}">
                    <a16:creationId xmlns:a16="http://schemas.microsoft.com/office/drawing/2014/main" id="{D85CFE76-8C42-FC4F-8452-1AA21D7DD6EE}"/>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64" name="Rectangle 26">
                <a:extLst>
                  <a:ext uri="{FF2B5EF4-FFF2-40B4-BE49-F238E27FC236}">
                    <a16:creationId xmlns:a16="http://schemas.microsoft.com/office/drawing/2014/main" id="{6C804C47-D896-144E-AC1E-AE883A40A046}"/>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65" name="Rectangle 27">
                <a:extLst>
                  <a:ext uri="{FF2B5EF4-FFF2-40B4-BE49-F238E27FC236}">
                    <a16:creationId xmlns:a16="http://schemas.microsoft.com/office/drawing/2014/main" id="{142C0225-88BB-874F-8934-101226C11038}"/>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sp>
          <p:nvSpPr>
            <p:cNvPr id="36" name="Rectangle 23">
              <a:extLst>
                <a:ext uri="{FF2B5EF4-FFF2-40B4-BE49-F238E27FC236}">
                  <a16:creationId xmlns:a16="http://schemas.microsoft.com/office/drawing/2014/main" id="{6A3736D0-8037-4A47-A07E-1CE144AA1216}"/>
                </a:ext>
              </a:extLst>
            </p:cNvPr>
            <p:cNvSpPr>
              <a:spLocks noChangeArrowheads="1"/>
            </p:cNvSpPr>
            <p:nvPr/>
          </p:nvSpPr>
          <p:spPr bwMode="auto">
            <a:xfrm>
              <a:off x="533400" y="3646487"/>
              <a:ext cx="1797050" cy="1531207"/>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algn="ctr">
                <a:defRPr/>
              </a:pPr>
              <a:r>
                <a:rPr lang="en-US" sz="1800" b="0" dirty="0">
                  <a:latin typeface="Calibri" pitchFamily="34" charset="0"/>
                </a:rPr>
                <a:t>20 bytes unused</a:t>
              </a:r>
              <a:endParaRPr lang="en-US" sz="1800" dirty="0">
                <a:latin typeface="Courier New" pitchFamily="49" charset="0"/>
              </a:endParaRPr>
            </a:p>
          </p:txBody>
        </p:sp>
        <p:grpSp>
          <p:nvGrpSpPr>
            <p:cNvPr id="37" name="Group 36">
              <a:extLst>
                <a:ext uri="{FF2B5EF4-FFF2-40B4-BE49-F238E27FC236}">
                  <a16:creationId xmlns:a16="http://schemas.microsoft.com/office/drawing/2014/main" id="{8C19F7C2-0DCD-B744-B2A5-C356D7BC8264}"/>
                </a:ext>
              </a:extLst>
            </p:cNvPr>
            <p:cNvGrpSpPr/>
            <p:nvPr/>
          </p:nvGrpSpPr>
          <p:grpSpPr>
            <a:xfrm>
              <a:off x="533400" y="4870378"/>
              <a:ext cx="1797050" cy="304800"/>
              <a:chOff x="533400" y="4648200"/>
              <a:chExt cx="1797050" cy="304800"/>
            </a:xfrm>
          </p:grpSpPr>
          <p:sp>
            <p:nvSpPr>
              <p:cNvPr id="58" name="Rectangle 24">
                <a:extLst>
                  <a:ext uri="{FF2B5EF4-FFF2-40B4-BE49-F238E27FC236}">
                    <a16:creationId xmlns:a16="http://schemas.microsoft.com/office/drawing/2014/main" id="{A1DBE394-4659-5240-9885-3DA90798D31C}"/>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59" name="Rectangle 25">
                <a:extLst>
                  <a:ext uri="{FF2B5EF4-FFF2-40B4-BE49-F238E27FC236}">
                    <a16:creationId xmlns:a16="http://schemas.microsoft.com/office/drawing/2014/main" id="{410F747E-90D8-6F45-A92A-898428AA57B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sp>
            <p:nvSpPr>
              <p:cNvPr id="60" name="Rectangle 26">
                <a:extLst>
                  <a:ext uri="{FF2B5EF4-FFF2-40B4-BE49-F238E27FC236}">
                    <a16:creationId xmlns:a16="http://schemas.microsoft.com/office/drawing/2014/main" id="{68AD04D9-0D7F-9847-93F5-AE4C891D0C2D}"/>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61" name="Rectangle 27">
                <a:extLst>
                  <a:ext uri="{FF2B5EF4-FFF2-40B4-BE49-F238E27FC236}">
                    <a16:creationId xmlns:a16="http://schemas.microsoft.com/office/drawing/2014/main" id="{E695ECC6-D497-1942-B95D-89AD129B8E69}"/>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grpSp>
        <p:grpSp>
          <p:nvGrpSpPr>
            <p:cNvPr id="38" name="Group 37">
              <a:extLst>
                <a:ext uri="{FF2B5EF4-FFF2-40B4-BE49-F238E27FC236}">
                  <a16:creationId xmlns:a16="http://schemas.microsoft.com/office/drawing/2014/main" id="{46843EFA-0DFF-064A-982E-7D05AEC0E1F9}"/>
                </a:ext>
              </a:extLst>
            </p:cNvPr>
            <p:cNvGrpSpPr/>
            <p:nvPr/>
          </p:nvGrpSpPr>
          <p:grpSpPr>
            <a:xfrm>
              <a:off x="533400" y="4559156"/>
              <a:ext cx="1797050" cy="304800"/>
              <a:chOff x="533400" y="4648200"/>
              <a:chExt cx="1797050" cy="304800"/>
            </a:xfrm>
          </p:grpSpPr>
          <p:sp>
            <p:nvSpPr>
              <p:cNvPr id="54" name="Rectangle 24">
                <a:extLst>
                  <a:ext uri="{FF2B5EF4-FFF2-40B4-BE49-F238E27FC236}">
                    <a16:creationId xmlns:a16="http://schemas.microsoft.com/office/drawing/2014/main" id="{48EA6EB6-220B-6A49-B801-397BAD70C54B}"/>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55" name="Rectangle 25">
                <a:extLst>
                  <a:ext uri="{FF2B5EF4-FFF2-40B4-BE49-F238E27FC236}">
                    <a16:creationId xmlns:a16="http://schemas.microsoft.com/office/drawing/2014/main" id="{3F96F1A5-A168-604F-9BB1-09DC56AD27F5}"/>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sp>
            <p:nvSpPr>
              <p:cNvPr id="56" name="Rectangle 26">
                <a:extLst>
                  <a:ext uri="{FF2B5EF4-FFF2-40B4-BE49-F238E27FC236}">
                    <a16:creationId xmlns:a16="http://schemas.microsoft.com/office/drawing/2014/main" id="{2465F675-10F9-AF41-98FE-7AA60F191D48}"/>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57" name="Rectangle 27">
                <a:extLst>
                  <a:ext uri="{FF2B5EF4-FFF2-40B4-BE49-F238E27FC236}">
                    <a16:creationId xmlns:a16="http://schemas.microsoft.com/office/drawing/2014/main" id="{CA1C001E-A0E9-5449-A899-4331C2695062}"/>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grpSp>
        <p:grpSp>
          <p:nvGrpSpPr>
            <p:cNvPr id="39" name="Group 38">
              <a:extLst>
                <a:ext uri="{FF2B5EF4-FFF2-40B4-BE49-F238E27FC236}">
                  <a16:creationId xmlns:a16="http://schemas.microsoft.com/office/drawing/2014/main" id="{1E66C32A-9F03-1E4E-B0F7-0BBA04E4D800}"/>
                </a:ext>
              </a:extLst>
            </p:cNvPr>
            <p:cNvGrpSpPr/>
            <p:nvPr/>
          </p:nvGrpSpPr>
          <p:grpSpPr>
            <a:xfrm>
              <a:off x="533400" y="4247934"/>
              <a:ext cx="1797050" cy="304800"/>
              <a:chOff x="533400" y="4648200"/>
              <a:chExt cx="1797050" cy="304800"/>
            </a:xfrm>
          </p:grpSpPr>
          <p:sp>
            <p:nvSpPr>
              <p:cNvPr id="50" name="Rectangle 24">
                <a:extLst>
                  <a:ext uri="{FF2B5EF4-FFF2-40B4-BE49-F238E27FC236}">
                    <a16:creationId xmlns:a16="http://schemas.microsoft.com/office/drawing/2014/main" id="{6F367491-3674-444B-BB41-2E1AC5DB5FF5}"/>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35</a:t>
                </a:r>
              </a:p>
            </p:txBody>
          </p:sp>
          <p:sp>
            <p:nvSpPr>
              <p:cNvPr id="51" name="Rectangle 25">
                <a:extLst>
                  <a:ext uri="{FF2B5EF4-FFF2-40B4-BE49-F238E27FC236}">
                    <a16:creationId xmlns:a16="http://schemas.microsoft.com/office/drawing/2014/main" id="{33CF27C5-C05F-A149-8050-901D64866F5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34</a:t>
                </a:r>
              </a:p>
            </p:txBody>
          </p:sp>
          <p:sp>
            <p:nvSpPr>
              <p:cNvPr id="52" name="Rectangle 26">
                <a:extLst>
                  <a:ext uri="{FF2B5EF4-FFF2-40B4-BE49-F238E27FC236}">
                    <a16:creationId xmlns:a16="http://schemas.microsoft.com/office/drawing/2014/main" id="{0177743C-A0B9-904C-B153-36D6CE6508BB}"/>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53" name="Rectangle 27">
                <a:extLst>
                  <a:ext uri="{FF2B5EF4-FFF2-40B4-BE49-F238E27FC236}">
                    <a16:creationId xmlns:a16="http://schemas.microsoft.com/office/drawing/2014/main" id="{41B01C81-2137-2E40-A1DC-C68AFC24F7EB}"/>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grpSp>
        <p:grpSp>
          <p:nvGrpSpPr>
            <p:cNvPr id="40" name="Group 39">
              <a:extLst>
                <a:ext uri="{FF2B5EF4-FFF2-40B4-BE49-F238E27FC236}">
                  <a16:creationId xmlns:a16="http://schemas.microsoft.com/office/drawing/2014/main" id="{5012AEEF-D45E-A84A-B539-E936EA069556}"/>
                </a:ext>
              </a:extLst>
            </p:cNvPr>
            <p:cNvGrpSpPr/>
            <p:nvPr/>
          </p:nvGrpSpPr>
          <p:grpSpPr>
            <a:xfrm>
              <a:off x="533400" y="3936712"/>
              <a:ext cx="1797050" cy="304800"/>
              <a:chOff x="533400" y="4648200"/>
              <a:chExt cx="1797050" cy="304800"/>
            </a:xfrm>
          </p:grpSpPr>
          <p:sp>
            <p:nvSpPr>
              <p:cNvPr id="46" name="Rectangle 24">
                <a:extLst>
                  <a:ext uri="{FF2B5EF4-FFF2-40B4-BE49-F238E27FC236}">
                    <a16:creationId xmlns:a16="http://schemas.microsoft.com/office/drawing/2014/main" id="{8BC09FA4-CDCC-1A48-9131-E4323A6331A6}"/>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39</a:t>
                </a:r>
              </a:p>
            </p:txBody>
          </p:sp>
          <p:sp>
            <p:nvSpPr>
              <p:cNvPr id="47" name="Rectangle 25">
                <a:extLst>
                  <a:ext uri="{FF2B5EF4-FFF2-40B4-BE49-F238E27FC236}">
                    <a16:creationId xmlns:a16="http://schemas.microsoft.com/office/drawing/2014/main" id="{33150721-0E84-6B49-A43D-D2C2EAA07968}"/>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38</a:t>
                </a:r>
              </a:p>
            </p:txBody>
          </p:sp>
          <p:sp>
            <p:nvSpPr>
              <p:cNvPr id="48" name="Rectangle 26">
                <a:extLst>
                  <a:ext uri="{FF2B5EF4-FFF2-40B4-BE49-F238E27FC236}">
                    <a16:creationId xmlns:a16="http://schemas.microsoft.com/office/drawing/2014/main" id="{19539616-FA50-9C4B-B478-35091E66267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37</a:t>
                </a:r>
              </a:p>
            </p:txBody>
          </p:sp>
          <p:sp>
            <p:nvSpPr>
              <p:cNvPr id="49" name="Rectangle 27">
                <a:extLst>
                  <a:ext uri="{FF2B5EF4-FFF2-40B4-BE49-F238E27FC236}">
                    <a16:creationId xmlns:a16="http://schemas.microsoft.com/office/drawing/2014/main" id="{65999422-1CC2-8542-AF10-A10AC65DCB8E}"/>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36</a:t>
                </a:r>
              </a:p>
            </p:txBody>
          </p:sp>
        </p:grpSp>
        <p:grpSp>
          <p:nvGrpSpPr>
            <p:cNvPr id="41" name="Group 40">
              <a:extLst>
                <a:ext uri="{FF2B5EF4-FFF2-40B4-BE49-F238E27FC236}">
                  <a16:creationId xmlns:a16="http://schemas.microsoft.com/office/drawing/2014/main" id="{55148083-1F22-0441-B678-228A50DBF9F7}"/>
                </a:ext>
              </a:extLst>
            </p:cNvPr>
            <p:cNvGrpSpPr/>
            <p:nvPr/>
          </p:nvGrpSpPr>
          <p:grpSpPr>
            <a:xfrm>
              <a:off x="533400" y="3625490"/>
              <a:ext cx="1797050" cy="304800"/>
              <a:chOff x="533400" y="4648200"/>
              <a:chExt cx="1797050" cy="304800"/>
            </a:xfrm>
          </p:grpSpPr>
          <p:sp>
            <p:nvSpPr>
              <p:cNvPr id="42" name="Rectangle 24">
                <a:extLst>
                  <a:ext uri="{FF2B5EF4-FFF2-40B4-BE49-F238E27FC236}">
                    <a16:creationId xmlns:a16="http://schemas.microsoft.com/office/drawing/2014/main" id="{15BC7F16-FE4B-6342-B3CA-D0F0CB053A8A}"/>
                  </a:ext>
                </a:extLst>
              </p:cNvPr>
              <p:cNvSpPr>
                <a:spLocks noChangeArrowheads="1"/>
              </p:cNvSpPr>
              <p:nvPr/>
            </p:nvSpPr>
            <p:spPr bwMode="auto">
              <a:xfrm>
                <a:off x="533400"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33</a:t>
                </a:r>
              </a:p>
            </p:txBody>
          </p:sp>
          <p:sp>
            <p:nvSpPr>
              <p:cNvPr id="43" name="Rectangle 25">
                <a:extLst>
                  <a:ext uri="{FF2B5EF4-FFF2-40B4-BE49-F238E27FC236}">
                    <a16:creationId xmlns:a16="http://schemas.microsoft.com/office/drawing/2014/main" id="{7376F4E7-8B1D-8F43-A855-540C30FE35D6}"/>
                  </a:ext>
                </a:extLst>
              </p:cNvPr>
              <p:cNvSpPr>
                <a:spLocks noChangeArrowheads="1"/>
              </p:cNvSpPr>
              <p:nvPr/>
            </p:nvSpPr>
            <p:spPr bwMode="auto">
              <a:xfrm>
                <a:off x="982663"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32</a:t>
                </a:r>
              </a:p>
            </p:txBody>
          </p:sp>
          <p:sp>
            <p:nvSpPr>
              <p:cNvPr id="44" name="Rectangle 26">
                <a:extLst>
                  <a:ext uri="{FF2B5EF4-FFF2-40B4-BE49-F238E27FC236}">
                    <a16:creationId xmlns:a16="http://schemas.microsoft.com/office/drawing/2014/main" id="{D67062A9-D4DA-A84A-9CC2-45DC2833E8EE}"/>
                  </a:ext>
                </a:extLst>
              </p:cNvPr>
              <p:cNvSpPr>
                <a:spLocks noChangeArrowheads="1"/>
              </p:cNvSpPr>
              <p:nvPr/>
            </p:nvSpPr>
            <p:spPr bwMode="auto">
              <a:xfrm>
                <a:off x="1431925" y="464820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31</a:t>
                </a:r>
              </a:p>
            </p:txBody>
          </p:sp>
          <p:sp>
            <p:nvSpPr>
              <p:cNvPr id="45" name="Rectangle 27">
                <a:extLst>
                  <a:ext uri="{FF2B5EF4-FFF2-40B4-BE49-F238E27FC236}">
                    <a16:creationId xmlns:a16="http://schemas.microsoft.com/office/drawing/2014/main" id="{F319AC80-D706-794E-9C86-CCC3DBF02233}"/>
                  </a:ext>
                </a:extLst>
              </p:cNvPr>
              <p:cNvSpPr>
                <a:spLocks noChangeArrowheads="1"/>
              </p:cNvSpPr>
              <p:nvPr/>
            </p:nvSpPr>
            <p:spPr bwMode="auto">
              <a:xfrm>
                <a:off x="1881188" y="464820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30</a:t>
                </a:r>
              </a:p>
            </p:txBody>
          </p:sp>
        </p:grpSp>
      </p:grpSp>
      <p:sp>
        <p:nvSpPr>
          <p:cNvPr id="66" name="Rectangle 4">
            <a:extLst>
              <a:ext uri="{FF2B5EF4-FFF2-40B4-BE49-F238E27FC236}">
                <a16:creationId xmlns:a16="http://schemas.microsoft.com/office/drawing/2014/main" id="{099ED2D0-C077-7146-93EB-0B9E709C55CA}"/>
              </a:ext>
            </a:extLst>
          </p:cNvPr>
          <p:cNvSpPr>
            <a:spLocks noChangeArrowheads="1"/>
          </p:cNvSpPr>
          <p:nvPr/>
        </p:nvSpPr>
        <p:spPr bwMode="auto">
          <a:xfrm>
            <a:off x="5093762" y="3079358"/>
            <a:ext cx="3364438" cy="181292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lIns="90487" tIns="44450" rIns="90487" bIns="44450">
            <a:spAutoFit/>
          </a:bodyPr>
          <a:lstStyle/>
          <a:p>
            <a:pPr eaLnBrk="0" hangingPunct="0">
              <a:tabLst>
                <a:tab pos="457200" algn="l"/>
                <a:tab pos="1485900" algn="l"/>
              </a:tabLst>
            </a:pPr>
            <a:r>
              <a:rPr lang="en-US" sz="1600" b="1" dirty="0">
                <a:latin typeface="Courier New" pitchFamily="49" charset="0"/>
                <a:ea typeface="MS Mincho" pitchFamily="49" charset="-128"/>
              </a:rPr>
              <a:t>/* Echo Line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void echo()</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char </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[4];  </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gets(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    puts(</a:t>
            </a:r>
            <a:r>
              <a:rPr lang="en-US" sz="1600" b="1" dirty="0" err="1">
                <a:latin typeface="Courier New" pitchFamily="49" charset="0"/>
                <a:ea typeface="MS Mincho" pitchFamily="49" charset="-128"/>
              </a:rPr>
              <a:t>buf</a:t>
            </a:r>
            <a:r>
              <a:rPr lang="en-US" sz="1600" b="1" dirty="0">
                <a:latin typeface="Courier New" pitchFamily="49" charset="0"/>
                <a:ea typeface="MS Mincho" pitchFamily="49" charset="-128"/>
              </a:rPr>
              <a:t>);</a:t>
            </a:r>
            <a:br>
              <a:rPr lang="en-US" sz="1600" b="1" dirty="0">
                <a:latin typeface="Courier New" pitchFamily="49" charset="0"/>
                <a:ea typeface="MS Mincho" pitchFamily="49" charset="-128"/>
              </a:rPr>
            </a:br>
            <a:r>
              <a:rPr lang="en-US" sz="1600" b="1" dirty="0">
                <a:latin typeface="Courier New" pitchFamily="49" charset="0"/>
                <a:ea typeface="MS Mincho" pitchFamily="49" charset="-128"/>
              </a:rPr>
              <a:t>}</a:t>
            </a:r>
          </a:p>
        </p:txBody>
      </p:sp>
      <p:grpSp>
        <p:nvGrpSpPr>
          <p:cNvPr id="3" name="Group 2">
            <a:extLst>
              <a:ext uri="{FF2B5EF4-FFF2-40B4-BE49-F238E27FC236}">
                <a16:creationId xmlns:a16="http://schemas.microsoft.com/office/drawing/2014/main" id="{679AF920-9B90-854E-8CB3-64BD66ED2E40}"/>
              </a:ext>
            </a:extLst>
          </p:cNvPr>
          <p:cNvGrpSpPr/>
          <p:nvPr/>
        </p:nvGrpSpPr>
        <p:grpSpPr>
          <a:xfrm>
            <a:off x="813816" y="4152467"/>
            <a:ext cx="1797050" cy="616022"/>
            <a:chOff x="971024" y="4920890"/>
            <a:chExt cx="1797050" cy="616022"/>
          </a:xfrm>
        </p:grpSpPr>
        <p:sp>
          <p:nvSpPr>
            <p:cNvPr id="75" name="Rectangle 24">
              <a:extLst>
                <a:ext uri="{FF2B5EF4-FFF2-40B4-BE49-F238E27FC236}">
                  <a16:creationId xmlns:a16="http://schemas.microsoft.com/office/drawing/2014/main" id="{28C5016F-0CF9-4947-B0F5-45A8E0AF7551}"/>
                </a:ext>
              </a:extLst>
            </p:cNvPr>
            <p:cNvSpPr>
              <a:spLocks noChangeArrowheads="1"/>
            </p:cNvSpPr>
            <p:nvPr/>
          </p:nvSpPr>
          <p:spPr bwMode="auto">
            <a:xfrm>
              <a:off x="971024"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ff</a:t>
              </a:r>
            </a:p>
          </p:txBody>
        </p:sp>
        <p:sp>
          <p:nvSpPr>
            <p:cNvPr id="76" name="Rectangle 25">
              <a:extLst>
                <a:ext uri="{FF2B5EF4-FFF2-40B4-BE49-F238E27FC236}">
                  <a16:creationId xmlns:a16="http://schemas.microsoft.com/office/drawing/2014/main" id="{50700145-FB8B-9240-BE59-B53A15A52A19}"/>
                </a:ext>
              </a:extLst>
            </p:cNvPr>
            <p:cNvSpPr>
              <a:spLocks noChangeArrowheads="1"/>
            </p:cNvSpPr>
            <p:nvPr/>
          </p:nvSpPr>
          <p:spPr bwMode="auto">
            <a:xfrm>
              <a:off x="1420287"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ff</a:t>
              </a:r>
            </a:p>
          </p:txBody>
        </p:sp>
        <p:sp>
          <p:nvSpPr>
            <p:cNvPr id="77" name="Rectangle 26">
              <a:extLst>
                <a:ext uri="{FF2B5EF4-FFF2-40B4-BE49-F238E27FC236}">
                  <a16:creationId xmlns:a16="http://schemas.microsoft.com/office/drawing/2014/main" id="{98D65F98-CD8E-3A48-AF46-9758E4CA7BFD}"/>
                </a:ext>
              </a:extLst>
            </p:cNvPr>
            <p:cNvSpPr>
              <a:spLocks noChangeArrowheads="1"/>
            </p:cNvSpPr>
            <p:nvPr/>
          </p:nvSpPr>
          <p:spPr bwMode="auto">
            <a:xfrm>
              <a:off x="1869549" y="5232112"/>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ea</a:t>
              </a:r>
              <a:endParaRPr lang="en-US" sz="1800" dirty="0">
                <a:latin typeface="Courier New" pitchFamily="49" charset="0"/>
                <a:cs typeface="+mn-cs"/>
              </a:endParaRPr>
            </a:p>
          </p:txBody>
        </p:sp>
        <p:sp>
          <p:nvSpPr>
            <p:cNvPr id="78" name="Rectangle 27">
              <a:extLst>
                <a:ext uri="{FF2B5EF4-FFF2-40B4-BE49-F238E27FC236}">
                  <a16:creationId xmlns:a16="http://schemas.microsoft.com/office/drawing/2014/main" id="{767348DA-5FA9-1E4A-BD1A-23B2AB6CD29B}"/>
                </a:ext>
              </a:extLst>
            </p:cNvPr>
            <p:cNvSpPr>
              <a:spLocks noChangeArrowheads="1"/>
            </p:cNvSpPr>
            <p:nvPr/>
          </p:nvSpPr>
          <p:spPr bwMode="auto">
            <a:xfrm>
              <a:off x="2318812" y="5232112"/>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40</a:t>
              </a:r>
            </a:p>
          </p:txBody>
        </p:sp>
        <p:sp>
          <p:nvSpPr>
            <p:cNvPr id="79" name="Rectangle 24">
              <a:extLst>
                <a:ext uri="{FF2B5EF4-FFF2-40B4-BE49-F238E27FC236}">
                  <a16:creationId xmlns:a16="http://schemas.microsoft.com/office/drawing/2014/main" id="{31D453D5-6F20-8044-B2F3-CC593D12BB81}"/>
                </a:ext>
              </a:extLst>
            </p:cNvPr>
            <p:cNvSpPr>
              <a:spLocks noChangeArrowheads="1"/>
            </p:cNvSpPr>
            <p:nvPr/>
          </p:nvSpPr>
          <p:spPr bwMode="auto">
            <a:xfrm>
              <a:off x="971024"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a:latin typeface="Courier New" pitchFamily="49" charset="0"/>
                  <a:cs typeface="+mn-cs"/>
                </a:rPr>
                <a:t>7f</a:t>
              </a:r>
            </a:p>
          </p:txBody>
        </p:sp>
        <p:sp>
          <p:nvSpPr>
            <p:cNvPr id="80" name="Rectangle 25">
              <a:extLst>
                <a:ext uri="{FF2B5EF4-FFF2-40B4-BE49-F238E27FC236}">
                  <a16:creationId xmlns:a16="http://schemas.microsoft.com/office/drawing/2014/main" id="{6444198F-153E-5A4F-850F-643763CF25C7}"/>
                </a:ext>
              </a:extLst>
            </p:cNvPr>
            <p:cNvSpPr>
              <a:spLocks noChangeArrowheads="1"/>
            </p:cNvSpPr>
            <p:nvPr/>
          </p:nvSpPr>
          <p:spPr bwMode="auto">
            <a:xfrm>
              <a:off x="1420287"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dirty="0" err="1">
                  <a:latin typeface="Courier New" pitchFamily="49" charset="0"/>
                </a:rPr>
                <a:t>ff</a:t>
              </a:r>
              <a:endParaRPr lang="en-US" sz="1800" dirty="0">
                <a:latin typeface="Courier New" pitchFamily="49" charset="0"/>
                <a:cs typeface="+mn-cs"/>
              </a:endParaRPr>
            </a:p>
          </p:txBody>
        </p:sp>
        <p:sp>
          <p:nvSpPr>
            <p:cNvPr id="81" name="Rectangle 26">
              <a:extLst>
                <a:ext uri="{FF2B5EF4-FFF2-40B4-BE49-F238E27FC236}">
                  <a16:creationId xmlns:a16="http://schemas.microsoft.com/office/drawing/2014/main" id="{B04CD333-FBF6-BB48-8ADD-81DEF9D9CE6B}"/>
                </a:ext>
              </a:extLst>
            </p:cNvPr>
            <p:cNvSpPr>
              <a:spLocks noChangeArrowheads="1"/>
            </p:cNvSpPr>
            <p:nvPr/>
          </p:nvSpPr>
          <p:spPr bwMode="auto">
            <a:xfrm>
              <a:off x="1869549" y="4920890"/>
              <a:ext cx="449263"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sp>
          <p:nvSpPr>
            <p:cNvPr id="82" name="Rectangle 27">
              <a:extLst>
                <a:ext uri="{FF2B5EF4-FFF2-40B4-BE49-F238E27FC236}">
                  <a16:creationId xmlns:a16="http://schemas.microsoft.com/office/drawing/2014/main" id="{9DD3C56B-237F-444A-AC63-D5ECAB9C4AEA}"/>
                </a:ext>
              </a:extLst>
            </p:cNvPr>
            <p:cNvSpPr>
              <a:spLocks noChangeArrowheads="1"/>
            </p:cNvSpPr>
            <p:nvPr/>
          </p:nvSpPr>
          <p:spPr bwMode="auto">
            <a:xfrm>
              <a:off x="2318812" y="4920890"/>
              <a:ext cx="449262" cy="304800"/>
            </a:xfrm>
            <a:prstGeom prst="rect">
              <a:avLst/>
            </a:prstGeom>
            <a:solidFill>
              <a:schemeClr val="accent2">
                <a:lumMod val="40000"/>
                <a:lumOff val="60000"/>
              </a:schemeClr>
            </a:solidFill>
            <a:ln w="28575">
              <a:solidFill>
                <a:schemeClr val="tx1"/>
              </a:solidFill>
              <a:miter lim="800000"/>
              <a:headEnd/>
              <a:tailEnd/>
            </a:ln>
            <a:effectLst/>
          </p:spPr>
          <p:txBody>
            <a:bodyPr wrap="none" anchor="ctr"/>
            <a:lstStyle/>
            <a:p>
              <a:pPr algn="ctr">
                <a:defRPr/>
              </a:pPr>
              <a:r>
                <a:rPr lang="en-US" sz="1800" dirty="0" err="1">
                  <a:latin typeface="Courier New" pitchFamily="49" charset="0"/>
                  <a:cs typeface="+mn-cs"/>
                </a:rPr>
                <a:t>ff</a:t>
              </a:r>
              <a:endParaRPr lang="en-US" sz="1800" dirty="0">
                <a:latin typeface="Courier New" pitchFamily="49" charset="0"/>
                <a:cs typeface="+mn-cs"/>
              </a:endParaRPr>
            </a:p>
          </p:txBody>
        </p:sp>
      </p:grpSp>
      <p:cxnSp>
        <p:nvCxnSpPr>
          <p:cNvPr id="7" name="Elbow Connector 6">
            <a:extLst>
              <a:ext uri="{FF2B5EF4-FFF2-40B4-BE49-F238E27FC236}">
                <a16:creationId xmlns:a16="http://schemas.microsoft.com/office/drawing/2014/main" id="{83946B47-0FF7-BA4B-B4B1-5E88F6E59B44}"/>
              </a:ext>
            </a:extLst>
          </p:cNvPr>
          <p:cNvCxnSpPr>
            <a:cxnSpLocks/>
          </p:cNvCxnSpPr>
          <p:nvPr/>
        </p:nvCxnSpPr>
        <p:spPr>
          <a:xfrm>
            <a:off x="2610866" y="4572000"/>
            <a:ext cx="12700" cy="2013312"/>
          </a:xfrm>
          <a:prstGeom prst="bentConnector4">
            <a:avLst>
              <a:gd name="adj1" fmla="val 1700000"/>
              <a:gd name="adj2" fmla="val 100464"/>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73" name="Group 72">
            <a:extLst>
              <a:ext uri="{FF2B5EF4-FFF2-40B4-BE49-F238E27FC236}">
                <a16:creationId xmlns:a16="http://schemas.microsoft.com/office/drawing/2014/main" id="{A9134DCC-6D45-9445-AA51-439849361043}"/>
              </a:ext>
            </a:extLst>
          </p:cNvPr>
          <p:cNvGrpSpPr/>
          <p:nvPr/>
        </p:nvGrpSpPr>
        <p:grpSpPr>
          <a:xfrm>
            <a:off x="-87327" y="6439932"/>
            <a:ext cx="901141" cy="369332"/>
            <a:chOff x="-87327" y="6439932"/>
            <a:chExt cx="901141" cy="369332"/>
          </a:xfrm>
        </p:grpSpPr>
        <p:sp>
          <p:nvSpPr>
            <p:cNvPr id="74" name="Line 29">
              <a:extLst>
                <a:ext uri="{FF2B5EF4-FFF2-40B4-BE49-F238E27FC236}">
                  <a16:creationId xmlns:a16="http://schemas.microsoft.com/office/drawing/2014/main" id="{7F2DB5B2-3BF0-1D4D-9AFC-4D1F5C4EEE4C}"/>
                </a:ext>
              </a:extLst>
            </p:cNvPr>
            <p:cNvSpPr>
              <a:spLocks noChangeShapeType="1"/>
            </p:cNvSpPr>
            <p:nvPr/>
          </p:nvSpPr>
          <p:spPr bwMode="auto">
            <a:xfrm flipH="1">
              <a:off x="590021" y="6629401"/>
              <a:ext cx="223793" cy="0"/>
            </a:xfrm>
            <a:prstGeom prst="line">
              <a:avLst/>
            </a:prstGeom>
            <a:noFill/>
            <a:ln w="28575">
              <a:solidFill>
                <a:schemeClr val="tx1"/>
              </a:solidFill>
              <a:round/>
              <a:headEnd type="triangle"/>
              <a:tailEnd type="none" w="med" len="med"/>
            </a:ln>
          </p:spPr>
          <p:txBody>
            <a:bodyPr/>
            <a:lstStyle/>
            <a:p>
              <a:endParaRPr lang="en-US"/>
            </a:p>
          </p:txBody>
        </p:sp>
        <p:sp>
          <p:nvSpPr>
            <p:cNvPr id="83" name="Rectangle 30">
              <a:extLst>
                <a:ext uri="{FF2B5EF4-FFF2-40B4-BE49-F238E27FC236}">
                  <a16:creationId xmlns:a16="http://schemas.microsoft.com/office/drawing/2014/main" id="{448D3FB5-211D-D74D-97FD-07A352F3F0CE}"/>
                </a:ext>
              </a:extLst>
            </p:cNvPr>
            <p:cNvSpPr>
              <a:spLocks noChangeArrowheads="1"/>
            </p:cNvSpPr>
            <p:nvPr/>
          </p:nvSpPr>
          <p:spPr bwMode="auto">
            <a:xfrm>
              <a:off x="-87327" y="6439932"/>
              <a:ext cx="738754" cy="369332"/>
            </a:xfrm>
            <a:prstGeom prst="rect">
              <a:avLst/>
            </a:prstGeom>
            <a:noFill/>
            <a:ln w="9525">
              <a:noFill/>
              <a:miter lim="800000"/>
              <a:headEnd/>
              <a:tailEnd/>
            </a:ln>
          </p:spPr>
          <p:txBody>
            <a:bodyPr wrap="none">
              <a:spAutoFit/>
            </a:bodyPr>
            <a:lstStyle/>
            <a:p>
              <a:r>
                <a:rPr lang="en-US" sz="1800" dirty="0">
                  <a:latin typeface="Courier New" pitchFamily="49" charset="0"/>
                </a:rPr>
                <a:t>%</a:t>
              </a:r>
              <a:r>
                <a:rPr lang="en-US" sz="1800" dirty="0" err="1">
                  <a:latin typeface="Courier New" pitchFamily="49" charset="0"/>
                </a:rPr>
                <a:t>rsp</a:t>
              </a:r>
              <a:endParaRPr lang="en-US" sz="1800" dirty="0">
                <a:latin typeface="Courier New" pitchFamily="49" charset="0"/>
              </a:endParaRPr>
            </a:p>
          </p:txBody>
        </p:sp>
      </p:grpSp>
      <p:grpSp>
        <p:nvGrpSpPr>
          <p:cNvPr id="84" name="Group 83">
            <a:extLst>
              <a:ext uri="{FF2B5EF4-FFF2-40B4-BE49-F238E27FC236}">
                <a16:creationId xmlns:a16="http://schemas.microsoft.com/office/drawing/2014/main" id="{E3842682-D793-3447-A59E-851BCF795ACD}"/>
              </a:ext>
            </a:extLst>
          </p:cNvPr>
          <p:cNvGrpSpPr/>
          <p:nvPr/>
        </p:nvGrpSpPr>
        <p:grpSpPr>
          <a:xfrm>
            <a:off x="2610866" y="6438303"/>
            <a:ext cx="829261" cy="366712"/>
            <a:chOff x="2610866" y="6438303"/>
            <a:chExt cx="829261" cy="366712"/>
          </a:xfrm>
        </p:grpSpPr>
        <p:sp>
          <p:nvSpPr>
            <p:cNvPr id="85" name="Rectangle 28">
              <a:extLst>
                <a:ext uri="{FF2B5EF4-FFF2-40B4-BE49-F238E27FC236}">
                  <a16:creationId xmlns:a16="http://schemas.microsoft.com/office/drawing/2014/main" id="{D34402B8-70B5-B046-917B-9C313385C9DD}"/>
                </a:ext>
              </a:extLst>
            </p:cNvPr>
            <p:cNvSpPr>
              <a:spLocks noChangeArrowheads="1"/>
            </p:cNvSpPr>
            <p:nvPr/>
          </p:nvSpPr>
          <p:spPr bwMode="auto">
            <a:xfrm>
              <a:off x="2846402" y="6438303"/>
              <a:ext cx="593725" cy="366712"/>
            </a:xfrm>
            <a:prstGeom prst="rect">
              <a:avLst/>
            </a:prstGeom>
            <a:noFill/>
            <a:ln w="9525">
              <a:noFill/>
              <a:miter lim="800000"/>
              <a:headEnd/>
              <a:tailEnd/>
            </a:ln>
          </p:spPr>
          <p:txBody>
            <a:bodyPr wrap="none">
              <a:spAutoFit/>
            </a:bodyPr>
            <a:lstStyle/>
            <a:p>
              <a:r>
                <a:rPr lang="en-US" sz="1800" dirty="0" err="1">
                  <a:latin typeface="Courier New" pitchFamily="49" charset="0"/>
                </a:rPr>
                <a:t>buf</a:t>
              </a:r>
              <a:endParaRPr lang="en-US" sz="1800" dirty="0">
                <a:latin typeface="Courier New" pitchFamily="49" charset="0"/>
              </a:endParaRPr>
            </a:p>
          </p:txBody>
        </p:sp>
        <p:sp>
          <p:nvSpPr>
            <p:cNvPr id="86" name="Line 29">
              <a:extLst>
                <a:ext uri="{FF2B5EF4-FFF2-40B4-BE49-F238E27FC236}">
                  <a16:creationId xmlns:a16="http://schemas.microsoft.com/office/drawing/2014/main" id="{059EF39A-D1BC-EF42-A79D-ACF2EAF27CE9}"/>
                </a:ext>
              </a:extLst>
            </p:cNvPr>
            <p:cNvSpPr>
              <a:spLocks noChangeShapeType="1"/>
            </p:cNvSpPr>
            <p:nvPr/>
          </p:nvSpPr>
          <p:spPr bwMode="auto">
            <a:xfrm flipH="1">
              <a:off x="2610866" y="6629400"/>
              <a:ext cx="284734" cy="0"/>
            </a:xfrm>
            <a:prstGeom prst="line">
              <a:avLst/>
            </a:prstGeom>
            <a:noFill/>
            <a:ln w="28575">
              <a:solidFill>
                <a:schemeClr val="tx1"/>
              </a:solidFill>
              <a:round/>
              <a:headEnd/>
              <a:tailEnd type="triangle" w="med" len="med"/>
            </a:ln>
          </p:spPr>
          <p:txBody>
            <a:bodyPr/>
            <a:lstStyle/>
            <a:p>
              <a:endParaRPr lang="en-US"/>
            </a:p>
          </p:txBody>
        </p:sp>
      </p:grpSp>
    </p:spTree>
    <p:extLst>
      <p:ext uri="{BB962C8B-B14F-4D97-AF65-F5344CB8AC3E}">
        <p14:creationId xmlns:p14="http://schemas.microsoft.com/office/powerpoint/2010/main" val="358591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05556E-6 -2.22222E-6 L -0.00052 -0.2706 " pathEditMode="relative" rAng="0" ptsTypes="AA">
                                      <p:cBhvr>
                                        <p:cTn id="18" dur="2000" fill="hold"/>
                                        <p:tgtEl>
                                          <p:spTgt spid="73"/>
                                        </p:tgtEl>
                                        <p:attrNameLst>
                                          <p:attrName>ppt_x</p:attrName>
                                          <p:attrName>ppt_y</p:attrName>
                                        </p:attrNameLst>
                                      </p:cBhvr>
                                      <p:rCtr x="-35" y="-1354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dAGEoAvjVPqRiXvySsAiw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ustom 4">
      <a:dk1>
        <a:srgbClr val="000000"/>
      </a:dk1>
      <a:lt1>
        <a:srgbClr val="FFFFFF"/>
      </a:lt1>
      <a:dk2>
        <a:srgbClr val="323232"/>
      </a:dk2>
      <a:lt2>
        <a:srgbClr val="A5A5A5"/>
      </a:lt2>
      <a:accent1>
        <a:srgbClr val="521B92"/>
      </a:accent1>
      <a:accent2>
        <a:srgbClr val="7A27D8"/>
      </a:accent2>
      <a:accent3>
        <a:srgbClr val="8B58D2"/>
      </a:accent3>
      <a:accent4>
        <a:srgbClr val="917DD0"/>
      </a:accent4>
      <a:accent5>
        <a:srgbClr val="BDA2E0"/>
      </a:accent5>
      <a:accent6>
        <a:srgbClr val="D1C7F6"/>
      </a:accent6>
      <a:hlink>
        <a:srgbClr val="0432FF"/>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3047FA14-E8B9-5541-B2FA-35D660E1BFD6}" vid="{5B7FA5DE-B936-DE42-9858-6D948D8248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12892</TotalTime>
  <Words>2158</Words>
  <Application>Microsoft Macintosh PowerPoint</Application>
  <PresentationFormat>On-screen Show (4:3)</PresentationFormat>
  <Paragraphs>737</Paragraphs>
  <Slides>26</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American Typewriter</vt:lpstr>
      <vt:lpstr>Arial</vt:lpstr>
      <vt:lpstr>Calibri</vt:lpstr>
      <vt:lpstr>Cambria Math</vt:lpstr>
      <vt:lpstr>Consolas</vt:lpstr>
      <vt:lpstr>Courier</vt:lpstr>
      <vt:lpstr>Courier New</vt:lpstr>
      <vt:lpstr>HanziPen SC</vt:lpstr>
      <vt:lpstr>Clarity</vt:lpstr>
      <vt:lpstr>Lecture 10: Buffer Overflows (cont'd)</vt:lpstr>
      <vt:lpstr>Review: Buffer Overflow Attack</vt:lpstr>
      <vt:lpstr>Review: Buffer Overflow Examples</vt:lpstr>
      <vt:lpstr>Defense #1:  Avoid Overflow Vulnerabilities</vt:lpstr>
      <vt:lpstr>Buffer Overflow Vulnerabilities</vt:lpstr>
      <vt:lpstr>Defense #2: Compiler checks</vt:lpstr>
      <vt:lpstr>Stack Canaries</vt:lpstr>
      <vt:lpstr>Exercise 1: Stack Canaries</vt:lpstr>
      <vt:lpstr>Review: Stack Smashing</vt:lpstr>
      <vt:lpstr>Defense #3: Memory Tagging</vt:lpstr>
      <vt:lpstr>Code Reuse Attacks</vt:lpstr>
      <vt:lpstr>Handling Arguments</vt:lpstr>
      <vt:lpstr>Return-into-libc</vt:lpstr>
      <vt:lpstr>ASCII Armoring</vt:lpstr>
      <vt:lpstr>Properties of x86 Assembly</vt:lpstr>
      <vt:lpstr>Gadgets</vt:lpstr>
      <vt:lpstr>Example Gadgets</vt:lpstr>
      <vt:lpstr>Return-oriented Programming</vt:lpstr>
      <vt:lpstr>Return-oriented Programming</vt:lpstr>
      <vt:lpstr>Return-Oriented Shellcode</vt:lpstr>
      <vt:lpstr>Exercise 2: ROP</vt:lpstr>
      <vt:lpstr>Exercise 2: ROP</vt:lpstr>
      <vt:lpstr>Address Space Layout Randomization</vt:lpstr>
      <vt:lpstr>Other defenses</vt:lpstr>
      <vt:lpstr>The state of the world</vt:lpstr>
      <vt:lpstr>Exercise 3: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 Use and Abuse of the Stack (cont'd)</dc:title>
  <dc:creator>Eleanor  Birrell</dc:creator>
  <cp:lastModifiedBy>Eleanor Birrell</cp:lastModifiedBy>
  <cp:revision>104</cp:revision>
  <cp:lastPrinted>2019-02-21T00:05:45Z</cp:lastPrinted>
  <dcterms:created xsi:type="dcterms:W3CDTF">2019-02-19T01:47:51Z</dcterms:created>
  <dcterms:modified xsi:type="dcterms:W3CDTF">2020-09-21T23:59:58Z</dcterms:modified>
</cp:coreProperties>
</file>