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877" r:id="rId3"/>
    <p:sldId id="878" r:id="rId4"/>
    <p:sldId id="472" r:id="rId5"/>
    <p:sldId id="496" r:id="rId6"/>
    <p:sldId id="474" r:id="rId7"/>
    <p:sldId id="495" r:id="rId8"/>
    <p:sldId id="879" r:id="rId9"/>
    <p:sldId id="880" r:id="rId10"/>
    <p:sldId id="473" r:id="rId11"/>
    <p:sldId id="1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5" autoAdjust="0"/>
    <p:restoredTop sz="88189" autoAdjust="0"/>
  </p:normalViewPr>
  <p:slideViewPr>
    <p:cSldViewPr>
      <p:cViewPr varScale="1">
        <p:scale>
          <a:sx n="90" d="100"/>
          <a:sy n="90" d="100"/>
        </p:scale>
        <p:origin x="4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5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/>
              <a:t>Demo: crash,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/>
              <a:t>Demo: crash,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/>
              <a:t>Demo: crash,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6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/>
              <a:t>Demo: crash,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/>
              <a:t>Demo: crash,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1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Morris Worm (November 2, 1988), $100,000-$10mil, bugs in finger and </a:t>
            </a:r>
            <a:r>
              <a:rPr lang="en-US" dirty="0" err="1"/>
              <a:t>sendmail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Stuxnet (discovered 2010): bug in functions that process files to display icons when USB connected to PC</a:t>
            </a:r>
          </a:p>
          <a:p>
            <a:endParaRPr lang="en-US" dirty="0"/>
          </a:p>
          <a:p>
            <a:r>
              <a:rPr lang="en-US" dirty="0"/>
              <a:t>Heartbleed (2014): bug in </a:t>
            </a:r>
            <a:r>
              <a:rPr lang="en-US" dirty="0" err="1"/>
              <a:t>openssl</a:t>
            </a:r>
            <a:r>
              <a:rPr lang="en-US" dirty="0"/>
              <a:t> library </a:t>
            </a:r>
            <a:r>
              <a:rPr lang="en-US" dirty="0" err="1"/>
              <a:t>hearbeat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WhatsApp (2019)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7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		 Fall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9: Buffer Overflows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6F6E-D8CF-1842-AD08-F88FC21F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4B378-3E0E-7D4D-836C-4103D0C34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59867"/>
            <a:ext cx="1981200" cy="2367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8B0878-6F8E-EE4C-BE86-CF8CA1A99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34" y="1676400"/>
            <a:ext cx="3650966" cy="2351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4C8AEC-C54E-E449-BAF3-1A9041D45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26" y="4113242"/>
            <a:ext cx="3665173" cy="2439958"/>
          </a:xfrm>
          <a:prstGeom prst="rect">
            <a:avLst/>
          </a:prstGeom>
        </p:spPr>
      </p:pic>
      <p:pic>
        <p:nvPicPr>
          <p:cNvPr id="5" name="Picture 4" descr="A picture containing graphics, drawing, room&#10;&#10;Description automatically generated">
            <a:extLst>
              <a:ext uri="{FF2B5EF4-FFF2-40B4-BE49-F238E27FC236}">
                <a16:creationId xmlns:a16="http://schemas.microsoft.com/office/drawing/2014/main" id="{777A89AC-CD48-A04E-B065-9F8A298898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3242"/>
            <a:ext cx="2439958" cy="243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9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questions that you would like me to address in this week's problem session?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or feedback?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048B4-BEA5-4D47-8149-C1EE2A2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1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From Last time…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3011487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3059112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D4A561E-D50C-E74D-ADE7-206859F90F40}"/>
              </a:ext>
            </a:extLst>
          </p:cNvPr>
          <p:cNvSpPr/>
          <p:nvPr/>
        </p:nvSpPr>
        <p:spPr>
          <a:xfrm>
            <a:off x="685800" y="5486400"/>
            <a:ext cx="4191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Referencing Bug 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233516" y="1506794"/>
            <a:ext cx="4572000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f1(){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double a2[2] = {1.0,2.0};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a1[4] = {1,2,3,4};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a1[4] = 1413754136;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a1[5] = 1074340347;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233516" y="2941394"/>
            <a:ext cx="4572000" cy="3970318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sub    $0x38,%rsp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0x216(%rip),%xmm0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%xmm0,0x20(%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0x210(%rip),%xmm0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%xmm0,0x28(%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$0x1,0x10(%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$0x2,0x14(%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$0x3,0x18(%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$0x4,0x1c(%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$0x54442d18,0x20(%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$0x400921fb,0x24(%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add    $0x38,%rsp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13ACDB-14B9-A740-B07B-F3B0594C3A61}"/>
              </a:ext>
            </a:extLst>
          </p:cNvPr>
          <p:cNvSpPr/>
          <p:nvPr/>
        </p:nvSpPr>
        <p:spPr>
          <a:xfrm>
            <a:off x="5985030" y="1905000"/>
            <a:ext cx="2286000" cy="4786442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3DC77C-2537-8845-8F76-990097F2014B}"/>
              </a:ext>
            </a:extLst>
          </p:cNvPr>
          <p:cNvSpPr/>
          <p:nvPr/>
        </p:nvSpPr>
        <p:spPr>
          <a:xfrm>
            <a:off x="6006051" y="192336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FE6666-26AA-294E-B495-D9F4991DB345}"/>
              </a:ext>
            </a:extLst>
          </p:cNvPr>
          <p:cNvSpPr/>
          <p:nvPr/>
        </p:nvSpPr>
        <p:spPr>
          <a:xfrm>
            <a:off x="5998168" y="244709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5A652B-776B-8F43-97D1-793F1705BE91}"/>
              </a:ext>
            </a:extLst>
          </p:cNvPr>
          <p:cNvSpPr/>
          <p:nvPr/>
        </p:nvSpPr>
        <p:spPr>
          <a:xfrm>
            <a:off x="5998168" y="298353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F882EF-7E7E-9C45-BA90-325F5F7E43E1}"/>
              </a:ext>
            </a:extLst>
          </p:cNvPr>
          <p:cNvSpPr/>
          <p:nvPr/>
        </p:nvSpPr>
        <p:spPr>
          <a:xfrm>
            <a:off x="5998168" y="350726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3FF2F8-2707-7B45-990C-A8B5622A889A}"/>
              </a:ext>
            </a:extLst>
          </p:cNvPr>
          <p:cNvSpPr/>
          <p:nvPr/>
        </p:nvSpPr>
        <p:spPr>
          <a:xfrm>
            <a:off x="5998168" y="404371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7F8AD-4F50-DA42-A229-FB475B31B8B0}"/>
              </a:ext>
            </a:extLst>
          </p:cNvPr>
          <p:cNvSpPr/>
          <p:nvPr/>
        </p:nvSpPr>
        <p:spPr>
          <a:xfrm>
            <a:off x="6006051" y="45547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C4E791-C509-4646-8F0C-1297347018E9}"/>
              </a:ext>
            </a:extLst>
          </p:cNvPr>
          <p:cNvSpPr/>
          <p:nvPr/>
        </p:nvSpPr>
        <p:spPr>
          <a:xfrm>
            <a:off x="6006051" y="50911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ABFA6-FAFC-7547-BC99-5D981A87F136}"/>
              </a:ext>
            </a:extLst>
          </p:cNvPr>
          <p:cNvSpPr/>
          <p:nvPr/>
        </p:nvSpPr>
        <p:spPr>
          <a:xfrm>
            <a:off x="6479227" y="200361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D1BCDF-36B1-1F45-ADE5-35028152908B}"/>
              </a:ext>
            </a:extLst>
          </p:cNvPr>
          <p:cNvSpPr/>
          <p:nvPr/>
        </p:nvSpPr>
        <p:spPr>
          <a:xfrm>
            <a:off x="6823874" y="30607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2.0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9D9915-06FC-1A47-AD67-1679F0762003}"/>
              </a:ext>
            </a:extLst>
          </p:cNvPr>
          <p:cNvSpPr/>
          <p:nvPr/>
        </p:nvSpPr>
        <p:spPr>
          <a:xfrm>
            <a:off x="6823872" y="359345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1.0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5CA509-2CEE-784D-86CA-2D4619E8D04A}"/>
              </a:ext>
            </a:extLst>
          </p:cNvPr>
          <p:cNvSpPr/>
          <p:nvPr/>
        </p:nvSpPr>
        <p:spPr>
          <a:xfrm>
            <a:off x="6976214" y="45155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AA18A-F8CB-CE42-9BEF-936B78786F42}"/>
              </a:ext>
            </a:extLst>
          </p:cNvPr>
          <p:cNvSpPr/>
          <p:nvPr/>
        </p:nvSpPr>
        <p:spPr>
          <a:xfrm>
            <a:off x="6976214" y="477039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74CC89-7EB2-8D42-82EA-E4FACD8E8652}"/>
              </a:ext>
            </a:extLst>
          </p:cNvPr>
          <p:cNvSpPr/>
          <p:nvPr/>
        </p:nvSpPr>
        <p:spPr>
          <a:xfrm>
            <a:off x="6984097" y="426077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78D5C3-FC3B-4542-947B-7A00F43B7FAA}"/>
              </a:ext>
            </a:extLst>
          </p:cNvPr>
          <p:cNvSpPr/>
          <p:nvPr/>
        </p:nvSpPr>
        <p:spPr>
          <a:xfrm>
            <a:off x="5994476" y="5631262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E7CC51-6209-6345-9E67-9C34402E0064}"/>
              </a:ext>
            </a:extLst>
          </p:cNvPr>
          <p:cNvSpPr/>
          <p:nvPr/>
        </p:nvSpPr>
        <p:spPr>
          <a:xfrm>
            <a:off x="6978438" y="402736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F29C19-A76E-DE49-AAB2-2B94307F40B0}"/>
              </a:ext>
            </a:extLst>
          </p:cNvPr>
          <p:cNvGrpSpPr/>
          <p:nvPr/>
        </p:nvGrpSpPr>
        <p:grpSpPr>
          <a:xfrm>
            <a:off x="4800600" y="2262424"/>
            <a:ext cx="1147558" cy="369332"/>
            <a:chOff x="5405642" y="2781372"/>
            <a:chExt cx="1147558" cy="369332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3620BBD-0E22-AF4A-ACD5-15668FA9333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AF18B7-FCB9-634C-B054-D4AD690A13D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13090DC8-25F3-E84C-AE15-746773202E86}"/>
              </a:ext>
            </a:extLst>
          </p:cNvPr>
          <p:cNvSpPr/>
          <p:nvPr/>
        </p:nvSpPr>
        <p:spPr>
          <a:xfrm>
            <a:off x="5985030" y="616771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CF26DA-544A-4249-94A2-19DFF50DDB90}"/>
              </a:ext>
            </a:extLst>
          </p:cNvPr>
          <p:cNvGrpSpPr/>
          <p:nvPr/>
        </p:nvGrpSpPr>
        <p:grpSpPr>
          <a:xfrm>
            <a:off x="8292051" y="2970820"/>
            <a:ext cx="689154" cy="1072898"/>
            <a:chOff x="8292051" y="2970820"/>
            <a:chExt cx="689154" cy="1072898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5E14029E-2506-AF42-8FC4-68505F2C7194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2B6080D-212D-A24B-A398-5B04E8AD2C97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9F385DA-7A06-5343-9BC9-6333E9B32E73}"/>
              </a:ext>
            </a:extLst>
          </p:cNvPr>
          <p:cNvGrpSpPr/>
          <p:nvPr/>
        </p:nvGrpSpPr>
        <p:grpSpPr>
          <a:xfrm>
            <a:off x="8283649" y="4022822"/>
            <a:ext cx="689154" cy="1072898"/>
            <a:chOff x="8292051" y="2970820"/>
            <a:chExt cx="689154" cy="1072898"/>
          </a:xfrm>
        </p:grpSpPr>
        <p:sp>
          <p:nvSpPr>
            <p:cNvPr id="35" name="Right Brace 34">
              <a:extLst>
                <a:ext uri="{FF2B5EF4-FFF2-40B4-BE49-F238E27FC236}">
                  <a16:creationId xmlns:a16="http://schemas.microsoft.com/office/drawing/2014/main" id="{F81B8E17-C3FB-6147-8973-633489AC5DC8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3F63897-41FF-7341-81AA-B66A4C0542C2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6F3D10D-8630-2A45-AAC3-4F2B42E0B648}"/>
              </a:ext>
            </a:extLst>
          </p:cNvPr>
          <p:cNvSpPr/>
          <p:nvPr/>
        </p:nvSpPr>
        <p:spPr>
          <a:xfrm>
            <a:off x="6368192" y="3720950"/>
            <a:ext cx="1563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0x400921fb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7F63577-DEAC-9543-9AD1-AE17863BB84E}"/>
              </a:ext>
            </a:extLst>
          </p:cNvPr>
          <p:cNvSpPr/>
          <p:nvPr/>
        </p:nvSpPr>
        <p:spPr>
          <a:xfrm>
            <a:off x="6362533" y="3487535"/>
            <a:ext cx="1563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0x54442d18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0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2.96296E-6 L 0.00452 0.5407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/>
      <p:bldP spid="20" grpId="0"/>
      <p:bldP spid="20" grpId="1"/>
      <p:bldP spid="21" grpId="0"/>
      <p:bldP spid="22" grpId="0"/>
      <p:bldP spid="23" grpId="0"/>
      <p:bldP spid="24" grpId="0" animBg="1"/>
      <p:bldP spid="26" grpId="0"/>
      <p:bldP spid="33" grpId="0" animBg="1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Referencing Bug 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4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233516" y="1506794"/>
            <a:ext cx="4572000" cy="14773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f1(){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double a2[2] = {1.0,2.0};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a1[4] = {1,2,3,4};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a1[10]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233516" y="2941394"/>
            <a:ext cx="4572000" cy="3693319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sub    $0x38,%rsp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0x216(%rip),%xmm0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%xmm0,0x20(%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0x210(%rip),%xmm0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%xmm0,0x28(%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$0x1,0x10(%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$0x2,0x14(%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$0x3,0x18(%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$0x4,0x1c(%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$0x2f,0x18(%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add    $0x38,%rsp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13ACDB-14B9-A740-B07B-F3B0594C3A61}"/>
              </a:ext>
            </a:extLst>
          </p:cNvPr>
          <p:cNvSpPr/>
          <p:nvPr/>
        </p:nvSpPr>
        <p:spPr>
          <a:xfrm>
            <a:off x="5985030" y="1905000"/>
            <a:ext cx="2286000" cy="4786442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3DC77C-2537-8845-8F76-990097F2014B}"/>
              </a:ext>
            </a:extLst>
          </p:cNvPr>
          <p:cNvSpPr/>
          <p:nvPr/>
        </p:nvSpPr>
        <p:spPr>
          <a:xfrm>
            <a:off x="6006051" y="192336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FE6666-26AA-294E-B495-D9F4991DB345}"/>
              </a:ext>
            </a:extLst>
          </p:cNvPr>
          <p:cNvSpPr/>
          <p:nvPr/>
        </p:nvSpPr>
        <p:spPr>
          <a:xfrm>
            <a:off x="5998168" y="244709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5A652B-776B-8F43-97D1-793F1705BE91}"/>
              </a:ext>
            </a:extLst>
          </p:cNvPr>
          <p:cNvSpPr/>
          <p:nvPr/>
        </p:nvSpPr>
        <p:spPr>
          <a:xfrm>
            <a:off x="5998168" y="298353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F882EF-7E7E-9C45-BA90-325F5F7E43E1}"/>
              </a:ext>
            </a:extLst>
          </p:cNvPr>
          <p:cNvSpPr/>
          <p:nvPr/>
        </p:nvSpPr>
        <p:spPr>
          <a:xfrm>
            <a:off x="5998168" y="350726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3FF2F8-2707-7B45-990C-A8B5622A889A}"/>
              </a:ext>
            </a:extLst>
          </p:cNvPr>
          <p:cNvSpPr/>
          <p:nvPr/>
        </p:nvSpPr>
        <p:spPr>
          <a:xfrm>
            <a:off x="5998168" y="404371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7F8AD-4F50-DA42-A229-FB475B31B8B0}"/>
              </a:ext>
            </a:extLst>
          </p:cNvPr>
          <p:cNvSpPr/>
          <p:nvPr/>
        </p:nvSpPr>
        <p:spPr>
          <a:xfrm>
            <a:off x="6006051" y="45547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C4E791-C509-4646-8F0C-1297347018E9}"/>
              </a:ext>
            </a:extLst>
          </p:cNvPr>
          <p:cNvSpPr/>
          <p:nvPr/>
        </p:nvSpPr>
        <p:spPr>
          <a:xfrm>
            <a:off x="6006051" y="50911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ABFA6-FAFC-7547-BC99-5D981A87F136}"/>
              </a:ext>
            </a:extLst>
          </p:cNvPr>
          <p:cNvSpPr/>
          <p:nvPr/>
        </p:nvSpPr>
        <p:spPr>
          <a:xfrm>
            <a:off x="6479227" y="200361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D1BCDF-36B1-1F45-ADE5-35028152908B}"/>
              </a:ext>
            </a:extLst>
          </p:cNvPr>
          <p:cNvSpPr/>
          <p:nvPr/>
        </p:nvSpPr>
        <p:spPr>
          <a:xfrm>
            <a:off x="6823874" y="30607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2.0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9D9915-06FC-1A47-AD67-1679F0762003}"/>
              </a:ext>
            </a:extLst>
          </p:cNvPr>
          <p:cNvSpPr/>
          <p:nvPr/>
        </p:nvSpPr>
        <p:spPr>
          <a:xfrm>
            <a:off x="6823872" y="359345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1.0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5CA509-2CEE-784D-86CA-2D4619E8D04A}"/>
              </a:ext>
            </a:extLst>
          </p:cNvPr>
          <p:cNvSpPr/>
          <p:nvPr/>
        </p:nvSpPr>
        <p:spPr>
          <a:xfrm>
            <a:off x="6976214" y="45155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AA18A-F8CB-CE42-9BEF-936B78786F42}"/>
              </a:ext>
            </a:extLst>
          </p:cNvPr>
          <p:cNvSpPr/>
          <p:nvPr/>
        </p:nvSpPr>
        <p:spPr>
          <a:xfrm>
            <a:off x="6976214" y="477039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74CC89-7EB2-8D42-82EA-E4FACD8E8652}"/>
              </a:ext>
            </a:extLst>
          </p:cNvPr>
          <p:cNvSpPr/>
          <p:nvPr/>
        </p:nvSpPr>
        <p:spPr>
          <a:xfrm>
            <a:off x="6984097" y="426077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78D5C3-FC3B-4542-947B-7A00F43B7FAA}"/>
              </a:ext>
            </a:extLst>
          </p:cNvPr>
          <p:cNvSpPr/>
          <p:nvPr/>
        </p:nvSpPr>
        <p:spPr>
          <a:xfrm>
            <a:off x="5994476" y="5631262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E7CC51-6209-6345-9E67-9C34402E0064}"/>
              </a:ext>
            </a:extLst>
          </p:cNvPr>
          <p:cNvSpPr/>
          <p:nvPr/>
        </p:nvSpPr>
        <p:spPr>
          <a:xfrm>
            <a:off x="6978438" y="402736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F29C19-A76E-DE49-AAB2-2B94307F40B0}"/>
              </a:ext>
            </a:extLst>
          </p:cNvPr>
          <p:cNvGrpSpPr/>
          <p:nvPr/>
        </p:nvGrpSpPr>
        <p:grpSpPr>
          <a:xfrm>
            <a:off x="4800600" y="2262424"/>
            <a:ext cx="1147558" cy="369332"/>
            <a:chOff x="5405642" y="2781372"/>
            <a:chExt cx="1147558" cy="369332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3620BBD-0E22-AF4A-ACD5-15668FA9333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AF18B7-FCB9-634C-B054-D4AD690A13D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13090DC8-25F3-E84C-AE15-746773202E86}"/>
              </a:ext>
            </a:extLst>
          </p:cNvPr>
          <p:cNvSpPr/>
          <p:nvPr/>
        </p:nvSpPr>
        <p:spPr>
          <a:xfrm>
            <a:off x="5985030" y="616771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CF26DA-544A-4249-94A2-19DFF50DDB90}"/>
              </a:ext>
            </a:extLst>
          </p:cNvPr>
          <p:cNvGrpSpPr/>
          <p:nvPr/>
        </p:nvGrpSpPr>
        <p:grpSpPr>
          <a:xfrm>
            <a:off x="8292051" y="2970820"/>
            <a:ext cx="689154" cy="1072898"/>
            <a:chOff x="8292051" y="2970820"/>
            <a:chExt cx="689154" cy="1072898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5E14029E-2506-AF42-8FC4-68505F2C7194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2B6080D-212D-A24B-A398-5B04E8AD2C97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9F385DA-7A06-5343-9BC9-6333E9B32E73}"/>
              </a:ext>
            </a:extLst>
          </p:cNvPr>
          <p:cNvGrpSpPr/>
          <p:nvPr/>
        </p:nvGrpSpPr>
        <p:grpSpPr>
          <a:xfrm>
            <a:off x="8283649" y="4022822"/>
            <a:ext cx="689154" cy="1072898"/>
            <a:chOff x="8292051" y="2970820"/>
            <a:chExt cx="689154" cy="1072898"/>
          </a:xfrm>
        </p:grpSpPr>
        <p:sp>
          <p:nvSpPr>
            <p:cNvPr id="35" name="Right Brace 34">
              <a:extLst>
                <a:ext uri="{FF2B5EF4-FFF2-40B4-BE49-F238E27FC236}">
                  <a16:creationId xmlns:a16="http://schemas.microsoft.com/office/drawing/2014/main" id="{F81B8E17-C3FB-6147-8973-633489AC5DC8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3F63897-41FF-7341-81AA-B66A4C0542C2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17F63577-DEAC-9543-9AD1-AE17863BB84E}"/>
              </a:ext>
            </a:extLst>
          </p:cNvPr>
          <p:cNvSpPr/>
          <p:nvPr/>
        </p:nvSpPr>
        <p:spPr>
          <a:xfrm>
            <a:off x="6777309" y="2000559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2.96296E-6 L 0.00452 0.5407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0.54074 L 0.00209 0.00741 " pathEditMode="relative" ptsTypes="AA"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741 L 0.00209 -0.07615 " pathEditMode="relative" ptsTypes="AA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7" grpId="1"/>
      <p:bldP spid="19" grpId="0"/>
      <p:bldP spid="20" grpId="0"/>
      <p:bldP spid="21" grpId="0"/>
      <p:bldP spid="22" grpId="0"/>
      <p:bldP spid="23" grpId="0"/>
      <p:bldP spid="24" grpId="0" animBg="1"/>
      <p:bldP spid="26" grpId="0"/>
      <p:bldP spid="33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1: Memory Bugs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7E30BF-339A-634E-86BF-3060BC61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state of the stack immediately before the program returns from f2?</a:t>
            </a:r>
          </a:p>
          <a:p>
            <a:r>
              <a:rPr lang="en-US" dirty="0"/>
              <a:t>What will happen immediately after f2 returns?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5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976058" y="2914471"/>
            <a:ext cx="3493264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f2(){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a1[4] = {1,2,3,4};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a1[6]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838200" y="4196477"/>
            <a:ext cx="3768980" cy="258532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f2: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sub    $0x18,%rsp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$0x1,(%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$0x2,0x4(%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$0x3,0x8(%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$0x4,0xc(%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$0x2f,0x18(%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add    $0x18,%rsp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7FCEEF-5D77-254D-97B9-3DC81CA648EE}"/>
              </a:ext>
            </a:extLst>
          </p:cNvPr>
          <p:cNvSpPr/>
          <p:nvPr/>
        </p:nvSpPr>
        <p:spPr>
          <a:xfrm>
            <a:off x="5860921" y="2896111"/>
            <a:ext cx="2286000" cy="3709907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5F3711-F0B2-014D-B950-C48F7777586D}"/>
              </a:ext>
            </a:extLst>
          </p:cNvPr>
          <p:cNvSpPr/>
          <p:nvPr/>
        </p:nvSpPr>
        <p:spPr>
          <a:xfrm>
            <a:off x="5881942" y="29144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276E3-386E-CA44-AC8F-719D0F5D1AE9}"/>
              </a:ext>
            </a:extLst>
          </p:cNvPr>
          <p:cNvSpPr/>
          <p:nvPr/>
        </p:nvSpPr>
        <p:spPr>
          <a:xfrm>
            <a:off x="5874059" y="343820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3A34F3-E43D-C94E-B46E-C9CC4538D1B9}"/>
              </a:ext>
            </a:extLst>
          </p:cNvPr>
          <p:cNvSpPr/>
          <p:nvPr/>
        </p:nvSpPr>
        <p:spPr>
          <a:xfrm>
            <a:off x="5874059" y="398329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20C959-3204-4B4C-97A2-D0E1CE7B9D9F}"/>
              </a:ext>
            </a:extLst>
          </p:cNvPr>
          <p:cNvSpPr/>
          <p:nvPr/>
        </p:nvSpPr>
        <p:spPr>
          <a:xfrm>
            <a:off x="5881942" y="4494307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B6AC7F-1C9E-D640-B364-B437E8D8F4A1}"/>
              </a:ext>
            </a:extLst>
          </p:cNvPr>
          <p:cNvSpPr/>
          <p:nvPr/>
        </p:nvSpPr>
        <p:spPr>
          <a:xfrm>
            <a:off x="5881942" y="60822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9E1396-02D1-E144-A439-9F7A4EAF2102}"/>
              </a:ext>
            </a:extLst>
          </p:cNvPr>
          <p:cNvSpPr/>
          <p:nvPr/>
        </p:nvSpPr>
        <p:spPr>
          <a:xfrm>
            <a:off x="6355118" y="299472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7E9D4A-78E4-8248-92E7-2D9F7CD2D3F6}"/>
              </a:ext>
            </a:extLst>
          </p:cNvPr>
          <p:cNvSpPr/>
          <p:nvPr/>
        </p:nvSpPr>
        <p:spPr>
          <a:xfrm>
            <a:off x="6852105" y="445516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660912-81C0-DA4D-85C1-D3A452153C88}"/>
              </a:ext>
            </a:extLst>
          </p:cNvPr>
          <p:cNvSpPr/>
          <p:nvPr/>
        </p:nvSpPr>
        <p:spPr>
          <a:xfrm>
            <a:off x="6852105" y="470997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B27728-8E12-4849-BA5E-975374E9F58B}"/>
              </a:ext>
            </a:extLst>
          </p:cNvPr>
          <p:cNvSpPr/>
          <p:nvPr/>
        </p:nvSpPr>
        <p:spPr>
          <a:xfrm>
            <a:off x="6859988" y="420035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FC9D6C-9756-8E4F-81CB-B3F1DCF91FE4}"/>
              </a:ext>
            </a:extLst>
          </p:cNvPr>
          <p:cNvSpPr/>
          <p:nvPr/>
        </p:nvSpPr>
        <p:spPr>
          <a:xfrm>
            <a:off x="6854329" y="396694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5A93C25-32D4-5343-A1C9-A4CAC1A832A2}"/>
              </a:ext>
            </a:extLst>
          </p:cNvPr>
          <p:cNvGrpSpPr/>
          <p:nvPr/>
        </p:nvGrpSpPr>
        <p:grpSpPr>
          <a:xfrm>
            <a:off x="4676491" y="3253535"/>
            <a:ext cx="1147558" cy="369332"/>
            <a:chOff x="5405642" y="2781372"/>
            <a:chExt cx="1147558" cy="369332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4333B2B-4509-DB47-9304-07CBAB4B0838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305BD2B-34A4-1141-909E-4831143E2E61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494748F-82E5-6048-A63E-316479BF9326}"/>
              </a:ext>
            </a:extLst>
          </p:cNvPr>
          <p:cNvGrpSpPr/>
          <p:nvPr/>
        </p:nvGrpSpPr>
        <p:grpSpPr>
          <a:xfrm>
            <a:off x="8159540" y="3962400"/>
            <a:ext cx="689154" cy="1072898"/>
            <a:chOff x="8292051" y="2970820"/>
            <a:chExt cx="689154" cy="1072898"/>
          </a:xfrm>
        </p:grpSpPr>
        <p:sp>
          <p:nvSpPr>
            <p:cNvPr id="33" name="Right Brace 32">
              <a:extLst>
                <a:ext uri="{FF2B5EF4-FFF2-40B4-BE49-F238E27FC236}">
                  <a16:creationId xmlns:a16="http://schemas.microsoft.com/office/drawing/2014/main" id="{2C662CE4-F1E4-274C-81E0-48818DF46047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A5D1D5-7510-9340-B744-BFF2C864B654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2D0E2EB-E6AB-8A40-9E9D-EBAF1984DE4C}"/>
              </a:ext>
            </a:extLst>
          </p:cNvPr>
          <p:cNvSpPr/>
          <p:nvPr/>
        </p:nvSpPr>
        <p:spPr>
          <a:xfrm>
            <a:off x="6630833" y="2991670"/>
            <a:ext cx="736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0x2f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46BB1CC-571F-4245-98DA-B7603514943E}"/>
              </a:ext>
            </a:extLst>
          </p:cNvPr>
          <p:cNvSpPr/>
          <p:nvPr/>
        </p:nvSpPr>
        <p:spPr>
          <a:xfrm>
            <a:off x="5870367" y="5008922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C5FF116-E9E3-044E-9606-528621C1DAE0}"/>
              </a:ext>
            </a:extLst>
          </p:cNvPr>
          <p:cNvSpPr/>
          <p:nvPr/>
        </p:nvSpPr>
        <p:spPr>
          <a:xfrm>
            <a:off x="5872591" y="554129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2.59259E-6 L 0.00486 0.233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2331 L 0.00209 0.0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74 L 0.00209 -0.0761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/>
      <p:bldP spid="17" grpId="1"/>
      <p:bldP spid="20" grpId="0"/>
      <p:bldP spid="21" grpId="0"/>
      <p:bldP spid="22" grpId="0"/>
      <p:bldP spid="24" grpId="0"/>
      <p:bldP spid="35" grpId="0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Buffer Overflows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122479-2F5C-A84E-BBB7-2BD00F2A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3488"/>
            <a:ext cx="8229600" cy="5003512"/>
          </a:xfrm>
        </p:spPr>
        <p:txBody>
          <a:bodyPr/>
          <a:lstStyle/>
          <a:p>
            <a:r>
              <a:rPr lang="en-US" dirty="0"/>
              <a:t>Most common form of memory reference bug</a:t>
            </a:r>
          </a:p>
          <a:p>
            <a:pPr lvl="1"/>
            <a:r>
              <a:rPr lang="en-US" dirty="0"/>
              <a:t>Unchecked lengths on string inputs</a:t>
            </a:r>
          </a:p>
          <a:p>
            <a:pPr lvl="1"/>
            <a:r>
              <a:rPr lang="en-US" dirty="0"/>
              <a:t>Particularly for bounded character arrays on the stack</a:t>
            </a:r>
          </a:p>
          <a:p>
            <a:pPr lvl="2"/>
            <a:r>
              <a:rPr lang="en-US" dirty="0"/>
              <a:t>sometimes referred to as stack smashing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6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FBB91D9-D4B3-F342-8484-0AD9868AB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3761" y="4953000"/>
            <a:ext cx="3364437" cy="18133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$0x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18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call puts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addq</a:t>
            </a:r>
            <a:r>
              <a:rPr lang="en-US" sz="1600" b="1">
                <a:latin typeface="Courier New" pitchFamily="49" charset="0"/>
                <a:ea typeface="MS Mincho" pitchFamily="49" charset="-128"/>
                <a:cs typeface="+mn-cs"/>
              </a:rPr>
              <a:t>  $0x18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ret</a:t>
            </a:r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E5BAA189-2275-CC4C-BC9B-B96664516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194174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754A1057-4380-314C-9C92-BF2568809A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7974" y="6505504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8C6472EE-6D11-9C4A-BF78-EC5B27636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724" y="6332466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40F11CC8-0938-2A46-867C-0043F901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3051175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B1BBCC14-9AAD-5248-B089-9FDF2E24A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633888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400F0C79-DFC0-2541-B518-25469CDA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887" y="633888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3A949A09-D922-754D-AD74-4062E1B53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7149" y="633888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17" name="Rectangle 27">
            <a:extLst>
              <a:ext uri="{FF2B5EF4-FFF2-40B4-BE49-F238E27FC236}">
                <a16:creationId xmlns:a16="http://schemas.microsoft.com/office/drawing/2014/main" id="{D2624451-BAC4-E747-8FA1-6F2FCBEA9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412" y="633888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CA783F10-198A-9548-8A4E-8FA2F8421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5674" y="63388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B292AF58-5564-384F-9150-A3400D24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803775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alibri" pitchFamily="34" charset="0"/>
              </a:rPr>
              <a:t>Stack </a:t>
            </a:r>
            <a:r>
              <a:rPr lang="en-US" dirty="0">
                <a:latin typeface="Calibri" pitchFamily="34" charset="0"/>
              </a:rPr>
              <a:t>Frame 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</a:t>
            </a:r>
            <a:r>
              <a:rPr lang="en-US" dirty="0">
                <a:latin typeface="Courier New" pitchFamily="49" charset="0"/>
              </a:rPr>
              <a:t> echo</a:t>
            </a:r>
            <a:r>
              <a:rPr lang="en-US" dirty="0">
                <a:latin typeface="Calibri" pitchFamily="34" charset="0"/>
              </a:rPr>
              <a:t>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ECAC7693-FDC7-9145-8F9D-191390655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18799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87FD334-86B2-E440-A3E5-EA12E37581B2}"/>
              </a:ext>
            </a:extLst>
          </p:cNvPr>
          <p:cNvGrpSpPr/>
          <p:nvPr/>
        </p:nvGrpSpPr>
        <p:grpSpPr>
          <a:xfrm>
            <a:off x="818624" y="4467225"/>
            <a:ext cx="1797050" cy="304800"/>
            <a:chOff x="2377022" y="2811289"/>
            <a:chExt cx="1797050" cy="304800"/>
          </a:xfrm>
        </p:grpSpPr>
        <p:sp>
          <p:nvSpPr>
            <p:cNvPr id="22" name="Rectangle 24">
              <a:extLst>
                <a:ext uri="{FF2B5EF4-FFF2-40B4-BE49-F238E27FC236}">
                  <a16:creationId xmlns:a16="http://schemas.microsoft.com/office/drawing/2014/main" id="{24111610-9DDD-D04E-B78A-EA71B0401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59321D3E-A77F-2243-88BF-1C33A6F13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4" name="Rectangle 26">
              <a:extLst>
                <a:ext uri="{FF2B5EF4-FFF2-40B4-BE49-F238E27FC236}">
                  <a16:creationId xmlns:a16="http://schemas.microsoft.com/office/drawing/2014/main" id="{21E43268-6B24-7342-83BA-F255F17EC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1BA73359-15E6-4447-9B10-2B6F0DF5B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B05F977-E6D4-574D-AF4D-B99AFD427981}"/>
              </a:ext>
            </a:extLst>
          </p:cNvPr>
          <p:cNvGrpSpPr/>
          <p:nvPr/>
        </p:nvGrpSpPr>
        <p:grpSpPr>
          <a:xfrm>
            <a:off x="813816" y="4166006"/>
            <a:ext cx="1797050" cy="321921"/>
            <a:chOff x="2367406" y="2811288"/>
            <a:chExt cx="1797050" cy="32192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98FA985-9C11-7949-BD1D-1D3B9802A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406" y="2811288"/>
              <a:ext cx="458879" cy="3087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317105-869C-8B49-9234-5F44E02FB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093" y="2811288"/>
              <a:ext cx="444454" cy="3076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F7A630C-B2F4-174B-AB6E-88ACAD4EC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355" y="2811289"/>
              <a:ext cx="444455" cy="3076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07BF0B1-1282-3143-8270-F03C1ABDF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193" y="2811288"/>
              <a:ext cx="449263" cy="3219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74E148AD-DD19-3040-91EA-9CC4E50FA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045" y="4193401"/>
            <a:ext cx="10118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saved </a:t>
            </a:r>
          </a:p>
          <a:p>
            <a:r>
              <a:rPr lang="en-US" sz="1800" dirty="0">
                <a:latin typeface="Courier New" pitchFamily="49" charset="0"/>
              </a:rPr>
              <a:t>%rip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7B1A507-2724-7C4C-A65B-F458E19AAAC3}"/>
              </a:ext>
            </a:extLst>
          </p:cNvPr>
          <p:cNvGrpSpPr/>
          <p:nvPr/>
        </p:nvGrpSpPr>
        <p:grpSpPr>
          <a:xfrm>
            <a:off x="818624" y="4478514"/>
            <a:ext cx="1797050" cy="2150886"/>
            <a:chOff x="533400" y="3335514"/>
            <a:chExt cx="1797050" cy="215088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6B0FD4F-3989-B94B-BF57-7C34A1208AE3}"/>
                </a:ext>
              </a:extLst>
            </p:cNvPr>
            <p:cNvGrpSpPr/>
            <p:nvPr/>
          </p:nvGrpSpPr>
          <p:grpSpPr>
            <a:xfrm>
              <a:off x="533400" y="3625490"/>
              <a:ext cx="1797050" cy="1860910"/>
              <a:chOff x="533400" y="3625490"/>
              <a:chExt cx="1797050" cy="1860910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65F511E2-A55E-5A4C-8013-8DFADC0579AC}"/>
                  </a:ext>
                </a:extLst>
              </p:cNvPr>
              <p:cNvGrpSpPr/>
              <p:nvPr/>
            </p:nvGrpSpPr>
            <p:grpSpPr>
              <a:xfrm>
                <a:off x="533400" y="5181600"/>
                <a:ext cx="1797050" cy="304800"/>
                <a:chOff x="533400" y="4648200"/>
                <a:chExt cx="1797050" cy="304800"/>
              </a:xfrm>
            </p:grpSpPr>
            <p:sp>
              <p:nvSpPr>
                <p:cNvPr id="62" name="Rectangle 24">
                  <a:extLst>
                    <a:ext uri="{FF2B5EF4-FFF2-40B4-BE49-F238E27FC236}">
                      <a16:creationId xmlns:a16="http://schemas.microsoft.com/office/drawing/2014/main" id="{4A8A49D9-49C4-3F49-BBDD-DC4D4BBB21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33</a:t>
                  </a:r>
                </a:p>
              </p:txBody>
            </p:sp>
            <p:sp>
              <p:nvSpPr>
                <p:cNvPr id="63" name="Rectangle 25">
                  <a:extLst>
                    <a:ext uri="{FF2B5EF4-FFF2-40B4-BE49-F238E27FC236}">
                      <a16:creationId xmlns:a16="http://schemas.microsoft.com/office/drawing/2014/main" id="{D85CFE76-8C42-FC4F-8452-1AA21D7DD6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2663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32</a:t>
                  </a:r>
                </a:p>
              </p:txBody>
            </p:sp>
            <p:sp>
              <p:nvSpPr>
                <p:cNvPr id="64" name="Rectangle 26">
                  <a:extLst>
                    <a:ext uri="{FF2B5EF4-FFF2-40B4-BE49-F238E27FC236}">
                      <a16:creationId xmlns:a16="http://schemas.microsoft.com/office/drawing/2014/main" id="{6C804C47-D896-144E-AC1E-AE883A40A0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925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31</a:t>
                  </a:r>
                </a:p>
              </p:txBody>
            </p:sp>
            <p:sp>
              <p:nvSpPr>
                <p:cNvPr id="65" name="Rectangle 27">
                  <a:extLst>
                    <a:ext uri="{FF2B5EF4-FFF2-40B4-BE49-F238E27FC236}">
                      <a16:creationId xmlns:a16="http://schemas.microsoft.com/office/drawing/2014/main" id="{142C0225-88BB-874F-8934-101226C110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1188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30</a:t>
                  </a:r>
                </a:p>
              </p:txBody>
            </p:sp>
          </p:grpSp>
          <p:sp>
            <p:nvSpPr>
              <p:cNvPr id="36" name="Rectangle 23">
                <a:extLst>
                  <a:ext uri="{FF2B5EF4-FFF2-40B4-BE49-F238E27FC236}">
                    <a16:creationId xmlns:a16="http://schemas.microsoft.com/office/drawing/2014/main" id="{6A3736D0-8037-4A47-A07E-1CE144AA1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3646487"/>
                <a:ext cx="1797050" cy="15312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b="0" dirty="0">
                    <a:latin typeface="Calibri" pitchFamily="34" charset="0"/>
                  </a:rPr>
                  <a:t>20 bytes unused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C19F7C2-0DCD-B744-B2A5-C356D7BC8264}"/>
                  </a:ext>
                </a:extLst>
              </p:cNvPr>
              <p:cNvGrpSpPr/>
              <p:nvPr/>
            </p:nvGrpSpPr>
            <p:grpSpPr>
              <a:xfrm>
                <a:off x="533400" y="4870378"/>
                <a:ext cx="1797050" cy="304800"/>
                <a:chOff x="533400" y="4648200"/>
                <a:chExt cx="1797050" cy="304800"/>
              </a:xfrm>
            </p:grpSpPr>
            <p:sp>
              <p:nvSpPr>
                <p:cNvPr id="58" name="Rectangle 24">
                  <a:extLst>
                    <a:ext uri="{FF2B5EF4-FFF2-40B4-BE49-F238E27FC236}">
                      <a16:creationId xmlns:a16="http://schemas.microsoft.com/office/drawing/2014/main" id="{A1DBE394-4659-5240-9885-3DA90798D3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37</a:t>
                  </a:r>
                </a:p>
              </p:txBody>
            </p:sp>
            <p:sp>
              <p:nvSpPr>
                <p:cNvPr id="59" name="Rectangle 25">
                  <a:extLst>
                    <a:ext uri="{FF2B5EF4-FFF2-40B4-BE49-F238E27FC236}">
                      <a16:creationId xmlns:a16="http://schemas.microsoft.com/office/drawing/2014/main" id="{410F747E-90D8-6F45-A92A-898428AA57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2663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36</a:t>
                  </a:r>
                </a:p>
              </p:txBody>
            </p:sp>
            <p:sp>
              <p:nvSpPr>
                <p:cNvPr id="60" name="Rectangle 26">
                  <a:extLst>
                    <a:ext uri="{FF2B5EF4-FFF2-40B4-BE49-F238E27FC236}">
                      <a16:creationId xmlns:a16="http://schemas.microsoft.com/office/drawing/2014/main" id="{68AD04D9-0D7F-9847-93F5-AE4C891D0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925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35</a:t>
                  </a:r>
                </a:p>
              </p:txBody>
            </p:sp>
            <p:sp>
              <p:nvSpPr>
                <p:cNvPr id="61" name="Rectangle 27">
                  <a:extLst>
                    <a:ext uri="{FF2B5EF4-FFF2-40B4-BE49-F238E27FC236}">
                      <a16:creationId xmlns:a16="http://schemas.microsoft.com/office/drawing/2014/main" id="{E695ECC6-D497-1942-B95D-89AD129B8E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1188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34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46843EFA-0DFF-064A-982E-7D05AEC0E1F9}"/>
                  </a:ext>
                </a:extLst>
              </p:cNvPr>
              <p:cNvGrpSpPr/>
              <p:nvPr/>
            </p:nvGrpSpPr>
            <p:grpSpPr>
              <a:xfrm>
                <a:off x="533400" y="4559156"/>
                <a:ext cx="1797050" cy="304800"/>
                <a:chOff x="533400" y="4648200"/>
                <a:chExt cx="1797050" cy="304800"/>
              </a:xfrm>
            </p:grpSpPr>
            <p:sp>
              <p:nvSpPr>
                <p:cNvPr id="54" name="Rectangle 24">
                  <a:extLst>
                    <a:ext uri="{FF2B5EF4-FFF2-40B4-BE49-F238E27FC236}">
                      <a16:creationId xmlns:a16="http://schemas.microsoft.com/office/drawing/2014/main" id="{48EA6EB6-220B-6A49-B801-397BAD70C5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31</a:t>
                  </a:r>
                </a:p>
              </p:txBody>
            </p:sp>
            <p:sp>
              <p:nvSpPr>
                <p:cNvPr id="55" name="Rectangle 25">
                  <a:extLst>
                    <a:ext uri="{FF2B5EF4-FFF2-40B4-BE49-F238E27FC236}">
                      <a16:creationId xmlns:a16="http://schemas.microsoft.com/office/drawing/2014/main" id="{3F96F1A5-A168-604F-9BB1-09DC56AD27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2663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30</a:t>
                  </a:r>
                </a:p>
              </p:txBody>
            </p:sp>
            <p:sp>
              <p:nvSpPr>
                <p:cNvPr id="56" name="Rectangle 26">
                  <a:extLst>
                    <a:ext uri="{FF2B5EF4-FFF2-40B4-BE49-F238E27FC236}">
                      <a16:creationId xmlns:a16="http://schemas.microsoft.com/office/drawing/2014/main" id="{2465F675-10F9-AF41-98FE-7AA60F191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925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39</a:t>
                  </a:r>
                </a:p>
              </p:txBody>
            </p:sp>
            <p:sp>
              <p:nvSpPr>
                <p:cNvPr id="57" name="Rectangle 27">
                  <a:extLst>
                    <a:ext uri="{FF2B5EF4-FFF2-40B4-BE49-F238E27FC236}">
                      <a16:creationId xmlns:a16="http://schemas.microsoft.com/office/drawing/2014/main" id="{CA1C001E-A0E9-5449-A899-4331C26950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1188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38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E66C32A-9F03-1E4E-B0F7-0BBA04E4D800}"/>
                  </a:ext>
                </a:extLst>
              </p:cNvPr>
              <p:cNvGrpSpPr/>
              <p:nvPr/>
            </p:nvGrpSpPr>
            <p:grpSpPr>
              <a:xfrm>
                <a:off x="533400" y="4247934"/>
                <a:ext cx="1797050" cy="304800"/>
                <a:chOff x="533400" y="4648200"/>
                <a:chExt cx="1797050" cy="304800"/>
              </a:xfrm>
            </p:grpSpPr>
            <p:sp>
              <p:nvSpPr>
                <p:cNvPr id="50" name="Rectangle 24">
                  <a:extLst>
                    <a:ext uri="{FF2B5EF4-FFF2-40B4-BE49-F238E27FC236}">
                      <a16:creationId xmlns:a16="http://schemas.microsoft.com/office/drawing/2014/main" id="{6F367491-3674-444B-BB41-2E1AC5DB5F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35</a:t>
                  </a:r>
                </a:p>
              </p:txBody>
            </p:sp>
            <p:sp>
              <p:nvSpPr>
                <p:cNvPr id="51" name="Rectangle 25">
                  <a:extLst>
                    <a:ext uri="{FF2B5EF4-FFF2-40B4-BE49-F238E27FC236}">
                      <a16:creationId xmlns:a16="http://schemas.microsoft.com/office/drawing/2014/main" id="{33CF27C5-C05F-A149-8050-901D64866F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2663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34</a:t>
                  </a:r>
                </a:p>
              </p:txBody>
            </p:sp>
            <p:sp>
              <p:nvSpPr>
                <p:cNvPr id="52" name="Rectangle 26">
                  <a:extLst>
                    <a:ext uri="{FF2B5EF4-FFF2-40B4-BE49-F238E27FC236}">
                      <a16:creationId xmlns:a16="http://schemas.microsoft.com/office/drawing/2014/main" id="{0177743C-A0B9-904C-B153-36D6CE6508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925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33</a:t>
                  </a:r>
                </a:p>
              </p:txBody>
            </p:sp>
            <p:sp>
              <p:nvSpPr>
                <p:cNvPr id="53" name="Rectangle 27">
                  <a:extLst>
                    <a:ext uri="{FF2B5EF4-FFF2-40B4-BE49-F238E27FC236}">
                      <a16:creationId xmlns:a16="http://schemas.microsoft.com/office/drawing/2014/main" id="{41B01C81-2137-2E40-A1DC-C68AFC24F7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1188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32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5012AEEF-D45E-A84A-B539-E936EA069556}"/>
                  </a:ext>
                </a:extLst>
              </p:cNvPr>
              <p:cNvGrpSpPr/>
              <p:nvPr/>
            </p:nvGrpSpPr>
            <p:grpSpPr>
              <a:xfrm>
                <a:off x="533400" y="3936712"/>
                <a:ext cx="1797050" cy="304800"/>
                <a:chOff x="533400" y="4648200"/>
                <a:chExt cx="1797050" cy="304800"/>
              </a:xfrm>
            </p:grpSpPr>
            <p:sp>
              <p:nvSpPr>
                <p:cNvPr id="46" name="Rectangle 24">
                  <a:extLst>
                    <a:ext uri="{FF2B5EF4-FFF2-40B4-BE49-F238E27FC236}">
                      <a16:creationId xmlns:a16="http://schemas.microsoft.com/office/drawing/2014/main" id="{8BC09FA4-CDCC-1A48-9131-E4323A6331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39</a:t>
                  </a:r>
                </a:p>
              </p:txBody>
            </p:sp>
            <p:sp>
              <p:nvSpPr>
                <p:cNvPr id="47" name="Rectangle 25">
                  <a:extLst>
                    <a:ext uri="{FF2B5EF4-FFF2-40B4-BE49-F238E27FC236}">
                      <a16:creationId xmlns:a16="http://schemas.microsoft.com/office/drawing/2014/main" id="{33150721-0E84-6B49-A43D-D2C2EAA079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2663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38</a:t>
                  </a:r>
                </a:p>
              </p:txBody>
            </p:sp>
            <p:sp>
              <p:nvSpPr>
                <p:cNvPr id="48" name="Rectangle 26">
                  <a:extLst>
                    <a:ext uri="{FF2B5EF4-FFF2-40B4-BE49-F238E27FC236}">
                      <a16:creationId xmlns:a16="http://schemas.microsoft.com/office/drawing/2014/main" id="{19539616-FA50-9C4B-B478-35091E6626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925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37</a:t>
                  </a:r>
                </a:p>
              </p:txBody>
            </p:sp>
            <p:sp>
              <p:nvSpPr>
                <p:cNvPr id="49" name="Rectangle 27">
                  <a:extLst>
                    <a:ext uri="{FF2B5EF4-FFF2-40B4-BE49-F238E27FC236}">
                      <a16:creationId xmlns:a16="http://schemas.microsoft.com/office/drawing/2014/main" id="{65999422-1CC2-8542-AF10-A10AC65DCB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1188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36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55148083-1F22-0441-B678-228A50DBF9F7}"/>
                  </a:ext>
                </a:extLst>
              </p:cNvPr>
              <p:cNvGrpSpPr/>
              <p:nvPr/>
            </p:nvGrpSpPr>
            <p:grpSpPr>
              <a:xfrm>
                <a:off x="533400" y="3625490"/>
                <a:ext cx="1797050" cy="304800"/>
                <a:chOff x="533400" y="4648200"/>
                <a:chExt cx="1797050" cy="304800"/>
              </a:xfrm>
            </p:grpSpPr>
            <p:sp>
              <p:nvSpPr>
                <p:cNvPr id="42" name="Rectangle 24">
                  <a:extLst>
                    <a:ext uri="{FF2B5EF4-FFF2-40B4-BE49-F238E27FC236}">
                      <a16:creationId xmlns:a16="http://schemas.microsoft.com/office/drawing/2014/main" id="{15BC7F16-FE4B-6342-B3CA-D0F0CB053A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srgbClr val="FF0000"/>
                      </a:solidFill>
                      <a:latin typeface="Courier New" pitchFamily="49" charset="0"/>
                      <a:cs typeface="+mn-cs"/>
                    </a:rPr>
                    <a:t>00</a:t>
                  </a:r>
                </a:p>
              </p:txBody>
            </p:sp>
            <p:sp>
              <p:nvSpPr>
                <p:cNvPr id="43" name="Rectangle 25">
                  <a:extLst>
                    <a:ext uri="{FF2B5EF4-FFF2-40B4-BE49-F238E27FC236}">
                      <a16:creationId xmlns:a16="http://schemas.microsoft.com/office/drawing/2014/main" id="{7376F4E7-8B1D-8F43-A855-540C30FE35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2663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32</a:t>
                  </a:r>
                </a:p>
              </p:txBody>
            </p:sp>
            <p:sp>
              <p:nvSpPr>
                <p:cNvPr id="44" name="Rectangle 26">
                  <a:extLst>
                    <a:ext uri="{FF2B5EF4-FFF2-40B4-BE49-F238E27FC236}">
                      <a16:creationId xmlns:a16="http://schemas.microsoft.com/office/drawing/2014/main" id="{D67062A9-D4DA-A84A-9CC2-45DC2833E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925" y="4648200"/>
                  <a:ext cx="449263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31</a:t>
                  </a:r>
                </a:p>
              </p:txBody>
            </p:sp>
            <p:sp>
              <p:nvSpPr>
                <p:cNvPr id="45" name="Rectangle 27">
                  <a:extLst>
                    <a:ext uri="{FF2B5EF4-FFF2-40B4-BE49-F238E27FC236}">
                      <a16:creationId xmlns:a16="http://schemas.microsoft.com/office/drawing/2014/main" id="{F319AC80-D706-794E-9C86-CCC3DBF022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1188" y="4648200"/>
                  <a:ext cx="449262" cy="3048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800" dirty="0">
                      <a:latin typeface="Courier New" pitchFamily="49" charset="0"/>
                      <a:cs typeface="+mn-cs"/>
                    </a:rPr>
                    <a:t>30</a:t>
                  </a:r>
                </a:p>
              </p:txBody>
            </p:sp>
          </p:grpSp>
        </p:grp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1768C05D-DF1D-9049-BDEF-45D4ED9B2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357" y="3335514"/>
              <a:ext cx="451285" cy="2899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66" name="Rectangle 4">
            <a:extLst>
              <a:ext uri="{FF2B5EF4-FFF2-40B4-BE49-F238E27FC236}">
                <a16:creationId xmlns:a16="http://schemas.microsoft.com/office/drawing/2014/main" id="{099ED2D0-C077-7146-93EB-0B9E709C5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3762" y="3079358"/>
            <a:ext cx="3364438" cy="181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779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DA60-2A65-F04F-9247-296A1A4E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Buffer Overflow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2E1A12-6CB1-F24E-A3EF-D67DACA40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an exploit string that will successfully cause the program to print "You are now logged in" without knowing the correct password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bytes of padding are in this exploit string?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value will you overwrite the return address with?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764706-A146-5144-BA15-98727795C505}"/>
              </a:ext>
            </a:extLst>
          </p:cNvPr>
          <p:cNvSpPr txBox="1"/>
          <p:nvPr/>
        </p:nvSpPr>
        <p:spPr>
          <a:xfrm>
            <a:off x="706198" y="3669759"/>
            <a:ext cx="3810659" cy="3046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authenticate(char *password){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char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[4]; 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gets(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correct = !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correct;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**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char * pw = "123456";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your password: 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while(!authenticate(pw)){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("Incorrect. Try again: 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 are now logged in\n");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ACD82-BD9B-3441-990D-B0A241DCE5CB}"/>
              </a:ext>
            </a:extLst>
          </p:cNvPr>
          <p:cNvSpPr txBox="1"/>
          <p:nvPr/>
        </p:nvSpPr>
        <p:spPr>
          <a:xfrm>
            <a:off x="4796335" y="163860"/>
            <a:ext cx="4347665" cy="669414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authenticate: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0x4005f6 &lt;+0&gt;: sub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0x4005fa &lt;+4&gt;: mov    %rdi,0x8(%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0x4005ff &lt;+9&gt;: lea    0x10(%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0x400604 &lt;+14&gt;: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0x400607 &lt;+17&gt;: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0x40060c &lt;+22&gt;: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0x4004e0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0x400611 &lt;+27&gt;: lea    0x10(%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0x400616 &lt;+32&gt;: mov    0x8(%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0x40061b &lt;+37&gt;: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0x40061e &lt;+40&gt;: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0x400621 &lt;+43&gt;: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0x4004d0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0x400626 &lt;+48&gt;: test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0x400628 &lt;+50&gt;: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%al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0x40062b &lt;+53&gt;: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%al,%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0x400636 &lt;+64&gt;: add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0x40063a &lt;+68&gt;: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0x40063b &lt;+0&gt;: sub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0x40063f &lt;+4&gt;: mov    %edi,0xc(%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0x400643 &lt;+8&gt;: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0x400647 &lt;+12&gt;: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$0x400728,0x18(%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0x400650 &lt;+21&gt;: mov    $0x40072f,%edi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0x400655 &lt;+26&gt;: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0x40065a &lt;+31&gt;: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0x4004b0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0x40065f &lt;+36&gt;: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0x400670 &lt;main+53&gt;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0x400661 &lt;+38&gt;: mov    $0x400748,%edi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0x400666 &lt;+43&gt;: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0x40066b &lt;+48&gt;: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0x4004b0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0x400670 &lt;+53&gt;: mov    0x18(%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0x400675 &lt;+58&gt;: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0x400678 &lt;+61&gt;: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0x4005f6 &lt;authenticate&gt;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0x40067d &lt;+66&gt;: test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0x40067f &lt;+68&gt;: je     0x400661 &lt;main+38&gt;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0x400681 &lt;+70&gt;: mov    $0x400768,%edi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0x400686 &lt;+75&gt;: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0x4004a0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0x040068b &lt;+80&gt;: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0x400690 &lt;+85&gt;: add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0x400694 &lt;+89&gt;: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0B57B-D504-E44D-A4B4-1FDC6173C199}"/>
              </a:ext>
            </a:extLst>
          </p:cNvPr>
          <p:cNvSpPr/>
          <p:nvPr/>
        </p:nvSpPr>
        <p:spPr>
          <a:xfrm>
            <a:off x="5105400" y="4507260"/>
            <a:ext cx="3962400" cy="13716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BEA8AA-E15E-9E4F-B1EE-E62D44A58743}"/>
              </a:ext>
            </a:extLst>
          </p:cNvPr>
          <p:cNvSpPr/>
          <p:nvPr/>
        </p:nvSpPr>
        <p:spPr>
          <a:xfrm>
            <a:off x="5105400" y="346740"/>
            <a:ext cx="3810000" cy="18697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7E943A-EDEA-044B-9E39-D97B49F5C493}"/>
              </a:ext>
            </a:extLst>
          </p:cNvPr>
          <p:cNvSpPr/>
          <p:nvPr/>
        </p:nvSpPr>
        <p:spPr>
          <a:xfrm>
            <a:off x="5105400" y="716593"/>
            <a:ext cx="3810000" cy="36166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8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1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DA60-2A65-F04F-9247-296A1A4E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Buffer Overflow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ACD82-BD9B-3441-990D-B0A241DCE5CB}"/>
              </a:ext>
            </a:extLst>
          </p:cNvPr>
          <p:cNvSpPr txBox="1"/>
          <p:nvPr/>
        </p:nvSpPr>
        <p:spPr>
          <a:xfrm>
            <a:off x="4796335" y="152400"/>
            <a:ext cx="4347665" cy="669414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authenticate: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0x4005f6 &lt;+0&gt;: sub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0x4005fa &lt;+4&gt;: mov    %rdi,0x8(%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0x4005ff &lt;+9&gt;: lea    0x10(%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0x400604 &lt;+14&gt;: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0x400607 &lt;+17&gt;: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0x40060c &lt;+22&gt;: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0x4004e0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0x400611 &lt;+27&gt;: lea    0x10(%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0x400616 &lt;+32&gt;: mov    0x8(%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0x40061b &lt;+37&gt;: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0x40061e &lt;+40&gt;: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0x400621 &lt;+43&gt;: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0x4004d0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0x400626 &lt;+48&gt;: test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0x400628 &lt;+50&gt;: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%al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0x40062b &lt;+53&gt;: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%al,%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0x400636 &lt;+64&gt;: add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0x40063a &lt;+68&gt;: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0x40063b &lt;+0&gt;: sub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0x40063f &lt;+4&gt;: mov    %edi,0xc(%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0x400643 &lt;+8&gt;: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0x400647 &lt;+12&gt;: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$0x400728,0x18(%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0x400650 &lt;+21&gt;: mov    $0x40072f,%edi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0x400655 &lt;+26&gt;: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0x40065a &lt;+31&gt;: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0x4004b0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0x40065f &lt;+36&gt;: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0x400670 &lt;main+53&gt;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0x400661 &lt;+38&gt;: mov    $0x400748,%edi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0x400666 &lt;+43&gt;: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0x40066b &lt;+48&gt;: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0x4004b0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0x400670 &lt;+53&gt;: mov    0x18(%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0x400675 &lt;+58&gt;: mov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0x400678 &lt;+61&gt;: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0x4005f6 &lt;authenticate&gt;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0x40067d &lt;+66&gt;: test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0x40067f &lt;+68&gt;: je     0x400661 &lt;main+38&gt;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0x400681 &lt;+70&gt;: mov    $0x400768,%edi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0x400686 &lt;+75&gt;: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0x4004a0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puts@plt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0x040068b &lt;+80&gt;: mov    $0x0,%eax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0x400690 &lt;+85&gt;: add    $0x28,%rsp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0x400694 &lt;+89&gt;: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0B57B-D504-E44D-A4B4-1FDC6173C199}"/>
              </a:ext>
            </a:extLst>
          </p:cNvPr>
          <p:cNvSpPr/>
          <p:nvPr/>
        </p:nvSpPr>
        <p:spPr>
          <a:xfrm>
            <a:off x="5105400" y="4495800"/>
            <a:ext cx="3962400" cy="13716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BEA8AA-E15E-9E4F-B1EE-E62D44A58743}"/>
              </a:ext>
            </a:extLst>
          </p:cNvPr>
          <p:cNvSpPr/>
          <p:nvPr/>
        </p:nvSpPr>
        <p:spPr>
          <a:xfrm>
            <a:off x="5105400" y="335280"/>
            <a:ext cx="3810000" cy="18697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7E943A-EDEA-044B-9E39-D97B49F5C493}"/>
              </a:ext>
            </a:extLst>
          </p:cNvPr>
          <p:cNvSpPr/>
          <p:nvPr/>
        </p:nvSpPr>
        <p:spPr>
          <a:xfrm>
            <a:off x="5105400" y="705133"/>
            <a:ext cx="3810000" cy="36166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19FBAF-EBEE-894D-9B5A-C62AAA9F29F2}"/>
              </a:ext>
            </a:extLst>
          </p:cNvPr>
          <p:cNvSpPr/>
          <p:nvPr/>
        </p:nvSpPr>
        <p:spPr>
          <a:xfrm>
            <a:off x="1785307" y="2213857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0x40067d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36CD28-34E3-BA4F-92D2-FE84B221A67D}"/>
              </a:ext>
            </a:extLst>
          </p:cNvPr>
          <p:cNvGrpSpPr/>
          <p:nvPr/>
        </p:nvGrpSpPr>
        <p:grpSpPr>
          <a:xfrm>
            <a:off x="106680" y="2472664"/>
            <a:ext cx="1147558" cy="369332"/>
            <a:chOff x="5405642" y="2781372"/>
            <a:chExt cx="1147558" cy="36933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4E6A702-CF48-5E49-88AF-4D050139527F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0406D24-8A15-694E-A409-88EF055A67ED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ED4D397-1FC9-5145-B1D1-EE8ADFE6684B}"/>
              </a:ext>
            </a:extLst>
          </p:cNvPr>
          <p:cNvGrpSpPr/>
          <p:nvPr/>
        </p:nvGrpSpPr>
        <p:grpSpPr>
          <a:xfrm>
            <a:off x="1291110" y="2115240"/>
            <a:ext cx="2307021" cy="3709908"/>
            <a:chOff x="1291110" y="2115240"/>
            <a:chExt cx="2307021" cy="37099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8F84118-C79F-5B4A-8694-230B284C7520}"/>
                </a:ext>
              </a:extLst>
            </p:cNvPr>
            <p:cNvSpPr/>
            <p:nvPr/>
          </p:nvSpPr>
          <p:spPr>
            <a:xfrm>
              <a:off x="1291110" y="2115240"/>
              <a:ext cx="2286000" cy="3709907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A8254C0-AE78-AC4B-B7D8-D69057348337}"/>
                </a:ext>
              </a:extLst>
            </p:cNvPr>
            <p:cNvSpPr/>
            <p:nvPr/>
          </p:nvSpPr>
          <p:spPr>
            <a:xfrm>
              <a:off x="1312131" y="2133600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E2838F-AE94-F841-AF27-52D58AA4D288}"/>
                </a:ext>
              </a:extLst>
            </p:cNvPr>
            <p:cNvSpPr/>
            <p:nvPr/>
          </p:nvSpPr>
          <p:spPr>
            <a:xfrm>
              <a:off x="1304248" y="2657330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6BE7E1C-2FA4-CA40-9AC8-FC223AA91D5D}"/>
                </a:ext>
              </a:extLst>
            </p:cNvPr>
            <p:cNvSpPr/>
            <p:nvPr/>
          </p:nvSpPr>
          <p:spPr>
            <a:xfrm>
              <a:off x="1304248" y="3202425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8F7BE6C-6F89-5E4C-B737-F6AB23E90007}"/>
                </a:ext>
              </a:extLst>
            </p:cNvPr>
            <p:cNvSpPr/>
            <p:nvPr/>
          </p:nvSpPr>
          <p:spPr>
            <a:xfrm>
              <a:off x="1312131" y="3713436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7C551C-44FD-9346-B6C4-49B59CB2A0A4}"/>
                </a:ext>
              </a:extLst>
            </p:cNvPr>
            <p:cNvSpPr/>
            <p:nvPr/>
          </p:nvSpPr>
          <p:spPr>
            <a:xfrm>
              <a:off x="1312131" y="5301418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A7FC96B-EBBC-BB4F-A12A-F2E08044CCF0}"/>
                </a:ext>
              </a:extLst>
            </p:cNvPr>
            <p:cNvSpPr/>
            <p:nvPr/>
          </p:nvSpPr>
          <p:spPr>
            <a:xfrm>
              <a:off x="1300556" y="4228051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75F0FA4-189F-314F-B3E2-7777E3D9249B}"/>
                </a:ext>
              </a:extLst>
            </p:cNvPr>
            <p:cNvSpPr/>
            <p:nvPr/>
          </p:nvSpPr>
          <p:spPr>
            <a:xfrm>
              <a:off x="1302780" y="4760427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A706DAF0-EF47-014F-AE71-300995E2E46D}"/>
              </a:ext>
            </a:extLst>
          </p:cNvPr>
          <p:cNvSpPr/>
          <p:nvPr/>
        </p:nvSpPr>
        <p:spPr>
          <a:xfrm>
            <a:off x="2198882" y="430525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pw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FFF94A-FBDF-C54F-A901-F3ADC0789840}"/>
              </a:ext>
            </a:extLst>
          </p:cNvPr>
          <p:cNvGrpSpPr/>
          <p:nvPr/>
        </p:nvGrpSpPr>
        <p:grpSpPr>
          <a:xfrm>
            <a:off x="3598131" y="4063653"/>
            <a:ext cx="730461" cy="369332"/>
            <a:chOff x="3598131" y="4063653"/>
            <a:chExt cx="730461" cy="3693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28EA955-2150-134E-9E41-C8D2C675EA62}"/>
                </a:ext>
              </a:extLst>
            </p:cNvPr>
            <p:cNvSpPr txBox="1"/>
            <p:nvPr/>
          </p:nvSpPr>
          <p:spPr>
            <a:xfrm>
              <a:off x="3823325" y="406365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buf</a:t>
              </a:r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F75E5914-1511-CF48-8C73-30A805AA5F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8131" y="4237166"/>
              <a:ext cx="244268" cy="1115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9281493-A9A3-5F4F-8D0A-17DFFDDD0E9F}"/>
              </a:ext>
            </a:extLst>
          </p:cNvPr>
          <p:cNvGrpSpPr/>
          <p:nvPr/>
        </p:nvGrpSpPr>
        <p:grpSpPr>
          <a:xfrm>
            <a:off x="2092480" y="2556003"/>
            <a:ext cx="354768" cy="1745991"/>
            <a:chOff x="2092480" y="2556003"/>
            <a:chExt cx="354768" cy="1745991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0833963-B44E-8941-9FE2-208F377AD2E2}"/>
                </a:ext>
              </a:extLst>
            </p:cNvPr>
            <p:cNvCxnSpPr>
              <a:stCxn id="30" idx="0"/>
              <a:endCxn id="14" idx="0"/>
            </p:cNvCxnSpPr>
            <p:nvPr/>
          </p:nvCxnSpPr>
          <p:spPr>
            <a:xfrm flipV="1">
              <a:off x="2443556" y="2657330"/>
              <a:ext cx="3692" cy="157072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D10A905-2F11-014A-8026-2CC9B293EFA1}"/>
                </a:ext>
              </a:extLst>
            </p:cNvPr>
            <p:cNvSpPr txBox="1"/>
            <p:nvPr/>
          </p:nvSpPr>
          <p:spPr>
            <a:xfrm rot="16200000">
              <a:off x="1388761" y="3259722"/>
              <a:ext cx="17459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24 bytes padding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6A195A43-1300-A34B-B7BC-5FC0D2F638DF}"/>
              </a:ext>
            </a:extLst>
          </p:cNvPr>
          <p:cNvSpPr/>
          <p:nvPr/>
        </p:nvSpPr>
        <p:spPr>
          <a:xfrm>
            <a:off x="1785307" y="2207544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0x400681</a:t>
            </a:r>
          </a:p>
        </p:txBody>
      </p:sp>
    </p:spTree>
    <p:extLst>
      <p:ext uri="{BB962C8B-B14F-4D97-AF65-F5344CB8AC3E}">
        <p14:creationId xmlns:p14="http://schemas.microsoft.com/office/powerpoint/2010/main" val="415610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5.55112E-17 L 0.0007 0.38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3831 L 0.00208 0.007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741 L 0.00208 -0.076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  <p:bldP spid="32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 Smashing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122479-2F5C-A84E-BBB7-2BD00F2A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3488"/>
            <a:ext cx="8229600" cy="15723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Idea: fill the buffer with bytes that will be interpreted as code</a:t>
            </a:r>
          </a:p>
          <a:p>
            <a:r>
              <a:rPr lang="en-US" dirty="0"/>
              <a:t>Overwrite the return address with address of the beginning of the buffer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9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FBB91D9-D4B3-F342-8484-0AD9868AB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3761" y="4953000"/>
            <a:ext cx="3364437" cy="18133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18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call puts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addq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$18,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ret</a:t>
            </a:r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E5BAA189-2275-CC4C-BC9B-B96664516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194174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40F11CC8-0938-2A46-867C-0043F901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3051175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B1BBCC14-9AAD-5248-B089-9FDF2E24A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633888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400F0C79-DFC0-2541-B518-25469CDA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887" y="633888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3A949A09-D922-754D-AD74-4062E1B53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7149" y="633888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17" name="Rectangle 27">
            <a:extLst>
              <a:ext uri="{FF2B5EF4-FFF2-40B4-BE49-F238E27FC236}">
                <a16:creationId xmlns:a16="http://schemas.microsoft.com/office/drawing/2014/main" id="{D2624451-BAC4-E747-8FA1-6F2FCBEA9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412" y="633888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B292AF58-5564-384F-9150-A3400D24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803775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alibri" pitchFamily="34" charset="0"/>
              </a:rPr>
              <a:t>Stack </a:t>
            </a:r>
            <a:r>
              <a:rPr lang="en-US" dirty="0">
                <a:latin typeface="Calibri" pitchFamily="34" charset="0"/>
              </a:rPr>
              <a:t>Frame 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</a:t>
            </a:r>
            <a:r>
              <a:rPr lang="en-US" dirty="0">
                <a:latin typeface="Courier New" pitchFamily="49" charset="0"/>
              </a:rPr>
              <a:t> echo</a:t>
            </a:r>
            <a:r>
              <a:rPr lang="en-US" dirty="0">
                <a:latin typeface="Calibri" pitchFamily="34" charset="0"/>
              </a:rPr>
              <a:t>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ECAC7693-FDC7-9145-8F9D-191390655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18799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87FD334-86B2-E440-A3E5-EA12E37581B2}"/>
              </a:ext>
            </a:extLst>
          </p:cNvPr>
          <p:cNvGrpSpPr/>
          <p:nvPr/>
        </p:nvGrpSpPr>
        <p:grpSpPr>
          <a:xfrm>
            <a:off x="818624" y="4467225"/>
            <a:ext cx="1797050" cy="304800"/>
            <a:chOff x="2377022" y="2811289"/>
            <a:chExt cx="1797050" cy="304800"/>
          </a:xfrm>
        </p:grpSpPr>
        <p:sp>
          <p:nvSpPr>
            <p:cNvPr id="22" name="Rectangle 24">
              <a:extLst>
                <a:ext uri="{FF2B5EF4-FFF2-40B4-BE49-F238E27FC236}">
                  <a16:creationId xmlns:a16="http://schemas.microsoft.com/office/drawing/2014/main" id="{24111610-9DDD-D04E-B78A-EA71B0401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59321D3E-A77F-2243-88BF-1C33A6F13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4" name="Rectangle 26">
              <a:extLst>
                <a:ext uri="{FF2B5EF4-FFF2-40B4-BE49-F238E27FC236}">
                  <a16:creationId xmlns:a16="http://schemas.microsoft.com/office/drawing/2014/main" id="{21E43268-6B24-7342-83BA-F255F17EC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1BA73359-15E6-4447-9B10-2B6F0DF5B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B05F977-E6D4-574D-AF4D-B99AFD427981}"/>
              </a:ext>
            </a:extLst>
          </p:cNvPr>
          <p:cNvGrpSpPr/>
          <p:nvPr/>
        </p:nvGrpSpPr>
        <p:grpSpPr>
          <a:xfrm>
            <a:off x="813816" y="4166006"/>
            <a:ext cx="1797050" cy="321921"/>
            <a:chOff x="2367406" y="2811288"/>
            <a:chExt cx="1797050" cy="32192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98FA985-9C11-7949-BD1D-1D3B9802A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406" y="2811288"/>
              <a:ext cx="458879" cy="3087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317105-869C-8B49-9234-5F44E02FB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093" y="2811288"/>
              <a:ext cx="444454" cy="3076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F7A630C-B2F4-174B-AB6E-88ACAD4EC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355" y="2811289"/>
              <a:ext cx="444455" cy="3076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07BF0B1-1282-3143-8270-F03C1ABDF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193" y="2811288"/>
              <a:ext cx="449263" cy="3219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74E148AD-DD19-3040-91EA-9CC4E50FA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185" y="4193401"/>
            <a:ext cx="10118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saved </a:t>
            </a:r>
          </a:p>
          <a:p>
            <a:r>
              <a:rPr lang="en-US" sz="1800" dirty="0">
                <a:latin typeface="Courier New" pitchFamily="49" charset="0"/>
              </a:rPr>
              <a:t>%rip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6B0FD4F-3989-B94B-BF57-7C34A1208AE3}"/>
              </a:ext>
            </a:extLst>
          </p:cNvPr>
          <p:cNvGrpSpPr/>
          <p:nvPr/>
        </p:nvGrpSpPr>
        <p:grpSpPr>
          <a:xfrm>
            <a:off x="818624" y="4768490"/>
            <a:ext cx="1797050" cy="1860910"/>
            <a:chOff x="533400" y="3625490"/>
            <a:chExt cx="1797050" cy="18609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5F511E2-A55E-5A4C-8013-8DFADC0579AC}"/>
                </a:ext>
              </a:extLst>
            </p:cNvPr>
            <p:cNvGrpSpPr/>
            <p:nvPr/>
          </p:nvGrpSpPr>
          <p:grpSpPr>
            <a:xfrm>
              <a:off x="533400" y="5181600"/>
              <a:ext cx="1797050" cy="304800"/>
              <a:chOff x="533400" y="4648200"/>
              <a:chExt cx="1797050" cy="304800"/>
            </a:xfrm>
          </p:grpSpPr>
          <p:sp>
            <p:nvSpPr>
              <p:cNvPr id="62" name="Rectangle 24">
                <a:extLst>
                  <a:ext uri="{FF2B5EF4-FFF2-40B4-BE49-F238E27FC236}">
                    <a16:creationId xmlns:a16="http://schemas.microsoft.com/office/drawing/2014/main" id="{4A8A49D9-49C4-3F49-BBDD-DC4D4BBB2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3" name="Rectangle 25">
                <a:extLst>
                  <a:ext uri="{FF2B5EF4-FFF2-40B4-BE49-F238E27FC236}">
                    <a16:creationId xmlns:a16="http://schemas.microsoft.com/office/drawing/2014/main" id="{D85CFE76-8C42-FC4F-8452-1AA21D7DD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4" name="Rectangle 26">
                <a:extLst>
                  <a:ext uri="{FF2B5EF4-FFF2-40B4-BE49-F238E27FC236}">
                    <a16:creationId xmlns:a16="http://schemas.microsoft.com/office/drawing/2014/main" id="{6C804C47-D896-144E-AC1E-AE883A40A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5" name="Rectangle 27">
                <a:extLst>
                  <a:ext uri="{FF2B5EF4-FFF2-40B4-BE49-F238E27FC236}">
                    <a16:creationId xmlns:a16="http://schemas.microsoft.com/office/drawing/2014/main" id="{142C0225-88BB-874F-8934-101226C110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6A3736D0-8037-4A47-A07E-1CE144AA1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36464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C19F7C2-0DCD-B744-B2A5-C356D7BC8264}"/>
                </a:ext>
              </a:extLst>
            </p:cNvPr>
            <p:cNvGrpSpPr/>
            <p:nvPr/>
          </p:nvGrpSpPr>
          <p:grpSpPr>
            <a:xfrm>
              <a:off x="533400" y="4870378"/>
              <a:ext cx="1797050" cy="304800"/>
              <a:chOff x="533400" y="4648200"/>
              <a:chExt cx="1797050" cy="304800"/>
            </a:xfrm>
          </p:grpSpPr>
          <p:sp>
            <p:nvSpPr>
              <p:cNvPr id="58" name="Rectangle 24">
                <a:extLst>
                  <a:ext uri="{FF2B5EF4-FFF2-40B4-BE49-F238E27FC236}">
                    <a16:creationId xmlns:a16="http://schemas.microsoft.com/office/drawing/2014/main" id="{A1DBE394-4659-5240-9885-3DA90798D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59" name="Rectangle 25">
                <a:extLst>
                  <a:ext uri="{FF2B5EF4-FFF2-40B4-BE49-F238E27FC236}">
                    <a16:creationId xmlns:a16="http://schemas.microsoft.com/office/drawing/2014/main" id="{410F747E-90D8-6F45-A92A-898428AA5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60" name="Rectangle 26">
                <a:extLst>
                  <a:ext uri="{FF2B5EF4-FFF2-40B4-BE49-F238E27FC236}">
                    <a16:creationId xmlns:a16="http://schemas.microsoft.com/office/drawing/2014/main" id="{68AD04D9-0D7F-9847-93F5-AE4C891D0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61" name="Rectangle 27">
                <a:extLst>
                  <a:ext uri="{FF2B5EF4-FFF2-40B4-BE49-F238E27FC236}">
                    <a16:creationId xmlns:a16="http://schemas.microsoft.com/office/drawing/2014/main" id="{E695ECC6-D497-1942-B95D-89AD129B8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6843EFA-0DFF-064A-982E-7D05AEC0E1F9}"/>
                </a:ext>
              </a:extLst>
            </p:cNvPr>
            <p:cNvGrpSpPr/>
            <p:nvPr/>
          </p:nvGrpSpPr>
          <p:grpSpPr>
            <a:xfrm>
              <a:off x="533400" y="4559156"/>
              <a:ext cx="1797050" cy="304800"/>
              <a:chOff x="533400" y="4648200"/>
              <a:chExt cx="1797050" cy="304800"/>
            </a:xfrm>
          </p:grpSpPr>
          <p:sp>
            <p:nvSpPr>
              <p:cNvPr id="54" name="Rectangle 24">
                <a:extLst>
                  <a:ext uri="{FF2B5EF4-FFF2-40B4-BE49-F238E27FC236}">
                    <a16:creationId xmlns:a16="http://schemas.microsoft.com/office/drawing/2014/main" id="{48EA6EB6-220B-6A49-B801-397BAD70C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3F96F1A5-A168-604F-9BB1-09DC56AD2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2465F675-10F9-AF41-98FE-7AA60F191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7" name="Rectangle 27">
                <a:extLst>
                  <a:ext uri="{FF2B5EF4-FFF2-40B4-BE49-F238E27FC236}">
                    <a16:creationId xmlns:a16="http://schemas.microsoft.com/office/drawing/2014/main" id="{CA1C001E-A0E9-5449-A899-4331C2695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1E66C32A-9F03-1E4E-B0F7-0BBA04E4D800}"/>
                </a:ext>
              </a:extLst>
            </p:cNvPr>
            <p:cNvGrpSpPr/>
            <p:nvPr/>
          </p:nvGrpSpPr>
          <p:grpSpPr>
            <a:xfrm>
              <a:off x="533400" y="4247934"/>
              <a:ext cx="1797050" cy="304800"/>
              <a:chOff x="533400" y="4648200"/>
              <a:chExt cx="1797050" cy="304800"/>
            </a:xfrm>
          </p:grpSpPr>
          <p:sp>
            <p:nvSpPr>
              <p:cNvPr id="50" name="Rectangle 24">
                <a:extLst>
                  <a:ext uri="{FF2B5EF4-FFF2-40B4-BE49-F238E27FC236}">
                    <a16:creationId xmlns:a16="http://schemas.microsoft.com/office/drawing/2014/main" id="{6F367491-3674-444B-BB41-2E1AC5DB5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1" name="Rectangle 25">
                <a:extLst>
                  <a:ext uri="{FF2B5EF4-FFF2-40B4-BE49-F238E27FC236}">
                    <a16:creationId xmlns:a16="http://schemas.microsoft.com/office/drawing/2014/main" id="{33CF27C5-C05F-A149-8050-901D64866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2" name="Rectangle 26">
                <a:extLst>
                  <a:ext uri="{FF2B5EF4-FFF2-40B4-BE49-F238E27FC236}">
                    <a16:creationId xmlns:a16="http://schemas.microsoft.com/office/drawing/2014/main" id="{0177743C-A0B9-904C-B153-36D6CE650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3" name="Rectangle 27">
                <a:extLst>
                  <a:ext uri="{FF2B5EF4-FFF2-40B4-BE49-F238E27FC236}">
                    <a16:creationId xmlns:a16="http://schemas.microsoft.com/office/drawing/2014/main" id="{41B01C81-2137-2E40-A1DC-C68AFC24F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012AEEF-D45E-A84A-B539-E936EA069556}"/>
                </a:ext>
              </a:extLst>
            </p:cNvPr>
            <p:cNvGrpSpPr/>
            <p:nvPr/>
          </p:nvGrpSpPr>
          <p:grpSpPr>
            <a:xfrm>
              <a:off x="533400" y="3936712"/>
              <a:ext cx="1797050" cy="304800"/>
              <a:chOff x="533400" y="4648200"/>
              <a:chExt cx="1797050" cy="304800"/>
            </a:xfrm>
          </p:grpSpPr>
          <p:sp>
            <p:nvSpPr>
              <p:cNvPr id="46" name="Rectangle 24">
                <a:extLst>
                  <a:ext uri="{FF2B5EF4-FFF2-40B4-BE49-F238E27FC236}">
                    <a16:creationId xmlns:a16="http://schemas.microsoft.com/office/drawing/2014/main" id="{8BC09FA4-CDCC-1A48-9131-E4323A633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47" name="Rectangle 25">
                <a:extLst>
                  <a:ext uri="{FF2B5EF4-FFF2-40B4-BE49-F238E27FC236}">
                    <a16:creationId xmlns:a16="http://schemas.microsoft.com/office/drawing/2014/main" id="{33150721-0E84-6B49-A43D-D2C2EAA07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48" name="Rectangle 26">
                <a:extLst>
                  <a:ext uri="{FF2B5EF4-FFF2-40B4-BE49-F238E27FC236}">
                    <a16:creationId xmlns:a16="http://schemas.microsoft.com/office/drawing/2014/main" id="{19539616-FA50-9C4B-B478-35091E662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9" name="Rectangle 27">
                <a:extLst>
                  <a:ext uri="{FF2B5EF4-FFF2-40B4-BE49-F238E27FC236}">
                    <a16:creationId xmlns:a16="http://schemas.microsoft.com/office/drawing/2014/main" id="{65999422-1CC2-8542-AF10-A10AC65DC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5148083-1F22-0441-B678-228A50DBF9F7}"/>
                </a:ext>
              </a:extLst>
            </p:cNvPr>
            <p:cNvGrpSpPr/>
            <p:nvPr/>
          </p:nvGrpSpPr>
          <p:grpSpPr>
            <a:xfrm>
              <a:off x="533400" y="3625490"/>
              <a:ext cx="1797050" cy="304800"/>
              <a:chOff x="533400" y="4648200"/>
              <a:chExt cx="1797050" cy="304800"/>
            </a:xfrm>
          </p:grpSpPr>
          <p:sp>
            <p:nvSpPr>
              <p:cNvPr id="42" name="Rectangle 24">
                <a:extLst>
                  <a:ext uri="{FF2B5EF4-FFF2-40B4-BE49-F238E27FC236}">
                    <a16:creationId xmlns:a16="http://schemas.microsoft.com/office/drawing/2014/main" id="{15BC7F16-FE4B-6342-B3CA-D0F0CB053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43" name="Rectangle 25">
                <a:extLst>
                  <a:ext uri="{FF2B5EF4-FFF2-40B4-BE49-F238E27FC236}">
                    <a16:creationId xmlns:a16="http://schemas.microsoft.com/office/drawing/2014/main" id="{7376F4E7-8B1D-8F43-A855-540C30FE3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44" name="Rectangle 26">
                <a:extLst>
                  <a:ext uri="{FF2B5EF4-FFF2-40B4-BE49-F238E27FC236}">
                    <a16:creationId xmlns:a16="http://schemas.microsoft.com/office/drawing/2014/main" id="{D67062A9-D4DA-A84A-9CC2-45DC2833E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45" name="Rectangle 27">
                <a:extLst>
                  <a:ext uri="{FF2B5EF4-FFF2-40B4-BE49-F238E27FC236}">
                    <a16:creationId xmlns:a16="http://schemas.microsoft.com/office/drawing/2014/main" id="{F319AC80-D706-794E-9C86-CCC3DBF02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</p:grpSp>
      <p:sp>
        <p:nvSpPr>
          <p:cNvPr id="66" name="Rectangle 4">
            <a:extLst>
              <a:ext uri="{FF2B5EF4-FFF2-40B4-BE49-F238E27FC236}">
                <a16:creationId xmlns:a16="http://schemas.microsoft.com/office/drawing/2014/main" id="{099ED2D0-C077-7146-93EB-0B9E709C5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3762" y="3079358"/>
            <a:ext cx="3364438" cy="181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9AF920-9B90-854E-8CB3-64BD66ED2E40}"/>
              </a:ext>
            </a:extLst>
          </p:cNvPr>
          <p:cNvGrpSpPr/>
          <p:nvPr/>
        </p:nvGrpSpPr>
        <p:grpSpPr>
          <a:xfrm>
            <a:off x="813816" y="4152467"/>
            <a:ext cx="1797050" cy="616022"/>
            <a:chOff x="971024" y="4920890"/>
            <a:chExt cx="1797050" cy="616022"/>
          </a:xfrm>
        </p:grpSpPr>
        <p:sp>
          <p:nvSpPr>
            <p:cNvPr id="75" name="Rectangle 24">
              <a:extLst>
                <a:ext uri="{FF2B5EF4-FFF2-40B4-BE49-F238E27FC236}">
                  <a16:creationId xmlns:a16="http://schemas.microsoft.com/office/drawing/2014/main" id="{28C5016F-0CF9-4947-B0F5-45A8E0AF7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024" y="523211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50700145-FB8B-9240-BE59-B53A15A52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287" y="523211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7" name="Rectangle 26">
              <a:extLst>
                <a:ext uri="{FF2B5EF4-FFF2-40B4-BE49-F238E27FC236}">
                  <a16:creationId xmlns:a16="http://schemas.microsoft.com/office/drawing/2014/main" id="{98D65F98-CD8E-3A48-AF46-9758E4CA7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49" y="523211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>
                  <a:latin typeface="Courier New" pitchFamily="49" charset="0"/>
                  <a:cs typeface="+mn-cs"/>
                </a:rPr>
                <a:t>ea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767348DA-5FA9-1E4A-BD1A-23B2AB6CD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812" y="523211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9" name="Rectangle 24">
              <a:extLst>
                <a:ext uri="{FF2B5EF4-FFF2-40B4-BE49-F238E27FC236}">
                  <a16:creationId xmlns:a16="http://schemas.microsoft.com/office/drawing/2014/main" id="{31D453D5-6F20-8044-B2F3-CC593D12B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024" y="492089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7f</a:t>
              </a:r>
            </a:p>
          </p:txBody>
        </p:sp>
        <p:sp>
          <p:nvSpPr>
            <p:cNvPr id="80" name="Rectangle 25">
              <a:extLst>
                <a:ext uri="{FF2B5EF4-FFF2-40B4-BE49-F238E27FC236}">
                  <a16:creationId xmlns:a16="http://schemas.microsoft.com/office/drawing/2014/main" id="{6444198F-153E-5A4F-850F-643763CF2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287" y="492089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 err="1">
                  <a:latin typeface="Courier New" pitchFamily="49" charset="0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1" name="Rectangle 26">
              <a:extLst>
                <a:ext uri="{FF2B5EF4-FFF2-40B4-BE49-F238E27FC236}">
                  <a16:creationId xmlns:a16="http://schemas.microsoft.com/office/drawing/2014/main" id="{B04CD333-FBF6-BB48-8ADD-81DEF9D9C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49" y="492089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2" name="Rectangle 27">
              <a:extLst>
                <a:ext uri="{FF2B5EF4-FFF2-40B4-BE49-F238E27FC236}">
                  <a16:creationId xmlns:a16="http://schemas.microsoft.com/office/drawing/2014/main" id="{9DD3C56B-237F-444A-AC63-D5ECAB9C4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812" y="492089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83946B47-0FF7-BA4B-B4B1-5E88F6E59B44}"/>
              </a:ext>
            </a:extLst>
          </p:cNvPr>
          <p:cNvCxnSpPr>
            <a:cxnSpLocks/>
          </p:cNvCxnSpPr>
          <p:nvPr/>
        </p:nvCxnSpPr>
        <p:spPr>
          <a:xfrm>
            <a:off x="2610866" y="4572000"/>
            <a:ext cx="12700" cy="2013312"/>
          </a:xfrm>
          <a:prstGeom prst="bentConnector4">
            <a:avLst>
              <a:gd name="adj1" fmla="val 1700000"/>
              <a:gd name="adj2" fmla="val 10046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134DCC-6D45-9445-AA51-439849361043}"/>
              </a:ext>
            </a:extLst>
          </p:cNvPr>
          <p:cNvGrpSpPr/>
          <p:nvPr/>
        </p:nvGrpSpPr>
        <p:grpSpPr>
          <a:xfrm>
            <a:off x="-87327" y="6439932"/>
            <a:ext cx="901141" cy="369332"/>
            <a:chOff x="-87327" y="6439932"/>
            <a:chExt cx="901141" cy="369332"/>
          </a:xfrm>
        </p:grpSpPr>
        <p:sp>
          <p:nvSpPr>
            <p:cNvPr id="74" name="Line 29">
              <a:extLst>
                <a:ext uri="{FF2B5EF4-FFF2-40B4-BE49-F238E27FC236}">
                  <a16:creationId xmlns:a16="http://schemas.microsoft.com/office/drawing/2014/main" id="{7F2DB5B2-3BF0-1D4D-9AFC-4D1F5C4EEE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0021" y="6629401"/>
              <a:ext cx="2237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30">
              <a:extLst>
                <a:ext uri="{FF2B5EF4-FFF2-40B4-BE49-F238E27FC236}">
                  <a16:creationId xmlns:a16="http://schemas.microsoft.com/office/drawing/2014/main" id="{448D3FB5-211D-D74D-97FD-07A352F3F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7327" y="6439932"/>
              <a:ext cx="7387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3842682-D793-3447-A59E-851BCF795ACD}"/>
              </a:ext>
            </a:extLst>
          </p:cNvPr>
          <p:cNvGrpSpPr/>
          <p:nvPr/>
        </p:nvGrpSpPr>
        <p:grpSpPr>
          <a:xfrm>
            <a:off x="2610866" y="6438303"/>
            <a:ext cx="829261" cy="366712"/>
            <a:chOff x="2610866" y="6438303"/>
            <a:chExt cx="829261" cy="366712"/>
          </a:xfrm>
        </p:grpSpPr>
        <p:sp>
          <p:nvSpPr>
            <p:cNvPr id="85" name="Rectangle 28">
              <a:extLst>
                <a:ext uri="{FF2B5EF4-FFF2-40B4-BE49-F238E27FC236}">
                  <a16:creationId xmlns:a16="http://schemas.microsoft.com/office/drawing/2014/main" id="{D34402B8-70B5-B046-917B-9C313385C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402" y="6438303"/>
              <a:ext cx="5937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err="1">
                  <a:latin typeface="Courier New" pitchFamily="49" charset="0"/>
                </a:rPr>
                <a:t>buf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86" name="Line 29">
              <a:extLst>
                <a:ext uri="{FF2B5EF4-FFF2-40B4-BE49-F238E27FC236}">
                  <a16:creationId xmlns:a16="http://schemas.microsoft.com/office/drawing/2014/main" id="{059EF39A-D1BC-EF42-A79D-ACF2EAF27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10866" y="6629400"/>
              <a:ext cx="2847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90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00052 -0.27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3976</TotalTime>
  <Words>2225</Words>
  <Application>Microsoft Macintosh PowerPoint</Application>
  <PresentationFormat>On-screen Show (4:3)</PresentationFormat>
  <Paragraphs>397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</vt:lpstr>
      <vt:lpstr>Courier New</vt:lpstr>
      <vt:lpstr>Times New Roman</vt:lpstr>
      <vt:lpstr>Wingdings</vt:lpstr>
      <vt:lpstr>Clarity</vt:lpstr>
      <vt:lpstr>Lecture 9: Buffer Overflows</vt:lpstr>
      <vt:lpstr>From Last time…</vt:lpstr>
      <vt:lpstr>Memory Referencing Bug Example</vt:lpstr>
      <vt:lpstr>Memory Referencing Bug Example</vt:lpstr>
      <vt:lpstr>Exercise 1: Memory Bugs</vt:lpstr>
      <vt:lpstr>Buffer Overflows</vt:lpstr>
      <vt:lpstr>Exercise 2: Buffer Overflow</vt:lpstr>
      <vt:lpstr>Exercise 2: Buffer Overflow</vt:lpstr>
      <vt:lpstr>Stack Smashing</vt:lpstr>
      <vt:lpstr>Buffer Overflow Examples</vt:lpstr>
      <vt:lpstr>Exercise 4: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8: Use and Abuse of the Stack</dc:title>
  <dc:creator>Eleanor  Birrell</dc:creator>
  <cp:lastModifiedBy>Eleanor Birrell</cp:lastModifiedBy>
  <cp:revision>75</cp:revision>
  <cp:lastPrinted>2020-02-20T03:29:23Z</cp:lastPrinted>
  <dcterms:created xsi:type="dcterms:W3CDTF">2019-02-18T19:10:35Z</dcterms:created>
  <dcterms:modified xsi:type="dcterms:W3CDTF">2020-09-20T06:47:59Z</dcterms:modified>
</cp:coreProperties>
</file>