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931" r:id="rId3"/>
    <p:sldId id="833" r:id="rId4"/>
    <p:sldId id="877" r:id="rId5"/>
    <p:sldId id="1296" r:id="rId6"/>
    <p:sldId id="835" r:id="rId7"/>
    <p:sldId id="878" r:id="rId8"/>
    <p:sldId id="839" r:id="rId9"/>
    <p:sldId id="937" r:id="rId10"/>
    <p:sldId id="932" r:id="rId11"/>
    <p:sldId id="1294" r:id="rId12"/>
    <p:sldId id="933" r:id="rId13"/>
    <p:sldId id="929" r:id="rId14"/>
    <p:sldId id="934" r:id="rId15"/>
    <p:sldId id="935" r:id="rId16"/>
    <p:sldId id="938" r:id="rId17"/>
    <p:sldId id="129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46" autoAdjust="0"/>
    <p:restoredTop sz="89528" autoAdjust="0"/>
  </p:normalViewPr>
  <p:slideViewPr>
    <p:cSldViewPr>
      <p:cViewPr varScale="1">
        <p:scale>
          <a:sx n="92" d="100"/>
          <a:sy n="92" d="100"/>
        </p:scale>
        <p:origin x="19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9/12/20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9/12/20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Walk through on board, then demo</a:t>
            </a:r>
          </a:p>
          <a:p>
            <a:endParaRPr lang="en-US" dirty="0"/>
          </a:p>
          <a:p>
            <a:r>
              <a:rPr lang="en-US" dirty="0"/>
              <a:t>Demo 1 - Procedure calls (note: run on </a:t>
            </a:r>
            <a:r>
              <a:rPr lang="en-US" dirty="0" err="1"/>
              <a:t>linux</a:t>
            </a:r>
            <a:r>
              <a:rPr lang="en-US" dirty="0"/>
              <a:t> server):</a:t>
            </a:r>
          </a:p>
          <a:p>
            <a:r>
              <a:rPr lang="en-US" dirty="0"/>
              <a:t>make example1</a:t>
            </a:r>
          </a:p>
          <a:p>
            <a:r>
              <a:rPr lang="en-US" dirty="0" err="1"/>
              <a:t>gdb</a:t>
            </a:r>
            <a:r>
              <a:rPr lang="en-US" dirty="0"/>
              <a:t> example1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b example1		# set breakpoint at beginning of function example1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</a:t>
            </a:r>
            <a:r>
              <a:rPr lang="en-US" dirty="0" err="1"/>
              <a:t>disassem</a:t>
            </a:r>
            <a:r>
              <a:rPr lang="en-US" dirty="0"/>
              <a:t> example1 	# show assembly code and walk through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r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info reg 		# observe values in %</a:t>
            </a:r>
            <a:r>
              <a:rPr lang="en-US" dirty="0" err="1"/>
              <a:t>rsp</a:t>
            </a:r>
            <a:r>
              <a:rPr lang="en-US" dirty="0"/>
              <a:t> and %rip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</a:t>
            </a:r>
            <a:r>
              <a:rPr lang="en-US" dirty="0" err="1"/>
              <a:t>stepi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info reg		# observe new values of %</a:t>
            </a:r>
            <a:r>
              <a:rPr lang="en-US" dirty="0" err="1"/>
              <a:t>rsp</a:t>
            </a:r>
            <a:r>
              <a:rPr lang="en-US" dirty="0"/>
              <a:t> and %rip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x/4wd $</a:t>
            </a:r>
            <a:r>
              <a:rPr lang="en-US" dirty="0" err="1"/>
              <a:t>rsp</a:t>
            </a:r>
            <a:r>
              <a:rPr lang="en-US" dirty="0"/>
              <a:t>		# see initial values in a as </a:t>
            </a:r>
            <a:r>
              <a:rPr lang="en-US" dirty="0" err="1"/>
              <a:t>ints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step </a:t>
            </a:r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x/44wd $</a:t>
            </a:r>
            <a:r>
              <a:rPr lang="en-US" dirty="0" err="1"/>
              <a:t>rsp</a:t>
            </a:r>
            <a:r>
              <a:rPr lang="en-US" dirty="0"/>
              <a:t>		# observe new array values (a[3] now 10)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x/3gx $</a:t>
            </a:r>
            <a:r>
              <a:rPr lang="en-US" dirty="0" err="1"/>
              <a:t>rsp</a:t>
            </a:r>
            <a:r>
              <a:rPr lang="en-US" dirty="0"/>
              <a:t>		# observe return address value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</a:t>
            </a:r>
            <a:r>
              <a:rPr lang="en-US" dirty="0" err="1"/>
              <a:t>disassem</a:t>
            </a:r>
            <a:r>
              <a:rPr lang="en-US" dirty="0"/>
              <a:t> main		# observe ret </a:t>
            </a:r>
            <a:r>
              <a:rPr lang="en-US" dirty="0" err="1"/>
              <a:t>addr</a:t>
            </a:r>
            <a:r>
              <a:rPr lang="en-US" dirty="0"/>
              <a:t> is next </a:t>
            </a:r>
            <a:r>
              <a:rPr lang="en-US" dirty="0" err="1"/>
              <a:t>instr</a:t>
            </a:r>
            <a:r>
              <a:rPr lang="en-US" dirty="0"/>
              <a:t> in main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66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Discussion: compare the differences, then On board: work through stack for this example. then Demo: recursive function</a:t>
            </a:r>
          </a:p>
        </p:txBody>
      </p:sp>
    </p:spTree>
    <p:extLst>
      <p:ext uri="{BB962C8B-B14F-4D97-AF65-F5344CB8AC3E}">
        <p14:creationId xmlns:p14="http://schemas.microsoft.com/office/powerpoint/2010/main" val="3329530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155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467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0501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>
              <a:buAutoNum type="arabicPeriod"/>
            </a:pPr>
            <a:r>
              <a:rPr lang="en-US" dirty="0">
                <a:latin typeface="Times New Roman" pitchFamily="-96" charset="0"/>
              </a:rPr>
              <a:t>What is the C code?</a:t>
            </a:r>
          </a:p>
          <a:p>
            <a:pPr marL="228600" indent="-228600">
              <a:buAutoNum type="arabicPeriod"/>
            </a:pPr>
            <a:r>
              <a:rPr lang="en-US" dirty="0">
                <a:latin typeface="Times New Roman" pitchFamily="-96" charset="0"/>
              </a:rPr>
              <a:t>What is the state of the stack the first time rip stores the address of the </a:t>
            </a:r>
            <a:r>
              <a:rPr lang="en-US" dirty="0" err="1">
                <a:latin typeface="Times New Roman" pitchFamily="-96" charset="0"/>
              </a:rPr>
              <a:t>addq</a:t>
            </a:r>
            <a:r>
              <a:rPr lang="en-US" dirty="0">
                <a:latin typeface="Times New Roman" pitchFamily="-96" charset="0"/>
              </a:rPr>
              <a:t> instruction?</a:t>
            </a:r>
          </a:p>
        </p:txBody>
      </p:sp>
    </p:spTree>
    <p:extLst>
      <p:ext uri="{BB962C8B-B14F-4D97-AF65-F5344CB8AC3E}">
        <p14:creationId xmlns:p14="http://schemas.microsoft.com/office/powerpoint/2010/main" val="2073762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>
              <a:buAutoNum type="arabicPeriod"/>
            </a:pPr>
            <a:r>
              <a:rPr lang="en-US" dirty="0">
                <a:latin typeface="Times New Roman" pitchFamily="-96" charset="0"/>
              </a:rPr>
              <a:t>What is the C code?</a:t>
            </a:r>
          </a:p>
          <a:p>
            <a:pPr marL="228600" indent="-228600">
              <a:buAutoNum type="arabicPeriod"/>
            </a:pPr>
            <a:r>
              <a:rPr lang="en-US" dirty="0">
                <a:latin typeface="Times New Roman" pitchFamily="-96" charset="0"/>
              </a:rPr>
              <a:t>What is the state of the stack the first time rip stores the address of the </a:t>
            </a:r>
            <a:r>
              <a:rPr lang="en-US" dirty="0" err="1">
                <a:latin typeface="Times New Roman" pitchFamily="-96" charset="0"/>
              </a:rPr>
              <a:t>addq</a:t>
            </a:r>
            <a:r>
              <a:rPr lang="en-US" dirty="0">
                <a:latin typeface="Times New Roman" pitchFamily="-96" charset="0"/>
              </a:rPr>
              <a:t> instruction?</a:t>
            </a:r>
          </a:p>
        </p:txBody>
      </p:sp>
    </p:spTree>
    <p:extLst>
      <p:ext uri="{BB962C8B-B14F-4D97-AF65-F5344CB8AC3E}">
        <p14:creationId xmlns:p14="http://schemas.microsoft.com/office/powerpoint/2010/main" val="194335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757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654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76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000" dirty="0">
                <a:latin typeface="Calibri" pitchFamily="-96" charset="0"/>
              </a:rPr>
              <a:t>Example arrays were allocated in successive blocks. </a:t>
            </a:r>
            <a:r>
              <a:rPr lang="en-US" dirty="0">
                <a:latin typeface="Calibri" pitchFamily="-96" charset="0"/>
              </a:rPr>
              <a:t>Not guaranteed to happen in general</a:t>
            </a:r>
          </a:p>
          <a:p>
            <a:endParaRPr lang="en-US" dirty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752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07255-7FB1-440B-9751-06EC07147747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7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7952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386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62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Discussion: compare the differences, then On board: work through stack for this example. then Demo: recursive function</a:t>
            </a:r>
          </a:p>
        </p:txBody>
      </p:sp>
    </p:spTree>
    <p:extLst>
      <p:ext uri="{BB962C8B-B14F-4D97-AF65-F5344CB8AC3E}">
        <p14:creationId xmlns:p14="http://schemas.microsoft.com/office/powerpoint/2010/main" val="1031354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9/12/20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9/12/20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        		 Fall 2020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8: Data Structures in Assembly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Array Recursion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CC7232F-EB70-124D-A5A8-C673F9AA0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5477" y="1386845"/>
            <a:ext cx="4176738" cy="341375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array_r</a:t>
            </a:r>
            <a:r>
              <a:rPr lang="en-US" dirty="0">
                <a:latin typeface="Courier New" pitchFamily="49" charset="0"/>
              </a:rPr>
              <a:t>:    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xorl</a:t>
            </a:r>
            <a:r>
              <a:rPr lang="en-US" dirty="0">
                <a:latin typeface="Courier New" pitchFamily="49" charset="0"/>
              </a:rPr>
              <a:t>    %</a:t>
            </a:r>
            <a:r>
              <a:rPr lang="en-US" dirty="0" err="1">
                <a:latin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eax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cmpq</a:t>
            </a:r>
            <a:r>
              <a:rPr lang="en-US" dirty="0">
                <a:latin typeface="Courier New" pitchFamily="49" charset="0"/>
              </a:rPr>
              <a:t>    $5, %</a:t>
            </a:r>
            <a:r>
              <a:rPr lang="en-US" dirty="0" err="1">
                <a:latin typeface="Courier New" pitchFamily="49" charset="0"/>
              </a:rPr>
              <a:t>rsi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jge</a:t>
            </a:r>
            <a:r>
              <a:rPr lang="en-US" dirty="0">
                <a:latin typeface="Courier New" pitchFamily="49" charset="0"/>
              </a:rPr>
              <a:t>      L2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pushq</a:t>
            </a:r>
            <a:r>
              <a:rPr lang="en-US" dirty="0">
                <a:latin typeface="Courier New" pitchFamily="49" charset="0"/>
              </a:rPr>
              <a:t>  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    (%rdi,%rsi,4), %</a:t>
            </a:r>
            <a:r>
              <a:rPr lang="en-US" dirty="0" err="1">
                <a:latin typeface="Courier New" pitchFamily="49" charset="0"/>
              </a:rPr>
              <a:t>ebx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incq</a:t>
            </a:r>
            <a:r>
              <a:rPr lang="en-US" dirty="0">
                <a:latin typeface="Courier New" pitchFamily="49" charset="0"/>
              </a:rPr>
              <a:t>    %</a:t>
            </a:r>
            <a:r>
              <a:rPr lang="en-US" dirty="0" err="1">
                <a:latin typeface="Courier New" pitchFamily="49" charset="0"/>
              </a:rPr>
              <a:t>rsi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callq</a:t>
            </a:r>
            <a:r>
              <a:rPr lang="en-US" dirty="0">
                <a:latin typeface="Courier New" pitchFamily="49" charset="0"/>
              </a:rPr>
              <a:t>   </a:t>
            </a:r>
            <a:r>
              <a:rPr lang="en-US" dirty="0" err="1">
                <a:latin typeface="Courier New" pitchFamily="49" charset="0"/>
              </a:rPr>
              <a:t>array_r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addl</a:t>
            </a:r>
            <a:r>
              <a:rPr lang="en-US" dirty="0">
                <a:latin typeface="Courier New" pitchFamily="49" charset="0"/>
              </a:rPr>
              <a:t>    %</a:t>
            </a:r>
            <a:r>
              <a:rPr lang="en-US" dirty="0" err="1">
                <a:latin typeface="Courier New" pitchFamily="49" charset="0"/>
              </a:rPr>
              <a:t>ebx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eax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popq</a:t>
            </a:r>
            <a:r>
              <a:rPr lang="en-US" dirty="0">
                <a:latin typeface="Courier New" pitchFamily="49" charset="0"/>
              </a:rPr>
              <a:t>   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L2: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retq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425CACC-07EE-6C47-86B9-C6510CF79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85" y="1371600"/>
            <a:ext cx="4176738" cy="31367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array_loop</a:t>
            </a:r>
            <a:r>
              <a:rPr lang="en-US" dirty="0">
                <a:latin typeface="Courier New" pitchFamily="49" charset="0"/>
              </a:rPr>
              <a:t>:              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    $0, %</a:t>
            </a:r>
            <a:r>
              <a:rPr lang="en-US" dirty="0" err="1">
                <a:latin typeface="Courier New" pitchFamily="49" charset="0"/>
              </a:rPr>
              <a:t>esi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xorl</a:t>
            </a:r>
            <a:r>
              <a:rPr lang="en-US" dirty="0">
                <a:latin typeface="Courier New" pitchFamily="49" charset="0"/>
              </a:rPr>
              <a:t>    %</a:t>
            </a:r>
            <a:r>
              <a:rPr lang="en-US" dirty="0" err="1">
                <a:latin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eax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jmp</a:t>
            </a:r>
            <a:r>
              <a:rPr lang="en-US" dirty="0">
                <a:latin typeface="Courier New" pitchFamily="49" charset="0"/>
              </a:rPr>
              <a:t>	 L2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L1:                         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addl</a:t>
            </a:r>
            <a:r>
              <a:rPr lang="en-US" dirty="0">
                <a:latin typeface="Courier New" pitchFamily="49" charset="0"/>
              </a:rPr>
              <a:t>    (%rdi,%rsi,4), %</a:t>
            </a:r>
            <a:r>
              <a:rPr lang="en-US" dirty="0" err="1">
                <a:latin typeface="Courier New" pitchFamily="49" charset="0"/>
              </a:rPr>
              <a:t>eax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incq</a:t>
            </a:r>
            <a:r>
              <a:rPr lang="en-US" dirty="0">
                <a:latin typeface="Courier New" pitchFamily="49" charset="0"/>
              </a:rPr>
              <a:t>    %</a:t>
            </a:r>
            <a:r>
              <a:rPr lang="en-US" dirty="0" err="1">
                <a:latin typeface="Courier New" pitchFamily="49" charset="0"/>
              </a:rPr>
              <a:t>rsi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L2: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cmpq</a:t>
            </a:r>
            <a:r>
              <a:rPr lang="en-US" dirty="0">
                <a:latin typeface="Courier New" pitchFamily="49" charset="0"/>
              </a:rPr>
              <a:t>    $5, %</a:t>
            </a:r>
            <a:r>
              <a:rPr lang="en-US" dirty="0" err="1">
                <a:latin typeface="Courier New" pitchFamily="49" charset="0"/>
              </a:rPr>
              <a:t>rsi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jl</a:t>
            </a:r>
            <a:r>
              <a:rPr lang="en-US" dirty="0">
                <a:latin typeface="Courier New" pitchFamily="49" charset="0"/>
              </a:rPr>
              <a:t>     L1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retq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53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Example: Array Recursion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CC7232F-EB70-124D-A5A8-C673F9AA0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5477" y="1386845"/>
            <a:ext cx="4176738" cy="341375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array_r</a:t>
            </a:r>
            <a:r>
              <a:rPr lang="en-US" dirty="0">
                <a:latin typeface="Courier New" pitchFamily="49" charset="0"/>
              </a:rPr>
              <a:t>:    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xorl</a:t>
            </a:r>
            <a:r>
              <a:rPr lang="en-US" dirty="0">
                <a:latin typeface="Courier New" pitchFamily="49" charset="0"/>
              </a:rPr>
              <a:t>    %</a:t>
            </a:r>
            <a:r>
              <a:rPr lang="en-US" dirty="0" err="1">
                <a:latin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eax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cmpq</a:t>
            </a:r>
            <a:r>
              <a:rPr lang="en-US" dirty="0">
                <a:latin typeface="Courier New" pitchFamily="49" charset="0"/>
              </a:rPr>
              <a:t>    $5, %</a:t>
            </a:r>
            <a:r>
              <a:rPr lang="en-US" dirty="0" err="1">
                <a:latin typeface="Courier New" pitchFamily="49" charset="0"/>
              </a:rPr>
              <a:t>rsi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jge</a:t>
            </a:r>
            <a:r>
              <a:rPr lang="en-US" dirty="0">
                <a:latin typeface="Courier New" pitchFamily="49" charset="0"/>
              </a:rPr>
              <a:t>      L2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pushq</a:t>
            </a:r>
            <a:r>
              <a:rPr lang="en-US" dirty="0">
                <a:latin typeface="Courier New" pitchFamily="49" charset="0"/>
              </a:rPr>
              <a:t>  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    (%rdi,%rsi,4), %</a:t>
            </a:r>
            <a:r>
              <a:rPr lang="en-US" dirty="0" err="1">
                <a:latin typeface="Courier New" pitchFamily="49" charset="0"/>
              </a:rPr>
              <a:t>ebx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incq</a:t>
            </a:r>
            <a:r>
              <a:rPr lang="en-US" dirty="0">
                <a:latin typeface="Courier New" pitchFamily="49" charset="0"/>
              </a:rPr>
              <a:t>    %</a:t>
            </a:r>
            <a:r>
              <a:rPr lang="en-US" dirty="0" err="1">
                <a:latin typeface="Courier New" pitchFamily="49" charset="0"/>
              </a:rPr>
              <a:t>rsi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callq</a:t>
            </a:r>
            <a:r>
              <a:rPr lang="en-US" dirty="0">
                <a:latin typeface="Courier New" pitchFamily="49" charset="0"/>
              </a:rPr>
              <a:t>   </a:t>
            </a:r>
            <a:r>
              <a:rPr lang="en-US" dirty="0" err="1">
                <a:latin typeface="Courier New" pitchFamily="49" charset="0"/>
              </a:rPr>
              <a:t>array_r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addl</a:t>
            </a:r>
            <a:r>
              <a:rPr lang="en-US" dirty="0">
                <a:latin typeface="Courier New" pitchFamily="49" charset="0"/>
              </a:rPr>
              <a:t>    %</a:t>
            </a:r>
            <a:r>
              <a:rPr lang="en-US" dirty="0" err="1">
                <a:latin typeface="Courier New" pitchFamily="49" charset="0"/>
              </a:rPr>
              <a:t>ebx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eax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popq</a:t>
            </a:r>
            <a:r>
              <a:rPr lang="en-US" dirty="0">
                <a:latin typeface="Courier New" pitchFamily="49" charset="0"/>
              </a:rPr>
              <a:t>   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L2: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retq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F7FD5D-C50D-4844-8171-F4CAAD07A7D4}"/>
              </a:ext>
            </a:extLst>
          </p:cNvPr>
          <p:cNvSpPr/>
          <p:nvPr/>
        </p:nvSpPr>
        <p:spPr>
          <a:xfrm>
            <a:off x="1653185" y="1384347"/>
            <a:ext cx="2286000" cy="4240716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9C8440-9288-7742-A75C-AE25B80221DB}"/>
              </a:ext>
            </a:extLst>
          </p:cNvPr>
          <p:cNvSpPr/>
          <p:nvPr/>
        </p:nvSpPr>
        <p:spPr>
          <a:xfrm>
            <a:off x="1674206" y="1402707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332315-0F24-1040-8D0B-0C4637DF0562}"/>
              </a:ext>
            </a:extLst>
          </p:cNvPr>
          <p:cNvSpPr/>
          <p:nvPr/>
        </p:nvSpPr>
        <p:spPr>
          <a:xfrm>
            <a:off x="1666323" y="1926437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7ADDF6-FE25-004B-BEA9-F481B1655DAD}"/>
              </a:ext>
            </a:extLst>
          </p:cNvPr>
          <p:cNvSpPr/>
          <p:nvPr/>
        </p:nvSpPr>
        <p:spPr>
          <a:xfrm>
            <a:off x="1666323" y="2462886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0F98AA-388C-DE44-A8D3-39B064F1A253}"/>
              </a:ext>
            </a:extLst>
          </p:cNvPr>
          <p:cNvSpPr/>
          <p:nvPr/>
        </p:nvSpPr>
        <p:spPr>
          <a:xfrm>
            <a:off x="1666323" y="2986616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9C1067D-58E1-B448-9499-7114497355D6}"/>
              </a:ext>
            </a:extLst>
          </p:cNvPr>
          <p:cNvSpPr/>
          <p:nvPr/>
        </p:nvSpPr>
        <p:spPr>
          <a:xfrm>
            <a:off x="1666323" y="3523065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2740C3-531B-FC4B-AF2F-57BECFCA60CB}"/>
              </a:ext>
            </a:extLst>
          </p:cNvPr>
          <p:cNvSpPr/>
          <p:nvPr/>
        </p:nvSpPr>
        <p:spPr>
          <a:xfrm>
            <a:off x="1674206" y="4034076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5ADAD1-8804-AE42-B5AD-B197C994188B}"/>
              </a:ext>
            </a:extLst>
          </p:cNvPr>
          <p:cNvSpPr/>
          <p:nvPr/>
        </p:nvSpPr>
        <p:spPr>
          <a:xfrm>
            <a:off x="1674206" y="4570525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E8A9794-D983-0648-9BA1-256799089FCE}"/>
              </a:ext>
            </a:extLst>
          </p:cNvPr>
          <p:cNvGrpSpPr/>
          <p:nvPr/>
        </p:nvGrpSpPr>
        <p:grpSpPr>
          <a:xfrm>
            <a:off x="490827" y="1219200"/>
            <a:ext cx="1147558" cy="369332"/>
            <a:chOff x="5405642" y="2781372"/>
            <a:chExt cx="1147558" cy="369332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8D6AA3CF-5A70-2E49-8110-F63A7B5E3583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043E238-C35E-E340-A082-05D8A74D9BDC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B3CD5C19-ED7B-F242-8963-4191ECF990E0}"/>
              </a:ext>
            </a:extLst>
          </p:cNvPr>
          <p:cNvSpPr/>
          <p:nvPr/>
        </p:nvSpPr>
        <p:spPr>
          <a:xfrm>
            <a:off x="5049324" y="6244804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36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305DC8-890B-7044-B424-FC1D50C5B90A}"/>
              </a:ext>
            </a:extLst>
          </p:cNvPr>
          <p:cNvSpPr txBox="1"/>
          <p:nvPr/>
        </p:nvSpPr>
        <p:spPr>
          <a:xfrm>
            <a:off x="5044211" y="587547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rdi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C9CFE7-CF56-6A45-8481-D150A82EDD09}"/>
              </a:ext>
            </a:extLst>
          </p:cNvPr>
          <p:cNvSpPr/>
          <p:nvPr/>
        </p:nvSpPr>
        <p:spPr>
          <a:xfrm>
            <a:off x="5922306" y="6244804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7383A8-8401-D748-9FDC-3890CAAB5708}"/>
              </a:ext>
            </a:extLst>
          </p:cNvPr>
          <p:cNvSpPr txBox="1"/>
          <p:nvPr/>
        </p:nvSpPr>
        <p:spPr>
          <a:xfrm>
            <a:off x="5884826" y="587547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rsi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6ED6E40-BC63-4346-9934-E60062288B42}"/>
              </a:ext>
            </a:extLst>
          </p:cNvPr>
          <p:cNvSpPr/>
          <p:nvPr/>
        </p:nvSpPr>
        <p:spPr>
          <a:xfrm>
            <a:off x="6818195" y="6244804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47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EA4DB42-69DE-BF4F-9416-E02C565EE0BA}"/>
              </a:ext>
            </a:extLst>
          </p:cNvPr>
          <p:cNvSpPr txBox="1"/>
          <p:nvPr/>
        </p:nvSpPr>
        <p:spPr>
          <a:xfrm>
            <a:off x="6770918" y="587547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rax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4881DC7-4360-A341-99A0-E3906BDC3E38}"/>
              </a:ext>
            </a:extLst>
          </p:cNvPr>
          <p:cNvSpPr/>
          <p:nvPr/>
        </p:nvSpPr>
        <p:spPr>
          <a:xfrm>
            <a:off x="2587015" y="147354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47</a:t>
            </a:r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6758357-93CD-2E45-AA8A-0F51A5190AD5}"/>
              </a:ext>
            </a:extLst>
          </p:cNvPr>
          <p:cNvSpPr/>
          <p:nvPr/>
        </p:nvSpPr>
        <p:spPr>
          <a:xfrm>
            <a:off x="5922306" y="6247941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4C12037-0116-CD45-8AE6-5216577F86A2}"/>
              </a:ext>
            </a:extLst>
          </p:cNvPr>
          <p:cNvSpPr/>
          <p:nvPr/>
        </p:nvSpPr>
        <p:spPr>
          <a:xfrm>
            <a:off x="2359206" y="1992009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&amp;</a:t>
            </a:r>
            <a:r>
              <a:rPr lang="en-US" b="1" dirty="0" err="1">
                <a:solidFill>
                  <a:schemeClr val="accent1"/>
                </a:solidFill>
                <a:latin typeface="Courier" pitchFamily="2" charset="0"/>
              </a:rPr>
              <a:t>addl</a:t>
            </a:r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E1BABA0-1539-1A40-93E2-46F4672315FD}"/>
              </a:ext>
            </a:extLst>
          </p:cNvPr>
          <p:cNvSpPr/>
          <p:nvPr/>
        </p:nvSpPr>
        <p:spPr>
          <a:xfrm>
            <a:off x="6823464" y="6242693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</a:t>
            </a:r>
            <a:endParaRPr lang="en-US" dirty="0"/>
          </a:p>
        </p:txBody>
      </p:sp>
      <p:grpSp>
        <p:nvGrpSpPr>
          <p:cNvPr id="46" name="Group 24">
            <a:extLst>
              <a:ext uri="{FF2B5EF4-FFF2-40B4-BE49-F238E27FC236}">
                <a16:creationId xmlns:a16="http://schemas.microsoft.com/office/drawing/2014/main" id="{E1AF197B-FEBE-E140-AD20-D4DC53DD0BB5}"/>
              </a:ext>
            </a:extLst>
          </p:cNvPr>
          <p:cNvGrpSpPr>
            <a:grpSpLocks/>
          </p:cNvGrpSpPr>
          <p:nvPr/>
        </p:nvGrpSpPr>
        <p:grpSpPr bwMode="auto">
          <a:xfrm>
            <a:off x="3981227" y="5112228"/>
            <a:ext cx="5435600" cy="750888"/>
            <a:chOff x="2412765" y="3429000"/>
            <a:chExt cx="5435835" cy="771209"/>
          </a:xfrm>
        </p:grpSpPr>
        <p:grpSp>
          <p:nvGrpSpPr>
            <p:cNvPr id="47" name="Group 25">
              <a:extLst>
                <a:ext uri="{FF2B5EF4-FFF2-40B4-BE49-F238E27FC236}">
                  <a16:creationId xmlns:a16="http://schemas.microsoft.com/office/drawing/2014/main" id="{DF3DFF85-2683-394F-BB78-43D34C3DB1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60" name="Rectangle 26">
                <a:extLst>
                  <a:ext uri="{FF2B5EF4-FFF2-40B4-BE49-F238E27FC236}">
                    <a16:creationId xmlns:a16="http://schemas.microsoft.com/office/drawing/2014/main" id="{DABC6CD2-4EED-DD4C-9E74-13BF40E840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1" name="Rectangle 27">
                <a:extLst>
                  <a:ext uri="{FF2B5EF4-FFF2-40B4-BE49-F238E27FC236}">
                    <a16:creationId xmlns:a16="http://schemas.microsoft.com/office/drawing/2014/main" id="{F1EB7C13-07D9-8D41-A84C-AD760047D2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2" name="Rectangle 28">
                <a:extLst>
                  <a:ext uri="{FF2B5EF4-FFF2-40B4-BE49-F238E27FC236}">
                    <a16:creationId xmlns:a16="http://schemas.microsoft.com/office/drawing/2014/main" id="{0F7D8EAF-23E9-344B-AA96-5CF0AEA652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7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3" name="Rectangle 29">
                <a:extLst>
                  <a:ext uri="{FF2B5EF4-FFF2-40B4-BE49-F238E27FC236}">
                    <a16:creationId xmlns:a16="http://schemas.microsoft.com/office/drawing/2014/main" id="{A1D4B67C-E0AD-5349-87BD-6608E7F833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4" name="Rectangle 30">
                <a:extLst>
                  <a:ext uri="{FF2B5EF4-FFF2-40B4-BE49-F238E27FC236}">
                    <a16:creationId xmlns:a16="http://schemas.microsoft.com/office/drawing/2014/main" id="{5173EEE7-BEDB-0045-B6D2-7AA591A57B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8" name="Text Box 32">
              <a:extLst>
                <a:ext uri="{FF2B5EF4-FFF2-40B4-BE49-F238E27FC236}">
                  <a16:creationId xmlns:a16="http://schemas.microsoft.com/office/drawing/2014/main" id="{E62D92AC-0607-8448-9BD5-9C84C0FE9B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49" name="Text Box 33">
              <a:extLst>
                <a:ext uri="{FF2B5EF4-FFF2-40B4-BE49-F238E27FC236}">
                  <a16:creationId xmlns:a16="http://schemas.microsoft.com/office/drawing/2014/main" id="{8F488EC0-EEED-3749-84A8-138662333D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40</a:t>
              </a:r>
            </a:p>
          </p:txBody>
        </p:sp>
        <p:sp>
          <p:nvSpPr>
            <p:cNvPr id="50" name="Line 34">
              <a:extLst>
                <a:ext uri="{FF2B5EF4-FFF2-40B4-BE49-F238E27FC236}">
                  <a16:creationId xmlns:a16="http://schemas.microsoft.com/office/drawing/2014/main" id="{5329364B-7313-F741-BA77-E1E4B43DDF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35">
              <a:extLst>
                <a:ext uri="{FF2B5EF4-FFF2-40B4-BE49-F238E27FC236}">
                  <a16:creationId xmlns:a16="http://schemas.microsoft.com/office/drawing/2014/main" id="{C077C3A6-7421-EA49-9A7A-771DF2EFC1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Text Box 36">
              <a:extLst>
                <a:ext uri="{FF2B5EF4-FFF2-40B4-BE49-F238E27FC236}">
                  <a16:creationId xmlns:a16="http://schemas.microsoft.com/office/drawing/2014/main" id="{79D1F9AD-594E-A048-BF72-9AEA7E3EA3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44</a:t>
              </a:r>
            </a:p>
          </p:txBody>
        </p:sp>
        <p:sp>
          <p:nvSpPr>
            <p:cNvPr id="53" name="Line 37">
              <a:extLst>
                <a:ext uri="{FF2B5EF4-FFF2-40B4-BE49-F238E27FC236}">
                  <a16:creationId xmlns:a16="http://schemas.microsoft.com/office/drawing/2014/main" id="{74682131-D4B0-8E4E-ABA6-05DE4EB16B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Text Box 38">
              <a:extLst>
                <a:ext uri="{FF2B5EF4-FFF2-40B4-BE49-F238E27FC236}">
                  <a16:creationId xmlns:a16="http://schemas.microsoft.com/office/drawing/2014/main" id="{0154B016-2250-BA4B-A579-3BD189BC62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48</a:t>
              </a:r>
            </a:p>
          </p:txBody>
        </p:sp>
        <p:sp>
          <p:nvSpPr>
            <p:cNvPr id="55" name="Line 39">
              <a:extLst>
                <a:ext uri="{FF2B5EF4-FFF2-40B4-BE49-F238E27FC236}">
                  <a16:creationId xmlns:a16="http://schemas.microsoft.com/office/drawing/2014/main" id="{3130864B-4BC4-6549-BECF-8C0BE8CE34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Text Box 40">
              <a:extLst>
                <a:ext uri="{FF2B5EF4-FFF2-40B4-BE49-F238E27FC236}">
                  <a16:creationId xmlns:a16="http://schemas.microsoft.com/office/drawing/2014/main" id="{57294BAF-3611-424D-9997-8ECA67A447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52</a:t>
              </a:r>
            </a:p>
          </p:txBody>
        </p:sp>
        <p:sp>
          <p:nvSpPr>
            <p:cNvPr id="57" name="Line 41">
              <a:extLst>
                <a:ext uri="{FF2B5EF4-FFF2-40B4-BE49-F238E27FC236}">
                  <a16:creationId xmlns:a16="http://schemas.microsoft.com/office/drawing/2014/main" id="{4022372B-8135-E84C-90CC-1FC89B8063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Text Box 42">
              <a:extLst>
                <a:ext uri="{FF2B5EF4-FFF2-40B4-BE49-F238E27FC236}">
                  <a16:creationId xmlns:a16="http://schemas.microsoft.com/office/drawing/2014/main" id="{DF97A984-169F-EB47-94D7-CAFC5205F6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59" name="Line 43">
              <a:extLst>
                <a:ext uri="{FF2B5EF4-FFF2-40B4-BE49-F238E27FC236}">
                  <a16:creationId xmlns:a16="http://schemas.microsoft.com/office/drawing/2014/main" id="{C6DA55F9-C645-2A48-BB8B-20F7D9450E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27C3717F-9770-5F4F-81B7-F60C04FF1027}"/>
              </a:ext>
            </a:extLst>
          </p:cNvPr>
          <p:cNvSpPr txBox="1"/>
          <p:nvPr/>
        </p:nvSpPr>
        <p:spPr>
          <a:xfrm>
            <a:off x="7687847" y="5879577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rbx</a:t>
            </a:r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D851AEB-6B04-4B40-ADB9-5024CEAE1C74}"/>
              </a:ext>
            </a:extLst>
          </p:cNvPr>
          <p:cNvSpPr/>
          <p:nvPr/>
        </p:nvSpPr>
        <p:spPr>
          <a:xfrm>
            <a:off x="7742529" y="6242693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47</a:t>
            </a:r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DCD7EEE-6AE6-024E-B635-88903C1C6635}"/>
              </a:ext>
            </a:extLst>
          </p:cNvPr>
          <p:cNvSpPr/>
          <p:nvPr/>
        </p:nvSpPr>
        <p:spPr>
          <a:xfrm>
            <a:off x="7733954" y="6242692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9</a:t>
            </a:r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9CD73F9-C9C8-AE4C-9A5F-5DAC407F270C}"/>
              </a:ext>
            </a:extLst>
          </p:cNvPr>
          <p:cNvSpPr/>
          <p:nvPr/>
        </p:nvSpPr>
        <p:spPr>
          <a:xfrm>
            <a:off x="2629887" y="254008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9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3AA0959-48C1-B847-ABE5-DC64675FE6FD}"/>
              </a:ext>
            </a:extLst>
          </p:cNvPr>
          <p:cNvSpPr/>
          <p:nvPr/>
        </p:nvSpPr>
        <p:spPr>
          <a:xfrm>
            <a:off x="7742529" y="6253423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94576D-D8D8-8B47-9C35-D574CC0EAD43}"/>
              </a:ext>
            </a:extLst>
          </p:cNvPr>
          <p:cNvSpPr/>
          <p:nvPr/>
        </p:nvSpPr>
        <p:spPr>
          <a:xfrm>
            <a:off x="5923497" y="6251078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2</a:t>
            </a:r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D59A210-E7D5-D446-AA90-8D98FFCCF64C}"/>
              </a:ext>
            </a:extLst>
          </p:cNvPr>
          <p:cNvSpPr/>
          <p:nvPr/>
        </p:nvSpPr>
        <p:spPr>
          <a:xfrm>
            <a:off x="2380227" y="3073227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&amp;</a:t>
            </a:r>
            <a:r>
              <a:rPr lang="en-US" b="1" dirty="0" err="1">
                <a:solidFill>
                  <a:schemeClr val="accent1"/>
                </a:solidFill>
                <a:latin typeface="Courier" pitchFamily="2" charset="0"/>
              </a:rPr>
              <a:t>addl</a:t>
            </a:r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14601B7-49B1-FD4F-A8D4-72B469000007}"/>
              </a:ext>
            </a:extLst>
          </p:cNvPr>
          <p:cNvSpPr/>
          <p:nvPr/>
        </p:nvSpPr>
        <p:spPr>
          <a:xfrm>
            <a:off x="2655943" y="3600277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</a:t>
            </a:r>
            <a:endParaRPr lang="en-US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F49A366-0968-5E40-985B-3E384E18BC27}"/>
              </a:ext>
            </a:extLst>
          </p:cNvPr>
          <p:cNvSpPr/>
          <p:nvPr/>
        </p:nvSpPr>
        <p:spPr>
          <a:xfrm>
            <a:off x="7743720" y="6255859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7</a:t>
            </a:r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67BBF5B-2B9F-874F-A97E-8BDAB117BB7C}"/>
              </a:ext>
            </a:extLst>
          </p:cNvPr>
          <p:cNvSpPr/>
          <p:nvPr/>
        </p:nvSpPr>
        <p:spPr>
          <a:xfrm>
            <a:off x="5924859" y="6238276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3</a:t>
            </a:r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DD6A0E-FBDC-2845-85C0-8AA8E1964840}"/>
              </a:ext>
            </a:extLst>
          </p:cNvPr>
          <p:cNvSpPr/>
          <p:nvPr/>
        </p:nvSpPr>
        <p:spPr>
          <a:xfrm>
            <a:off x="2354170" y="4123994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&amp;</a:t>
            </a:r>
            <a:r>
              <a:rPr lang="en-US" b="1" dirty="0" err="1">
                <a:solidFill>
                  <a:schemeClr val="accent1"/>
                </a:solidFill>
                <a:latin typeface="Courier" pitchFamily="2" charset="0"/>
              </a:rPr>
              <a:t>addl</a:t>
            </a:r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745E9DA-2C86-9F4C-8806-E9F4EF86EB7E}"/>
              </a:ext>
            </a:extLst>
          </p:cNvPr>
          <p:cNvSpPr/>
          <p:nvPr/>
        </p:nvSpPr>
        <p:spPr>
          <a:xfrm>
            <a:off x="2655943" y="467024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7</a:t>
            </a:r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4F05E01-D96F-C149-B9ED-B89AC46D885C}"/>
              </a:ext>
            </a:extLst>
          </p:cNvPr>
          <p:cNvSpPr/>
          <p:nvPr/>
        </p:nvSpPr>
        <p:spPr>
          <a:xfrm>
            <a:off x="7746526" y="6242692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</a:t>
            </a:r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2640CB3-2216-144A-8747-C702DE56B63B}"/>
              </a:ext>
            </a:extLst>
          </p:cNvPr>
          <p:cNvSpPr/>
          <p:nvPr/>
        </p:nvSpPr>
        <p:spPr>
          <a:xfrm>
            <a:off x="5928766" y="6225474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8C8F2BB-C11C-EA43-8C99-16385B7CAD2C}"/>
              </a:ext>
            </a:extLst>
          </p:cNvPr>
          <p:cNvSpPr/>
          <p:nvPr/>
        </p:nvSpPr>
        <p:spPr>
          <a:xfrm>
            <a:off x="1662631" y="511060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1D5D212-6E2A-6C44-8AB2-FD115F76DF88}"/>
              </a:ext>
            </a:extLst>
          </p:cNvPr>
          <p:cNvSpPr/>
          <p:nvPr/>
        </p:nvSpPr>
        <p:spPr>
          <a:xfrm>
            <a:off x="1662631" y="564705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BB4D67A-5C83-2E47-9C5B-7C1D839EEE2D}"/>
              </a:ext>
            </a:extLst>
          </p:cNvPr>
          <p:cNvSpPr/>
          <p:nvPr/>
        </p:nvSpPr>
        <p:spPr>
          <a:xfrm>
            <a:off x="2342595" y="5200527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&amp;</a:t>
            </a:r>
            <a:r>
              <a:rPr lang="en-US" b="1" dirty="0" err="1">
                <a:solidFill>
                  <a:schemeClr val="accent1"/>
                </a:solidFill>
                <a:latin typeface="Courier" pitchFamily="2" charset="0"/>
              </a:rPr>
              <a:t>addl</a:t>
            </a:r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17BBBCA-D4F6-374F-8BFE-F591474862F7}"/>
              </a:ext>
            </a:extLst>
          </p:cNvPr>
          <p:cNvSpPr/>
          <p:nvPr/>
        </p:nvSpPr>
        <p:spPr>
          <a:xfrm>
            <a:off x="2644368" y="5746782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</a:t>
            </a:r>
            <a:endParaRPr 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E5AEC50-CDCF-4149-9D72-627037A768E1}"/>
              </a:ext>
            </a:extLst>
          </p:cNvPr>
          <p:cNvSpPr/>
          <p:nvPr/>
        </p:nvSpPr>
        <p:spPr>
          <a:xfrm>
            <a:off x="5946160" y="6227415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881EE60-479F-7146-BFE7-C3569719824C}"/>
              </a:ext>
            </a:extLst>
          </p:cNvPr>
          <p:cNvSpPr/>
          <p:nvPr/>
        </p:nvSpPr>
        <p:spPr>
          <a:xfrm>
            <a:off x="1664449" y="6156103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B89C88B-B239-8241-8AA7-C6816E64AB73}"/>
              </a:ext>
            </a:extLst>
          </p:cNvPr>
          <p:cNvSpPr/>
          <p:nvPr/>
        </p:nvSpPr>
        <p:spPr>
          <a:xfrm>
            <a:off x="2344413" y="624602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&amp;</a:t>
            </a:r>
            <a:r>
              <a:rPr lang="en-US" b="1" dirty="0" err="1">
                <a:solidFill>
                  <a:schemeClr val="accent1"/>
                </a:solidFill>
                <a:latin typeface="Courier" pitchFamily="2" charset="0"/>
              </a:rPr>
              <a:t>addl</a:t>
            </a:r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05BD82A-CF7B-204E-BB1B-8CBB53B91728}"/>
              </a:ext>
            </a:extLst>
          </p:cNvPr>
          <p:cNvSpPr/>
          <p:nvPr/>
        </p:nvSpPr>
        <p:spPr>
          <a:xfrm>
            <a:off x="6809620" y="6244804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</a:t>
            </a:r>
            <a:endParaRPr lang="en-US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08BD30E-7DA3-3642-B255-D378EC103F31}"/>
              </a:ext>
            </a:extLst>
          </p:cNvPr>
          <p:cNvSpPr/>
          <p:nvPr/>
        </p:nvSpPr>
        <p:spPr>
          <a:xfrm>
            <a:off x="6827014" y="6232448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2</a:t>
            </a:r>
            <a:endParaRPr lang="en-US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802E1B18-11C4-784E-B71D-65004BC06CAD}"/>
              </a:ext>
            </a:extLst>
          </p:cNvPr>
          <p:cNvSpPr/>
          <p:nvPr/>
        </p:nvSpPr>
        <p:spPr>
          <a:xfrm>
            <a:off x="7749172" y="6244687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7</a:t>
            </a:r>
            <a:endParaRPr lang="en-US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671BD0A-4275-304F-8F7A-041DAF94C742}"/>
              </a:ext>
            </a:extLst>
          </p:cNvPr>
          <p:cNvSpPr/>
          <p:nvPr/>
        </p:nvSpPr>
        <p:spPr>
          <a:xfrm>
            <a:off x="6815080" y="6220092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9</a:t>
            </a:r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DB01F75B-96D5-B948-B4FF-C028162671DD}"/>
              </a:ext>
            </a:extLst>
          </p:cNvPr>
          <p:cNvSpPr/>
          <p:nvPr/>
        </p:nvSpPr>
        <p:spPr>
          <a:xfrm>
            <a:off x="7751502" y="6247941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</a:t>
            </a:r>
            <a:endParaRPr lang="en-US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2908F4B-1F88-0644-8F34-6509736F1543}"/>
              </a:ext>
            </a:extLst>
          </p:cNvPr>
          <p:cNvSpPr/>
          <p:nvPr/>
        </p:nvSpPr>
        <p:spPr>
          <a:xfrm>
            <a:off x="6816271" y="6221922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10</a:t>
            </a:r>
            <a:endParaRPr lang="en-US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267CFDF2-BD68-9843-A140-364E4E7BCDFA}"/>
              </a:ext>
            </a:extLst>
          </p:cNvPr>
          <p:cNvSpPr/>
          <p:nvPr/>
        </p:nvSpPr>
        <p:spPr>
          <a:xfrm>
            <a:off x="7737512" y="6234257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9</a:t>
            </a:r>
            <a:endParaRPr lang="en-US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8830302-4C54-9F4E-BDD7-A9E3B272D819}"/>
              </a:ext>
            </a:extLst>
          </p:cNvPr>
          <p:cNvSpPr/>
          <p:nvPr/>
        </p:nvSpPr>
        <p:spPr>
          <a:xfrm>
            <a:off x="6829344" y="6220092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19</a:t>
            </a:r>
            <a:endParaRPr lang="en-US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31CE325C-146B-E048-AC79-40358F8D92CF}"/>
              </a:ext>
            </a:extLst>
          </p:cNvPr>
          <p:cNvSpPr/>
          <p:nvPr/>
        </p:nvSpPr>
        <p:spPr>
          <a:xfrm>
            <a:off x="7755607" y="6252163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47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92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3.7037E-7 L 0.00347 0.0763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7639 L 0.00104 0.1546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15463 L 0.00035 0.2310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22917 L 0.00035 0.3074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30741 L 0.00035 0.3856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38565 L 0.00035 0.4618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46181 L 0.00035 0.5381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53819 L 0.00035 0.6189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61898 L 0.00035 0.69514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69514 L 0.00035 0.76944 " pathEditMode="relative" ptsTypes="AA">
                                      <p:cBhvr>
                                        <p:cTn id="10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76944 L 0.00035 0.69514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69514 L 0.00035 0.61875 " pathEditMode="relative" ptsTypes="AA">
                                      <p:cBhvr>
                                        <p:cTn id="1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61875 L 0.00035 0.53819 " pathEditMode="relative" ptsTypes="AA">
                                      <p:cBhvr>
                                        <p:cTn id="1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53819 L 0.00035 0.45995 " pathEditMode="relative" ptsTypes="AA">
                                      <p:cBhvr>
                                        <p:cTn id="1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46181 L 0.00035 0.38542 " pathEditMode="relative" ptsTypes="AA">
                                      <p:cBhvr>
                                        <p:cTn id="1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38565 L 0.00035 0.30903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30648 L 0.00035 0.23079 " pathEditMode="relative" ptsTypes="AA">
                                      <p:cBhvr>
                                        <p:cTn id="1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23079 L 0.00035 0.1544 " pathEditMode="relative" ptsTypes="AA">
                                      <p:cBhvr>
                                        <p:cTn id="1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15463 L 0.00104 0.07639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7639 L 0.00104 3.7037E-7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 animBg="1"/>
      <p:bldP spid="36" grpId="0"/>
      <p:bldP spid="44" grpId="0" animBg="1"/>
      <p:bldP spid="40" grpId="0" animBg="1"/>
      <p:bldP spid="67" grpId="0"/>
      <p:bldP spid="38" grpId="0" animBg="1"/>
      <p:bldP spid="27" grpId="0" animBg="1"/>
      <p:bldP spid="68" grpId="0"/>
      <p:bldP spid="69" grpId="0"/>
      <p:bldP spid="70" grpId="0" animBg="1"/>
      <p:bldP spid="71" grpId="0" animBg="1"/>
      <p:bldP spid="72" grpId="0"/>
      <p:bldP spid="73" grpId="0"/>
      <p:bldP spid="74" grpId="0" animBg="1"/>
      <p:bldP spid="75" grpId="0" animBg="1"/>
      <p:bldP spid="78" grpId="0"/>
      <p:bldP spid="79" grpId="0"/>
      <p:bldP spid="80" grpId="0" animBg="1"/>
      <p:bldP spid="82" grpId="0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Structure Representation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3468706"/>
            <a:ext cx="8229600" cy="3008294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Structure represented as block of memory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Big enough to hold all of the fields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Fields ordered according to declaration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Even if another ordering could yield a more compact representation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Compiler determines overall size + positions of fields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Machine-level program has no understanding of the structures in the source code 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2179052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 dirty="0">
                <a:latin typeface="Courier New" pitchFamily="49" charset="0"/>
              </a:rPr>
              <a:t>z</a:t>
            </a:r>
            <a:endParaRPr lang="en-US" sz="2000" dirty="0">
              <a:latin typeface="Courier New" pitchFamily="49" charset="0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283968" y="1377346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1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20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533120" y="1401964"/>
            <a:ext cx="3296295" cy="11977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struct rec {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  </a:t>
            </a:r>
            <a:r>
              <a:rPr lang="en-US" dirty="0" err="1">
                <a:latin typeface="Courier New" pitchFamily="-96" charset="0"/>
              </a:rPr>
              <a:t>zip_code</a:t>
            </a:r>
            <a:r>
              <a:rPr lang="en-US" dirty="0">
                <a:latin typeface="Courier New" pitchFamily="-96" charset="0"/>
              </a:rPr>
              <a:t> z;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  struct rec *next;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964600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2027237" y="5617024"/>
            <a:ext cx="5089525" cy="9207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r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(%rdi,%rsi,4),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1477748" y="4435304"/>
            <a:ext cx="6188502" cy="9207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int *</a:t>
            </a:r>
            <a:r>
              <a:rPr lang="en-US" sz="1800" dirty="0" err="1">
                <a:latin typeface="Courier New" pitchFamily="-96" charset="0"/>
              </a:rPr>
              <a:t>get_</a:t>
            </a:r>
            <a:r>
              <a:rPr lang="en-US" dirty="0" err="1">
                <a:latin typeface="Courier New" pitchFamily="-96" charset="0"/>
              </a:rPr>
              <a:t>digit_ptr</a:t>
            </a:r>
            <a:r>
              <a:rPr lang="en-US" sz="1800" dirty="0">
                <a:latin typeface="Courier New" pitchFamily="-96" charset="0"/>
              </a:rPr>
              <a:t>(struct rec *r, </a:t>
            </a:r>
            <a:r>
              <a:rPr lang="en-US" dirty="0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){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&amp;(r-&gt;z[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]);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Generating Pointer to Structure Member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2959516"/>
            <a:ext cx="8229600" cy="147017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Array Element</a:t>
            </a:r>
          </a:p>
          <a:p>
            <a:pPr lvl="1"/>
            <a:r>
              <a:rPr lang="en-US" dirty="0">
                <a:latin typeface="Calibri" pitchFamily="-96" charset="0"/>
              </a:rPr>
              <a:t>Offset of each structure member determined at compile time</a:t>
            </a:r>
          </a:p>
          <a:p>
            <a:pPr lvl="1"/>
            <a:r>
              <a:rPr lang="en-US" dirty="0">
                <a:latin typeface="Calibri" pitchFamily="-96" charset="0"/>
              </a:rPr>
              <a:t>Compute as </a:t>
            </a:r>
            <a:r>
              <a:rPr lang="en-US" b="1" dirty="0">
                <a:latin typeface="Courier New"/>
                <a:cs typeface="Courier New"/>
              </a:rPr>
              <a:t>r + 4*</a:t>
            </a:r>
            <a:r>
              <a:rPr lang="en-US" b="1" dirty="0" err="1">
                <a:latin typeface="Courier New"/>
                <a:cs typeface="Courier New"/>
              </a:rPr>
              <a:t>idx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5322905" y="1740809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5170505" y="1359809"/>
            <a:ext cx="147753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r+4*</a:t>
            </a:r>
            <a:r>
              <a:rPr lang="en-US" dirty="0" err="1">
                <a:latin typeface="Courier New" pitchFamily="-96" charset="0"/>
              </a:rPr>
              <a:t>idx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2161515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 dirty="0">
                <a:latin typeface="Courier New" pitchFamily="49" charset="0"/>
              </a:rPr>
              <a:t>z</a:t>
            </a:r>
            <a:endParaRPr lang="en-US" sz="2000" dirty="0">
              <a:latin typeface="Courier New" pitchFamily="49" charset="0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283968" y="1359809"/>
            <a:ext cx="3978969" cy="1611991"/>
            <a:chOff x="4283968" y="1024921"/>
            <a:chExt cx="397896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1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20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1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1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32" name="Rectangle 2">
            <a:extLst>
              <a:ext uri="{FF2B5EF4-FFF2-40B4-BE49-F238E27FC236}">
                <a16:creationId xmlns:a16="http://schemas.microsoft.com/office/drawing/2014/main" id="{E81E9241-58BF-B045-BC67-0D859F331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20" y="1401964"/>
            <a:ext cx="3296295" cy="11977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struct rec {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  </a:t>
            </a:r>
            <a:r>
              <a:rPr lang="en-US" dirty="0" err="1">
                <a:latin typeface="Courier New" pitchFamily="-96" charset="0"/>
              </a:rPr>
              <a:t>zip_code</a:t>
            </a:r>
            <a:r>
              <a:rPr lang="en-US" dirty="0">
                <a:latin typeface="Courier New" pitchFamily="-96" charset="0"/>
              </a:rPr>
              <a:t> z;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  struct rec *next;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29727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animBg="1"/>
      <p:bldP spid="3235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05708" y="2977553"/>
            <a:ext cx="4999692" cy="31367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nn-NO" dirty="0" err="1">
                <a:latin typeface="Courier New" pitchFamily="-96" charset="0"/>
              </a:rPr>
              <a:t>zip_node</a:t>
            </a:r>
            <a:r>
              <a:rPr lang="nn-NO" dirty="0">
                <a:latin typeface="Courier New" pitchFamily="-96" charset="0"/>
              </a:rPr>
              <a:t>*</a:t>
            </a:r>
            <a:r>
              <a:rPr lang="nn-NO" dirty="0" err="1">
                <a:latin typeface="Courier New" pitchFamily="-96" charset="0"/>
              </a:rPr>
              <a:t>get_tail_ptr</a:t>
            </a:r>
            <a:r>
              <a:rPr lang="nn-NO" dirty="0">
                <a:latin typeface="Courier New" pitchFamily="-96" charset="0"/>
              </a:rPr>
              <a:t>(</a:t>
            </a:r>
            <a:r>
              <a:rPr lang="nn-NO" dirty="0" err="1">
                <a:latin typeface="Courier New" pitchFamily="-96" charset="0"/>
              </a:rPr>
              <a:t>zip_node</a:t>
            </a:r>
            <a:r>
              <a:rPr lang="nn-NO" dirty="0">
                <a:latin typeface="Courier New" pitchFamily="-96" charset="0"/>
              </a:rPr>
              <a:t> *p){</a:t>
            </a:r>
          </a:p>
          <a:p>
            <a:pPr eaLnBrk="0" hangingPunct="0"/>
            <a:r>
              <a:rPr lang="nn-NO" dirty="0">
                <a:latin typeface="Courier New" pitchFamily="-96" charset="0"/>
              </a:rPr>
              <a:t>  </a:t>
            </a:r>
            <a:r>
              <a:rPr lang="nn-NO" dirty="0" err="1">
                <a:latin typeface="Courier New" pitchFamily="-96" charset="0"/>
              </a:rPr>
              <a:t>if</a:t>
            </a:r>
            <a:r>
              <a:rPr lang="nn-NO" dirty="0">
                <a:latin typeface="Courier New" pitchFamily="-96" charset="0"/>
              </a:rPr>
              <a:t>(p == NULL){</a:t>
            </a:r>
          </a:p>
          <a:p>
            <a:pPr eaLnBrk="0" hangingPunct="0"/>
            <a:r>
              <a:rPr lang="nn-NO" dirty="0">
                <a:latin typeface="Courier New" pitchFamily="-96" charset="0"/>
              </a:rPr>
              <a:t>    </a:t>
            </a:r>
            <a:r>
              <a:rPr lang="nn-NO" dirty="0" err="1">
                <a:latin typeface="Courier New" pitchFamily="-96" charset="0"/>
              </a:rPr>
              <a:t>return</a:t>
            </a:r>
            <a:r>
              <a:rPr lang="nn-NO" dirty="0">
                <a:latin typeface="Courier New" pitchFamily="-96" charset="0"/>
              </a:rPr>
              <a:t> NULL;</a:t>
            </a:r>
          </a:p>
          <a:p>
            <a:pPr eaLnBrk="0" hangingPunct="0"/>
            <a:r>
              <a:rPr lang="nn-NO" dirty="0">
                <a:latin typeface="Courier New" pitchFamily="-96" charset="0"/>
              </a:rPr>
              <a:t>  }</a:t>
            </a:r>
          </a:p>
          <a:p>
            <a:pPr eaLnBrk="0" hangingPunct="0"/>
            <a:endParaRPr lang="nn-NO" dirty="0">
              <a:latin typeface="Courier New" pitchFamily="-96" charset="0"/>
            </a:endParaRPr>
          </a:p>
          <a:p>
            <a:pPr eaLnBrk="0" hangingPunct="0"/>
            <a:r>
              <a:rPr lang="nn-NO" dirty="0">
                <a:latin typeface="Courier New" pitchFamily="-96" charset="0"/>
              </a:rPr>
              <a:t>  </a:t>
            </a:r>
            <a:r>
              <a:rPr lang="nn-NO" dirty="0" err="1">
                <a:latin typeface="Courier New" pitchFamily="-96" charset="0"/>
              </a:rPr>
              <a:t>while</a:t>
            </a:r>
            <a:r>
              <a:rPr lang="nn-NO" dirty="0">
                <a:latin typeface="Courier New" pitchFamily="-96" charset="0"/>
              </a:rPr>
              <a:t>(p-&gt;</a:t>
            </a:r>
            <a:r>
              <a:rPr lang="nn-NO" dirty="0" err="1">
                <a:latin typeface="Courier New" pitchFamily="-96" charset="0"/>
              </a:rPr>
              <a:t>next</a:t>
            </a:r>
            <a:r>
              <a:rPr lang="nn-NO" dirty="0">
                <a:latin typeface="Courier New" pitchFamily="-96" charset="0"/>
              </a:rPr>
              <a:t> != NULL){</a:t>
            </a:r>
          </a:p>
          <a:p>
            <a:pPr eaLnBrk="0" hangingPunct="0"/>
            <a:r>
              <a:rPr lang="nn-NO" dirty="0">
                <a:latin typeface="Courier New" pitchFamily="-96" charset="0"/>
              </a:rPr>
              <a:t>    p = p-&gt;</a:t>
            </a:r>
            <a:r>
              <a:rPr lang="nn-NO" dirty="0" err="1">
                <a:latin typeface="Courier New" pitchFamily="-96" charset="0"/>
              </a:rPr>
              <a:t>next</a:t>
            </a:r>
            <a:r>
              <a:rPr lang="nn-NO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nn-NO" dirty="0">
                <a:latin typeface="Courier New" pitchFamily="-96" charset="0"/>
              </a:rPr>
              <a:t>  }</a:t>
            </a:r>
          </a:p>
          <a:p>
            <a:pPr eaLnBrk="0" hangingPunct="0"/>
            <a:endParaRPr lang="nn-NO" dirty="0">
              <a:latin typeface="Courier New" pitchFamily="-96" charset="0"/>
            </a:endParaRPr>
          </a:p>
          <a:p>
            <a:pPr eaLnBrk="0" hangingPunct="0"/>
            <a:r>
              <a:rPr lang="nn-NO" dirty="0">
                <a:latin typeface="Courier New" pitchFamily="-96" charset="0"/>
              </a:rPr>
              <a:t>  </a:t>
            </a:r>
            <a:r>
              <a:rPr lang="nn-NO" dirty="0" err="1">
                <a:latin typeface="Courier New" pitchFamily="-96" charset="0"/>
              </a:rPr>
              <a:t>return</a:t>
            </a:r>
            <a:r>
              <a:rPr lang="nn-NO" dirty="0">
                <a:latin typeface="Courier New" pitchFamily="-96" charset="0"/>
              </a:rPr>
              <a:t> p;</a:t>
            </a:r>
          </a:p>
          <a:p>
            <a:pPr eaLnBrk="0" hangingPunct="0"/>
            <a:r>
              <a:rPr lang="nn-NO" dirty="0">
                <a:latin typeface="Courier New" pitchFamily="-96" charset="0"/>
              </a:rPr>
              <a:t>}</a:t>
            </a: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Following Linked List</a:t>
            </a:r>
          </a:p>
        </p:txBody>
      </p:sp>
      <p:sp>
        <p:nvSpPr>
          <p:cNvPr id="121861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1904991" cy="66836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616043" y="990600"/>
            <a:ext cx="4223157" cy="1611991"/>
            <a:chOff x="4450943" y="1049360"/>
            <a:chExt cx="4223157" cy="1611991"/>
          </a:xfrm>
        </p:grpSpPr>
        <p:grpSp>
          <p:nvGrpSpPr>
            <p:cNvPr id="2" name="Group 1"/>
            <p:cNvGrpSpPr/>
            <p:nvPr/>
          </p:nvGrpSpPr>
          <p:grpSpPr>
            <a:xfrm>
              <a:off x="4450943" y="1049360"/>
              <a:ext cx="3978969" cy="1611991"/>
              <a:chOff x="4563315" y="1484784"/>
              <a:chExt cx="3978969" cy="161199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63315" y="1484784"/>
                <a:ext cx="3978969" cy="1611991"/>
                <a:chOff x="4283968" y="1024921"/>
                <a:chExt cx="3978969" cy="1611991"/>
              </a:xfrm>
            </p:grpSpPr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436368" y="1405921"/>
                  <a:ext cx="0" cy="381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4283968" y="1024921"/>
                  <a:ext cx="322524" cy="36933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dirty="0">
                      <a:latin typeface="Courier New" pitchFamily="-96" charset="0"/>
                    </a:rPr>
                    <a:t>p</a:t>
                  </a: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161106" y="1826627"/>
                  <a:ext cx="876300" cy="431800"/>
                </a:xfrm>
                <a:prstGeom prst="rect">
                  <a:avLst/>
                </a:prstGeom>
                <a:solidFill>
                  <a:srgbClr val="F1C7C7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3" name="Rectangle 12"/>
                <p:cNvSpPr>
                  <a:spLocks noChangeArrowheads="1"/>
                </p:cNvSpPr>
                <p:nvPr/>
              </p:nvSpPr>
              <p:spPr bwMode="auto">
                <a:xfrm>
                  <a:off x="7037406" y="1826627"/>
                  <a:ext cx="869944" cy="431800"/>
                </a:xfrm>
                <a:prstGeom prst="rect">
                  <a:avLst/>
                </a:prstGeom>
                <a:solidFill>
                  <a:srgbClr val="D5F1C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>
                      <a:latin typeface="Courier New" pitchFamily="-96" charset="0"/>
                    </a:rPr>
                    <a:t>next</a:t>
                  </a: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55976" y="2242552"/>
                  <a:ext cx="333375" cy="3937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25" name="Rectangle 14"/>
                <p:cNvSpPr>
                  <a:spLocks noChangeArrowheads="1"/>
                </p:cNvSpPr>
                <p:nvPr/>
              </p:nvSpPr>
              <p:spPr bwMode="auto">
                <a:xfrm>
                  <a:off x="5886488" y="2239367"/>
                  <a:ext cx="49051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20</a:t>
                  </a:r>
                </a:p>
              </p:txBody>
            </p:sp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6794518" y="2225089"/>
                  <a:ext cx="49051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24</a:t>
                  </a:r>
                </a:p>
              </p:txBody>
            </p:sp>
            <p:sp>
              <p:nvSpPr>
                <p:cNvPr id="27" name="Rectangle 16"/>
                <p:cNvSpPr>
                  <a:spLocks noChangeArrowheads="1"/>
                </p:cNvSpPr>
                <p:nvPr/>
              </p:nvSpPr>
              <p:spPr bwMode="auto">
                <a:xfrm>
                  <a:off x="7772419" y="2225089"/>
                  <a:ext cx="49051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32</a:t>
                  </a:r>
                </a:p>
              </p:txBody>
            </p:sp>
          </p:grp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4700975" y="2286490"/>
                <a:ext cx="1739478" cy="431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eaLnBrk="0" hangingPunct="0">
                  <a:defRPr/>
                </a:pPr>
                <a:r>
                  <a:rPr lang="en-US" sz="2000" dirty="0">
                    <a:latin typeface="Courier New" pitchFamily="49" charset="0"/>
                  </a:rPr>
                  <a:t>z</a:t>
                </a:r>
                <a:endParaRPr lang="en-US" sz="2000" dirty="0">
                  <a:latin typeface="Courier New" pitchFamily="49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7" name="Freeform 16"/>
            <p:cNvSpPr>
              <a:spLocks/>
            </p:cNvSpPr>
            <p:nvPr/>
          </p:nvSpPr>
          <p:spPr bwMode="auto">
            <a:xfrm flipH="1">
              <a:off x="7683500" y="1506560"/>
              <a:ext cx="990600" cy="457200"/>
            </a:xfrm>
            <a:custGeom>
              <a:avLst/>
              <a:gdLst>
                <a:gd name="T0" fmla="*/ 624 w 624"/>
                <a:gd name="T1" fmla="*/ 288 h 288"/>
                <a:gd name="T2" fmla="*/ 576 w 624"/>
                <a:gd name="T3" fmla="*/ 0 h 288"/>
                <a:gd name="T4" fmla="*/ 96 w 624"/>
                <a:gd name="T5" fmla="*/ 0 h 288"/>
                <a:gd name="T6" fmla="*/ 0 w 624"/>
                <a:gd name="T7" fmla="*/ 14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88"/>
                <a:gd name="T14" fmla="*/ 624 w 62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88">
                  <a:moveTo>
                    <a:pt x="624" y="288"/>
                  </a:moveTo>
                  <a:lnTo>
                    <a:pt x="576" y="0"/>
                  </a:lnTo>
                  <a:lnTo>
                    <a:pt x="96" y="0"/>
                  </a:lnTo>
                  <a:lnTo>
                    <a:pt x="0" y="14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  <p:sp>
        <p:nvSpPr>
          <p:cNvPr id="28" name="Rectangle 2">
            <a:extLst>
              <a:ext uri="{FF2B5EF4-FFF2-40B4-BE49-F238E27FC236}">
                <a16:creationId xmlns:a16="http://schemas.microsoft.com/office/drawing/2014/main" id="{308857F7-682B-5944-ADF0-8FB200B7A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20" y="1401964"/>
            <a:ext cx="3296295" cy="11977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typedef struct rec {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  </a:t>
            </a:r>
            <a:r>
              <a:rPr lang="en-US" dirty="0" err="1">
                <a:latin typeface="Courier New" pitchFamily="-96" charset="0"/>
              </a:rPr>
              <a:t>zip_code</a:t>
            </a:r>
            <a:r>
              <a:rPr lang="en-US" dirty="0">
                <a:latin typeface="Courier New" pitchFamily="-96" charset="0"/>
              </a:rPr>
              <a:t> z;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  struct rec *next;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} </a:t>
            </a:r>
            <a:r>
              <a:rPr lang="en-US" dirty="0" err="1">
                <a:latin typeface="Courier New" pitchFamily="-96" charset="0"/>
              </a:rPr>
              <a:t>zip_node</a:t>
            </a:r>
            <a:r>
              <a:rPr lang="en-US" dirty="0">
                <a:latin typeface="Courier New" pitchFamily="-96" charset="0"/>
              </a:rPr>
              <a:t>;</a:t>
            </a:r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09930F58-0CA9-1743-82C0-34576AF62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96" y="2979756"/>
            <a:ext cx="3883004" cy="31367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 err="1">
                <a:latin typeface="Courier New" pitchFamily="49" charset="0"/>
              </a:rPr>
              <a:t>get_tail_ptr</a:t>
            </a:r>
            <a:r>
              <a:rPr lang="cs-CZ" dirty="0">
                <a:latin typeface="Courier New" pitchFamily="49" charset="0"/>
              </a:rPr>
              <a:t>: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testq</a:t>
            </a:r>
            <a:r>
              <a:rPr lang="cs-CZ" dirty="0">
                <a:latin typeface="Courier New" pitchFamily="49" charset="0"/>
              </a:rPr>
              <a:t>   %rdi, %rdi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jne</a:t>
            </a:r>
            <a:r>
              <a:rPr lang="cs-CZ" dirty="0">
                <a:latin typeface="Courier New" pitchFamily="49" charset="0"/>
              </a:rPr>
              <a:t>      L1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xorl</a:t>
            </a:r>
            <a:r>
              <a:rPr lang="cs-CZ" dirty="0">
                <a:latin typeface="Courier New" pitchFamily="49" charset="0"/>
              </a:rPr>
              <a:t>    %</a:t>
            </a:r>
            <a:r>
              <a:rPr lang="cs-CZ" dirty="0" err="1">
                <a:latin typeface="Courier New" pitchFamily="49" charset="0"/>
              </a:rPr>
              <a:t>eax</a:t>
            </a:r>
            <a:r>
              <a:rPr lang="cs-CZ" dirty="0">
                <a:latin typeface="Courier New" pitchFamily="49" charset="0"/>
              </a:rPr>
              <a:t>, %</a:t>
            </a:r>
            <a:r>
              <a:rPr lang="cs-CZ" dirty="0" err="1">
                <a:latin typeface="Courier New" pitchFamily="49" charset="0"/>
              </a:rPr>
              <a:t>eax</a:t>
            </a:r>
            <a:endParaRPr lang="cs-CZ" dirty="0">
              <a:latin typeface="Courier New" pitchFamily="49" charset="0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retq</a:t>
            </a:r>
            <a:endParaRPr lang="cs-CZ" dirty="0">
              <a:latin typeface="Courier New" pitchFamily="49" charset="0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L1:                     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movq</a:t>
            </a:r>
            <a:r>
              <a:rPr lang="cs-CZ" dirty="0">
                <a:latin typeface="Courier New" pitchFamily="49" charset="0"/>
              </a:rPr>
              <a:t>    %rdi, %</a:t>
            </a:r>
            <a:r>
              <a:rPr lang="cs-CZ" dirty="0" err="1">
                <a:latin typeface="Courier New" pitchFamily="49" charset="0"/>
              </a:rPr>
              <a:t>rax</a:t>
            </a:r>
            <a:endParaRPr lang="cs-CZ" dirty="0">
              <a:latin typeface="Courier New" pitchFamily="49" charset="0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movq</a:t>
            </a:r>
            <a:r>
              <a:rPr lang="cs-CZ" dirty="0">
                <a:latin typeface="Courier New" pitchFamily="49" charset="0"/>
              </a:rPr>
              <a:t>    24(%</a:t>
            </a:r>
            <a:r>
              <a:rPr lang="cs-CZ" dirty="0" err="1">
                <a:latin typeface="Courier New" pitchFamily="49" charset="0"/>
              </a:rPr>
              <a:t>rax</a:t>
            </a:r>
            <a:r>
              <a:rPr lang="cs-CZ" dirty="0">
                <a:latin typeface="Courier New" pitchFamily="49" charset="0"/>
              </a:rPr>
              <a:t>), %rdi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testq</a:t>
            </a:r>
            <a:r>
              <a:rPr lang="cs-CZ" dirty="0">
                <a:latin typeface="Courier New" pitchFamily="49" charset="0"/>
              </a:rPr>
              <a:t>   %rdi, %rdi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jne</a:t>
            </a:r>
            <a:r>
              <a:rPr lang="cs-CZ" dirty="0">
                <a:latin typeface="Courier New" pitchFamily="49" charset="0"/>
              </a:rPr>
              <a:t>     L1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retq</a:t>
            </a:r>
            <a:endParaRPr lang="cs-CZ" dirty="0">
              <a:latin typeface="Courier New" pitchFamily="49" charset="0"/>
            </a:endParaRP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890C3932-08E9-DE4B-AE8B-8FEEDE02B7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913620"/>
              </p:ext>
            </p:extLst>
          </p:nvPr>
        </p:nvGraphicFramePr>
        <p:xfrm>
          <a:off x="6218563" y="6085373"/>
          <a:ext cx="2895600" cy="772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787"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  <a:r>
                        <a:rPr lang="en-US" dirty="0" err="1"/>
                        <a:t>rdi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51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Exercise 3: Structs</a:t>
            </a:r>
          </a:p>
        </p:txBody>
      </p:sp>
      <p:sp>
        <p:nvSpPr>
          <p:cNvPr id="121861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1904991" cy="66836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308857F7-682B-5944-ADF0-8FB200B7A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20" y="1401964"/>
            <a:ext cx="3296295" cy="11977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typedef struct rec {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  </a:t>
            </a:r>
            <a:r>
              <a:rPr lang="en-US" dirty="0" err="1">
                <a:latin typeface="Courier New" pitchFamily="-96" charset="0"/>
              </a:rPr>
              <a:t>zip_code</a:t>
            </a:r>
            <a:r>
              <a:rPr lang="en-US" dirty="0">
                <a:latin typeface="Courier New" pitchFamily="-96" charset="0"/>
              </a:rPr>
              <a:t> z;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  struct rec *next;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} </a:t>
            </a:r>
            <a:r>
              <a:rPr lang="en-US" dirty="0" err="1">
                <a:latin typeface="Courier New" pitchFamily="-96" charset="0"/>
              </a:rPr>
              <a:t>zip_node</a:t>
            </a:r>
            <a:r>
              <a:rPr lang="en-US" dirty="0">
                <a:latin typeface="Courier New" pitchFamily="-96" charset="0"/>
              </a:rPr>
              <a:t>;</a:t>
            </a:r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09930F58-0CA9-1743-82C0-34576AF62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613248"/>
            <a:ext cx="3829212" cy="4244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 err="1">
                <a:latin typeface="Courier New" pitchFamily="49" charset="0"/>
              </a:rPr>
              <a:t>exercise</a:t>
            </a:r>
            <a:r>
              <a:rPr lang="cs-CZ" dirty="0">
                <a:latin typeface="Courier New" pitchFamily="49" charset="0"/>
              </a:rPr>
              <a:t>: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movq</a:t>
            </a:r>
            <a:r>
              <a:rPr lang="cs-CZ" dirty="0">
                <a:latin typeface="Courier New" pitchFamily="49" charset="0"/>
              </a:rPr>
              <a:t>    %rdi, %</a:t>
            </a:r>
            <a:r>
              <a:rPr lang="cs-CZ" dirty="0" err="1">
                <a:latin typeface="Courier New" pitchFamily="49" charset="0"/>
              </a:rPr>
              <a:t>rax</a:t>
            </a:r>
            <a:endParaRPr lang="cs-CZ" dirty="0">
              <a:latin typeface="Courier New" pitchFamily="49" charset="0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testq</a:t>
            </a:r>
            <a:r>
              <a:rPr lang="cs-CZ" dirty="0">
                <a:latin typeface="Courier New" pitchFamily="49" charset="0"/>
              </a:rPr>
              <a:t>   %</a:t>
            </a:r>
            <a:r>
              <a:rPr lang="cs-CZ" dirty="0" err="1">
                <a:latin typeface="Courier New" pitchFamily="49" charset="0"/>
              </a:rPr>
              <a:t>rax</a:t>
            </a:r>
            <a:r>
              <a:rPr lang="cs-CZ" dirty="0">
                <a:latin typeface="Courier New" pitchFamily="49" charset="0"/>
              </a:rPr>
              <a:t>, %</a:t>
            </a:r>
            <a:r>
              <a:rPr lang="cs-CZ" dirty="0" err="1">
                <a:latin typeface="Courier New" pitchFamily="49" charset="0"/>
              </a:rPr>
              <a:t>rax</a:t>
            </a:r>
            <a:endParaRPr lang="cs-CZ" dirty="0">
              <a:latin typeface="Courier New" pitchFamily="49" charset="0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je      L1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movq</a:t>
            </a:r>
            <a:r>
              <a:rPr lang="cs-CZ" dirty="0">
                <a:latin typeface="Courier New" pitchFamily="49" charset="0"/>
              </a:rPr>
              <a:t>    24(%</a:t>
            </a:r>
            <a:r>
              <a:rPr lang="cs-CZ" dirty="0" err="1">
                <a:latin typeface="Courier New" pitchFamily="49" charset="0"/>
              </a:rPr>
              <a:t>rax</a:t>
            </a:r>
            <a:r>
              <a:rPr lang="cs-CZ" dirty="0">
                <a:latin typeface="Courier New" pitchFamily="49" charset="0"/>
              </a:rPr>
              <a:t>), %rdi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testq</a:t>
            </a:r>
            <a:r>
              <a:rPr lang="cs-CZ" dirty="0">
                <a:latin typeface="Courier New" pitchFamily="49" charset="0"/>
              </a:rPr>
              <a:t>   %rdi, %rdi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je      L2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pushq</a:t>
            </a:r>
            <a:r>
              <a:rPr lang="cs-CZ" dirty="0">
                <a:latin typeface="Courier New" pitchFamily="49" charset="0"/>
              </a:rPr>
              <a:t>   %</a:t>
            </a:r>
            <a:r>
              <a:rPr lang="cs-CZ" dirty="0" err="1">
                <a:latin typeface="Courier New" pitchFamily="49" charset="0"/>
              </a:rPr>
              <a:t>rax</a:t>
            </a:r>
            <a:endParaRPr lang="cs-CZ" dirty="0">
              <a:latin typeface="Courier New" pitchFamily="49" charset="0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callq</a:t>
            </a:r>
            <a:r>
              <a:rPr lang="cs-CZ" dirty="0">
                <a:latin typeface="Courier New" pitchFamily="49" charset="0"/>
              </a:rPr>
              <a:t>   </a:t>
            </a:r>
            <a:r>
              <a:rPr lang="cs-CZ" dirty="0" err="1">
                <a:latin typeface="Courier New" pitchFamily="49" charset="0"/>
              </a:rPr>
              <a:t>exercise</a:t>
            </a:r>
            <a:endParaRPr lang="cs-CZ" dirty="0">
              <a:latin typeface="Courier New" pitchFamily="49" charset="0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addq</a:t>
            </a:r>
            <a:r>
              <a:rPr lang="cs-CZ" dirty="0">
                <a:latin typeface="Courier New" pitchFamily="49" charset="0"/>
              </a:rPr>
              <a:t>    $8, %</a:t>
            </a:r>
            <a:r>
              <a:rPr lang="cs-CZ" dirty="0" err="1">
                <a:latin typeface="Courier New" pitchFamily="49" charset="0"/>
              </a:rPr>
              <a:t>rsp</a:t>
            </a:r>
            <a:endParaRPr lang="cs-CZ" dirty="0">
              <a:latin typeface="Courier New" pitchFamily="49" charset="0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L2: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retq</a:t>
            </a:r>
            <a:endParaRPr lang="cs-CZ" dirty="0">
              <a:latin typeface="Courier New" pitchFamily="49" charset="0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L1: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xorl</a:t>
            </a:r>
            <a:r>
              <a:rPr lang="cs-CZ" dirty="0">
                <a:latin typeface="Courier New" pitchFamily="49" charset="0"/>
              </a:rPr>
              <a:t>    %</a:t>
            </a:r>
            <a:r>
              <a:rPr lang="cs-CZ" dirty="0" err="1">
                <a:latin typeface="Courier New" pitchFamily="49" charset="0"/>
              </a:rPr>
              <a:t>eax</a:t>
            </a:r>
            <a:r>
              <a:rPr lang="cs-CZ" dirty="0">
                <a:latin typeface="Courier New" pitchFamily="49" charset="0"/>
              </a:rPr>
              <a:t>, %</a:t>
            </a:r>
            <a:r>
              <a:rPr lang="cs-CZ" dirty="0" err="1">
                <a:latin typeface="Courier New" pitchFamily="49" charset="0"/>
              </a:rPr>
              <a:t>eax</a:t>
            </a:r>
            <a:endParaRPr lang="cs-CZ" dirty="0">
              <a:latin typeface="Courier New" pitchFamily="49" charset="0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retq</a:t>
            </a:r>
            <a:endParaRPr lang="cs-CZ" dirty="0">
              <a:latin typeface="Courier New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616043" y="990600"/>
            <a:ext cx="4223157" cy="1992331"/>
            <a:chOff x="4450943" y="1049360"/>
            <a:chExt cx="4223157" cy="1992331"/>
          </a:xfrm>
        </p:grpSpPr>
        <p:sp>
          <p:nvSpPr>
            <p:cNvPr id="48" name="Line 17"/>
            <p:cNvSpPr>
              <a:spLocks noChangeShapeType="1"/>
            </p:cNvSpPr>
            <p:nvPr/>
          </p:nvSpPr>
          <p:spPr bwMode="auto">
            <a:xfrm flipV="1">
              <a:off x="5454489" y="227969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8"/>
            <p:cNvSpPr>
              <a:spLocks noChangeArrowheads="1"/>
            </p:cNvSpPr>
            <p:nvPr/>
          </p:nvSpPr>
          <p:spPr bwMode="auto">
            <a:xfrm>
              <a:off x="4616289" y="2660691"/>
              <a:ext cx="1524000" cy="381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prstTxWarp prst="textNoShape">
                <a:avLst/>
              </a:prstTxWarp>
            </a:bodyPr>
            <a:lstStyle/>
            <a:p>
              <a:pPr marL="223838" indent="-223838" defTabSz="895350" eaLnBrk="0" hangingPunct="0">
                <a:spcBef>
                  <a:spcPct val="30000"/>
                </a:spcBef>
              </a:pPr>
              <a:r>
                <a:rPr lang="en-US">
                  <a:solidFill>
                    <a:schemeClr val="tx2"/>
                  </a:solidFill>
                  <a:latin typeface="Calibri" pitchFamily="-96" charset="0"/>
                </a:rPr>
                <a:t>Element </a:t>
              </a:r>
              <a:r>
                <a:rPr lang="en-US">
                  <a:latin typeface="Courier New" pitchFamily="-96" charset="0"/>
                </a:rPr>
                <a:t>i</a:t>
              </a:r>
              <a:endParaRPr lang="en-US">
                <a:solidFill>
                  <a:schemeClr val="tx2"/>
                </a:solidFill>
                <a:latin typeface="Calibri" pitchFamily="-96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450943" y="1049360"/>
              <a:ext cx="3978969" cy="1611991"/>
              <a:chOff x="4563315" y="1484784"/>
              <a:chExt cx="3978969" cy="161199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63315" y="1484784"/>
                <a:ext cx="3978969" cy="1611991"/>
                <a:chOff x="4283968" y="1024921"/>
                <a:chExt cx="3978969" cy="1611991"/>
              </a:xfrm>
            </p:grpSpPr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436368" y="1405921"/>
                  <a:ext cx="0" cy="381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4283968" y="1024921"/>
                  <a:ext cx="366713" cy="4572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r</a:t>
                  </a: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161106" y="1826627"/>
                  <a:ext cx="876300" cy="431800"/>
                </a:xfrm>
                <a:prstGeom prst="rect">
                  <a:avLst/>
                </a:prstGeom>
                <a:solidFill>
                  <a:srgbClr val="F1C7C7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3" name="Rectangle 12"/>
                <p:cNvSpPr>
                  <a:spLocks noChangeArrowheads="1"/>
                </p:cNvSpPr>
                <p:nvPr/>
              </p:nvSpPr>
              <p:spPr bwMode="auto">
                <a:xfrm>
                  <a:off x="7037406" y="1826627"/>
                  <a:ext cx="869944" cy="431800"/>
                </a:xfrm>
                <a:prstGeom prst="rect">
                  <a:avLst/>
                </a:prstGeom>
                <a:solidFill>
                  <a:srgbClr val="D5F1C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>
                      <a:latin typeface="Courier New" pitchFamily="-96" charset="0"/>
                    </a:rPr>
                    <a:t>next</a:t>
                  </a: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55976" y="2242552"/>
                  <a:ext cx="333375" cy="3937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25" name="Rectangle 14"/>
                <p:cNvSpPr>
                  <a:spLocks noChangeArrowheads="1"/>
                </p:cNvSpPr>
                <p:nvPr/>
              </p:nvSpPr>
              <p:spPr bwMode="auto">
                <a:xfrm>
                  <a:off x="5886488" y="2239367"/>
                  <a:ext cx="49051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20</a:t>
                  </a:r>
                </a:p>
              </p:txBody>
            </p:sp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6794518" y="2225089"/>
                  <a:ext cx="49051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24</a:t>
                  </a:r>
                </a:p>
              </p:txBody>
            </p:sp>
            <p:sp>
              <p:nvSpPr>
                <p:cNvPr id="27" name="Rectangle 16"/>
                <p:cNvSpPr>
                  <a:spLocks noChangeArrowheads="1"/>
                </p:cNvSpPr>
                <p:nvPr/>
              </p:nvSpPr>
              <p:spPr bwMode="auto">
                <a:xfrm>
                  <a:off x="7772419" y="2225089"/>
                  <a:ext cx="49051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32</a:t>
                  </a:r>
                </a:p>
              </p:txBody>
            </p:sp>
          </p:grp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4700975" y="2286490"/>
                <a:ext cx="1739478" cy="431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eaLnBrk="0" hangingPunct="0">
                  <a:defRPr/>
                </a:pPr>
                <a:r>
                  <a:rPr lang="en-US" sz="2000" dirty="0">
                    <a:latin typeface="Courier New" pitchFamily="49" charset="0"/>
                  </a:rPr>
                  <a:t>z</a:t>
                </a:r>
                <a:endParaRPr lang="en-US" sz="2000" dirty="0">
                  <a:latin typeface="Courier New" pitchFamily="49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7" name="Freeform 16"/>
            <p:cNvSpPr>
              <a:spLocks/>
            </p:cNvSpPr>
            <p:nvPr/>
          </p:nvSpPr>
          <p:spPr bwMode="auto">
            <a:xfrm flipH="1">
              <a:off x="7683500" y="1506560"/>
              <a:ext cx="990600" cy="457200"/>
            </a:xfrm>
            <a:custGeom>
              <a:avLst/>
              <a:gdLst>
                <a:gd name="T0" fmla="*/ 624 w 624"/>
                <a:gd name="T1" fmla="*/ 288 h 288"/>
                <a:gd name="T2" fmla="*/ 576 w 624"/>
                <a:gd name="T3" fmla="*/ 0 h 288"/>
                <a:gd name="T4" fmla="*/ 96 w 624"/>
                <a:gd name="T5" fmla="*/ 0 h 288"/>
                <a:gd name="T6" fmla="*/ 0 w 624"/>
                <a:gd name="T7" fmla="*/ 14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88"/>
                <a:gd name="T14" fmla="*/ 624 w 62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88">
                  <a:moveTo>
                    <a:pt x="624" y="288"/>
                  </a:moveTo>
                  <a:lnTo>
                    <a:pt x="576" y="0"/>
                  </a:lnTo>
                  <a:lnTo>
                    <a:pt x="96" y="0"/>
                  </a:lnTo>
                  <a:lnTo>
                    <a:pt x="0" y="14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  <p:sp>
        <p:nvSpPr>
          <p:cNvPr id="31" name="Rectangle 4">
            <a:extLst>
              <a:ext uri="{FF2B5EF4-FFF2-40B4-BE49-F238E27FC236}">
                <a16:creationId xmlns:a16="http://schemas.microsoft.com/office/drawing/2014/main" id="{F31FAD54-03E4-DB40-9153-F948A5C95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1" y="3030556"/>
            <a:ext cx="4648200" cy="36907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nn-NO" dirty="0" err="1">
                <a:latin typeface="Courier New" pitchFamily="-96" charset="0"/>
              </a:rPr>
              <a:t>zip_node</a:t>
            </a:r>
            <a:r>
              <a:rPr lang="nn-NO" dirty="0">
                <a:latin typeface="Courier New" pitchFamily="-96" charset="0"/>
              </a:rPr>
              <a:t> *</a:t>
            </a:r>
            <a:r>
              <a:rPr lang="nn-NO" dirty="0" err="1">
                <a:latin typeface="Courier New" pitchFamily="-96" charset="0"/>
              </a:rPr>
              <a:t>exercise</a:t>
            </a:r>
            <a:r>
              <a:rPr lang="nn-NO" dirty="0">
                <a:latin typeface="Courier New" pitchFamily="-96" charset="0"/>
              </a:rPr>
              <a:t>(</a:t>
            </a:r>
            <a:r>
              <a:rPr lang="nn-NO" dirty="0" err="1">
                <a:latin typeface="Courier New" pitchFamily="-96" charset="0"/>
              </a:rPr>
              <a:t>zip_node</a:t>
            </a:r>
            <a:r>
              <a:rPr lang="nn-NO" dirty="0">
                <a:latin typeface="Courier New" pitchFamily="-96" charset="0"/>
              </a:rPr>
              <a:t> *p){</a:t>
            </a:r>
          </a:p>
          <a:p>
            <a:pPr eaLnBrk="0" hangingPunct="0"/>
            <a:endParaRPr lang="nn-NO" dirty="0">
              <a:latin typeface="Courier New" pitchFamily="-96" charset="0"/>
            </a:endParaRPr>
          </a:p>
          <a:p>
            <a:pPr eaLnBrk="0" hangingPunct="0"/>
            <a:endParaRPr lang="nn-NO" dirty="0">
              <a:latin typeface="Courier New" pitchFamily="-96" charset="0"/>
            </a:endParaRPr>
          </a:p>
          <a:p>
            <a:pPr eaLnBrk="0" hangingPunct="0"/>
            <a:endParaRPr lang="nn-NO" dirty="0">
              <a:latin typeface="Courier New" pitchFamily="-96" charset="0"/>
            </a:endParaRPr>
          </a:p>
          <a:p>
            <a:pPr eaLnBrk="0" hangingPunct="0"/>
            <a:endParaRPr lang="nn-NO" dirty="0">
              <a:latin typeface="Courier New" pitchFamily="-96" charset="0"/>
            </a:endParaRPr>
          </a:p>
          <a:p>
            <a:pPr eaLnBrk="0" hangingPunct="0"/>
            <a:endParaRPr lang="nn-NO" dirty="0">
              <a:latin typeface="Courier New" pitchFamily="-96" charset="0"/>
            </a:endParaRPr>
          </a:p>
          <a:p>
            <a:pPr eaLnBrk="0" hangingPunct="0"/>
            <a:endParaRPr lang="nn-NO" dirty="0">
              <a:latin typeface="Courier New" pitchFamily="-96" charset="0"/>
            </a:endParaRPr>
          </a:p>
          <a:p>
            <a:pPr eaLnBrk="0" hangingPunct="0"/>
            <a:endParaRPr lang="nn-NO" dirty="0">
              <a:latin typeface="Courier New" pitchFamily="-96" charset="0"/>
            </a:endParaRPr>
          </a:p>
          <a:p>
            <a:pPr eaLnBrk="0" hangingPunct="0"/>
            <a:endParaRPr lang="nn-NO" dirty="0">
              <a:latin typeface="Courier New" pitchFamily="-96" charset="0"/>
            </a:endParaRPr>
          </a:p>
          <a:p>
            <a:pPr eaLnBrk="0" hangingPunct="0"/>
            <a:endParaRPr lang="nn-NO" dirty="0">
              <a:latin typeface="Courier New" pitchFamily="-96" charset="0"/>
            </a:endParaRPr>
          </a:p>
          <a:p>
            <a:pPr eaLnBrk="0" hangingPunct="0"/>
            <a:endParaRPr lang="nn-NO" dirty="0">
              <a:latin typeface="Courier New" pitchFamily="-96" charset="0"/>
            </a:endParaRPr>
          </a:p>
          <a:p>
            <a:pPr eaLnBrk="0" hangingPunct="0"/>
            <a:endParaRPr lang="nn-NO" dirty="0">
              <a:latin typeface="Courier New" pitchFamily="-96" charset="0"/>
            </a:endParaRPr>
          </a:p>
          <a:p>
            <a:pPr eaLnBrk="0" hangingPunct="0"/>
            <a:r>
              <a:rPr lang="nn-NO" dirty="0">
                <a:latin typeface="Courier New" pitchFamily="-96" charset="0"/>
              </a:rPr>
              <a:t>}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99E2B7A6-6676-C54B-8F92-81B1876914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687281"/>
              </p:ext>
            </p:extLst>
          </p:nvPr>
        </p:nvGraphicFramePr>
        <p:xfrm>
          <a:off x="6218563" y="6085373"/>
          <a:ext cx="2895600" cy="772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787"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  <a:r>
                        <a:rPr lang="en-US" dirty="0" err="1"/>
                        <a:t>rdi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63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Exercise 3: Structs</a:t>
            </a:r>
          </a:p>
        </p:txBody>
      </p:sp>
      <p:sp>
        <p:nvSpPr>
          <p:cNvPr id="121861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1904991" cy="66836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308857F7-682B-5944-ADF0-8FB200B7A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20" y="1401964"/>
            <a:ext cx="3296295" cy="11977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typedef struct rec {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  </a:t>
            </a:r>
            <a:r>
              <a:rPr lang="en-US" dirty="0" err="1">
                <a:latin typeface="Courier New" pitchFamily="-96" charset="0"/>
              </a:rPr>
              <a:t>zip_code</a:t>
            </a:r>
            <a:r>
              <a:rPr lang="en-US" dirty="0">
                <a:latin typeface="Courier New" pitchFamily="-96" charset="0"/>
              </a:rPr>
              <a:t> z;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  struct rec *next;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} </a:t>
            </a:r>
            <a:r>
              <a:rPr lang="en-US" dirty="0" err="1">
                <a:latin typeface="Courier New" pitchFamily="-96" charset="0"/>
              </a:rPr>
              <a:t>zip_node</a:t>
            </a:r>
            <a:r>
              <a:rPr lang="en-US" dirty="0">
                <a:latin typeface="Courier New" pitchFamily="-96" charset="0"/>
              </a:rPr>
              <a:t>;</a:t>
            </a:r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09930F58-0CA9-1743-82C0-34576AF62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613248"/>
            <a:ext cx="3829212" cy="4244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 err="1">
                <a:latin typeface="Courier New" pitchFamily="49" charset="0"/>
              </a:rPr>
              <a:t>exercise</a:t>
            </a:r>
            <a:r>
              <a:rPr lang="cs-CZ" dirty="0">
                <a:latin typeface="Courier New" pitchFamily="49" charset="0"/>
              </a:rPr>
              <a:t>: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movq</a:t>
            </a:r>
            <a:r>
              <a:rPr lang="cs-CZ" dirty="0">
                <a:latin typeface="Courier New" pitchFamily="49" charset="0"/>
              </a:rPr>
              <a:t>    %rdi, %</a:t>
            </a:r>
            <a:r>
              <a:rPr lang="cs-CZ" dirty="0" err="1">
                <a:latin typeface="Courier New" pitchFamily="49" charset="0"/>
              </a:rPr>
              <a:t>rax</a:t>
            </a:r>
            <a:endParaRPr lang="cs-CZ" dirty="0">
              <a:latin typeface="Courier New" pitchFamily="49" charset="0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testq</a:t>
            </a:r>
            <a:r>
              <a:rPr lang="cs-CZ" dirty="0">
                <a:latin typeface="Courier New" pitchFamily="49" charset="0"/>
              </a:rPr>
              <a:t>   %</a:t>
            </a:r>
            <a:r>
              <a:rPr lang="cs-CZ" dirty="0" err="1">
                <a:latin typeface="Courier New" pitchFamily="49" charset="0"/>
              </a:rPr>
              <a:t>rax</a:t>
            </a:r>
            <a:r>
              <a:rPr lang="cs-CZ" dirty="0">
                <a:latin typeface="Courier New" pitchFamily="49" charset="0"/>
              </a:rPr>
              <a:t>, %</a:t>
            </a:r>
            <a:r>
              <a:rPr lang="cs-CZ" dirty="0" err="1">
                <a:latin typeface="Courier New" pitchFamily="49" charset="0"/>
              </a:rPr>
              <a:t>rax</a:t>
            </a:r>
            <a:endParaRPr lang="cs-CZ" dirty="0">
              <a:latin typeface="Courier New" pitchFamily="49" charset="0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je      L1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movq</a:t>
            </a:r>
            <a:r>
              <a:rPr lang="cs-CZ" dirty="0">
                <a:latin typeface="Courier New" pitchFamily="49" charset="0"/>
              </a:rPr>
              <a:t>    24(%</a:t>
            </a:r>
            <a:r>
              <a:rPr lang="cs-CZ" dirty="0" err="1">
                <a:latin typeface="Courier New" pitchFamily="49" charset="0"/>
              </a:rPr>
              <a:t>rax</a:t>
            </a:r>
            <a:r>
              <a:rPr lang="cs-CZ" dirty="0">
                <a:latin typeface="Courier New" pitchFamily="49" charset="0"/>
              </a:rPr>
              <a:t>), %rdi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testq</a:t>
            </a:r>
            <a:r>
              <a:rPr lang="cs-CZ" dirty="0">
                <a:latin typeface="Courier New" pitchFamily="49" charset="0"/>
              </a:rPr>
              <a:t>   %rdi, %rdi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je      L2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pushq</a:t>
            </a:r>
            <a:r>
              <a:rPr lang="cs-CZ" dirty="0">
                <a:latin typeface="Courier New" pitchFamily="49" charset="0"/>
              </a:rPr>
              <a:t>   %</a:t>
            </a:r>
            <a:r>
              <a:rPr lang="cs-CZ" dirty="0" err="1">
                <a:latin typeface="Courier New" pitchFamily="49" charset="0"/>
              </a:rPr>
              <a:t>rax</a:t>
            </a:r>
            <a:endParaRPr lang="cs-CZ" dirty="0">
              <a:latin typeface="Courier New" pitchFamily="49" charset="0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callq</a:t>
            </a:r>
            <a:r>
              <a:rPr lang="cs-CZ" dirty="0">
                <a:latin typeface="Courier New" pitchFamily="49" charset="0"/>
              </a:rPr>
              <a:t>   </a:t>
            </a:r>
            <a:r>
              <a:rPr lang="cs-CZ" dirty="0" err="1">
                <a:latin typeface="Courier New" pitchFamily="49" charset="0"/>
              </a:rPr>
              <a:t>exercise</a:t>
            </a:r>
            <a:endParaRPr lang="cs-CZ" dirty="0">
              <a:latin typeface="Courier New" pitchFamily="49" charset="0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addq</a:t>
            </a:r>
            <a:r>
              <a:rPr lang="cs-CZ" dirty="0">
                <a:latin typeface="Courier New" pitchFamily="49" charset="0"/>
              </a:rPr>
              <a:t>    $8, %</a:t>
            </a:r>
            <a:r>
              <a:rPr lang="cs-CZ" dirty="0" err="1">
                <a:latin typeface="Courier New" pitchFamily="49" charset="0"/>
              </a:rPr>
              <a:t>rsp</a:t>
            </a:r>
            <a:endParaRPr lang="cs-CZ" dirty="0">
              <a:latin typeface="Courier New" pitchFamily="49" charset="0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L2: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retq</a:t>
            </a:r>
            <a:endParaRPr lang="cs-CZ" dirty="0">
              <a:latin typeface="Courier New" pitchFamily="49" charset="0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L1: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xorl</a:t>
            </a:r>
            <a:r>
              <a:rPr lang="cs-CZ" dirty="0">
                <a:latin typeface="Courier New" pitchFamily="49" charset="0"/>
              </a:rPr>
              <a:t>    %</a:t>
            </a:r>
            <a:r>
              <a:rPr lang="cs-CZ" dirty="0" err="1">
                <a:latin typeface="Courier New" pitchFamily="49" charset="0"/>
              </a:rPr>
              <a:t>eax</a:t>
            </a:r>
            <a:r>
              <a:rPr lang="cs-CZ" dirty="0">
                <a:latin typeface="Courier New" pitchFamily="49" charset="0"/>
              </a:rPr>
              <a:t>, %</a:t>
            </a:r>
            <a:r>
              <a:rPr lang="cs-CZ" dirty="0" err="1">
                <a:latin typeface="Courier New" pitchFamily="49" charset="0"/>
              </a:rPr>
              <a:t>eax</a:t>
            </a:r>
            <a:endParaRPr lang="cs-CZ" dirty="0">
              <a:latin typeface="Courier New" pitchFamily="49" charset="0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  </a:t>
            </a:r>
            <a:r>
              <a:rPr lang="cs-CZ" dirty="0" err="1">
                <a:latin typeface="Courier New" pitchFamily="49" charset="0"/>
              </a:rPr>
              <a:t>retq</a:t>
            </a:r>
            <a:endParaRPr lang="cs-CZ" dirty="0">
              <a:latin typeface="Courier New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616043" y="990600"/>
            <a:ext cx="4223157" cy="1992331"/>
            <a:chOff x="4450943" y="1049360"/>
            <a:chExt cx="4223157" cy="1992331"/>
          </a:xfrm>
        </p:grpSpPr>
        <p:sp>
          <p:nvSpPr>
            <p:cNvPr id="48" name="Line 17"/>
            <p:cNvSpPr>
              <a:spLocks noChangeShapeType="1"/>
            </p:cNvSpPr>
            <p:nvPr/>
          </p:nvSpPr>
          <p:spPr bwMode="auto">
            <a:xfrm flipV="1">
              <a:off x="5454489" y="227969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8"/>
            <p:cNvSpPr>
              <a:spLocks noChangeArrowheads="1"/>
            </p:cNvSpPr>
            <p:nvPr/>
          </p:nvSpPr>
          <p:spPr bwMode="auto">
            <a:xfrm>
              <a:off x="4616289" y="2660691"/>
              <a:ext cx="1524000" cy="381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prstTxWarp prst="textNoShape">
                <a:avLst/>
              </a:prstTxWarp>
            </a:bodyPr>
            <a:lstStyle/>
            <a:p>
              <a:pPr marL="223838" indent="-223838" defTabSz="895350" eaLnBrk="0" hangingPunct="0">
                <a:spcBef>
                  <a:spcPct val="30000"/>
                </a:spcBef>
              </a:pPr>
              <a:r>
                <a:rPr lang="en-US">
                  <a:solidFill>
                    <a:schemeClr val="tx2"/>
                  </a:solidFill>
                  <a:latin typeface="Calibri" pitchFamily="-96" charset="0"/>
                </a:rPr>
                <a:t>Element </a:t>
              </a:r>
              <a:r>
                <a:rPr lang="en-US">
                  <a:latin typeface="Courier New" pitchFamily="-96" charset="0"/>
                </a:rPr>
                <a:t>i</a:t>
              </a:r>
              <a:endParaRPr lang="en-US">
                <a:solidFill>
                  <a:schemeClr val="tx2"/>
                </a:solidFill>
                <a:latin typeface="Calibri" pitchFamily="-96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450943" y="1049360"/>
              <a:ext cx="3978969" cy="1611991"/>
              <a:chOff x="4563315" y="1484784"/>
              <a:chExt cx="3978969" cy="161199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63315" y="1484784"/>
                <a:ext cx="3978969" cy="1611991"/>
                <a:chOff x="4283968" y="1024921"/>
                <a:chExt cx="3978969" cy="1611991"/>
              </a:xfrm>
            </p:grpSpPr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436368" y="1405921"/>
                  <a:ext cx="0" cy="381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4283968" y="1024921"/>
                  <a:ext cx="366713" cy="4572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r</a:t>
                  </a: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161106" y="1826627"/>
                  <a:ext cx="876300" cy="431800"/>
                </a:xfrm>
                <a:prstGeom prst="rect">
                  <a:avLst/>
                </a:prstGeom>
                <a:solidFill>
                  <a:srgbClr val="F1C7C7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3" name="Rectangle 12"/>
                <p:cNvSpPr>
                  <a:spLocks noChangeArrowheads="1"/>
                </p:cNvSpPr>
                <p:nvPr/>
              </p:nvSpPr>
              <p:spPr bwMode="auto">
                <a:xfrm>
                  <a:off x="7037406" y="1826627"/>
                  <a:ext cx="869944" cy="431800"/>
                </a:xfrm>
                <a:prstGeom prst="rect">
                  <a:avLst/>
                </a:prstGeom>
                <a:solidFill>
                  <a:srgbClr val="D5F1C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>
                      <a:latin typeface="Courier New" pitchFamily="-96" charset="0"/>
                    </a:rPr>
                    <a:t>next</a:t>
                  </a: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55976" y="2242552"/>
                  <a:ext cx="333375" cy="3937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25" name="Rectangle 14"/>
                <p:cNvSpPr>
                  <a:spLocks noChangeArrowheads="1"/>
                </p:cNvSpPr>
                <p:nvPr/>
              </p:nvSpPr>
              <p:spPr bwMode="auto">
                <a:xfrm>
                  <a:off x="5886488" y="2239367"/>
                  <a:ext cx="49051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20</a:t>
                  </a:r>
                </a:p>
              </p:txBody>
            </p:sp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6794518" y="2225089"/>
                  <a:ext cx="49051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24</a:t>
                  </a:r>
                </a:p>
              </p:txBody>
            </p:sp>
            <p:sp>
              <p:nvSpPr>
                <p:cNvPr id="27" name="Rectangle 16"/>
                <p:cNvSpPr>
                  <a:spLocks noChangeArrowheads="1"/>
                </p:cNvSpPr>
                <p:nvPr/>
              </p:nvSpPr>
              <p:spPr bwMode="auto">
                <a:xfrm>
                  <a:off x="7772419" y="2225089"/>
                  <a:ext cx="49051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32</a:t>
                  </a:r>
                </a:p>
              </p:txBody>
            </p:sp>
          </p:grp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4700975" y="2286490"/>
                <a:ext cx="1739478" cy="431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eaLnBrk="0" hangingPunct="0">
                  <a:defRPr/>
                </a:pPr>
                <a:r>
                  <a:rPr lang="en-US" sz="2000" dirty="0">
                    <a:latin typeface="Courier New" pitchFamily="49" charset="0"/>
                  </a:rPr>
                  <a:t>z</a:t>
                </a:r>
                <a:endParaRPr lang="en-US" sz="2000" dirty="0">
                  <a:latin typeface="Courier New" pitchFamily="49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7" name="Freeform 16"/>
            <p:cNvSpPr>
              <a:spLocks/>
            </p:cNvSpPr>
            <p:nvPr/>
          </p:nvSpPr>
          <p:spPr bwMode="auto">
            <a:xfrm flipH="1">
              <a:off x="7683500" y="1506560"/>
              <a:ext cx="990600" cy="457200"/>
            </a:xfrm>
            <a:custGeom>
              <a:avLst/>
              <a:gdLst>
                <a:gd name="T0" fmla="*/ 624 w 624"/>
                <a:gd name="T1" fmla="*/ 288 h 288"/>
                <a:gd name="T2" fmla="*/ 576 w 624"/>
                <a:gd name="T3" fmla="*/ 0 h 288"/>
                <a:gd name="T4" fmla="*/ 96 w 624"/>
                <a:gd name="T5" fmla="*/ 0 h 288"/>
                <a:gd name="T6" fmla="*/ 0 w 624"/>
                <a:gd name="T7" fmla="*/ 14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88"/>
                <a:gd name="T14" fmla="*/ 624 w 62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88">
                  <a:moveTo>
                    <a:pt x="624" y="288"/>
                  </a:moveTo>
                  <a:lnTo>
                    <a:pt x="576" y="0"/>
                  </a:lnTo>
                  <a:lnTo>
                    <a:pt x="96" y="0"/>
                  </a:lnTo>
                  <a:lnTo>
                    <a:pt x="0" y="14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  <p:sp>
        <p:nvSpPr>
          <p:cNvPr id="31" name="Rectangle 4">
            <a:extLst>
              <a:ext uri="{FF2B5EF4-FFF2-40B4-BE49-F238E27FC236}">
                <a16:creationId xmlns:a16="http://schemas.microsoft.com/office/drawing/2014/main" id="{F31FAD54-03E4-DB40-9153-F948A5C95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1" y="3030556"/>
            <a:ext cx="4648200" cy="36907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nn-NO" dirty="0" err="1">
                <a:latin typeface="Courier New" pitchFamily="-96" charset="0"/>
              </a:rPr>
              <a:t>zip_node</a:t>
            </a:r>
            <a:r>
              <a:rPr lang="nn-NO" dirty="0">
                <a:latin typeface="Courier New" pitchFamily="-96" charset="0"/>
              </a:rPr>
              <a:t> *</a:t>
            </a:r>
            <a:r>
              <a:rPr lang="nn-NO" dirty="0" err="1">
                <a:latin typeface="Courier New" pitchFamily="-96" charset="0"/>
              </a:rPr>
              <a:t>exercise</a:t>
            </a:r>
            <a:r>
              <a:rPr lang="nn-NO" dirty="0">
                <a:latin typeface="Courier New" pitchFamily="-96" charset="0"/>
              </a:rPr>
              <a:t>(</a:t>
            </a:r>
            <a:r>
              <a:rPr lang="nn-NO" dirty="0" err="1">
                <a:latin typeface="Courier New" pitchFamily="-96" charset="0"/>
              </a:rPr>
              <a:t>zip_node</a:t>
            </a:r>
            <a:r>
              <a:rPr lang="nn-NO" dirty="0">
                <a:latin typeface="Courier New" pitchFamily="-96" charset="0"/>
              </a:rPr>
              <a:t> *p){</a:t>
            </a:r>
          </a:p>
          <a:p>
            <a:pPr eaLnBrk="0" hangingPunct="0"/>
            <a:endParaRPr lang="nn-NO" dirty="0">
              <a:latin typeface="Courier New" pitchFamily="-96" charset="0"/>
            </a:endParaRPr>
          </a:p>
          <a:p>
            <a:pPr eaLnBrk="0" hangingPunct="0"/>
            <a:endParaRPr lang="nn-NO" dirty="0">
              <a:latin typeface="Courier New" pitchFamily="-96" charset="0"/>
            </a:endParaRPr>
          </a:p>
          <a:p>
            <a:pPr eaLnBrk="0" hangingPunct="0"/>
            <a:endParaRPr lang="nn-NO" dirty="0">
              <a:latin typeface="Courier New" pitchFamily="-96" charset="0"/>
            </a:endParaRPr>
          </a:p>
          <a:p>
            <a:pPr eaLnBrk="0" hangingPunct="0"/>
            <a:endParaRPr lang="nn-NO" dirty="0">
              <a:latin typeface="Courier New" pitchFamily="-96" charset="0"/>
            </a:endParaRPr>
          </a:p>
          <a:p>
            <a:pPr eaLnBrk="0" hangingPunct="0"/>
            <a:endParaRPr lang="nn-NO" dirty="0">
              <a:latin typeface="Courier New" pitchFamily="-96" charset="0"/>
            </a:endParaRPr>
          </a:p>
          <a:p>
            <a:pPr eaLnBrk="0" hangingPunct="0"/>
            <a:endParaRPr lang="nn-NO" dirty="0">
              <a:latin typeface="Courier New" pitchFamily="-96" charset="0"/>
            </a:endParaRPr>
          </a:p>
          <a:p>
            <a:pPr eaLnBrk="0" hangingPunct="0"/>
            <a:endParaRPr lang="nn-NO" dirty="0">
              <a:latin typeface="Courier New" pitchFamily="-96" charset="0"/>
            </a:endParaRPr>
          </a:p>
          <a:p>
            <a:pPr eaLnBrk="0" hangingPunct="0"/>
            <a:endParaRPr lang="nn-NO" dirty="0">
              <a:latin typeface="Courier New" pitchFamily="-96" charset="0"/>
            </a:endParaRPr>
          </a:p>
          <a:p>
            <a:pPr eaLnBrk="0" hangingPunct="0"/>
            <a:endParaRPr lang="nn-NO" dirty="0">
              <a:latin typeface="Courier New" pitchFamily="-96" charset="0"/>
            </a:endParaRPr>
          </a:p>
          <a:p>
            <a:pPr eaLnBrk="0" hangingPunct="0"/>
            <a:endParaRPr lang="nn-NO" dirty="0">
              <a:latin typeface="Courier New" pitchFamily="-96" charset="0"/>
            </a:endParaRPr>
          </a:p>
          <a:p>
            <a:pPr eaLnBrk="0" hangingPunct="0"/>
            <a:endParaRPr lang="nn-NO" dirty="0">
              <a:latin typeface="Courier New" pitchFamily="-96" charset="0"/>
            </a:endParaRPr>
          </a:p>
          <a:p>
            <a:pPr eaLnBrk="0" hangingPunct="0"/>
            <a:r>
              <a:rPr lang="nn-NO" dirty="0">
                <a:latin typeface="Courier New" pitchFamily="-96" charset="0"/>
              </a:rPr>
              <a:t>}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99E2B7A6-6676-C54B-8F92-81B18769142F}"/>
              </a:ext>
            </a:extLst>
          </p:cNvPr>
          <p:cNvGraphicFramePr>
            <a:graphicFrameLocks noGrp="1"/>
          </p:cNvGraphicFramePr>
          <p:nvPr/>
        </p:nvGraphicFramePr>
        <p:xfrm>
          <a:off x="6218563" y="6085373"/>
          <a:ext cx="2895600" cy="772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787"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  <a:r>
                        <a:rPr lang="en-US" dirty="0" err="1"/>
                        <a:t>rdi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E64062BB-751E-9C48-854C-F550FD999F3E}"/>
              </a:ext>
            </a:extLst>
          </p:cNvPr>
          <p:cNvSpPr/>
          <p:nvPr/>
        </p:nvSpPr>
        <p:spPr>
          <a:xfrm>
            <a:off x="4965424" y="3688792"/>
            <a:ext cx="23903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err="1">
                <a:solidFill>
                  <a:schemeClr val="accent1"/>
                </a:solidFill>
                <a:latin typeface="Courier New" pitchFamily="49" charset="0"/>
              </a:rPr>
              <a:t>if</a:t>
            </a:r>
            <a:r>
              <a:rPr lang="cs-CZ" b="1" dirty="0">
                <a:solidFill>
                  <a:schemeClr val="accent1"/>
                </a:solidFill>
                <a:latin typeface="Courier New" pitchFamily="49" charset="0"/>
              </a:rPr>
              <a:t>(ret == NULL){</a:t>
            </a:r>
          </a:p>
          <a:p>
            <a:endParaRPr lang="cs-CZ" b="1" dirty="0">
              <a:solidFill>
                <a:schemeClr val="accent1"/>
              </a:solidFill>
              <a:latin typeface="Courier New" pitchFamily="49" charset="0"/>
            </a:endParaRPr>
          </a:p>
          <a:p>
            <a:r>
              <a:rPr lang="cs-CZ" b="1" dirty="0">
                <a:solidFill>
                  <a:schemeClr val="accent1"/>
                </a:solidFill>
                <a:latin typeface="Courier New" pitchFamily="49" charset="0"/>
              </a:rPr>
              <a:t>}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F67047B-BAEF-5747-9004-B6081187BED8}"/>
              </a:ext>
            </a:extLst>
          </p:cNvPr>
          <p:cNvSpPr/>
          <p:nvPr/>
        </p:nvSpPr>
        <p:spPr>
          <a:xfrm>
            <a:off x="5548827" y="3943845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solidFill>
                  <a:schemeClr val="accent1"/>
                </a:solidFill>
                <a:latin typeface="Courier New" pitchFamily="49" charset="0"/>
              </a:rPr>
              <a:t>return NULL;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C35489A-5528-8145-A17F-4017AB1C396F}"/>
              </a:ext>
            </a:extLst>
          </p:cNvPr>
          <p:cNvSpPr/>
          <p:nvPr/>
        </p:nvSpPr>
        <p:spPr>
          <a:xfrm>
            <a:off x="4965424" y="4561896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solidFill>
                  <a:schemeClr val="accent1"/>
                </a:solidFill>
                <a:latin typeface="Courier New" pitchFamily="49" charset="0"/>
              </a:rPr>
              <a:t>p = p-&gt;</a:t>
            </a:r>
            <a:r>
              <a:rPr lang="cs-CZ" b="1" dirty="0" err="1">
                <a:solidFill>
                  <a:schemeClr val="accent1"/>
                </a:solidFill>
                <a:latin typeface="Courier New" pitchFamily="49" charset="0"/>
              </a:rPr>
              <a:t>next</a:t>
            </a:r>
            <a:r>
              <a:rPr lang="cs-CZ" b="1" dirty="0">
                <a:solidFill>
                  <a:schemeClr val="accent1"/>
                </a:solidFill>
                <a:latin typeface="Courier New" pitchFamily="49" charset="0"/>
              </a:rPr>
              <a:t>;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66ECD89-6B9F-5043-9A16-8DE97FC63B85}"/>
              </a:ext>
            </a:extLst>
          </p:cNvPr>
          <p:cNvSpPr/>
          <p:nvPr/>
        </p:nvSpPr>
        <p:spPr>
          <a:xfrm>
            <a:off x="4963959" y="4938395"/>
            <a:ext cx="21146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err="1">
                <a:solidFill>
                  <a:schemeClr val="accent1"/>
                </a:solidFill>
                <a:latin typeface="Courier New" pitchFamily="49" charset="0"/>
              </a:rPr>
              <a:t>if</a:t>
            </a:r>
            <a:r>
              <a:rPr lang="cs-CZ" b="1" dirty="0">
                <a:solidFill>
                  <a:schemeClr val="accent1"/>
                </a:solidFill>
                <a:latin typeface="Courier New" pitchFamily="49" charset="0"/>
              </a:rPr>
              <a:t>(p == NULL){</a:t>
            </a:r>
          </a:p>
          <a:p>
            <a:endParaRPr lang="cs-CZ" b="1" dirty="0">
              <a:solidFill>
                <a:schemeClr val="accent1"/>
              </a:solidFill>
              <a:latin typeface="Courier New" pitchFamily="49" charset="0"/>
            </a:endParaRPr>
          </a:p>
          <a:p>
            <a:r>
              <a:rPr lang="cs-CZ" b="1" dirty="0">
                <a:solidFill>
                  <a:schemeClr val="accent1"/>
                </a:solidFill>
                <a:latin typeface="Courier New" pitchFamily="49" charset="0"/>
              </a:rPr>
              <a:t>}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0C48FD4-A8DD-A14E-AA85-142234AD18EB}"/>
              </a:ext>
            </a:extLst>
          </p:cNvPr>
          <p:cNvSpPr/>
          <p:nvPr/>
        </p:nvSpPr>
        <p:spPr>
          <a:xfrm>
            <a:off x="4940032" y="3342730"/>
            <a:ext cx="2803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err="1">
                <a:solidFill>
                  <a:schemeClr val="accent1"/>
                </a:solidFill>
                <a:latin typeface="Courier New" pitchFamily="49" charset="0"/>
              </a:rPr>
              <a:t>zip_node</a:t>
            </a:r>
            <a:r>
              <a:rPr lang="cs-CZ" b="1" dirty="0">
                <a:solidFill>
                  <a:schemeClr val="accent1"/>
                </a:solidFill>
                <a:latin typeface="Courier New" pitchFamily="49" charset="0"/>
              </a:rPr>
              <a:t> * ret = p;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3D006A3-17A9-BD42-9707-C6282F2CB5E5}"/>
              </a:ext>
            </a:extLst>
          </p:cNvPr>
          <p:cNvSpPr/>
          <p:nvPr/>
        </p:nvSpPr>
        <p:spPr>
          <a:xfrm>
            <a:off x="5619589" y="5215394"/>
            <a:ext cx="1701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solidFill>
                  <a:schemeClr val="accent1"/>
                </a:solidFill>
                <a:latin typeface="Courier New" pitchFamily="49" charset="0"/>
              </a:rPr>
              <a:t>return ret;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E367F4C-19B7-184C-A15F-49A63F2A90DC}"/>
              </a:ext>
            </a:extLst>
          </p:cNvPr>
          <p:cNvSpPr/>
          <p:nvPr/>
        </p:nvSpPr>
        <p:spPr>
          <a:xfrm>
            <a:off x="4982756" y="5802868"/>
            <a:ext cx="2803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solidFill>
                  <a:schemeClr val="accent1"/>
                </a:solidFill>
                <a:latin typeface="Courier New" pitchFamily="49" charset="0"/>
              </a:rPr>
              <a:t>return </a:t>
            </a:r>
            <a:r>
              <a:rPr lang="cs-CZ" b="1" dirty="0" err="1">
                <a:solidFill>
                  <a:schemeClr val="accent1"/>
                </a:solidFill>
                <a:latin typeface="Courier New" pitchFamily="49" charset="0"/>
              </a:rPr>
              <a:t>exercise</a:t>
            </a:r>
            <a:r>
              <a:rPr lang="cs-CZ" b="1" dirty="0">
                <a:solidFill>
                  <a:schemeClr val="accent1"/>
                </a:solidFill>
                <a:latin typeface="Courier New" pitchFamily="49" charset="0"/>
              </a:rPr>
              <a:t>(p);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27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0" grpId="0"/>
      <p:bldP spid="34" grpId="0"/>
      <p:bldP spid="35" grpId="0"/>
      <p:bldP spid="36" grpId="0"/>
      <p:bldP spid="37" grpId="0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B0867-D185-FE45-A2C7-4C6E687F5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4: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3A5BB-E95D-C648-9B4A-F34E3E99D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Rate how well you think this recorded lecture worked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Better than an in-person class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About as well as an in-person class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Less well than an in-person class, but you still learned something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Total waste of time, you didn't learn anything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much time did you spend on this video lecture (including time spent on exercises)?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have any questions that you would like me to address in this week's problem session?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have any other comments or feedback?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E048B4-BEA5-4D47-8149-C1EE2A239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59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B1F913F-B732-CD40-BD96-75B4B95E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Last Time…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E47347-8A2B-F24B-931E-6429214D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2</a:t>
            </a:fld>
            <a:endParaRPr lang="en-US" dirty="0">
              <a:solidFill>
                <a:srgbClr val="297FD5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7C6C3F-E78B-0040-99CD-BF9AEC8B7287}"/>
              </a:ext>
            </a:extLst>
          </p:cNvPr>
          <p:cNvSpPr txBox="1"/>
          <p:nvPr/>
        </p:nvSpPr>
        <p:spPr>
          <a:xfrm>
            <a:off x="1066800" y="1956749"/>
            <a:ext cx="3079689" cy="20313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proc(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*p);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example1(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a[4];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a[3] = 10;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return proc(a);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6AC8CE-7D82-2047-AA68-5C698501920F}"/>
              </a:ext>
            </a:extLst>
          </p:cNvPr>
          <p:cNvSpPr txBox="1"/>
          <p:nvPr/>
        </p:nvSpPr>
        <p:spPr>
          <a:xfrm>
            <a:off x="4800600" y="1956749"/>
            <a:ext cx="3429000" cy="20313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example1: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$16,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$10, 12(%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call  0x400546 &lt;proc&gt;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$16,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ret</a:t>
            </a:r>
          </a:p>
        </p:txBody>
      </p:sp>
    </p:spTree>
    <p:extLst>
      <p:ext uri="{BB962C8B-B14F-4D97-AF65-F5344CB8AC3E}">
        <p14:creationId xmlns:p14="http://schemas.microsoft.com/office/powerpoint/2010/main" val="2882175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BDD5A12-04FB-1749-8FAD-F37E0BF53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Array Allocation</a:t>
            </a:r>
            <a:endParaRPr lang="en-US" dirty="0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0537" y="1443737"/>
            <a:ext cx="8307388" cy="1616075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Basic Principle 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b="1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Contiguously allocated region of 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b="1" dirty="0" err="1">
                <a:latin typeface="Courier New" pitchFamily="-96" charset="0"/>
              </a:rPr>
              <a:t>sizeof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ourier New" pitchFamily="-96" charset="0"/>
              </a:rPr>
              <a:t>)</a:t>
            </a:r>
            <a:r>
              <a:rPr lang="en-US" dirty="0">
                <a:latin typeface="Calibri" pitchFamily="-96" charset="0"/>
              </a:rPr>
              <a:t> bytes in memory</a:t>
            </a:r>
          </a:p>
          <a:p>
            <a:pPr lvl="1"/>
            <a:r>
              <a:rPr lang="en-US" dirty="0">
                <a:latin typeface="Calibri" pitchFamily="-96" charset="0"/>
              </a:rPr>
              <a:t>Identifier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alibri" pitchFamily="-96" charset="0"/>
              </a:rPr>
              <a:t> can be used as a pointer to array element 0: Type </a:t>
            </a:r>
            <a:r>
              <a:rPr lang="en-US" i="1" dirty="0">
                <a:latin typeface="Calibri" pitchFamily="-96" charset="0"/>
              </a:rPr>
              <a:t>T*</a:t>
            </a:r>
          </a:p>
          <a:p>
            <a:pPr lvl="1"/>
            <a:endParaRPr lang="en-US" dirty="0">
              <a:latin typeface="Calibri" pitchFamily="-96" charset="0"/>
            </a:endParaRP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28575" y="3216374"/>
            <a:ext cx="21351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string[12];</a:t>
            </a:r>
          </a:p>
        </p:txBody>
      </p: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2057400" y="3265586"/>
            <a:ext cx="3505200" cy="731838"/>
            <a:chOff x="2514600" y="2667000"/>
            <a:chExt cx="3505200" cy="732254"/>
          </a:xfrm>
        </p:grpSpPr>
        <p:grpSp>
          <p:nvGrpSpPr>
            <p:cNvPr id="56388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89" name="Text Box 20"/>
            <p:cNvSpPr txBox="1">
              <a:spLocks noChangeArrowheads="1"/>
            </p:cNvSpPr>
            <p:nvPr/>
          </p:nvSpPr>
          <p:spPr bwMode="auto">
            <a:xfrm>
              <a:off x="2514600" y="3062512"/>
              <a:ext cx="396875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90" name="Text Box 21"/>
            <p:cNvSpPr txBox="1">
              <a:spLocks noChangeArrowheads="1"/>
            </p:cNvSpPr>
            <p:nvPr/>
          </p:nvSpPr>
          <p:spPr bwMode="auto">
            <a:xfrm>
              <a:off x="5029200" y="30625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91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2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638175" y="4097338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int val[5];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2057400" y="4144963"/>
            <a:ext cx="5334000" cy="731837"/>
            <a:chOff x="2514600" y="3429000"/>
            <a:chExt cx="5334000" cy="730672"/>
          </a:xfrm>
        </p:grpSpPr>
        <p:grpSp>
          <p:nvGrpSpPr>
            <p:cNvPr id="5637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71" name="Text Box 32"/>
            <p:cNvSpPr txBox="1">
              <a:spLocks noChangeArrowheads="1"/>
            </p:cNvSpPr>
            <p:nvPr/>
          </p:nvSpPr>
          <p:spPr bwMode="auto">
            <a:xfrm>
              <a:off x="2514600" y="3809393"/>
              <a:ext cx="396875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72" name="Text Box 33"/>
            <p:cNvSpPr txBox="1">
              <a:spLocks noChangeArrowheads="1"/>
            </p:cNvSpPr>
            <p:nvPr/>
          </p:nvSpPr>
          <p:spPr bwMode="auto">
            <a:xfrm>
              <a:off x="31829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5" name="Text Box 36"/>
            <p:cNvSpPr txBox="1">
              <a:spLocks noChangeArrowheads="1"/>
            </p:cNvSpPr>
            <p:nvPr/>
          </p:nvSpPr>
          <p:spPr bwMode="auto">
            <a:xfrm>
              <a:off x="40973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7" name="Text Box 38"/>
            <p:cNvSpPr txBox="1">
              <a:spLocks noChangeArrowheads="1"/>
            </p:cNvSpPr>
            <p:nvPr/>
          </p:nvSpPr>
          <p:spPr bwMode="auto">
            <a:xfrm>
              <a:off x="50292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9" name="Text Box 40"/>
            <p:cNvSpPr txBox="1">
              <a:spLocks noChangeArrowheads="1"/>
            </p:cNvSpPr>
            <p:nvPr/>
          </p:nvSpPr>
          <p:spPr bwMode="auto">
            <a:xfrm>
              <a:off x="59436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1" name="Text Box 42"/>
            <p:cNvSpPr txBox="1">
              <a:spLocks noChangeArrowheads="1"/>
            </p:cNvSpPr>
            <p:nvPr/>
          </p:nvSpPr>
          <p:spPr bwMode="auto">
            <a:xfrm>
              <a:off x="68580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+ 20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515938" y="5057800"/>
            <a:ext cx="16478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double a[3];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2057400" y="5126063"/>
            <a:ext cx="6399213" cy="747712"/>
            <a:chOff x="2515700" y="4343402"/>
            <a:chExt cx="6399700" cy="747713"/>
          </a:xfrm>
        </p:grpSpPr>
        <p:grpSp>
          <p:nvGrpSpPr>
            <p:cNvPr id="56358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301104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5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6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59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0" name="Text Box 55"/>
            <p:cNvSpPr txBox="1">
              <a:spLocks noChangeArrowheads="1"/>
            </p:cNvSpPr>
            <p:nvPr/>
          </p:nvSpPr>
          <p:spPr bwMode="auto">
            <a:xfrm>
              <a:off x="7902498" y="4724402"/>
              <a:ext cx="101290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+ 24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56361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431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62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3" name="Text Box 58"/>
            <p:cNvSpPr txBox="1">
              <a:spLocks noChangeArrowheads="1"/>
            </p:cNvSpPr>
            <p:nvPr/>
          </p:nvSpPr>
          <p:spPr bwMode="auto">
            <a:xfrm>
              <a:off x="4114434" y="4724402"/>
              <a:ext cx="101449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4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5" name="Text Box 60"/>
            <p:cNvSpPr txBox="1">
              <a:spLocks noChangeArrowheads="1"/>
            </p:cNvSpPr>
            <p:nvPr/>
          </p:nvSpPr>
          <p:spPr bwMode="auto">
            <a:xfrm>
              <a:off x="5997353" y="4724402"/>
              <a:ext cx="1012902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6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638175" y="6019800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*p[3];</a:t>
            </a:r>
          </a:p>
        </p:txBody>
      </p:sp>
      <p:grpSp>
        <p:nvGrpSpPr>
          <p:cNvPr id="95" name="Group 94"/>
          <p:cNvGrpSpPr>
            <a:grpSpLocks/>
          </p:cNvGrpSpPr>
          <p:nvPr/>
        </p:nvGrpSpPr>
        <p:grpSpPr bwMode="auto">
          <a:xfrm>
            <a:off x="2040592" y="6088802"/>
            <a:ext cx="6248400" cy="731838"/>
            <a:chOff x="2438400" y="6019800"/>
            <a:chExt cx="6248400" cy="732254"/>
          </a:xfrm>
        </p:grpSpPr>
        <p:grpSp>
          <p:nvGrpSpPr>
            <p:cNvPr id="56346" name="Group 92"/>
            <p:cNvGrpSpPr>
              <a:grpSpLocks/>
            </p:cNvGrpSpPr>
            <p:nvPr/>
          </p:nvGrpSpPr>
          <p:grpSpPr bwMode="auto">
            <a:xfrm>
              <a:off x="2667000" y="6019800"/>
              <a:ext cx="5486400" cy="228600"/>
              <a:chOff x="1652" y="4608"/>
              <a:chExt cx="3456" cy="144"/>
            </a:xfrm>
          </p:grpSpPr>
          <p:sp>
            <p:nvSpPr>
              <p:cNvPr id="301134" name="Rectangle 78"/>
              <p:cNvSpPr>
                <a:spLocks noChangeArrowheads="1"/>
              </p:cNvSpPr>
              <p:nvPr/>
            </p:nvSpPr>
            <p:spPr bwMode="auto">
              <a:xfrm>
                <a:off x="1652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5" name="Rectangle 79"/>
              <p:cNvSpPr>
                <a:spLocks noChangeArrowheads="1"/>
              </p:cNvSpPr>
              <p:nvPr/>
            </p:nvSpPr>
            <p:spPr bwMode="auto">
              <a:xfrm>
                <a:off x="2804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6" name="Rectangle 80"/>
              <p:cNvSpPr>
                <a:spLocks noChangeArrowheads="1"/>
              </p:cNvSpPr>
              <p:nvPr/>
            </p:nvSpPr>
            <p:spPr bwMode="auto">
              <a:xfrm>
                <a:off x="3956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47" name="Text Box 86"/>
            <p:cNvSpPr txBox="1">
              <a:spLocks noChangeArrowheads="1"/>
            </p:cNvSpPr>
            <p:nvPr/>
          </p:nvSpPr>
          <p:spPr bwMode="auto">
            <a:xfrm>
              <a:off x="2438400" y="6386721"/>
              <a:ext cx="396875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48" name="Line 87"/>
            <p:cNvSpPr>
              <a:spLocks noChangeShapeType="1"/>
            </p:cNvSpPr>
            <p:nvPr/>
          </p:nvSpPr>
          <p:spPr bwMode="auto">
            <a:xfrm flipV="1">
              <a:off x="2667000" y="62198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9" name="Text Box 88"/>
            <p:cNvSpPr txBox="1">
              <a:spLocks noChangeArrowheads="1"/>
            </p:cNvSpPr>
            <p:nvPr/>
          </p:nvSpPr>
          <p:spPr bwMode="auto">
            <a:xfrm>
              <a:off x="40386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0" name="Line 89"/>
            <p:cNvSpPr>
              <a:spLocks noChangeShapeType="1"/>
            </p:cNvSpPr>
            <p:nvPr/>
          </p:nvSpPr>
          <p:spPr bwMode="auto">
            <a:xfrm flipV="1">
              <a:off x="44958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1" name="Text Box 90"/>
            <p:cNvSpPr txBox="1">
              <a:spLocks noChangeArrowheads="1"/>
            </p:cNvSpPr>
            <p:nvPr/>
          </p:nvSpPr>
          <p:spPr bwMode="auto">
            <a:xfrm>
              <a:off x="58674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2" name="Line 91"/>
            <p:cNvSpPr>
              <a:spLocks noChangeShapeType="1"/>
            </p:cNvSpPr>
            <p:nvPr/>
          </p:nvSpPr>
          <p:spPr bwMode="auto">
            <a:xfrm flipV="1">
              <a:off x="63246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3" name="Line 102"/>
            <p:cNvSpPr>
              <a:spLocks noChangeShapeType="1"/>
            </p:cNvSpPr>
            <p:nvPr/>
          </p:nvSpPr>
          <p:spPr bwMode="auto">
            <a:xfrm flipV="1">
              <a:off x="8153400" y="6248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4" name="Text Box 105"/>
            <p:cNvSpPr txBox="1">
              <a:spLocks noChangeArrowheads="1"/>
            </p:cNvSpPr>
            <p:nvPr/>
          </p:nvSpPr>
          <p:spPr bwMode="auto">
            <a:xfrm>
              <a:off x="7696200" y="64153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+ 24</a:t>
              </a:r>
              <a:endParaRPr lang="en-US" sz="1600" b="0" i="1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7508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Exercise 1: Array Access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alibri" pitchFamily="-96" charset="0"/>
              </a:rPr>
              <a:t>Basic Principle 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b="1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Contiguously allocated region of 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b="1" dirty="0" err="1">
                <a:latin typeface="Courier New" pitchFamily="-96" charset="0"/>
              </a:rPr>
              <a:t>sizeof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ourier New" pitchFamily="-96" charset="0"/>
              </a:rPr>
              <a:t>)</a:t>
            </a:r>
            <a:r>
              <a:rPr lang="en-US" dirty="0">
                <a:latin typeface="Calibri" pitchFamily="-96" charset="0"/>
              </a:rPr>
              <a:t> bytes in memory</a:t>
            </a:r>
          </a:p>
          <a:p>
            <a:pPr lvl="1"/>
            <a:r>
              <a:rPr lang="en-US" dirty="0">
                <a:latin typeface="Calibri" pitchFamily="-96" charset="0"/>
              </a:rPr>
              <a:t>Identifier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alibri" pitchFamily="-96" charset="0"/>
              </a:rPr>
              <a:t> can be used as a pointer to array element 0: Type </a:t>
            </a:r>
            <a:r>
              <a:rPr lang="en-US" i="1" dirty="0">
                <a:latin typeface="Calibri" pitchFamily="-96" charset="0"/>
              </a:rPr>
              <a:t>T*</a:t>
            </a: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buNone/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Reference	Type	Value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[4]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3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val+1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 err="1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+ 4 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&amp;val[2]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+ 8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[5]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??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*(val+1)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5       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 + </a:t>
            </a:r>
            <a:r>
              <a:rPr lang="en-US" sz="1800" b="1" i="1" dirty="0" err="1">
                <a:latin typeface="Calibri" pitchFamily="-96" charset="0"/>
              </a:rPr>
              <a:t>i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 </a:t>
            </a:r>
            <a:r>
              <a:rPr lang="en-US" sz="1800" dirty="0">
                <a:latin typeface="Calibri" pitchFamily="-96" charset="0"/>
              </a:rPr>
              <a:t>+ 4</a:t>
            </a:r>
            <a:r>
              <a:rPr lang="en-US" sz="1800" i="1" dirty="0">
                <a:latin typeface="Calibri" pitchFamily="-96" charset="0"/>
              </a:rPr>
              <a:t> </a:t>
            </a:r>
            <a:r>
              <a:rPr lang="en-US" sz="1800" i="1" dirty="0" err="1">
                <a:latin typeface="Calibri" pitchFamily="-96" charset="0"/>
              </a:rPr>
              <a:t>i</a:t>
            </a:r>
            <a:endParaRPr lang="en-US" sz="1800" i="1" dirty="0">
              <a:latin typeface="Calibri" pitchFamily="-96" charset="0"/>
            </a:endParaRPr>
          </a:p>
        </p:txBody>
      </p:sp>
      <p:sp>
        <p:nvSpPr>
          <p:cNvPr id="60419" name="Text Box 31"/>
          <p:cNvSpPr txBox="1">
            <a:spLocks noChangeArrowheads="1"/>
          </p:cNvSpPr>
          <p:nvPr/>
        </p:nvSpPr>
        <p:spPr bwMode="auto">
          <a:xfrm>
            <a:off x="1017588" y="3011487"/>
            <a:ext cx="1701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int val[5];</a:t>
            </a:r>
          </a:p>
        </p:txBody>
      </p:sp>
      <p:grpSp>
        <p:nvGrpSpPr>
          <p:cNvPr id="60420" name="Group 24"/>
          <p:cNvGrpSpPr>
            <a:grpSpLocks/>
          </p:cNvGrpSpPr>
          <p:nvPr/>
        </p:nvGrpSpPr>
        <p:grpSpPr bwMode="auto">
          <a:xfrm>
            <a:off x="2616200" y="3059112"/>
            <a:ext cx="5334000" cy="750888"/>
            <a:chOff x="2514600" y="3429000"/>
            <a:chExt cx="5334000" cy="771141"/>
          </a:xfrm>
        </p:grpSpPr>
        <p:grpSp>
          <p:nvGrpSpPr>
            <p:cNvPr id="60421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0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41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0422" name="Text Box 32"/>
            <p:cNvSpPr txBox="1">
              <a:spLocks noChangeArrowheads="1"/>
            </p:cNvSpPr>
            <p:nvPr/>
          </p:nvSpPr>
          <p:spPr bwMode="auto">
            <a:xfrm>
              <a:off x="2514600" y="3810494"/>
              <a:ext cx="396875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 dirty="0" err="1">
                  <a:latin typeface="Calibri" pitchFamily="-96" charset="0"/>
                </a:rPr>
                <a:t>x</a:t>
              </a:r>
              <a:endParaRPr lang="en-US" sz="1800" b="0" i="1" dirty="0">
                <a:latin typeface="Calibri" pitchFamily="-96" charset="0"/>
              </a:endParaRPr>
            </a:p>
          </p:txBody>
        </p:sp>
        <p:sp>
          <p:nvSpPr>
            <p:cNvPr id="60423" name="Text Box 33"/>
            <p:cNvSpPr txBox="1">
              <a:spLocks noChangeArrowheads="1"/>
            </p:cNvSpPr>
            <p:nvPr/>
          </p:nvSpPr>
          <p:spPr bwMode="auto">
            <a:xfrm>
              <a:off x="31829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 dirty="0" err="1">
                  <a:latin typeface="Calibri" pitchFamily="-96" charset="0"/>
                </a:rPr>
                <a:t>x</a:t>
              </a:r>
              <a:r>
                <a:rPr lang="en-US" sz="1800" b="0" i="1" dirty="0">
                  <a:latin typeface="Calibri" pitchFamily="-96" charset="0"/>
                </a:rPr>
                <a:t> </a:t>
              </a:r>
              <a:r>
                <a:rPr lang="en-US" sz="1800" b="0" dirty="0">
                  <a:latin typeface="Calibri" pitchFamily="-96" charset="0"/>
                </a:rPr>
                <a:t>+ 4</a:t>
              </a:r>
              <a:endParaRPr lang="en-US" sz="1800" b="0" i="1" dirty="0">
                <a:latin typeface="Calibri" pitchFamily="-96" charset="0"/>
              </a:endParaRPr>
            </a:p>
          </p:txBody>
        </p:sp>
        <p:sp>
          <p:nvSpPr>
            <p:cNvPr id="6042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6" name="Text Box 36"/>
            <p:cNvSpPr txBox="1">
              <a:spLocks noChangeArrowheads="1"/>
            </p:cNvSpPr>
            <p:nvPr/>
          </p:nvSpPr>
          <p:spPr bwMode="auto">
            <a:xfrm>
              <a:off x="40973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+ 8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Text Box 38"/>
            <p:cNvSpPr txBox="1">
              <a:spLocks noChangeArrowheads="1"/>
            </p:cNvSpPr>
            <p:nvPr/>
          </p:nvSpPr>
          <p:spPr bwMode="auto">
            <a:xfrm>
              <a:off x="50292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+ 12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0" name="Text Box 40"/>
            <p:cNvSpPr txBox="1">
              <a:spLocks noChangeArrowheads="1"/>
            </p:cNvSpPr>
            <p:nvPr/>
          </p:nvSpPr>
          <p:spPr bwMode="auto">
            <a:xfrm>
              <a:off x="59436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+ 16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2" name="Text Box 42"/>
            <p:cNvSpPr txBox="1">
              <a:spLocks noChangeArrowheads="1"/>
            </p:cNvSpPr>
            <p:nvPr/>
          </p:nvSpPr>
          <p:spPr bwMode="auto">
            <a:xfrm>
              <a:off x="68580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+ 20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28B88A86-AE35-4248-A540-B051DEA24184}"/>
              </a:ext>
            </a:extLst>
          </p:cNvPr>
          <p:cNvSpPr/>
          <p:nvPr/>
        </p:nvSpPr>
        <p:spPr>
          <a:xfrm>
            <a:off x="2362200" y="4304675"/>
            <a:ext cx="3047207" cy="20574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45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Exercise 1: Array Access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alibri" pitchFamily="-96" charset="0"/>
              </a:rPr>
              <a:t>Basic Principle 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b="1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Contiguously allocated region of 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b="1" dirty="0" err="1">
                <a:latin typeface="Courier New" pitchFamily="-96" charset="0"/>
              </a:rPr>
              <a:t>sizeof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ourier New" pitchFamily="-96" charset="0"/>
              </a:rPr>
              <a:t>)</a:t>
            </a:r>
            <a:r>
              <a:rPr lang="en-US" dirty="0">
                <a:latin typeface="Calibri" pitchFamily="-96" charset="0"/>
              </a:rPr>
              <a:t> bytes in memory</a:t>
            </a:r>
          </a:p>
          <a:p>
            <a:pPr lvl="1"/>
            <a:r>
              <a:rPr lang="en-US" dirty="0">
                <a:latin typeface="Calibri" pitchFamily="-96" charset="0"/>
              </a:rPr>
              <a:t>Identifier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alibri" pitchFamily="-96" charset="0"/>
              </a:rPr>
              <a:t> can be used as a pointer to array element 0: Type </a:t>
            </a:r>
            <a:r>
              <a:rPr lang="en-US" i="1" dirty="0">
                <a:latin typeface="Calibri" pitchFamily="-96" charset="0"/>
              </a:rPr>
              <a:t>T*</a:t>
            </a: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buNone/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Reference	Type	 Value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[4]		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	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val+1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 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&amp;val[2]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[5]</a:t>
            </a:r>
            <a:r>
              <a:rPr lang="en-US" sz="1800" b="1" dirty="0">
                <a:latin typeface="Calibri" pitchFamily="-96" charset="0"/>
              </a:rPr>
              <a:t>	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*(val+1)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       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 + </a:t>
            </a:r>
            <a:r>
              <a:rPr lang="en-US" sz="1800" b="1" i="1" dirty="0" err="1">
                <a:latin typeface="Calibri" pitchFamily="-96" charset="0"/>
              </a:rPr>
              <a:t>i</a:t>
            </a:r>
            <a:endParaRPr lang="en-US" sz="1800" i="1" dirty="0">
              <a:latin typeface="Calibri" pitchFamily="-96" charset="0"/>
            </a:endParaRPr>
          </a:p>
        </p:txBody>
      </p:sp>
      <p:sp>
        <p:nvSpPr>
          <p:cNvPr id="60419" name="Text Box 31"/>
          <p:cNvSpPr txBox="1">
            <a:spLocks noChangeArrowheads="1"/>
          </p:cNvSpPr>
          <p:nvPr/>
        </p:nvSpPr>
        <p:spPr bwMode="auto">
          <a:xfrm>
            <a:off x="1017588" y="3011487"/>
            <a:ext cx="1701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int val[5];</a:t>
            </a:r>
          </a:p>
        </p:txBody>
      </p:sp>
      <p:grpSp>
        <p:nvGrpSpPr>
          <p:cNvPr id="60420" name="Group 24"/>
          <p:cNvGrpSpPr>
            <a:grpSpLocks/>
          </p:cNvGrpSpPr>
          <p:nvPr/>
        </p:nvGrpSpPr>
        <p:grpSpPr bwMode="auto">
          <a:xfrm>
            <a:off x="2616200" y="3059112"/>
            <a:ext cx="5334000" cy="750888"/>
            <a:chOff x="2514600" y="3429000"/>
            <a:chExt cx="5334000" cy="771141"/>
          </a:xfrm>
        </p:grpSpPr>
        <p:grpSp>
          <p:nvGrpSpPr>
            <p:cNvPr id="60421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0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41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0422" name="Text Box 32"/>
            <p:cNvSpPr txBox="1">
              <a:spLocks noChangeArrowheads="1"/>
            </p:cNvSpPr>
            <p:nvPr/>
          </p:nvSpPr>
          <p:spPr bwMode="auto">
            <a:xfrm>
              <a:off x="2514600" y="3810494"/>
              <a:ext cx="396875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 dirty="0" err="1">
                  <a:latin typeface="Calibri" pitchFamily="-96" charset="0"/>
                </a:rPr>
                <a:t>x</a:t>
              </a:r>
              <a:endParaRPr lang="en-US" sz="1800" b="0" i="1" dirty="0">
                <a:latin typeface="Calibri" pitchFamily="-96" charset="0"/>
              </a:endParaRPr>
            </a:p>
          </p:txBody>
        </p:sp>
        <p:sp>
          <p:nvSpPr>
            <p:cNvPr id="60423" name="Text Box 33"/>
            <p:cNvSpPr txBox="1">
              <a:spLocks noChangeArrowheads="1"/>
            </p:cNvSpPr>
            <p:nvPr/>
          </p:nvSpPr>
          <p:spPr bwMode="auto">
            <a:xfrm>
              <a:off x="31829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 dirty="0" err="1">
                  <a:latin typeface="Calibri" pitchFamily="-96" charset="0"/>
                </a:rPr>
                <a:t>x</a:t>
              </a:r>
              <a:r>
                <a:rPr lang="en-US" sz="1800" b="0" i="1" dirty="0">
                  <a:latin typeface="Calibri" pitchFamily="-96" charset="0"/>
                </a:rPr>
                <a:t> </a:t>
              </a:r>
              <a:r>
                <a:rPr lang="en-US" sz="1800" b="0" dirty="0">
                  <a:latin typeface="Calibri" pitchFamily="-96" charset="0"/>
                </a:rPr>
                <a:t>+ 4</a:t>
              </a:r>
              <a:endParaRPr lang="en-US" sz="1800" b="0" i="1" dirty="0">
                <a:latin typeface="Calibri" pitchFamily="-96" charset="0"/>
              </a:endParaRPr>
            </a:p>
          </p:txBody>
        </p:sp>
        <p:sp>
          <p:nvSpPr>
            <p:cNvPr id="6042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6" name="Text Box 36"/>
            <p:cNvSpPr txBox="1">
              <a:spLocks noChangeArrowheads="1"/>
            </p:cNvSpPr>
            <p:nvPr/>
          </p:nvSpPr>
          <p:spPr bwMode="auto">
            <a:xfrm>
              <a:off x="40973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+ 8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Text Box 38"/>
            <p:cNvSpPr txBox="1">
              <a:spLocks noChangeArrowheads="1"/>
            </p:cNvSpPr>
            <p:nvPr/>
          </p:nvSpPr>
          <p:spPr bwMode="auto">
            <a:xfrm>
              <a:off x="50292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+ 12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0" name="Text Box 40"/>
            <p:cNvSpPr txBox="1">
              <a:spLocks noChangeArrowheads="1"/>
            </p:cNvSpPr>
            <p:nvPr/>
          </p:nvSpPr>
          <p:spPr bwMode="auto">
            <a:xfrm>
              <a:off x="59436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+ 16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2" name="Text Box 42"/>
            <p:cNvSpPr txBox="1">
              <a:spLocks noChangeArrowheads="1"/>
            </p:cNvSpPr>
            <p:nvPr/>
          </p:nvSpPr>
          <p:spPr bwMode="auto">
            <a:xfrm>
              <a:off x="68580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+ 20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0CED6B57-E1A5-1247-8693-389C0DFE2216}"/>
              </a:ext>
            </a:extLst>
          </p:cNvPr>
          <p:cNvSpPr/>
          <p:nvPr/>
        </p:nvSpPr>
        <p:spPr>
          <a:xfrm>
            <a:off x="2381963" y="4325356"/>
            <a:ext cx="2169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 New" pitchFamily="-96" charset="0"/>
              </a:rPr>
              <a:t>int		3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969C8A-59BC-A242-A86C-47355C38B578}"/>
              </a:ext>
            </a:extLst>
          </p:cNvPr>
          <p:cNvSpPr/>
          <p:nvPr/>
        </p:nvSpPr>
        <p:spPr>
          <a:xfrm>
            <a:off x="2381963" y="4586222"/>
            <a:ext cx="2169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 New" pitchFamily="-96" charset="0"/>
              </a:rPr>
              <a:t>int *		x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CDE7514-2411-EF46-8C03-BEDC99E6D552}"/>
              </a:ext>
            </a:extLst>
          </p:cNvPr>
          <p:cNvSpPr/>
          <p:nvPr/>
        </p:nvSpPr>
        <p:spPr>
          <a:xfrm>
            <a:off x="2381963" y="4888468"/>
            <a:ext cx="2444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 New" pitchFamily="-96" charset="0"/>
              </a:rPr>
              <a:t>int *		x+4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A412817-B22E-554E-BF86-60FBAE5E41A9}"/>
              </a:ext>
            </a:extLst>
          </p:cNvPr>
          <p:cNvSpPr/>
          <p:nvPr/>
        </p:nvSpPr>
        <p:spPr>
          <a:xfrm>
            <a:off x="2381963" y="5170036"/>
            <a:ext cx="2444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 New" pitchFamily="-96" charset="0"/>
              </a:rPr>
              <a:t>int *		x+8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2C4BDB5-5C0B-1F42-8BD0-DBB0178150A3}"/>
              </a:ext>
            </a:extLst>
          </p:cNvPr>
          <p:cNvSpPr/>
          <p:nvPr/>
        </p:nvSpPr>
        <p:spPr>
          <a:xfrm>
            <a:off x="2377658" y="6018144"/>
            <a:ext cx="2582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 New" pitchFamily="-96" charset="0"/>
              </a:rPr>
              <a:t>int *		x+4i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2A4AFC7-95CF-BA4E-997F-AE299950BC8D}"/>
              </a:ext>
            </a:extLst>
          </p:cNvPr>
          <p:cNvSpPr/>
          <p:nvPr/>
        </p:nvSpPr>
        <p:spPr>
          <a:xfrm>
            <a:off x="2386062" y="5457178"/>
            <a:ext cx="2307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 New" pitchFamily="-96" charset="0"/>
              </a:rPr>
              <a:t>int		??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1A17AD-B75C-2648-AC46-315587E867EC}"/>
              </a:ext>
            </a:extLst>
          </p:cNvPr>
          <p:cNvSpPr/>
          <p:nvPr/>
        </p:nvSpPr>
        <p:spPr>
          <a:xfrm>
            <a:off x="2391095" y="5743954"/>
            <a:ext cx="2169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 New" pitchFamily="-96" charset="0"/>
              </a:rPr>
              <a:t>int		5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96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Calibri" pitchFamily="-96" charset="0"/>
              </a:rPr>
              <a:t>Array Example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262736"/>
            <a:ext cx="8229600" cy="3023763"/>
          </a:xfrm>
        </p:spPr>
        <p:txBody>
          <a:bodyPr/>
          <a:lstStyle/>
          <a:p>
            <a:r>
              <a:rPr lang="en-US" sz="2000" dirty="0">
                <a:latin typeface="Calibri" pitchFamily="-96" charset="0"/>
              </a:rPr>
              <a:t>Declaration “</a:t>
            </a:r>
            <a:r>
              <a:rPr lang="en-US" sz="2000" dirty="0" err="1">
                <a:latin typeface="Courier New" pitchFamily="-96" charset="0"/>
              </a:rPr>
              <a:t>zip_code</a:t>
            </a:r>
            <a:r>
              <a:rPr lang="en-US" sz="2000" dirty="0">
                <a:latin typeface="Courier New" pitchFamily="-96" charset="0"/>
              </a:rPr>
              <a:t> </a:t>
            </a:r>
            <a:r>
              <a:rPr lang="en-US" sz="2000" dirty="0" err="1">
                <a:latin typeface="Courier New" pitchFamily="-96" charset="0"/>
              </a:rPr>
              <a:t>pomona</a:t>
            </a:r>
            <a:r>
              <a:rPr lang="en-US" sz="2000" dirty="0">
                <a:latin typeface="Calibri" pitchFamily="-96" charset="0"/>
              </a:rPr>
              <a:t>” equivalent to “</a:t>
            </a:r>
            <a:r>
              <a:rPr lang="en-US" sz="2000" dirty="0">
                <a:latin typeface="Courier New" pitchFamily="-96" charset="0"/>
              </a:rPr>
              <a:t>int </a:t>
            </a:r>
            <a:r>
              <a:rPr lang="en-US" sz="2000" dirty="0" err="1">
                <a:latin typeface="Courier New" pitchFamily="-96" charset="0"/>
              </a:rPr>
              <a:t>pomona</a:t>
            </a:r>
            <a:r>
              <a:rPr lang="en-US" sz="2000" dirty="0">
                <a:latin typeface="Courier New" pitchFamily="-96" charset="0"/>
              </a:rPr>
              <a:t>[5]</a:t>
            </a:r>
            <a:r>
              <a:rPr lang="en-US" sz="2000" dirty="0">
                <a:latin typeface="Calibri" pitchFamily="-96" charset="0"/>
              </a:rPr>
              <a:t>”</a:t>
            </a:r>
          </a:p>
        </p:txBody>
      </p:sp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457200" y="1539876"/>
            <a:ext cx="5359400" cy="14747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#define ZLEN 5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typedef int </a:t>
            </a:r>
            <a:r>
              <a:rPr lang="en-US" sz="1800" dirty="0" err="1">
                <a:latin typeface="Courier New" pitchFamily="-96" charset="0"/>
              </a:rPr>
              <a:t>zip_</a:t>
            </a:r>
            <a:r>
              <a:rPr lang="en-US" dirty="0" err="1">
                <a:latin typeface="Courier New" pitchFamily="-96" charset="0"/>
              </a:rPr>
              <a:t>code</a:t>
            </a:r>
            <a:r>
              <a:rPr lang="en-US" sz="1800" dirty="0">
                <a:latin typeface="Courier New" pitchFamily="-96" charset="0"/>
              </a:rPr>
              <a:t>[ZLEN];</a:t>
            </a:r>
          </a:p>
          <a:p>
            <a:pPr eaLnBrk="0" hangingPunct="0"/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</a:t>
            </a:r>
            <a:r>
              <a:rPr lang="en-US" dirty="0" err="1">
                <a:latin typeface="Courier New" pitchFamily="-96" charset="0"/>
              </a:rPr>
              <a:t>code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pomona</a:t>
            </a:r>
            <a:r>
              <a:rPr lang="en-US" sz="1800" dirty="0">
                <a:latin typeface="Courier New" pitchFamily="-96" charset="0"/>
              </a:rPr>
              <a:t>  = { 9, </a:t>
            </a:r>
            <a:r>
              <a:rPr lang="en-US" dirty="0">
                <a:latin typeface="Courier New" pitchFamily="-96" charset="0"/>
              </a:rPr>
              <a:t>1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dirty="0">
                <a:latin typeface="Courier New" pitchFamily="-96" charset="0"/>
              </a:rPr>
              <a:t>7</a:t>
            </a:r>
            <a:r>
              <a:rPr lang="en-US" sz="1800" dirty="0">
                <a:latin typeface="Courier New" pitchFamily="-96" charset="0"/>
              </a:rPr>
              <a:t>, 1, 1 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zip_code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cornell</a:t>
            </a:r>
            <a:r>
              <a:rPr lang="en-US" sz="1800" dirty="0">
                <a:latin typeface="Courier New" pitchFamily="-96" charset="0"/>
              </a:rPr>
              <a:t> = { 1, 4, 8, 5, 3 };</a:t>
            </a:r>
          </a:p>
        </p:txBody>
      </p:sp>
      <p:sp>
        <p:nvSpPr>
          <p:cNvPr id="69" name="Text Box 31"/>
          <p:cNvSpPr txBox="1">
            <a:spLocks noChangeArrowheads="1"/>
          </p:cNvSpPr>
          <p:nvPr/>
        </p:nvSpPr>
        <p:spPr bwMode="auto">
          <a:xfrm>
            <a:off x="23815" y="4992688"/>
            <a:ext cx="25417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>
                <a:latin typeface="Courier New" pitchFamily="-96" charset="0"/>
              </a:rPr>
              <a:t>zip_</a:t>
            </a:r>
            <a:r>
              <a:rPr lang="en-US" dirty="0" err="1">
                <a:latin typeface="Courier New" pitchFamily="-96" charset="0"/>
              </a:rPr>
              <a:t>code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cornell</a:t>
            </a:r>
            <a:r>
              <a:rPr lang="en-US" sz="1800" dirty="0">
                <a:latin typeface="Courier New" pitchFamily="-96" charset="0"/>
              </a:rPr>
              <a:t>;</a:t>
            </a:r>
          </a:p>
        </p:txBody>
      </p:sp>
      <p:grpSp>
        <p:nvGrpSpPr>
          <p:cNvPr id="70" name="Group 24"/>
          <p:cNvGrpSpPr>
            <a:grpSpLocks/>
          </p:cNvGrpSpPr>
          <p:nvPr/>
        </p:nvGrpSpPr>
        <p:grpSpPr bwMode="auto">
          <a:xfrm>
            <a:off x="2286000" y="5040313"/>
            <a:ext cx="5435600" cy="750887"/>
            <a:chOff x="2412765" y="3429000"/>
            <a:chExt cx="5435835" cy="771209"/>
          </a:xfrm>
        </p:grpSpPr>
        <p:grpSp>
          <p:nvGrpSpPr>
            <p:cNvPr id="6251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8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8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4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8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251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251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251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251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251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252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2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52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103188" y="4145919"/>
            <a:ext cx="24116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>
                <a:latin typeface="Courier New" pitchFamily="-96" charset="0"/>
              </a:rPr>
              <a:t>zip_</a:t>
            </a:r>
            <a:r>
              <a:rPr lang="en-US" dirty="0" err="1">
                <a:latin typeface="Courier New" pitchFamily="-96" charset="0"/>
              </a:rPr>
              <a:t>code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pomona</a:t>
            </a:r>
            <a:r>
              <a:rPr lang="en-US" sz="1800" dirty="0">
                <a:latin typeface="Courier New" pitchFamily="-96" charset="0"/>
              </a:rPr>
              <a:t>;</a:t>
            </a:r>
          </a:p>
        </p:txBody>
      </p:sp>
      <p:grpSp>
        <p:nvGrpSpPr>
          <p:cNvPr id="90" name="Group 24"/>
          <p:cNvGrpSpPr>
            <a:grpSpLocks/>
          </p:cNvGrpSpPr>
          <p:nvPr/>
        </p:nvGrpSpPr>
        <p:grpSpPr bwMode="auto">
          <a:xfrm>
            <a:off x="2286000" y="4193544"/>
            <a:ext cx="5435600" cy="750888"/>
            <a:chOff x="2412765" y="3429000"/>
            <a:chExt cx="5435835" cy="771209"/>
          </a:xfrm>
        </p:grpSpPr>
        <p:grpSp>
          <p:nvGrpSpPr>
            <p:cNvPr id="62492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0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7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2493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494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40</a:t>
              </a:r>
            </a:p>
          </p:txBody>
        </p:sp>
        <p:sp>
          <p:nvSpPr>
            <p:cNvPr id="62495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6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7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44</a:t>
              </a:r>
            </a:p>
          </p:txBody>
        </p:sp>
        <p:sp>
          <p:nvSpPr>
            <p:cNvPr id="62498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9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48</a:t>
              </a:r>
            </a:p>
          </p:txBody>
        </p:sp>
        <p:sp>
          <p:nvSpPr>
            <p:cNvPr id="62500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1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52</a:t>
              </a:r>
            </a:p>
          </p:txBody>
        </p:sp>
        <p:sp>
          <p:nvSpPr>
            <p:cNvPr id="62502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3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504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07627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Array Accessing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615601"/>
            <a:ext cx="8229600" cy="1958322"/>
          </a:xfrm>
        </p:spPr>
        <p:txBody>
          <a:bodyPr>
            <a:normAutofit/>
          </a:bodyPr>
          <a:lstStyle/>
          <a:p>
            <a:pPr marL="498475" indent="-342900">
              <a:spcBef>
                <a:spcPct val="25000"/>
              </a:spcBef>
              <a:buClr>
                <a:schemeClr val="hlink"/>
              </a:buClr>
              <a:buSzPct val="75000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rdi</a:t>
            </a:r>
            <a:r>
              <a:rPr lang="en-US" sz="2000" dirty="0">
                <a:latin typeface="Calibri" pitchFamily="-96" charset="0"/>
              </a:rPr>
              <a:t> contains starting address of array</a:t>
            </a:r>
          </a:p>
          <a:p>
            <a:pPr marL="498475" indent="-342900">
              <a:spcBef>
                <a:spcPct val="25000"/>
              </a:spcBef>
              <a:buClr>
                <a:schemeClr val="hlink"/>
              </a:buClr>
              <a:buSzPct val="75000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rsi</a:t>
            </a:r>
            <a:r>
              <a:rPr lang="en-US" sz="2000" dirty="0">
                <a:latin typeface="Calibri" pitchFamily="-96" charset="0"/>
              </a:rPr>
              <a:t> contains array index</a:t>
            </a:r>
          </a:p>
          <a:p>
            <a:pPr marL="498475" indent="-342900">
              <a:spcBef>
                <a:spcPct val="25000"/>
              </a:spcBef>
              <a:buClr>
                <a:schemeClr val="hlink"/>
              </a:buClr>
              <a:buSzPct val="75000"/>
            </a:pPr>
            <a:r>
              <a:rPr lang="en-US" sz="2000" dirty="0">
                <a:latin typeface="Calibri" pitchFamily="-96" charset="0"/>
              </a:rPr>
              <a:t>Desired digit at 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rdi</a:t>
            </a:r>
            <a:r>
              <a:rPr lang="en-US" sz="2000" dirty="0">
                <a:latin typeface="Courier New" pitchFamily="-96" charset="0"/>
              </a:rPr>
              <a:t> + 4*%</a:t>
            </a:r>
            <a:r>
              <a:rPr lang="en-US" sz="2000" dirty="0" err="1">
                <a:latin typeface="Courier New" pitchFamily="-96" charset="0"/>
              </a:rPr>
              <a:t>rsi</a:t>
            </a:r>
            <a:endParaRPr lang="en-US" sz="2000" dirty="0">
              <a:latin typeface="Calibri" pitchFamily="-96" charset="0"/>
            </a:endParaRPr>
          </a:p>
          <a:p>
            <a:pPr marL="498475" indent="-342900">
              <a:spcBef>
                <a:spcPct val="25000"/>
              </a:spcBef>
              <a:buClr>
                <a:schemeClr val="hlink"/>
              </a:buClr>
              <a:buSzPct val="75000"/>
            </a:pPr>
            <a:r>
              <a:rPr lang="en-US" sz="2000" dirty="0">
                <a:latin typeface="Calibri" pitchFamily="-96" charset="0"/>
              </a:rPr>
              <a:t>Use memory reference </a:t>
            </a:r>
            <a:r>
              <a:rPr lang="en-US" sz="2000" dirty="0">
                <a:latin typeface="Courier New" pitchFamily="-96" charset="0"/>
              </a:rPr>
              <a:t>(%rdi,%rsi,4)</a:t>
            </a:r>
            <a:endParaRPr lang="en-US" sz="2000" dirty="0">
              <a:latin typeface="Calibri" pitchFamily="-96" charset="0"/>
            </a:endParaRP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1427162" y="2319329"/>
            <a:ext cx="6864350" cy="9207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int </a:t>
            </a:r>
            <a:r>
              <a:rPr lang="en-US" sz="1800" dirty="0" err="1">
                <a:latin typeface="Courier New" pitchFamily="-96" charset="0"/>
              </a:rPr>
              <a:t>get_digit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zip_</a:t>
            </a:r>
            <a:r>
              <a:rPr lang="en-US" dirty="0" err="1">
                <a:latin typeface="Courier New" pitchFamily="-96" charset="0"/>
              </a:rPr>
              <a:t>code</a:t>
            </a:r>
            <a:r>
              <a:rPr lang="en-US" sz="1800" dirty="0">
                <a:latin typeface="Courier New" pitchFamily="-96" charset="0"/>
              </a:rPr>
              <a:t> z, int digit){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z[digit];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1432158" y="3467465"/>
            <a:ext cx="6859354" cy="6437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-96" charset="0"/>
              </a:rPr>
              <a:t># 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>
                <a:latin typeface="Courier New" pitchFamily="-96" charset="0"/>
              </a:rPr>
              <a:t> = z, %</a:t>
            </a:r>
            <a:r>
              <a:rPr lang="en-US" sz="1800" dirty="0" err="1">
                <a:latin typeface="Courier New" pitchFamily="-96" charset="0"/>
              </a:rPr>
              <a:t>rsi</a:t>
            </a:r>
            <a:r>
              <a:rPr lang="en-US" sz="1800" dirty="0">
                <a:latin typeface="Courier New" pitchFamily="-96" charset="0"/>
              </a:rPr>
              <a:t> = digit</a:t>
            </a:r>
            <a:endParaRPr lang="cs-CZ" sz="1800" dirty="0">
              <a:latin typeface="Courier New" pitchFamily="-96" charset="0"/>
            </a:endParaRP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cs-CZ" sz="1800" dirty="0" err="1">
                <a:latin typeface="Courier New" pitchFamily="-96" charset="0"/>
              </a:rPr>
              <a:t>movl</a:t>
            </a:r>
            <a:r>
              <a:rPr lang="cs-CZ" sz="1800" dirty="0">
                <a:latin typeface="Courier New" pitchFamily="-96" charset="0"/>
              </a:rPr>
              <a:t> (%rdi,%rsi,4), %</a:t>
            </a:r>
            <a:r>
              <a:rPr lang="cs-CZ" sz="1800" dirty="0" err="1">
                <a:latin typeface="Courier New" pitchFamily="-96" charset="0"/>
              </a:rPr>
              <a:t>eax</a:t>
            </a:r>
            <a:r>
              <a:rPr lang="en-US" sz="1800" dirty="0">
                <a:latin typeface="Courier New" pitchFamily="-96" charset="0"/>
              </a:rPr>
              <a:t>  # z[digit]</a:t>
            </a:r>
          </a:p>
        </p:txBody>
      </p:sp>
      <p:sp>
        <p:nvSpPr>
          <p:cNvPr id="64518" name="Text Box 31"/>
          <p:cNvSpPr txBox="1">
            <a:spLocks noChangeArrowheads="1"/>
          </p:cNvSpPr>
          <p:nvPr/>
        </p:nvSpPr>
        <p:spPr bwMode="auto">
          <a:xfrm>
            <a:off x="76201" y="1408113"/>
            <a:ext cx="2479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>
                <a:latin typeface="Courier New" pitchFamily="-96" charset="0"/>
              </a:rPr>
              <a:t>zip_code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pomona</a:t>
            </a:r>
            <a:r>
              <a:rPr lang="en-US" sz="1800" dirty="0">
                <a:latin typeface="Courier New" pitchFamily="-96" charset="0"/>
              </a:rPr>
              <a:t>;</a:t>
            </a:r>
          </a:p>
        </p:txBody>
      </p:sp>
      <p:grpSp>
        <p:nvGrpSpPr>
          <p:cNvPr id="64519" name="Group 24"/>
          <p:cNvGrpSpPr>
            <a:grpSpLocks/>
          </p:cNvGrpSpPr>
          <p:nvPr/>
        </p:nvGrpSpPr>
        <p:grpSpPr bwMode="auto">
          <a:xfrm>
            <a:off x="2184400" y="1455738"/>
            <a:ext cx="5435600" cy="750887"/>
            <a:chOff x="2412765" y="3429000"/>
            <a:chExt cx="5435835" cy="771209"/>
          </a:xfrm>
        </p:grpSpPr>
        <p:grpSp>
          <p:nvGrpSpPr>
            <p:cNvPr id="6452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7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452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452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452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452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452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453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453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325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Exercise 2: Array Loop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C7B1A96-FC15-3945-9D3B-D80EA97F13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745198"/>
              </p:ext>
            </p:extLst>
          </p:nvPr>
        </p:nvGraphicFramePr>
        <p:xfrm>
          <a:off x="5257800" y="1520588"/>
          <a:ext cx="2667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607">
                  <a:extLst>
                    <a:ext uri="{9D8B030D-6E8A-4147-A177-3AD203B41FA5}">
                      <a16:colId xmlns:a16="http://schemas.microsoft.com/office/drawing/2014/main" val="3324061568"/>
                    </a:ext>
                  </a:extLst>
                </a:gridCol>
                <a:gridCol w="1309393">
                  <a:extLst>
                    <a:ext uri="{9D8B030D-6E8A-4147-A177-3AD203B41FA5}">
                      <a16:colId xmlns:a16="http://schemas.microsoft.com/office/drawing/2014/main" val="2911623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469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750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163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ourier" pitchFamily="2" charset="0"/>
                        </a:rPr>
                        <a:t>i</a:t>
                      </a:r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32263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520E61EA-5F5F-344A-9188-8B3AE91E7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85" y="1371600"/>
            <a:ext cx="4176738" cy="31367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array_loop</a:t>
            </a:r>
            <a:r>
              <a:rPr lang="en-US" dirty="0">
                <a:latin typeface="Courier New" pitchFamily="49" charset="0"/>
              </a:rPr>
              <a:t>:              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    $0, %</a:t>
            </a:r>
            <a:r>
              <a:rPr lang="en-US" dirty="0" err="1">
                <a:latin typeface="Courier New" pitchFamily="49" charset="0"/>
              </a:rPr>
              <a:t>esi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xorl</a:t>
            </a:r>
            <a:r>
              <a:rPr lang="en-US" dirty="0">
                <a:latin typeface="Courier New" pitchFamily="49" charset="0"/>
              </a:rPr>
              <a:t>    %</a:t>
            </a:r>
            <a:r>
              <a:rPr lang="en-US" dirty="0" err="1">
                <a:latin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eax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jmp</a:t>
            </a:r>
            <a:r>
              <a:rPr lang="en-US" dirty="0">
                <a:latin typeface="Courier New" pitchFamily="49" charset="0"/>
              </a:rPr>
              <a:t>	 L2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L1:                         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addl</a:t>
            </a:r>
            <a:r>
              <a:rPr lang="en-US" dirty="0">
                <a:latin typeface="Courier New" pitchFamily="49" charset="0"/>
              </a:rPr>
              <a:t>    (%rdi,%rsi,4), %</a:t>
            </a:r>
            <a:r>
              <a:rPr lang="en-US" dirty="0" err="1">
                <a:latin typeface="Courier New" pitchFamily="49" charset="0"/>
              </a:rPr>
              <a:t>eax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incq</a:t>
            </a:r>
            <a:r>
              <a:rPr lang="en-US" dirty="0">
                <a:latin typeface="Courier New" pitchFamily="49" charset="0"/>
              </a:rPr>
              <a:t>    %</a:t>
            </a:r>
            <a:r>
              <a:rPr lang="en-US" dirty="0" err="1">
                <a:latin typeface="Courier New" pitchFamily="49" charset="0"/>
              </a:rPr>
              <a:t>rsi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L2: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cmpq</a:t>
            </a:r>
            <a:r>
              <a:rPr lang="en-US" dirty="0">
                <a:latin typeface="Courier New" pitchFamily="49" charset="0"/>
              </a:rPr>
              <a:t>    $5, %</a:t>
            </a:r>
            <a:r>
              <a:rPr lang="en-US" dirty="0" err="1">
                <a:latin typeface="Courier New" pitchFamily="49" charset="0"/>
              </a:rPr>
              <a:t>rsi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jl</a:t>
            </a:r>
            <a:r>
              <a:rPr lang="en-US" dirty="0">
                <a:latin typeface="Courier New" pitchFamily="49" charset="0"/>
              </a:rPr>
              <a:t>     L1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retq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B23B0CB-46A9-7D43-915C-593D3C1DF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03" y="4552241"/>
            <a:ext cx="4172254" cy="230575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int </a:t>
            </a:r>
            <a:r>
              <a:rPr lang="en-US" sz="1800" dirty="0" err="1">
                <a:latin typeface="Courier New" pitchFamily="-96" charset="0"/>
              </a:rPr>
              <a:t>array_loop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zip_</a:t>
            </a:r>
            <a:r>
              <a:rPr lang="en-US" dirty="0" err="1">
                <a:latin typeface="Courier New" pitchFamily="-96" charset="0"/>
              </a:rPr>
              <a:t>code</a:t>
            </a:r>
            <a:r>
              <a:rPr lang="en-US" sz="1800" dirty="0">
                <a:latin typeface="Courier New" pitchFamily="-96" charset="0"/>
              </a:rPr>
              <a:t> z)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dirty="0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dirty="0">
                <a:latin typeface="Courier New" pitchFamily="-96" charset="0"/>
              </a:rPr>
              <a:t>sum = ______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int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for(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 = ___;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 &lt; </a:t>
            </a:r>
            <a:r>
              <a:rPr lang="en-US" dirty="0">
                <a:latin typeface="Courier New" pitchFamily="-96" charset="0"/>
              </a:rPr>
              <a:t>___</a:t>
            </a:r>
            <a:r>
              <a:rPr lang="en-US" sz="1800" dirty="0">
                <a:latin typeface="Courier New" pitchFamily="-96" charset="0"/>
              </a:rPr>
              <a:t>; </a:t>
            </a:r>
            <a:r>
              <a:rPr lang="en-US" dirty="0">
                <a:latin typeface="Courier New" pitchFamily="-96" charset="0"/>
              </a:rPr>
              <a:t>___ </a:t>
            </a:r>
            <a:r>
              <a:rPr lang="en-US" sz="1800" dirty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sum = _______;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}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dirty="0">
                <a:latin typeface="Courier New" pitchFamily="-96" charset="0"/>
              </a:rPr>
              <a:t>  return _______;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31171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301785" y="1371600"/>
            <a:ext cx="4176738" cy="31367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array_loop</a:t>
            </a:r>
            <a:r>
              <a:rPr lang="en-US" dirty="0">
                <a:latin typeface="Courier New" pitchFamily="49" charset="0"/>
              </a:rPr>
              <a:t>:              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    $0, %</a:t>
            </a:r>
            <a:r>
              <a:rPr lang="en-US" dirty="0" err="1">
                <a:latin typeface="Courier New" pitchFamily="49" charset="0"/>
              </a:rPr>
              <a:t>esi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xorl</a:t>
            </a:r>
            <a:r>
              <a:rPr lang="en-US" dirty="0">
                <a:latin typeface="Courier New" pitchFamily="49" charset="0"/>
              </a:rPr>
              <a:t>    %</a:t>
            </a:r>
            <a:r>
              <a:rPr lang="en-US" dirty="0" err="1">
                <a:latin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eax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jmp</a:t>
            </a:r>
            <a:r>
              <a:rPr lang="en-US" dirty="0">
                <a:latin typeface="Courier New" pitchFamily="49" charset="0"/>
              </a:rPr>
              <a:t>	 L2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L1:                         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addl</a:t>
            </a:r>
            <a:r>
              <a:rPr lang="en-US" dirty="0">
                <a:latin typeface="Courier New" pitchFamily="49" charset="0"/>
              </a:rPr>
              <a:t>    (%rdi,%rsi,4), %</a:t>
            </a:r>
            <a:r>
              <a:rPr lang="en-US" dirty="0" err="1">
                <a:latin typeface="Courier New" pitchFamily="49" charset="0"/>
              </a:rPr>
              <a:t>eax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incq</a:t>
            </a:r>
            <a:r>
              <a:rPr lang="en-US" dirty="0">
                <a:latin typeface="Courier New" pitchFamily="49" charset="0"/>
              </a:rPr>
              <a:t>    %</a:t>
            </a:r>
            <a:r>
              <a:rPr lang="en-US" dirty="0" err="1">
                <a:latin typeface="Courier New" pitchFamily="49" charset="0"/>
              </a:rPr>
              <a:t>rsi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L2: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cmpq</a:t>
            </a:r>
            <a:r>
              <a:rPr lang="en-US" dirty="0">
                <a:latin typeface="Courier New" pitchFamily="49" charset="0"/>
              </a:rPr>
              <a:t>    $5, %</a:t>
            </a:r>
            <a:r>
              <a:rPr lang="en-US" dirty="0" err="1">
                <a:latin typeface="Courier New" pitchFamily="49" charset="0"/>
              </a:rPr>
              <a:t>rsi</a:t>
            </a:r>
            <a:endParaRPr lang="en-US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jl</a:t>
            </a:r>
            <a:r>
              <a:rPr lang="en-US" dirty="0">
                <a:latin typeface="Courier New" pitchFamily="49" charset="0"/>
              </a:rPr>
              <a:t>     L1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  </a:t>
            </a:r>
            <a:r>
              <a:rPr lang="en-US" dirty="0" err="1">
                <a:latin typeface="Courier New" pitchFamily="49" charset="0"/>
              </a:rPr>
              <a:t>retq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Exercise 2: Array Loop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97303" y="4552241"/>
            <a:ext cx="4172254" cy="230575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int </a:t>
            </a:r>
            <a:r>
              <a:rPr lang="en-US" sz="1800" dirty="0" err="1">
                <a:latin typeface="Courier New" pitchFamily="-96" charset="0"/>
              </a:rPr>
              <a:t>array_loop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zip_</a:t>
            </a:r>
            <a:r>
              <a:rPr lang="en-US" dirty="0" err="1">
                <a:latin typeface="Courier New" pitchFamily="-96" charset="0"/>
              </a:rPr>
              <a:t>code</a:t>
            </a:r>
            <a:r>
              <a:rPr lang="en-US" sz="1800" dirty="0">
                <a:latin typeface="Courier New" pitchFamily="-96" charset="0"/>
              </a:rPr>
              <a:t> z)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dirty="0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dirty="0">
                <a:latin typeface="Courier New" pitchFamily="-96" charset="0"/>
              </a:rPr>
              <a:t>sum = ______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int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for(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 = ___;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 &lt; </a:t>
            </a:r>
            <a:r>
              <a:rPr lang="en-US" dirty="0">
                <a:latin typeface="Courier New" pitchFamily="-96" charset="0"/>
              </a:rPr>
              <a:t>___</a:t>
            </a:r>
            <a:r>
              <a:rPr lang="en-US" sz="1800" dirty="0">
                <a:latin typeface="Courier New" pitchFamily="-96" charset="0"/>
              </a:rPr>
              <a:t>; </a:t>
            </a:r>
            <a:r>
              <a:rPr lang="en-US" dirty="0">
                <a:latin typeface="Courier New" pitchFamily="-96" charset="0"/>
              </a:rPr>
              <a:t>___ </a:t>
            </a:r>
            <a:r>
              <a:rPr lang="en-US" sz="1800" dirty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sum = _______;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}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dirty="0">
                <a:latin typeface="Courier New" pitchFamily="-96" charset="0"/>
              </a:rPr>
              <a:t>  return _______;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CC4D4C1-0EF3-724D-BACA-B6E065F1B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9961" y="4520864"/>
            <a:ext cx="4172254" cy="230575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int </a:t>
            </a:r>
            <a:r>
              <a:rPr lang="en-US" sz="1800" dirty="0" err="1">
                <a:latin typeface="Courier New" pitchFamily="-96" charset="0"/>
              </a:rPr>
              <a:t>array_loop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zip_code</a:t>
            </a:r>
            <a:r>
              <a:rPr lang="en-US" sz="1800" dirty="0">
                <a:latin typeface="Courier New" pitchFamily="-96" charset="0"/>
              </a:rPr>
              <a:t> z){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dirty="0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dirty="0">
                <a:latin typeface="Courier New" pitchFamily="-96" charset="0"/>
              </a:rPr>
              <a:t>sum = ______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int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for(</a:t>
            </a:r>
            <a:r>
              <a:rPr lang="en-US" dirty="0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 = ___; </a:t>
            </a:r>
            <a:r>
              <a:rPr lang="en-US" dirty="0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 &lt; </a:t>
            </a:r>
            <a:r>
              <a:rPr lang="en-US" dirty="0">
                <a:latin typeface="Courier New" pitchFamily="-96" charset="0"/>
              </a:rPr>
              <a:t>___</a:t>
            </a:r>
            <a:r>
              <a:rPr lang="en-US" sz="1800" dirty="0">
                <a:latin typeface="Courier New" pitchFamily="-96" charset="0"/>
              </a:rPr>
              <a:t>; </a:t>
            </a:r>
            <a:r>
              <a:rPr lang="en-US" dirty="0">
                <a:latin typeface="Courier New" pitchFamily="-96" charset="0"/>
              </a:rPr>
              <a:t>___ </a:t>
            </a:r>
            <a:r>
              <a:rPr lang="en-US" sz="1800" dirty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sum = __________;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}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dirty="0">
                <a:latin typeface="Courier New" pitchFamily="-96" charset="0"/>
              </a:rPr>
              <a:t>  return _______;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C7B1A96-FC15-3945-9D3B-D80EA97F1310}"/>
              </a:ext>
            </a:extLst>
          </p:cNvPr>
          <p:cNvGraphicFramePr>
            <a:graphicFrameLocks noGrp="1"/>
          </p:cNvGraphicFramePr>
          <p:nvPr/>
        </p:nvGraphicFramePr>
        <p:xfrm>
          <a:off x="5257800" y="1520588"/>
          <a:ext cx="2667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607">
                  <a:extLst>
                    <a:ext uri="{9D8B030D-6E8A-4147-A177-3AD203B41FA5}">
                      <a16:colId xmlns:a16="http://schemas.microsoft.com/office/drawing/2014/main" val="3324061568"/>
                    </a:ext>
                  </a:extLst>
                </a:gridCol>
                <a:gridCol w="1309393">
                  <a:extLst>
                    <a:ext uri="{9D8B030D-6E8A-4147-A177-3AD203B41FA5}">
                      <a16:colId xmlns:a16="http://schemas.microsoft.com/office/drawing/2014/main" val="2911623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469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750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163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ourier" pitchFamily="2" charset="0"/>
                        </a:rPr>
                        <a:t>i</a:t>
                      </a:r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3226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055055B-C90D-A147-9F36-291AA2A3D81A}"/>
              </a:ext>
            </a:extLst>
          </p:cNvPr>
          <p:cNvSpPr/>
          <p:nvPr/>
        </p:nvSpPr>
        <p:spPr>
          <a:xfrm>
            <a:off x="6858000" y="1892936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%</a:t>
            </a:r>
            <a:r>
              <a:rPr lang="en-US" b="1" dirty="0" err="1">
                <a:solidFill>
                  <a:schemeClr val="accent1"/>
                </a:solidFill>
                <a:latin typeface="Courier" pitchFamily="2" charset="0"/>
              </a:rPr>
              <a:t>rdi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113352-36A0-FE45-A92C-67BB0817D7E1}"/>
              </a:ext>
            </a:extLst>
          </p:cNvPr>
          <p:cNvSpPr/>
          <p:nvPr/>
        </p:nvSpPr>
        <p:spPr>
          <a:xfrm>
            <a:off x="6857999" y="2261872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%</a:t>
            </a:r>
            <a:r>
              <a:rPr lang="en-US" b="1" dirty="0" err="1">
                <a:solidFill>
                  <a:schemeClr val="accent1"/>
                </a:solidFill>
                <a:latin typeface="Courier" pitchFamily="2" charset="0"/>
              </a:rPr>
              <a:t>rax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F5B23D-3D1C-FC42-9BB8-16FA6004BA7A}"/>
              </a:ext>
            </a:extLst>
          </p:cNvPr>
          <p:cNvSpPr/>
          <p:nvPr/>
        </p:nvSpPr>
        <p:spPr>
          <a:xfrm>
            <a:off x="6857999" y="2630808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%</a:t>
            </a:r>
            <a:r>
              <a:rPr lang="en-US" b="1" dirty="0" err="1">
                <a:solidFill>
                  <a:schemeClr val="accent1"/>
                </a:solidFill>
                <a:latin typeface="Courier" pitchFamily="2" charset="0"/>
              </a:rPr>
              <a:t>rsi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FF6E63-B1E8-B947-94FC-1B11E829B8B5}"/>
              </a:ext>
            </a:extLst>
          </p:cNvPr>
          <p:cNvSpPr/>
          <p:nvPr/>
        </p:nvSpPr>
        <p:spPr>
          <a:xfrm>
            <a:off x="1752600" y="536262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FD4BD0-0818-124B-9790-F5C9E9653697}"/>
              </a:ext>
            </a:extLst>
          </p:cNvPr>
          <p:cNvSpPr/>
          <p:nvPr/>
        </p:nvSpPr>
        <p:spPr>
          <a:xfrm>
            <a:off x="2228892" y="481934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E0E88F-D71C-F942-81CB-3A286C22DABA}"/>
              </a:ext>
            </a:extLst>
          </p:cNvPr>
          <p:cNvSpPr/>
          <p:nvPr/>
        </p:nvSpPr>
        <p:spPr>
          <a:xfrm>
            <a:off x="3048000" y="536262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5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ABB42BD-0B7C-1146-A3CA-D5FEE4382223}"/>
              </a:ext>
            </a:extLst>
          </p:cNvPr>
          <p:cNvSpPr/>
          <p:nvPr/>
        </p:nvSpPr>
        <p:spPr>
          <a:xfrm>
            <a:off x="3570928" y="5362628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chemeClr val="accent1"/>
                </a:solidFill>
                <a:latin typeface="Courier" pitchFamily="2" charset="0"/>
              </a:rPr>
              <a:t>i</a:t>
            </a:r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++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E30F58E-02EB-D74A-A26F-682938C03E95}"/>
              </a:ext>
            </a:extLst>
          </p:cNvPr>
          <p:cNvSpPr/>
          <p:nvPr/>
        </p:nvSpPr>
        <p:spPr>
          <a:xfrm>
            <a:off x="1752600" y="6202608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sum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495A942-A93F-9D46-9B9D-54950536538A}"/>
              </a:ext>
            </a:extLst>
          </p:cNvPr>
          <p:cNvSpPr/>
          <p:nvPr/>
        </p:nvSpPr>
        <p:spPr>
          <a:xfrm>
            <a:off x="1608068" y="5657540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chemeClr val="accent1"/>
                </a:solidFill>
                <a:latin typeface="Courier" pitchFamily="2" charset="0"/>
              </a:rPr>
              <a:t>sum+z</a:t>
            </a:r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[</a:t>
            </a:r>
            <a:r>
              <a:rPr lang="en-US" b="1" dirty="0" err="1">
                <a:solidFill>
                  <a:schemeClr val="accent1"/>
                </a:solidFill>
                <a:latin typeface="Courier" pitchFamily="2" charset="0"/>
              </a:rPr>
              <a:t>i</a:t>
            </a:r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]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3E205AA-B57A-6D4A-A482-CDB7F889504B}"/>
              </a:ext>
            </a:extLst>
          </p:cNvPr>
          <p:cNvSpPr/>
          <p:nvPr/>
        </p:nvSpPr>
        <p:spPr>
          <a:xfrm>
            <a:off x="6592584" y="477540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A68E5E-F536-C342-B346-D29EA10CE800}"/>
              </a:ext>
            </a:extLst>
          </p:cNvPr>
          <p:cNvSpPr/>
          <p:nvPr/>
        </p:nvSpPr>
        <p:spPr>
          <a:xfrm>
            <a:off x="6116292" y="6158674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sum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9413926-C859-8E46-A896-16961F464ECA}"/>
              </a:ext>
            </a:extLst>
          </p:cNvPr>
          <p:cNvSpPr/>
          <p:nvPr/>
        </p:nvSpPr>
        <p:spPr>
          <a:xfrm>
            <a:off x="6056752" y="5613606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sum+*(</a:t>
            </a:r>
            <a:r>
              <a:rPr lang="en-US" b="1" dirty="0" err="1">
                <a:solidFill>
                  <a:schemeClr val="accent1"/>
                </a:solidFill>
                <a:latin typeface="Courier" pitchFamily="2" charset="0"/>
              </a:rPr>
              <a:t>z+i</a:t>
            </a:r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7898414-460F-CD40-816D-6335A5BC442E}"/>
              </a:ext>
            </a:extLst>
          </p:cNvPr>
          <p:cNvSpPr/>
          <p:nvPr/>
        </p:nvSpPr>
        <p:spPr>
          <a:xfrm>
            <a:off x="6096000" y="5340692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8B7D074-1502-CC4D-818B-F592E21E60C4}"/>
              </a:ext>
            </a:extLst>
          </p:cNvPr>
          <p:cNvSpPr/>
          <p:nvPr/>
        </p:nvSpPr>
        <p:spPr>
          <a:xfrm>
            <a:off x="7239000" y="532865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5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FC09180-B921-FD40-B28C-49C4693EAE4A}"/>
              </a:ext>
            </a:extLst>
          </p:cNvPr>
          <p:cNvSpPr/>
          <p:nvPr/>
        </p:nvSpPr>
        <p:spPr>
          <a:xfrm>
            <a:off x="7966956" y="5328656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i++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71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1894</TotalTime>
  <Words>2287</Words>
  <Application>Microsoft Macintosh PowerPoint</Application>
  <PresentationFormat>On-screen Show (4:3)</PresentationFormat>
  <Paragraphs>538</Paragraphs>
  <Slides>17</Slides>
  <Notes>15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</vt:lpstr>
      <vt:lpstr>Courier New</vt:lpstr>
      <vt:lpstr>Times New Roman</vt:lpstr>
      <vt:lpstr>Wingdings</vt:lpstr>
      <vt:lpstr>Clarity</vt:lpstr>
      <vt:lpstr>Lecture 8: Data Structures in Assembly</vt:lpstr>
      <vt:lpstr>From Last Time…</vt:lpstr>
      <vt:lpstr>Array Allocation</vt:lpstr>
      <vt:lpstr>Exercise 1: Array Access</vt:lpstr>
      <vt:lpstr>Exercise 1: Array Access</vt:lpstr>
      <vt:lpstr>Array Example</vt:lpstr>
      <vt:lpstr>Array Accessing Example</vt:lpstr>
      <vt:lpstr>Exercise 2: Array Loop</vt:lpstr>
      <vt:lpstr>Exercise 2: Array Loop</vt:lpstr>
      <vt:lpstr>Array Recursion</vt:lpstr>
      <vt:lpstr>Example: Array Recursion</vt:lpstr>
      <vt:lpstr>Structure Representation</vt:lpstr>
      <vt:lpstr>Generating Pointer to Structure Member</vt:lpstr>
      <vt:lpstr>Following Linked List</vt:lpstr>
      <vt:lpstr>Exercise 3: Structs</vt:lpstr>
      <vt:lpstr>Exercise 3: Structs</vt:lpstr>
      <vt:lpstr>Exercise 4: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7: Data Structures in Assembly</dc:title>
  <dc:creator>Eleanor  Birrell</dc:creator>
  <cp:lastModifiedBy>Eleanor Birrell</cp:lastModifiedBy>
  <cp:revision>65</cp:revision>
  <dcterms:created xsi:type="dcterms:W3CDTF">2019-02-13T05:22:03Z</dcterms:created>
  <dcterms:modified xsi:type="dcterms:W3CDTF">2020-09-13T04:38:56Z</dcterms:modified>
</cp:coreProperties>
</file>