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6" r:id="rId3"/>
    <p:sldId id="299" r:id="rId4"/>
    <p:sldId id="375" r:id="rId5"/>
    <p:sldId id="378" r:id="rId6"/>
    <p:sldId id="379" r:id="rId7"/>
    <p:sldId id="602" r:id="rId8"/>
    <p:sldId id="603" r:id="rId9"/>
    <p:sldId id="372" r:id="rId10"/>
    <p:sldId id="605" r:id="rId11"/>
    <p:sldId id="604" r:id="rId12"/>
    <p:sldId id="601" r:id="rId13"/>
    <p:sldId id="366" r:id="rId14"/>
    <p:sldId id="376" r:id="rId15"/>
    <p:sldId id="380" r:id="rId16"/>
    <p:sldId id="381" r:id="rId17"/>
    <p:sldId id="606" r:id="rId18"/>
    <p:sldId id="367" r:id="rId19"/>
    <p:sldId id="317" r:id="rId20"/>
    <p:sldId id="1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4" autoAdjust="0"/>
    <p:restoredTop sz="94322" autoAdjust="0"/>
  </p:normalViewPr>
  <p:slideViewPr>
    <p:cSldViewPr>
      <p:cViewPr varScale="1">
        <p:scale>
          <a:sx n="104" d="100"/>
          <a:sy n="104" d="100"/>
        </p:scale>
        <p:origin x="11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on board, then demo</a:t>
            </a:r>
          </a:p>
          <a:p>
            <a:endParaRPr lang="en-US" dirty="0"/>
          </a:p>
          <a:p>
            <a:r>
              <a:rPr lang="en-US" dirty="0"/>
              <a:t>Demo 1 - Procedure calls (note: run on </a:t>
            </a:r>
            <a:r>
              <a:rPr lang="en-US" dirty="0" err="1"/>
              <a:t>linux</a:t>
            </a:r>
            <a:r>
              <a:rPr lang="en-US" dirty="0"/>
              <a:t> server):</a:t>
            </a:r>
          </a:p>
          <a:p>
            <a:r>
              <a:rPr lang="en-US" dirty="0"/>
              <a:t>make example1</a:t>
            </a:r>
          </a:p>
          <a:p>
            <a:r>
              <a:rPr lang="en-US" dirty="0" err="1"/>
              <a:t>gdb</a:t>
            </a:r>
            <a:r>
              <a:rPr lang="en-US" dirty="0"/>
              <a:t>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b example1		# set breakpoint at beginning of function example1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example1 	# show assembly code and walk through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r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 		# observe values in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stepi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info reg		# observe new values of %</a:t>
            </a:r>
            <a:r>
              <a:rPr lang="en-US" dirty="0" err="1"/>
              <a:t>rsp</a:t>
            </a:r>
            <a:r>
              <a:rPr lang="en-US" dirty="0"/>
              <a:t> and %rip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x/4wd $</a:t>
            </a:r>
            <a:r>
              <a:rPr lang="en-US" dirty="0" err="1"/>
              <a:t>rsp</a:t>
            </a:r>
            <a:r>
              <a:rPr lang="en-US" dirty="0"/>
              <a:t>		# see initial values in a as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step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x/44wd $</a:t>
            </a:r>
            <a:r>
              <a:rPr lang="en-US" dirty="0" err="1"/>
              <a:t>rsp</a:t>
            </a:r>
            <a:r>
              <a:rPr lang="en-US" dirty="0"/>
              <a:t>		# observe new array values (a[3] now 10)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x/3gx $</a:t>
            </a:r>
            <a:r>
              <a:rPr lang="en-US" dirty="0" err="1"/>
              <a:t>rsp</a:t>
            </a:r>
            <a:r>
              <a:rPr lang="en-US" dirty="0"/>
              <a:t>		# observe return address value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</a:t>
            </a:r>
            <a:r>
              <a:rPr lang="en-US" dirty="0" err="1"/>
              <a:t>disassem</a:t>
            </a:r>
            <a:r>
              <a:rPr lang="en-US" dirty="0"/>
              <a:t> main		# observe ret </a:t>
            </a:r>
            <a:r>
              <a:rPr lang="en-US" dirty="0" err="1"/>
              <a:t>addr</a:t>
            </a:r>
            <a:r>
              <a:rPr lang="en-US" dirty="0"/>
              <a:t> is next </a:t>
            </a:r>
            <a:r>
              <a:rPr lang="en-US" dirty="0" err="1"/>
              <a:t>instr</a:t>
            </a:r>
            <a:r>
              <a:rPr lang="en-US" dirty="0"/>
              <a:t> in 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6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clang actually assembly adds </a:t>
            </a:r>
            <a:r>
              <a:rPr lang="en-US" dirty="0" err="1"/>
              <a:t>pushq</a:t>
            </a:r>
            <a:r>
              <a:rPr lang="en-US" dirty="0"/>
              <a:t> </a:t>
            </a:r>
            <a:r>
              <a:rPr lang="en-US" dirty="0" err="1"/>
              <a:t>rax</a:t>
            </a:r>
            <a:r>
              <a:rPr lang="en-US" dirty="0"/>
              <a:t> to beginning and </a:t>
            </a:r>
            <a:r>
              <a:rPr lang="en-US" dirty="0" err="1"/>
              <a:t>popq</a:t>
            </a:r>
            <a:r>
              <a:rPr lang="en-US" dirty="0"/>
              <a:t> </a:t>
            </a:r>
            <a:r>
              <a:rPr lang="en-US" dirty="0" err="1"/>
              <a:t>rcx</a:t>
            </a:r>
            <a:r>
              <a:rPr lang="en-US" dirty="0"/>
              <a:t> to end to align to 16 bytes (seen in demo)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4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		 Fall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7: Procedure Calls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9013-6C4E-7C47-87E2-8EE899A2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Modifying the Stack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23AE8-B1E7-344E-AD40-733799E2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495800" cy="4718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0x400557 &lt;fun&gt;: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400557: mov $13, 16(%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40055a: ret	 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0x40055b &lt;main&gt;: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40055b: sub $8, %</a:t>
            </a:r>
            <a:r>
              <a:rPr lang="en-US" dirty="0" err="1">
                <a:latin typeface="Courier" pitchFamily="2" charset="0"/>
              </a:rPr>
              <a:t>rsp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40055f: push $47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400560: </a:t>
            </a:r>
            <a:r>
              <a:rPr lang="en-US" dirty="0" err="1">
                <a:latin typeface="Courier" pitchFamily="2" charset="0"/>
              </a:rPr>
              <a:t>callq</a:t>
            </a:r>
            <a:r>
              <a:rPr lang="en-US" dirty="0">
                <a:latin typeface="Courier" pitchFamily="2" charset="0"/>
              </a:rPr>
              <a:t> 400557 &lt;fun&gt;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400565: </a:t>
            </a:r>
            <a:r>
              <a:rPr lang="en-US" dirty="0" err="1">
                <a:latin typeface="Courier" pitchFamily="2" charset="0"/>
              </a:rPr>
              <a:t>popq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400566: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),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40056a: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$8, 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40056e: ret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F302BB-22EF-F047-A626-B0874EF9AE99}"/>
              </a:ext>
            </a:extLst>
          </p:cNvPr>
          <p:cNvSpPr/>
          <p:nvPr/>
        </p:nvSpPr>
        <p:spPr>
          <a:xfrm>
            <a:off x="5922579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8192B-AD25-004D-BEDE-E2A08D7F4BB0}"/>
              </a:ext>
            </a:extLst>
          </p:cNvPr>
          <p:cNvSpPr/>
          <p:nvPr/>
        </p:nvSpPr>
        <p:spPr>
          <a:xfrm>
            <a:off x="5943600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6F27B8-D45F-384E-B634-5CEE469B6DBC}"/>
              </a:ext>
            </a:extLst>
          </p:cNvPr>
          <p:cNvSpPr/>
          <p:nvPr/>
        </p:nvSpPr>
        <p:spPr>
          <a:xfrm>
            <a:off x="5943600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E54C96-C235-684D-B7FE-5E6C840C2BF9}"/>
              </a:ext>
            </a:extLst>
          </p:cNvPr>
          <p:cNvSpPr/>
          <p:nvPr/>
        </p:nvSpPr>
        <p:spPr>
          <a:xfrm>
            <a:off x="5935717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EFA44F-E743-3F4E-A994-3829344C587E}"/>
              </a:ext>
            </a:extLst>
          </p:cNvPr>
          <p:cNvSpPr/>
          <p:nvPr/>
        </p:nvSpPr>
        <p:spPr>
          <a:xfrm>
            <a:off x="5935717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7BDAA-0929-954F-9EE4-6BE57CB58259}"/>
              </a:ext>
            </a:extLst>
          </p:cNvPr>
          <p:cNvSpPr/>
          <p:nvPr/>
        </p:nvSpPr>
        <p:spPr>
          <a:xfrm>
            <a:off x="5935717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559F8E-8305-D547-ADEB-E984C1C8EC43}"/>
              </a:ext>
            </a:extLst>
          </p:cNvPr>
          <p:cNvSpPr/>
          <p:nvPr/>
        </p:nvSpPr>
        <p:spPr>
          <a:xfrm>
            <a:off x="5935717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C7B03E-58E1-7B40-88C5-F6519E7389EF}"/>
              </a:ext>
            </a:extLst>
          </p:cNvPr>
          <p:cNvSpPr/>
          <p:nvPr/>
        </p:nvSpPr>
        <p:spPr>
          <a:xfrm>
            <a:off x="5943600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94862-841C-B34F-8E33-4E497AEA13B5}"/>
              </a:ext>
            </a:extLst>
          </p:cNvPr>
          <p:cNvSpPr/>
          <p:nvPr/>
        </p:nvSpPr>
        <p:spPr>
          <a:xfrm>
            <a:off x="5943600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402910F-032F-E444-B741-066EEE2CAC21}"/>
              </a:ext>
            </a:extLst>
          </p:cNvPr>
          <p:cNvSpPr txBox="1">
            <a:spLocks/>
          </p:cNvSpPr>
          <p:nvPr/>
        </p:nvSpPr>
        <p:spPr>
          <a:xfrm>
            <a:off x="2057400" y="2209801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Courier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E288E6-D3F5-884F-B3EE-C0FBF6B6044B}"/>
              </a:ext>
            </a:extLst>
          </p:cNvPr>
          <p:cNvGrpSpPr/>
          <p:nvPr/>
        </p:nvGrpSpPr>
        <p:grpSpPr>
          <a:xfrm>
            <a:off x="4760221" y="2039013"/>
            <a:ext cx="1147558" cy="369332"/>
            <a:chOff x="5405642" y="2781372"/>
            <a:chExt cx="1147558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62D43A2-EC3D-0641-A813-7A6672FC4A3E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BE04BD-AEE4-0447-9C76-5AA36549DEA0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A0AF9B-07A9-2D47-B64C-1EA1EDE6EDED}"/>
              </a:ext>
            </a:extLst>
          </p:cNvPr>
          <p:cNvGrpSpPr/>
          <p:nvPr/>
        </p:nvGrpSpPr>
        <p:grpSpPr>
          <a:xfrm>
            <a:off x="-15140" y="3145544"/>
            <a:ext cx="863922" cy="369332"/>
            <a:chOff x="5405642" y="2781372"/>
            <a:chExt cx="863922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12B14F0-9FF1-2F43-B5E9-D7841917162D}"/>
                </a:ext>
              </a:extLst>
            </p:cNvPr>
            <p:cNvCxnSpPr>
              <a:cxnSpLocks/>
            </p:cNvCxnSpPr>
            <p:nvPr/>
          </p:nvCxnSpPr>
          <p:spPr>
            <a:xfrm>
              <a:off x="6030382" y="2973147"/>
              <a:ext cx="23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3F370F-DF6A-7A4B-B902-F0B26DBED697}"/>
                </a:ext>
              </a:extLst>
            </p:cNvPr>
            <p:cNvSpPr txBox="1"/>
            <p:nvPr/>
          </p:nvSpPr>
          <p:spPr>
            <a:xfrm>
              <a:off x="5405642" y="278137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048479C-6575-074D-83D8-51861BC6ADEE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6594A5-58FB-DA4F-AAFF-929F69E3CB6D}"/>
              </a:ext>
            </a:extLst>
          </p:cNvPr>
          <p:cNvSpPr txBox="1"/>
          <p:nvPr/>
        </p:nvSpPr>
        <p:spPr>
          <a:xfrm>
            <a:off x="4049770" y="535118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0EF57F-99B9-CD45-AD52-CC3C34870B2C}"/>
              </a:ext>
            </a:extLst>
          </p:cNvPr>
          <p:cNvSpPr/>
          <p:nvPr/>
        </p:nvSpPr>
        <p:spPr>
          <a:xfrm>
            <a:off x="308025" y="6013549"/>
            <a:ext cx="6562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is the value in %</a:t>
            </a:r>
            <a:r>
              <a:rPr lang="en-US" dirty="0" err="1"/>
              <a:t>rax</a:t>
            </a:r>
            <a:r>
              <a:rPr lang="en-US" dirty="0"/>
              <a:t> immediately before main returns?</a:t>
            </a:r>
          </a:p>
          <a:p>
            <a:r>
              <a:rPr lang="en-US" dirty="0"/>
              <a:t>What is the value in %</a:t>
            </a:r>
            <a:r>
              <a:rPr lang="en-US" dirty="0" err="1"/>
              <a:t>rsp</a:t>
            </a:r>
            <a:r>
              <a:rPr lang="en-US" dirty="0"/>
              <a:t> immediately before main returns?</a:t>
            </a:r>
          </a:p>
        </p:txBody>
      </p:sp>
    </p:spTree>
    <p:extLst>
      <p:ext uri="{BB962C8B-B14F-4D97-AF65-F5344CB8AC3E}">
        <p14:creationId xmlns:p14="http://schemas.microsoft.com/office/powerpoint/2010/main" val="304816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9013-6C4E-7C47-87E2-8EE899A2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Modifying the Stack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23AE8-B1E7-344E-AD40-733799E2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495800" cy="4718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0x400557 &lt;fun&gt;: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400557: mov $13, 16(%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40055a: ret	  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0x40055b &lt;main&gt;: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40055b: sub $8, %</a:t>
            </a:r>
            <a:r>
              <a:rPr lang="en-US" dirty="0" err="1">
                <a:latin typeface="Courier" pitchFamily="2" charset="0"/>
              </a:rPr>
              <a:t>rsp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40055f: push $47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400560: </a:t>
            </a:r>
            <a:r>
              <a:rPr lang="en-US" dirty="0" err="1">
                <a:latin typeface="Courier" pitchFamily="2" charset="0"/>
              </a:rPr>
              <a:t>callq</a:t>
            </a:r>
            <a:r>
              <a:rPr lang="en-US" dirty="0">
                <a:latin typeface="Courier" pitchFamily="2" charset="0"/>
              </a:rPr>
              <a:t> 400557 &lt;fun&gt;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400565: </a:t>
            </a:r>
            <a:r>
              <a:rPr lang="en-US" dirty="0" err="1">
                <a:latin typeface="Courier" pitchFamily="2" charset="0"/>
              </a:rPr>
              <a:t>popq</a:t>
            </a:r>
            <a:r>
              <a:rPr lang="en-US" dirty="0">
                <a:latin typeface="Courier" pitchFamily="2" charset="0"/>
              </a:rPr>
              <a:t>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400566: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(%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), %</a:t>
            </a:r>
            <a:r>
              <a:rPr lang="en-US" dirty="0" err="1">
                <a:latin typeface="Courier" pitchFamily="2" charset="0"/>
              </a:rPr>
              <a:t>rax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40056a: </a:t>
            </a:r>
            <a:r>
              <a:rPr lang="en-US" dirty="0" err="1">
                <a:latin typeface="Courier" pitchFamily="2" charset="0"/>
              </a:rPr>
              <a:t>addq</a:t>
            </a:r>
            <a:r>
              <a:rPr lang="en-US" dirty="0">
                <a:latin typeface="Courier" pitchFamily="2" charset="0"/>
              </a:rPr>
              <a:t> $8, %</a:t>
            </a:r>
            <a:r>
              <a:rPr lang="en-US" dirty="0" err="1">
                <a:latin typeface="Courier" pitchFamily="2" charset="0"/>
              </a:rPr>
              <a:t>rsp</a:t>
            </a:r>
            <a:r>
              <a:rPr lang="en-US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40056e: ret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F302BB-22EF-F047-A626-B0874EF9AE99}"/>
              </a:ext>
            </a:extLst>
          </p:cNvPr>
          <p:cNvSpPr/>
          <p:nvPr/>
        </p:nvSpPr>
        <p:spPr>
          <a:xfrm>
            <a:off x="5922579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8192B-AD25-004D-BEDE-E2A08D7F4BB0}"/>
              </a:ext>
            </a:extLst>
          </p:cNvPr>
          <p:cNvSpPr/>
          <p:nvPr/>
        </p:nvSpPr>
        <p:spPr>
          <a:xfrm>
            <a:off x="5943600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6F27B8-D45F-384E-B634-5CEE469B6DBC}"/>
              </a:ext>
            </a:extLst>
          </p:cNvPr>
          <p:cNvSpPr/>
          <p:nvPr/>
        </p:nvSpPr>
        <p:spPr>
          <a:xfrm>
            <a:off x="5943600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E54C96-C235-684D-B7FE-5E6C840C2BF9}"/>
              </a:ext>
            </a:extLst>
          </p:cNvPr>
          <p:cNvSpPr/>
          <p:nvPr/>
        </p:nvSpPr>
        <p:spPr>
          <a:xfrm>
            <a:off x="5935717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EFA44F-E743-3F4E-A994-3829344C587E}"/>
              </a:ext>
            </a:extLst>
          </p:cNvPr>
          <p:cNvSpPr/>
          <p:nvPr/>
        </p:nvSpPr>
        <p:spPr>
          <a:xfrm>
            <a:off x="5935717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7BDAA-0929-954F-9EE4-6BE57CB58259}"/>
              </a:ext>
            </a:extLst>
          </p:cNvPr>
          <p:cNvSpPr/>
          <p:nvPr/>
        </p:nvSpPr>
        <p:spPr>
          <a:xfrm>
            <a:off x="5935717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559F8E-8305-D547-ADEB-E984C1C8EC43}"/>
              </a:ext>
            </a:extLst>
          </p:cNvPr>
          <p:cNvSpPr/>
          <p:nvPr/>
        </p:nvSpPr>
        <p:spPr>
          <a:xfrm>
            <a:off x="5935717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C7B03E-58E1-7B40-88C5-F6519E7389EF}"/>
              </a:ext>
            </a:extLst>
          </p:cNvPr>
          <p:cNvSpPr/>
          <p:nvPr/>
        </p:nvSpPr>
        <p:spPr>
          <a:xfrm>
            <a:off x="5943600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D94862-841C-B34F-8E33-4E497AEA13B5}"/>
              </a:ext>
            </a:extLst>
          </p:cNvPr>
          <p:cNvSpPr/>
          <p:nvPr/>
        </p:nvSpPr>
        <p:spPr>
          <a:xfrm>
            <a:off x="5943600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402910F-032F-E444-B741-066EEE2CAC21}"/>
              </a:ext>
            </a:extLst>
          </p:cNvPr>
          <p:cNvSpPr txBox="1">
            <a:spLocks/>
          </p:cNvSpPr>
          <p:nvPr/>
        </p:nvSpPr>
        <p:spPr>
          <a:xfrm>
            <a:off x="2057400" y="2209801"/>
            <a:ext cx="8229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Courier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EE288E6-D3F5-884F-B3EE-C0FBF6B6044B}"/>
              </a:ext>
            </a:extLst>
          </p:cNvPr>
          <p:cNvGrpSpPr/>
          <p:nvPr/>
        </p:nvGrpSpPr>
        <p:grpSpPr>
          <a:xfrm>
            <a:off x="4760221" y="2039013"/>
            <a:ext cx="1147558" cy="369332"/>
            <a:chOff x="5405642" y="2781372"/>
            <a:chExt cx="1147558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62D43A2-EC3D-0641-A813-7A6672FC4A3E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BE04BD-AEE4-0447-9C76-5AA36549DEA0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7C27BADD-3031-FB4A-B1F8-B5357AD84122}"/>
              </a:ext>
            </a:extLst>
          </p:cNvPr>
          <p:cNvSpPr/>
          <p:nvPr/>
        </p:nvSpPr>
        <p:spPr>
          <a:xfrm>
            <a:off x="6835388" y="284252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D2DC51A-8FE6-3F4E-9732-8562C80D22AF}"/>
              </a:ext>
            </a:extLst>
          </p:cNvPr>
          <p:cNvSpPr/>
          <p:nvPr/>
        </p:nvSpPr>
        <p:spPr>
          <a:xfrm>
            <a:off x="6442836" y="3359898"/>
            <a:ext cx="128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956A97-11A4-DB42-AE1A-2137C36BE2C7}"/>
              </a:ext>
            </a:extLst>
          </p:cNvPr>
          <p:cNvSpPr/>
          <p:nvPr/>
        </p:nvSpPr>
        <p:spPr>
          <a:xfrm>
            <a:off x="6835388" y="2300723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13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A0AF9B-07A9-2D47-B64C-1EA1EDE6EDED}"/>
              </a:ext>
            </a:extLst>
          </p:cNvPr>
          <p:cNvGrpSpPr/>
          <p:nvPr/>
        </p:nvGrpSpPr>
        <p:grpSpPr>
          <a:xfrm>
            <a:off x="-15140" y="3145544"/>
            <a:ext cx="863922" cy="369332"/>
            <a:chOff x="5405642" y="2781372"/>
            <a:chExt cx="863922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12B14F0-9FF1-2F43-B5E9-D7841917162D}"/>
                </a:ext>
              </a:extLst>
            </p:cNvPr>
            <p:cNvCxnSpPr>
              <a:cxnSpLocks/>
            </p:cNvCxnSpPr>
            <p:nvPr/>
          </p:nvCxnSpPr>
          <p:spPr>
            <a:xfrm>
              <a:off x="6030382" y="2973147"/>
              <a:ext cx="23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3F370F-DF6A-7A4B-B902-F0B26DBED697}"/>
                </a:ext>
              </a:extLst>
            </p:cNvPr>
            <p:cNvSpPr txBox="1"/>
            <p:nvPr/>
          </p:nvSpPr>
          <p:spPr>
            <a:xfrm>
              <a:off x="5405642" y="278137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2048479C-6575-074D-83D8-51861BC6ADEE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6594A5-58FB-DA4F-AAFF-929F69E3CB6D}"/>
              </a:ext>
            </a:extLst>
          </p:cNvPr>
          <p:cNvSpPr txBox="1"/>
          <p:nvPr/>
        </p:nvSpPr>
        <p:spPr>
          <a:xfrm>
            <a:off x="4049770" y="535118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85FAF0-B080-ED45-844C-55A50070E918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47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14CE08-349C-BF48-9509-C019068EE844}"/>
              </a:ext>
            </a:extLst>
          </p:cNvPr>
          <p:cNvSpPr/>
          <p:nvPr/>
        </p:nvSpPr>
        <p:spPr>
          <a:xfrm>
            <a:off x="4760221" y="5390338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88CABC-5F3F-7447-A642-94E5C85D2CAE}"/>
              </a:ext>
            </a:extLst>
          </p:cNvPr>
          <p:cNvSpPr/>
          <p:nvPr/>
        </p:nvSpPr>
        <p:spPr>
          <a:xfrm>
            <a:off x="308025" y="6013549"/>
            <a:ext cx="6562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is the value in %</a:t>
            </a:r>
            <a:r>
              <a:rPr lang="en-US" dirty="0" err="1"/>
              <a:t>rax</a:t>
            </a:r>
            <a:r>
              <a:rPr lang="en-US" dirty="0"/>
              <a:t> immediately before main returns?</a:t>
            </a:r>
          </a:p>
          <a:p>
            <a:r>
              <a:rPr lang="en-US" dirty="0"/>
              <a:t>What is the value in %</a:t>
            </a:r>
            <a:r>
              <a:rPr lang="en-US" dirty="0" err="1"/>
              <a:t>rsp</a:t>
            </a:r>
            <a:r>
              <a:rPr lang="en-US" dirty="0"/>
              <a:t> immediately before main returns?</a:t>
            </a:r>
          </a:p>
        </p:txBody>
      </p:sp>
    </p:spTree>
    <p:extLst>
      <p:ext uri="{BB962C8B-B14F-4D97-AF65-F5344CB8AC3E}">
        <p14:creationId xmlns:p14="http://schemas.microsoft.com/office/powerpoint/2010/main" val="36894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0115 L 0.00451 0.048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4.07407E-6 L -0.00833 0.07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5833 L 0.00434 0.09236 " pathEditMode="relative" ptsTypes="AA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0.154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1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09236 L 0.00451 0.135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23102 " pathEditMode="relative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4606 L 0.00451 -0.1882 " pathEditMode="relative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882 L 0.00451 -0.13426 " pathEditMode="relative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23102 L -0.00833 0.15278 " pathEditMode="relative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3426 L 0.00434 0.136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1368 L 0.00434 0.18125 " pathEditMode="relative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5278 L -0.00833 0.07639 " pathEditMode="relative" ptsTypes="AA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0.18125 L 0.00451 0.22569 " pathEditMode="relative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2243 L 0.00434 0.2706 " pathEditMode="relative" ptsTypes="AA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7639 L -0.00833 -4.07407E-6 " pathEditMode="relative" ptsTypes="AA">
                                      <p:cBhvr>
                                        <p:cTn id="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X86-64 Register Usage Conventions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12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8100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FBF1A-7782-3246-944D-076811A62432}"/>
              </a:ext>
            </a:extLst>
          </p:cNvPr>
          <p:cNvSpPr/>
          <p:nvPr/>
        </p:nvSpPr>
        <p:spPr>
          <a:xfrm>
            <a:off x="1632857" y="4082927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(second argument) </a:t>
            </a:r>
            <a:endParaRPr lang="en-US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BDACDC-E929-124F-BF7A-CF8349929399}"/>
              </a:ext>
            </a:extLst>
          </p:cNvPr>
          <p:cNvSpPr/>
          <p:nvPr/>
        </p:nvSpPr>
        <p:spPr>
          <a:xfrm>
            <a:off x="1632855" y="4669972"/>
            <a:ext cx="2726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(first argument) </a:t>
            </a:r>
            <a:endParaRPr lang="en-US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5CF258-083C-AD4D-A883-480D54CB9B5C}"/>
              </a:ext>
            </a:extLst>
          </p:cNvPr>
          <p:cNvSpPr/>
          <p:nvPr/>
        </p:nvSpPr>
        <p:spPr>
          <a:xfrm>
            <a:off x="1632855" y="5279572"/>
            <a:ext cx="256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(stack pointer) 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198FD6-F91D-DE4E-A691-6B09616DA051}"/>
              </a:ext>
            </a:extLst>
          </p:cNvPr>
          <p:cNvSpPr/>
          <p:nvPr/>
        </p:nvSpPr>
        <p:spPr>
          <a:xfrm>
            <a:off x="1632856" y="3473327"/>
            <a:ext cx="283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(third argument) 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8729B67-817B-444E-B127-777481F08DBA}"/>
              </a:ext>
            </a:extLst>
          </p:cNvPr>
          <p:cNvSpPr/>
          <p:nvPr/>
        </p:nvSpPr>
        <p:spPr>
          <a:xfrm>
            <a:off x="1632856" y="286372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(fourth argument) </a:t>
            </a:r>
            <a:endParaRPr lang="en-US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304DF9-D3D3-5945-A83E-95BCA1235E28}"/>
              </a:ext>
            </a:extLst>
          </p:cNvPr>
          <p:cNvSpPr/>
          <p:nvPr/>
        </p:nvSpPr>
        <p:spPr>
          <a:xfrm>
            <a:off x="1652127" y="1621973"/>
            <a:ext cx="2796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(function result) </a:t>
            </a:r>
            <a:endParaRPr lang="en-US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DFB74B-468B-6447-9A12-EE172CD37B64}"/>
              </a:ext>
            </a:extLst>
          </p:cNvPr>
          <p:cNvSpPr/>
          <p:nvPr/>
        </p:nvSpPr>
        <p:spPr>
          <a:xfrm>
            <a:off x="5498572" y="16360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(fifth argument)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B08A27-BDDA-6040-81DC-674C1E15AA80}"/>
              </a:ext>
            </a:extLst>
          </p:cNvPr>
          <p:cNvSpPr/>
          <p:nvPr/>
        </p:nvSpPr>
        <p:spPr>
          <a:xfrm>
            <a:off x="5498572" y="22456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(sixth argument) </a:t>
            </a:r>
            <a:endParaRPr lang="en-US" sz="2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D043280-8443-B14D-B620-65D106A2C59F}"/>
              </a:ext>
            </a:extLst>
          </p:cNvPr>
          <p:cNvSpPr txBox="1"/>
          <p:nvPr/>
        </p:nvSpPr>
        <p:spPr>
          <a:xfrm>
            <a:off x="2441448" y="646580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Callee</a:t>
            </a:r>
            <a:r>
              <a:rPr lang="en-US" dirty="0"/>
              <a:t>-saved registers are shaded</a:t>
            </a:r>
          </a:p>
        </p:txBody>
      </p:sp>
    </p:spTree>
    <p:extLst>
      <p:ext uri="{BB962C8B-B14F-4D97-AF65-F5344CB8AC3E}">
        <p14:creationId xmlns:p14="http://schemas.microsoft.com/office/powerpoint/2010/main" val="402198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Calls, Division of Labor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B40A6E-470E-8146-ABCA-F16D245F5A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Before</a:t>
            </a:r>
          </a:p>
          <a:p>
            <a:pPr lvl="1"/>
            <a:r>
              <a:rPr lang="en-US" dirty="0"/>
              <a:t>Save registers, if necessary</a:t>
            </a:r>
          </a:p>
          <a:p>
            <a:pPr lvl="1"/>
            <a:r>
              <a:rPr lang="en-US" dirty="0"/>
              <a:t>Put arguments in place</a:t>
            </a:r>
          </a:p>
          <a:p>
            <a:pPr lvl="1"/>
            <a:r>
              <a:rPr lang="en-US" dirty="0"/>
              <a:t>Make call</a:t>
            </a:r>
          </a:p>
          <a:p>
            <a:endParaRPr lang="en-US" dirty="0"/>
          </a:p>
          <a:p>
            <a:r>
              <a:rPr lang="en-US" dirty="0"/>
              <a:t>After</a:t>
            </a:r>
          </a:p>
          <a:p>
            <a:pPr lvl="1"/>
            <a:r>
              <a:rPr lang="en-US" dirty="0"/>
              <a:t>Restore registers, if necessary</a:t>
            </a:r>
          </a:p>
          <a:p>
            <a:pPr lvl="1"/>
            <a:r>
              <a:rPr lang="en-US" dirty="0"/>
              <a:t>Use result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396AE0-8BE1-954E-AABC-3E13D3DDF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Callee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13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C85EF9-962D-1F4D-A7F2-E24429D3D8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Preamble</a:t>
            </a:r>
          </a:p>
          <a:p>
            <a:pPr lvl="1"/>
            <a:r>
              <a:rPr lang="en-US" dirty="0"/>
              <a:t>Save registers, if necessary</a:t>
            </a:r>
          </a:p>
          <a:p>
            <a:pPr lvl="1"/>
            <a:r>
              <a:rPr lang="en-US" dirty="0"/>
              <a:t>Allocate space on stack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Exit code</a:t>
            </a:r>
          </a:p>
          <a:p>
            <a:pPr lvl="1"/>
            <a:r>
              <a:rPr lang="en-US" dirty="0"/>
              <a:t>Put return value in place</a:t>
            </a:r>
          </a:p>
          <a:p>
            <a:pPr lvl="1"/>
            <a:r>
              <a:rPr lang="en-US" dirty="0"/>
              <a:t>Restore registers, if necessary</a:t>
            </a:r>
          </a:p>
          <a:p>
            <a:pPr lvl="1"/>
            <a:r>
              <a:rPr lang="en-US" dirty="0"/>
              <a:t>Deallocate space on stack</a:t>
            </a:r>
          </a:p>
          <a:p>
            <a:pPr lvl="1"/>
            <a:r>
              <a:rPr lang="en-US" dirty="0"/>
              <a:t>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46A0-2E65-564E-8FE9-74676CFB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623DB-C60C-B740-BC5E-2DD88C0CC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1"/>
            <a:ext cx="4038600" cy="549228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Each function called gets a stack frame</a:t>
            </a:r>
          </a:p>
          <a:p>
            <a:r>
              <a:rPr lang="en-US" dirty="0"/>
              <a:t>Passing data: </a:t>
            </a:r>
          </a:p>
          <a:p>
            <a:pPr lvl="1"/>
            <a:r>
              <a:rPr lang="en-US" dirty="0"/>
              <a:t>calling procedure P uses registers (and stack) to provide parameters to Q.</a:t>
            </a:r>
          </a:p>
          <a:p>
            <a:pPr lvl="1"/>
            <a:r>
              <a:rPr lang="en-US" dirty="0"/>
              <a:t>Q uses register %</a:t>
            </a:r>
            <a:r>
              <a:rPr lang="en-US" dirty="0" err="1"/>
              <a:t>rax</a:t>
            </a:r>
            <a:r>
              <a:rPr lang="en-US" dirty="0"/>
              <a:t> for return value</a:t>
            </a:r>
          </a:p>
          <a:p>
            <a:r>
              <a:rPr lang="en-US" dirty="0"/>
              <a:t>Passing control: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&lt;proc&gt;</a:t>
            </a:r>
          </a:p>
          <a:p>
            <a:pPr lvl="2"/>
            <a:r>
              <a:rPr lang="en-US" sz="1600" dirty="0"/>
              <a:t>Pushes return address (current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) onto stack</a:t>
            </a:r>
          </a:p>
          <a:p>
            <a:pPr lvl="2"/>
            <a:r>
              <a:rPr lang="en-US" sz="1600" dirty="0"/>
              <a:t>Sets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sz="1600" dirty="0"/>
              <a:t> to first instruction of proc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lvl="2"/>
            <a:r>
              <a:rPr lang="en-US" sz="1600" dirty="0"/>
              <a:t>Pops return address from stack and places it in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</a:p>
          <a:p>
            <a:r>
              <a:rPr lang="en-US" dirty="0">
                <a:cs typeface="Courier New" panose="02070309020205020404" pitchFamily="49" charset="0"/>
              </a:rPr>
              <a:t>Local storage: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allocate space on the stack by decrementing stack pointer, deallocate by incrementing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2EC924-DA3A-FF47-A405-24E060C54277}"/>
              </a:ext>
            </a:extLst>
          </p:cNvPr>
          <p:cNvSpPr/>
          <p:nvPr/>
        </p:nvSpPr>
        <p:spPr>
          <a:xfrm>
            <a:off x="6178644" y="251559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5A695D-4C18-814B-A6DB-0938D6645622}"/>
              </a:ext>
            </a:extLst>
          </p:cNvPr>
          <p:cNvSpPr/>
          <p:nvPr/>
        </p:nvSpPr>
        <p:spPr>
          <a:xfrm>
            <a:off x="6178644" y="2972791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return address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4F4FC-BBFA-5D4E-B446-7229EB22E4DC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E7B7C8-00D6-5C40-9FFA-168FF18787E7}"/>
              </a:ext>
            </a:extLst>
          </p:cNvPr>
          <p:cNvSpPr/>
          <p:nvPr/>
        </p:nvSpPr>
        <p:spPr>
          <a:xfrm>
            <a:off x="6178644" y="1143991"/>
            <a:ext cx="2286000" cy="45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FC03FB-482D-7A41-B411-C1A4CD86461B}"/>
              </a:ext>
            </a:extLst>
          </p:cNvPr>
          <p:cNvSpPr txBox="1"/>
          <p:nvPr/>
        </p:nvSpPr>
        <p:spPr>
          <a:xfrm>
            <a:off x="4751696" y="656486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6CE7F0BF-7E65-764D-8F36-6D157AF81011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75A44E9-787A-A44E-86C8-CD9518AA6221}"/>
              </a:ext>
            </a:extLst>
          </p:cNvPr>
          <p:cNvGrpSpPr/>
          <p:nvPr/>
        </p:nvGrpSpPr>
        <p:grpSpPr>
          <a:xfrm>
            <a:off x="6178644" y="1601191"/>
            <a:ext cx="2286000" cy="1369618"/>
            <a:chOff x="2667000" y="2057400"/>
            <a:chExt cx="2286000" cy="136961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9973DEA-E1E6-574A-8B46-46EBD9DC9300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FE9BF74-AAE8-1142-918F-A252B8AA6860}"/>
                </a:ext>
              </a:extLst>
            </p:cNvPr>
            <p:cNvSpPr/>
            <p:nvPr/>
          </p:nvSpPr>
          <p:spPr>
            <a:xfrm>
              <a:off x="2667000" y="2514599"/>
              <a:ext cx="2286000" cy="9124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 variables</a:t>
              </a:r>
            </a:p>
            <a:p>
              <a:pPr algn="ctr"/>
              <a:endParaRPr lang="en-US" dirty="0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47C321B-2F02-EA4E-BDF4-8F492C2DD686}"/>
              </a:ext>
            </a:extLst>
          </p:cNvPr>
          <p:cNvSpPr/>
          <p:nvPr/>
        </p:nvSpPr>
        <p:spPr>
          <a:xfrm>
            <a:off x="6173201" y="3428010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saved 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AF4895-9E6C-AD4B-B88D-2309C13CA379}"/>
              </a:ext>
            </a:extLst>
          </p:cNvPr>
          <p:cNvSpPr/>
          <p:nvPr/>
        </p:nvSpPr>
        <p:spPr>
          <a:xfrm>
            <a:off x="6172200" y="3885210"/>
            <a:ext cx="2286000" cy="9124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variables</a:t>
            </a:r>
          </a:p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BEB1DD-8883-0C48-874A-1A4507FB804B}"/>
              </a:ext>
            </a:extLst>
          </p:cNvPr>
          <p:cNvSpPr/>
          <p:nvPr/>
        </p:nvSpPr>
        <p:spPr>
          <a:xfrm>
            <a:off x="6174148" y="2520236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Arguments 7..n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965437-E0D1-BB46-9C3B-7E2EFF863E61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DC4F37F-5846-8B46-A6DE-A5C13FDB6A7F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D39C4CE-383D-7146-B656-79AC027055DF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2BBFB65-8D5C-8942-B9BD-E36196DB3307}"/>
              </a:ext>
            </a:extLst>
          </p:cNvPr>
          <p:cNvSpPr/>
          <p:nvPr/>
        </p:nvSpPr>
        <p:spPr>
          <a:xfrm>
            <a:off x="6172200" y="556188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950DF5E-5CDD-0C49-BB79-668702AB9357}"/>
              </a:ext>
            </a:extLst>
          </p:cNvPr>
          <p:cNvSpPr/>
          <p:nvPr/>
        </p:nvSpPr>
        <p:spPr>
          <a:xfrm>
            <a:off x="6178644" y="6017818"/>
            <a:ext cx="2286000" cy="6184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17B0F30-836B-1A4B-956E-1F8DA958E021}"/>
              </a:ext>
            </a:extLst>
          </p:cNvPr>
          <p:cNvSpPr/>
          <p:nvPr/>
        </p:nvSpPr>
        <p:spPr>
          <a:xfrm>
            <a:off x="6178644" y="5105400"/>
            <a:ext cx="2286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0A1C37D-E0C1-5F42-A5AC-B05002CEDCAA}"/>
              </a:ext>
            </a:extLst>
          </p:cNvPr>
          <p:cNvGrpSpPr/>
          <p:nvPr/>
        </p:nvGrpSpPr>
        <p:grpSpPr>
          <a:xfrm>
            <a:off x="4954886" y="5879068"/>
            <a:ext cx="1147558" cy="369332"/>
            <a:chOff x="4954886" y="5879068"/>
            <a:chExt cx="1147558" cy="36933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549EDE8-4C03-674B-86C1-BB8F98230391}"/>
                </a:ext>
              </a:extLst>
            </p:cNvPr>
            <p:cNvCxnSpPr/>
            <p:nvPr/>
          </p:nvCxnSpPr>
          <p:spPr>
            <a:xfrm>
              <a:off x="5645244" y="6070843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E250255-3555-9345-8071-8BB4839D5F66}"/>
                </a:ext>
              </a:extLst>
            </p:cNvPr>
            <p:cNvSpPr txBox="1"/>
            <p:nvPr/>
          </p:nvSpPr>
          <p:spPr>
            <a:xfrm>
              <a:off x="4954886" y="587906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%rip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E7700CA-CCCD-774C-8514-B86561508245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0035 0.0675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8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648 L 0.00348 0.0599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0.00105 0.265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6597 L 0.00035 0.0675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995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0.05995 L 0.00382 0.0064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7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6759 L -3.88889E-6 -3.7037E-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7" grpId="0" animBg="1"/>
      <p:bldP spid="27" grpId="1" animBg="1"/>
      <p:bldP spid="28" grpId="0" animBg="1"/>
      <p:bldP spid="28" grpId="1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E97B-377C-824F-AA89-141531B4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Call Example: Arguments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6AA935-6636-534B-9E58-17D08A4D2F8B}"/>
              </a:ext>
            </a:extLst>
          </p:cNvPr>
          <p:cNvSpPr txBox="1"/>
          <p:nvPr/>
        </p:nvSpPr>
        <p:spPr>
          <a:xfrm>
            <a:off x="76200" y="1524000"/>
            <a:ext cx="4800600" cy="5355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func1(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x2,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x3,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x4,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x5,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x6,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x7,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x8){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l1 = x1+x2;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l2 = x3+x4;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l3 = x5+x6;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l4 = x7+x8;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l5 = 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l6 = 13;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l7 = 47;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l8 = l1 + l2 + l3 + l4 + l5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+ l6 + l7;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l8;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func1(1,2,3,4,5,6,7,8);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return 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7B15F-FDF2-ED49-BEED-1C876BC3CE58}"/>
              </a:ext>
            </a:extLst>
          </p:cNvPr>
          <p:cNvSpPr txBox="1"/>
          <p:nvPr/>
        </p:nvSpPr>
        <p:spPr>
          <a:xfrm>
            <a:off x="4885245" y="1535723"/>
            <a:ext cx="4182555" cy="28623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func1: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%r9d, %r8d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16(%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8(%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%r8d,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64(%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C1066B-4E1C-F54F-A537-4B8070672412}"/>
              </a:ext>
            </a:extLst>
          </p:cNvPr>
          <p:cNvSpPr txBox="1"/>
          <p:nvPr/>
        </p:nvSpPr>
        <p:spPr>
          <a:xfrm>
            <a:off x="5092032" y="3276600"/>
            <a:ext cx="3768980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$2,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$3,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$4,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$5, %r8d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$6, %r9d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$7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_function1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D687-6243-234F-ACA5-4AF6691D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Value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A12E1-4F43-DA43-8401-6FD27C69C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495800" cy="4718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0x400540 &lt;last&gt;: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400540: mov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400543: </a:t>
            </a:r>
            <a:r>
              <a:rPr lang="en-US" sz="1750" dirty="0" err="1">
                <a:latin typeface="Courier" pitchFamily="2" charset="0"/>
              </a:rPr>
              <a:t>imul</a:t>
            </a:r>
            <a:r>
              <a:rPr lang="en-US" sz="1750" dirty="0">
                <a:latin typeface="Courier" pitchFamily="2" charset="0"/>
              </a:rPr>
              <a:t> %</a:t>
            </a:r>
            <a:r>
              <a:rPr lang="en-US" sz="1750" dirty="0" err="1">
                <a:latin typeface="Courier" pitchFamily="2" charset="0"/>
              </a:rPr>
              <a:t>rsi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400547: ret	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0x400548 &lt;first&gt;: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400548: lea 0x1(%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),%</a:t>
            </a:r>
            <a:r>
              <a:rPr lang="en-US" sz="1750" dirty="0" err="1">
                <a:latin typeface="Courier" pitchFamily="2" charset="0"/>
              </a:rPr>
              <a:t>rsi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40054c: sub $0x1,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400550: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400540 &lt;last&gt;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400555: rep; ret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0x400556 &lt;main&gt;: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400560: mov $4, %</a:t>
            </a:r>
            <a:r>
              <a:rPr lang="en-US" sz="1750" dirty="0" err="1">
                <a:latin typeface="Courier" pitchFamily="2" charset="0"/>
              </a:rPr>
              <a:t>rdi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400563: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400548 &lt;first&gt;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400568: </a:t>
            </a:r>
            <a:r>
              <a:rPr lang="en-US" sz="1750" dirty="0" err="1">
                <a:latin typeface="Courier" pitchFamily="2" charset="0"/>
              </a:rPr>
              <a:t>addq</a:t>
            </a:r>
            <a:r>
              <a:rPr lang="en-US" sz="1750" dirty="0">
                <a:latin typeface="Courier" pitchFamily="2" charset="0"/>
              </a:rPr>
              <a:t>  $0x13, %</a:t>
            </a:r>
            <a:r>
              <a:rPr lang="en-US" sz="1750" dirty="0" err="1">
                <a:latin typeface="Courier" pitchFamily="2" charset="0"/>
              </a:rPr>
              <a:t>rax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40056c: ret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FBAD06-DE20-7E40-AFC7-296D93BE4854}"/>
              </a:ext>
            </a:extLst>
          </p:cNvPr>
          <p:cNvSpPr/>
          <p:nvPr/>
        </p:nvSpPr>
        <p:spPr>
          <a:xfrm>
            <a:off x="457200" y="635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value gets returned by main?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29EC2-AA20-6B45-A96E-0C13952ABB5C}"/>
              </a:ext>
            </a:extLst>
          </p:cNvPr>
          <p:cNvSpPr/>
          <p:nvPr/>
        </p:nvSpPr>
        <p:spPr>
          <a:xfrm>
            <a:off x="5962958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9C1DD4-DD29-A64F-8E8B-A9E915C0968D}"/>
              </a:ext>
            </a:extLst>
          </p:cNvPr>
          <p:cNvSpPr/>
          <p:nvPr/>
        </p:nvSpPr>
        <p:spPr>
          <a:xfrm>
            <a:off x="5983979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05B500-2844-6142-BE62-48742CCA62E3}"/>
              </a:ext>
            </a:extLst>
          </p:cNvPr>
          <p:cNvSpPr/>
          <p:nvPr/>
        </p:nvSpPr>
        <p:spPr>
          <a:xfrm>
            <a:off x="5983979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D86ED1-912B-FC44-8F0B-997D83C400C0}"/>
              </a:ext>
            </a:extLst>
          </p:cNvPr>
          <p:cNvSpPr/>
          <p:nvPr/>
        </p:nvSpPr>
        <p:spPr>
          <a:xfrm>
            <a:off x="5976096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01B94C-FED3-BC4B-91E7-3D801457F632}"/>
              </a:ext>
            </a:extLst>
          </p:cNvPr>
          <p:cNvSpPr/>
          <p:nvPr/>
        </p:nvSpPr>
        <p:spPr>
          <a:xfrm>
            <a:off x="5976096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A3CD92-4BE0-FA4C-96A0-37496A8F5658}"/>
              </a:ext>
            </a:extLst>
          </p:cNvPr>
          <p:cNvSpPr/>
          <p:nvPr/>
        </p:nvSpPr>
        <p:spPr>
          <a:xfrm>
            <a:off x="5976096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A3FE4F-B82F-C046-AC64-36E1F66EA9B9}"/>
              </a:ext>
            </a:extLst>
          </p:cNvPr>
          <p:cNvSpPr/>
          <p:nvPr/>
        </p:nvSpPr>
        <p:spPr>
          <a:xfrm>
            <a:off x="5976096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F7EE2-689B-4D46-BFC4-440D42F60E85}"/>
              </a:ext>
            </a:extLst>
          </p:cNvPr>
          <p:cNvSpPr/>
          <p:nvPr/>
        </p:nvSpPr>
        <p:spPr>
          <a:xfrm>
            <a:off x="5983979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FEB134-ACFF-8E41-9606-BB3BEFFDFF2E}"/>
              </a:ext>
            </a:extLst>
          </p:cNvPr>
          <p:cNvSpPr/>
          <p:nvPr/>
        </p:nvSpPr>
        <p:spPr>
          <a:xfrm>
            <a:off x="5983979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010D57-C590-5445-9540-4D2B149F8AFC}"/>
              </a:ext>
            </a:extLst>
          </p:cNvPr>
          <p:cNvGrpSpPr/>
          <p:nvPr/>
        </p:nvGrpSpPr>
        <p:grpSpPr>
          <a:xfrm>
            <a:off x="4800600" y="2039013"/>
            <a:ext cx="1147558" cy="369332"/>
            <a:chOff x="5405642" y="2781372"/>
            <a:chExt cx="1147558" cy="36933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FA71B2D-BC0E-E142-B8D4-BC4461F2EE3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902610F-12BD-A24F-ACD7-482886B1D079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CD823D1-0EE6-9644-BE41-AF813D11974E}"/>
              </a:ext>
            </a:extLst>
          </p:cNvPr>
          <p:cNvSpPr/>
          <p:nvPr/>
        </p:nvSpPr>
        <p:spPr>
          <a:xfrm>
            <a:off x="4627914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A558E7-0743-8C42-88BB-0865A92A1C56}"/>
              </a:ext>
            </a:extLst>
          </p:cNvPr>
          <p:cNvSpPr txBox="1"/>
          <p:nvPr/>
        </p:nvSpPr>
        <p:spPr>
          <a:xfrm>
            <a:off x="4622801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7D2A0-DD7C-8848-B0C3-460D035D4FDC}"/>
              </a:ext>
            </a:extLst>
          </p:cNvPr>
          <p:cNvSpPr/>
          <p:nvPr/>
        </p:nvSpPr>
        <p:spPr>
          <a:xfrm>
            <a:off x="5559197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55C800-8BD5-3645-9E61-582C457514D3}"/>
              </a:ext>
            </a:extLst>
          </p:cNvPr>
          <p:cNvSpPr txBox="1"/>
          <p:nvPr/>
        </p:nvSpPr>
        <p:spPr>
          <a:xfrm>
            <a:off x="5521717" y="604511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076BB-447B-EC48-B5B4-BC0B9FB0C3C7}"/>
              </a:ext>
            </a:extLst>
          </p:cNvPr>
          <p:cNvSpPr/>
          <p:nvPr/>
        </p:nvSpPr>
        <p:spPr>
          <a:xfrm>
            <a:off x="6455086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963EF4-3B1E-DD42-86E4-28B7992216CD}"/>
              </a:ext>
            </a:extLst>
          </p:cNvPr>
          <p:cNvSpPr txBox="1"/>
          <p:nvPr/>
        </p:nvSpPr>
        <p:spPr>
          <a:xfrm>
            <a:off x="6407809" y="604511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B19AD8-D59F-804E-B212-9671637CFA34}"/>
              </a:ext>
            </a:extLst>
          </p:cNvPr>
          <p:cNvSpPr/>
          <p:nvPr/>
        </p:nvSpPr>
        <p:spPr>
          <a:xfrm>
            <a:off x="7386368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0x400560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0620A0-1549-5449-9D3B-5BE45ACE3B90}"/>
              </a:ext>
            </a:extLst>
          </p:cNvPr>
          <p:cNvSpPr txBox="1"/>
          <p:nvPr/>
        </p:nvSpPr>
        <p:spPr>
          <a:xfrm>
            <a:off x="7743386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1153655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DD687-6243-234F-ACA5-4AF6691D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Value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A12E1-4F43-DA43-8401-6FD27C69C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495800" cy="4718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0x400540 &lt;last&gt;: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400540: mov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400543: </a:t>
            </a:r>
            <a:r>
              <a:rPr lang="en-US" sz="1750" dirty="0" err="1">
                <a:latin typeface="Courier" pitchFamily="2" charset="0"/>
              </a:rPr>
              <a:t>imul</a:t>
            </a:r>
            <a:r>
              <a:rPr lang="en-US" sz="1750" dirty="0">
                <a:latin typeface="Courier" pitchFamily="2" charset="0"/>
              </a:rPr>
              <a:t> %</a:t>
            </a:r>
            <a:r>
              <a:rPr lang="en-US" sz="1750" dirty="0" err="1">
                <a:latin typeface="Courier" pitchFamily="2" charset="0"/>
              </a:rPr>
              <a:t>rsi</a:t>
            </a:r>
            <a:r>
              <a:rPr lang="en-US" sz="1750" dirty="0">
                <a:latin typeface="Courier" pitchFamily="2" charset="0"/>
              </a:rPr>
              <a:t>, %</a:t>
            </a:r>
            <a:r>
              <a:rPr lang="en-US" sz="1750" dirty="0" err="1">
                <a:latin typeface="Courier" pitchFamily="2" charset="0"/>
              </a:rPr>
              <a:t>rax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400547: ret	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0x400548 &lt;first&gt;: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400548: lea 0x1(%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),%</a:t>
            </a:r>
            <a:r>
              <a:rPr lang="en-US" sz="1750" dirty="0" err="1">
                <a:latin typeface="Courier" pitchFamily="2" charset="0"/>
              </a:rPr>
              <a:t>rsi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40054c: sub $0x1, %</a:t>
            </a:r>
            <a:r>
              <a:rPr lang="en-US" sz="1750" dirty="0" err="1">
                <a:latin typeface="Courier" pitchFamily="2" charset="0"/>
              </a:rPr>
              <a:t>rdi</a:t>
            </a:r>
            <a:r>
              <a:rPr lang="en-US" sz="1750" dirty="0">
                <a:latin typeface="Courier" pitchFamily="2" charset="0"/>
              </a:rPr>
              <a:t>	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400550: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400540 &lt;last&gt;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400555: rep; ret		 </a:t>
            </a:r>
          </a:p>
          <a:p>
            <a:pPr marL="0" indent="0">
              <a:buNone/>
            </a:pPr>
            <a:endParaRPr lang="en-US" sz="11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0x400556 &lt;main&gt;: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400560: mov $4, %</a:t>
            </a:r>
            <a:r>
              <a:rPr lang="en-US" sz="1750" dirty="0" err="1">
                <a:latin typeface="Courier" pitchFamily="2" charset="0"/>
              </a:rPr>
              <a:t>rdi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400563: </a:t>
            </a:r>
            <a:r>
              <a:rPr lang="en-US" sz="1750" dirty="0" err="1">
                <a:latin typeface="Courier" pitchFamily="2" charset="0"/>
              </a:rPr>
              <a:t>callq</a:t>
            </a:r>
            <a:r>
              <a:rPr lang="en-US" sz="1750" dirty="0">
                <a:latin typeface="Courier" pitchFamily="2" charset="0"/>
              </a:rPr>
              <a:t> 400548 &lt;first&gt;  </a:t>
            </a: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400568: </a:t>
            </a:r>
            <a:r>
              <a:rPr lang="en-US" sz="1750" dirty="0" err="1">
                <a:latin typeface="Courier" pitchFamily="2" charset="0"/>
              </a:rPr>
              <a:t>addq</a:t>
            </a:r>
            <a:r>
              <a:rPr lang="en-US" sz="1750" dirty="0">
                <a:latin typeface="Courier" pitchFamily="2" charset="0"/>
              </a:rPr>
              <a:t>  $0x13, %</a:t>
            </a:r>
            <a:r>
              <a:rPr lang="en-US" sz="1750" dirty="0" err="1">
                <a:latin typeface="Courier" pitchFamily="2" charset="0"/>
              </a:rPr>
              <a:t>rax</a:t>
            </a:r>
            <a:endParaRPr lang="en-US" sz="175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1750" dirty="0">
                <a:latin typeface="Courier" pitchFamily="2" charset="0"/>
              </a:rPr>
              <a:t>  40056c: ret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FBAD06-DE20-7E40-AFC7-296D93BE4854}"/>
              </a:ext>
            </a:extLst>
          </p:cNvPr>
          <p:cNvSpPr/>
          <p:nvPr/>
        </p:nvSpPr>
        <p:spPr>
          <a:xfrm>
            <a:off x="457200" y="635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value gets returned by main?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29EC2-AA20-6B45-A96E-0C13952ABB5C}"/>
              </a:ext>
            </a:extLst>
          </p:cNvPr>
          <p:cNvSpPr/>
          <p:nvPr/>
        </p:nvSpPr>
        <p:spPr>
          <a:xfrm>
            <a:off x="5962958" y="1673353"/>
            <a:ext cx="2286000" cy="4240716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9C1DD4-DD29-A64F-8E8B-A9E915C0968D}"/>
              </a:ext>
            </a:extLst>
          </p:cNvPr>
          <p:cNvSpPr/>
          <p:nvPr/>
        </p:nvSpPr>
        <p:spPr>
          <a:xfrm>
            <a:off x="5983979" y="1686071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05B500-2844-6142-BE62-48742CCA62E3}"/>
              </a:ext>
            </a:extLst>
          </p:cNvPr>
          <p:cNvSpPr/>
          <p:nvPr/>
        </p:nvSpPr>
        <p:spPr>
          <a:xfrm>
            <a:off x="5983979" y="222252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D86ED1-912B-FC44-8F0B-997D83C400C0}"/>
              </a:ext>
            </a:extLst>
          </p:cNvPr>
          <p:cNvSpPr/>
          <p:nvPr/>
        </p:nvSpPr>
        <p:spPr>
          <a:xfrm>
            <a:off x="5976096" y="2746250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01B94C-FED3-BC4B-91E7-3D801457F632}"/>
              </a:ext>
            </a:extLst>
          </p:cNvPr>
          <p:cNvSpPr/>
          <p:nvPr/>
        </p:nvSpPr>
        <p:spPr>
          <a:xfrm>
            <a:off x="5976096" y="328269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A3CD92-4BE0-FA4C-96A0-37496A8F5658}"/>
              </a:ext>
            </a:extLst>
          </p:cNvPr>
          <p:cNvSpPr/>
          <p:nvPr/>
        </p:nvSpPr>
        <p:spPr>
          <a:xfrm>
            <a:off x="5976096" y="380642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A3FE4F-B82F-C046-AC64-36E1F66EA9B9}"/>
              </a:ext>
            </a:extLst>
          </p:cNvPr>
          <p:cNvSpPr/>
          <p:nvPr/>
        </p:nvSpPr>
        <p:spPr>
          <a:xfrm>
            <a:off x="5976096" y="434287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FF7EE2-689B-4D46-BFC4-440D42F60E85}"/>
              </a:ext>
            </a:extLst>
          </p:cNvPr>
          <p:cNvSpPr/>
          <p:nvPr/>
        </p:nvSpPr>
        <p:spPr>
          <a:xfrm>
            <a:off x="5983979" y="4853889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FEB134-ACFF-8E41-9606-BB3BEFFDFF2E}"/>
              </a:ext>
            </a:extLst>
          </p:cNvPr>
          <p:cNvSpPr/>
          <p:nvPr/>
        </p:nvSpPr>
        <p:spPr>
          <a:xfrm>
            <a:off x="5983979" y="5390338"/>
            <a:ext cx="2286000" cy="523730"/>
          </a:xfrm>
          <a:prstGeom prst="rect">
            <a:avLst/>
          </a:prstGeom>
          <a:noFill/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010D57-C590-5445-9540-4D2B149F8AFC}"/>
              </a:ext>
            </a:extLst>
          </p:cNvPr>
          <p:cNvGrpSpPr/>
          <p:nvPr/>
        </p:nvGrpSpPr>
        <p:grpSpPr>
          <a:xfrm>
            <a:off x="4800600" y="2039013"/>
            <a:ext cx="1147558" cy="369332"/>
            <a:chOff x="5405642" y="2781372"/>
            <a:chExt cx="1147558" cy="36933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FA71B2D-BC0E-E142-B8D4-BC4461F2EE3D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902610F-12BD-A24F-ACD7-482886B1D079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CD823D1-0EE6-9644-BE41-AF813D11974E}"/>
              </a:ext>
            </a:extLst>
          </p:cNvPr>
          <p:cNvSpPr/>
          <p:nvPr/>
        </p:nvSpPr>
        <p:spPr>
          <a:xfrm>
            <a:off x="4627914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A558E7-0743-8C42-88BB-0865A92A1C56}"/>
              </a:ext>
            </a:extLst>
          </p:cNvPr>
          <p:cNvSpPr txBox="1"/>
          <p:nvPr/>
        </p:nvSpPr>
        <p:spPr>
          <a:xfrm>
            <a:off x="4622801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rdi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F7D2A0-DD7C-8848-B0C3-460D035D4FDC}"/>
              </a:ext>
            </a:extLst>
          </p:cNvPr>
          <p:cNvSpPr/>
          <p:nvPr/>
        </p:nvSpPr>
        <p:spPr>
          <a:xfrm>
            <a:off x="5559197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55C800-8BD5-3645-9E61-582C457514D3}"/>
              </a:ext>
            </a:extLst>
          </p:cNvPr>
          <p:cNvSpPr txBox="1"/>
          <p:nvPr/>
        </p:nvSpPr>
        <p:spPr>
          <a:xfrm>
            <a:off x="5521717" y="604511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rsi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076BB-447B-EC48-B5B4-BC0B9FB0C3C7}"/>
              </a:ext>
            </a:extLst>
          </p:cNvPr>
          <p:cNvSpPr/>
          <p:nvPr/>
        </p:nvSpPr>
        <p:spPr>
          <a:xfrm>
            <a:off x="6455086" y="6414447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963EF4-3B1E-DD42-86E4-28B7992216CD}"/>
              </a:ext>
            </a:extLst>
          </p:cNvPr>
          <p:cNvSpPr txBox="1"/>
          <p:nvPr/>
        </p:nvSpPr>
        <p:spPr>
          <a:xfrm>
            <a:off x="6407809" y="604511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</a:t>
            </a:r>
            <a:r>
              <a:rPr lang="en-US" dirty="0" err="1"/>
              <a:t>rax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B19AD8-D59F-804E-B212-9671637CFA34}"/>
              </a:ext>
            </a:extLst>
          </p:cNvPr>
          <p:cNvSpPr/>
          <p:nvPr/>
        </p:nvSpPr>
        <p:spPr>
          <a:xfrm>
            <a:off x="7386368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0x400560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0620A0-1549-5449-9D3B-5BE45ACE3B90}"/>
              </a:ext>
            </a:extLst>
          </p:cNvPr>
          <p:cNvSpPr txBox="1"/>
          <p:nvPr/>
        </p:nvSpPr>
        <p:spPr>
          <a:xfrm>
            <a:off x="7743386" y="6045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5DDC15-4293-294E-A500-799CE23E964E}"/>
              </a:ext>
            </a:extLst>
          </p:cNvPr>
          <p:cNvSpPr/>
          <p:nvPr/>
        </p:nvSpPr>
        <p:spPr>
          <a:xfrm>
            <a:off x="4633027" y="6419985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4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F4709-325B-4345-AF1A-39CEDFD0C846}"/>
              </a:ext>
            </a:extLst>
          </p:cNvPr>
          <p:cNvSpPr/>
          <p:nvPr/>
        </p:nvSpPr>
        <p:spPr>
          <a:xfrm>
            <a:off x="6474494" y="2293359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0x400568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796417-4280-FF46-B5AC-03F403D2A128}"/>
              </a:ext>
            </a:extLst>
          </p:cNvPr>
          <p:cNvSpPr/>
          <p:nvPr/>
        </p:nvSpPr>
        <p:spPr>
          <a:xfrm>
            <a:off x="7387291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0x400563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4DE62C0-3165-D44A-8D1C-E51B93D3A01C}"/>
              </a:ext>
            </a:extLst>
          </p:cNvPr>
          <p:cNvSpPr/>
          <p:nvPr/>
        </p:nvSpPr>
        <p:spPr>
          <a:xfrm>
            <a:off x="7389075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0x400548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5C7FD6-1ADB-334B-BC1B-E05D9B7EEF48}"/>
              </a:ext>
            </a:extLst>
          </p:cNvPr>
          <p:cNvSpPr/>
          <p:nvPr/>
        </p:nvSpPr>
        <p:spPr>
          <a:xfrm>
            <a:off x="5559197" y="6400800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5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AA6B91-8C7F-1648-BF89-6E463AB3A391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0x40054c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E2C63-81D5-FC4B-938C-6739E21846F7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0ECCB7-E760-C34F-B0EE-4E8EE49BA5F3}"/>
              </a:ext>
            </a:extLst>
          </p:cNvPr>
          <p:cNvSpPr/>
          <p:nvPr/>
        </p:nvSpPr>
        <p:spPr>
          <a:xfrm>
            <a:off x="4633027" y="6412554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AA4B72-2204-D34E-A499-3253C9912031}"/>
              </a:ext>
            </a:extLst>
          </p:cNvPr>
          <p:cNvSpPr/>
          <p:nvPr/>
        </p:nvSpPr>
        <p:spPr>
          <a:xfrm>
            <a:off x="7387291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013F2D-1D23-3D4E-B75A-D65190F60592}"/>
              </a:ext>
            </a:extLst>
          </p:cNvPr>
          <p:cNvSpPr/>
          <p:nvPr/>
        </p:nvSpPr>
        <p:spPr>
          <a:xfrm>
            <a:off x="6474494" y="2812977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0x400555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99C6C7-D38F-8E47-84C2-F1FD2B1A3447}"/>
              </a:ext>
            </a:extLst>
          </p:cNvPr>
          <p:cNvSpPr/>
          <p:nvPr/>
        </p:nvSpPr>
        <p:spPr>
          <a:xfrm>
            <a:off x="7384584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0x400543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166027-383C-2B41-8BA8-AADCD588F335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3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0571E1-B350-8546-87EB-B9AF9B00C08A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0x400547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093ECCD-7EE0-5744-962B-B94667F01772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15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D5D826-BE7B-004D-84D4-15953E439238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0x400555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AD4B298-993B-F141-9812-725793F761C7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0x400568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C2BC2E-16E8-F44E-A4F0-1B5E4CC5796E}"/>
              </a:ext>
            </a:extLst>
          </p:cNvPr>
          <p:cNvSpPr/>
          <p:nvPr/>
        </p:nvSpPr>
        <p:spPr>
          <a:xfrm>
            <a:off x="7391989" y="6414447"/>
            <a:ext cx="1605231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0x40056c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C5E2D3-15C6-584E-910B-2EB9238D1212}"/>
              </a:ext>
            </a:extLst>
          </p:cNvPr>
          <p:cNvSpPr/>
          <p:nvPr/>
        </p:nvSpPr>
        <p:spPr>
          <a:xfrm>
            <a:off x="6462491" y="6408231"/>
            <a:ext cx="690358" cy="324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accent1"/>
                </a:solidFill>
                <a:latin typeface="Courier" pitchFamily="2" charset="0"/>
              </a:rPr>
              <a:t>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3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4.07407E-6 L 0.00348 0.076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0.15463 " pathEditMode="relative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15463 L 0.00105 0.07639 " pathEditMode="relative" ptsTypes="AA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7639 L 0.00105 -4.07407E-6 " pathEditMode="relative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Unless the C code explicitly does so (more later!)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9202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19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11"/>
          <p:cNvSpPr>
            <a:spLocks/>
          </p:cNvSpPr>
          <p:nvPr/>
        </p:nvSpPr>
        <p:spPr bwMode="auto">
          <a:xfrm>
            <a:off x="228600" y="2133600"/>
            <a:ext cx="4800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14"/>
          <p:cNvSpPr>
            <a:spLocks/>
          </p:cNvSpPr>
          <p:nvPr/>
        </p:nvSpPr>
        <p:spPr bwMode="auto">
          <a:xfrm>
            <a:off x="5486400" y="1752600"/>
            <a:ext cx="3200400" cy="396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je      .L3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call  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ret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# Base Case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 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  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768" y="5187890"/>
            <a:ext cx="302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in the stack frame?</a:t>
            </a:r>
          </a:p>
        </p:txBody>
      </p:sp>
    </p:spTree>
    <p:extLst>
      <p:ext uri="{BB962C8B-B14F-4D97-AF65-F5344CB8AC3E}">
        <p14:creationId xmlns:p14="http://schemas.microsoft.com/office/powerpoint/2010/main" val="45762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Assembly/Machine Code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2000"/>
            <a:ext cx="4852987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5684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C59931-B94E-5E42-BF58-BDD4B19EF9E1}"/>
              </a:ext>
            </a:extLst>
          </p:cNvPr>
          <p:cNvSpPr/>
          <p:nvPr/>
        </p:nvSpPr>
        <p:spPr>
          <a:xfrm>
            <a:off x="838200" y="1759851"/>
            <a:ext cx="3199279" cy="2510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684128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1C4E88-BE5F-F645-8764-919FD7664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2061828"/>
            <a:ext cx="16764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22" name="Line 9">
            <a:extLst>
              <a:ext uri="{FF2B5EF4-FFF2-40B4-BE49-F238E27FC236}">
                <a16:creationId xmlns:a16="http://schemas.microsoft.com/office/drawing/2014/main" id="{55B10E0E-78FC-9A49-A429-67B3762CD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99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44A05010-27DC-DF4E-B16B-161B0BB0F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6700" y="2743465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A16E1308-C9F3-764E-A288-3DE9C8AC5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3611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4360257F-E52E-9B4A-9C8D-9E20FBB23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024" y="3662365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8E233AB5-92AC-3C4E-B346-8F0445C2B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700" y="232052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53BAEF4F-37A4-7948-B7C7-D9BFF8B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405991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BA7F21-F5C7-2C47-84BD-6F40D28B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15928"/>
            <a:ext cx="10668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Codes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0FA2CC8-DF4B-6140-915B-9FDBCE89360C}"/>
              </a:ext>
            </a:extLst>
          </p:cNvPr>
          <p:cNvGrpSpPr/>
          <p:nvPr/>
        </p:nvGrpSpPr>
        <p:grpSpPr>
          <a:xfrm>
            <a:off x="5905500" y="1676400"/>
            <a:ext cx="1752601" cy="2487168"/>
            <a:chOff x="6057900" y="2525269"/>
            <a:chExt cx="1752601" cy="248716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6057900" y="468325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6057900" y="4354069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6057901" y="2525269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6057900" y="3033269"/>
              <a:ext cx="1752600" cy="8403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6057900" y="3873574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00CC0A5-CCF8-5848-A36E-DE4CDCE90A4C}"/>
              </a:ext>
            </a:extLst>
          </p:cNvPr>
          <p:cNvSpPr txBox="1"/>
          <p:nvPr/>
        </p:nvSpPr>
        <p:spPr>
          <a:xfrm>
            <a:off x="6272686" y="135559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DFBE34E-9032-8140-BED6-2946287E8555}"/>
              </a:ext>
            </a:extLst>
          </p:cNvPr>
          <p:cNvSpPr txBox="1"/>
          <p:nvPr/>
        </p:nvSpPr>
        <p:spPr>
          <a:xfrm>
            <a:off x="840808" y="1764231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CPU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6244FF0-8C8C-334D-9559-2049DCD4C279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6781799" y="2732568"/>
            <a:ext cx="1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9E53B77-836B-4444-AC53-B686CDBDFE01}"/>
              </a:ext>
            </a:extLst>
          </p:cNvPr>
          <p:cNvCxnSpPr>
            <a:cxnSpLocks/>
            <a:stCxn id="33" idx="0"/>
          </p:cNvCxnSpPr>
          <p:nvPr/>
        </p:nvCxnSpPr>
        <p:spPr>
          <a:xfrm>
            <a:off x="6781800" y="2184400"/>
            <a:ext cx="0" cy="2921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A0AF753-99D3-424C-A2E0-8F644C9FD7AF}"/>
              </a:ext>
            </a:extLst>
          </p:cNvPr>
          <p:cNvSpPr txBox="1"/>
          <p:nvPr/>
        </p:nvSpPr>
        <p:spPr>
          <a:xfrm>
            <a:off x="7732630" y="152235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5A3DCFA-2C50-7A45-B084-03F32EC552EA}"/>
              </a:ext>
            </a:extLst>
          </p:cNvPr>
          <p:cNvSpPr txBox="1"/>
          <p:nvPr/>
        </p:nvSpPr>
        <p:spPr>
          <a:xfrm>
            <a:off x="7732630" y="40502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</a:t>
            </a:r>
          </a:p>
        </p:txBody>
      </p:sp>
    </p:spTree>
    <p:extLst>
      <p:ext uri="{BB962C8B-B14F-4D97-AF65-F5344CB8AC3E}">
        <p14:creationId xmlns:p14="http://schemas.microsoft.com/office/powerpoint/2010/main" val="157350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questions that you would like me to address in this week's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048B4-BEA5-4D47-8149-C1EE2A2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Characteristics: Operations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/>
          </a:p>
          <a:p>
            <a:r>
              <a:rPr lang="en-US" dirty="0"/>
              <a:t>Perform arithmetic function on register or memory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 dirty="0"/>
              <a:t>Conditional branches</a:t>
            </a:r>
          </a:p>
          <a:p>
            <a:pPr lvl="1"/>
            <a:r>
              <a:rPr lang="en-US" dirty="0"/>
              <a:t>Jumps to/from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0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BCEE-1955-4542-9D0F-190580A0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9D68-BC60-5244-B842-CD962FF8F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Procedures provide an abstraction that implements some functionality with designated arguments and (optional) return value</a:t>
            </a:r>
          </a:p>
          <a:p>
            <a:pPr lvl="1"/>
            <a:r>
              <a:rPr lang="en-US" dirty="0"/>
              <a:t>e.g., functions, methods, subroutines, handlers</a:t>
            </a:r>
          </a:p>
          <a:p>
            <a:endParaRPr lang="en-US" dirty="0"/>
          </a:p>
          <a:p>
            <a:r>
              <a:rPr lang="en-US" dirty="0"/>
              <a:t>To support procedures at the machine level, we need mechanisms for: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Control: </a:t>
            </a:r>
            <a:r>
              <a:rPr lang="en-US" dirty="0"/>
              <a:t>When procedure P calls procedure Q, program counter must be set to address of Q, when Q returns, program counter must be reset to instruction in P following procedure call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Passing Data: </a:t>
            </a:r>
            <a:r>
              <a:rPr lang="en-US" dirty="0"/>
              <a:t>Must handle parameters and return values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b="1" dirty="0">
                <a:solidFill>
                  <a:schemeClr val="accent1"/>
                </a:solidFill>
              </a:rPr>
              <a:t>Allocating memory: </a:t>
            </a:r>
            <a:r>
              <a:rPr lang="en-US" dirty="0"/>
              <a:t>Q must be able to allocate (and deallocate) space for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756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F16DFB-ABC3-DF49-84F8-EEB4D290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114800" cy="4718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stack is a region of memory (traditionally the "top" of memory)</a:t>
            </a:r>
          </a:p>
          <a:p>
            <a:endParaRPr lang="en-US" dirty="0"/>
          </a:p>
          <a:p>
            <a:r>
              <a:rPr lang="en-US" dirty="0"/>
              <a:t>grows "down"</a:t>
            </a:r>
          </a:p>
          <a:p>
            <a:endParaRPr lang="en-US" dirty="0"/>
          </a:p>
          <a:p>
            <a:r>
              <a:rPr lang="en-US" dirty="0"/>
              <a:t>provides storage for functions (i.e., space for allocating local variables)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holds address of top element of stack</a:t>
            </a:r>
          </a:p>
          <a:p>
            <a:pPr marL="274320" lvl="1" indent="0">
              <a:buNone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2932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Stack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199" y="1447800"/>
                <a:ext cx="4674737" cy="549228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pushq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– 8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S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popq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D</a:t>
                </a:r>
                <a:r>
                  <a:rPr lang="en-US" dirty="0"/>
                  <a:t>: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M[R[%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]] </a:t>
                </a:r>
              </a:p>
              <a:p>
                <a:pPr marL="274320" lvl="1" indent="0">
                  <a:buNone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R[%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] + 8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explicitly modify %</a:t>
                </a:r>
                <a:r>
                  <a:rPr lang="en-US" dirty="0" err="1"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subq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$4, 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addq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$4, 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r>
                  <a:rPr lang="en-US" dirty="0">
                    <a:cs typeface="Consolas" panose="020B0609020204030204" pitchFamily="49" charset="0"/>
                  </a:rPr>
                  <a:t>modify memory above 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:</a:t>
                </a:r>
              </a:p>
              <a:p>
                <a:pPr marL="274320" lvl="1" indent="0">
                  <a:buNone/>
                </a:pP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movl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 $47, 4(%</a:t>
                </a:r>
                <a:r>
                  <a:rPr lang="en-US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rsp</a:t>
                </a: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)</a:t>
                </a: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71F16DFB-ABC3-DF49-84F8-EEB4D2903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199" y="1447800"/>
                <a:ext cx="4674737" cy="5492287"/>
              </a:xfrm>
              <a:blipFill>
                <a:blip r:embed="rId2"/>
                <a:stretch>
                  <a:fillRect l="-1630" t="-1852" r="-1087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8BBE36D-65A0-A74E-A44E-AAF45BFD52F7}"/>
              </a:ext>
            </a:extLst>
          </p:cNvPr>
          <p:cNvSpPr/>
          <p:nvPr/>
        </p:nvSpPr>
        <p:spPr>
          <a:xfrm>
            <a:off x="6178644" y="2957015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DF8A-C04B-0640-AA41-B5A614244F4F}"/>
              </a:ext>
            </a:extLst>
          </p:cNvPr>
          <p:cNvSpPr/>
          <p:nvPr/>
        </p:nvSpPr>
        <p:spPr>
          <a:xfrm>
            <a:off x="6178644" y="2956997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3.88889E-6 0.027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2754 L -3.88889E-6 2.5925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3.33333E-6 0.0275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F26DE-7D1A-8842-83C0-CD3725C4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Stack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F16DFB-ABC3-DF49-84F8-EEB4D2903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447800"/>
            <a:ext cx="4674737" cy="54922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call f:</a:t>
            </a:r>
            <a:endParaRPr lang="en-US" dirty="0"/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pushq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%rip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&amp;f, %rip</a:t>
            </a: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en-US" dirty="0"/>
              <a:t>: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popq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%rip</a:t>
            </a: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274320" lvl="1" indent="0">
              <a:buNone/>
            </a:pP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3C22D9-E61E-854B-9A92-D8C2B978B4D7}"/>
              </a:ext>
            </a:extLst>
          </p:cNvPr>
          <p:cNvGrpSpPr/>
          <p:nvPr/>
        </p:nvGrpSpPr>
        <p:grpSpPr>
          <a:xfrm>
            <a:off x="6178644" y="1136103"/>
            <a:ext cx="2286000" cy="1371600"/>
            <a:chOff x="2667000" y="2057400"/>
            <a:chExt cx="2286000" cy="1371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EE6DD2E-6819-F84C-B14B-FEE571928DE3}"/>
                </a:ext>
              </a:extLst>
            </p:cNvPr>
            <p:cNvSpPr/>
            <p:nvPr/>
          </p:nvSpPr>
          <p:spPr>
            <a:xfrm>
              <a:off x="2667000" y="20574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CF4764-2797-E448-B7CF-00087334FA9C}"/>
                </a:ext>
              </a:extLst>
            </p:cNvPr>
            <p:cNvSpPr/>
            <p:nvPr/>
          </p:nvSpPr>
          <p:spPr>
            <a:xfrm>
              <a:off x="2667000" y="25146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A17BEC-683C-9F4D-B30A-F3E74FCAB901}"/>
                </a:ext>
              </a:extLst>
            </p:cNvPr>
            <p:cNvSpPr/>
            <p:nvPr/>
          </p:nvSpPr>
          <p:spPr>
            <a:xfrm>
              <a:off x="2667000" y="2971800"/>
              <a:ext cx="2286000" cy="457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AA1849C-3249-DD4A-B627-358AFCE7C31E}"/>
              </a:ext>
            </a:extLst>
          </p:cNvPr>
          <p:cNvSpPr/>
          <p:nvPr/>
        </p:nvSpPr>
        <p:spPr>
          <a:xfrm>
            <a:off x="8540844" y="1706541"/>
            <a:ext cx="609600" cy="126525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9483BF-9BFA-F249-8D2F-F39C7DB58CAB}"/>
              </a:ext>
            </a:extLst>
          </p:cNvPr>
          <p:cNvSpPr txBox="1"/>
          <p:nvPr/>
        </p:nvSpPr>
        <p:spPr>
          <a:xfrm>
            <a:off x="4724400" y="774659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0x7FFFFFFF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22BCD7-6A99-D944-980E-DAEE16DFB507}"/>
              </a:ext>
            </a:extLst>
          </p:cNvPr>
          <p:cNvSpPr/>
          <p:nvPr/>
        </p:nvSpPr>
        <p:spPr>
          <a:xfrm>
            <a:off x="6178644" y="2499815"/>
            <a:ext cx="2286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B1E1-0199-3C40-8838-DDE2363B5367}"/>
              </a:ext>
            </a:extLst>
          </p:cNvPr>
          <p:cNvGrpSpPr/>
          <p:nvPr/>
        </p:nvGrpSpPr>
        <p:grpSpPr>
          <a:xfrm>
            <a:off x="4954886" y="2781372"/>
            <a:ext cx="1147558" cy="369332"/>
            <a:chOff x="5405642" y="2781372"/>
            <a:chExt cx="1147558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D2EE8C8-5595-7B4B-B75C-CC115C0B9AFC}"/>
                </a:ext>
              </a:extLst>
            </p:cNvPr>
            <p:cNvCxnSpPr/>
            <p:nvPr/>
          </p:nvCxnSpPr>
          <p:spPr>
            <a:xfrm>
              <a:off x="6096000" y="2973147"/>
              <a:ext cx="457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7E3783-CA8F-3C4D-B327-FACE01942B9C}"/>
                </a:ext>
              </a:extLst>
            </p:cNvPr>
            <p:cNvSpPr txBox="1"/>
            <p:nvPr/>
          </p:nvSpPr>
          <p:spPr>
            <a:xfrm>
              <a:off x="5405642" y="2781372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</a:t>
              </a:r>
              <a:r>
                <a:rPr lang="en-US" dirty="0" err="1"/>
                <a:t>rsp</a:t>
              </a:r>
              <a:endParaRPr 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8E2705B-0E8D-3140-979E-F19ABA495D33}"/>
              </a:ext>
            </a:extLst>
          </p:cNvPr>
          <p:cNvSpPr txBox="1"/>
          <p:nvPr/>
        </p:nvSpPr>
        <p:spPr>
          <a:xfrm>
            <a:off x="4751696" y="636967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0x00000000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380BAC-7CFC-F34A-838B-AC264F897751}"/>
              </a:ext>
            </a:extLst>
          </p:cNvPr>
          <p:cNvSpPr/>
          <p:nvPr/>
        </p:nvSpPr>
        <p:spPr>
          <a:xfrm>
            <a:off x="6178644" y="5112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B87245-9927-4C47-A5A2-1DE9384AB9D5}"/>
              </a:ext>
            </a:extLst>
          </p:cNvPr>
          <p:cNvSpPr/>
          <p:nvPr/>
        </p:nvSpPr>
        <p:spPr>
          <a:xfrm>
            <a:off x="6178644" y="5874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82759A-4D2D-054F-ABF6-4AAEC90FC7FE}"/>
              </a:ext>
            </a:extLst>
          </p:cNvPr>
          <p:cNvSpPr/>
          <p:nvPr/>
        </p:nvSpPr>
        <p:spPr>
          <a:xfrm>
            <a:off x="6178644" y="4350298"/>
            <a:ext cx="2286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551CAA-06A8-7B49-AB5D-44272E86019F}"/>
              </a:ext>
            </a:extLst>
          </p:cNvPr>
          <p:cNvCxnSpPr/>
          <p:nvPr/>
        </p:nvCxnSpPr>
        <p:spPr>
          <a:xfrm>
            <a:off x="5645244" y="607084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23AAA15-7AEE-B74E-B016-6C63DB38D621}"/>
              </a:ext>
            </a:extLst>
          </p:cNvPr>
          <p:cNvSpPr txBox="1"/>
          <p:nvPr/>
        </p:nvSpPr>
        <p:spPr>
          <a:xfrm>
            <a:off x="4954886" y="58790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%rip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DF8A-C04B-0640-AA41-B5A614244F4F}"/>
              </a:ext>
            </a:extLst>
          </p:cNvPr>
          <p:cNvSpPr/>
          <p:nvPr/>
        </p:nvSpPr>
        <p:spPr>
          <a:xfrm>
            <a:off x="6175331" y="2967059"/>
            <a:ext cx="2286000" cy="1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DB43A4-5FDC-1E40-A583-2623BD16412A}"/>
              </a:ext>
            </a:extLst>
          </p:cNvPr>
          <p:cNvSpPr/>
          <p:nvPr/>
        </p:nvSpPr>
        <p:spPr>
          <a:xfrm>
            <a:off x="6178644" y="1143991"/>
            <a:ext cx="2286000" cy="549228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3.88889E-6 0.027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2754 L -3.88889E-6 2.59259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B1F913F-B732-CD40-BD96-75B4B95E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Procedure Call Example: Stack Frame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47347-8A2B-F24B-931E-6429214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8</a:t>
            </a:fld>
            <a:endParaRPr lang="en-US" dirty="0">
              <a:solidFill>
                <a:srgbClr val="297FD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C6C3F-E78B-0040-99CD-BF9AEC8B7287}"/>
              </a:ext>
            </a:extLst>
          </p:cNvPr>
          <p:cNvSpPr txBox="1"/>
          <p:nvPr/>
        </p:nvSpPr>
        <p:spPr>
          <a:xfrm>
            <a:off x="1066800" y="1956749"/>
            <a:ext cx="3079689" cy="2031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proc(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example1(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a[4];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a[3] = 10;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return proc(a);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8CE-7D82-2047-AA68-5C698501920F}"/>
              </a:ext>
            </a:extLst>
          </p:cNvPr>
          <p:cNvSpPr txBox="1"/>
          <p:nvPr/>
        </p:nvSpPr>
        <p:spPr>
          <a:xfrm>
            <a:off x="4800600" y="1956749"/>
            <a:ext cx="3429000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example1: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$10, 12(%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call  0x400546 &lt;proc&gt;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$16,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ret</a:t>
            </a:r>
          </a:p>
        </p:txBody>
      </p:sp>
    </p:spTree>
    <p:extLst>
      <p:ext uri="{BB962C8B-B14F-4D97-AF65-F5344CB8AC3E}">
        <p14:creationId xmlns:p14="http://schemas.microsoft.com/office/powerpoint/2010/main" val="85228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ECC4-4313-7E47-ACBC-F178174B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leave</a:t>
            </a:r>
            <a:r>
              <a:rPr lang="en-US" dirty="0"/>
              <a:t> Instructions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877A7-FBFF-C040-A805-244DC63D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9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8CA7F-B8C7-BC4C-B08F-97191ADD5E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Complex instructions designed to speed up common operations</a:t>
            </a:r>
          </a:p>
          <a:p>
            <a:pPr lvl="1"/>
            <a:endParaRPr lang="en-US" dirty="0"/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enterq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size,0</a:t>
            </a:r>
            <a:endParaRPr lang="en-US" dirty="0"/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leaveq</a:t>
            </a:r>
            <a:endParaRPr lang="en-US" dirty="0"/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78E5D-D0CD-BD4B-B048-E3FE58CA218E}"/>
              </a:ext>
            </a:extLst>
          </p:cNvPr>
          <p:cNvSpPr txBox="1"/>
          <p:nvPr/>
        </p:nvSpPr>
        <p:spPr>
          <a:xfrm>
            <a:off x="4809162" y="3048000"/>
            <a:ext cx="34204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Rarely used</a:t>
            </a:r>
          </a:p>
          <a:p>
            <a:r>
              <a:rPr lang="en-US" dirty="0"/>
              <a:t>The second argument is the</a:t>
            </a:r>
          </a:p>
          <a:p>
            <a:r>
              <a:rPr lang="en-US" dirty="0"/>
              <a:t>nesting level--unimportant in 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A0DCF5-9B1C-0D48-B876-0E970D2122F5}"/>
              </a:ext>
            </a:extLst>
          </p:cNvPr>
          <p:cNvSpPr txBox="1"/>
          <p:nvPr/>
        </p:nvSpPr>
        <p:spPr>
          <a:xfrm>
            <a:off x="4809162" y="5029200"/>
            <a:ext cx="31355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Occasionally used, </a:t>
            </a:r>
          </a:p>
          <a:p>
            <a:r>
              <a:rPr lang="en-US" dirty="0"/>
              <a:t>usually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22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6386</TotalTime>
  <Words>2151</Words>
  <Application>Microsoft Macintosh PowerPoint</Application>
  <PresentationFormat>On-screen Show (4:3)</PresentationFormat>
  <Paragraphs>440</Paragraphs>
  <Slides>20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Consolas</vt:lpstr>
      <vt:lpstr>Courier</vt:lpstr>
      <vt:lpstr>Courier New</vt:lpstr>
      <vt:lpstr>Courier New Bold</vt:lpstr>
      <vt:lpstr>Wingdings 3</vt:lpstr>
      <vt:lpstr>Clarity</vt:lpstr>
      <vt:lpstr>Lecture 7: Procedure Calls in Assembly</vt:lpstr>
      <vt:lpstr>Assembly/Machine Code View</vt:lpstr>
      <vt:lpstr>Assembly Characteristics: Operations</vt:lpstr>
      <vt:lpstr>Procedures </vt:lpstr>
      <vt:lpstr>The Stack</vt:lpstr>
      <vt:lpstr>Modifying the Stack</vt:lpstr>
      <vt:lpstr>Modifying the Stack</vt:lpstr>
      <vt:lpstr>Procedure Call Example: Stack Frame</vt:lpstr>
      <vt:lpstr>enter and leave Instructions</vt:lpstr>
      <vt:lpstr>Exercise 1: Modifying the Stack</vt:lpstr>
      <vt:lpstr>Exercise 1: Modifying the Stack</vt:lpstr>
      <vt:lpstr>X86-64 Register Usage Conventions</vt:lpstr>
      <vt:lpstr>Procedure Calls, Division of Labor</vt:lpstr>
      <vt:lpstr>Stack Frames</vt:lpstr>
      <vt:lpstr>Procedure Call Example: Arguments </vt:lpstr>
      <vt:lpstr>Exercise 2: Value Passing</vt:lpstr>
      <vt:lpstr>Exercise 2: Value Passing</vt:lpstr>
      <vt:lpstr>Recursion</vt:lpstr>
      <vt:lpstr>Recursive Function</vt:lpstr>
      <vt:lpstr>Exercise 3: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6: Function Calls in Assembly</dc:title>
  <dc:creator>Eleanor  Birrell</dc:creator>
  <cp:lastModifiedBy>Eleanor Birrell</cp:lastModifiedBy>
  <cp:revision>84</cp:revision>
  <cp:lastPrinted>2019-02-12T00:36:48Z</cp:lastPrinted>
  <dcterms:created xsi:type="dcterms:W3CDTF">2019-02-11T05:42:00Z</dcterms:created>
  <dcterms:modified xsi:type="dcterms:W3CDTF">2020-09-11T16:21:04Z</dcterms:modified>
</cp:coreProperties>
</file>