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359" r:id="rId3"/>
    <p:sldId id="299" r:id="rId4"/>
    <p:sldId id="604" r:id="rId5"/>
    <p:sldId id="366" r:id="rId6"/>
    <p:sldId id="599" r:id="rId7"/>
    <p:sldId id="600" r:id="rId8"/>
    <p:sldId id="601" r:id="rId9"/>
    <p:sldId id="602" r:id="rId10"/>
    <p:sldId id="603" r:id="rId11"/>
    <p:sldId id="605" r:id="rId12"/>
    <p:sldId id="1295" r:id="rId13"/>
    <p:sldId id="1296" r:id="rId14"/>
    <p:sldId id="606" r:id="rId15"/>
    <p:sldId id="607" r:id="rId16"/>
    <p:sldId id="1297" r:id="rId17"/>
    <p:sldId id="608" r:id="rId18"/>
    <p:sldId id="609" r:id="rId19"/>
    <p:sldId id="610" r:id="rId20"/>
    <p:sldId id="611" r:id="rId21"/>
    <p:sldId id="612" r:id="rId22"/>
    <p:sldId id="1298" r:id="rId23"/>
    <p:sldId id="129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696969"/>
    <a:srgbClr val="33333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82" autoAdjust="0"/>
    <p:restoredTop sz="89796" autoAdjust="0"/>
  </p:normalViewPr>
  <p:slideViewPr>
    <p:cSldViewPr>
      <p:cViewPr varScale="1">
        <p:scale>
          <a:sx n="114" d="100"/>
          <a:sy n="114" d="100"/>
        </p:scale>
        <p:origin x="244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690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F19EE-4C14-416B-9A28-3D9B2AE65E04}" type="datetimeFigureOut">
              <a:rPr lang="en-US" smtClean="0"/>
              <a:t>2/5/21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7E2B7-019C-47AA-8287-AB4BD1848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64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7EBD1-2546-431F-B565-95BCA5604CC4}" type="datetimeFigureOut">
              <a:rPr lang="en-US" smtClean="0"/>
              <a:t>2/5/21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031AF-CC19-4E5A-831F-2BAAD17F6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86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base" latinLnBrk="0" hangingPunct="1"/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SF Negative</a:t>
            </a:r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ase" latinLnBrk="0" hangingPunct="1"/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jns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~SF Nonnegative</a:t>
            </a:r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387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672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2/5/21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2/5/21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18288"/>
            <a:ext cx="7086600" cy="329184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2/5/21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2/5/21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2/5/21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2/5/21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2250"/>
            <a:ext cx="9144000" cy="31115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1910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66000">
                <a:schemeClr val="tx1">
                  <a:lumMod val="75000"/>
                  <a:lumOff val="25000"/>
                </a:schemeClr>
              </a:gs>
              <a:gs pos="99000">
                <a:schemeClr val="tx1">
                  <a:lumMod val="65000"/>
                  <a:lumOff val="3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3F7437D-9C28-4485-8136-DE3C7521A7D8}" type="datetimeFigureOut">
              <a:rPr lang="en-US" smtClean="0"/>
              <a:t>2/5/21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924800" cy="609600"/>
          </a:xfrm>
        </p:spPr>
        <p:txBody>
          <a:bodyPr>
            <a:normAutofit/>
          </a:bodyPr>
          <a:lstStyle/>
          <a:p>
            <a:r>
              <a:rPr lang="en-US" dirty="0"/>
              <a:t>CS 105		       		        </a:t>
            </a:r>
            <a:r>
              <a:rPr lang="en-US"/>
              <a:t>	       Spring 2021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848600" cy="631825"/>
          </a:xfrm>
        </p:spPr>
        <p:txBody>
          <a:bodyPr>
            <a:noAutofit/>
          </a:bodyPr>
          <a:lstStyle/>
          <a:p>
            <a:r>
              <a:rPr lang="en-US" sz="3200" dirty="0"/>
              <a:t>Lecture 6: Control Flow in Assembly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4643181"/>
            <a:ext cx="78486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27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Condition Codes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297FD5"/>
                </a:solidFill>
              </a:rPr>
              <a:pPr/>
              <a:t>10</a:t>
            </a:fld>
            <a:endParaRPr lang="en-US">
              <a:solidFill>
                <a:srgbClr val="297FD5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8724" y="1485900"/>
            <a:ext cx="8229600" cy="5105400"/>
          </a:xfrm>
        </p:spPr>
        <p:txBody>
          <a:bodyPr/>
          <a:lstStyle/>
          <a:p>
            <a:r>
              <a:rPr lang="en-US" dirty="0" err="1"/>
              <a:t>s</a:t>
            </a:r>
            <a:r>
              <a:rPr lang="en-US" sz="2400" dirty="0" err="1"/>
              <a:t>etX</a:t>
            </a:r>
            <a:r>
              <a:rPr lang="en-US" sz="2400" dirty="0"/>
              <a:t> instruction: set a single byte based on condition codes</a:t>
            </a:r>
          </a:p>
          <a:p>
            <a:r>
              <a:rPr lang="en-US" sz="2400" dirty="0"/>
              <a:t>Does not alter remaining bytes of destination</a:t>
            </a:r>
          </a:p>
          <a:p>
            <a:r>
              <a:rPr lang="en-US" sz="2400" dirty="0"/>
              <a:t>Typically use </a:t>
            </a:r>
            <a:r>
              <a:rPr lang="en-US" sz="2400" dirty="0" err="1"/>
              <a:t>movz</a:t>
            </a:r>
            <a:r>
              <a:rPr lang="en-US" sz="2400" dirty="0"/>
              <a:t> to </a:t>
            </a:r>
            <a:r>
              <a:rPr lang="en-US" dirty="0"/>
              <a:t>set the rest of the bits to zero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Rectangle 10"/>
          <p:cNvSpPr>
            <a:spLocks/>
          </p:cNvSpPr>
          <p:nvPr/>
        </p:nvSpPr>
        <p:spPr bwMode="auto">
          <a:xfrm>
            <a:off x="339852" y="3851953"/>
            <a:ext cx="3622548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8100" tIns="38100" rIns="38100" bIns="38100"/>
          <a:lstStyle/>
          <a:p>
            <a:pPr algn="l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x,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y){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x &gt; 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324600" y="0"/>
          <a:ext cx="28194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Rectangle 1"/>
          <p:cNvSpPr>
            <a:spLocks/>
          </p:cNvSpPr>
          <p:nvPr/>
        </p:nvSpPr>
        <p:spPr bwMode="auto">
          <a:xfrm>
            <a:off x="342900" y="5257800"/>
            <a:ext cx="7581900" cy="1447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8100" tIns="38100" rIns="38100" bIns="38100"/>
          <a:lstStyle/>
          <a:p>
            <a:pPr algn="l">
              <a:tabLst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gt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di				 # </a:t>
            </a:r>
            <a:r>
              <a:rPr lang="cs-CZ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set </a:t>
            </a:r>
            <a:r>
              <a:rPr lang="cs-CZ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flags</a:t>
            </a:r>
            <a:r>
              <a:rPr lang="cs-CZ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for</a:t>
            </a:r>
            <a:r>
              <a:rPr lang="cs-CZ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x-y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setg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%al		 # ~(SF^OF)&amp;~ZF,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True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when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&gt;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</a:p>
          <a:p>
            <a:pPr algn="l">
              <a:tabLst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movzbq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%al, %</a:t>
            </a:r>
            <a:r>
              <a:rPr lang="cs-CZ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 #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Zero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rest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of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ret		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# return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74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Jumping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11</a:t>
            </a:fld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jX</a:t>
            </a:r>
            <a:r>
              <a:rPr lang="en-US" dirty="0"/>
              <a:t> instructions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dirty="0"/>
              <a:t>Jump to different part of code if condition is true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6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49670"/>
              </p:ext>
            </p:extLst>
          </p:nvPr>
        </p:nvGraphicFramePr>
        <p:xfrm>
          <a:off x="1511300" y="2590800"/>
          <a:ext cx="6096000" cy="262128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109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6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0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Calibri Bold" charset="0"/>
                        </a:rPr>
                        <a:t>jX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  <a:sym typeface="Calibri Bold" charset="0"/>
                        </a:rPr>
                        <a:t>Condition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  <a:sym typeface="Calibri Bold" charset="0"/>
                        </a:rPr>
                        <a:t>Description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jmp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  <a:sym typeface="Calibri Bold" charset="0"/>
                        </a:rPr>
                        <a:t>Unconditional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je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ZF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  <a:sym typeface="Calibri Bold" charset="0"/>
                        </a:rPr>
                        <a:t>Equal / Zero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jne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~ZF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  <a:sym typeface="Calibri Bold" charset="0"/>
                        </a:rPr>
                        <a:t>Not Equal / Not Zero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jl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(SF ^ OF)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sym typeface="Calibri Bold" charset="0"/>
                        </a:rPr>
                        <a:t>Less (Signed)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/>
                </a:tc>
                <a:extLst>
                  <a:ext uri="{0D108BD9-81ED-4DB2-BD59-A6C34878D82A}">
                    <a16:rowId xmlns:a16="http://schemas.microsoft.com/office/drawing/2014/main" val="54683869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jle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(SF ^ OF) | ZF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sym typeface="Calibri Bold" charset="0"/>
                        </a:rPr>
                        <a:t>Less or Equal (Signed)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/>
                </a:tc>
                <a:extLst>
                  <a:ext uri="{0D108BD9-81ED-4DB2-BD59-A6C34878D82A}">
                    <a16:rowId xmlns:a16="http://schemas.microsoft.com/office/drawing/2014/main" val="4145387499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jg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~(SF ^ OF) &amp; ~ZF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sym typeface="Calibri Bold" charset="0"/>
                        </a:rPr>
                        <a:t>Greater (Signed)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/>
                </a:tc>
                <a:extLst>
                  <a:ext uri="{0D108BD9-81ED-4DB2-BD59-A6C34878D82A}">
                    <a16:rowId xmlns:a16="http://schemas.microsoft.com/office/drawing/2014/main" val="171062246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jge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~(SF ^ OF)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sym typeface="Calibri Bold" charset="0"/>
                        </a:rPr>
                        <a:t>Greater or Equal (Signed)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/>
                </a:tc>
                <a:extLst>
                  <a:ext uri="{0D108BD9-81ED-4DB2-BD59-A6C34878D82A}">
                    <a16:rowId xmlns:a16="http://schemas.microsoft.com/office/drawing/2014/main" val="1531631489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BB59ED64-AC57-F446-A57F-741BBDA7F15C}"/>
              </a:ext>
            </a:extLst>
          </p:cNvPr>
          <p:cNvSpPr/>
          <p:nvPr/>
        </p:nvSpPr>
        <p:spPr>
          <a:xfrm>
            <a:off x="1524000" y="5659874"/>
            <a:ext cx="609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>
                <a:latin typeface="Courier New Bold" charset="0"/>
                <a:cs typeface="Courier New Bold" charset="0"/>
                <a:sym typeface="Courier New Bold" charset="0"/>
              </a:rPr>
              <a:t>cmpq</a:t>
            </a:r>
            <a:r>
              <a:rPr lang="en-US" b="1" dirty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b="1" dirty="0" err="1">
                <a:latin typeface="Courier New Bold" charset="0"/>
                <a:cs typeface="Courier New Bold" charset="0"/>
                <a:sym typeface="Courier New Bold" charset="0"/>
              </a:rPr>
              <a:t>a,b</a:t>
            </a:r>
            <a:r>
              <a:rPr lang="en-US" dirty="0"/>
              <a:t> like computing </a:t>
            </a:r>
            <a:r>
              <a:rPr lang="en-US" b="1" dirty="0">
                <a:latin typeface="Courier New Bold" charset="0"/>
                <a:cs typeface="Courier New Bold" charset="0"/>
                <a:sym typeface="Courier New Bold" charset="0"/>
              </a:rPr>
              <a:t>b-a</a:t>
            </a:r>
            <a:r>
              <a:rPr lang="en-US" dirty="0"/>
              <a:t> without setting destination</a:t>
            </a:r>
          </a:p>
        </p:txBody>
      </p:sp>
    </p:spTree>
    <p:extLst>
      <p:ext uri="{BB962C8B-B14F-4D97-AF65-F5344CB8AC3E}">
        <p14:creationId xmlns:p14="http://schemas.microsoft.com/office/powerpoint/2010/main" val="2907287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CA011-D741-9C4E-B2CB-B5AF13117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1: Conditional Jumps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EFED3-CF12-C848-91A4-35E3AC486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/>
              <a:t>Consider each of the following segments of assembly code, and indicate whether or not the jump will occur. In all cases, assume that %</a:t>
            </a:r>
            <a:r>
              <a:rPr lang="en-US" dirty="0" err="1"/>
              <a:t>rdi</a:t>
            </a:r>
            <a:r>
              <a:rPr lang="en-US" dirty="0"/>
              <a:t> contains the value 47 and %</a:t>
            </a:r>
            <a:r>
              <a:rPr lang="en-US" dirty="0" err="1"/>
              <a:t>rsi</a:t>
            </a:r>
            <a:r>
              <a:rPr lang="en-US" dirty="0"/>
              <a:t> contains the value 13</a:t>
            </a:r>
          </a:p>
          <a:p>
            <a:endParaRPr lang="en-US" dirty="0"/>
          </a:p>
          <a:p>
            <a:pPr marL="731520" lvl="1" indent="-457200">
              <a:buFont typeface="+mj-lt"/>
              <a:buAutoNum type="arabicPeriod"/>
            </a:pPr>
            <a:r>
              <a:rPr lang="en-US" dirty="0" err="1">
                <a:latin typeface="Courier" pitchFamily="2" charset="0"/>
              </a:rPr>
              <a:t>addq</a:t>
            </a:r>
            <a:r>
              <a:rPr lang="en-US" dirty="0">
                <a:latin typeface="Courier" pitchFamily="2" charset="0"/>
              </a:rPr>
              <a:t> %</a:t>
            </a:r>
            <a:r>
              <a:rPr lang="en-US" dirty="0" err="1">
                <a:latin typeface="Courier" pitchFamily="2" charset="0"/>
              </a:rPr>
              <a:t>rdi</a:t>
            </a:r>
            <a:r>
              <a:rPr lang="en-US" dirty="0">
                <a:latin typeface="Courier" pitchFamily="2" charset="0"/>
              </a:rPr>
              <a:t>, %</a:t>
            </a:r>
            <a:r>
              <a:rPr lang="en-US" dirty="0" err="1">
                <a:latin typeface="Courier" pitchFamily="2" charset="0"/>
              </a:rPr>
              <a:t>rsi</a:t>
            </a:r>
            <a:endParaRPr lang="en-US" dirty="0">
              <a:latin typeface="Courier" pitchFamily="2" charset="0"/>
            </a:endParaRPr>
          </a:p>
          <a:p>
            <a:pPr marL="274320" lvl="1" indent="0">
              <a:buNone/>
            </a:pPr>
            <a:r>
              <a:rPr lang="en-US" dirty="0">
                <a:latin typeface="Courier" pitchFamily="2" charset="0"/>
              </a:rPr>
              <a:t>   je .L0</a:t>
            </a:r>
          </a:p>
          <a:p>
            <a:pPr marL="731520" lvl="1" indent="-457200">
              <a:buFont typeface="+mj-lt"/>
              <a:buAutoNum type="arabicPeriod" startAt="2"/>
            </a:pPr>
            <a:r>
              <a:rPr lang="en-US" dirty="0" err="1">
                <a:latin typeface="Courier" pitchFamily="2" charset="0"/>
              </a:rPr>
              <a:t>subq</a:t>
            </a:r>
            <a:r>
              <a:rPr lang="en-US" dirty="0">
                <a:latin typeface="Courier" pitchFamily="2" charset="0"/>
              </a:rPr>
              <a:t> %</a:t>
            </a:r>
            <a:r>
              <a:rPr lang="en-US" dirty="0" err="1">
                <a:latin typeface="Courier" pitchFamily="2" charset="0"/>
              </a:rPr>
              <a:t>rdi</a:t>
            </a:r>
            <a:r>
              <a:rPr lang="en-US" dirty="0">
                <a:latin typeface="Courier" pitchFamily="2" charset="0"/>
              </a:rPr>
              <a:t>, %</a:t>
            </a:r>
            <a:r>
              <a:rPr lang="en-US" dirty="0" err="1">
                <a:latin typeface="Courier" pitchFamily="2" charset="0"/>
              </a:rPr>
              <a:t>rsi</a:t>
            </a:r>
            <a:endParaRPr lang="en-US" dirty="0">
              <a:latin typeface="Courier" pitchFamily="2" charset="0"/>
            </a:endParaRPr>
          </a:p>
          <a:p>
            <a:pPr marL="274320" lvl="1" indent="0">
              <a:buNone/>
            </a:pPr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jge</a:t>
            </a:r>
            <a:r>
              <a:rPr lang="en-US" dirty="0">
                <a:latin typeface="Courier" pitchFamily="2" charset="0"/>
              </a:rPr>
              <a:t> .L0</a:t>
            </a:r>
          </a:p>
          <a:p>
            <a:pPr marL="731520" lvl="1" indent="-457200">
              <a:buFont typeface="+mj-lt"/>
              <a:buAutoNum type="arabicPeriod" startAt="3"/>
            </a:pPr>
            <a:r>
              <a:rPr lang="en-US" dirty="0" err="1">
                <a:latin typeface="Courier" pitchFamily="2" charset="0"/>
              </a:rPr>
              <a:t>cmpq</a:t>
            </a:r>
            <a:r>
              <a:rPr lang="en-US" dirty="0">
                <a:latin typeface="Courier" pitchFamily="2" charset="0"/>
              </a:rPr>
              <a:t> %</a:t>
            </a:r>
            <a:r>
              <a:rPr lang="en-US" dirty="0" err="1">
                <a:latin typeface="Courier" pitchFamily="2" charset="0"/>
              </a:rPr>
              <a:t>rdi</a:t>
            </a:r>
            <a:r>
              <a:rPr lang="en-US" dirty="0">
                <a:latin typeface="Courier" pitchFamily="2" charset="0"/>
              </a:rPr>
              <a:t>, %</a:t>
            </a:r>
            <a:r>
              <a:rPr lang="en-US" dirty="0" err="1">
                <a:latin typeface="Courier" pitchFamily="2" charset="0"/>
              </a:rPr>
              <a:t>rsi</a:t>
            </a:r>
            <a:endParaRPr lang="en-US" dirty="0">
              <a:latin typeface="Courier" pitchFamily="2" charset="0"/>
            </a:endParaRPr>
          </a:p>
          <a:p>
            <a:pPr marL="274320" lvl="1" indent="0">
              <a:buNone/>
            </a:pPr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jl</a:t>
            </a:r>
            <a:r>
              <a:rPr lang="en-US" dirty="0">
                <a:latin typeface="Courier" pitchFamily="2" charset="0"/>
              </a:rPr>
              <a:t> .L0</a:t>
            </a:r>
          </a:p>
          <a:p>
            <a:pPr marL="731520" lvl="1" indent="-457200">
              <a:buFont typeface="+mj-lt"/>
              <a:buAutoNum type="arabicPeriod" startAt="4"/>
            </a:pPr>
            <a:r>
              <a:rPr lang="en-US" dirty="0" err="1">
                <a:latin typeface="Courier" pitchFamily="2" charset="0"/>
              </a:rPr>
              <a:t>testq</a:t>
            </a:r>
            <a:r>
              <a:rPr lang="en-US" dirty="0">
                <a:latin typeface="Courier" pitchFamily="2" charset="0"/>
              </a:rPr>
              <a:t> %</a:t>
            </a:r>
            <a:r>
              <a:rPr lang="en-US" dirty="0" err="1">
                <a:latin typeface="Courier" pitchFamily="2" charset="0"/>
              </a:rPr>
              <a:t>rdi</a:t>
            </a:r>
            <a:r>
              <a:rPr lang="en-US" dirty="0">
                <a:latin typeface="Courier" pitchFamily="2" charset="0"/>
              </a:rPr>
              <a:t>, %</a:t>
            </a:r>
            <a:r>
              <a:rPr lang="en-US" dirty="0" err="1">
                <a:latin typeface="Courier" pitchFamily="2" charset="0"/>
              </a:rPr>
              <a:t>rdi</a:t>
            </a:r>
            <a:endParaRPr lang="en-US" dirty="0">
              <a:latin typeface="Courier" pitchFamily="2" charset="0"/>
            </a:endParaRPr>
          </a:p>
          <a:p>
            <a:pPr marL="274320" lvl="1" indent="0">
              <a:buNone/>
            </a:pPr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jne</a:t>
            </a:r>
            <a:r>
              <a:rPr lang="en-US" dirty="0">
                <a:latin typeface="Courier" pitchFamily="2" charset="0"/>
              </a:rPr>
              <a:t> .L0</a:t>
            </a:r>
          </a:p>
          <a:p>
            <a:pPr marL="274320" lvl="1" indent="0">
              <a:buNone/>
            </a:pPr>
            <a:endParaRPr lang="en-US" dirty="0">
              <a:latin typeface="Courier" pitchFamily="2" charset="0"/>
            </a:endParaRPr>
          </a:p>
          <a:p>
            <a:pPr marL="731520" lvl="1" indent="-457200">
              <a:buFont typeface="+mj-lt"/>
              <a:buAutoNum type="arabicPeriod" startAt="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174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CA011-D741-9C4E-B2CB-B5AF13117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1: Conditional Jumps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EFED3-CF12-C848-91A4-35E3AC486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/>
              <a:t>Consider each of the following segments of assembly code, and indicate whether or not the jump will occur. In all cases, assume that %</a:t>
            </a:r>
            <a:r>
              <a:rPr lang="en-US" dirty="0" err="1"/>
              <a:t>rdi</a:t>
            </a:r>
            <a:r>
              <a:rPr lang="en-US" dirty="0"/>
              <a:t> contains the value 47 and %</a:t>
            </a:r>
            <a:r>
              <a:rPr lang="en-US" dirty="0" err="1"/>
              <a:t>rsi</a:t>
            </a:r>
            <a:r>
              <a:rPr lang="en-US" dirty="0"/>
              <a:t> contains the value 13</a:t>
            </a:r>
          </a:p>
          <a:p>
            <a:endParaRPr lang="en-US" dirty="0"/>
          </a:p>
          <a:p>
            <a:pPr marL="731520" lvl="1" indent="-457200">
              <a:buFont typeface="+mj-lt"/>
              <a:buAutoNum type="arabicPeriod"/>
            </a:pPr>
            <a:r>
              <a:rPr lang="en-US" dirty="0" err="1">
                <a:latin typeface="Courier" pitchFamily="2" charset="0"/>
              </a:rPr>
              <a:t>addq</a:t>
            </a:r>
            <a:r>
              <a:rPr lang="en-US" dirty="0">
                <a:latin typeface="Courier" pitchFamily="2" charset="0"/>
              </a:rPr>
              <a:t> %</a:t>
            </a:r>
            <a:r>
              <a:rPr lang="en-US" dirty="0" err="1">
                <a:latin typeface="Courier" pitchFamily="2" charset="0"/>
              </a:rPr>
              <a:t>rdi</a:t>
            </a:r>
            <a:r>
              <a:rPr lang="en-US" dirty="0">
                <a:latin typeface="Courier" pitchFamily="2" charset="0"/>
              </a:rPr>
              <a:t>, %</a:t>
            </a:r>
            <a:r>
              <a:rPr lang="en-US" dirty="0" err="1">
                <a:latin typeface="Courier" pitchFamily="2" charset="0"/>
              </a:rPr>
              <a:t>rsi</a:t>
            </a:r>
            <a:endParaRPr lang="en-US" dirty="0">
              <a:latin typeface="Courier" pitchFamily="2" charset="0"/>
            </a:endParaRPr>
          </a:p>
          <a:p>
            <a:pPr marL="274320" lvl="1" indent="0">
              <a:buNone/>
            </a:pPr>
            <a:r>
              <a:rPr lang="en-US" dirty="0">
                <a:latin typeface="Courier" pitchFamily="2" charset="0"/>
              </a:rPr>
              <a:t>   je .L0</a:t>
            </a:r>
          </a:p>
          <a:p>
            <a:pPr marL="731520" lvl="1" indent="-457200">
              <a:buFont typeface="+mj-lt"/>
              <a:buAutoNum type="arabicPeriod" startAt="2"/>
            </a:pPr>
            <a:r>
              <a:rPr lang="en-US" dirty="0" err="1">
                <a:latin typeface="Courier" pitchFamily="2" charset="0"/>
              </a:rPr>
              <a:t>subq</a:t>
            </a:r>
            <a:r>
              <a:rPr lang="en-US" dirty="0">
                <a:latin typeface="Courier" pitchFamily="2" charset="0"/>
              </a:rPr>
              <a:t> %</a:t>
            </a:r>
            <a:r>
              <a:rPr lang="en-US" dirty="0" err="1">
                <a:latin typeface="Courier" pitchFamily="2" charset="0"/>
              </a:rPr>
              <a:t>rdi</a:t>
            </a:r>
            <a:r>
              <a:rPr lang="en-US" dirty="0">
                <a:latin typeface="Courier" pitchFamily="2" charset="0"/>
              </a:rPr>
              <a:t>, %</a:t>
            </a:r>
            <a:r>
              <a:rPr lang="en-US" dirty="0" err="1">
                <a:latin typeface="Courier" pitchFamily="2" charset="0"/>
              </a:rPr>
              <a:t>rsi</a:t>
            </a:r>
            <a:endParaRPr lang="en-US" dirty="0">
              <a:latin typeface="Courier" pitchFamily="2" charset="0"/>
            </a:endParaRPr>
          </a:p>
          <a:p>
            <a:pPr marL="274320" lvl="1" indent="0">
              <a:buNone/>
            </a:pPr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jge</a:t>
            </a:r>
            <a:r>
              <a:rPr lang="en-US" dirty="0">
                <a:latin typeface="Courier" pitchFamily="2" charset="0"/>
              </a:rPr>
              <a:t> .L0</a:t>
            </a:r>
          </a:p>
          <a:p>
            <a:pPr marL="731520" lvl="1" indent="-457200">
              <a:buFont typeface="+mj-lt"/>
              <a:buAutoNum type="arabicPeriod" startAt="3"/>
            </a:pPr>
            <a:r>
              <a:rPr lang="en-US" dirty="0" err="1">
                <a:latin typeface="Courier" pitchFamily="2" charset="0"/>
              </a:rPr>
              <a:t>cmpq</a:t>
            </a:r>
            <a:r>
              <a:rPr lang="en-US" dirty="0">
                <a:latin typeface="Courier" pitchFamily="2" charset="0"/>
              </a:rPr>
              <a:t> %</a:t>
            </a:r>
            <a:r>
              <a:rPr lang="en-US" dirty="0" err="1">
                <a:latin typeface="Courier" pitchFamily="2" charset="0"/>
              </a:rPr>
              <a:t>rdi</a:t>
            </a:r>
            <a:r>
              <a:rPr lang="en-US" dirty="0">
                <a:latin typeface="Courier" pitchFamily="2" charset="0"/>
              </a:rPr>
              <a:t>, %</a:t>
            </a:r>
            <a:r>
              <a:rPr lang="en-US" dirty="0" err="1">
                <a:latin typeface="Courier" pitchFamily="2" charset="0"/>
              </a:rPr>
              <a:t>rsi</a:t>
            </a:r>
            <a:endParaRPr lang="en-US" dirty="0">
              <a:latin typeface="Courier" pitchFamily="2" charset="0"/>
            </a:endParaRPr>
          </a:p>
          <a:p>
            <a:pPr marL="274320" lvl="1" indent="0">
              <a:buNone/>
            </a:pPr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jl</a:t>
            </a:r>
            <a:r>
              <a:rPr lang="en-US" dirty="0">
                <a:latin typeface="Courier" pitchFamily="2" charset="0"/>
              </a:rPr>
              <a:t> .L0</a:t>
            </a:r>
          </a:p>
          <a:p>
            <a:pPr marL="731520" lvl="1" indent="-457200">
              <a:buFont typeface="+mj-lt"/>
              <a:buAutoNum type="arabicPeriod" startAt="4"/>
            </a:pPr>
            <a:r>
              <a:rPr lang="en-US" dirty="0" err="1">
                <a:latin typeface="Courier" pitchFamily="2" charset="0"/>
              </a:rPr>
              <a:t>testq</a:t>
            </a:r>
            <a:r>
              <a:rPr lang="en-US" dirty="0">
                <a:latin typeface="Courier" pitchFamily="2" charset="0"/>
              </a:rPr>
              <a:t> %</a:t>
            </a:r>
            <a:r>
              <a:rPr lang="en-US" dirty="0" err="1">
                <a:latin typeface="Courier" pitchFamily="2" charset="0"/>
              </a:rPr>
              <a:t>rdi</a:t>
            </a:r>
            <a:r>
              <a:rPr lang="en-US" dirty="0">
                <a:latin typeface="Courier" pitchFamily="2" charset="0"/>
              </a:rPr>
              <a:t>, %</a:t>
            </a:r>
            <a:r>
              <a:rPr lang="en-US" dirty="0" err="1">
                <a:latin typeface="Courier" pitchFamily="2" charset="0"/>
              </a:rPr>
              <a:t>rdi</a:t>
            </a:r>
            <a:endParaRPr lang="en-US" dirty="0">
              <a:latin typeface="Courier" pitchFamily="2" charset="0"/>
            </a:endParaRPr>
          </a:p>
          <a:p>
            <a:pPr marL="274320" lvl="1" indent="0">
              <a:buNone/>
            </a:pPr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jne</a:t>
            </a:r>
            <a:r>
              <a:rPr lang="en-US" dirty="0">
                <a:latin typeface="Courier" pitchFamily="2" charset="0"/>
              </a:rPr>
              <a:t> .L0</a:t>
            </a:r>
          </a:p>
          <a:p>
            <a:pPr marL="731520" lvl="1" indent="-457200">
              <a:buFont typeface="+mj-lt"/>
              <a:buAutoNum type="arabicPeriod" startAt="2"/>
            </a:pPr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C35D2B0-A6E8-DA4D-AB10-30DCD3803468}"/>
              </a:ext>
            </a:extLst>
          </p:cNvPr>
          <p:cNvGrpSpPr/>
          <p:nvPr/>
        </p:nvGrpSpPr>
        <p:grpSpPr>
          <a:xfrm>
            <a:off x="4572000" y="3734241"/>
            <a:ext cx="1729641" cy="522985"/>
            <a:chOff x="4572000" y="3734241"/>
            <a:chExt cx="1729641" cy="52298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8ADC2133-9CB6-F243-B159-3E7836FA0BCF}"/>
                    </a:ext>
                  </a:extLst>
                </p:cNvPr>
                <p:cNvSpPr txBox="1"/>
                <p:nvPr/>
              </p:nvSpPr>
              <p:spPr>
                <a:xfrm>
                  <a:off x="4572000" y="3949449"/>
                  <a:ext cx="1729641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  <m:r>
                          <a:rPr lang="en-US" sz="2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𝟒𝟕</m:t>
                        </m:r>
                        <m:r>
                          <a:rPr lang="en-US" sz="2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== </m:t>
                        </m:r>
                        <m:r>
                          <a:rPr lang="en-US" sz="2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n-US" sz="2000" b="1" dirty="0">
                    <a:solidFill>
                      <a:schemeClr val="accent1"/>
                    </a:solidFill>
                  </a:endParaRPr>
                </a:p>
              </p:txBody>
            </p:sp>
          </mc:Choice>
          <mc:Fallback xmlns="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8ADC2133-9CB6-F243-B159-3E7836FA0BC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72000" y="3949449"/>
                  <a:ext cx="1729641" cy="307777"/>
                </a:xfrm>
                <a:prstGeom prst="rect">
                  <a:avLst/>
                </a:prstGeom>
                <a:blipFill>
                  <a:blip r:embed="rId2"/>
                  <a:stretch>
                    <a:fillRect l="-2941" t="-8333" r="-2206" b="-37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FF197C14-0652-0944-85C6-EEEC7DB5D711}"/>
                    </a:ext>
                  </a:extLst>
                </p:cNvPr>
                <p:cNvSpPr txBox="1"/>
                <p:nvPr/>
              </p:nvSpPr>
              <p:spPr>
                <a:xfrm>
                  <a:off x="5701432" y="3734241"/>
                  <a:ext cx="179536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?</m:t>
                        </m:r>
                      </m:oMath>
                    </m:oMathPara>
                  </a14:m>
                  <a:endParaRPr lang="en-US" sz="2000" b="1" dirty="0">
                    <a:solidFill>
                      <a:schemeClr val="accent1"/>
                    </a:solidFill>
                  </a:endParaRPr>
                </a:p>
              </p:txBody>
            </p:sp>
          </mc:Choice>
          <mc:Fallback xmlns="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FF197C14-0652-0944-85C6-EEEC7DB5D71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01432" y="3734241"/>
                  <a:ext cx="179536" cy="307777"/>
                </a:xfrm>
                <a:prstGeom prst="rect">
                  <a:avLst/>
                </a:prstGeom>
                <a:blipFill>
                  <a:blip r:embed="rId3"/>
                  <a:stretch>
                    <a:fillRect l="-26667" r="-26667" b="-41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86FDC8D-D09C-4644-9E96-164A63C020C1}"/>
              </a:ext>
            </a:extLst>
          </p:cNvPr>
          <p:cNvGrpSpPr/>
          <p:nvPr/>
        </p:nvGrpSpPr>
        <p:grpSpPr>
          <a:xfrm>
            <a:off x="4597251" y="4411114"/>
            <a:ext cx="1481175" cy="537866"/>
            <a:chOff x="4597251" y="4411114"/>
            <a:chExt cx="1481175" cy="53786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335C5571-4921-9C43-B17A-3CB5DD6E8FD1}"/>
                    </a:ext>
                  </a:extLst>
                </p:cNvPr>
                <p:cNvSpPr txBox="1"/>
                <p:nvPr/>
              </p:nvSpPr>
              <p:spPr>
                <a:xfrm>
                  <a:off x="4597251" y="4641203"/>
                  <a:ext cx="1481175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  <m:r>
                          <a:rPr lang="en-US" sz="2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𝟒𝟕</m:t>
                        </m:r>
                        <m:r>
                          <a:rPr lang="en-US" sz="2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≥</m:t>
                        </m:r>
                        <m:r>
                          <a:rPr lang="en-US" sz="2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n-US" sz="2000" b="1" dirty="0">
                    <a:solidFill>
                      <a:schemeClr val="accent1"/>
                    </a:solidFill>
                  </a:endParaRPr>
                </a:p>
              </p:txBody>
            </p:sp>
          </mc:Choice>
          <mc:Fallback xmlns="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335C5571-4921-9C43-B17A-3CB5DD6E8FD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97251" y="4641203"/>
                  <a:ext cx="1481175" cy="307777"/>
                </a:xfrm>
                <a:prstGeom prst="rect">
                  <a:avLst/>
                </a:prstGeom>
                <a:blipFill>
                  <a:blip r:embed="rId4"/>
                  <a:stretch>
                    <a:fillRect l="-2564" r="-2564" b="-12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9C4A4FF7-FE9E-7849-9010-D6AC65468F9F}"/>
                    </a:ext>
                  </a:extLst>
                </p:cNvPr>
                <p:cNvSpPr txBox="1"/>
                <p:nvPr/>
              </p:nvSpPr>
              <p:spPr>
                <a:xfrm>
                  <a:off x="5636915" y="4411114"/>
                  <a:ext cx="179536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?</m:t>
                        </m:r>
                      </m:oMath>
                    </m:oMathPara>
                  </a14:m>
                  <a:endParaRPr lang="en-US" sz="2000" b="1" dirty="0">
                    <a:solidFill>
                      <a:schemeClr val="accent1"/>
                    </a:solidFill>
                  </a:endParaRPr>
                </a:p>
              </p:txBody>
            </p:sp>
          </mc:Choice>
          <mc:Fallback xmlns="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9C4A4FF7-FE9E-7849-9010-D6AC65468F9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36915" y="4411114"/>
                  <a:ext cx="179536" cy="307777"/>
                </a:xfrm>
                <a:prstGeom prst="rect">
                  <a:avLst/>
                </a:prstGeom>
                <a:blipFill>
                  <a:blip r:embed="rId5"/>
                  <a:stretch>
                    <a:fillRect l="-30769" r="-30769" b="-41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602B7FA-A94F-1C47-935E-4AA5EE891E27}"/>
              </a:ext>
            </a:extLst>
          </p:cNvPr>
          <p:cNvGrpSpPr/>
          <p:nvPr/>
        </p:nvGrpSpPr>
        <p:grpSpPr>
          <a:xfrm>
            <a:off x="4572000" y="5186729"/>
            <a:ext cx="1481175" cy="537866"/>
            <a:chOff x="4572000" y="5186729"/>
            <a:chExt cx="1481175" cy="53786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BAA76D58-67E8-8341-887D-BF25F0CE41E1}"/>
                    </a:ext>
                  </a:extLst>
                </p:cNvPr>
                <p:cNvSpPr txBox="1"/>
                <p:nvPr/>
              </p:nvSpPr>
              <p:spPr>
                <a:xfrm>
                  <a:off x="4572000" y="5416818"/>
                  <a:ext cx="1481175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  <m:r>
                          <a:rPr lang="en-US" sz="2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𝟒𝟕</m:t>
                        </m:r>
                        <m:r>
                          <a:rPr lang="en-US" sz="2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US" sz="2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n-US" sz="2000" b="1" dirty="0">
                    <a:solidFill>
                      <a:schemeClr val="accent1"/>
                    </a:solidFill>
                  </a:endParaRPr>
                </a:p>
              </p:txBody>
            </p:sp>
          </mc:Choice>
          <mc:Fallback xmlns="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BAA76D58-67E8-8341-887D-BF25F0CE41E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72000" y="5416818"/>
                  <a:ext cx="1481175" cy="307777"/>
                </a:xfrm>
                <a:prstGeom prst="rect">
                  <a:avLst/>
                </a:prstGeom>
                <a:blipFill>
                  <a:blip r:embed="rId6"/>
                  <a:stretch>
                    <a:fillRect l="-3448" r="-3448" b="-8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E328053A-D720-0048-8BFD-60DC47BA3E7F}"/>
                    </a:ext>
                  </a:extLst>
                </p:cNvPr>
                <p:cNvSpPr txBox="1"/>
                <p:nvPr/>
              </p:nvSpPr>
              <p:spPr>
                <a:xfrm>
                  <a:off x="5611664" y="5186729"/>
                  <a:ext cx="179536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?</m:t>
                        </m:r>
                      </m:oMath>
                    </m:oMathPara>
                  </a14:m>
                  <a:endParaRPr lang="en-US" sz="2000" b="1" dirty="0">
                    <a:solidFill>
                      <a:schemeClr val="accent1"/>
                    </a:solidFill>
                  </a:endParaRPr>
                </a:p>
              </p:txBody>
            </p:sp>
          </mc:Choice>
          <mc:Fallback xmlns="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E328053A-D720-0048-8BFD-60DC47BA3E7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11664" y="5186729"/>
                  <a:ext cx="179536" cy="307777"/>
                </a:xfrm>
                <a:prstGeom prst="rect">
                  <a:avLst/>
                </a:prstGeom>
                <a:blipFill>
                  <a:blip r:embed="rId7"/>
                  <a:stretch>
                    <a:fillRect l="-35714" r="-21429" b="-41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F172F216-47A8-AA4E-943E-0C717FEE05DD}"/>
              </a:ext>
            </a:extLst>
          </p:cNvPr>
          <p:cNvSpPr txBox="1"/>
          <p:nvPr/>
        </p:nvSpPr>
        <p:spPr>
          <a:xfrm>
            <a:off x="6996112" y="3903282"/>
            <a:ext cx="1181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chemeClr val="accent1"/>
                </a:solidFill>
              </a:rPr>
              <a:t>no jump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FCFFEFC-4459-644A-91FD-14075AEBED97}"/>
              </a:ext>
            </a:extLst>
          </p:cNvPr>
          <p:cNvSpPr txBox="1"/>
          <p:nvPr/>
        </p:nvSpPr>
        <p:spPr>
          <a:xfrm>
            <a:off x="7016837" y="4595036"/>
            <a:ext cx="1181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no jump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980D7D7-BDA5-9745-8D75-0BEFDC0DCDF7}"/>
              </a:ext>
            </a:extLst>
          </p:cNvPr>
          <p:cNvSpPr txBox="1"/>
          <p:nvPr/>
        </p:nvSpPr>
        <p:spPr>
          <a:xfrm>
            <a:off x="7018409" y="5370232"/>
            <a:ext cx="797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jump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E490B22-35DF-9448-9480-E992CA887376}"/>
              </a:ext>
            </a:extLst>
          </p:cNvPr>
          <p:cNvGrpSpPr/>
          <p:nvPr/>
        </p:nvGrpSpPr>
        <p:grpSpPr>
          <a:xfrm>
            <a:off x="4572000" y="5960520"/>
            <a:ext cx="1649298" cy="522985"/>
            <a:chOff x="4572000" y="3734241"/>
            <a:chExt cx="1649298" cy="52298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77952082-D125-354B-BE1E-F52666465490}"/>
                    </a:ext>
                  </a:extLst>
                </p:cNvPr>
                <p:cNvSpPr txBox="1"/>
                <p:nvPr/>
              </p:nvSpPr>
              <p:spPr>
                <a:xfrm>
                  <a:off x="4572000" y="3949449"/>
                  <a:ext cx="1649298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  <m:r>
                          <a:rPr lang="en-US" sz="2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 &amp; </m:t>
                        </m:r>
                        <m:r>
                          <a:rPr lang="en-US" sz="2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  <m:r>
                          <a:rPr lang="en-US" sz="2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 != </m:t>
                        </m:r>
                        <m:r>
                          <a:rPr lang="en-US" sz="2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n-US" sz="2000" b="1" dirty="0">
                    <a:solidFill>
                      <a:schemeClr val="accent1"/>
                    </a:solidFill>
                  </a:endParaRPr>
                </a:p>
              </p:txBody>
            </p:sp>
          </mc:Choice>
          <mc:Fallback xmlns="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77952082-D125-354B-BE1E-F5266646549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72000" y="3949449"/>
                  <a:ext cx="1649298" cy="307777"/>
                </a:xfrm>
                <a:prstGeom prst="rect">
                  <a:avLst/>
                </a:prstGeom>
                <a:blipFill>
                  <a:blip r:embed="rId8"/>
                  <a:stretch>
                    <a:fillRect l="-3077" t="-8333" r="-1538" b="-37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43B08D98-1E5B-4B48-B505-3E6B84133E11}"/>
                    </a:ext>
                  </a:extLst>
                </p:cNvPr>
                <p:cNvSpPr txBox="1"/>
                <p:nvPr/>
              </p:nvSpPr>
              <p:spPr>
                <a:xfrm>
                  <a:off x="5701432" y="3734241"/>
                  <a:ext cx="179536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?</m:t>
                        </m:r>
                      </m:oMath>
                    </m:oMathPara>
                  </a14:m>
                  <a:endParaRPr lang="en-US" sz="2000" b="1" dirty="0">
                    <a:solidFill>
                      <a:schemeClr val="accent1"/>
                    </a:solidFill>
                  </a:endParaRPr>
                </a:p>
              </p:txBody>
            </p:sp>
          </mc:Choice>
          <mc:Fallback xmlns="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43B08D98-1E5B-4B48-B505-3E6B84133E1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01432" y="3734241"/>
                  <a:ext cx="179536" cy="307777"/>
                </a:xfrm>
                <a:prstGeom prst="rect">
                  <a:avLst/>
                </a:prstGeom>
                <a:blipFill>
                  <a:blip r:embed="rId3"/>
                  <a:stretch>
                    <a:fillRect l="-26667" r="-26667" b="-41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D7CB8561-DE41-734E-A591-12780E2239C9}"/>
              </a:ext>
            </a:extLst>
          </p:cNvPr>
          <p:cNvSpPr txBox="1"/>
          <p:nvPr/>
        </p:nvSpPr>
        <p:spPr>
          <a:xfrm>
            <a:off x="6996112" y="6129561"/>
            <a:ext cx="797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jump</a:t>
            </a:r>
          </a:p>
        </p:txBody>
      </p:sp>
    </p:spTree>
    <p:extLst>
      <p:ext uri="{BB962C8B-B14F-4D97-AF65-F5344CB8AC3E}">
        <p14:creationId xmlns:p14="http://schemas.microsoft.com/office/powerpoint/2010/main" val="274245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Branching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297FD5"/>
                </a:solidFill>
              </a:rPr>
              <a:pPr/>
              <a:t>14</a:t>
            </a:fld>
            <a:endParaRPr lang="en-US">
              <a:solidFill>
                <a:srgbClr val="297FD5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76802" y="2501900"/>
            <a:ext cx="3987798" cy="31393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endParaRPr lang="en-US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endParaRPr lang="en-US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.L4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CC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CC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endParaRPr lang="en-US" b="1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457200" y="2514600"/>
            <a:ext cx="4114800" cy="31115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(long x, long y){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result;</a:t>
            </a:r>
          </a:p>
          <a:p>
            <a:pPr algn="l"/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 &gt; y){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}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else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480259"/>
              </p:ext>
            </p:extLst>
          </p:nvPr>
        </p:nvGraphicFramePr>
        <p:xfrm>
          <a:off x="6172200" y="5374640"/>
          <a:ext cx="29718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1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0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%</a:t>
                      </a:r>
                      <a:r>
                        <a:rPr lang="en-US" dirty="0" err="1"/>
                        <a:t>rdi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%</a:t>
                      </a:r>
                      <a:r>
                        <a:rPr lang="en-US" dirty="0" err="1"/>
                        <a:t>rsi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%</a:t>
                      </a:r>
                      <a:r>
                        <a:rPr lang="en-US" dirty="0" err="1"/>
                        <a:t>rax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37B7B987-878F-C248-929F-A3292CC4E9FC}"/>
              </a:ext>
            </a:extLst>
          </p:cNvPr>
          <p:cNvSpPr/>
          <p:nvPr/>
        </p:nvSpPr>
        <p:spPr>
          <a:xfrm>
            <a:off x="4852989" y="276838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D561B7E-BF62-DA41-84A3-B33284C1087F}"/>
              </a:ext>
            </a:extLst>
          </p:cNvPr>
          <p:cNvSpPr/>
          <p:nvPr/>
        </p:nvSpPr>
        <p:spPr>
          <a:xfrm>
            <a:off x="4852989" y="305966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.L4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529ED1F-62E6-7441-A008-ABE40B46EEE2}"/>
              </a:ext>
            </a:extLst>
          </p:cNvPr>
          <p:cNvSpPr/>
          <p:nvPr/>
        </p:nvSpPr>
        <p:spPr>
          <a:xfrm>
            <a:off x="5015798" y="4156253"/>
            <a:ext cx="29418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     # x–y &lt;= 0</a:t>
            </a:r>
          </a:p>
        </p:txBody>
      </p:sp>
    </p:spTree>
    <p:extLst>
      <p:ext uri="{BB962C8B-B14F-4D97-AF65-F5344CB8AC3E}">
        <p14:creationId xmlns:p14="http://schemas.microsoft.com/office/powerpoint/2010/main" val="411312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4BD54-962D-E745-958A-72E69EFDD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2: Conditionals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39AD0-F51A-DE40-ABAD-55B9851970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347148" cy="5410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test: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(%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9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9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$-3, %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9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jge</a:t>
            </a: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.L2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endParaRPr lang="en-US" sz="19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jge</a:t>
            </a: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.L3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9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imulq</a:t>
            </a: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9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.L3: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9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imulq</a:t>
            </a: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9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.L2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$2, %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9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jle</a:t>
            </a: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.L4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9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imulq</a:t>
            </a: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9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.L4: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rep; ret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CED643-9841-884E-84BC-B3CEE5BC9D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68252" y="1371600"/>
            <a:ext cx="4347148" cy="5410200"/>
          </a:xfrm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test(long x, long y, long z){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= __________;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if(_______){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if(_______){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= ______;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} else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= ______;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} else if (______){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= _______;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5207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4BD54-962D-E745-958A-72E69EFDD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2: Conditionals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39AD0-F51A-DE40-ABAD-55B9851970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347148" cy="5410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test: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(%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9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9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$-3, %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9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jge</a:t>
            </a: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.L2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endParaRPr lang="en-US" sz="19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jge</a:t>
            </a: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.L3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9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imulq</a:t>
            </a: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9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.L3: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9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imulq</a:t>
            </a: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9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.L2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$2, %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9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jle</a:t>
            </a: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.L4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9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imulq</a:t>
            </a: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9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.L4: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rep; ret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CED643-9841-884E-84BC-B3CEE5BC9D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68252" y="1371600"/>
            <a:ext cx="4347148" cy="5410200"/>
          </a:xfrm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test(long x, long y, long z){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= __________;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if(_______){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if(_______){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= ______;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} else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= ______;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} else if (______){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= _______;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0F0AC8-BBB2-8041-8FEA-3679825B9080}"/>
              </a:ext>
            </a:extLst>
          </p:cNvPr>
          <p:cNvSpPr/>
          <p:nvPr/>
        </p:nvSpPr>
        <p:spPr>
          <a:xfrm>
            <a:off x="6248253" y="1566446"/>
            <a:ext cx="129554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x + y + z</a:t>
            </a:r>
            <a:endParaRPr lang="en-US" sz="16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FD628D-57AE-7040-812B-3C312B0D90BD}"/>
              </a:ext>
            </a:extLst>
          </p:cNvPr>
          <p:cNvSpPr/>
          <p:nvPr/>
        </p:nvSpPr>
        <p:spPr>
          <a:xfrm>
            <a:off x="5243394" y="2057400"/>
            <a:ext cx="9252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x &lt; -3</a:t>
            </a:r>
            <a:endParaRPr lang="en-US" sz="16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57AA17-09F6-AE42-9324-B35C168BEED4}"/>
              </a:ext>
            </a:extLst>
          </p:cNvPr>
          <p:cNvSpPr/>
          <p:nvPr/>
        </p:nvSpPr>
        <p:spPr>
          <a:xfrm>
            <a:off x="5566651" y="2557046"/>
            <a:ext cx="8018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y &lt; z</a:t>
            </a:r>
            <a:endParaRPr lang="en-US" sz="16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614CE42-912F-264B-AE90-0BFB88ECBC37}"/>
              </a:ext>
            </a:extLst>
          </p:cNvPr>
          <p:cNvSpPr/>
          <p:nvPr/>
        </p:nvSpPr>
        <p:spPr>
          <a:xfrm>
            <a:off x="6190614" y="3042404"/>
            <a:ext cx="55496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x*y</a:t>
            </a:r>
            <a:endParaRPr lang="en-US" sz="16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0084BB5-F579-8E4A-AC14-F96F4C35B647}"/>
              </a:ext>
            </a:extLst>
          </p:cNvPr>
          <p:cNvSpPr/>
          <p:nvPr/>
        </p:nvSpPr>
        <p:spPr>
          <a:xfrm>
            <a:off x="6190614" y="4004846"/>
            <a:ext cx="55496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y*z</a:t>
            </a:r>
            <a:endParaRPr lang="en-US" sz="16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C8DA8CE-8780-F44E-A824-32A65FF116D9}"/>
              </a:ext>
            </a:extLst>
          </p:cNvPr>
          <p:cNvSpPr/>
          <p:nvPr/>
        </p:nvSpPr>
        <p:spPr>
          <a:xfrm>
            <a:off x="6108490" y="4967288"/>
            <a:ext cx="8018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x &gt; 2</a:t>
            </a:r>
            <a:endParaRPr lang="en-US" sz="16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A3F8137-291B-874D-B0CE-1432B3E01C3B}"/>
              </a:ext>
            </a:extLst>
          </p:cNvPr>
          <p:cNvSpPr/>
          <p:nvPr/>
        </p:nvSpPr>
        <p:spPr>
          <a:xfrm>
            <a:off x="6019800" y="5486400"/>
            <a:ext cx="55496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x*z</a:t>
            </a:r>
            <a:endParaRPr lang="en-US" sz="1600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517262FE-0446-EC47-BAD5-FF80D04E9B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080788"/>
              </p:ext>
            </p:extLst>
          </p:nvPr>
        </p:nvGraphicFramePr>
        <p:xfrm>
          <a:off x="3054092" y="4897854"/>
          <a:ext cx="149557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1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4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%</a:t>
                      </a:r>
                      <a:r>
                        <a:rPr lang="en-US" dirty="0" err="1"/>
                        <a:t>rdi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%</a:t>
                      </a:r>
                      <a:r>
                        <a:rPr lang="en-US" dirty="0" err="1"/>
                        <a:t>rsi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%</a:t>
                      </a:r>
                      <a:r>
                        <a:rPr lang="en-US" dirty="0" err="1"/>
                        <a:t>rdx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046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%</a:t>
                      </a:r>
                      <a:r>
                        <a:rPr lang="en-US" dirty="0" err="1"/>
                        <a:t>rax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val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409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17</a:t>
            </a:fld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All use conditions and jumps</a:t>
            </a:r>
          </a:p>
          <a:p>
            <a:pPr lvl="1"/>
            <a:r>
              <a:rPr lang="en-US" dirty="0"/>
              <a:t>do-while</a:t>
            </a:r>
          </a:p>
          <a:p>
            <a:pPr lvl="1"/>
            <a:r>
              <a:rPr lang="en-US" dirty="0"/>
              <a:t>while</a:t>
            </a:r>
          </a:p>
          <a:p>
            <a:pPr lvl="1"/>
            <a:r>
              <a:rPr lang="en-US" dirty="0"/>
              <a:t>for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4403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Do-while Loops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297FD5"/>
                </a:solidFill>
              </a:rPr>
              <a:pPr/>
              <a:t>18</a:t>
            </a:fld>
            <a:endParaRPr lang="en-US">
              <a:solidFill>
                <a:srgbClr val="297FD5"/>
              </a:solidFill>
            </a:endParaRP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176801" y="1676400"/>
            <a:ext cx="4318999" cy="226450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bitcount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x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x &gt;&gt;= 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 while (x);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" name="Rectangle 6"/>
          <p:cNvSpPr>
            <a:spLocks/>
          </p:cNvSpPr>
          <p:nvPr/>
        </p:nvSpPr>
        <p:spPr bwMode="auto">
          <a:xfrm>
            <a:off x="4648200" y="1676400"/>
            <a:ext cx="4318999" cy="226450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bitcount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if(x)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5F288C8D-A9A0-F645-A736-5186CC8E0603}"/>
              </a:ext>
            </a:extLst>
          </p:cNvPr>
          <p:cNvSpPr/>
          <p:nvPr/>
        </p:nvSpPr>
        <p:spPr>
          <a:xfrm>
            <a:off x="4350999" y="2687495"/>
            <a:ext cx="44450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C053584-2852-BB4D-A0D3-53FC2BA75919}"/>
              </a:ext>
            </a:extLst>
          </p:cNvPr>
          <p:cNvSpPr>
            <a:spLocks/>
          </p:cNvSpPr>
          <p:nvPr/>
        </p:nvSpPr>
        <p:spPr bwMode="auto">
          <a:xfrm>
            <a:off x="1143000" y="4214072"/>
            <a:ext cx="5791200" cy="2286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8100" tIns="38100" rIns="38100" bIns="38100"/>
          <a:lstStyle/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$0, %</a:t>
            </a:r>
            <a:r>
              <a:rPr lang="cs-CZ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	#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0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.L2:				#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loop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%rdi,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$1, %</a:t>
            </a:r>
            <a:r>
              <a:rPr lang="cs-CZ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dx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	#  t =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&amp; 0x1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+= t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shrq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%rdi, $1		#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&gt;&gt;= 1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jne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.L2		#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if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(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goto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loop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rep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6C0A3712-CF20-A044-8F35-B9EB0816D14C}"/>
              </a:ext>
            </a:extLst>
          </p:cNvPr>
          <p:cNvSpPr/>
          <p:nvPr/>
        </p:nvSpPr>
        <p:spPr>
          <a:xfrm rot="5400000">
            <a:off x="5309108" y="3952480"/>
            <a:ext cx="44450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E313B85-0502-B740-8C4F-971BE32D10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533415"/>
              </p:ext>
            </p:extLst>
          </p:nvPr>
        </p:nvGraphicFramePr>
        <p:xfrm>
          <a:off x="7086600" y="5738834"/>
          <a:ext cx="205740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144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 Loops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297FD5"/>
                </a:solidFill>
              </a:rPr>
              <a:pPr/>
              <a:t>19</a:t>
            </a:fld>
            <a:endParaRPr lang="en-US" dirty="0">
              <a:solidFill>
                <a:srgbClr val="297FD5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6089" y="1676400"/>
            <a:ext cx="2816584" cy="92333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while (Condition) {</a:t>
            </a:r>
          </a:p>
          <a:p>
            <a:r>
              <a:rPr lang="en-US" b="1" dirty="0">
                <a:latin typeface="Courier New"/>
                <a:cs typeface="Courier New"/>
              </a:rPr>
              <a:t>    Body</a:t>
            </a:r>
          </a:p>
          <a:p>
            <a:r>
              <a:rPr lang="en-US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16127" y="1537900"/>
            <a:ext cx="3599271" cy="147732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if (Condition){ </a:t>
            </a:r>
          </a:p>
          <a:p>
            <a:r>
              <a:rPr lang="en-US" b="1" dirty="0">
                <a:latin typeface="Courier New"/>
                <a:cs typeface="Courier New"/>
              </a:rPr>
              <a:t>    do {</a:t>
            </a:r>
          </a:p>
          <a:p>
            <a:r>
              <a:rPr lang="en-US" b="1" dirty="0">
                <a:latin typeface="Courier New"/>
                <a:cs typeface="Courier New"/>
              </a:rPr>
              <a:t>      Body</a:t>
            </a:r>
          </a:p>
          <a:p>
            <a:r>
              <a:rPr lang="en-US" b="1" dirty="0">
                <a:latin typeface="Courier New"/>
                <a:cs typeface="Courier New"/>
              </a:rPr>
              <a:t>    } while (Condition)</a:t>
            </a:r>
          </a:p>
          <a:p>
            <a:r>
              <a:rPr lang="en-US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6096" y="3692098"/>
            <a:ext cx="4596130" cy="230832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long </a:t>
            </a:r>
            <a:r>
              <a:rPr lang="en-US" b="1" dirty="0" err="1">
                <a:latin typeface="Courier New"/>
                <a:cs typeface="Courier New"/>
              </a:rPr>
              <a:t>bitcount</a:t>
            </a:r>
            <a:r>
              <a:rPr lang="en-US" b="1" dirty="0">
                <a:latin typeface="Courier New"/>
                <a:cs typeface="Courier New"/>
              </a:rPr>
              <a:t>(unsigned long x) {</a:t>
            </a:r>
          </a:p>
          <a:p>
            <a:r>
              <a:rPr lang="en-US" b="1" dirty="0">
                <a:latin typeface="Courier New"/>
                <a:cs typeface="Courier New"/>
              </a:rPr>
              <a:t>  long result = 0;</a:t>
            </a:r>
          </a:p>
          <a:p>
            <a:r>
              <a:rPr lang="en-US" b="1" dirty="0">
                <a:latin typeface="Courier New"/>
                <a:cs typeface="Courier New"/>
              </a:rPr>
              <a:t>  while (x) {</a:t>
            </a:r>
          </a:p>
          <a:p>
            <a:r>
              <a:rPr lang="fr-FR" b="1" dirty="0">
                <a:latin typeface="Courier New"/>
                <a:cs typeface="Courier New"/>
              </a:rPr>
              <a:t>    </a:t>
            </a:r>
            <a:r>
              <a:rPr lang="fr-FR" b="1" dirty="0" err="1">
                <a:latin typeface="Courier New"/>
                <a:cs typeface="Courier New"/>
              </a:rPr>
              <a:t>result</a:t>
            </a:r>
            <a:r>
              <a:rPr lang="fr-FR" b="1" dirty="0">
                <a:latin typeface="Courier New"/>
                <a:cs typeface="Courier New"/>
              </a:rPr>
              <a:t> += x &amp; 0x1;</a:t>
            </a:r>
          </a:p>
          <a:p>
            <a:r>
              <a:rPr lang="fr-FR" b="1" dirty="0">
                <a:latin typeface="Courier New"/>
                <a:cs typeface="Courier New"/>
              </a:rPr>
              <a:t>    x &gt;&gt;= 1;</a:t>
            </a:r>
          </a:p>
          <a:p>
            <a:r>
              <a:rPr lang="fr-FR" b="1" dirty="0">
                <a:latin typeface="Courier New"/>
                <a:cs typeface="Courier New"/>
              </a:rPr>
              <a:t>  }</a:t>
            </a:r>
          </a:p>
          <a:p>
            <a:r>
              <a:rPr lang="fr-FR" b="1" dirty="0">
                <a:latin typeface="Courier New"/>
                <a:cs typeface="Courier New"/>
              </a:rPr>
              <a:t>  return </a:t>
            </a:r>
            <a:r>
              <a:rPr lang="fr-FR" b="1" dirty="0" err="1">
                <a:latin typeface="Courier New"/>
                <a:cs typeface="Courier New"/>
              </a:rPr>
              <a:t>result</a:t>
            </a:r>
            <a:r>
              <a:rPr lang="fr-FR" b="1" dirty="0">
                <a:latin typeface="Courier New"/>
                <a:cs typeface="Courier New"/>
              </a:rPr>
              <a:t>;</a:t>
            </a:r>
          </a:p>
          <a:p>
            <a:r>
              <a:rPr lang="fr-FR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16128" y="3276600"/>
            <a:ext cx="3599271" cy="313932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b="1" dirty="0">
                <a:latin typeface="Courier New"/>
                <a:cs typeface="Courier New"/>
              </a:rPr>
              <a:t>	</a:t>
            </a:r>
            <a:r>
              <a:rPr lang="hr-HR" b="1" dirty="0" err="1">
                <a:latin typeface="Courier New"/>
                <a:cs typeface="Courier New"/>
              </a:rPr>
              <a:t>movq</a:t>
            </a:r>
            <a:r>
              <a:rPr lang="hr-HR" b="1" dirty="0">
                <a:latin typeface="Courier New"/>
                <a:cs typeface="Courier New"/>
              </a:rPr>
              <a:t>	$0, %</a:t>
            </a:r>
            <a:r>
              <a:rPr lang="hr-HR" b="1" dirty="0" err="1">
                <a:latin typeface="Courier New"/>
                <a:cs typeface="Courier New"/>
              </a:rPr>
              <a:t>rax</a:t>
            </a:r>
            <a:endParaRPr lang="hr-HR" b="1" dirty="0">
              <a:latin typeface="Courier New"/>
              <a:cs typeface="Courier New"/>
            </a:endParaRPr>
          </a:p>
          <a:p>
            <a:r>
              <a:rPr lang="cs-CZ" b="1" dirty="0">
                <a:latin typeface="Courier New"/>
                <a:cs typeface="Courier New"/>
              </a:rPr>
              <a:t>	</a:t>
            </a:r>
            <a:r>
              <a:rPr lang="cs-CZ" b="1" dirty="0" err="1">
                <a:latin typeface="Courier New"/>
                <a:cs typeface="Courier New"/>
              </a:rPr>
              <a:t>jmp</a:t>
            </a:r>
            <a:r>
              <a:rPr lang="cs-CZ" b="1" dirty="0">
                <a:latin typeface="Courier New"/>
                <a:cs typeface="Courier New"/>
              </a:rPr>
              <a:t>	.L2</a:t>
            </a:r>
          </a:p>
          <a:p>
            <a:r>
              <a:rPr lang="cs-CZ" b="1" dirty="0">
                <a:latin typeface="Courier New"/>
                <a:cs typeface="Courier New"/>
              </a:rPr>
              <a:t>.L3:</a:t>
            </a:r>
          </a:p>
          <a:p>
            <a:r>
              <a:rPr lang="cs-CZ" b="1" dirty="0">
                <a:latin typeface="Courier New"/>
                <a:cs typeface="Courier New"/>
              </a:rPr>
              <a:t>	</a:t>
            </a:r>
            <a:r>
              <a:rPr lang="cs-CZ" b="1" dirty="0" err="1">
                <a:latin typeface="Courier New"/>
                <a:cs typeface="Courier New"/>
              </a:rPr>
              <a:t>movq</a:t>
            </a:r>
            <a:r>
              <a:rPr lang="cs-CZ" b="1" dirty="0">
                <a:latin typeface="Courier New"/>
                <a:cs typeface="Courier New"/>
              </a:rPr>
              <a:t>	%rdi, %</a:t>
            </a:r>
            <a:r>
              <a:rPr lang="cs-CZ" b="1" dirty="0" err="1">
                <a:latin typeface="Courier New"/>
                <a:cs typeface="Courier New"/>
              </a:rPr>
              <a:t>rdx</a:t>
            </a:r>
            <a:endParaRPr lang="cs-CZ" b="1" dirty="0">
              <a:latin typeface="Courier New"/>
              <a:cs typeface="Courier New"/>
            </a:endParaRPr>
          </a:p>
          <a:p>
            <a:r>
              <a:rPr lang="cs-CZ" b="1" dirty="0">
                <a:latin typeface="Courier New"/>
                <a:cs typeface="Courier New"/>
              </a:rPr>
              <a:t>	</a:t>
            </a:r>
            <a:r>
              <a:rPr lang="cs-CZ" b="1" dirty="0" err="1">
                <a:latin typeface="Courier New"/>
                <a:cs typeface="Courier New"/>
              </a:rPr>
              <a:t>andq</a:t>
            </a:r>
            <a:r>
              <a:rPr lang="cs-CZ" b="1" dirty="0">
                <a:latin typeface="Courier New"/>
                <a:cs typeface="Courier New"/>
              </a:rPr>
              <a:t>	$1, %</a:t>
            </a:r>
            <a:r>
              <a:rPr lang="cs-CZ" b="1" dirty="0" err="1">
                <a:latin typeface="Courier New"/>
                <a:cs typeface="Courier New"/>
              </a:rPr>
              <a:t>rdx</a:t>
            </a:r>
            <a:endParaRPr lang="cs-CZ" b="1" dirty="0">
              <a:latin typeface="Courier New"/>
              <a:cs typeface="Courier New"/>
            </a:endParaRPr>
          </a:p>
          <a:p>
            <a:r>
              <a:rPr lang="cs-CZ" b="1" dirty="0">
                <a:latin typeface="Courier New"/>
                <a:cs typeface="Courier New"/>
              </a:rPr>
              <a:t>	</a:t>
            </a:r>
            <a:r>
              <a:rPr lang="cs-CZ" b="1" dirty="0" err="1">
                <a:latin typeface="Courier New"/>
                <a:cs typeface="Courier New"/>
              </a:rPr>
              <a:t>addq</a:t>
            </a:r>
            <a:r>
              <a:rPr lang="cs-CZ" b="1" dirty="0">
                <a:latin typeface="Courier New"/>
                <a:cs typeface="Courier New"/>
              </a:rPr>
              <a:t>	%</a:t>
            </a:r>
            <a:r>
              <a:rPr lang="cs-CZ" b="1" dirty="0" err="1">
                <a:latin typeface="Courier New"/>
                <a:cs typeface="Courier New"/>
              </a:rPr>
              <a:t>rdx</a:t>
            </a:r>
            <a:r>
              <a:rPr lang="cs-CZ" b="1" dirty="0">
                <a:latin typeface="Courier New"/>
                <a:cs typeface="Courier New"/>
              </a:rPr>
              <a:t>, %</a:t>
            </a:r>
            <a:r>
              <a:rPr lang="cs-CZ" b="1" dirty="0" err="1">
                <a:latin typeface="Courier New"/>
                <a:cs typeface="Courier New"/>
              </a:rPr>
              <a:t>rax</a:t>
            </a:r>
            <a:endParaRPr lang="cs-CZ" b="1" dirty="0">
              <a:latin typeface="Courier New"/>
              <a:cs typeface="Courier New"/>
            </a:endParaRPr>
          </a:p>
          <a:p>
            <a:r>
              <a:rPr lang="cs-CZ" b="1" dirty="0">
                <a:latin typeface="Courier New"/>
                <a:cs typeface="Courier New"/>
              </a:rPr>
              <a:t>	</a:t>
            </a:r>
            <a:r>
              <a:rPr lang="cs-CZ" b="1" dirty="0" err="1">
                <a:latin typeface="Courier New"/>
                <a:cs typeface="Courier New"/>
              </a:rPr>
              <a:t>shrq</a:t>
            </a:r>
            <a:r>
              <a:rPr lang="cs-CZ" b="1" dirty="0">
                <a:latin typeface="Courier New"/>
                <a:cs typeface="Courier New"/>
              </a:rPr>
              <a:t>	%rdi, $1</a:t>
            </a:r>
          </a:p>
          <a:p>
            <a:r>
              <a:rPr lang="cs-CZ" b="1" dirty="0">
                <a:latin typeface="Courier New"/>
                <a:cs typeface="Courier New"/>
              </a:rPr>
              <a:t>.L2:</a:t>
            </a:r>
          </a:p>
          <a:p>
            <a:r>
              <a:rPr lang="cs-CZ" b="1" dirty="0">
                <a:latin typeface="Courier New"/>
                <a:cs typeface="Courier New"/>
              </a:rPr>
              <a:t>	</a:t>
            </a:r>
            <a:r>
              <a:rPr lang="cs-CZ" b="1" dirty="0" err="1">
                <a:latin typeface="Courier New"/>
                <a:cs typeface="Courier New"/>
              </a:rPr>
              <a:t>testq</a:t>
            </a:r>
            <a:r>
              <a:rPr lang="cs-CZ" b="1" dirty="0">
                <a:latin typeface="Courier New"/>
                <a:cs typeface="Courier New"/>
              </a:rPr>
              <a:t>	%rdi, %rdi</a:t>
            </a:r>
          </a:p>
          <a:p>
            <a:r>
              <a:rPr lang="nl-NL" b="1" dirty="0">
                <a:latin typeface="Courier New"/>
                <a:cs typeface="Courier New"/>
              </a:rPr>
              <a:t>	</a:t>
            </a:r>
            <a:r>
              <a:rPr lang="nl-NL" b="1" dirty="0" err="1">
                <a:latin typeface="Courier New"/>
                <a:cs typeface="Courier New"/>
              </a:rPr>
              <a:t>jne</a:t>
            </a:r>
            <a:r>
              <a:rPr lang="nl-NL" b="1" dirty="0">
                <a:latin typeface="Courier New"/>
                <a:cs typeface="Courier New"/>
              </a:rPr>
              <a:t>	.L3</a:t>
            </a:r>
          </a:p>
          <a:p>
            <a:r>
              <a:rPr lang="nl-NL" b="1" dirty="0">
                <a:latin typeface="Courier New"/>
                <a:cs typeface="Courier New"/>
              </a:rPr>
              <a:t>	rep </a:t>
            </a:r>
            <a:r>
              <a:rPr lang="nl-NL" b="1" dirty="0" err="1">
                <a:latin typeface="Courier New"/>
                <a:cs typeface="Courier New"/>
              </a:rPr>
              <a:t>ret</a:t>
            </a:r>
            <a:endParaRPr lang="nl-NL" b="1" dirty="0">
              <a:latin typeface="Courier New"/>
              <a:cs typeface="Courier New"/>
            </a:endParaRP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1974F350-9075-5146-9D88-D8A17B0EF5F2}"/>
              </a:ext>
            </a:extLst>
          </p:cNvPr>
          <p:cNvSpPr/>
          <p:nvPr/>
        </p:nvSpPr>
        <p:spPr>
          <a:xfrm>
            <a:off x="4292150" y="2016906"/>
            <a:ext cx="44450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2" name="Right Arrow 11">
            <a:extLst>
              <a:ext uri="{FF2B5EF4-FFF2-40B4-BE49-F238E27FC236}">
                <a16:creationId xmlns:a16="http://schemas.microsoft.com/office/drawing/2014/main" id="{2773207A-775E-2B49-9331-A88321F26E36}"/>
              </a:ext>
            </a:extLst>
          </p:cNvPr>
          <p:cNvSpPr/>
          <p:nvPr/>
        </p:nvSpPr>
        <p:spPr>
          <a:xfrm>
            <a:off x="4884119" y="4725102"/>
            <a:ext cx="44450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E06DFAB1-745A-204E-B5BD-B6459FF440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806178"/>
              </p:ext>
            </p:extLst>
          </p:nvPr>
        </p:nvGraphicFramePr>
        <p:xfrm>
          <a:off x="3233119" y="5700712"/>
          <a:ext cx="205740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951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9B36633-99E1-0D47-B3BF-55C09CAFE6B2}"/>
              </a:ext>
            </a:extLst>
          </p:cNvPr>
          <p:cNvGrpSpPr/>
          <p:nvPr/>
        </p:nvGrpSpPr>
        <p:grpSpPr>
          <a:xfrm>
            <a:off x="5905500" y="1355599"/>
            <a:ext cx="2806885" cy="3064001"/>
            <a:chOff x="5905500" y="1355599"/>
            <a:chExt cx="2806885" cy="3064001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688BE9E-C947-0C45-9A2D-5AFDB1728FE2}"/>
                </a:ext>
              </a:extLst>
            </p:cNvPr>
            <p:cNvSpPr/>
            <p:nvPr/>
          </p:nvSpPr>
          <p:spPr>
            <a:xfrm>
              <a:off x="5905500" y="1676400"/>
              <a:ext cx="1752600" cy="2523601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00CC0A5-CCF8-5848-A36E-DE4CDCE90A4C}"/>
                </a:ext>
              </a:extLst>
            </p:cNvPr>
            <p:cNvSpPr txBox="1"/>
            <p:nvPr/>
          </p:nvSpPr>
          <p:spPr>
            <a:xfrm>
              <a:off x="6272686" y="1355599"/>
              <a:ext cx="10182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Memory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CA0AF753-99D3-424C-A2E0-8F644C9FD7AF}"/>
                </a:ext>
              </a:extLst>
            </p:cNvPr>
            <p:cNvSpPr txBox="1"/>
            <p:nvPr/>
          </p:nvSpPr>
          <p:spPr>
            <a:xfrm>
              <a:off x="7732630" y="1522359"/>
              <a:ext cx="9797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0x7FFF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5A3DCFA-2C50-7A45-B084-03F32EC552EA}"/>
                </a:ext>
              </a:extLst>
            </p:cNvPr>
            <p:cNvSpPr txBox="1"/>
            <p:nvPr/>
          </p:nvSpPr>
          <p:spPr>
            <a:xfrm>
              <a:off x="7732630" y="4050268"/>
              <a:ext cx="9412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0x0000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6006668-E5C5-6B4E-8CEB-085D03A810F0}"/>
              </a:ext>
            </a:extLst>
          </p:cNvPr>
          <p:cNvGrpSpPr/>
          <p:nvPr/>
        </p:nvGrpSpPr>
        <p:grpSpPr>
          <a:xfrm>
            <a:off x="727264" y="1676401"/>
            <a:ext cx="3423761" cy="2523598"/>
            <a:chOff x="727264" y="1676401"/>
            <a:chExt cx="3423761" cy="2523598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4C59931-B94E-5E42-BF58-BDD4B19EF9E1}"/>
                </a:ext>
              </a:extLst>
            </p:cNvPr>
            <p:cNvSpPr/>
            <p:nvPr/>
          </p:nvSpPr>
          <p:spPr>
            <a:xfrm>
              <a:off x="727264" y="1676401"/>
              <a:ext cx="3310216" cy="252359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DFBE34E-9032-8140-BED6-2946287E8555}"/>
                </a:ext>
              </a:extLst>
            </p:cNvPr>
            <p:cNvSpPr txBox="1"/>
            <p:nvPr/>
          </p:nvSpPr>
          <p:spPr>
            <a:xfrm>
              <a:off x="727265" y="1688068"/>
              <a:ext cx="34237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Central Processing Unit (CPU)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en-US" dirty="0"/>
              <a:t>Assembly/Machine Code View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297FD5"/>
                </a:solidFill>
              </a:rPr>
              <a:pPr/>
              <a:t>2</a:t>
            </a:fld>
            <a:endParaRPr lang="en-US">
              <a:solidFill>
                <a:srgbClr val="297FD5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4571999"/>
            <a:ext cx="4852987" cy="1932903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Calibri"/>
                <a:ea typeface="+mn-ea"/>
                <a:cs typeface="Calibri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-227013" defTabSz="895350">
              <a:buFont typeface="Wingdings 3"/>
              <a:buNone/>
              <a:tabLst>
                <a:tab pos="1371600" algn="l"/>
                <a:tab pos="4572000" algn="l"/>
              </a:tabLst>
            </a:pPr>
            <a:r>
              <a:rPr lang="en-US" sz="2400" dirty="0">
                <a:latin typeface="+mn-lt"/>
              </a:rPr>
              <a:t>Programmer-Visible State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2000" dirty="0">
                <a:latin typeface="+mn-lt"/>
              </a:rPr>
              <a:t>PC: Program counter (%rip)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2000" dirty="0">
                <a:latin typeface="+mn-lt"/>
              </a:rPr>
              <a:t>Register file: 16 Registers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2000" dirty="0">
                <a:latin typeface="+mn-lt"/>
              </a:rPr>
              <a:t>Float registers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2000" dirty="0">
                <a:latin typeface="+mn-lt"/>
              </a:rPr>
              <a:t>Condition codes</a:t>
            </a:r>
          </a:p>
        </p:txBody>
      </p:sp>
      <p:sp>
        <p:nvSpPr>
          <p:cNvPr id="18" name="Rectangle 17"/>
          <p:cNvSpPr txBox="1">
            <a:spLocks noChangeArrowheads="1"/>
          </p:cNvSpPr>
          <p:nvPr/>
        </p:nvSpPr>
        <p:spPr>
          <a:xfrm>
            <a:off x="5067300" y="4591050"/>
            <a:ext cx="3619500" cy="1955768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Calibri"/>
                <a:ea typeface="+mn-ea"/>
                <a:cs typeface="Calibri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6400" lvl="2" indent="0">
              <a:buNone/>
            </a:pPr>
            <a:r>
              <a:rPr lang="en-US" sz="2400" dirty="0"/>
              <a:t>Memory</a:t>
            </a:r>
          </a:p>
          <a:p>
            <a:pPr marL="571500" lvl="2" indent="-165100"/>
            <a:r>
              <a:rPr lang="en-US" dirty="0"/>
              <a:t>Byte addressable array</a:t>
            </a:r>
          </a:p>
          <a:p>
            <a:pPr marL="571500" lvl="2" indent="-165100"/>
            <a:r>
              <a:rPr lang="en-US" dirty="0"/>
              <a:t>Code and user data</a:t>
            </a:r>
          </a:p>
          <a:p>
            <a:pPr marL="571500" lvl="2" indent="-165100"/>
            <a:r>
              <a:rPr lang="en-US" dirty="0"/>
              <a:t>Stack to support procedures</a:t>
            </a:r>
          </a:p>
          <a:p>
            <a:pPr marL="0" indent="0"/>
            <a:endParaRPr lang="en-US" sz="20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C20C37A-C923-944F-BD1E-C1B68E802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200" y="2844800"/>
            <a:ext cx="800100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PC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49E6994-66F5-4142-90E3-659F9BD3D301}"/>
              </a:ext>
            </a:extLst>
          </p:cNvPr>
          <p:cNvGrpSpPr/>
          <p:nvPr/>
        </p:nvGrpSpPr>
        <p:grpSpPr>
          <a:xfrm>
            <a:off x="4076700" y="2320520"/>
            <a:ext cx="1752600" cy="422945"/>
            <a:chOff x="4076700" y="2320520"/>
            <a:chExt cx="1752600" cy="422945"/>
          </a:xfrm>
        </p:grpSpPr>
        <p:sp>
          <p:nvSpPr>
            <p:cNvPr id="23" name="Line 10">
              <a:extLst>
                <a:ext uri="{FF2B5EF4-FFF2-40B4-BE49-F238E27FC236}">
                  <a16:creationId xmlns:a16="http://schemas.microsoft.com/office/drawing/2014/main" id="{44A05010-27DC-DF4E-B16B-161B0BB0F0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76700" y="2743465"/>
              <a:ext cx="1752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6" name="Text Box 13">
              <a:extLst>
                <a:ext uri="{FF2B5EF4-FFF2-40B4-BE49-F238E27FC236}">
                  <a16:creationId xmlns:a16="http://schemas.microsoft.com/office/drawing/2014/main" id="{8E233AB5-92AC-3C4E-B346-8F0445C2B0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76700" y="2320520"/>
              <a:ext cx="175260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itchFamily="34" charset="0"/>
                </a:rPr>
                <a:t>Data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39FA864-9D78-C44A-9FB5-61E11FAAABF4}"/>
              </a:ext>
            </a:extLst>
          </p:cNvPr>
          <p:cNvGrpSpPr/>
          <p:nvPr/>
        </p:nvGrpSpPr>
        <p:grpSpPr>
          <a:xfrm>
            <a:off x="4114800" y="3603200"/>
            <a:ext cx="1788824" cy="816400"/>
            <a:chOff x="4114800" y="3641055"/>
            <a:chExt cx="1788824" cy="816400"/>
          </a:xfrm>
        </p:grpSpPr>
        <p:sp>
          <p:nvSpPr>
            <p:cNvPr id="22" name="Line 9">
              <a:extLst>
                <a:ext uri="{FF2B5EF4-FFF2-40B4-BE49-F238E27FC236}">
                  <a16:creationId xmlns:a16="http://schemas.microsoft.com/office/drawing/2014/main" id="{55B10E0E-78FC-9A49-A429-67B3762CD9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14800" y="3991400"/>
              <a:ext cx="1752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4" name="Line 11">
              <a:extLst>
                <a:ext uri="{FF2B5EF4-FFF2-40B4-BE49-F238E27FC236}">
                  <a16:creationId xmlns:a16="http://schemas.microsoft.com/office/drawing/2014/main" id="{A16E1308-C9F3-764E-A288-3DE9C8AC5C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14800" y="4136110"/>
              <a:ext cx="1752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5" name="Text Box 12">
              <a:extLst>
                <a:ext uri="{FF2B5EF4-FFF2-40B4-BE49-F238E27FC236}">
                  <a16:creationId xmlns:a16="http://schemas.microsoft.com/office/drawing/2014/main" id="{4360257F-E52E-9B4A-9C8D-9E20FBB23C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51024" y="3641055"/>
              <a:ext cx="175260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itchFamily="34" charset="0"/>
                </a:rPr>
                <a:t>Addresses</a:t>
              </a:r>
            </a:p>
          </p:txBody>
        </p:sp>
        <p:sp>
          <p:nvSpPr>
            <p:cNvPr id="27" name="Text Box 14">
              <a:extLst>
                <a:ext uri="{FF2B5EF4-FFF2-40B4-BE49-F238E27FC236}">
                  <a16:creationId xmlns:a16="http://schemas.microsoft.com/office/drawing/2014/main" id="{53BAEF4F-37A4-7948-B7C7-D9BFF8B04A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52900" y="4059910"/>
              <a:ext cx="167640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itchFamily="34" charset="0"/>
                </a:rPr>
                <a:t>Instructions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D8EADC3-5446-9B47-BA8E-AF22922ED895}"/>
              </a:ext>
            </a:extLst>
          </p:cNvPr>
          <p:cNvGrpSpPr/>
          <p:nvPr/>
        </p:nvGrpSpPr>
        <p:grpSpPr>
          <a:xfrm>
            <a:off x="5905500" y="1676400"/>
            <a:ext cx="1752601" cy="2523601"/>
            <a:chOff x="5905500" y="1676400"/>
            <a:chExt cx="1752601" cy="2523601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DA38AEA-2056-DE43-AF69-3BA9804ACEA0}"/>
                </a:ext>
              </a:extLst>
            </p:cNvPr>
            <p:cNvSpPr/>
            <p:nvPr/>
          </p:nvSpPr>
          <p:spPr>
            <a:xfrm>
              <a:off x="5905500" y="3870817"/>
              <a:ext cx="1752600" cy="329184"/>
            </a:xfrm>
            <a:prstGeom prst="rect">
              <a:avLst/>
            </a:prstGeom>
            <a:ln w="28575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Code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00D2EAF-8B7E-1B4A-919F-EB736C1FFD19}"/>
                </a:ext>
              </a:extLst>
            </p:cNvPr>
            <p:cNvSpPr/>
            <p:nvPr/>
          </p:nvSpPr>
          <p:spPr>
            <a:xfrm>
              <a:off x="5905500" y="3541633"/>
              <a:ext cx="1752600" cy="329184"/>
            </a:xfrm>
            <a:prstGeom prst="rect">
              <a:avLst/>
            </a:prstGeom>
            <a:ln w="28575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Data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508102D-98BF-5640-AA6D-044F16A936DE}"/>
                </a:ext>
              </a:extLst>
            </p:cNvPr>
            <p:cNvSpPr/>
            <p:nvPr/>
          </p:nvSpPr>
          <p:spPr>
            <a:xfrm>
              <a:off x="5905501" y="1676400"/>
              <a:ext cx="1752600" cy="508000"/>
            </a:xfrm>
            <a:prstGeom prst="rect">
              <a:avLst/>
            </a:prstGeom>
            <a:ln w="28575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Stack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45ADEB02-D80E-C443-A6D8-34DB783C4FC4}"/>
                </a:ext>
              </a:extLst>
            </p:cNvPr>
            <p:cNvSpPr/>
            <p:nvPr/>
          </p:nvSpPr>
          <p:spPr>
            <a:xfrm>
              <a:off x="5905500" y="3024705"/>
              <a:ext cx="1752600" cy="508000"/>
            </a:xfrm>
            <a:prstGeom prst="rect">
              <a:avLst/>
            </a:prstGeom>
            <a:ln w="28575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Heap</a:t>
              </a: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F6244FF0-8C8C-334D-9559-2049DCD4C279}"/>
                </a:ext>
              </a:extLst>
            </p:cNvPr>
            <p:cNvCxnSpPr>
              <a:stCxn id="34" idx="0"/>
            </p:cNvCxnSpPr>
            <p:nvPr/>
          </p:nvCxnSpPr>
          <p:spPr>
            <a:xfrm flipH="1" flipV="1">
              <a:off x="6781799" y="2732568"/>
              <a:ext cx="1" cy="29213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89E53B77-836B-4444-AC53-B686CDBDFE01}"/>
                </a:ext>
              </a:extLst>
            </p:cNvPr>
            <p:cNvCxnSpPr>
              <a:cxnSpLocks/>
              <a:stCxn id="32" idx="2"/>
            </p:cNvCxnSpPr>
            <p:nvPr/>
          </p:nvCxnSpPr>
          <p:spPr>
            <a:xfrm>
              <a:off x="6781801" y="2184400"/>
              <a:ext cx="0" cy="29213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5341D93-8F4F-FA4C-8A7F-3D8ED600B1C9}"/>
              </a:ext>
            </a:extLst>
          </p:cNvPr>
          <p:cNvGrpSpPr/>
          <p:nvPr/>
        </p:nvGrpSpPr>
        <p:grpSpPr>
          <a:xfrm>
            <a:off x="2120900" y="2133600"/>
            <a:ext cx="1676400" cy="1828800"/>
            <a:chOff x="2120900" y="2133600"/>
            <a:chExt cx="1676400" cy="182880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B1C4E88-BE5F-F645-8764-919FD7664D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0900" y="2133600"/>
              <a:ext cx="1676400" cy="646035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dirty="0">
                  <a:latin typeface="Calibri" pitchFamily="34" charset="0"/>
                </a:rPr>
                <a:t>Registers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3BA7F21-F5C7-2C47-84BD-6F40D28B60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400" y="3276600"/>
              <a:ext cx="1066800" cy="6858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sz="1800" dirty="0">
                  <a:latin typeface="Calibri" pitchFamily="34" charset="0"/>
                </a:rPr>
                <a:t>Condition</a:t>
              </a:r>
            </a:p>
            <a:p>
              <a:pPr algn="ctr"/>
              <a:r>
                <a:rPr lang="en-US" sz="1800" dirty="0">
                  <a:latin typeface="Calibri" pitchFamily="34" charset="0"/>
                </a:rPr>
                <a:t>Codes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0F968EC6-80A6-4E47-864D-2630553EA3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0900" y="2883033"/>
              <a:ext cx="1676400" cy="29488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dirty="0">
                  <a:latin typeface="Calibri" pitchFamily="34" charset="0"/>
                </a:rPr>
                <a:t>Float registers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23987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loops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297FD5"/>
                </a:solidFill>
              </a:rPr>
              <a:pPr/>
              <a:t>20</a:t>
            </a:fld>
            <a:endParaRPr lang="en-US">
              <a:solidFill>
                <a:srgbClr val="297FD5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0806" y="1801641"/>
            <a:ext cx="3355406" cy="92333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for (</a:t>
            </a:r>
            <a:r>
              <a:rPr lang="en-US" b="1" dirty="0" err="1">
                <a:latin typeface="Courier New"/>
                <a:cs typeface="Courier New"/>
              </a:rPr>
              <a:t>Init</a:t>
            </a:r>
            <a:r>
              <a:rPr lang="en-US" b="1" dirty="0">
                <a:latin typeface="Courier New"/>
                <a:cs typeface="Courier New"/>
              </a:rPr>
              <a:t>; Cond; </a:t>
            </a:r>
            <a:r>
              <a:rPr lang="en-US" b="1" dirty="0" err="1">
                <a:latin typeface="Courier New"/>
                <a:cs typeface="Courier New"/>
              </a:rPr>
              <a:t>Incr</a:t>
            </a:r>
            <a:r>
              <a:rPr lang="en-US" b="1" dirty="0">
                <a:latin typeface="Courier New"/>
                <a:cs typeface="Courier New"/>
              </a:rPr>
              <a:t>){</a:t>
            </a:r>
          </a:p>
          <a:p>
            <a:r>
              <a:rPr lang="en-US" b="1" dirty="0">
                <a:latin typeface="Courier New"/>
                <a:cs typeface="Courier New"/>
              </a:rPr>
              <a:t>    Body</a:t>
            </a:r>
          </a:p>
          <a:p>
            <a:r>
              <a:rPr lang="en-US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28619" y="1524642"/>
            <a:ext cx="2123974" cy="147732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Init</a:t>
            </a:r>
            <a:r>
              <a:rPr lang="en-US" b="1" dirty="0">
                <a:latin typeface="Courier New"/>
                <a:cs typeface="Courier New"/>
              </a:rPr>
              <a:t>;</a:t>
            </a:r>
          </a:p>
          <a:p>
            <a:r>
              <a:rPr lang="en-US" b="1" dirty="0">
                <a:latin typeface="Courier New"/>
                <a:cs typeface="Courier New"/>
              </a:rPr>
              <a:t>while (Cond) {</a:t>
            </a:r>
          </a:p>
          <a:p>
            <a:r>
              <a:rPr lang="en-US" b="1" dirty="0">
                <a:latin typeface="Courier New"/>
                <a:cs typeface="Courier New"/>
              </a:rPr>
              <a:t>    Body;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 err="1">
                <a:latin typeface="Courier New"/>
                <a:cs typeface="Courier New"/>
              </a:rPr>
              <a:t>Incr</a:t>
            </a:r>
            <a:r>
              <a:rPr lang="en-US" b="1" dirty="0">
                <a:latin typeface="Courier New"/>
                <a:cs typeface="Courier New"/>
              </a:rPr>
              <a:t>;</a:t>
            </a:r>
          </a:p>
          <a:p>
            <a:r>
              <a:rPr lang="en-US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1" y="3075057"/>
            <a:ext cx="4690442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Initial test can often be optimized away:</a:t>
            </a:r>
          </a:p>
          <a:p>
            <a:r>
              <a:rPr lang="en-US" sz="2000" dirty="0"/>
              <a:t>    </a:t>
            </a:r>
            <a:r>
              <a:rPr lang="en-US" sz="2000" b="1" dirty="0">
                <a:latin typeface="Courier New"/>
                <a:cs typeface="Courier New"/>
              </a:rPr>
              <a:t>for (j = 0; j &lt; 99; j++)</a:t>
            </a:r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0B082236-D868-EA48-BACA-1F9F3A870CA4}"/>
              </a:ext>
            </a:extLst>
          </p:cNvPr>
          <p:cNvSpPr/>
          <p:nvPr/>
        </p:nvSpPr>
        <p:spPr>
          <a:xfrm>
            <a:off x="4474544" y="2142148"/>
            <a:ext cx="44450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06DEA9-609C-4947-A2D6-AC44E33A59C6}"/>
              </a:ext>
            </a:extLst>
          </p:cNvPr>
          <p:cNvSpPr txBox="1"/>
          <p:nvPr/>
        </p:nvSpPr>
        <p:spPr>
          <a:xfrm>
            <a:off x="228601" y="3969097"/>
            <a:ext cx="4690442" cy="175432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long </a:t>
            </a:r>
            <a:r>
              <a:rPr lang="en-US" b="1" dirty="0" err="1">
                <a:latin typeface="Courier New"/>
                <a:cs typeface="Courier New"/>
              </a:rPr>
              <a:t>bitcount</a:t>
            </a:r>
            <a:r>
              <a:rPr lang="en-US" b="1" dirty="0">
                <a:latin typeface="Courier New"/>
                <a:cs typeface="Courier New"/>
              </a:rPr>
              <a:t>(unsigned long x) {</a:t>
            </a:r>
          </a:p>
          <a:p>
            <a:r>
              <a:rPr lang="en-US" b="1" dirty="0">
                <a:latin typeface="Courier New"/>
                <a:cs typeface="Courier New"/>
              </a:rPr>
              <a:t>  long result;</a:t>
            </a:r>
          </a:p>
          <a:p>
            <a:r>
              <a:rPr lang="en-US" b="1" dirty="0">
                <a:latin typeface="Courier New"/>
                <a:cs typeface="Courier New"/>
              </a:rPr>
              <a:t>  for (result = 0; x; x &gt;&gt;= 1)</a:t>
            </a:r>
          </a:p>
          <a:p>
            <a:r>
              <a:rPr lang="fr-FR" b="1" dirty="0">
                <a:latin typeface="Courier New"/>
                <a:cs typeface="Courier New"/>
              </a:rPr>
              <a:t>    </a:t>
            </a:r>
            <a:r>
              <a:rPr lang="fr-FR" b="1" dirty="0" err="1">
                <a:latin typeface="Courier New"/>
                <a:cs typeface="Courier New"/>
              </a:rPr>
              <a:t>result</a:t>
            </a:r>
            <a:r>
              <a:rPr lang="fr-FR" b="1" dirty="0">
                <a:latin typeface="Courier New"/>
                <a:cs typeface="Courier New"/>
              </a:rPr>
              <a:t> += x &amp; 0x1;</a:t>
            </a:r>
          </a:p>
          <a:p>
            <a:r>
              <a:rPr lang="fr-FR" b="1" dirty="0">
                <a:latin typeface="Courier New"/>
                <a:cs typeface="Courier New"/>
              </a:rPr>
              <a:t>  return </a:t>
            </a:r>
            <a:r>
              <a:rPr lang="fr-FR" b="1" dirty="0" err="1">
                <a:latin typeface="Courier New"/>
                <a:cs typeface="Courier New"/>
              </a:rPr>
              <a:t>result</a:t>
            </a:r>
            <a:r>
              <a:rPr lang="fr-FR" b="1" dirty="0">
                <a:latin typeface="Courier New"/>
                <a:cs typeface="Courier New"/>
              </a:rPr>
              <a:t>;</a:t>
            </a:r>
          </a:p>
          <a:p>
            <a:r>
              <a:rPr lang="fr-FR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97F973-85CA-754F-9938-8E71413D0F3A}"/>
              </a:ext>
            </a:extLst>
          </p:cNvPr>
          <p:cNvSpPr txBox="1"/>
          <p:nvPr/>
        </p:nvSpPr>
        <p:spPr>
          <a:xfrm>
            <a:off x="5316128" y="3276600"/>
            <a:ext cx="3599271" cy="313932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b="1" dirty="0">
                <a:latin typeface="Courier New"/>
                <a:cs typeface="Courier New"/>
              </a:rPr>
              <a:t>	</a:t>
            </a:r>
            <a:r>
              <a:rPr lang="hr-HR" b="1" dirty="0" err="1">
                <a:latin typeface="Courier New"/>
                <a:cs typeface="Courier New"/>
              </a:rPr>
              <a:t>movq</a:t>
            </a:r>
            <a:r>
              <a:rPr lang="hr-HR" b="1" dirty="0">
                <a:latin typeface="Courier New"/>
                <a:cs typeface="Courier New"/>
              </a:rPr>
              <a:t>	$0, %</a:t>
            </a:r>
            <a:r>
              <a:rPr lang="hr-HR" b="1" dirty="0" err="1">
                <a:latin typeface="Courier New"/>
                <a:cs typeface="Courier New"/>
              </a:rPr>
              <a:t>rax</a:t>
            </a:r>
            <a:endParaRPr lang="hr-HR" b="1" dirty="0">
              <a:latin typeface="Courier New"/>
              <a:cs typeface="Courier New"/>
            </a:endParaRPr>
          </a:p>
          <a:p>
            <a:r>
              <a:rPr lang="cs-CZ" b="1" dirty="0">
                <a:latin typeface="Courier New"/>
                <a:cs typeface="Courier New"/>
              </a:rPr>
              <a:t>	</a:t>
            </a:r>
            <a:r>
              <a:rPr lang="cs-CZ" b="1" dirty="0" err="1">
                <a:latin typeface="Courier New"/>
                <a:cs typeface="Courier New"/>
              </a:rPr>
              <a:t>jmp</a:t>
            </a:r>
            <a:r>
              <a:rPr lang="cs-CZ" b="1" dirty="0">
                <a:latin typeface="Courier New"/>
                <a:cs typeface="Courier New"/>
              </a:rPr>
              <a:t>	.L2</a:t>
            </a:r>
          </a:p>
          <a:p>
            <a:r>
              <a:rPr lang="cs-CZ" b="1" dirty="0">
                <a:latin typeface="Courier New"/>
                <a:cs typeface="Courier New"/>
              </a:rPr>
              <a:t>.L3:</a:t>
            </a:r>
          </a:p>
          <a:p>
            <a:r>
              <a:rPr lang="cs-CZ" b="1" dirty="0">
                <a:latin typeface="Courier New"/>
                <a:cs typeface="Courier New"/>
              </a:rPr>
              <a:t>	</a:t>
            </a:r>
            <a:r>
              <a:rPr lang="cs-CZ" b="1" dirty="0" err="1">
                <a:latin typeface="Courier New"/>
                <a:cs typeface="Courier New"/>
              </a:rPr>
              <a:t>movq</a:t>
            </a:r>
            <a:r>
              <a:rPr lang="cs-CZ" b="1" dirty="0">
                <a:latin typeface="Courier New"/>
                <a:cs typeface="Courier New"/>
              </a:rPr>
              <a:t>	%rdi, %</a:t>
            </a:r>
            <a:r>
              <a:rPr lang="cs-CZ" b="1" dirty="0" err="1">
                <a:latin typeface="Courier New"/>
                <a:cs typeface="Courier New"/>
              </a:rPr>
              <a:t>rdx</a:t>
            </a:r>
            <a:endParaRPr lang="cs-CZ" b="1" dirty="0">
              <a:latin typeface="Courier New"/>
              <a:cs typeface="Courier New"/>
            </a:endParaRPr>
          </a:p>
          <a:p>
            <a:r>
              <a:rPr lang="cs-CZ" b="1" dirty="0">
                <a:latin typeface="Courier New"/>
                <a:cs typeface="Courier New"/>
              </a:rPr>
              <a:t>	</a:t>
            </a:r>
            <a:r>
              <a:rPr lang="cs-CZ" b="1" dirty="0" err="1">
                <a:latin typeface="Courier New"/>
                <a:cs typeface="Courier New"/>
              </a:rPr>
              <a:t>andq</a:t>
            </a:r>
            <a:r>
              <a:rPr lang="cs-CZ" b="1" dirty="0">
                <a:latin typeface="Courier New"/>
                <a:cs typeface="Courier New"/>
              </a:rPr>
              <a:t>	$1, %</a:t>
            </a:r>
            <a:r>
              <a:rPr lang="cs-CZ" b="1" dirty="0" err="1">
                <a:latin typeface="Courier New"/>
                <a:cs typeface="Courier New"/>
              </a:rPr>
              <a:t>rdx</a:t>
            </a:r>
            <a:endParaRPr lang="cs-CZ" b="1" dirty="0">
              <a:latin typeface="Courier New"/>
              <a:cs typeface="Courier New"/>
            </a:endParaRPr>
          </a:p>
          <a:p>
            <a:r>
              <a:rPr lang="cs-CZ" b="1" dirty="0">
                <a:latin typeface="Courier New"/>
                <a:cs typeface="Courier New"/>
              </a:rPr>
              <a:t>	</a:t>
            </a:r>
            <a:r>
              <a:rPr lang="cs-CZ" b="1" dirty="0" err="1">
                <a:latin typeface="Courier New"/>
                <a:cs typeface="Courier New"/>
              </a:rPr>
              <a:t>addq</a:t>
            </a:r>
            <a:r>
              <a:rPr lang="cs-CZ" b="1" dirty="0">
                <a:latin typeface="Courier New"/>
                <a:cs typeface="Courier New"/>
              </a:rPr>
              <a:t>	%</a:t>
            </a:r>
            <a:r>
              <a:rPr lang="cs-CZ" b="1" dirty="0" err="1">
                <a:latin typeface="Courier New"/>
                <a:cs typeface="Courier New"/>
              </a:rPr>
              <a:t>rdx</a:t>
            </a:r>
            <a:r>
              <a:rPr lang="cs-CZ" b="1" dirty="0">
                <a:latin typeface="Courier New"/>
                <a:cs typeface="Courier New"/>
              </a:rPr>
              <a:t>, %</a:t>
            </a:r>
            <a:r>
              <a:rPr lang="cs-CZ" b="1" dirty="0" err="1">
                <a:latin typeface="Courier New"/>
                <a:cs typeface="Courier New"/>
              </a:rPr>
              <a:t>rax</a:t>
            </a:r>
            <a:endParaRPr lang="cs-CZ" b="1" dirty="0">
              <a:latin typeface="Courier New"/>
              <a:cs typeface="Courier New"/>
            </a:endParaRPr>
          </a:p>
          <a:p>
            <a:r>
              <a:rPr lang="cs-CZ" b="1" dirty="0">
                <a:latin typeface="Courier New"/>
                <a:cs typeface="Courier New"/>
              </a:rPr>
              <a:t>	</a:t>
            </a:r>
            <a:r>
              <a:rPr lang="cs-CZ" b="1" dirty="0" err="1">
                <a:latin typeface="Courier New"/>
                <a:cs typeface="Courier New"/>
              </a:rPr>
              <a:t>shrq</a:t>
            </a:r>
            <a:r>
              <a:rPr lang="cs-CZ" b="1" dirty="0">
                <a:latin typeface="Courier New"/>
                <a:cs typeface="Courier New"/>
              </a:rPr>
              <a:t>	%rdi, $1</a:t>
            </a:r>
          </a:p>
          <a:p>
            <a:r>
              <a:rPr lang="cs-CZ" b="1" dirty="0">
                <a:latin typeface="Courier New"/>
                <a:cs typeface="Courier New"/>
              </a:rPr>
              <a:t>.L2:</a:t>
            </a:r>
          </a:p>
          <a:p>
            <a:r>
              <a:rPr lang="cs-CZ" b="1" dirty="0">
                <a:latin typeface="Courier New"/>
                <a:cs typeface="Courier New"/>
              </a:rPr>
              <a:t>	</a:t>
            </a:r>
            <a:r>
              <a:rPr lang="cs-CZ" b="1" dirty="0" err="1">
                <a:latin typeface="Courier New"/>
                <a:cs typeface="Courier New"/>
              </a:rPr>
              <a:t>testq</a:t>
            </a:r>
            <a:r>
              <a:rPr lang="cs-CZ" b="1" dirty="0">
                <a:latin typeface="Courier New"/>
                <a:cs typeface="Courier New"/>
              </a:rPr>
              <a:t>	%rdi, %rdi</a:t>
            </a:r>
          </a:p>
          <a:p>
            <a:r>
              <a:rPr lang="nl-NL" b="1" dirty="0">
                <a:latin typeface="Courier New"/>
                <a:cs typeface="Courier New"/>
              </a:rPr>
              <a:t>	</a:t>
            </a:r>
            <a:r>
              <a:rPr lang="nl-NL" b="1" dirty="0" err="1">
                <a:latin typeface="Courier New"/>
                <a:cs typeface="Courier New"/>
              </a:rPr>
              <a:t>jne</a:t>
            </a:r>
            <a:r>
              <a:rPr lang="nl-NL" b="1" dirty="0">
                <a:latin typeface="Courier New"/>
                <a:cs typeface="Courier New"/>
              </a:rPr>
              <a:t>	.L3</a:t>
            </a:r>
          </a:p>
          <a:p>
            <a:r>
              <a:rPr lang="nl-NL" b="1" dirty="0">
                <a:latin typeface="Courier New"/>
                <a:cs typeface="Courier New"/>
              </a:rPr>
              <a:t>	rep </a:t>
            </a:r>
            <a:r>
              <a:rPr lang="nl-NL" b="1" dirty="0" err="1">
                <a:latin typeface="Courier New"/>
                <a:cs typeface="Courier New"/>
              </a:rPr>
              <a:t>ret</a:t>
            </a:r>
            <a:endParaRPr lang="nl-NL" b="1" dirty="0">
              <a:latin typeface="Courier New"/>
              <a:cs typeface="Courier New"/>
            </a:endParaRPr>
          </a:p>
        </p:txBody>
      </p:sp>
      <p:sp>
        <p:nvSpPr>
          <p:cNvPr id="10" name="Right Arrow 9">
            <a:extLst>
              <a:ext uri="{FF2B5EF4-FFF2-40B4-BE49-F238E27FC236}">
                <a16:creationId xmlns:a16="http://schemas.microsoft.com/office/drawing/2014/main" id="{048B5FFB-346C-AB45-B0D7-23BDBBF446B9}"/>
              </a:ext>
            </a:extLst>
          </p:cNvPr>
          <p:cNvSpPr/>
          <p:nvPr/>
        </p:nvSpPr>
        <p:spPr>
          <a:xfrm>
            <a:off x="4884119" y="4725102"/>
            <a:ext cx="44450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B36ECAE-1110-9A47-99C4-2DA51ECC20C7}"/>
              </a:ext>
            </a:extLst>
          </p:cNvPr>
          <p:cNvGraphicFramePr>
            <a:graphicFrameLocks noGrp="1"/>
          </p:cNvGraphicFramePr>
          <p:nvPr/>
        </p:nvGraphicFramePr>
        <p:xfrm>
          <a:off x="5791200" y="0"/>
          <a:ext cx="335280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CE5BF5D1-9368-A045-BF6F-1BA622E078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737672"/>
              </p:ext>
            </p:extLst>
          </p:nvPr>
        </p:nvGraphicFramePr>
        <p:xfrm>
          <a:off x="3233119" y="5700712"/>
          <a:ext cx="205740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1175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4DB98-886C-824F-AC2D-6AA980EBF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3: Loops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64475-4A29-4542-A2C5-15CA2E1A0244}"/>
              </a:ext>
            </a:extLst>
          </p:cNvPr>
          <p:cNvSpPr txBox="1">
            <a:spLocks/>
          </p:cNvSpPr>
          <p:nvPr/>
        </p:nvSpPr>
        <p:spPr>
          <a:xfrm>
            <a:off x="228600" y="1828800"/>
            <a:ext cx="4347148" cy="434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loop:                      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$0,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$0,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L1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L0: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incq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L1: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cmp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jl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L0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B563E4-CA76-0845-B2AD-D8A1A851E36B}"/>
              </a:ext>
            </a:extLst>
          </p:cNvPr>
          <p:cNvSpPr txBox="1">
            <a:spLocks/>
          </p:cNvSpPr>
          <p:nvPr/>
        </p:nvSpPr>
        <p:spPr>
          <a:xfrm>
            <a:off x="4568252" y="1828800"/>
            <a:ext cx="4423348" cy="4343400"/>
          </a:xfrm>
          <a:prstGeom prst="rect">
            <a:avLst/>
          </a:prstGeom>
          <a:ln w="28575" cap="flat" cmpd="sng" algn="ctr">
            <a:solidFill>
              <a:schemeClr val="accent3"/>
            </a:solidFill>
            <a:prstDash val="soli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loop(long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){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ret = ______;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for(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= ___; ________; ____){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 = _______;</a:t>
            </a:r>
          </a:p>
          <a:p>
            <a:pPr marL="0" indent="0">
              <a:buFont typeface="Arial" pitchFamily="34" charset="0"/>
              <a:buNone/>
            </a:pP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} 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ret;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8797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4DB98-886C-824F-AC2D-6AA980EBF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3: Loops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64475-4A29-4542-A2C5-15CA2E1A0244}"/>
              </a:ext>
            </a:extLst>
          </p:cNvPr>
          <p:cNvSpPr txBox="1">
            <a:spLocks/>
          </p:cNvSpPr>
          <p:nvPr/>
        </p:nvSpPr>
        <p:spPr>
          <a:xfrm>
            <a:off x="228600" y="1828800"/>
            <a:ext cx="4347148" cy="434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loop:                      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$0,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$0,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L1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L0: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incq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L1: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cmp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jl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L0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B563E4-CA76-0845-B2AD-D8A1A851E36B}"/>
              </a:ext>
            </a:extLst>
          </p:cNvPr>
          <p:cNvSpPr txBox="1">
            <a:spLocks/>
          </p:cNvSpPr>
          <p:nvPr/>
        </p:nvSpPr>
        <p:spPr>
          <a:xfrm>
            <a:off x="4568252" y="1828800"/>
            <a:ext cx="4423348" cy="4343400"/>
          </a:xfrm>
          <a:prstGeom prst="rect">
            <a:avLst/>
          </a:prstGeom>
          <a:ln w="28575" cap="flat" cmpd="sng" algn="ctr">
            <a:solidFill>
              <a:schemeClr val="accent3"/>
            </a:solidFill>
            <a:prstDash val="soli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loop(long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){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ret = ______;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for(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= ___; ________; ____){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 = _______;</a:t>
            </a:r>
          </a:p>
          <a:p>
            <a:pPr marL="0" indent="0">
              <a:buFont typeface="Arial" pitchFamily="34" charset="0"/>
              <a:buNone/>
            </a:pP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} 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ret;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78AF82-0CE5-454E-85C7-46CFDEDD79ED}"/>
              </a:ext>
            </a:extLst>
          </p:cNvPr>
          <p:cNvSpPr/>
          <p:nvPr/>
        </p:nvSpPr>
        <p:spPr>
          <a:xfrm>
            <a:off x="2895601" y="2514600"/>
            <a:ext cx="1011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#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init</a:t>
            </a: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0476C45-D213-1D49-9743-E9AFEB3D1A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59261"/>
              </p:ext>
            </p:extLst>
          </p:nvPr>
        </p:nvGraphicFramePr>
        <p:xfrm>
          <a:off x="1215452" y="533400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val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Local  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2496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Local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ret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055FD1A2-0EAE-3245-B6F4-2C939ECB9BFF}"/>
              </a:ext>
            </a:extLst>
          </p:cNvPr>
          <p:cNvSpPr/>
          <p:nvPr/>
        </p:nvSpPr>
        <p:spPr>
          <a:xfrm>
            <a:off x="2895600" y="3821668"/>
            <a:ext cx="1287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# update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76D89B3-05D6-E446-9B34-E45641F139C2}"/>
              </a:ext>
            </a:extLst>
          </p:cNvPr>
          <p:cNvSpPr/>
          <p:nvPr/>
        </p:nvSpPr>
        <p:spPr>
          <a:xfrm>
            <a:off x="2895600" y="4761428"/>
            <a:ext cx="1701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# condition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9B5E7F-AD8D-CD48-8AF0-13B9C771F05E}"/>
              </a:ext>
            </a:extLst>
          </p:cNvPr>
          <p:cNvSpPr/>
          <p:nvPr/>
        </p:nvSpPr>
        <p:spPr>
          <a:xfrm>
            <a:off x="6705600" y="2130980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0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8D39C7-C4D7-3542-9C9F-FD0F3506B5F7}"/>
              </a:ext>
            </a:extLst>
          </p:cNvPr>
          <p:cNvSpPr/>
          <p:nvPr/>
        </p:nvSpPr>
        <p:spPr>
          <a:xfrm>
            <a:off x="6096000" y="3135868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0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C1CC5B3-44BC-0C4D-8ECE-FD43F0A12710}"/>
              </a:ext>
            </a:extLst>
          </p:cNvPr>
          <p:cNvSpPr/>
          <p:nvPr/>
        </p:nvSpPr>
        <p:spPr>
          <a:xfrm>
            <a:off x="6629400" y="3135868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&lt;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6EF0C86-5AB3-D54C-9458-AFED9D0171B8}"/>
              </a:ext>
            </a:extLst>
          </p:cNvPr>
          <p:cNvSpPr/>
          <p:nvPr/>
        </p:nvSpPr>
        <p:spPr>
          <a:xfrm>
            <a:off x="8001000" y="3135868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++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ECFBD2A-DCDB-884F-950B-49BD6390F8B3}"/>
              </a:ext>
            </a:extLst>
          </p:cNvPr>
          <p:cNvSpPr/>
          <p:nvPr/>
        </p:nvSpPr>
        <p:spPr>
          <a:xfrm>
            <a:off x="5943600" y="3807380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ret +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917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B0867-D185-FE45-A2C7-4C6E687F5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4: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3A5BB-E95D-C648-9B4A-F34E3E99D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Rate how well you think this recorded lecture worked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Better than an in-person class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About as well as an in-person class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Less well than an in-person class, but you still learned something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Total waste of time, you didn't learn anything</a:t>
            </a:r>
          </a:p>
          <a:p>
            <a:pPr marL="731520" lvl="1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 much time did you spend on this video lecture (including time spent on exercises)?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 you have any comments or feedback?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E048B4-BEA5-4D47-8149-C1EE2A239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68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Characteristics: Operations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3</a:t>
            </a:fld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Transfer data between memory and register</a:t>
            </a:r>
          </a:p>
          <a:p>
            <a:pPr lvl="1"/>
            <a:r>
              <a:rPr lang="en-US" dirty="0"/>
              <a:t>Load data from memory into register</a:t>
            </a:r>
          </a:p>
          <a:p>
            <a:pPr lvl="1"/>
            <a:r>
              <a:rPr lang="en-US" dirty="0"/>
              <a:t>Store register data into memory</a:t>
            </a:r>
          </a:p>
          <a:p>
            <a:pPr lvl="1"/>
            <a:endParaRPr lang="en-US" dirty="0"/>
          </a:p>
          <a:p>
            <a:r>
              <a:rPr lang="en-US" dirty="0"/>
              <a:t>Perform arithmetic function on register or memory data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Transfer control</a:t>
            </a:r>
          </a:p>
          <a:p>
            <a:pPr lvl="1"/>
            <a:r>
              <a:rPr lang="en-US"/>
              <a:t>Conditional branches</a:t>
            </a:r>
          </a:p>
          <a:p>
            <a:pPr lvl="1"/>
            <a:r>
              <a:rPr lang="en-US"/>
              <a:t>Unconditional </a:t>
            </a:r>
            <a:r>
              <a:rPr lang="en-US" dirty="0"/>
              <a:t>jumps to/from procedures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437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4C66238-D5D2-C740-B658-97D0C4508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Jumps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08AA73E-0436-FC4C-9EE9-62564EAB4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jump instruction can cause the execution to switch to a completely new position in the program (updates the program counter)</a:t>
            </a:r>
          </a:p>
          <a:p>
            <a:pPr lvl="1"/>
            <a:r>
              <a:rPr lang="en-US" dirty="0" err="1"/>
              <a:t>jmp</a:t>
            </a:r>
            <a:r>
              <a:rPr lang="en-US" dirty="0"/>
              <a:t> Label</a:t>
            </a:r>
          </a:p>
          <a:p>
            <a:pPr lvl="1"/>
            <a:r>
              <a:rPr lang="en-US" dirty="0" err="1"/>
              <a:t>jmp</a:t>
            </a:r>
            <a:r>
              <a:rPr lang="en-US" dirty="0"/>
              <a:t> *Operand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408A84-DCA9-A54A-A919-952E4B5B017D}"/>
              </a:ext>
            </a:extLst>
          </p:cNvPr>
          <p:cNvSpPr>
            <a:spLocks/>
          </p:cNvSpPr>
          <p:nvPr/>
        </p:nvSpPr>
        <p:spPr bwMode="auto">
          <a:xfrm>
            <a:off x="457200" y="3733800"/>
            <a:ext cx="3733800" cy="2463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8100" tIns="38100" rIns="38100" bIns="38100"/>
          <a:lstStyle/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.L0:</a:t>
            </a: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$0, %</a:t>
            </a:r>
            <a:r>
              <a:rPr lang="en-US" sz="1800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jmp</a:t>
            </a:r>
            <a:r>
              <a:rPr lang="en-US" sz="1800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	.L1	</a:t>
            </a: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(%</a:t>
            </a:r>
            <a:r>
              <a:rPr lang="en-US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en-US" b="1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.L1:</a:t>
            </a: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sz="1800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	%</a:t>
            </a:r>
            <a:r>
              <a:rPr lang="en-US" sz="1800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rcx</a:t>
            </a:r>
            <a:r>
              <a:rPr lang="en-US" sz="1800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73FD87-1EF2-FD47-983E-E5952040F00B}"/>
              </a:ext>
            </a:extLst>
          </p:cNvPr>
          <p:cNvSpPr>
            <a:spLocks/>
          </p:cNvSpPr>
          <p:nvPr/>
        </p:nvSpPr>
        <p:spPr bwMode="auto">
          <a:xfrm>
            <a:off x="4800600" y="3762375"/>
            <a:ext cx="3733800" cy="2463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8100" tIns="38100" rIns="38100" bIns="38100"/>
          <a:lstStyle/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jmp</a:t>
            </a: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*%</a:t>
            </a:r>
            <a:r>
              <a:rPr lang="en-US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911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Branches and Jumps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297FD5"/>
                </a:solidFill>
              </a:rPr>
              <a:pPr/>
              <a:t>5</a:t>
            </a:fld>
            <a:endParaRPr lang="en-US">
              <a:solidFill>
                <a:srgbClr val="297FD5"/>
              </a:solidFill>
            </a:endParaRPr>
          </a:p>
        </p:txBody>
      </p:sp>
      <p:sp>
        <p:nvSpPr>
          <p:cNvPr id="21" name="Rectangle 4"/>
          <p:cNvSpPr txBox="1">
            <a:spLocks noChangeArrowheads="1"/>
          </p:cNvSpPr>
          <p:nvPr/>
        </p:nvSpPr>
        <p:spPr>
          <a:xfrm>
            <a:off x="381000" y="1709928"/>
            <a:ext cx="3865338" cy="5122672"/>
          </a:xfrm>
          <a:prstGeom prst="rect">
            <a:avLst/>
          </a:prstGeom>
          <a:ln/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Calibri"/>
                <a:ea typeface="+mn-ea"/>
                <a:cs typeface="Calibri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Processor state (partial)</a:t>
            </a:r>
          </a:p>
          <a:p>
            <a:pPr marL="552450" lvl="1"/>
            <a:r>
              <a:rPr lang="en-US" dirty="0"/>
              <a:t>Temporary data</a:t>
            </a:r>
            <a:br>
              <a:rPr lang="en-US" dirty="0"/>
            </a:br>
            <a:r>
              <a:rPr lang="en-US" dirty="0"/>
              <a:t>(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r>
              <a:rPr lang="en-US" dirty="0"/>
              <a:t>, … )</a:t>
            </a:r>
          </a:p>
          <a:p>
            <a:pPr marL="552450" lvl="1"/>
            <a:r>
              <a:rPr lang="en-US" dirty="0"/>
              <a:t>Location of runtime stack</a:t>
            </a:r>
            <a:br>
              <a:rPr lang="en-US" dirty="0"/>
            </a:br>
            <a:r>
              <a:rPr lang="en-US" dirty="0"/>
              <a:t>(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r>
              <a:rPr lang="en-US" dirty="0"/>
              <a:t> )</a:t>
            </a:r>
          </a:p>
          <a:p>
            <a:pPr marL="552450" lvl="1"/>
            <a:r>
              <a:rPr lang="en-US" dirty="0"/>
              <a:t>Location of current code control point</a:t>
            </a:r>
            <a:br>
              <a:rPr lang="en-US" dirty="0"/>
            </a:br>
            <a:r>
              <a:rPr lang="en-US" dirty="0"/>
              <a:t>(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%rip</a:t>
            </a:r>
            <a:r>
              <a:rPr lang="en-US" dirty="0"/>
              <a:t>, … )</a:t>
            </a:r>
          </a:p>
          <a:p>
            <a:pPr marL="552450" lvl="1"/>
            <a:r>
              <a:rPr lang="en-US" dirty="0"/>
              <a:t>Status of recent tests</a:t>
            </a:r>
            <a:br>
              <a:rPr lang="en-US" dirty="0"/>
            </a:br>
            <a:r>
              <a:rPr lang="en-US" dirty="0"/>
              <a:t>( 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CF, ZF, SF, OF</a:t>
            </a:r>
            <a:r>
              <a:rPr lang="en-US" dirty="0"/>
              <a:t> )</a:t>
            </a:r>
          </a:p>
        </p:txBody>
      </p:sp>
      <p:sp>
        <p:nvSpPr>
          <p:cNvPr id="22" name="Rectangle 5"/>
          <p:cNvSpPr>
            <a:spLocks/>
          </p:cNvSpPr>
          <p:nvPr/>
        </p:nvSpPr>
        <p:spPr bwMode="auto">
          <a:xfrm>
            <a:off x="4478566" y="4949190"/>
            <a:ext cx="2057400" cy="308610"/>
          </a:xfrm>
          <a:prstGeom prst="rect">
            <a:avLst/>
          </a:prstGeom>
          <a:solidFill>
            <a:srgbClr val="D6D6F4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%rip</a:t>
            </a:r>
          </a:p>
        </p:txBody>
      </p:sp>
      <p:sp>
        <p:nvSpPr>
          <p:cNvPr id="23" name="Rectangle 6"/>
          <p:cNvSpPr>
            <a:spLocks/>
          </p:cNvSpPr>
          <p:nvPr/>
        </p:nvSpPr>
        <p:spPr bwMode="auto">
          <a:xfrm>
            <a:off x="4513944" y="1397000"/>
            <a:ext cx="1026974" cy="384721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</a:p>
        </p:txBody>
      </p:sp>
      <p:sp>
        <p:nvSpPr>
          <p:cNvPr id="24" name="Rectangle 9"/>
          <p:cNvSpPr>
            <a:spLocks/>
          </p:cNvSpPr>
          <p:nvPr/>
        </p:nvSpPr>
        <p:spPr bwMode="auto">
          <a:xfrm>
            <a:off x="6648450" y="4876800"/>
            <a:ext cx="2063750" cy="3810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Instruction pointer</a:t>
            </a:r>
          </a:p>
        </p:txBody>
      </p:sp>
      <p:sp>
        <p:nvSpPr>
          <p:cNvPr id="25" name="Rectangle 10"/>
          <p:cNvSpPr>
            <a:spLocks/>
          </p:cNvSpPr>
          <p:nvPr/>
        </p:nvSpPr>
        <p:spPr bwMode="auto">
          <a:xfrm>
            <a:off x="4488544" y="54864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CF</a:t>
            </a:r>
          </a:p>
        </p:txBody>
      </p:sp>
      <p:sp>
        <p:nvSpPr>
          <p:cNvPr id="26" name="Rectangle 11"/>
          <p:cNvSpPr>
            <a:spLocks/>
          </p:cNvSpPr>
          <p:nvPr/>
        </p:nvSpPr>
        <p:spPr bwMode="auto">
          <a:xfrm>
            <a:off x="5158922" y="54864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ZF</a:t>
            </a:r>
          </a:p>
        </p:txBody>
      </p:sp>
      <p:sp>
        <p:nvSpPr>
          <p:cNvPr id="27" name="Rectangle 12"/>
          <p:cNvSpPr>
            <a:spLocks/>
          </p:cNvSpPr>
          <p:nvPr/>
        </p:nvSpPr>
        <p:spPr bwMode="auto">
          <a:xfrm>
            <a:off x="5844722" y="54864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SF</a:t>
            </a:r>
          </a:p>
        </p:txBody>
      </p:sp>
      <p:sp>
        <p:nvSpPr>
          <p:cNvPr id="28" name="Rectangle 13"/>
          <p:cNvSpPr>
            <a:spLocks/>
          </p:cNvSpPr>
          <p:nvPr/>
        </p:nvSpPr>
        <p:spPr bwMode="auto">
          <a:xfrm>
            <a:off x="6535966" y="54864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OF</a:t>
            </a:r>
          </a:p>
        </p:txBody>
      </p:sp>
      <p:sp>
        <p:nvSpPr>
          <p:cNvPr id="29" name="Rectangle 14"/>
          <p:cNvSpPr>
            <a:spLocks/>
          </p:cNvSpPr>
          <p:nvPr/>
        </p:nvSpPr>
        <p:spPr bwMode="auto">
          <a:xfrm>
            <a:off x="7202488" y="5499100"/>
            <a:ext cx="1801812" cy="4445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2000" dirty="0">
                <a:solidFill>
                  <a:srgbClr val="C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Condition codes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4488544" y="1915886"/>
            <a:ext cx="4296228" cy="2743200"/>
            <a:chOff x="762000" y="1143000"/>
            <a:chExt cx="7518400" cy="4800600"/>
          </a:xfrm>
        </p:grpSpPr>
        <p:sp>
          <p:nvSpPr>
            <p:cNvPr id="31" name="Rectangle 1"/>
            <p:cNvSpPr>
              <a:spLocks/>
            </p:cNvSpPr>
            <p:nvPr/>
          </p:nvSpPr>
          <p:spPr bwMode="auto">
            <a:xfrm>
              <a:off x="762000" y="4800600"/>
              <a:ext cx="3556000" cy="533400"/>
            </a:xfrm>
            <a:prstGeom prst="rect">
              <a:avLst/>
            </a:prstGeom>
            <a:solidFill>
              <a:srgbClr val="EFBFB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  </a:t>
              </a:r>
              <a:r>
                <a:rPr lang="en-US" dirty="0">
                  <a:cs typeface="Courier New Bold" charset="0"/>
                  <a:sym typeface="Courier New Bold" charset="0"/>
                </a:rPr>
                <a:t>(stack </a:t>
              </a:r>
              <a:r>
                <a:rPr lang="en-US" dirty="0" err="1">
                  <a:cs typeface="Courier New Bold" charset="0"/>
                  <a:sym typeface="Courier New Bold" charset="0"/>
                </a:rPr>
                <a:t>ptr</a:t>
              </a:r>
              <a:r>
                <a:rPr lang="en-US" dirty="0">
                  <a:cs typeface="Courier New Bold" charset="0"/>
                  <a:sym typeface="Courier New Bold" charset="0"/>
                </a:rPr>
                <a:t>)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32" name="Rectangle 22"/>
            <p:cNvSpPr>
              <a:spLocks/>
            </p:cNvSpPr>
            <p:nvPr/>
          </p:nvSpPr>
          <p:spPr bwMode="auto">
            <a:xfrm>
              <a:off x="4724400" y="11430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%r8</a:t>
              </a:r>
            </a:p>
          </p:txBody>
        </p:sp>
        <p:sp>
          <p:nvSpPr>
            <p:cNvPr id="33" name="Rectangle 23"/>
            <p:cNvSpPr>
              <a:spLocks/>
            </p:cNvSpPr>
            <p:nvPr/>
          </p:nvSpPr>
          <p:spPr bwMode="auto">
            <a:xfrm>
              <a:off x="4724400" y="17526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%r9</a:t>
              </a:r>
            </a:p>
          </p:txBody>
        </p:sp>
        <p:sp>
          <p:nvSpPr>
            <p:cNvPr id="34" name="Rectangle 24"/>
            <p:cNvSpPr>
              <a:spLocks/>
            </p:cNvSpPr>
            <p:nvPr/>
          </p:nvSpPr>
          <p:spPr bwMode="auto">
            <a:xfrm>
              <a:off x="4724400" y="23622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%r10</a:t>
              </a:r>
            </a:p>
          </p:txBody>
        </p:sp>
        <p:sp>
          <p:nvSpPr>
            <p:cNvPr id="35" name="Rectangle 25"/>
            <p:cNvSpPr>
              <a:spLocks/>
            </p:cNvSpPr>
            <p:nvPr/>
          </p:nvSpPr>
          <p:spPr bwMode="auto">
            <a:xfrm>
              <a:off x="4724400" y="29718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%r11</a:t>
              </a:r>
            </a:p>
          </p:txBody>
        </p:sp>
        <p:sp>
          <p:nvSpPr>
            <p:cNvPr id="36" name="Rectangle 26"/>
            <p:cNvSpPr>
              <a:spLocks/>
            </p:cNvSpPr>
            <p:nvPr/>
          </p:nvSpPr>
          <p:spPr bwMode="auto">
            <a:xfrm>
              <a:off x="4724400" y="35814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%r12</a:t>
              </a:r>
            </a:p>
          </p:txBody>
        </p:sp>
        <p:sp>
          <p:nvSpPr>
            <p:cNvPr id="37" name="Rectangle 27"/>
            <p:cNvSpPr>
              <a:spLocks/>
            </p:cNvSpPr>
            <p:nvPr/>
          </p:nvSpPr>
          <p:spPr bwMode="auto">
            <a:xfrm>
              <a:off x="4724400" y="41910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%r13</a:t>
              </a:r>
            </a:p>
          </p:txBody>
        </p:sp>
        <p:sp>
          <p:nvSpPr>
            <p:cNvPr id="38" name="Rectangle 28"/>
            <p:cNvSpPr>
              <a:spLocks/>
            </p:cNvSpPr>
            <p:nvPr/>
          </p:nvSpPr>
          <p:spPr bwMode="auto">
            <a:xfrm>
              <a:off x="4724400" y="48006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%r14</a:t>
              </a:r>
            </a:p>
          </p:txBody>
        </p:sp>
        <p:sp>
          <p:nvSpPr>
            <p:cNvPr id="39" name="Rectangle 29"/>
            <p:cNvSpPr>
              <a:spLocks/>
            </p:cNvSpPr>
            <p:nvPr/>
          </p:nvSpPr>
          <p:spPr bwMode="auto">
            <a:xfrm>
              <a:off x="4724400" y="54102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%r15</a:t>
              </a:r>
            </a:p>
          </p:txBody>
        </p:sp>
        <p:sp>
          <p:nvSpPr>
            <p:cNvPr id="40" name="Rectangle 30"/>
            <p:cNvSpPr>
              <a:spLocks/>
            </p:cNvSpPr>
            <p:nvPr/>
          </p:nvSpPr>
          <p:spPr bwMode="auto">
            <a:xfrm>
              <a:off x="762000" y="11430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rax</a:t>
              </a:r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  </a:t>
              </a:r>
              <a:r>
                <a:rPr lang="en-US" dirty="0">
                  <a:solidFill>
                    <a:schemeClr val="tx1"/>
                  </a:solidFill>
                  <a:cs typeface="Courier New Bold" charset="0"/>
                  <a:sym typeface="Courier New Bold" charset="0"/>
                </a:rPr>
                <a:t>(return </a:t>
              </a:r>
              <a:r>
                <a:rPr lang="en-US" dirty="0" err="1">
                  <a:solidFill>
                    <a:schemeClr val="tx1"/>
                  </a:solidFill>
                  <a:cs typeface="Courier New Bold" charset="0"/>
                  <a:sym typeface="Courier New Bold" charset="0"/>
                </a:rPr>
                <a:t>val</a:t>
              </a:r>
              <a:r>
                <a:rPr lang="en-US" dirty="0">
                  <a:solidFill>
                    <a:schemeClr val="tx1"/>
                  </a:solidFill>
                  <a:cs typeface="Courier New Bold" charset="0"/>
                  <a:sym typeface="Courier New Bold" charset="0"/>
                </a:rPr>
                <a:t>)</a:t>
              </a:r>
            </a:p>
          </p:txBody>
        </p:sp>
        <p:sp>
          <p:nvSpPr>
            <p:cNvPr id="41" name="Rectangle 31"/>
            <p:cNvSpPr>
              <a:spLocks/>
            </p:cNvSpPr>
            <p:nvPr/>
          </p:nvSpPr>
          <p:spPr bwMode="auto">
            <a:xfrm>
              <a:off x="762000" y="17526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rbx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42" name="Rectangle 32"/>
            <p:cNvSpPr>
              <a:spLocks/>
            </p:cNvSpPr>
            <p:nvPr/>
          </p:nvSpPr>
          <p:spPr bwMode="auto">
            <a:xfrm>
              <a:off x="762000" y="23622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rcx</a:t>
              </a:r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  </a:t>
              </a:r>
              <a:r>
                <a:rPr lang="en-US" dirty="0">
                  <a:cs typeface="Courier New Bold" charset="0"/>
                  <a:sym typeface="Courier New Bold" charset="0"/>
                </a:rPr>
                <a:t>(4</a:t>
              </a:r>
              <a:r>
                <a:rPr lang="en-US" baseline="30000" dirty="0">
                  <a:cs typeface="Courier New Bold" charset="0"/>
                  <a:sym typeface="Courier New Bold" charset="0"/>
                </a:rPr>
                <a:t>th</a:t>
              </a:r>
              <a:r>
                <a:rPr lang="en-US" dirty="0">
                  <a:cs typeface="Courier New Bold" charset="0"/>
                  <a:sym typeface="Courier New Bold" charset="0"/>
                </a:rPr>
                <a:t>  </a:t>
              </a:r>
              <a:r>
                <a:rPr lang="en-US" dirty="0" err="1">
                  <a:cs typeface="Courier New Bold" charset="0"/>
                  <a:sym typeface="Courier New Bold" charset="0"/>
                </a:rPr>
                <a:t>arg</a:t>
              </a:r>
              <a:r>
                <a:rPr lang="en-US" dirty="0">
                  <a:cs typeface="Courier New Bold" charset="0"/>
                  <a:sym typeface="Courier New Bold" charset="0"/>
                </a:rPr>
                <a:t>)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43" name="Rectangle 33"/>
            <p:cNvSpPr>
              <a:spLocks/>
            </p:cNvSpPr>
            <p:nvPr/>
          </p:nvSpPr>
          <p:spPr bwMode="auto">
            <a:xfrm>
              <a:off x="762000" y="29718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rdx</a:t>
              </a:r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  </a:t>
              </a:r>
              <a:r>
                <a:rPr lang="en-US" dirty="0">
                  <a:cs typeface="Courier New Bold" charset="0"/>
                  <a:sym typeface="Courier New Bold" charset="0"/>
                </a:rPr>
                <a:t>(3rd </a:t>
              </a:r>
              <a:r>
                <a:rPr lang="en-US" dirty="0" err="1">
                  <a:cs typeface="Courier New Bold" charset="0"/>
                  <a:sym typeface="Courier New Bold" charset="0"/>
                </a:rPr>
                <a:t>arg</a:t>
              </a:r>
              <a:r>
                <a:rPr lang="en-US" dirty="0">
                  <a:cs typeface="Courier New Bold" charset="0"/>
                  <a:sym typeface="Courier New Bold" charset="0"/>
                </a:rPr>
                <a:t>)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44" name="Rectangle 34"/>
            <p:cNvSpPr>
              <a:spLocks/>
            </p:cNvSpPr>
            <p:nvPr/>
          </p:nvSpPr>
          <p:spPr bwMode="auto">
            <a:xfrm>
              <a:off x="762000" y="35814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rsi</a:t>
              </a:r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  </a:t>
              </a:r>
              <a:r>
                <a:rPr lang="en-US" dirty="0">
                  <a:cs typeface="Courier New Bold" charset="0"/>
                  <a:sym typeface="Courier New Bold" charset="0"/>
                </a:rPr>
                <a:t>(2</a:t>
              </a:r>
              <a:r>
                <a:rPr lang="en-US" baseline="30000" dirty="0">
                  <a:cs typeface="Courier New Bold" charset="0"/>
                  <a:sym typeface="Courier New Bold" charset="0"/>
                </a:rPr>
                <a:t>nd</a:t>
              </a:r>
              <a:r>
                <a:rPr lang="en-US" dirty="0">
                  <a:cs typeface="Courier New Bold" charset="0"/>
                  <a:sym typeface="Courier New Bold" charset="0"/>
                </a:rPr>
                <a:t>  </a:t>
              </a:r>
              <a:r>
                <a:rPr lang="en-US" dirty="0" err="1">
                  <a:cs typeface="Courier New Bold" charset="0"/>
                  <a:sym typeface="Courier New Bold" charset="0"/>
                </a:rPr>
                <a:t>arg</a:t>
              </a:r>
              <a:r>
                <a:rPr lang="en-US" dirty="0">
                  <a:cs typeface="Courier New Bold" charset="0"/>
                  <a:sym typeface="Courier New Bold" charset="0"/>
                </a:rPr>
                <a:t>)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45" name="Rectangle 35"/>
            <p:cNvSpPr>
              <a:spLocks/>
            </p:cNvSpPr>
            <p:nvPr/>
          </p:nvSpPr>
          <p:spPr bwMode="auto">
            <a:xfrm>
              <a:off x="762000" y="41910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rdi</a:t>
              </a:r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  </a:t>
              </a:r>
              <a:r>
                <a:rPr lang="en-US" dirty="0">
                  <a:cs typeface="Courier New Bold" charset="0"/>
                  <a:sym typeface="Courier New Bold" charset="0"/>
                </a:rPr>
                <a:t>(1</a:t>
              </a:r>
              <a:r>
                <a:rPr lang="en-US" baseline="30000" dirty="0">
                  <a:cs typeface="Courier New Bold" charset="0"/>
                  <a:sym typeface="Courier New Bold" charset="0"/>
                </a:rPr>
                <a:t>st</a:t>
              </a:r>
              <a:r>
                <a:rPr lang="en-US" dirty="0">
                  <a:cs typeface="Courier New Bold" charset="0"/>
                  <a:sym typeface="Courier New Bold" charset="0"/>
                </a:rPr>
                <a:t> </a:t>
              </a:r>
              <a:r>
                <a:rPr lang="en-US" dirty="0" err="1">
                  <a:cs typeface="Courier New Bold" charset="0"/>
                  <a:sym typeface="Courier New Bold" charset="0"/>
                </a:rPr>
                <a:t>arg</a:t>
              </a:r>
              <a:r>
                <a:rPr lang="en-US" dirty="0">
                  <a:cs typeface="Courier New Bold" charset="0"/>
                  <a:sym typeface="Courier New Bold" charset="0"/>
                </a:rPr>
                <a:t>)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46" name="Rectangle 36"/>
            <p:cNvSpPr>
              <a:spLocks/>
            </p:cNvSpPr>
            <p:nvPr/>
          </p:nvSpPr>
          <p:spPr bwMode="auto">
            <a:xfrm>
              <a:off x="762000" y="54102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8969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 Codes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6</a:t>
            </a:fld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sz="2400" dirty="0"/>
              <a:t>Single bit registers</a:t>
            </a:r>
          </a:p>
          <a:p>
            <a:pPr marL="591820" lvl="2" indent="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</a:t>
            </a:r>
            <a:r>
              <a:rPr lang="en-US" dirty="0"/>
              <a:t>  Sign Flag (for signed)</a:t>
            </a:r>
          </a:p>
          <a:p>
            <a:pPr marL="591820" lvl="2" indent="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</a:t>
            </a:r>
            <a:r>
              <a:rPr lang="en-US" dirty="0"/>
              <a:t> Zero Flag</a:t>
            </a:r>
          </a:p>
          <a:p>
            <a:pPr marL="591820" lvl="2" indent="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</a:t>
            </a:r>
            <a:r>
              <a:rPr lang="en-US" dirty="0"/>
              <a:t> Carry Flag (for unsigned)	 </a:t>
            </a:r>
          </a:p>
          <a:p>
            <a:pPr marL="591820" lvl="2" indent="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</a:t>
            </a:r>
            <a:r>
              <a:rPr lang="en-US" dirty="0"/>
              <a:t> Overflow Flag (for signed)</a:t>
            </a:r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sz="1300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sz="2400" dirty="0"/>
              <a:t>Implicitly set (as a side effect) by arithmetic operations and comparison operations</a:t>
            </a:r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sz="1300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sz="2400" dirty="0"/>
              <a:t>Not set by 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leaq</a:t>
            </a:r>
            <a:r>
              <a:rPr lang="en-US" sz="2400" dirty="0"/>
              <a:t> instruction</a:t>
            </a:r>
          </a:p>
        </p:txBody>
      </p:sp>
    </p:spTree>
    <p:extLst>
      <p:ext uri="{BB962C8B-B14F-4D97-AF65-F5344CB8AC3E}">
        <p14:creationId xmlns:p14="http://schemas.microsoft.com/office/powerpoint/2010/main" val="3908192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 Codes: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compare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7</a:t>
            </a:fld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Instruction </a:t>
            </a:r>
            <a:r>
              <a:rPr lang="en-US" b="1" dirty="0" err="1">
                <a:latin typeface="Courier New Bold" charset="0"/>
                <a:cs typeface="Courier New Bold" charset="0"/>
                <a:sym typeface="Courier New Bold" charset="0"/>
              </a:rPr>
              <a:t>cmp</a:t>
            </a:r>
            <a:r>
              <a:rPr lang="en-US" dirty="0"/>
              <a:t> explicitly sets condition codes</a:t>
            </a:r>
          </a:p>
          <a:p>
            <a:endParaRPr lang="en-US" b="1" dirty="0">
              <a:latin typeface="Courier New Bold" charset="0"/>
              <a:cs typeface="Courier New Bold" charset="0"/>
              <a:sym typeface="Courier New Bold" charset="0"/>
            </a:endParaRPr>
          </a:p>
          <a:p>
            <a:r>
              <a:rPr lang="en-US" b="1" dirty="0" err="1">
                <a:latin typeface="Courier New Bold" charset="0"/>
                <a:cs typeface="Courier New Bold" charset="0"/>
                <a:sym typeface="Courier New Bold" charset="0"/>
              </a:rPr>
              <a:t>cmpq</a:t>
            </a:r>
            <a:r>
              <a:rPr lang="en-US" b="1" dirty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b="1" dirty="0" err="1">
                <a:latin typeface="Courier New Bold" charset="0"/>
                <a:cs typeface="Courier New Bold" charset="0"/>
                <a:sym typeface="Courier New Bold" charset="0"/>
              </a:rPr>
              <a:t>a,b</a:t>
            </a:r>
            <a:r>
              <a:rPr lang="en-US" dirty="0"/>
              <a:t> like computing </a:t>
            </a:r>
            <a:r>
              <a:rPr lang="en-US" b="1" dirty="0">
                <a:latin typeface="Courier New Bold" charset="0"/>
                <a:cs typeface="Courier New Bold" charset="0"/>
                <a:sym typeface="Courier New Bold" charset="0"/>
              </a:rPr>
              <a:t>b-a</a:t>
            </a:r>
            <a:r>
              <a:rPr lang="en-US" dirty="0"/>
              <a:t> without setting destination</a:t>
            </a:r>
          </a:p>
          <a:p>
            <a:pPr marL="317500" lvl="1" indent="0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 set</a:t>
            </a:r>
            <a:r>
              <a:rPr lang="en-US" dirty="0"/>
              <a:t> if </a:t>
            </a:r>
            <a:r>
              <a:rPr lang="en-US" b="1" dirty="0">
                <a:latin typeface="Courier New Bold" charset="0"/>
                <a:cs typeface="Courier New Bold" charset="0"/>
                <a:sym typeface="Courier New Bold" charset="0"/>
              </a:rPr>
              <a:t>(b-a) == 0</a:t>
            </a:r>
            <a:endParaRPr lang="en-US" b="1" dirty="0"/>
          </a:p>
          <a:p>
            <a:pPr marL="317500" lvl="1" indent="0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 set</a:t>
            </a:r>
            <a:r>
              <a:rPr lang="en-US" dirty="0"/>
              <a:t> if </a:t>
            </a:r>
            <a:r>
              <a:rPr lang="en-US" b="1" dirty="0">
                <a:latin typeface="Courier New Bold" charset="0"/>
                <a:cs typeface="Courier New Bold" charset="0"/>
                <a:sym typeface="Courier New Bold" charset="0"/>
              </a:rPr>
              <a:t>(b-a) &lt; 0</a:t>
            </a:r>
            <a:r>
              <a:rPr lang="en-US" dirty="0"/>
              <a:t> (as signed)</a:t>
            </a:r>
          </a:p>
          <a:p>
            <a:pPr marL="317500" lvl="1" indent="0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 set</a:t>
            </a:r>
            <a:r>
              <a:rPr lang="en-US" dirty="0"/>
              <a:t> if carry out from most significant bit (used for unsigned comparisons)</a:t>
            </a:r>
          </a:p>
          <a:p>
            <a:pPr marL="317500" lvl="1" indent="0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 set</a:t>
            </a:r>
            <a:r>
              <a:rPr lang="en-US" dirty="0"/>
              <a:t> if two’s-complement (signed) overflow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710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 Codes: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test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8</a:t>
            </a:fld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Instruction </a:t>
            </a:r>
            <a:r>
              <a:rPr lang="en-US" b="1" dirty="0">
                <a:latin typeface="Courier New Bold" charset="0"/>
                <a:cs typeface="Courier New Bold" charset="0"/>
                <a:sym typeface="Courier New Bold" charset="0"/>
              </a:rPr>
              <a:t>test</a:t>
            </a:r>
            <a:r>
              <a:rPr lang="en-US" dirty="0"/>
              <a:t> explicitly sets condition codes</a:t>
            </a:r>
          </a:p>
          <a:p>
            <a:endParaRPr lang="en-US" b="1" dirty="0">
              <a:latin typeface="Courier New Bold" charset="0"/>
              <a:cs typeface="Courier New Bold" charset="0"/>
              <a:sym typeface="Courier New Bold" charset="0"/>
            </a:endParaRPr>
          </a:p>
          <a:p>
            <a:r>
              <a:rPr lang="en-US" b="1" dirty="0" err="1">
                <a:latin typeface="Courier New Bold" charset="0"/>
                <a:cs typeface="Courier New Bold" charset="0"/>
                <a:sym typeface="Courier New Bold" charset="0"/>
              </a:rPr>
              <a:t>testq</a:t>
            </a:r>
            <a:r>
              <a:rPr lang="en-US" b="1" dirty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b="1" dirty="0" err="1">
                <a:latin typeface="Courier New Bold" charset="0"/>
                <a:cs typeface="Courier New Bold" charset="0"/>
                <a:sym typeface="Courier New Bold" charset="0"/>
              </a:rPr>
              <a:t>a,b</a:t>
            </a:r>
            <a:r>
              <a:rPr lang="en-US" dirty="0"/>
              <a:t> like computing </a:t>
            </a:r>
            <a:r>
              <a:rPr lang="en-US" b="1" dirty="0" err="1">
                <a:latin typeface="Courier New Bold" charset="0"/>
                <a:cs typeface="Courier New Bold" charset="0"/>
                <a:sym typeface="Courier New Bold" charset="0"/>
              </a:rPr>
              <a:t>a&amp;b</a:t>
            </a:r>
            <a:r>
              <a:rPr lang="en-US" dirty="0"/>
              <a:t> without setting destination </a:t>
            </a:r>
          </a:p>
          <a:p>
            <a:pPr lvl="1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 set</a:t>
            </a:r>
            <a:r>
              <a:rPr lang="en-US" dirty="0"/>
              <a:t> when </a:t>
            </a:r>
            <a:r>
              <a:rPr lang="en-US" b="1" dirty="0" err="1">
                <a:latin typeface="Courier New Bold" charset="0"/>
                <a:cs typeface="Courier New Bold" charset="0"/>
                <a:sym typeface="Courier New Bold" charset="0"/>
              </a:rPr>
              <a:t>a&amp;b</a:t>
            </a:r>
            <a:r>
              <a:rPr lang="en-US" b="1" dirty="0">
                <a:latin typeface="Courier New Bold" charset="0"/>
                <a:cs typeface="Courier New Bold" charset="0"/>
                <a:sym typeface="Courier New Bold" charset="0"/>
              </a:rPr>
              <a:t> == 0</a:t>
            </a:r>
            <a:endParaRPr lang="en-US" b="1" dirty="0">
              <a:sym typeface="Courier New Bold" charset="0"/>
            </a:endParaRPr>
          </a:p>
          <a:p>
            <a:pPr lvl="1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 set</a:t>
            </a:r>
            <a:r>
              <a:rPr lang="en-US" dirty="0"/>
              <a:t> when </a:t>
            </a:r>
            <a:r>
              <a:rPr lang="en-US" b="1" dirty="0" err="1">
                <a:latin typeface="Courier New Bold" charset="0"/>
                <a:cs typeface="Courier New Bold" charset="0"/>
                <a:sym typeface="Courier New Bold" charset="0"/>
              </a:rPr>
              <a:t>a&amp;b</a:t>
            </a:r>
            <a:r>
              <a:rPr lang="en-US" b="1" dirty="0">
                <a:latin typeface="Courier New Bold" charset="0"/>
                <a:cs typeface="Courier New Bold" charset="0"/>
                <a:sym typeface="Courier New Bold" charset="0"/>
              </a:rPr>
              <a:t> &lt; 0</a:t>
            </a:r>
          </a:p>
          <a:p>
            <a:endParaRPr lang="en-US" b="1" dirty="0">
              <a:latin typeface="Courier New Bold" charset="0"/>
              <a:ea typeface="ヒラギノ角ゴ ProN W6" charset="0"/>
              <a:cs typeface="Courier New Bold" charset="0"/>
              <a:sym typeface="Courier New Bold" charset="0"/>
            </a:endParaRPr>
          </a:p>
          <a:p>
            <a:r>
              <a:rPr lang="en-US" dirty="0">
                <a:ea typeface="ヒラギノ角ゴ ProN W6" charset="0"/>
                <a:cs typeface="Courier New Bold" charset="0"/>
                <a:sym typeface="Courier New Bold" charset="0"/>
              </a:rPr>
              <a:t>Test for zero: </a:t>
            </a:r>
            <a:r>
              <a:rPr lang="en-US" b="1" dirty="0" err="1">
                <a:latin typeface="Courier New" panose="02070309020205020404" pitchFamily="49" charset="0"/>
                <a:ea typeface="ヒラギノ角ゴ ProN W6" charset="0"/>
                <a:cs typeface="Courier New" panose="02070309020205020404" pitchFamily="49" charset="0"/>
                <a:sym typeface="Courier New Bold" charset="0"/>
              </a:rPr>
              <a:t>testq</a:t>
            </a:r>
            <a:r>
              <a:rPr lang="en-US" b="1" dirty="0">
                <a:latin typeface="Courier New" panose="02070309020205020404" pitchFamily="49" charset="0"/>
                <a:ea typeface="ヒラギノ角ゴ ProN W6" charset="0"/>
                <a:cs typeface="Courier New" panose="02070309020205020404" pitchFamily="49" charset="0"/>
                <a:sym typeface="Courier New Bold" charset="0"/>
              </a:rPr>
              <a:t> %</a:t>
            </a:r>
            <a:r>
              <a:rPr lang="en-US" b="1" dirty="0" err="1">
                <a:latin typeface="Courier New" panose="02070309020205020404" pitchFamily="49" charset="0"/>
                <a:ea typeface="ヒラギノ角ゴ ProN W6" charset="0"/>
                <a:cs typeface="Courier New" panose="02070309020205020404" pitchFamily="49" charset="0"/>
                <a:sym typeface="Courier New Bold" charset="0"/>
              </a:rPr>
              <a:t>rax</a:t>
            </a:r>
            <a:r>
              <a:rPr lang="en-US" b="1" dirty="0">
                <a:latin typeface="Courier New" panose="02070309020205020404" pitchFamily="49" charset="0"/>
                <a:ea typeface="ヒラギノ角ゴ ProN W6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b="1" dirty="0" err="1">
                <a:latin typeface="Courier New" panose="02070309020205020404" pitchFamily="49" charset="0"/>
                <a:ea typeface="ヒラギノ角ゴ ProN W6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b="1" dirty="0">
              <a:latin typeface="Courier New" panose="02070309020205020404" pitchFamily="49" charset="0"/>
              <a:ea typeface="ヒラギノ角ゴ ProN W6" charset="0"/>
              <a:cs typeface="Courier New" panose="02070309020205020404" pitchFamily="49" charset="0"/>
              <a:sym typeface="Courier New Bold" charset="0"/>
            </a:endParaRPr>
          </a:p>
          <a:p>
            <a:pPr marL="317500" lvl="1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057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Condition Codes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9</a:t>
            </a:fld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52450" lvl="1"/>
            <a:r>
              <a:rPr lang="en-US" dirty="0"/>
              <a:t>Set low-order byte of destination to 0 or 1 based on combinations of condition codes</a:t>
            </a:r>
          </a:p>
          <a:p>
            <a:pPr marL="552450" lvl="1"/>
            <a:r>
              <a:rPr lang="en-US" dirty="0"/>
              <a:t>Does not alter remaining 7 bytes</a:t>
            </a:r>
          </a:p>
          <a:p>
            <a:pPr marL="552450" lvl="1"/>
            <a:endParaRPr lang="en-US" dirty="0"/>
          </a:p>
          <a:p>
            <a:pPr marL="552450" lvl="1"/>
            <a:endParaRPr lang="en-US" dirty="0"/>
          </a:p>
          <a:p>
            <a:pPr marL="552450" lvl="1"/>
            <a:endParaRPr lang="en-US" dirty="0"/>
          </a:p>
          <a:p>
            <a:pPr marL="552450" lvl="1"/>
            <a:endParaRPr lang="en-US" dirty="0"/>
          </a:p>
          <a:p>
            <a:pPr marL="552450" lvl="1"/>
            <a:endParaRPr lang="en-US" dirty="0"/>
          </a:p>
          <a:p>
            <a:pPr marL="552450" lvl="1"/>
            <a:endParaRPr lang="en-US" dirty="0"/>
          </a:p>
          <a:p>
            <a:pPr marL="552450" lvl="1"/>
            <a:endParaRPr lang="en-US" dirty="0"/>
          </a:p>
          <a:p>
            <a:pPr marL="278130" lvl="1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971326"/>
              </p:ext>
            </p:extLst>
          </p:nvPr>
        </p:nvGraphicFramePr>
        <p:xfrm>
          <a:off x="1063752" y="2736659"/>
          <a:ext cx="7089648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93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27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SetX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Condition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sete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Equal</a:t>
                      </a:r>
                      <a:r>
                        <a:rPr lang="en-US" baseline="0" dirty="0"/>
                        <a:t> / Zero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setne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~ZF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 Equal / Not Zero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Negative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setns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~SF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Nonnegative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setg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~(SF ^ OF) &amp; ~ZF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Greater (signed)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setge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~(SF ^ OF)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Greater or Equal (signed)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setl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SF ^ 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Less (signed)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setle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(SF ^ OF) | ZF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Less or Equal (signed)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62127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3047FA14-E8B9-5541-B2FA-35D660E1BFD6}" vid="{5B7FA5DE-B936-DE42-9858-6D948D8248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6481</TotalTime>
  <Words>2267</Words>
  <Application>Microsoft Macintosh PowerPoint</Application>
  <PresentationFormat>On-screen Show (4:3)</PresentationFormat>
  <Paragraphs>583</Paragraphs>
  <Slides>23</Slides>
  <Notes>2</Notes>
  <HiddenSlides>2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Arial</vt:lpstr>
      <vt:lpstr>Calibri</vt:lpstr>
      <vt:lpstr>Calibri Bold</vt:lpstr>
      <vt:lpstr>Cambria Math</vt:lpstr>
      <vt:lpstr>Courier</vt:lpstr>
      <vt:lpstr>Courier New</vt:lpstr>
      <vt:lpstr>Courier New Bold</vt:lpstr>
      <vt:lpstr>Wingdings 2</vt:lpstr>
      <vt:lpstr>Wingdings 3</vt:lpstr>
      <vt:lpstr>Clarity</vt:lpstr>
      <vt:lpstr>Lecture 6: Control Flow in Assembly</vt:lpstr>
      <vt:lpstr>Assembly/Machine Code View</vt:lpstr>
      <vt:lpstr>Assembly Characteristics: Operations</vt:lpstr>
      <vt:lpstr>Jumps</vt:lpstr>
      <vt:lpstr>Branches and Jumps</vt:lpstr>
      <vt:lpstr>Condition Codes</vt:lpstr>
      <vt:lpstr>Condition Codes: compare</vt:lpstr>
      <vt:lpstr>Condition Codes: test</vt:lpstr>
      <vt:lpstr>Reading Condition Codes</vt:lpstr>
      <vt:lpstr>Reading Condition Codes</vt:lpstr>
      <vt:lpstr>Jumping </vt:lpstr>
      <vt:lpstr>Exercise 1: Conditional Jumps</vt:lpstr>
      <vt:lpstr>Exercise 1: Conditional Jumps</vt:lpstr>
      <vt:lpstr>Conditional Branching</vt:lpstr>
      <vt:lpstr>Exercise 2: Conditionals</vt:lpstr>
      <vt:lpstr>Exercise 2: Conditionals</vt:lpstr>
      <vt:lpstr>Loops</vt:lpstr>
      <vt:lpstr>Do-while Loops</vt:lpstr>
      <vt:lpstr>While Loops</vt:lpstr>
      <vt:lpstr>For loops</vt:lpstr>
      <vt:lpstr>Exercise 3: Loops</vt:lpstr>
      <vt:lpstr>Exercise 3: Loops</vt:lpstr>
      <vt:lpstr>Exercise 4: Feedback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Introduction to Computer Systems</dc:title>
  <dc:creator>Eleanor  Birrell</dc:creator>
  <cp:lastModifiedBy>Eleanor Birrell</cp:lastModifiedBy>
  <cp:revision>83</cp:revision>
  <cp:lastPrinted>2020-02-11T17:27:20Z</cp:lastPrinted>
  <dcterms:created xsi:type="dcterms:W3CDTF">2019-02-05T00:12:37Z</dcterms:created>
  <dcterms:modified xsi:type="dcterms:W3CDTF">2021-02-05T17:28:42Z</dcterms:modified>
</cp:coreProperties>
</file>