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79" r:id="rId3"/>
    <p:sldId id="329" r:id="rId4"/>
    <p:sldId id="334" r:id="rId5"/>
    <p:sldId id="304" r:id="rId6"/>
    <p:sldId id="602" r:id="rId7"/>
    <p:sldId id="337" r:id="rId8"/>
    <p:sldId id="299" r:id="rId9"/>
    <p:sldId id="327" r:id="rId10"/>
    <p:sldId id="601" r:id="rId11"/>
    <p:sldId id="338" r:id="rId12"/>
    <p:sldId id="341" r:id="rId13"/>
    <p:sldId id="342" r:id="rId14"/>
    <p:sldId id="614" r:id="rId15"/>
    <p:sldId id="597" r:id="rId16"/>
    <p:sldId id="615" r:id="rId17"/>
    <p:sldId id="616" r:id="rId18"/>
    <p:sldId id="339" r:id="rId19"/>
    <p:sldId id="340" r:id="rId20"/>
    <p:sldId id="598" r:id="rId21"/>
    <p:sldId id="618" r:id="rId22"/>
    <p:sldId id="619" r:id="rId23"/>
    <p:sldId id="301" r:id="rId24"/>
    <p:sldId id="603" r:id="rId25"/>
    <p:sldId id="360" r:id="rId26"/>
    <p:sldId id="361" r:id="rId27"/>
    <p:sldId id="620" r:id="rId28"/>
    <p:sldId id="362" r:id="rId29"/>
    <p:sldId id="613" r:id="rId30"/>
    <p:sldId id="363" r:id="rId31"/>
    <p:sldId id="364" r:id="rId32"/>
    <p:sldId id="617" r:id="rId33"/>
    <p:sldId id="129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9" autoAdjust="0"/>
    <p:restoredTop sz="87959" autoAdjust="0"/>
  </p:normalViewPr>
  <p:slideViewPr>
    <p:cSldViewPr>
      <p:cViewPr varScale="1">
        <p:scale>
          <a:sx n="112" d="100"/>
          <a:sy n="112" d="100"/>
        </p:scale>
        <p:origin x="20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2/5/21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2/5/21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 </a:t>
            </a:r>
            <a:r>
              <a:rPr lang="en-US" sz="1200" b="1" dirty="0"/>
              <a:t>program </a:t>
            </a:r>
            <a:r>
              <a:rPr lang="en-US" sz="1200" dirty="0"/>
              <a:t>is a sequence of instructions that specifies how to perform a computation, in a language that a computer can execute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photo: Dorothy Vaughan, computer at Nasa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D0FA56A-3847-C547-A413-74B8391A8493}" type="datetime1">
              <a:rPr lang="en-US" smtClean="0"/>
              <a:t>2/5/21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19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done on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1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31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14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37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signed and unsigned multiply b/c need to set condition bits differently (e.g., overflow for -1*-1 vs 0xFFFF*0xFFFF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12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D(</a:t>
            </a:r>
            <a:r>
              <a:rPr lang="en-US" dirty="0" err="1"/>
              <a:t>rb,ri,S</a:t>
            </a:r>
            <a:r>
              <a:rPr lang="en-US" dirty="0"/>
              <a:t>) = D + </a:t>
            </a:r>
            <a:r>
              <a:rPr lang="en-US" dirty="0" err="1"/>
              <a:t>rb</a:t>
            </a:r>
            <a:r>
              <a:rPr lang="en-US" dirty="0"/>
              <a:t> + </a:t>
            </a:r>
            <a:r>
              <a:rPr lang="en-US" dirty="0" err="1"/>
              <a:t>ri</a:t>
            </a:r>
            <a:r>
              <a:rPr lang="en-US" dirty="0"/>
              <a:t>*S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8853F-D2E5-B84A-BECE-82AA4348A0A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83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D(</a:t>
            </a:r>
            <a:r>
              <a:rPr lang="en-US" dirty="0" err="1"/>
              <a:t>rb,ri,S</a:t>
            </a:r>
            <a:r>
              <a:rPr lang="en-US" dirty="0"/>
              <a:t>) = D + </a:t>
            </a:r>
            <a:r>
              <a:rPr lang="en-US" dirty="0" err="1"/>
              <a:t>rb</a:t>
            </a:r>
            <a:r>
              <a:rPr lang="en-US" dirty="0"/>
              <a:t> + </a:t>
            </a:r>
            <a:r>
              <a:rPr lang="en-US" dirty="0" err="1"/>
              <a:t>ri</a:t>
            </a:r>
            <a:r>
              <a:rPr lang="en-US" dirty="0"/>
              <a:t>*S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8853F-D2E5-B84A-BECE-82AA4348A0A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93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need to motivate this move on board before start on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5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7B1C-3054-1E49-986D-EC47FFBC4418}" type="datetime1">
              <a:rPr lang="en-US" smtClean="0"/>
              <a:t>2/5/21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E36F-A419-AE47-BDE0-C38F2DD9DAF8}" type="datetime1">
              <a:rPr lang="en-US" smtClean="0"/>
              <a:t>2/5/21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073D-8D25-6342-8D3A-70C4D455EF9C}" type="datetime1">
              <a:rPr lang="en-US" smtClean="0"/>
              <a:t>2/5/21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63E4-13E4-9F41-A93C-8FCD76C4579A}" type="datetime1">
              <a:rPr lang="en-US" smtClean="0"/>
              <a:t>2/5/21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7818-DD3A-FF42-96D5-CA4C9C5FC014}" type="datetime1">
              <a:rPr lang="en-US" smtClean="0"/>
              <a:t>2/5/21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1598-1DE5-1147-BF14-22A6C4061A75}" type="datetime1">
              <a:rPr lang="en-US" smtClean="0"/>
              <a:t>2/5/21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BEEC-FD5D-2D46-B098-89A126090733}" type="datetime1">
              <a:rPr lang="en-US" smtClean="0"/>
              <a:t>2/5/21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5533-1F85-3C44-A75F-BDD88D7B75C0}" type="datetime1">
              <a:rPr lang="en-US" smtClean="0"/>
              <a:t>2/5/21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7B7F-9FB7-FF49-BA0D-6DF224206578}" type="datetime1">
              <a:rPr lang="en-US" smtClean="0"/>
              <a:t>2/5/21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D34D-4970-C04F-8DC9-E354378DC99C}" type="datetime1">
              <a:rPr lang="en-US" smtClean="0"/>
              <a:t>2/5/21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5712243-A3C0-7D48-8630-85CE58EB08A4}" type="datetime1">
              <a:rPr lang="en-US" smtClean="0"/>
              <a:t>2/5/21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105		       		          </a:t>
            </a:r>
            <a:r>
              <a:rPr lang="en-US"/>
              <a:t>	       Spring 2021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 dirty="0"/>
              <a:t>Lecture 5: Introduction to Assembly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A4B6F-74DF-F04D-821F-2B2F6E89B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C92F-E078-B548-8FDA-F32011BBC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X86-64 Integer Registers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10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7" name="Rectangle 1"/>
          <p:cNvSpPr>
            <a:spLocks/>
          </p:cNvSpPr>
          <p:nvPr/>
        </p:nvSpPr>
        <p:spPr bwMode="auto">
          <a:xfrm>
            <a:off x="762000" y="5257800"/>
            <a:ext cx="3810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6" name="Rectangle 22"/>
          <p:cNvSpPr>
            <a:spLocks/>
          </p:cNvSpPr>
          <p:nvPr/>
        </p:nvSpPr>
        <p:spPr bwMode="auto">
          <a:xfrm>
            <a:off x="4724400" y="1600200"/>
            <a:ext cx="3810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" name="Rectangle 23"/>
          <p:cNvSpPr>
            <a:spLocks/>
          </p:cNvSpPr>
          <p:nvPr/>
        </p:nvSpPr>
        <p:spPr bwMode="auto">
          <a:xfrm>
            <a:off x="4724400" y="2209800"/>
            <a:ext cx="3810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8" name="Rectangle 24"/>
          <p:cNvSpPr>
            <a:spLocks/>
          </p:cNvSpPr>
          <p:nvPr/>
        </p:nvSpPr>
        <p:spPr bwMode="auto">
          <a:xfrm>
            <a:off x="4724400" y="2819400"/>
            <a:ext cx="3810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9" name="Rectangle 25"/>
          <p:cNvSpPr>
            <a:spLocks/>
          </p:cNvSpPr>
          <p:nvPr/>
        </p:nvSpPr>
        <p:spPr bwMode="auto">
          <a:xfrm>
            <a:off x="4724400" y="3429000"/>
            <a:ext cx="3810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30" name="Rectangle 26"/>
          <p:cNvSpPr>
            <a:spLocks/>
          </p:cNvSpPr>
          <p:nvPr/>
        </p:nvSpPr>
        <p:spPr bwMode="auto">
          <a:xfrm>
            <a:off x="4724400" y="4038600"/>
            <a:ext cx="3810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31" name="Rectangle 27"/>
          <p:cNvSpPr>
            <a:spLocks/>
          </p:cNvSpPr>
          <p:nvPr/>
        </p:nvSpPr>
        <p:spPr bwMode="auto">
          <a:xfrm>
            <a:off x="4724400" y="4648200"/>
            <a:ext cx="3810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32" name="Rectangle 28"/>
          <p:cNvSpPr>
            <a:spLocks/>
          </p:cNvSpPr>
          <p:nvPr/>
        </p:nvSpPr>
        <p:spPr bwMode="auto">
          <a:xfrm>
            <a:off x="4724400" y="5257800"/>
            <a:ext cx="3810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33" name="Rectangle 29"/>
          <p:cNvSpPr>
            <a:spLocks/>
          </p:cNvSpPr>
          <p:nvPr/>
        </p:nvSpPr>
        <p:spPr bwMode="auto">
          <a:xfrm>
            <a:off x="4724400" y="5867400"/>
            <a:ext cx="3810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34" name="Rectangle 30"/>
          <p:cNvSpPr>
            <a:spLocks/>
          </p:cNvSpPr>
          <p:nvPr/>
        </p:nvSpPr>
        <p:spPr bwMode="auto">
          <a:xfrm>
            <a:off x="762000" y="1600200"/>
            <a:ext cx="3810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5" name="Rectangle 31"/>
          <p:cNvSpPr>
            <a:spLocks/>
          </p:cNvSpPr>
          <p:nvPr/>
        </p:nvSpPr>
        <p:spPr bwMode="auto">
          <a:xfrm>
            <a:off x="762000" y="2209800"/>
            <a:ext cx="3810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6" name="Rectangle 32"/>
          <p:cNvSpPr>
            <a:spLocks/>
          </p:cNvSpPr>
          <p:nvPr/>
        </p:nvSpPr>
        <p:spPr bwMode="auto">
          <a:xfrm>
            <a:off x="762000" y="2819400"/>
            <a:ext cx="3810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rcx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7" name="Rectangle 33"/>
          <p:cNvSpPr>
            <a:spLocks/>
          </p:cNvSpPr>
          <p:nvPr/>
        </p:nvSpPr>
        <p:spPr bwMode="auto">
          <a:xfrm>
            <a:off x="762000" y="3429000"/>
            <a:ext cx="3810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38" name="Rectangle 34"/>
          <p:cNvSpPr>
            <a:spLocks/>
          </p:cNvSpPr>
          <p:nvPr/>
        </p:nvSpPr>
        <p:spPr bwMode="auto">
          <a:xfrm>
            <a:off x="762000" y="4038600"/>
            <a:ext cx="3810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39" name="Rectangle 35"/>
          <p:cNvSpPr>
            <a:spLocks/>
          </p:cNvSpPr>
          <p:nvPr/>
        </p:nvSpPr>
        <p:spPr bwMode="auto">
          <a:xfrm>
            <a:off x="762000" y="4648200"/>
            <a:ext cx="3810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%rdi</a:t>
            </a:r>
          </a:p>
        </p:txBody>
      </p:sp>
      <p:sp>
        <p:nvSpPr>
          <p:cNvPr id="40" name="Rectangle 36"/>
          <p:cNvSpPr>
            <a:spLocks/>
          </p:cNvSpPr>
          <p:nvPr/>
        </p:nvSpPr>
        <p:spPr bwMode="auto">
          <a:xfrm>
            <a:off x="762000" y="5867400"/>
            <a:ext cx="3810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0EFBF1A-7782-3246-944D-076811A62432}"/>
              </a:ext>
            </a:extLst>
          </p:cNvPr>
          <p:cNvSpPr/>
          <p:nvPr/>
        </p:nvSpPr>
        <p:spPr>
          <a:xfrm>
            <a:off x="1632857" y="4082927"/>
            <a:ext cx="3039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cs typeface="Courier New Bold" charset="0"/>
                <a:sym typeface="Courier New Bold" charset="0"/>
              </a:rPr>
              <a:t>(second argument) </a:t>
            </a:r>
            <a:endParaRPr lang="en-US" sz="240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ABDACDC-E929-124F-BF7A-CF8349929399}"/>
              </a:ext>
            </a:extLst>
          </p:cNvPr>
          <p:cNvSpPr/>
          <p:nvPr/>
        </p:nvSpPr>
        <p:spPr>
          <a:xfrm>
            <a:off x="1632855" y="4669972"/>
            <a:ext cx="2726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cs typeface="Courier New Bold" charset="0"/>
                <a:sym typeface="Courier New Bold" charset="0"/>
              </a:rPr>
              <a:t>(first argument) </a:t>
            </a:r>
            <a:endParaRPr lang="en-US" sz="24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05CF258-083C-AD4D-A883-480D54CB9B5C}"/>
              </a:ext>
            </a:extLst>
          </p:cNvPr>
          <p:cNvSpPr/>
          <p:nvPr/>
        </p:nvSpPr>
        <p:spPr>
          <a:xfrm>
            <a:off x="1632855" y="5279572"/>
            <a:ext cx="2561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cs typeface="Courier New Bold" charset="0"/>
                <a:sym typeface="Courier New Bold" charset="0"/>
              </a:rPr>
              <a:t>(stack pointer) </a:t>
            </a:r>
            <a:endParaRPr lang="en-US" sz="24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4198FD6-F91D-DE4E-A691-6B09616DA051}"/>
              </a:ext>
            </a:extLst>
          </p:cNvPr>
          <p:cNvSpPr/>
          <p:nvPr/>
        </p:nvSpPr>
        <p:spPr>
          <a:xfrm>
            <a:off x="1632856" y="3473327"/>
            <a:ext cx="2834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cs typeface="Courier New Bold" charset="0"/>
                <a:sym typeface="Courier New Bold" charset="0"/>
              </a:rPr>
              <a:t>(third argument) </a:t>
            </a:r>
            <a:endParaRPr lang="en-US" sz="240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8729B67-817B-444E-B127-777481F08DBA}"/>
              </a:ext>
            </a:extLst>
          </p:cNvPr>
          <p:cNvSpPr/>
          <p:nvPr/>
        </p:nvSpPr>
        <p:spPr>
          <a:xfrm>
            <a:off x="1632856" y="2863727"/>
            <a:ext cx="3054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cs typeface="Courier New Bold" charset="0"/>
                <a:sym typeface="Courier New Bold" charset="0"/>
              </a:rPr>
              <a:t>(fourth argument) </a:t>
            </a:r>
            <a:endParaRPr lang="en-US" sz="240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8304DF9-D3D3-5945-A83E-95BCA1235E28}"/>
              </a:ext>
            </a:extLst>
          </p:cNvPr>
          <p:cNvSpPr/>
          <p:nvPr/>
        </p:nvSpPr>
        <p:spPr>
          <a:xfrm>
            <a:off x="1652127" y="1621973"/>
            <a:ext cx="2796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cs typeface="Courier New Bold" charset="0"/>
                <a:sym typeface="Courier New Bold" charset="0"/>
              </a:rPr>
              <a:t>(function result) </a:t>
            </a:r>
            <a:endParaRPr lang="en-US" sz="2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F050236-E445-1345-93D5-33982BFE74D9}"/>
              </a:ext>
            </a:extLst>
          </p:cNvPr>
          <p:cNvSpPr/>
          <p:nvPr/>
        </p:nvSpPr>
        <p:spPr>
          <a:xfrm>
            <a:off x="5498572" y="1636067"/>
            <a:ext cx="3054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cs typeface="Courier New Bold" charset="0"/>
                <a:sym typeface="Courier New Bold" charset="0"/>
              </a:rPr>
              <a:t>(fifth argument) </a:t>
            </a:r>
            <a:endParaRPr lang="en-US" sz="24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FEA6333-BCEB-9143-9837-9E4F5FC6EE52}"/>
              </a:ext>
            </a:extLst>
          </p:cNvPr>
          <p:cNvSpPr/>
          <p:nvPr/>
        </p:nvSpPr>
        <p:spPr>
          <a:xfrm>
            <a:off x="5498572" y="2245667"/>
            <a:ext cx="3054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cs typeface="Courier New Bold" charset="0"/>
                <a:sym typeface="Courier New Bold" charset="0"/>
              </a:rPr>
              <a:t>(sixth argument)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254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9" grpId="0"/>
      <p:bldP spid="80" grpId="0"/>
      <p:bldP spid="82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1BE0C-239D-5446-97ED-0794AEA02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Movement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9DC7B-9823-D049-8D94-8E6C36A59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 source, </a:t>
            </a:r>
            <a:r>
              <a:rPr lang="en-US" dirty="0" err="1"/>
              <a:t>dest</a:t>
            </a:r>
            <a:r>
              <a:rPr lang="en-US" dirty="0"/>
              <a:t>		Moves data source-&gt;</a:t>
            </a:r>
            <a:r>
              <a:rPr lang="en-US" dirty="0" err="1"/>
              <a:t>dest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  <a:r>
              <a:rPr lang="en-US" dirty="0" err="1">
                <a:latin typeface="Courier" pitchFamily="2" charset="0"/>
              </a:rPr>
              <a:t>dest</a:t>
            </a:r>
            <a:r>
              <a:rPr lang="en-US" dirty="0">
                <a:latin typeface="Courier" pitchFamily="2" charset="0"/>
              </a:rPr>
              <a:t> = source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E1928-EF4C-6848-A1A7-267059D4D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0ACE1-EC14-9244-8DE0-F8C9F2842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Operand Forms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4D2CBF-C35E-5145-AC6B-B0BBAEE40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Immediate:</a:t>
            </a:r>
          </a:p>
          <a:p>
            <a:pPr lvl="1"/>
            <a:r>
              <a:rPr lang="en-US" dirty="0"/>
              <a:t>Syntax: $</a:t>
            </a:r>
            <a:r>
              <a:rPr lang="en-US" dirty="0" err="1"/>
              <a:t>Imm</a:t>
            </a:r>
            <a:r>
              <a:rPr lang="en-US" dirty="0"/>
              <a:t>		Value: </a:t>
            </a:r>
            <a:r>
              <a:rPr lang="en-US" dirty="0" err="1"/>
              <a:t>Imm</a:t>
            </a:r>
            <a:r>
              <a:rPr lang="en-US" dirty="0"/>
              <a:t>		Example: $47</a:t>
            </a:r>
          </a:p>
          <a:p>
            <a:pPr lvl="1"/>
            <a:endParaRPr lang="en-US" dirty="0"/>
          </a:p>
          <a:p>
            <a:r>
              <a:rPr lang="en-US" dirty="0"/>
              <a:t>Register:</a:t>
            </a:r>
          </a:p>
          <a:p>
            <a:pPr lvl="1"/>
            <a:r>
              <a:rPr lang="en-US" dirty="0"/>
              <a:t>Syntax: r		Value: R[r]		Example: %</a:t>
            </a:r>
            <a:r>
              <a:rPr lang="en-US" dirty="0" err="1"/>
              <a:t>rbp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Memory (Absolute):</a:t>
            </a:r>
          </a:p>
          <a:p>
            <a:pPr lvl="1"/>
            <a:r>
              <a:rPr lang="en-US" dirty="0"/>
              <a:t>Syntax: </a:t>
            </a:r>
            <a:r>
              <a:rPr lang="en-US" dirty="0" err="1"/>
              <a:t>Imm</a:t>
            </a:r>
            <a:r>
              <a:rPr lang="en-US" dirty="0"/>
              <a:t>		Value: M[</a:t>
            </a:r>
            <a:r>
              <a:rPr lang="en-US" dirty="0" err="1"/>
              <a:t>Imm</a:t>
            </a:r>
            <a:r>
              <a:rPr lang="en-US" dirty="0"/>
              <a:t>]		Example: 0x4050</a:t>
            </a:r>
          </a:p>
          <a:p>
            <a:pPr lvl="1"/>
            <a:endParaRPr lang="en-US" dirty="0"/>
          </a:p>
          <a:p>
            <a:r>
              <a:rPr lang="en-US" dirty="0"/>
              <a:t>Memory (Indirect):</a:t>
            </a:r>
          </a:p>
          <a:p>
            <a:pPr lvl="1"/>
            <a:r>
              <a:rPr lang="en-US" dirty="0"/>
              <a:t>Syntax: (r)		Value: M[R[r]]		Example: (%</a:t>
            </a:r>
            <a:r>
              <a:rPr lang="en-US" dirty="0" err="1"/>
              <a:t>rbp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Memory (</a:t>
            </a:r>
            <a:r>
              <a:rPr lang="en-US" dirty="0" err="1"/>
              <a:t>Base+displacement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Syntax: </a:t>
            </a:r>
            <a:r>
              <a:rPr lang="en-US" dirty="0" err="1"/>
              <a:t>Imm</a:t>
            </a:r>
            <a:r>
              <a:rPr lang="en-US" dirty="0"/>
              <a:t>(r)	Value: M[</a:t>
            </a:r>
            <a:r>
              <a:rPr lang="en-US" dirty="0" err="1"/>
              <a:t>Imm+R</a:t>
            </a:r>
            <a:r>
              <a:rPr lang="en-US" dirty="0"/>
              <a:t>[r]]	Example: -12(%</a:t>
            </a:r>
            <a:r>
              <a:rPr lang="en-US" dirty="0" err="1"/>
              <a:t>rbp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Memory (Scaled indexed):</a:t>
            </a:r>
          </a:p>
          <a:p>
            <a:pPr lvl="1"/>
            <a:r>
              <a:rPr lang="en-US" dirty="0"/>
              <a:t>Syntax: </a:t>
            </a:r>
            <a:r>
              <a:rPr lang="en-US" dirty="0" err="1"/>
              <a:t>Imm</a:t>
            </a:r>
            <a:r>
              <a:rPr lang="en-US" dirty="0"/>
              <a:t>(r1, r2, s)	Value: M[</a:t>
            </a:r>
            <a:r>
              <a:rPr lang="en-US" dirty="0" err="1"/>
              <a:t>Imm+R</a:t>
            </a:r>
            <a:r>
              <a:rPr lang="en-US" dirty="0"/>
              <a:t>[r1]+R[r2]*s] Example: 7(%</a:t>
            </a:r>
            <a:r>
              <a:rPr lang="en-US" dirty="0" err="1"/>
              <a:t>rdx</a:t>
            </a:r>
            <a:r>
              <a:rPr lang="en-US" dirty="0"/>
              <a:t>, %</a:t>
            </a:r>
            <a:r>
              <a:rPr lang="en-US" dirty="0" err="1"/>
              <a:t>rdx</a:t>
            </a:r>
            <a:r>
              <a:rPr lang="en-US" dirty="0"/>
              <a:t>, 4)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6B1D53-149D-AA47-BAFC-575ACD00C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6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2AC80-996F-CC4B-B566-E89350D5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Operands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B3120-4C71-BB48-B4C9-3258F0358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895600"/>
          </a:xfrm>
        </p:spPr>
        <p:txBody>
          <a:bodyPr/>
          <a:lstStyle/>
          <a:p>
            <a:r>
              <a:rPr lang="en-US" dirty="0"/>
              <a:t>What are the values of the following operands (assuming register and memory state shown above)?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%</a:t>
            </a:r>
            <a:r>
              <a:rPr lang="en-US" dirty="0" err="1">
                <a:latin typeface="Courier" pitchFamily="2" charset="0"/>
              </a:rPr>
              <a:t>rax</a:t>
            </a:r>
            <a:endParaRPr lang="en-US" dirty="0">
              <a:latin typeface="Courier" pitchFamily="2" charset="0"/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0x104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$0x108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(%</a:t>
            </a:r>
            <a:r>
              <a:rPr lang="en-US" dirty="0" err="1">
                <a:latin typeface="Courier" pitchFamily="2" charset="0"/>
              </a:rPr>
              <a:t>rax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4(%</a:t>
            </a:r>
            <a:r>
              <a:rPr lang="en-US" dirty="0" err="1">
                <a:latin typeface="Courier" pitchFamily="2" charset="0"/>
              </a:rPr>
              <a:t>rax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274320" lvl="1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576F67-7019-DD4A-8241-0EF996182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281909"/>
              </p:ext>
            </p:extLst>
          </p:nvPr>
        </p:nvGraphicFramePr>
        <p:xfrm>
          <a:off x="914400" y="1600200"/>
          <a:ext cx="228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65490217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90105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624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  <a:r>
                        <a:rPr lang="en-US" dirty="0" err="1"/>
                        <a:t>rax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215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  <a:r>
                        <a:rPr lang="en-US" dirty="0" err="1"/>
                        <a:t>rcx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452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  <a:r>
                        <a:rPr lang="en-US" dirty="0" err="1"/>
                        <a:t>rdx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91225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C3E270-242B-6342-B6F4-0CB51158F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841485"/>
              </p:ext>
            </p:extLst>
          </p:nvPr>
        </p:nvGraphicFramePr>
        <p:xfrm>
          <a:off x="4038600" y="1600200"/>
          <a:ext cx="3200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260">
                  <a:extLst>
                    <a:ext uri="{9D8B030D-6E8A-4147-A177-3AD203B41FA5}">
                      <a16:colId xmlns:a16="http://schemas.microsoft.com/office/drawing/2014/main" val="654902174"/>
                    </a:ext>
                  </a:extLst>
                </a:gridCol>
                <a:gridCol w="1120140">
                  <a:extLst>
                    <a:ext uri="{9D8B030D-6E8A-4147-A177-3AD203B41FA5}">
                      <a16:colId xmlns:a16="http://schemas.microsoft.com/office/drawing/2014/main" val="90105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Memory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624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215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452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912253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223AF-5EFC-A14C-9ED2-6B9F1A7A4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78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2AC80-996F-CC4B-B566-E89350D5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Operands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B3120-4C71-BB48-B4C9-3258F0358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895600"/>
          </a:xfrm>
        </p:spPr>
        <p:txBody>
          <a:bodyPr/>
          <a:lstStyle/>
          <a:p>
            <a:r>
              <a:rPr lang="en-US" dirty="0"/>
              <a:t>What are the values of the following operands (assuming register and memory state shown above)?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%</a:t>
            </a:r>
            <a:r>
              <a:rPr lang="en-US" dirty="0" err="1">
                <a:latin typeface="Courier" pitchFamily="2" charset="0"/>
              </a:rPr>
              <a:t>rax</a:t>
            </a:r>
            <a:endParaRPr lang="en-US" dirty="0">
              <a:latin typeface="Courier" pitchFamily="2" charset="0"/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0x104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$0x108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(%</a:t>
            </a:r>
            <a:r>
              <a:rPr lang="en-US" dirty="0" err="1">
                <a:latin typeface="Courier" pitchFamily="2" charset="0"/>
              </a:rPr>
              <a:t>rax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4(%</a:t>
            </a:r>
            <a:r>
              <a:rPr lang="en-US" dirty="0" err="1">
                <a:latin typeface="Courier" pitchFamily="2" charset="0"/>
              </a:rPr>
              <a:t>rax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274320" lvl="1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576F67-7019-DD4A-8241-0EF996182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317068"/>
              </p:ext>
            </p:extLst>
          </p:nvPr>
        </p:nvGraphicFramePr>
        <p:xfrm>
          <a:off x="914400" y="1600200"/>
          <a:ext cx="228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65490217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90105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624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  <a:r>
                        <a:rPr lang="en-US" dirty="0" err="1"/>
                        <a:t>rax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215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  <a:r>
                        <a:rPr lang="en-US" dirty="0" err="1"/>
                        <a:t>rcx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452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  <a:r>
                        <a:rPr lang="en-US" dirty="0" err="1"/>
                        <a:t>rdx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91225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C3E270-242B-6342-B6F4-0CB51158F65C}"/>
              </a:ext>
            </a:extLst>
          </p:cNvPr>
          <p:cNvGraphicFramePr>
            <a:graphicFrameLocks noGrp="1"/>
          </p:cNvGraphicFramePr>
          <p:nvPr/>
        </p:nvGraphicFramePr>
        <p:xfrm>
          <a:off x="4038600" y="1600200"/>
          <a:ext cx="3200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260">
                  <a:extLst>
                    <a:ext uri="{9D8B030D-6E8A-4147-A177-3AD203B41FA5}">
                      <a16:colId xmlns:a16="http://schemas.microsoft.com/office/drawing/2014/main" val="654902174"/>
                    </a:ext>
                  </a:extLst>
                </a:gridCol>
                <a:gridCol w="1120140">
                  <a:extLst>
                    <a:ext uri="{9D8B030D-6E8A-4147-A177-3AD203B41FA5}">
                      <a16:colId xmlns:a16="http://schemas.microsoft.com/office/drawing/2014/main" val="90105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Memory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624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215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452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91225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5F1534-E1C1-0D4C-BFE4-20666ED83A45}"/>
              </a:ext>
            </a:extLst>
          </p:cNvPr>
          <p:cNvSpPr txBox="1"/>
          <p:nvPr/>
        </p:nvSpPr>
        <p:spPr>
          <a:xfrm>
            <a:off x="2551093" y="43434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Courier" pitchFamily="2" charset="0"/>
              </a:rPr>
              <a:t>0x100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B30C80-DAEE-0B4B-96BA-EF91247C693A}"/>
              </a:ext>
            </a:extLst>
          </p:cNvPr>
          <p:cNvSpPr txBox="1"/>
          <p:nvPr/>
        </p:nvSpPr>
        <p:spPr>
          <a:xfrm>
            <a:off x="2551091" y="4714291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Courier" pitchFamily="2" charset="0"/>
              </a:rPr>
              <a:t>0xAB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F5974-E35C-EE41-858E-24F5999ADC97}"/>
              </a:ext>
            </a:extLst>
          </p:cNvPr>
          <p:cNvSpPr txBox="1"/>
          <p:nvPr/>
        </p:nvSpPr>
        <p:spPr>
          <a:xfrm>
            <a:off x="2551092" y="51054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Courier" pitchFamily="2" charset="0"/>
              </a:rPr>
              <a:t>0x108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91A870-8F8F-DF42-8C9F-BA2DCCE3359A}"/>
              </a:ext>
            </a:extLst>
          </p:cNvPr>
          <p:cNvSpPr txBox="1"/>
          <p:nvPr/>
        </p:nvSpPr>
        <p:spPr>
          <a:xfrm>
            <a:off x="2551093" y="5485291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Courier" pitchFamily="2" charset="0"/>
              </a:rPr>
              <a:t>0xFF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523AD9-1AFF-1F48-9333-3A89FB5A1039}"/>
              </a:ext>
            </a:extLst>
          </p:cNvPr>
          <p:cNvSpPr txBox="1"/>
          <p:nvPr/>
        </p:nvSpPr>
        <p:spPr>
          <a:xfrm>
            <a:off x="2551093" y="586740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Courier" pitchFamily="2" charset="0"/>
              </a:rPr>
              <a:t>0xAB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1750CE3-DE90-754B-9862-A561D36A7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8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165975" cy="57308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itchFamily="49" charset="0"/>
              </a:rPr>
              <a:t>mov</a:t>
            </a:r>
            <a:r>
              <a:rPr lang="en-US" dirty="0"/>
              <a:t> Operand Combinations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5939135"/>
            <a:ext cx="8140700" cy="533400"/>
          </a:xfrm>
          <a:noFill/>
        </p:spPr>
        <p:txBody>
          <a:bodyPr lIns="0" tIns="0" rIns="0" bIns="0">
            <a:normAutofit fontScale="925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</a:rPr>
              <a:t>Cannot do memory-memory transfer with a single instruction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28600" y="3771900"/>
            <a:ext cx="73770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ourier New" pitchFamily="49" charset="0"/>
              </a:rPr>
              <a:t>mov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5C1EC2-3E5D-144E-8CCA-F3ED3E7DC86F}"/>
              </a:ext>
            </a:extLst>
          </p:cNvPr>
          <p:cNvGrpSpPr/>
          <p:nvPr/>
        </p:nvGrpSpPr>
        <p:grpSpPr>
          <a:xfrm>
            <a:off x="1600200" y="4914900"/>
            <a:ext cx="1885088" cy="461665"/>
            <a:chOff x="1600200" y="4914900"/>
            <a:chExt cx="1885088" cy="461665"/>
          </a:xfrm>
        </p:grpSpPr>
        <p:sp>
          <p:nvSpPr>
            <p:cNvPr id="157703" name="Text Box 7"/>
            <p:cNvSpPr txBox="1">
              <a:spLocks noChangeArrowheads="1"/>
            </p:cNvSpPr>
            <p:nvPr/>
          </p:nvSpPr>
          <p:spPr bwMode="auto">
            <a:xfrm>
              <a:off x="1600200" y="4914900"/>
              <a:ext cx="876300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400" i="1" dirty="0" err="1">
                  <a:latin typeface="Calibri" pitchFamily="34" charset="0"/>
                </a:rPr>
                <a:t>Mem</a:t>
              </a:r>
              <a:endParaRPr lang="en-US" sz="2400" i="1" dirty="0">
                <a:latin typeface="Calibri" pitchFamily="34" charset="0"/>
              </a:endParaRPr>
            </a:p>
          </p:txBody>
        </p:sp>
        <p:sp>
          <p:nvSpPr>
            <p:cNvPr id="157708" name="Text Box 12"/>
            <p:cNvSpPr txBox="1">
              <a:spLocks noChangeArrowheads="1"/>
            </p:cNvSpPr>
            <p:nvPr/>
          </p:nvSpPr>
          <p:spPr bwMode="auto">
            <a:xfrm>
              <a:off x="2819400" y="4914900"/>
              <a:ext cx="665888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400" i="1" dirty="0" err="1">
                  <a:latin typeface="Calibri" pitchFamily="34" charset="0"/>
                </a:rPr>
                <a:t>Reg</a:t>
              </a:r>
              <a:endParaRPr lang="en-US" sz="2400" i="1" dirty="0">
                <a:latin typeface="Calibri" pitchFamily="34" charset="0"/>
              </a:endParaRPr>
            </a:p>
          </p:txBody>
        </p:sp>
      </p:grp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1447800" y="1752600"/>
            <a:ext cx="10491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Source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2819400" y="1752600"/>
            <a:ext cx="7614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Dest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7716" name="AutoShape 20"/>
          <p:cNvSpPr>
            <a:spLocks/>
          </p:cNvSpPr>
          <p:nvPr/>
        </p:nvSpPr>
        <p:spPr bwMode="auto">
          <a:xfrm>
            <a:off x="1295400" y="26289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50FD569-B715-7648-8FCE-99176881653F}"/>
              </a:ext>
            </a:extLst>
          </p:cNvPr>
          <p:cNvGrpSpPr/>
          <p:nvPr/>
        </p:nvGrpSpPr>
        <p:grpSpPr>
          <a:xfrm>
            <a:off x="1600200" y="2476500"/>
            <a:ext cx="2095500" cy="914400"/>
            <a:chOff x="1600200" y="2476500"/>
            <a:chExt cx="2095500" cy="914400"/>
          </a:xfrm>
        </p:grpSpPr>
        <p:sp>
          <p:nvSpPr>
            <p:cNvPr id="157701" name="Text Box 5"/>
            <p:cNvSpPr txBox="1">
              <a:spLocks noChangeArrowheads="1"/>
            </p:cNvSpPr>
            <p:nvPr/>
          </p:nvSpPr>
          <p:spPr bwMode="auto">
            <a:xfrm>
              <a:off x="1600200" y="2705100"/>
              <a:ext cx="760144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400" i="1" dirty="0" err="1">
                  <a:latin typeface="Calibri" pitchFamily="34" charset="0"/>
                </a:rPr>
                <a:t>Imm</a:t>
              </a:r>
              <a:endParaRPr lang="en-US" sz="2400" i="1" dirty="0">
                <a:latin typeface="Calibri" pitchFamily="34" charset="0"/>
              </a:endParaRPr>
            </a:p>
          </p:txBody>
        </p:sp>
        <p:sp>
          <p:nvSpPr>
            <p:cNvPr id="157704" name="Text Box 8"/>
            <p:cNvSpPr txBox="1">
              <a:spLocks noChangeArrowheads="1"/>
            </p:cNvSpPr>
            <p:nvPr/>
          </p:nvSpPr>
          <p:spPr bwMode="auto">
            <a:xfrm>
              <a:off x="2819400" y="2476500"/>
              <a:ext cx="665888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400" i="1" dirty="0" err="1">
                  <a:latin typeface="Calibri" pitchFamily="34" charset="0"/>
                </a:rPr>
                <a:t>Reg</a:t>
              </a:r>
              <a:endParaRPr lang="en-US" sz="2400" i="1" dirty="0">
                <a:latin typeface="Calibri" pitchFamily="34" charset="0"/>
              </a:endParaRPr>
            </a:p>
          </p:txBody>
        </p:sp>
        <p:sp>
          <p:nvSpPr>
            <p:cNvPr id="157705" name="Text Box 9"/>
            <p:cNvSpPr txBox="1">
              <a:spLocks noChangeArrowheads="1"/>
            </p:cNvSpPr>
            <p:nvPr/>
          </p:nvSpPr>
          <p:spPr bwMode="auto">
            <a:xfrm>
              <a:off x="2819400" y="2933700"/>
              <a:ext cx="876300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400" i="1" dirty="0" err="1">
                  <a:latin typeface="Calibri" pitchFamily="34" charset="0"/>
                </a:rPr>
                <a:t>Mem</a:t>
              </a:r>
              <a:endParaRPr lang="en-US" sz="2400" i="1" dirty="0">
                <a:latin typeface="Calibri" pitchFamily="34" charset="0"/>
              </a:endParaRPr>
            </a:p>
          </p:txBody>
        </p:sp>
        <p:sp>
          <p:nvSpPr>
            <p:cNvPr id="157717" name="AutoShape 21"/>
            <p:cNvSpPr>
              <a:spLocks/>
            </p:cNvSpPr>
            <p:nvPr/>
          </p:nvSpPr>
          <p:spPr bwMode="auto">
            <a:xfrm>
              <a:off x="2514600" y="2552700"/>
              <a:ext cx="304800" cy="762000"/>
            </a:xfrm>
            <a:prstGeom prst="leftBrace">
              <a:avLst>
                <a:gd name="adj1" fmla="val 20833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47C2C3D-FDB4-3E41-8730-0FDEBF33C17D}"/>
              </a:ext>
            </a:extLst>
          </p:cNvPr>
          <p:cNvGrpSpPr/>
          <p:nvPr/>
        </p:nvGrpSpPr>
        <p:grpSpPr>
          <a:xfrm>
            <a:off x="1600200" y="3619500"/>
            <a:ext cx="2095500" cy="903288"/>
            <a:chOff x="1600200" y="3619500"/>
            <a:chExt cx="2095500" cy="903288"/>
          </a:xfrm>
        </p:grpSpPr>
        <p:sp>
          <p:nvSpPr>
            <p:cNvPr id="157702" name="Text Box 6"/>
            <p:cNvSpPr txBox="1">
              <a:spLocks noChangeArrowheads="1"/>
            </p:cNvSpPr>
            <p:nvPr/>
          </p:nvSpPr>
          <p:spPr bwMode="auto">
            <a:xfrm>
              <a:off x="1600200" y="3771900"/>
              <a:ext cx="665888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400" i="1" dirty="0" err="1">
                  <a:latin typeface="Calibri" pitchFamily="34" charset="0"/>
                </a:rPr>
                <a:t>Reg</a:t>
              </a:r>
              <a:endParaRPr lang="en-US" sz="2400" i="1" dirty="0">
                <a:latin typeface="Calibri" pitchFamily="34" charset="0"/>
              </a:endParaRPr>
            </a:p>
          </p:txBody>
        </p:sp>
        <p:sp>
          <p:nvSpPr>
            <p:cNvPr id="157706" name="Text Box 10"/>
            <p:cNvSpPr txBox="1">
              <a:spLocks noChangeArrowheads="1"/>
            </p:cNvSpPr>
            <p:nvPr/>
          </p:nvSpPr>
          <p:spPr bwMode="auto">
            <a:xfrm>
              <a:off x="2819400" y="3619500"/>
              <a:ext cx="665888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400" i="1" dirty="0" err="1">
                  <a:latin typeface="Calibri" pitchFamily="34" charset="0"/>
                </a:rPr>
                <a:t>Reg</a:t>
              </a:r>
              <a:endParaRPr lang="en-US" sz="2400" i="1" dirty="0">
                <a:latin typeface="Calibri" pitchFamily="34" charset="0"/>
              </a:endParaRPr>
            </a:p>
          </p:txBody>
        </p:sp>
        <p:sp>
          <p:nvSpPr>
            <p:cNvPr id="157707" name="Text Box 11"/>
            <p:cNvSpPr txBox="1">
              <a:spLocks noChangeArrowheads="1"/>
            </p:cNvSpPr>
            <p:nvPr/>
          </p:nvSpPr>
          <p:spPr bwMode="auto">
            <a:xfrm>
              <a:off x="2819400" y="4065588"/>
              <a:ext cx="876300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400" i="1" dirty="0" err="1">
                  <a:latin typeface="Calibri" pitchFamily="34" charset="0"/>
                </a:rPr>
                <a:t>Mem</a:t>
              </a:r>
              <a:endParaRPr lang="en-US" sz="2400" i="1" dirty="0">
                <a:latin typeface="Calibri" pitchFamily="34" charset="0"/>
              </a:endParaRPr>
            </a:p>
          </p:txBody>
        </p:sp>
        <p:sp>
          <p:nvSpPr>
            <p:cNvPr id="157718" name="AutoShape 22"/>
            <p:cNvSpPr>
              <a:spLocks/>
            </p:cNvSpPr>
            <p:nvPr/>
          </p:nvSpPr>
          <p:spPr bwMode="auto">
            <a:xfrm>
              <a:off x="2514600" y="3695700"/>
              <a:ext cx="304800" cy="762000"/>
            </a:xfrm>
            <a:prstGeom prst="leftBrace">
              <a:avLst>
                <a:gd name="adj1" fmla="val 20833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6858000" y="1752600"/>
            <a:ext cx="130676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C Analog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3733800" y="2506663"/>
            <a:ext cx="218521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mov $0x4,%rax</a:t>
            </a: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6673850" y="2506663"/>
            <a:ext cx="15696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temp = 4;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3733800" y="2963863"/>
            <a:ext cx="264687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mov $-147,(%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6673850" y="29638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-147;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3733800" y="3649663"/>
            <a:ext cx="218521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mov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6673850" y="3649663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temp2 = temp1;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3733800" y="4095750"/>
            <a:ext cx="249299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mov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,(%</a:t>
            </a:r>
            <a:r>
              <a:rPr lang="en-US" sz="2000" dirty="0" err="1">
                <a:latin typeface="Courier New" pitchFamily="49" charset="0"/>
              </a:rPr>
              <a:t>rdx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6673850" y="4095750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temp;</a:t>
            </a: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3733800" y="4945063"/>
            <a:ext cx="249299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mov 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4" name="Text Box 28"/>
          <p:cNvSpPr txBox="1">
            <a:spLocks noChangeArrowheads="1"/>
          </p:cNvSpPr>
          <p:nvPr/>
        </p:nvSpPr>
        <p:spPr bwMode="auto">
          <a:xfrm>
            <a:off x="6673850" y="49450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*p;</a:t>
            </a:r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4572000" y="1752600"/>
            <a:ext cx="12203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Src,Dest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9086F1-8EDA-1B41-90E1-A59ED9BE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/>
      <p:bldP spid="157711" grpId="0"/>
      <p:bldP spid="157720" grpId="0"/>
      <p:bldP spid="157712" grpId="0"/>
      <p:bldP spid="157721" grpId="0"/>
      <p:bldP spid="157713" grpId="0"/>
      <p:bldP spid="157722" grpId="0"/>
      <p:bldP spid="157714" grpId="0"/>
      <p:bldP spid="157723" grpId="0"/>
      <p:bldP spid="157715" grpId="0"/>
      <p:bldP spid="1577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8EB8F-ADFD-D240-BEA6-BFF7A006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Moving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0B7BC-55C4-4849-A59B-25D60C3FF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of the following move instructions, write an equivalent C assignment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mov $0x40604a, %</a:t>
            </a:r>
            <a:r>
              <a:rPr lang="en-US" dirty="0" err="1">
                <a:latin typeface="Courier" pitchFamily="2" charset="0"/>
              </a:rPr>
              <a:t>rbx</a:t>
            </a:r>
            <a:endParaRPr lang="en-US" dirty="0">
              <a:latin typeface="Courier" pitchFamily="2" charset="0"/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mov %</a:t>
            </a:r>
            <a:r>
              <a:rPr lang="en-US" dirty="0" err="1">
                <a:latin typeface="Courier" pitchFamily="2" charset="0"/>
              </a:rPr>
              <a:t>rbx</a:t>
            </a:r>
            <a:r>
              <a:rPr lang="en-US" dirty="0">
                <a:latin typeface="Courier" pitchFamily="2" charset="0"/>
              </a:rPr>
              <a:t>, %</a:t>
            </a:r>
            <a:r>
              <a:rPr lang="en-US" dirty="0" err="1">
                <a:latin typeface="Courier" pitchFamily="2" charset="0"/>
              </a:rPr>
              <a:t>rax</a:t>
            </a:r>
            <a:endParaRPr lang="en-US" dirty="0">
              <a:latin typeface="Courier" pitchFamily="2" charset="0"/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mov $47, (%</a:t>
            </a:r>
            <a:r>
              <a:rPr lang="en-US" dirty="0" err="1">
                <a:latin typeface="Courier" pitchFamily="2" charset="0"/>
              </a:rPr>
              <a:t>rax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E837DE-9770-8D43-AF02-A835DFDDE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11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8EB8F-ADFD-D240-BEA6-BFF7A006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Moving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0B7BC-55C4-4849-A59B-25D60C3FF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of the following move instructions, write an equivalent C assignment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mov $0x40604a, %</a:t>
            </a:r>
            <a:r>
              <a:rPr lang="en-US" dirty="0" err="1">
                <a:latin typeface="Courier" pitchFamily="2" charset="0"/>
              </a:rPr>
              <a:t>rbx</a:t>
            </a:r>
            <a:endParaRPr lang="en-US" dirty="0">
              <a:latin typeface="Courier" pitchFamily="2" charset="0"/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mov %</a:t>
            </a:r>
            <a:r>
              <a:rPr lang="en-US" dirty="0" err="1">
                <a:latin typeface="Courier" pitchFamily="2" charset="0"/>
              </a:rPr>
              <a:t>rbx</a:t>
            </a:r>
            <a:r>
              <a:rPr lang="en-US" dirty="0">
                <a:latin typeface="Courier" pitchFamily="2" charset="0"/>
              </a:rPr>
              <a:t>, %</a:t>
            </a:r>
            <a:r>
              <a:rPr lang="en-US" dirty="0" err="1">
                <a:latin typeface="Courier" pitchFamily="2" charset="0"/>
              </a:rPr>
              <a:t>rax</a:t>
            </a:r>
            <a:endParaRPr lang="en-US" dirty="0">
              <a:latin typeface="Courier" pitchFamily="2" charset="0"/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mov $47, (%</a:t>
            </a:r>
            <a:r>
              <a:rPr lang="en-US" dirty="0" err="1">
                <a:latin typeface="Courier" pitchFamily="2" charset="0"/>
              </a:rPr>
              <a:t>rax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2E7F66-A5E3-A24A-8E25-4B6E523F0D06}"/>
              </a:ext>
            </a:extLst>
          </p:cNvPr>
          <p:cNvSpPr txBox="1"/>
          <p:nvPr/>
        </p:nvSpPr>
        <p:spPr>
          <a:xfrm>
            <a:off x="4343400" y="2438400"/>
            <a:ext cx="203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Courier" pitchFamily="2" charset="0"/>
              </a:rPr>
              <a:t>x = 0x40604a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7A57B5-4CFA-BC47-9B83-A3EBB725AE59}"/>
              </a:ext>
            </a:extLst>
          </p:cNvPr>
          <p:cNvSpPr txBox="1"/>
          <p:nvPr/>
        </p:nvSpPr>
        <p:spPr>
          <a:xfrm>
            <a:off x="4343398" y="280929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Courier" pitchFamily="2" charset="0"/>
              </a:rPr>
              <a:t>y =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42723-C280-D644-8C3E-AA9966A7F0AE}"/>
              </a:ext>
            </a:extLst>
          </p:cNvPr>
          <p:cNvSpPr txBox="1"/>
          <p:nvPr/>
        </p:nvSpPr>
        <p:spPr>
          <a:xfrm>
            <a:off x="4343399" y="3200400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Courier" pitchFamily="2" charset="0"/>
              </a:rPr>
              <a:t>*y = 47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63B89-D064-8948-A932-9143A642C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9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0CA24-4528-6144-B127-21F2748C6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Sizes of C Data Types in x86-64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0F83FA5-E66D-BE4A-A304-2C5E4F0227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395087"/>
              </p:ext>
            </p:extLst>
          </p:nvPr>
        </p:nvGraphicFramePr>
        <p:xfrm>
          <a:off x="457200" y="2057400"/>
          <a:ext cx="8001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1611646305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4144920259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3062520244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137765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 declaration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Size (bytes)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Intel data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Assembly suffix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262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301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7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Double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462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Quad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873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char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Quad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313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float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Single 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719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double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Double 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76622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3C6C18-9909-3340-89D9-BD2CD3F52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32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1BE0C-239D-5446-97ED-0794AEA02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Movement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9DC7B-9823-D049-8D94-8E6C36A59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 source, </a:t>
            </a:r>
            <a:r>
              <a:rPr lang="en-US" dirty="0" err="1"/>
              <a:t>dest</a:t>
            </a:r>
            <a:r>
              <a:rPr lang="en-US" dirty="0"/>
              <a:t>		Move data source-&gt;</a:t>
            </a:r>
            <a:r>
              <a:rPr lang="en-US" dirty="0" err="1"/>
              <a:t>dest</a:t>
            </a:r>
            <a:endParaRPr lang="en-US" dirty="0"/>
          </a:p>
          <a:p>
            <a:pPr lvl="1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movb</a:t>
            </a:r>
            <a:r>
              <a:rPr lang="en-US" dirty="0"/>
              <a:t>			Move 1 byte</a:t>
            </a:r>
          </a:p>
          <a:p>
            <a:pPr lvl="1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movw</a:t>
            </a:r>
            <a:r>
              <a:rPr lang="en-US" dirty="0"/>
              <a:t>			Move 2 bytes</a:t>
            </a:r>
          </a:p>
          <a:p>
            <a:pPr lvl="1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movl</a:t>
            </a:r>
            <a:r>
              <a:rPr lang="en-US" dirty="0"/>
              <a:t>			Move 4 bytes</a:t>
            </a:r>
          </a:p>
          <a:p>
            <a:pPr lvl="1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movq</a:t>
            </a:r>
            <a:r>
              <a:rPr lang="en-US" dirty="0"/>
              <a:t>			Move 8 bytes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112F2-46BC-2147-A42D-87673DF2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10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A2EE6AC4-2C0B-B947-8107-0C0C585BF4B4}"/>
              </a:ext>
            </a:extLst>
          </p:cNvPr>
          <p:cNvSpPr>
            <a:spLocks/>
          </p:cNvSpPr>
          <p:nvPr/>
        </p:nvSpPr>
        <p:spPr bwMode="auto">
          <a:xfrm>
            <a:off x="4648200" y="1612392"/>
            <a:ext cx="3964282" cy="455980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#include&lt;</a:t>
            </a:r>
            <a:r>
              <a:rPr lang="en-US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stdio.h</a:t>
            </a:r>
            <a:r>
              <a:rPr lang="en-US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&gt;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b="1" dirty="0"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main(</a:t>
            </a:r>
            <a:r>
              <a:rPr lang="en-US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argc</a:t>
            </a:r>
            <a:r>
              <a:rPr lang="en-US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, 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     char ** </a:t>
            </a:r>
            <a:r>
              <a:rPr lang="en-US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argv</a:t>
            </a:r>
            <a:r>
              <a:rPr lang="en-US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printf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("Hello    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        world!\n");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return 0;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Programs</a:t>
            </a: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B6A18DBF-043B-4A4E-98C1-3EEC3EB378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5" t="12766"/>
          <a:stretch/>
        </p:blipFill>
        <p:spPr>
          <a:xfrm>
            <a:off x="531518" y="1612392"/>
            <a:ext cx="3964282" cy="4559805"/>
          </a:xfr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C63A1D38-4062-2E4C-8B86-A95F646B1648}"/>
              </a:ext>
            </a:extLst>
          </p:cNvPr>
          <p:cNvSpPr>
            <a:spLocks/>
          </p:cNvSpPr>
          <p:nvPr/>
        </p:nvSpPr>
        <p:spPr bwMode="auto">
          <a:xfrm>
            <a:off x="4648200" y="1612392"/>
            <a:ext cx="3964282" cy="4559807"/>
          </a:xfrm>
          <a:prstGeom prst="rect">
            <a:avLst/>
          </a:pr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55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48 89 e5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48 83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20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48 8d 05 25 00 00 00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c7 45 fc 00 00 00 00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89 7d f8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48 89 75 f0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48 89 c7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b0 00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e8 00 00 00 00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31 c9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89 45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89 c8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48 83 c4 20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5d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84AF02-42E6-404E-9776-C46DEA705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7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C92F-E078-B548-8FDA-F32011BBC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X86-64 Integer Registers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20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7" name="Rectangle 1"/>
          <p:cNvSpPr>
            <a:spLocks/>
          </p:cNvSpPr>
          <p:nvPr/>
        </p:nvSpPr>
        <p:spPr bwMode="auto">
          <a:xfrm>
            <a:off x="762000" y="5257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10" name="Rectangle 6"/>
          <p:cNvSpPr>
            <a:spLocks/>
          </p:cNvSpPr>
          <p:nvPr/>
        </p:nvSpPr>
        <p:spPr bwMode="auto">
          <a:xfrm>
            <a:off x="2552700" y="16383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%eax</a:t>
            </a:r>
          </a:p>
        </p:txBody>
      </p:sp>
      <p:sp>
        <p:nvSpPr>
          <p:cNvPr id="11" name="Rectangle 7"/>
          <p:cNvSpPr>
            <a:spLocks/>
          </p:cNvSpPr>
          <p:nvPr/>
        </p:nvSpPr>
        <p:spPr bwMode="auto">
          <a:xfrm>
            <a:off x="2552700" y="22479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%ebx</a:t>
            </a:r>
          </a:p>
        </p:txBody>
      </p:sp>
      <p:sp>
        <p:nvSpPr>
          <p:cNvPr id="12" name="Rectangle 8"/>
          <p:cNvSpPr>
            <a:spLocks/>
          </p:cNvSpPr>
          <p:nvPr/>
        </p:nvSpPr>
        <p:spPr bwMode="auto">
          <a:xfrm>
            <a:off x="2552700" y="28575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%ecx</a:t>
            </a:r>
          </a:p>
        </p:txBody>
      </p:sp>
      <p:sp>
        <p:nvSpPr>
          <p:cNvPr id="13" name="Rectangle 9"/>
          <p:cNvSpPr>
            <a:spLocks/>
          </p:cNvSpPr>
          <p:nvPr/>
        </p:nvSpPr>
        <p:spPr bwMode="auto">
          <a:xfrm>
            <a:off x="2552700" y="34671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%edx</a:t>
            </a:r>
          </a:p>
        </p:txBody>
      </p:sp>
      <p:sp>
        <p:nvSpPr>
          <p:cNvPr id="14" name="Rectangle 10"/>
          <p:cNvSpPr>
            <a:spLocks/>
          </p:cNvSpPr>
          <p:nvPr/>
        </p:nvSpPr>
        <p:spPr bwMode="auto">
          <a:xfrm>
            <a:off x="2552700" y="40767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%esi</a:t>
            </a:r>
          </a:p>
        </p:txBody>
      </p:sp>
      <p:sp>
        <p:nvSpPr>
          <p:cNvPr id="15" name="Rectangle 11"/>
          <p:cNvSpPr>
            <a:spLocks/>
          </p:cNvSpPr>
          <p:nvPr/>
        </p:nvSpPr>
        <p:spPr bwMode="auto">
          <a:xfrm>
            <a:off x="2552700" y="46863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%edi</a:t>
            </a:r>
          </a:p>
        </p:txBody>
      </p:sp>
      <p:sp>
        <p:nvSpPr>
          <p:cNvPr id="16" name="Rectangle 12"/>
          <p:cNvSpPr>
            <a:spLocks/>
          </p:cNvSpPr>
          <p:nvPr/>
        </p:nvSpPr>
        <p:spPr bwMode="auto">
          <a:xfrm>
            <a:off x="2552700" y="5295900"/>
            <a:ext cx="1752600" cy="4445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%esp</a:t>
            </a:r>
          </a:p>
        </p:txBody>
      </p:sp>
      <p:sp>
        <p:nvSpPr>
          <p:cNvPr id="17" name="Rectangle 13"/>
          <p:cNvSpPr>
            <a:spLocks/>
          </p:cNvSpPr>
          <p:nvPr/>
        </p:nvSpPr>
        <p:spPr bwMode="auto">
          <a:xfrm>
            <a:off x="2552700" y="58928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%ebp</a:t>
            </a:r>
          </a:p>
        </p:txBody>
      </p:sp>
      <p:sp>
        <p:nvSpPr>
          <p:cNvPr id="18" name="Rectangle 14"/>
          <p:cNvSpPr>
            <a:spLocks/>
          </p:cNvSpPr>
          <p:nvPr/>
        </p:nvSpPr>
        <p:spPr bwMode="auto">
          <a:xfrm>
            <a:off x="6515100" y="16383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%r8d</a:t>
            </a:r>
          </a:p>
        </p:txBody>
      </p:sp>
      <p:sp>
        <p:nvSpPr>
          <p:cNvPr id="19" name="Rectangle 15"/>
          <p:cNvSpPr>
            <a:spLocks/>
          </p:cNvSpPr>
          <p:nvPr/>
        </p:nvSpPr>
        <p:spPr bwMode="auto">
          <a:xfrm>
            <a:off x="6515100" y="22479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%r9d</a:t>
            </a:r>
          </a:p>
        </p:txBody>
      </p:sp>
      <p:sp>
        <p:nvSpPr>
          <p:cNvPr id="20" name="Rectangle 16"/>
          <p:cNvSpPr>
            <a:spLocks/>
          </p:cNvSpPr>
          <p:nvPr/>
        </p:nvSpPr>
        <p:spPr bwMode="auto">
          <a:xfrm>
            <a:off x="6515100" y="28575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%r10d</a:t>
            </a:r>
          </a:p>
        </p:txBody>
      </p:sp>
      <p:sp>
        <p:nvSpPr>
          <p:cNvPr id="21" name="Rectangle 17"/>
          <p:cNvSpPr>
            <a:spLocks/>
          </p:cNvSpPr>
          <p:nvPr/>
        </p:nvSpPr>
        <p:spPr bwMode="auto">
          <a:xfrm>
            <a:off x="6515100" y="34671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%r11d</a:t>
            </a:r>
          </a:p>
        </p:txBody>
      </p:sp>
      <p:sp>
        <p:nvSpPr>
          <p:cNvPr id="22" name="Rectangle 18"/>
          <p:cNvSpPr>
            <a:spLocks/>
          </p:cNvSpPr>
          <p:nvPr/>
        </p:nvSpPr>
        <p:spPr bwMode="auto">
          <a:xfrm>
            <a:off x="6515100" y="40767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%r12d</a:t>
            </a:r>
          </a:p>
        </p:txBody>
      </p:sp>
      <p:sp>
        <p:nvSpPr>
          <p:cNvPr id="23" name="Rectangle 19"/>
          <p:cNvSpPr>
            <a:spLocks/>
          </p:cNvSpPr>
          <p:nvPr/>
        </p:nvSpPr>
        <p:spPr bwMode="auto">
          <a:xfrm>
            <a:off x="6515100" y="46863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%r13d</a:t>
            </a:r>
          </a:p>
        </p:txBody>
      </p:sp>
      <p:sp>
        <p:nvSpPr>
          <p:cNvPr id="24" name="Rectangle 20"/>
          <p:cNvSpPr>
            <a:spLocks/>
          </p:cNvSpPr>
          <p:nvPr/>
        </p:nvSpPr>
        <p:spPr bwMode="auto">
          <a:xfrm>
            <a:off x="6515100" y="52959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%r14d</a:t>
            </a:r>
          </a:p>
        </p:txBody>
      </p:sp>
      <p:sp>
        <p:nvSpPr>
          <p:cNvPr id="25" name="Rectangle 21"/>
          <p:cNvSpPr>
            <a:spLocks/>
          </p:cNvSpPr>
          <p:nvPr/>
        </p:nvSpPr>
        <p:spPr bwMode="auto">
          <a:xfrm>
            <a:off x="6515100" y="59055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%r15d</a:t>
            </a:r>
          </a:p>
        </p:txBody>
      </p:sp>
      <p:sp>
        <p:nvSpPr>
          <p:cNvPr id="26" name="Rectangle 22"/>
          <p:cNvSpPr>
            <a:spLocks/>
          </p:cNvSpPr>
          <p:nvPr/>
        </p:nvSpPr>
        <p:spPr bwMode="auto">
          <a:xfrm>
            <a:off x="4724400" y="160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" name="Rectangle 23"/>
          <p:cNvSpPr>
            <a:spLocks/>
          </p:cNvSpPr>
          <p:nvPr/>
        </p:nvSpPr>
        <p:spPr bwMode="auto">
          <a:xfrm>
            <a:off x="4724400" y="2209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8" name="Rectangle 24"/>
          <p:cNvSpPr>
            <a:spLocks/>
          </p:cNvSpPr>
          <p:nvPr/>
        </p:nvSpPr>
        <p:spPr bwMode="auto">
          <a:xfrm>
            <a:off x="4724400" y="2819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9" name="Rectangle 25"/>
          <p:cNvSpPr>
            <a:spLocks/>
          </p:cNvSpPr>
          <p:nvPr/>
        </p:nvSpPr>
        <p:spPr bwMode="auto">
          <a:xfrm>
            <a:off x="4724400" y="3429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30" name="Rectangle 26"/>
          <p:cNvSpPr>
            <a:spLocks/>
          </p:cNvSpPr>
          <p:nvPr/>
        </p:nvSpPr>
        <p:spPr bwMode="auto">
          <a:xfrm>
            <a:off x="4724400" y="4038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31" name="Rectangle 27"/>
          <p:cNvSpPr>
            <a:spLocks/>
          </p:cNvSpPr>
          <p:nvPr/>
        </p:nvSpPr>
        <p:spPr bwMode="auto">
          <a:xfrm>
            <a:off x="4724400" y="4648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32" name="Rectangle 28"/>
          <p:cNvSpPr>
            <a:spLocks/>
          </p:cNvSpPr>
          <p:nvPr/>
        </p:nvSpPr>
        <p:spPr bwMode="auto">
          <a:xfrm>
            <a:off x="4724400" y="5257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33" name="Rectangle 29"/>
          <p:cNvSpPr>
            <a:spLocks/>
          </p:cNvSpPr>
          <p:nvPr/>
        </p:nvSpPr>
        <p:spPr bwMode="auto">
          <a:xfrm>
            <a:off x="4724400" y="5867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34" name="Rectangle 30"/>
          <p:cNvSpPr>
            <a:spLocks/>
          </p:cNvSpPr>
          <p:nvPr/>
        </p:nvSpPr>
        <p:spPr bwMode="auto">
          <a:xfrm>
            <a:off x="762000" y="160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5" name="Rectangle 31"/>
          <p:cNvSpPr>
            <a:spLocks/>
          </p:cNvSpPr>
          <p:nvPr/>
        </p:nvSpPr>
        <p:spPr bwMode="auto">
          <a:xfrm>
            <a:off x="762000" y="2209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6" name="Rectangle 32"/>
          <p:cNvSpPr>
            <a:spLocks/>
          </p:cNvSpPr>
          <p:nvPr/>
        </p:nvSpPr>
        <p:spPr bwMode="auto">
          <a:xfrm>
            <a:off x="762000" y="2819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rcx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7" name="Rectangle 33"/>
          <p:cNvSpPr>
            <a:spLocks/>
          </p:cNvSpPr>
          <p:nvPr/>
        </p:nvSpPr>
        <p:spPr bwMode="auto">
          <a:xfrm>
            <a:off x="762000" y="3429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38" name="Rectangle 34"/>
          <p:cNvSpPr>
            <a:spLocks/>
          </p:cNvSpPr>
          <p:nvPr/>
        </p:nvSpPr>
        <p:spPr bwMode="auto">
          <a:xfrm>
            <a:off x="762000" y="4038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39" name="Rectangle 35"/>
          <p:cNvSpPr>
            <a:spLocks/>
          </p:cNvSpPr>
          <p:nvPr/>
        </p:nvSpPr>
        <p:spPr bwMode="auto">
          <a:xfrm>
            <a:off x="762000" y="4648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%rdi</a:t>
            </a:r>
          </a:p>
        </p:txBody>
      </p:sp>
      <p:sp>
        <p:nvSpPr>
          <p:cNvPr id="40" name="Rectangle 36"/>
          <p:cNvSpPr>
            <a:spLocks/>
          </p:cNvSpPr>
          <p:nvPr/>
        </p:nvSpPr>
        <p:spPr bwMode="auto">
          <a:xfrm>
            <a:off x="762000" y="5867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4F91C6F0-1338-1C4E-9E8E-12561EC01E3F}"/>
              </a:ext>
            </a:extLst>
          </p:cNvPr>
          <p:cNvSpPr>
            <a:spLocks/>
          </p:cNvSpPr>
          <p:nvPr/>
        </p:nvSpPr>
        <p:spPr bwMode="auto">
          <a:xfrm>
            <a:off x="3276600" y="1637467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%ax</a:t>
            </a:r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52910CCE-D506-434B-9D68-395A7BC8FD07}"/>
              </a:ext>
            </a:extLst>
          </p:cNvPr>
          <p:cNvSpPr>
            <a:spLocks/>
          </p:cNvSpPr>
          <p:nvPr/>
        </p:nvSpPr>
        <p:spPr bwMode="auto">
          <a:xfrm>
            <a:off x="3798237" y="1638300"/>
            <a:ext cx="4953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%al</a:t>
            </a:r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DB0E4792-2DA7-5D40-B617-B57AA54BA5AA}"/>
              </a:ext>
            </a:extLst>
          </p:cNvPr>
          <p:cNvSpPr>
            <a:spLocks/>
          </p:cNvSpPr>
          <p:nvPr/>
        </p:nvSpPr>
        <p:spPr bwMode="auto">
          <a:xfrm>
            <a:off x="3277433" y="2249773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bx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4" name="Rectangle 6">
            <a:extLst>
              <a:ext uri="{FF2B5EF4-FFF2-40B4-BE49-F238E27FC236}">
                <a16:creationId xmlns:a16="http://schemas.microsoft.com/office/drawing/2014/main" id="{20C9491D-A631-E249-B7B4-46EFC58AF2CE}"/>
              </a:ext>
            </a:extLst>
          </p:cNvPr>
          <p:cNvSpPr>
            <a:spLocks/>
          </p:cNvSpPr>
          <p:nvPr/>
        </p:nvSpPr>
        <p:spPr bwMode="auto">
          <a:xfrm>
            <a:off x="3799070" y="2250606"/>
            <a:ext cx="4953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bl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5" name="Rectangle 6">
            <a:extLst>
              <a:ext uri="{FF2B5EF4-FFF2-40B4-BE49-F238E27FC236}">
                <a16:creationId xmlns:a16="http://schemas.microsoft.com/office/drawing/2014/main" id="{511F4862-70C5-C749-8B53-226A062DE92C}"/>
              </a:ext>
            </a:extLst>
          </p:cNvPr>
          <p:cNvSpPr>
            <a:spLocks/>
          </p:cNvSpPr>
          <p:nvPr/>
        </p:nvSpPr>
        <p:spPr bwMode="auto">
          <a:xfrm>
            <a:off x="3276600" y="2873956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%cx</a:t>
            </a:r>
          </a:p>
        </p:txBody>
      </p:sp>
      <p:sp>
        <p:nvSpPr>
          <p:cNvPr id="46" name="Rectangle 6">
            <a:extLst>
              <a:ext uri="{FF2B5EF4-FFF2-40B4-BE49-F238E27FC236}">
                <a16:creationId xmlns:a16="http://schemas.microsoft.com/office/drawing/2014/main" id="{5F39B74E-88B2-3144-936C-99601B0CA256}"/>
              </a:ext>
            </a:extLst>
          </p:cNvPr>
          <p:cNvSpPr>
            <a:spLocks/>
          </p:cNvSpPr>
          <p:nvPr/>
        </p:nvSpPr>
        <p:spPr bwMode="auto">
          <a:xfrm>
            <a:off x="3798237" y="2874789"/>
            <a:ext cx="4953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%cl</a:t>
            </a:r>
          </a:p>
        </p:txBody>
      </p:sp>
      <p:sp>
        <p:nvSpPr>
          <p:cNvPr id="47" name="Rectangle 6">
            <a:extLst>
              <a:ext uri="{FF2B5EF4-FFF2-40B4-BE49-F238E27FC236}">
                <a16:creationId xmlns:a16="http://schemas.microsoft.com/office/drawing/2014/main" id="{8D3A2CBF-253D-834C-8BB4-0E808BB7B27B}"/>
              </a:ext>
            </a:extLst>
          </p:cNvPr>
          <p:cNvSpPr>
            <a:spLocks/>
          </p:cNvSpPr>
          <p:nvPr/>
        </p:nvSpPr>
        <p:spPr bwMode="auto">
          <a:xfrm>
            <a:off x="3276600" y="3466267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%dx</a:t>
            </a:r>
          </a:p>
        </p:txBody>
      </p:sp>
      <p:sp>
        <p:nvSpPr>
          <p:cNvPr id="48" name="Rectangle 6">
            <a:extLst>
              <a:ext uri="{FF2B5EF4-FFF2-40B4-BE49-F238E27FC236}">
                <a16:creationId xmlns:a16="http://schemas.microsoft.com/office/drawing/2014/main" id="{D3DDA0F0-7D3A-F145-BB45-94174874E34C}"/>
              </a:ext>
            </a:extLst>
          </p:cNvPr>
          <p:cNvSpPr>
            <a:spLocks/>
          </p:cNvSpPr>
          <p:nvPr/>
        </p:nvSpPr>
        <p:spPr bwMode="auto">
          <a:xfrm>
            <a:off x="3798237" y="3467100"/>
            <a:ext cx="4953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%dl</a:t>
            </a:r>
          </a:p>
        </p:txBody>
      </p:sp>
      <p:sp>
        <p:nvSpPr>
          <p:cNvPr id="49" name="Rectangle 6">
            <a:extLst>
              <a:ext uri="{FF2B5EF4-FFF2-40B4-BE49-F238E27FC236}">
                <a16:creationId xmlns:a16="http://schemas.microsoft.com/office/drawing/2014/main" id="{B5184BB6-D3AF-7345-89CB-AC5AF6910A40}"/>
              </a:ext>
            </a:extLst>
          </p:cNvPr>
          <p:cNvSpPr>
            <a:spLocks/>
          </p:cNvSpPr>
          <p:nvPr/>
        </p:nvSpPr>
        <p:spPr bwMode="auto">
          <a:xfrm>
            <a:off x="3277433" y="4078165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si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" name="Rectangle 6">
            <a:extLst>
              <a:ext uri="{FF2B5EF4-FFF2-40B4-BE49-F238E27FC236}">
                <a16:creationId xmlns:a16="http://schemas.microsoft.com/office/drawing/2014/main" id="{7F7244EC-8883-114F-89F0-98C701D4849B}"/>
              </a:ext>
            </a:extLst>
          </p:cNvPr>
          <p:cNvSpPr>
            <a:spLocks/>
          </p:cNvSpPr>
          <p:nvPr/>
        </p:nvSpPr>
        <p:spPr bwMode="auto">
          <a:xfrm>
            <a:off x="3782830" y="4078998"/>
            <a:ext cx="63677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sil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1" name="Rectangle 6">
            <a:extLst>
              <a:ext uri="{FF2B5EF4-FFF2-40B4-BE49-F238E27FC236}">
                <a16:creationId xmlns:a16="http://schemas.microsoft.com/office/drawing/2014/main" id="{2F720875-325D-AB48-A1BC-DCE010880FE8}"/>
              </a:ext>
            </a:extLst>
          </p:cNvPr>
          <p:cNvSpPr>
            <a:spLocks/>
          </p:cNvSpPr>
          <p:nvPr/>
        </p:nvSpPr>
        <p:spPr bwMode="auto">
          <a:xfrm>
            <a:off x="3276600" y="4694107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%di</a:t>
            </a:r>
          </a:p>
        </p:txBody>
      </p:sp>
      <p:sp>
        <p:nvSpPr>
          <p:cNvPr id="52" name="Rectangle 6">
            <a:extLst>
              <a:ext uri="{FF2B5EF4-FFF2-40B4-BE49-F238E27FC236}">
                <a16:creationId xmlns:a16="http://schemas.microsoft.com/office/drawing/2014/main" id="{D61B4522-A4F9-A748-960F-34AE50AF24F6}"/>
              </a:ext>
            </a:extLst>
          </p:cNvPr>
          <p:cNvSpPr>
            <a:spLocks/>
          </p:cNvSpPr>
          <p:nvPr/>
        </p:nvSpPr>
        <p:spPr bwMode="auto">
          <a:xfrm>
            <a:off x="3798236" y="4694940"/>
            <a:ext cx="63677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dil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3" name="Rectangle 6">
            <a:extLst>
              <a:ext uri="{FF2B5EF4-FFF2-40B4-BE49-F238E27FC236}">
                <a16:creationId xmlns:a16="http://schemas.microsoft.com/office/drawing/2014/main" id="{1F54BAC4-8BF9-4145-9A15-9F0FA3160AA1}"/>
              </a:ext>
            </a:extLst>
          </p:cNvPr>
          <p:cNvSpPr>
            <a:spLocks/>
          </p:cNvSpPr>
          <p:nvPr/>
        </p:nvSpPr>
        <p:spPr bwMode="auto">
          <a:xfrm>
            <a:off x="3276600" y="5303707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s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4" name="Rectangle 6">
            <a:extLst>
              <a:ext uri="{FF2B5EF4-FFF2-40B4-BE49-F238E27FC236}">
                <a16:creationId xmlns:a16="http://schemas.microsoft.com/office/drawing/2014/main" id="{F4564FC6-E4B9-2549-9E48-457B60C143D6}"/>
              </a:ext>
            </a:extLst>
          </p:cNvPr>
          <p:cNvSpPr>
            <a:spLocks/>
          </p:cNvSpPr>
          <p:nvPr/>
        </p:nvSpPr>
        <p:spPr bwMode="auto">
          <a:xfrm>
            <a:off x="3798236" y="5304540"/>
            <a:ext cx="636769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bsl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5" name="Rectangle 6">
            <a:extLst>
              <a:ext uri="{FF2B5EF4-FFF2-40B4-BE49-F238E27FC236}">
                <a16:creationId xmlns:a16="http://schemas.microsoft.com/office/drawing/2014/main" id="{42793C96-405A-174C-B14E-65764EFEEA62}"/>
              </a:ext>
            </a:extLst>
          </p:cNvPr>
          <p:cNvSpPr>
            <a:spLocks/>
          </p:cNvSpPr>
          <p:nvPr/>
        </p:nvSpPr>
        <p:spPr bwMode="auto">
          <a:xfrm>
            <a:off x="3288363" y="5904667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6" name="Rectangle 6">
            <a:extLst>
              <a:ext uri="{FF2B5EF4-FFF2-40B4-BE49-F238E27FC236}">
                <a16:creationId xmlns:a16="http://schemas.microsoft.com/office/drawing/2014/main" id="{769F7D74-7A8A-8D41-8D5F-E8578B9E709D}"/>
              </a:ext>
            </a:extLst>
          </p:cNvPr>
          <p:cNvSpPr>
            <a:spLocks/>
          </p:cNvSpPr>
          <p:nvPr/>
        </p:nvSpPr>
        <p:spPr bwMode="auto">
          <a:xfrm>
            <a:off x="3810000" y="5905500"/>
            <a:ext cx="636768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bpl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9" name="Rectangle 6">
            <a:extLst>
              <a:ext uri="{FF2B5EF4-FFF2-40B4-BE49-F238E27FC236}">
                <a16:creationId xmlns:a16="http://schemas.microsoft.com/office/drawing/2014/main" id="{9B0B1D8F-D405-4949-8508-6ACCCB4FD60E}"/>
              </a:ext>
            </a:extLst>
          </p:cNvPr>
          <p:cNvSpPr>
            <a:spLocks/>
          </p:cNvSpPr>
          <p:nvPr/>
        </p:nvSpPr>
        <p:spPr bwMode="auto">
          <a:xfrm>
            <a:off x="7238998" y="1642047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0" name="Rectangle 6">
            <a:extLst>
              <a:ext uri="{FF2B5EF4-FFF2-40B4-BE49-F238E27FC236}">
                <a16:creationId xmlns:a16="http://schemas.microsoft.com/office/drawing/2014/main" id="{4E1D7A39-CD18-2B45-8A3D-2606EF42516E}"/>
              </a:ext>
            </a:extLst>
          </p:cNvPr>
          <p:cNvSpPr>
            <a:spLocks/>
          </p:cNvSpPr>
          <p:nvPr/>
        </p:nvSpPr>
        <p:spPr bwMode="auto">
          <a:xfrm>
            <a:off x="7760635" y="1642880"/>
            <a:ext cx="4953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9009D285-7DD2-8C46-BBDE-DA2AD6A4407C}"/>
              </a:ext>
            </a:extLst>
          </p:cNvPr>
          <p:cNvSpPr>
            <a:spLocks/>
          </p:cNvSpPr>
          <p:nvPr/>
        </p:nvSpPr>
        <p:spPr bwMode="auto">
          <a:xfrm>
            <a:off x="7239831" y="2254353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2" name="Rectangle 6">
            <a:extLst>
              <a:ext uri="{FF2B5EF4-FFF2-40B4-BE49-F238E27FC236}">
                <a16:creationId xmlns:a16="http://schemas.microsoft.com/office/drawing/2014/main" id="{DF1908A4-B2F8-2C40-9F93-2C0C9676E374}"/>
              </a:ext>
            </a:extLst>
          </p:cNvPr>
          <p:cNvSpPr>
            <a:spLocks/>
          </p:cNvSpPr>
          <p:nvPr/>
        </p:nvSpPr>
        <p:spPr bwMode="auto">
          <a:xfrm>
            <a:off x="7761468" y="2255186"/>
            <a:ext cx="4953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" name="Rectangle 6">
            <a:extLst>
              <a:ext uri="{FF2B5EF4-FFF2-40B4-BE49-F238E27FC236}">
                <a16:creationId xmlns:a16="http://schemas.microsoft.com/office/drawing/2014/main" id="{B29905A3-C879-1E4F-AD23-A4C663650198}"/>
              </a:ext>
            </a:extLst>
          </p:cNvPr>
          <p:cNvSpPr>
            <a:spLocks/>
          </p:cNvSpPr>
          <p:nvPr/>
        </p:nvSpPr>
        <p:spPr bwMode="auto">
          <a:xfrm>
            <a:off x="7238998" y="2878536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4" name="Rectangle 6">
            <a:extLst>
              <a:ext uri="{FF2B5EF4-FFF2-40B4-BE49-F238E27FC236}">
                <a16:creationId xmlns:a16="http://schemas.microsoft.com/office/drawing/2014/main" id="{B90CB0BF-10B7-D940-AC84-2A834AF141B8}"/>
              </a:ext>
            </a:extLst>
          </p:cNvPr>
          <p:cNvSpPr>
            <a:spLocks/>
          </p:cNvSpPr>
          <p:nvPr/>
        </p:nvSpPr>
        <p:spPr bwMode="auto">
          <a:xfrm>
            <a:off x="7760635" y="2879369"/>
            <a:ext cx="4953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5" name="Rectangle 6">
            <a:extLst>
              <a:ext uri="{FF2B5EF4-FFF2-40B4-BE49-F238E27FC236}">
                <a16:creationId xmlns:a16="http://schemas.microsoft.com/office/drawing/2014/main" id="{EBB27DE1-6F16-324A-9FC5-33E132A21D88}"/>
              </a:ext>
            </a:extLst>
          </p:cNvPr>
          <p:cNvSpPr>
            <a:spLocks/>
          </p:cNvSpPr>
          <p:nvPr/>
        </p:nvSpPr>
        <p:spPr bwMode="auto">
          <a:xfrm>
            <a:off x="7238998" y="3470847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6" name="Rectangle 6">
            <a:extLst>
              <a:ext uri="{FF2B5EF4-FFF2-40B4-BE49-F238E27FC236}">
                <a16:creationId xmlns:a16="http://schemas.microsoft.com/office/drawing/2014/main" id="{CB3D6F0F-E495-804F-9206-E8D733D7B5D0}"/>
              </a:ext>
            </a:extLst>
          </p:cNvPr>
          <p:cNvSpPr>
            <a:spLocks/>
          </p:cNvSpPr>
          <p:nvPr/>
        </p:nvSpPr>
        <p:spPr bwMode="auto">
          <a:xfrm>
            <a:off x="7760635" y="3471680"/>
            <a:ext cx="4953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7" name="Rectangle 6">
            <a:extLst>
              <a:ext uri="{FF2B5EF4-FFF2-40B4-BE49-F238E27FC236}">
                <a16:creationId xmlns:a16="http://schemas.microsoft.com/office/drawing/2014/main" id="{4977141D-E68E-B043-919A-C39E0D88DB45}"/>
              </a:ext>
            </a:extLst>
          </p:cNvPr>
          <p:cNvSpPr>
            <a:spLocks/>
          </p:cNvSpPr>
          <p:nvPr/>
        </p:nvSpPr>
        <p:spPr bwMode="auto">
          <a:xfrm>
            <a:off x="7239831" y="4082745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8" name="Rectangle 6">
            <a:extLst>
              <a:ext uri="{FF2B5EF4-FFF2-40B4-BE49-F238E27FC236}">
                <a16:creationId xmlns:a16="http://schemas.microsoft.com/office/drawing/2014/main" id="{81247758-9822-E744-994D-BDA645A7C0C0}"/>
              </a:ext>
            </a:extLst>
          </p:cNvPr>
          <p:cNvSpPr>
            <a:spLocks/>
          </p:cNvSpPr>
          <p:nvPr/>
        </p:nvSpPr>
        <p:spPr bwMode="auto">
          <a:xfrm>
            <a:off x="7745228" y="4083578"/>
            <a:ext cx="507065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9" name="Rectangle 6">
            <a:extLst>
              <a:ext uri="{FF2B5EF4-FFF2-40B4-BE49-F238E27FC236}">
                <a16:creationId xmlns:a16="http://schemas.microsoft.com/office/drawing/2014/main" id="{0647875B-A41B-8049-9C19-24F4D2F858D8}"/>
              </a:ext>
            </a:extLst>
          </p:cNvPr>
          <p:cNvSpPr>
            <a:spLocks/>
          </p:cNvSpPr>
          <p:nvPr/>
        </p:nvSpPr>
        <p:spPr bwMode="auto">
          <a:xfrm>
            <a:off x="7238998" y="4698687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0" name="Rectangle 6">
            <a:extLst>
              <a:ext uri="{FF2B5EF4-FFF2-40B4-BE49-F238E27FC236}">
                <a16:creationId xmlns:a16="http://schemas.microsoft.com/office/drawing/2014/main" id="{FB31C158-43AA-1849-9F39-2615DD720907}"/>
              </a:ext>
            </a:extLst>
          </p:cNvPr>
          <p:cNvSpPr>
            <a:spLocks/>
          </p:cNvSpPr>
          <p:nvPr/>
        </p:nvSpPr>
        <p:spPr bwMode="auto">
          <a:xfrm>
            <a:off x="7760634" y="4699520"/>
            <a:ext cx="479897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1" name="Rectangle 6">
            <a:extLst>
              <a:ext uri="{FF2B5EF4-FFF2-40B4-BE49-F238E27FC236}">
                <a16:creationId xmlns:a16="http://schemas.microsoft.com/office/drawing/2014/main" id="{4BC2E0B5-1B02-E14B-9AEC-4F8BB089D1D4}"/>
              </a:ext>
            </a:extLst>
          </p:cNvPr>
          <p:cNvSpPr>
            <a:spLocks/>
          </p:cNvSpPr>
          <p:nvPr/>
        </p:nvSpPr>
        <p:spPr bwMode="auto">
          <a:xfrm>
            <a:off x="7238998" y="5308287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2" name="Rectangle 6">
            <a:extLst>
              <a:ext uri="{FF2B5EF4-FFF2-40B4-BE49-F238E27FC236}">
                <a16:creationId xmlns:a16="http://schemas.microsoft.com/office/drawing/2014/main" id="{252A8BD7-702E-4A44-B939-B05B7753C2F4}"/>
              </a:ext>
            </a:extLst>
          </p:cNvPr>
          <p:cNvSpPr>
            <a:spLocks/>
          </p:cNvSpPr>
          <p:nvPr/>
        </p:nvSpPr>
        <p:spPr bwMode="auto">
          <a:xfrm>
            <a:off x="7760635" y="5309120"/>
            <a:ext cx="479896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6DBEEFB2-65B0-E941-8EDF-D7458AF212DF}"/>
              </a:ext>
            </a:extLst>
          </p:cNvPr>
          <p:cNvSpPr>
            <a:spLocks/>
          </p:cNvSpPr>
          <p:nvPr/>
        </p:nvSpPr>
        <p:spPr bwMode="auto">
          <a:xfrm>
            <a:off x="7250761" y="5909247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4" name="Rectangle 6">
            <a:extLst>
              <a:ext uri="{FF2B5EF4-FFF2-40B4-BE49-F238E27FC236}">
                <a16:creationId xmlns:a16="http://schemas.microsoft.com/office/drawing/2014/main" id="{7667EC0A-9279-134B-A40A-0C8282F8BB07}"/>
              </a:ext>
            </a:extLst>
          </p:cNvPr>
          <p:cNvSpPr>
            <a:spLocks/>
          </p:cNvSpPr>
          <p:nvPr/>
        </p:nvSpPr>
        <p:spPr bwMode="auto">
          <a:xfrm>
            <a:off x="7772398" y="5910080"/>
            <a:ext cx="479895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44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AE420-AEB3-BA41-AA7D-808B89ADF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Translating Assembly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E704B6-1F39-7242-A84A-A0EB67A9B7CA}"/>
              </a:ext>
            </a:extLst>
          </p:cNvPr>
          <p:cNvSpPr/>
          <p:nvPr/>
        </p:nvSpPr>
        <p:spPr>
          <a:xfrm>
            <a:off x="97436" y="2743200"/>
            <a:ext cx="4322164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182880"/>
            <a:r>
              <a:rPr lang="en-US" dirty="0">
                <a:latin typeface="Courier" pitchFamily="2" charset="0"/>
              </a:rPr>
              <a:t>decode:</a:t>
            </a:r>
          </a:p>
          <a:p>
            <a:pPr indent="-182880"/>
            <a:endParaRPr lang="en-US" dirty="0">
              <a:latin typeface="Courier" pitchFamily="2" charset="0"/>
            </a:endParaRPr>
          </a:p>
          <a:p>
            <a:pPr indent="-182880"/>
            <a:r>
              <a:rPr lang="en-US" dirty="0">
                <a:latin typeface="Courier" pitchFamily="2" charset="0"/>
              </a:rPr>
              <a:t>	</a:t>
            </a:r>
            <a:r>
              <a:rPr lang="en-US" dirty="0" err="1">
                <a:latin typeface="Courier" pitchFamily="2" charset="0"/>
              </a:rPr>
              <a:t>movq</a:t>
            </a:r>
            <a:r>
              <a:rPr lang="en-US" dirty="0">
                <a:latin typeface="Courier" pitchFamily="2" charset="0"/>
              </a:rPr>
              <a:t> (%</a:t>
            </a:r>
            <a:r>
              <a:rPr lang="en-US" dirty="0" err="1">
                <a:latin typeface="Courier" pitchFamily="2" charset="0"/>
              </a:rPr>
              <a:t>rdi</a:t>
            </a:r>
            <a:r>
              <a:rPr lang="en-US" dirty="0">
                <a:latin typeface="Courier" pitchFamily="2" charset="0"/>
              </a:rPr>
              <a:t>), %</a:t>
            </a:r>
            <a:r>
              <a:rPr lang="en-US" dirty="0" err="1">
                <a:latin typeface="Courier" pitchFamily="2" charset="0"/>
              </a:rPr>
              <a:t>rax</a:t>
            </a:r>
            <a:endParaRPr lang="en-US" dirty="0">
              <a:latin typeface="Courier" pitchFamily="2" charset="0"/>
            </a:endParaRPr>
          </a:p>
          <a:p>
            <a:pPr indent="-182880"/>
            <a:r>
              <a:rPr lang="en-US" dirty="0">
                <a:latin typeface="Courier" pitchFamily="2" charset="0"/>
              </a:rPr>
              <a:t>	</a:t>
            </a:r>
            <a:r>
              <a:rPr lang="en-US" dirty="0" err="1">
                <a:latin typeface="Courier" pitchFamily="2" charset="0"/>
              </a:rPr>
              <a:t>movq</a:t>
            </a:r>
            <a:r>
              <a:rPr lang="en-US" dirty="0">
                <a:latin typeface="Courier" pitchFamily="2" charset="0"/>
              </a:rPr>
              <a:t> (%</a:t>
            </a:r>
            <a:r>
              <a:rPr lang="en-US" dirty="0" err="1">
                <a:latin typeface="Courier" pitchFamily="2" charset="0"/>
              </a:rPr>
              <a:t>rsi</a:t>
            </a:r>
            <a:r>
              <a:rPr lang="en-US" dirty="0">
                <a:latin typeface="Courier" pitchFamily="2" charset="0"/>
              </a:rPr>
              <a:t>), %</a:t>
            </a:r>
            <a:r>
              <a:rPr lang="en-US" dirty="0" err="1">
                <a:latin typeface="Courier" pitchFamily="2" charset="0"/>
              </a:rPr>
              <a:t>rcx</a:t>
            </a:r>
            <a:endParaRPr lang="en-US" dirty="0">
              <a:latin typeface="Courier" pitchFamily="2" charset="0"/>
            </a:endParaRPr>
          </a:p>
          <a:p>
            <a:pPr indent="-182880"/>
            <a:r>
              <a:rPr lang="en-US" dirty="0">
                <a:latin typeface="Courier" pitchFamily="2" charset="0"/>
              </a:rPr>
              <a:t>	</a:t>
            </a:r>
            <a:r>
              <a:rPr lang="en-US" dirty="0" err="1">
                <a:latin typeface="Courier" pitchFamily="2" charset="0"/>
              </a:rPr>
              <a:t>movq</a:t>
            </a:r>
            <a:r>
              <a:rPr lang="en-US" dirty="0">
                <a:latin typeface="Courier" pitchFamily="2" charset="0"/>
              </a:rPr>
              <a:t> %</a:t>
            </a:r>
            <a:r>
              <a:rPr lang="en-US" dirty="0" err="1">
                <a:latin typeface="Courier" pitchFamily="2" charset="0"/>
              </a:rPr>
              <a:t>rax</a:t>
            </a:r>
            <a:r>
              <a:rPr lang="en-US" dirty="0">
                <a:latin typeface="Courier" pitchFamily="2" charset="0"/>
              </a:rPr>
              <a:t>, (%</a:t>
            </a:r>
            <a:r>
              <a:rPr lang="en-US" dirty="0" err="1">
                <a:latin typeface="Courier" pitchFamily="2" charset="0"/>
              </a:rPr>
              <a:t>rsi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indent="-182880"/>
            <a:r>
              <a:rPr lang="en-US" dirty="0">
                <a:latin typeface="Courier" pitchFamily="2" charset="0"/>
              </a:rPr>
              <a:t>	</a:t>
            </a:r>
            <a:r>
              <a:rPr lang="en-US" dirty="0" err="1">
                <a:latin typeface="Courier" pitchFamily="2" charset="0"/>
              </a:rPr>
              <a:t>movq</a:t>
            </a:r>
            <a:r>
              <a:rPr lang="en-US" dirty="0">
                <a:latin typeface="Courier" pitchFamily="2" charset="0"/>
              </a:rPr>
              <a:t> %</a:t>
            </a:r>
            <a:r>
              <a:rPr lang="en-US" dirty="0" err="1">
                <a:latin typeface="Courier" pitchFamily="2" charset="0"/>
              </a:rPr>
              <a:t>rcx</a:t>
            </a:r>
            <a:r>
              <a:rPr lang="en-US" dirty="0">
                <a:latin typeface="Courier" pitchFamily="2" charset="0"/>
              </a:rPr>
              <a:t>, (%</a:t>
            </a:r>
            <a:r>
              <a:rPr lang="en-US" dirty="0" err="1">
                <a:latin typeface="Courier" pitchFamily="2" charset="0"/>
              </a:rPr>
              <a:t>rdi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indent="-182880"/>
            <a:r>
              <a:rPr lang="en-US" dirty="0">
                <a:latin typeface="Courier" pitchFamily="2" charset="0"/>
              </a:rPr>
              <a:t>	ret</a:t>
            </a:r>
          </a:p>
          <a:p>
            <a:pPr indent="-182880"/>
            <a:endParaRPr lang="en-US" dirty="0">
              <a:latin typeface="Courier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D35BD5-F3E4-E345-8B5B-C9C4E37D23AF}"/>
              </a:ext>
            </a:extLst>
          </p:cNvPr>
          <p:cNvSpPr/>
          <p:nvPr/>
        </p:nvSpPr>
        <p:spPr>
          <a:xfrm>
            <a:off x="4419600" y="2745698"/>
            <a:ext cx="4626964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182880"/>
            <a:r>
              <a:rPr lang="en-US" dirty="0">
                <a:latin typeface="Courier" pitchFamily="2" charset="0"/>
              </a:rPr>
              <a:t>void decode(long *</a:t>
            </a:r>
            <a:r>
              <a:rPr lang="en-US" dirty="0" err="1">
                <a:latin typeface="Courier" pitchFamily="2" charset="0"/>
              </a:rPr>
              <a:t>xp</a:t>
            </a:r>
            <a:r>
              <a:rPr lang="en-US" dirty="0">
                <a:latin typeface="Courier" pitchFamily="2" charset="0"/>
              </a:rPr>
              <a:t>, long *</a:t>
            </a:r>
            <a:r>
              <a:rPr lang="en-US" dirty="0" err="1">
                <a:latin typeface="Courier" pitchFamily="2" charset="0"/>
              </a:rPr>
              <a:t>yp</a:t>
            </a:r>
            <a:r>
              <a:rPr lang="en-US" dirty="0">
                <a:latin typeface="Courier" pitchFamily="2" charset="0"/>
              </a:rPr>
              <a:t>){</a:t>
            </a:r>
          </a:p>
          <a:p>
            <a:pPr indent="-182880"/>
            <a:endParaRPr lang="en-US" dirty="0">
              <a:latin typeface="Courier" pitchFamily="2" charset="0"/>
            </a:endParaRPr>
          </a:p>
          <a:p>
            <a:pPr indent="-182880"/>
            <a:endParaRPr lang="en-US" dirty="0">
              <a:latin typeface="Courier" pitchFamily="2" charset="0"/>
            </a:endParaRPr>
          </a:p>
          <a:p>
            <a:pPr indent="-182880"/>
            <a:endParaRPr lang="en-US" dirty="0">
              <a:latin typeface="Courier" pitchFamily="2" charset="0"/>
            </a:endParaRPr>
          </a:p>
          <a:p>
            <a:pPr indent="-182880"/>
            <a:endParaRPr lang="en-US" dirty="0">
              <a:latin typeface="Courier" pitchFamily="2" charset="0"/>
            </a:endParaRPr>
          </a:p>
          <a:p>
            <a:pPr indent="-182880"/>
            <a:endParaRPr lang="en-US" dirty="0">
              <a:latin typeface="Courier" pitchFamily="2" charset="0"/>
            </a:endParaRPr>
          </a:p>
          <a:p>
            <a:pPr indent="-182880"/>
            <a:endParaRPr lang="en-US" dirty="0">
              <a:latin typeface="Courier" pitchFamily="2" charset="0"/>
            </a:endParaRPr>
          </a:p>
          <a:p>
            <a:pPr indent="-182880"/>
            <a:r>
              <a:rPr lang="en-US" dirty="0">
                <a:latin typeface="Courier" pitchFamily="2" charset="0"/>
              </a:rPr>
              <a:t>}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8C5981-E272-3F4F-B773-D2771D8C1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551332"/>
              </p:ext>
            </p:extLst>
          </p:nvPr>
        </p:nvGraphicFramePr>
        <p:xfrm>
          <a:off x="5698680" y="5628020"/>
          <a:ext cx="3352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xp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yp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141D40-B27C-7549-9B6E-D2C951370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763000" cy="4876800"/>
          </a:xfrm>
        </p:spPr>
        <p:txBody>
          <a:bodyPr/>
          <a:lstStyle/>
          <a:p>
            <a:r>
              <a:rPr lang="en-US" dirty="0"/>
              <a:t>Write a C function </a:t>
            </a:r>
            <a:r>
              <a:rPr lang="en-US" dirty="0">
                <a:latin typeface="Courier" pitchFamily="2" charset="0"/>
              </a:rPr>
              <a:t>void decode1(long *</a:t>
            </a:r>
            <a:r>
              <a:rPr lang="en-US" dirty="0" err="1">
                <a:latin typeface="Courier" pitchFamily="2" charset="0"/>
              </a:rPr>
              <a:t>xp</a:t>
            </a:r>
            <a:r>
              <a:rPr lang="en-US" dirty="0">
                <a:latin typeface="Courier" pitchFamily="2" charset="0"/>
              </a:rPr>
              <a:t>, long *</a:t>
            </a:r>
            <a:r>
              <a:rPr lang="en-US" dirty="0" err="1">
                <a:latin typeface="Courier" pitchFamily="2" charset="0"/>
              </a:rPr>
              <a:t>yp</a:t>
            </a:r>
            <a:r>
              <a:rPr lang="en-US" dirty="0">
                <a:latin typeface="Courier" pitchFamily="2" charset="0"/>
              </a:rPr>
              <a:t>)</a:t>
            </a:r>
            <a:r>
              <a:rPr lang="en-US" dirty="0"/>
              <a:t> that will do the same thing as the following assembly code:</a:t>
            </a:r>
          </a:p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C68B7D8-7296-C148-B57D-3739725F5AA5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7630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49CD3A-6FE7-944C-862B-5B0B7452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87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AE420-AEB3-BA41-AA7D-808B89ADF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Translating 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214F2-8EB2-FE42-8A4F-7D023DF2E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763000" cy="4876800"/>
          </a:xfrm>
        </p:spPr>
        <p:txBody>
          <a:bodyPr/>
          <a:lstStyle/>
          <a:p>
            <a:r>
              <a:rPr lang="en-US" dirty="0"/>
              <a:t>Write a C function </a:t>
            </a:r>
            <a:r>
              <a:rPr lang="en-US" dirty="0">
                <a:latin typeface="Courier" pitchFamily="2" charset="0"/>
              </a:rPr>
              <a:t>void decode1(long *</a:t>
            </a:r>
            <a:r>
              <a:rPr lang="en-US" dirty="0" err="1">
                <a:latin typeface="Courier" pitchFamily="2" charset="0"/>
              </a:rPr>
              <a:t>xp</a:t>
            </a:r>
            <a:r>
              <a:rPr lang="en-US" dirty="0">
                <a:latin typeface="Courier" pitchFamily="2" charset="0"/>
              </a:rPr>
              <a:t>, long *</a:t>
            </a:r>
            <a:r>
              <a:rPr lang="en-US" dirty="0" err="1">
                <a:latin typeface="Courier" pitchFamily="2" charset="0"/>
              </a:rPr>
              <a:t>yp</a:t>
            </a:r>
            <a:r>
              <a:rPr lang="en-US" dirty="0">
                <a:latin typeface="Courier" pitchFamily="2" charset="0"/>
              </a:rPr>
              <a:t>)</a:t>
            </a:r>
            <a:r>
              <a:rPr lang="en-US" dirty="0"/>
              <a:t> that will do the same thing as the following assembly code: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E704B6-1F39-7242-A84A-A0EB67A9B7CA}"/>
              </a:ext>
            </a:extLst>
          </p:cNvPr>
          <p:cNvSpPr/>
          <p:nvPr/>
        </p:nvSpPr>
        <p:spPr>
          <a:xfrm>
            <a:off x="97436" y="2743200"/>
            <a:ext cx="4322164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182880"/>
            <a:r>
              <a:rPr lang="en-US" dirty="0">
                <a:latin typeface="Courier" pitchFamily="2" charset="0"/>
              </a:rPr>
              <a:t>decode:</a:t>
            </a:r>
          </a:p>
          <a:p>
            <a:pPr indent="-182880"/>
            <a:endParaRPr lang="en-US" dirty="0">
              <a:latin typeface="Courier" pitchFamily="2" charset="0"/>
            </a:endParaRPr>
          </a:p>
          <a:p>
            <a:pPr indent="-182880"/>
            <a:r>
              <a:rPr lang="en-US" dirty="0">
                <a:latin typeface="Courier" pitchFamily="2" charset="0"/>
              </a:rPr>
              <a:t>	</a:t>
            </a:r>
            <a:r>
              <a:rPr lang="en-US" dirty="0" err="1">
                <a:latin typeface="Courier" pitchFamily="2" charset="0"/>
              </a:rPr>
              <a:t>movq</a:t>
            </a:r>
            <a:r>
              <a:rPr lang="en-US" dirty="0">
                <a:latin typeface="Courier" pitchFamily="2" charset="0"/>
              </a:rPr>
              <a:t> (%</a:t>
            </a:r>
            <a:r>
              <a:rPr lang="en-US" dirty="0" err="1">
                <a:latin typeface="Courier" pitchFamily="2" charset="0"/>
              </a:rPr>
              <a:t>rdi</a:t>
            </a:r>
            <a:r>
              <a:rPr lang="en-US" dirty="0">
                <a:latin typeface="Courier" pitchFamily="2" charset="0"/>
              </a:rPr>
              <a:t>), %</a:t>
            </a:r>
            <a:r>
              <a:rPr lang="en-US" dirty="0" err="1">
                <a:latin typeface="Courier" pitchFamily="2" charset="0"/>
              </a:rPr>
              <a:t>rax</a:t>
            </a:r>
            <a:endParaRPr lang="en-US" dirty="0">
              <a:latin typeface="Courier" pitchFamily="2" charset="0"/>
            </a:endParaRPr>
          </a:p>
          <a:p>
            <a:pPr indent="-182880"/>
            <a:r>
              <a:rPr lang="en-US" dirty="0">
                <a:latin typeface="Courier" pitchFamily="2" charset="0"/>
              </a:rPr>
              <a:t>	</a:t>
            </a:r>
            <a:r>
              <a:rPr lang="en-US" dirty="0" err="1">
                <a:latin typeface="Courier" pitchFamily="2" charset="0"/>
              </a:rPr>
              <a:t>movq</a:t>
            </a:r>
            <a:r>
              <a:rPr lang="en-US" dirty="0">
                <a:latin typeface="Courier" pitchFamily="2" charset="0"/>
              </a:rPr>
              <a:t> (%</a:t>
            </a:r>
            <a:r>
              <a:rPr lang="en-US" dirty="0" err="1">
                <a:latin typeface="Courier" pitchFamily="2" charset="0"/>
              </a:rPr>
              <a:t>rsi</a:t>
            </a:r>
            <a:r>
              <a:rPr lang="en-US" dirty="0">
                <a:latin typeface="Courier" pitchFamily="2" charset="0"/>
              </a:rPr>
              <a:t>), %</a:t>
            </a:r>
            <a:r>
              <a:rPr lang="en-US" dirty="0" err="1">
                <a:latin typeface="Courier" pitchFamily="2" charset="0"/>
              </a:rPr>
              <a:t>rcx</a:t>
            </a:r>
            <a:endParaRPr lang="en-US" dirty="0">
              <a:latin typeface="Courier" pitchFamily="2" charset="0"/>
            </a:endParaRPr>
          </a:p>
          <a:p>
            <a:pPr indent="-182880"/>
            <a:r>
              <a:rPr lang="en-US" dirty="0">
                <a:latin typeface="Courier" pitchFamily="2" charset="0"/>
              </a:rPr>
              <a:t>	</a:t>
            </a:r>
            <a:r>
              <a:rPr lang="en-US" dirty="0" err="1">
                <a:latin typeface="Courier" pitchFamily="2" charset="0"/>
              </a:rPr>
              <a:t>movq</a:t>
            </a:r>
            <a:r>
              <a:rPr lang="en-US" dirty="0">
                <a:latin typeface="Courier" pitchFamily="2" charset="0"/>
              </a:rPr>
              <a:t> %</a:t>
            </a:r>
            <a:r>
              <a:rPr lang="en-US" dirty="0" err="1">
                <a:latin typeface="Courier" pitchFamily="2" charset="0"/>
              </a:rPr>
              <a:t>rax</a:t>
            </a:r>
            <a:r>
              <a:rPr lang="en-US" dirty="0">
                <a:latin typeface="Courier" pitchFamily="2" charset="0"/>
              </a:rPr>
              <a:t>, (%</a:t>
            </a:r>
            <a:r>
              <a:rPr lang="en-US" dirty="0" err="1">
                <a:latin typeface="Courier" pitchFamily="2" charset="0"/>
              </a:rPr>
              <a:t>rsi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indent="-182880"/>
            <a:r>
              <a:rPr lang="en-US" dirty="0">
                <a:latin typeface="Courier" pitchFamily="2" charset="0"/>
              </a:rPr>
              <a:t>	</a:t>
            </a:r>
            <a:r>
              <a:rPr lang="en-US" dirty="0" err="1">
                <a:latin typeface="Courier" pitchFamily="2" charset="0"/>
              </a:rPr>
              <a:t>movq</a:t>
            </a:r>
            <a:r>
              <a:rPr lang="en-US" dirty="0">
                <a:latin typeface="Courier" pitchFamily="2" charset="0"/>
              </a:rPr>
              <a:t> %</a:t>
            </a:r>
            <a:r>
              <a:rPr lang="en-US" dirty="0" err="1">
                <a:latin typeface="Courier" pitchFamily="2" charset="0"/>
              </a:rPr>
              <a:t>rcx</a:t>
            </a:r>
            <a:r>
              <a:rPr lang="en-US" dirty="0">
                <a:latin typeface="Courier" pitchFamily="2" charset="0"/>
              </a:rPr>
              <a:t>, (%</a:t>
            </a:r>
            <a:r>
              <a:rPr lang="en-US" dirty="0" err="1">
                <a:latin typeface="Courier" pitchFamily="2" charset="0"/>
              </a:rPr>
              <a:t>rdi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indent="-182880"/>
            <a:r>
              <a:rPr lang="en-US" dirty="0">
                <a:latin typeface="Courier" pitchFamily="2" charset="0"/>
              </a:rPr>
              <a:t>	ret</a:t>
            </a:r>
          </a:p>
          <a:p>
            <a:pPr indent="-182880"/>
            <a:endParaRPr lang="en-US" dirty="0">
              <a:latin typeface="Courier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D35BD5-F3E4-E345-8B5B-C9C4E37D23AF}"/>
              </a:ext>
            </a:extLst>
          </p:cNvPr>
          <p:cNvSpPr/>
          <p:nvPr/>
        </p:nvSpPr>
        <p:spPr>
          <a:xfrm>
            <a:off x="4419600" y="2745698"/>
            <a:ext cx="4626964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182880"/>
            <a:r>
              <a:rPr lang="en-US" dirty="0">
                <a:latin typeface="Courier" pitchFamily="2" charset="0"/>
              </a:rPr>
              <a:t>void decode(long *</a:t>
            </a:r>
            <a:r>
              <a:rPr lang="en-US" dirty="0" err="1">
                <a:latin typeface="Courier" pitchFamily="2" charset="0"/>
              </a:rPr>
              <a:t>xp</a:t>
            </a:r>
            <a:r>
              <a:rPr lang="en-US" dirty="0">
                <a:latin typeface="Courier" pitchFamily="2" charset="0"/>
              </a:rPr>
              <a:t>, long *</a:t>
            </a:r>
            <a:r>
              <a:rPr lang="en-US" dirty="0" err="1">
                <a:latin typeface="Courier" pitchFamily="2" charset="0"/>
              </a:rPr>
              <a:t>yp</a:t>
            </a:r>
            <a:r>
              <a:rPr lang="en-US" dirty="0">
                <a:latin typeface="Courier" pitchFamily="2" charset="0"/>
              </a:rPr>
              <a:t>){</a:t>
            </a:r>
          </a:p>
          <a:p>
            <a:pPr indent="-182880"/>
            <a:endParaRPr lang="en-US" dirty="0">
              <a:latin typeface="Courier" pitchFamily="2" charset="0"/>
            </a:endParaRPr>
          </a:p>
          <a:p>
            <a:pPr indent="-182880"/>
            <a:r>
              <a:rPr lang="en-US" dirty="0">
                <a:latin typeface="Courier" pitchFamily="2" charset="0"/>
              </a:rPr>
              <a:t>    long temp1 = *</a:t>
            </a:r>
            <a:r>
              <a:rPr lang="en-US" dirty="0" err="1">
                <a:latin typeface="Courier" pitchFamily="2" charset="0"/>
              </a:rPr>
              <a:t>xp</a:t>
            </a:r>
            <a:r>
              <a:rPr lang="en-US" dirty="0">
                <a:latin typeface="Courier" pitchFamily="2" charset="0"/>
              </a:rPr>
              <a:t>;</a:t>
            </a:r>
          </a:p>
          <a:p>
            <a:pPr indent="-182880"/>
            <a:r>
              <a:rPr lang="en-US" dirty="0">
                <a:latin typeface="Courier" pitchFamily="2" charset="0"/>
              </a:rPr>
              <a:t>    long temp2 = *</a:t>
            </a:r>
            <a:r>
              <a:rPr lang="en-US" dirty="0" err="1">
                <a:latin typeface="Courier" pitchFamily="2" charset="0"/>
              </a:rPr>
              <a:t>yp</a:t>
            </a:r>
            <a:r>
              <a:rPr lang="en-US" dirty="0">
                <a:latin typeface="Courier" pitchFamily="2" charset="0"/>
              </a:rPr>
              <a:t>;</a:t>
            </a:r>
          </a:p>
          <a:p>
            <a:pPr indent="-182880"/>
            <a:r>
              <a:rPr lang="en-US" dirty="0">
                <a:latin typeface="Courier" pitchFamily="2" charset="0"/>
              </a:rPr>
              <a:t>    *</a:t>
            </a:r>
            <a:r>
              <a:rPr lang="en-US" dirty="0" err="1">
                <a:latin typeface="Courier" pitchFamily="2" charset="0"/>
              </a:rPr>
              <a:t>yp</a:t>
            </a:r>
            <a:r>
              <a:rPr lang="en-US" dirty="0">
                <a:latin typeface="Courier" pitchFamily="2" charset="0"/>
              </a:rPr>
              <a:t> = temp1;</a:t>
            </a:r>
          </a:p>
          <a:p>
            <a:pPr indent="-182880"/>
            <a:r>
              <a:rPr lang="en-US" dirty="0">
                <a:latin typeface="Courier" pitchFamily="2" charset="0"/>
              </a:rPr>
              <a:t>    *</a:t>
            </a:r>
            <a:r>
              <a:rPr lang="en-US" dirty="0" err="1">
                <a:latin typeface="Courier" pitchFamily="2" charset="0"/>
              </a:rPr>
              <a:t>xp</a:t>
            </a:r>
            <a:r>
              <a:rPr lang="en-US" dirty="0">
                <a:latin typeface="Courier" pitchFamily="2" charset="0"/>
              </a:rPr>
              <a:t> = temp2;</a:t>
            </a:r>
          </a:p>
          <a:p>
            <a:pPr indent="-182880"/>
            <a:r>
              <a:rPr lang="en-US" dirty="0">
                <a:latin typeface="Courier" pitchFamily="2" charset="0"/>
              </a:rPr>
              <a:t>    </a:t>
            </a:r>
          </a:p>
          <a:p>
            <a:pPr indent="-182880"/>
            <a:r>
              <a:rPr lang="en-US" dirty="0">
                <a:latin typeface="Courier" pitchFamily="2" charset="0"/>
              </a:rPr>
              <a:t>}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8C5981-E272-3F4F-B773-D2771D8C1590}"/>
              </a:ext>
            </a:extLst>
          </p:cNvPr>
          <p:cNvGraphicFramePr>
            <a:graphicFrameLocks noGrp="1"/>
          </p:cNvGraphicFramePr>
          <p:nvPr/>
        </p:nvGraphicFramePr>
        <p:xfrm>
          <a:off x="5698680" y="5628020"/>
          <a:ext cx="3352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xp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yp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39C568-6CC4-764B-9B73-5AEF86170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6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is close to Machine Language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C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 value </a:t>
            </a:r>
            <a:r>
              <a:rPr lang="en-US" b="1" dirty="0">
                <a:latin typeface="Courier New"/>
                <a:cs typeface="Courier New"/>
              </a:rPr>
              <a:t>t</a:t>
            </a:r>
            <a:r>
              <a:rPr lang="en-US" dirty="0"/>
              <a:t> where designated by </a:t>
            </a:r>
            <a:r>
              <a:rPr lang="en-US" b="1" dirty="0" err="1">
                <a:latin typeface="Courier New"/>
                <a:cs typeface="Courier New"/>
              </a:rPr>
              <a:t>dest</a:t>
            </a:r>
            <a:endParaRPr lang="en-US" b="1" dirty="0">
              <a:latin typeface="Courier New"/>
              <a:cs typeface="Courier New"/>
            </a:endParaRPr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Assembly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Move 8-byte value to memory</a:t>
            </a:r>
          </a:p>
          <a:p>
            <a:pPr marL="839788" lvl="2" indent="-165100" defTabSz="895350">
              <a:tabLst>
                <a:tab pos="1603375" algn="l"/>
                <a:tab pos="2514600" algn="l"/>
              </a:tabLst>
            </a:pPr>
            <a:r>
              <a:rPr lang="en-US" dirty="0"/>
              <a:t>Quad words in x86-64 parlance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Operands:</a:t>
            </a: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:	</a:t>
            </a:r>
            <a:r>
              <a:rPr lang="en-US" dirty="0"/>
              <a:t>Register	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rbx</a:t>
            </a:r>
            <a:endParaRPr lang="en-US" b="1" dirty="0"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*</a:t>
            </a: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 	Memory	</a:t>
            </a:r>
            <a:r>
              <a:rPr lang="en-US" b="1" dirty="0"/>
              <a:t>M[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rbx</a:t>
            </a:r>
            <a:r>
              <a:rPr lang="en-US" b="1" dirty="0">
                <a:latin typeface="Courier New" pitchFamily="49" charset="0"/>
              </a:rPr>
              <a:t>]</a:t>
            </a:r>
            <a:endParaRPr lang="en-US" b="1" dirty="0"/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Object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3-byte instruction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at address </a:t>
            </a:r>
            <a:r>
              <a:rPr lang="en-US" b="1" dirty="0">
                <a:latin typeface="Courier New" pitchFamily="49" charset="0"/>
              </a:rPr>
              <a:t>0x40059e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23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33400" y="1747838"/>
            <a:ext cx="3883025" cy="3762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>
                <a:latin typeface="Courier New" pitchFamily="49" charset="0"/>
              </a:rPr>
              <a:t>*</a:t>
            </a:r>
            <a:r>
              <a:rPr lang="en-US" sz="1800" b="1" dirty="0" err="1">
                <a:latin typeface="Courier New" pitchFamily="49" charset="0"/>
              </a:rPr>
              <a:t>dest</a:t>
            </a:r>
            <a:r>
              <a:rPr lang="en-US" sz="1800" b="1" dirty="0">
                <a:latin typeface="Courier New" pitchFamily="49" charset="0"/>
              </a:rPr>
              <a:t> = t;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30225" y="2721767"/>
            <a:ext cx="3886200" cy="3762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549400" algn="l"/>
              </a:tabLst>
            </a:pPr>
            <a:r>
              <a:rPr lang="en-US" sz="1800" b="1" dirty="0" err="1">
                <a:latin typeface="Courier New" pitchFamily="49" charset="0"/>
              </a:rPr>
              <a:t>movq</a:t>
            </a:r>
            <a:r>
              <a:rPr lang="en-US" sz="1800" b="1" dirty="0">
                <a:latin typeface="Courier New" pitchFamily="49" charset="0"/>
              </a:rPr>
              <a:t> %</a:t>
            </a:r>
            <a:r>
              <a:rPr lang="en-US" sz="1800" b="1" dirty="0" err="1">
                <a:latin typeface="Courier New" pitchFamily="49" charset="0"/>
              </a:rPr>
              <a:t>rax</a:t>
            </a:r>
            <a:r>
              <a:rPr lang="en-US" sz="1800" b="1" dirty="0">
                <a:latin typeface="Courier New" pitchFamily="49" charset="0"/>
              </a:rPr>
              <a:t>, (%</a:t>
            </a:r>
            <a:r>
              <a:rPr lang="en-US" sz="1800" b="1" dirty="0" err="1">
                <a:latin typeface="Courier New" pitchFamily="49" charset="0"/>
              </a:rPr>
              <a:t>rbx</a:t>
            </a:r>
            <a:r>
              <a:rPr lang="en-US" sz="1800" b="1" dirty="0">
                <a:latin typeface="Courier New" pitchFamily="49" charset="0"/>
              </a:rPr>
              <a:t>)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12648" y="5181600"/>
            <a:ext cx="3886200" cy="3762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92100" algn="l"/>
              </a:tabLst>
            </a:pPr>
            <a:r>
              <a:rPr lang="en-US" sz="1800" b="1" dirty="0">
                <a:latin typeface="Courier New" pitchFamily="49" charset="0"/>
              </a:rPr>
              <a:t>0x40059e:  48 89 03</a:t>
            </a:r>
          </a:p>
        </p:txBody>
      </p:sp>
    </p:spTree>
    <p:extLst>
      <p:ext uri="{BB962C8B-B14F-4D97-AF65-F5344CB8AC3E}">
        <p14:creationId xmlns:p14="http://schemas.microsoft.com/office/powerpoint/2010/main" val="3877941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3B2AEF-6F7B-BE41-A961-FF0423AF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2" y="2362200"/>
            <a:ext cx="7964487" cy="2200275"/>
          </a:xfrm>
        </p:spPr>
        <p:txBody>
          <a:bodyPr/>
          <a:lstStyle/>
          <a:p>
            <a:r>
              <a:rPr lang="en-US" dirty="0"/>
              <a:t>Arithmetic in Assembly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84CFA2-697A-8C46-9999-0DC0093B85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186F7A-61E4-2549-8BAE-B57833AA5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94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Some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    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		                      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Also called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salq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+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r>
              <a:rPr lang="en-US" dirty="0"/>
              <a:t>  	</a:t>
            </a:r>
            <a:endParaRPr lang="en-US" dirty="0">
              <a:solidFill>
                <a:srgbClr val="C00000"/>
              </a:solidFill>
            </a:endParaRPr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endParaRPr lang="en-US" sz="2000" dirty="0"/>
          </a:p>
          <a:p>
            <a:pPr marL="0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25</a:t>
            </a:fld>
            <a:endParaRPr lang="en-US" dirty="0">
              <a:solidFill>
                <a:srgbClr val="4A66AC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A64AC2E-9309-B04B-9D73-BD360A35D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666819"/>
              </p:ext>
            </p:extLst>
          </p:nvPr>
        </p:nvGraphicFramePr>
        <p:xfrm>
          <a:off x="6705599" y="5003800"/>
          <a:ext cx="2438401" cy="185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4045">
                  <a:extLst>
                    <a:ext uri="{9D8B030D-6E8A-4147-A177-3AD203B41FA5}">
                      <a16:colId xmlns:a16="http://schemas.microsoft.com/office/drawing/2014/main" val="1396608733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186826825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538771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313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7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701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139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48475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2FD4D85-4B8A-2740-AB1B-5128A5F57468}"/>
              </a:ext>
            </a:extLst>
          </p:cNvPr>
          <p:cNvSpPr txBox="1"/>
          <p:nvPr/>
        </p:nvSpPr>
        <p:spPr>
          <a:xfrm>
            <a:off x="7473553" y="4634468"/>
            <a:ext cx="90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Suffixes</a:t>
            </a:r>
          </a:p>
        </p:txBody>
      </p:sp>
    </p:spTree>
    <p:extLst>
      <p:ext uri="{BB962C8B-B14F-4D97-AF65-F5344CB8AC3E}">
        <p14:creationId xmlns:p14="http://schemas.microsoft.com/office/powerpoint/2010/main" val="266719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Some Arithmetic Operations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One Operand Instructions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notq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		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~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incq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+ 1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decq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1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negq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26</a:t>
            </a:fld>
            <a:endParaRPr lang="en-US" dirty="0">
              <a:solidFill>
                <a:srgbClr val="4A66AC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9B53E0D-CC4F-9441-89C6-50D9DEF44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439855"/>
              </p:ext>
            </p:extLst>
          </p:nvPr>
        </p:nvGraphicFramePr>
        <p:xfrm>
          <a:off x="6705599" y="5003800"/>
          <a:ext cx="2438401" cy="185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4045">
                  <a:extLst>
                    <a:ext uri="{9D8B030D-6E8A-4147-A177-3AD203B41FA5}">
                      <a16:colId xmlns:a16="http://schemas.microsoft.com/office/drawing/2014/main" val="1396608733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186826825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538771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313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7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701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139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48475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0F0EB46-61BF-2345-9B72-50C4E8A94CF1}"/>
              </a:ext>
            </a:extLst>
          </p:cNvPr>
          <p:cNvSpPr txBox="1"/>
          <p:nvPr/>
        </p:nvSpPr>
        <p:spPr>
          <a:xfrm>
            <a:off x="7473553" y="4634468"/>
            <a:ext cx="90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Suffixes</a:t>
            </a:r>
          </a:p>
        </p:txBody>
      </p:sp>
    </p:spTree>
    <p:extLst>
      <p:ext uri="{BB962C8B-B14F-4D97-AF65-F5344CB8AC3E}">
        <p14:creationId xmlns:p14="http://schemas.microsoft.com/office/powerpoint/2010/main" val="1221184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4271B43-6F86-BA4F-90B5-748F2D4DD2CD}"/>
              </a:ext>
            </a:extLst>
          </p:cNvPr>
          <p:cNvGraphicFramePr>
            <a:graphicFrameLocks noGrp="1"/>
          </p:cNvGraphicFramePr>
          <p:nvPr/>
        </p:nvGraphicFramePr>
        <p:xfrm>
          <a:off x="4975860" y="3429000"/>
          <a:ext cx="33528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24875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77673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4: Assembly Operations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5257800" cy="2962656"/>
          </a:xfrm>
        </p:spPr>
        <p:txBody>
          <a:bodyPr>
            <a:normAutofit/>
          </a:bodyPr>
          <a:lstStyle/>
          <a:p>
            <a:endParaRPr lang="en-US" sz="2000" dirty="0">
              <a:latin typeface="Courier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latin typeface="Courier" pitchFamily="2" charset="0"/>
              </a:rPr>
              <a:t>addq</a:t>
            </a:r>
            <a:r>
              <a:rPr lang="en-US" sz="2000" dirty="0">
                <a:latin typeface="Courier" pitchFamily="2" charset="0"/>
              </a:rPr>
              <a:t> $0x47, %</a:t>
            </a:r>
            <a:r>
              <a:rPr lang="en-US" sz="2000" dirty="0" err="1">
                <a:latin typeface="Courier" pitchFamily="2" charset="0"/>
              </a:rPr>
              <a:t>rax</a:t>
            </a:r>
            <a:endParaRPr lang="en-US" sz="2000" dirty="0">
              <a:latin typeface="Courier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latin typeface="Courier" pitchFamily="2" charset="0"/>
              </a:rPr>
              <a:t>addq</a:t>
            </a:r>
            <a:r>
              <a:rPr lang="en-US" sz="2000" dirty="0">
                <a:latin typeface="Courier" pitchFamily="2" charset="0"/>
              </a:rPr>
              <a:t> %</a:t>
            </a:r>
            <a:r>
              <a:rPr lang="en-US" sz="2000" dirty="0" err="1">
                <a:latin typeface="Courier" pitchFamily="2" charset="0"/>
              </a:rPr>
              <a:t>rbx</a:t>
            </a:r>
            <a:r>
              <a:rPr lang="en-US" sz="2000" dirty="0">
                <a:latin typeface="Courier" pitchFamily="2" charset="0"/>
              </a:rPr>
              <a:t>, %</a:t>
            </a:r>
            <a:r>
              <a:rPr lang="en-US" sz="2000" dirty="0" err="1">
                <a:latin typeface="Courier" pitchFamily="2" charset="0"/>
              </a:rPr>
              <a:t>rax</a:t>
            </a:r>
            <a:endParaRPr lang="en-US" sz="2000" dirty="0">
              <a:latin typeface="Courier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latin typeface="Courier" pitchFamily="2" charset="0"/>
              </a:rPr>
              <a:t>addq</a:t>
            </a:r>
            <a:r>
              <a:rPr lang="en-US" sz="2000" dirty="0">
                <a:latin typeface="Courier" pitchFamily="2" charset="0"/>
              </a:rPr>
              <a:t> (%</a:t>
            </a:r>
            <a:r>
              <a:rPr lang="en-US" sz="2000" dirty="0" err="1">
                <a:latin typeface="Courier" pitchFamily="2" charset="0"/>
              </a:rPr>
              <a:t>rbx</a:t>
            </a:r>
            <a:r>
              <a:rPr lang="en-US" sz="2000" dirty="0">
                <a:latin typeface="Courier" pitchFamily="2" charset="0"/>
              </a:rPr>
              <a:t>), %</a:t>
            </a:r>
            <a:r>
              <a:rPr lang="en-US" sz="2000" dirty="0" err="1">
                <a:latin typeface="Courier" pitchFamily="2" charset="0"/>
              </a:rPr>
              <a:t>rax</a:t>
            </a:r>
            <a:endParaRPr lang="en-US" sz="2000" dirty="0">
              <a:latin typeface="Courier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latin typeface="Courier" pitchFamily="2" charset="0"/>
              </a:rPr>
              <a:t>addq</a:t>
            </a:r>
            <a:r>
              <a:rPr lang="en-US" sz="2000" dirty="0">
                <a:latin typeface="Courier" pitchFamily="2" charset="0"/>
              </a:rPr>
              <a:t> %</a:t>
            </a:r>
            <a:r>
              <a:rPr lang="en-US" sz="2000" dirty="0" err="1">
                <a:latin typeface="Courier" pitchFamily="2" charset="0"/>
              </a:rPr>
              <a:t>rbx</a:t>
            </a:r>
            <a:r>
              <a:rPr lang="en-US" sz="2000" dirty="0">
                <a:latin typeface="Courier" pitchFamily="2" charset="0"/>
              </a:rPr>
              <a:t>, (%</a:t>
            </a:r>
            <a:r>
              <a:rPr lang="en-US" sz="2000" dirty="0" err="1">
                <a:latin typeface="Courier" pitchFamily="2" charset="0"/>
              </a:rPr>
              <a:t>rax</a:t>
            </a:r>
            <a:r>
              <a:rPr lang="en-US" sz="2000" dirty="0">
                <a:latin typeface="Courier" pitchFamily="2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latin typeface="Courier" pitchFamily="2" charset="0"/>
              </a:rPr>
              <a:t>addq</a:t>
            </a:r>
            <a:r>
              <a:rPr lang="en-US" sz="2000" dirty="0">
                <a:latin typeface="Courier" pitchFamily="2" charset="0"/>
              </a:rPr>
              <a:t> 8(%rax,%rdi,8), %</a:t>
            </a:r>
            <a:r>
              <a:rPr lang="en-US" sz="2000" dirty="0" err="1">
                <a:latin typeface="Courier" pitchFamily="2" charset="0"/>
              </a:rPr>
              <a:t>rax</a:t>
            </a:r>
            <a:endParaRPr lang="en-US" sz="2000" dirty="0">
              <a:latin typeface="Courier" pitchFamily="2" charset="0"/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27</a:t>
            </a:fld>
            <a:endParaRPr lang="en-US" dirty="0">
              <a:solidFill>
                <a:srgbClr val="4A66AC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EE39F35-67D1-744D-B5A2-9A2CA37534C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725168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" pitchFamily="2" charset="0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alibri"/>
                        </a:rPr>
                        <a:t>0x100</a:t>
                      </a:r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" pitchFamily="2" charset="0"/>
                          <a:cs typeface="Courier New"/>
                        </a:rPr>
                        <a:t>rbx</a:t>
                      </a:r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alibri"/>
                        </a:rPr>
                        <a:t>0x108</a:t>
                      </a:r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" pitchFamily="2" charset="0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alibri"/>
                        </a:rPr>
                        <a:t>0x01</a:t>
                      </a:r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E0AC901-5AD0-1246-839D-79FAB14A88E8}"/>
              </a:ext>
            </a:extLst>
          </p:cNvPr>
          <p:cNvGraphicFramePr>
            <a:graphicFrameLocks noGrp="1"/>
          </p:cNvGraphicFramePr>
          <p:nvPr/>
        </p:nvGraphicFramePr>
        <p:xfrm>
          <a:off x="4991100" y="1728216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ourier New"/>
                        </a:rPr>
                        <a:t>0x100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alibri"/>
                        </a:rPr>
                        <a:t>0x012</a:t>
                      </a:r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ourier New"/>
                        </a:rPr>
                        <a:t>0x108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alibri"/>
                        </a:rPr>
                        <a:t>0x89a</a:t>
                      </a:r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ourier New"/>
                        </a:rPr>
                        <a:t>0x110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alibri"/>
                        </a:rPr>
                        <a:t>0x909</a:t>
                      </a:r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950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4271B43-6F86-BA4F-90B5-748F2D4DD2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822319"/>
              </p:ext>
            </p:extLst>
          </p:nvPr>
        </p:nvGraphicFramePr>
        <p:xfrm>
          <a:off x="4975860" y="3429000"/>
          <a:ext cx="33528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24875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77673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4: Assembly Operations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5257800" cy="2962656"/>
          </a:xfrm>
        </p:spPr>
        <p:txBody>
          <a:bodyPr>
            <a:normAutofit/>
          </a:bodyPr>
          <a:lstStyle/>
          <a:p>
            <a:endParaRPr lang="en-US" sz="2000" dirty="0">
              <a:latin typeface="Courier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latin typeface="Courier" pitchFamily="2" charset="0"/>
              </a:rPr>
              <a:t>addq</a:t>
            </a:r>
            <a:r>
              <a:rPr lang="en-US" sz="2000" dirty="0">
                <a:latin typeface="Courier" pitchFamily="2" charset="0"/>
              </a:rPr>
              <a:t> $0x47, %</a:t>
            </a:r>
            <a:r>
              <a:rPr lang="en-US" sz="2000" dirty="0" err="1">
                <a:latin typeface="Courier" pitchFamily="2" charset="0"/>
              </a:rPr>
              <a:t>rax</a:t>
            </a:r>
            <a:endParaRPr lang="en-US" sz="2000" dirty="0">
              <a:latin typeface="Courier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latin typeface="Courier" pitchFamily="2" charset="0"/>
              </a:rPr>
              <a:t>addq</a:t>
            </a:r>
            <a:r>
              <a:rPr lang="en-US" sz="2000" dirty="0">
                <a:latin typeface="Courier" pitchFamily="2" charset="0"/>
              </a:rPr>
              <a:t> %</a:t>
            </a:r>
            <a:r>
              <a:rPr lang="en-US" sz="2000" dirty="0" err="1">
                <a:latin typeface="Courier" pitchFamily="2" charset="0"/>
              </a:rPr>
              <a:t>rbx</a:t>
            </a:r>
            <a:r>
              <a:rPr lang="en-US" sz="2000" dirty="0">
                <a:latin typeface="Courier" pitchFamily="2" charset="0"/>
              </a:rPr>
              <a:t>, %</a:t>
            </a:r>
            <a:r>
              <a:rPr lang="en-US" sz="2000" dirty="0" err="1">
                <a:latin typeface="Courier" pitchFamily="2" charset="0"/>
              </a:rPr>
              <a:t>rax</a:t>
            </a:r>
            <a:endParaRPr lang="en-US" sz="2000" dirty="0">
              <a:latin typeface="Courier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latin typeface="Courier" pitchFamily="2" charset="0"/>
              </a:rPr>
              <a:t>addq</a:t>
            </a:r>
            <a:r>
              <a:rPr lang="en-US" sz="2000" dirty="0">
                <a:latin typeface="Courier" pitchFamily="2" charset="0"/>
              </a:rPr>
              <a:t> (%</a:t>
            </a:r>
            <a:r>
              <a:rPr lang="en-US" sz="2000" dirty="0" err="1">
                <a:latin typeface="Courier" pitchFamily="2" charset="0"/>
              </a:rPr>
              <a:t>rbx</a:t>
            </a:r>
            <a:r>
              <a:rPr lang="en-US" sz="2000" dirty="0">
                <a:latin typeface="Courier" pitchFamily="2" charset="0"/>
              </a:rPr>
              <a:t>), %</a:t>
            </a:r>
            <a:r>
              <a:rPr lang="en-US" sz="2000" dirty="0" err="1">
                <a:latin typeface="Courier" pitchFamily="2" charset="0"/>
              </a:rPr>
              <a:t>rax</a:t>
            </a:r>
            <a:endParaRPr lang="en-US" sz="2000" dirty="0">
              <a:latin typeface="Courier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latin typeface="Courier" pitchFamily="2" charset="0"/>
              </a:rPr>
              <a:t>addq</a:t>
            </a:r>
            <a:r>
              <a:rPr lang="en-US" sz="2000" dirty="0">
                <a:latin typeface="Courier" pitchFamily="2" charset="0"/>
              </a:rPr>
              <a:t> %</a:t>
            </a:r>
            <a:r>
              <a:rPr lang="en-US" sz="2000" dirty="0" err="1">
                <a:latin typeface="Courier" pitchFamily="2" charset="0"/>
              </a:rPr>
              <a:t>rbx</a:t>
            </a:r>
            <a:r>
              <a:rPr lang="en-US" sz="2000" dirty="0">
                <a:latin typeface="Courier" pitchFamily="2" charset="0"/>
              </a:rPr>
              <a:t>, (%</a:t>
            </a:r>
            <a:r>
              <a:rPr lang="en-US" sz="2000" dirty="0" err="1">
                <a:latin typeface="Courier" pitchFamily="2" charset="0"/>
              </a:rPr>
              <a:t>rax</a:t>
            </a:r>
            <a:r>
              <a:rPr lang="en-US" sz="2000" dirty="0">
                <a:latin typeface="Courier" pitchFamily="2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latin typeface="Courier" pitchFamily="2" charset="0"/>
              </a:rPr>
              <a:t>addq</a:t>
            </a:r>
            <a:r>
              <a:rPr lang="en-US" sz="2000" dirty="0">
                <a:latin typeface="Courier" pitchFamily="2" charset="0"/>
              </a:rPr>
              <a:t> 8(%rax,%rdi,8), %</a:t>
            </a:r>
            <a:r>
              <a:rPr lang="en-US" sz="2000" dirty="0" err="1">
                <a:latin typeface="Courier" pitchFamily="2" charset="0"/>
              </a:rPr>
              <a:t>rax</a:t>
            </a:r>
            <a:endParaRPr lang="en-US" sz="2000" dirty="0">
              <a:latin typeface="Courier" pitchFamily="2" charset="0"/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28</a:t>
            </a:fld>
            <a:endParaRPr lang="en-US" dirty="0">
              <a:solidFill>
                <a:srgbClr val="4A66AC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EE39F35-67D1-744D-B5A2-9A2CA3753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377159"/>
              </p:ext>
            </p:extLst>
          </p:nvPr>
        </p:nvGraphicFramePr>
        <p:xfrm>
          <a:off x="838200" y="1725168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" pitchFamily="2" charset="0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alibri"/>
                        </a:rPr>
                        <a:t>0x100</a:t>
                      </a:r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" pitchFamily="2" charset="0"/>
                          <a:cs typeface="Courier New"/>
                        </a:rPr>
                        <a:t>rbx</a:t>
                      </a:r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alibri"/>
                        </a:rPr>
                        <a:t>0x108</a:t>
                      </a:r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" pitchFamily="2" charset="0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alibri"/>
                        </a:rPr>
                        <a:t>0x01</a:t>
                      </a:r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E0AC901-5AD0-1246-839D-79FAB14A8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621537"/>
              </p:ext>
            </p:extLst>
          </p:nvPr>
        </p:nvGraphicFramePr>
        <p:xfrm>
          <a:off x="4991100" y="1728216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ourier New"/>
                        </a:rPr>
                        <a:t>0x100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alibri"/>
                        </a:rPr>
                        <a:t>0x012</a:t>
                      </a:r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ourier New"/>
                        </a:rPr>
                        <a:t>0x108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alibri"/>
                        </a:rPr>
                        <a:t>0x89a</a:t>
                      </a:r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ourier New"/>
                        </a:rPr>
                        <a:t>0x110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alibri"/>
                        </a:rPr>
                        <a:t>0x909</a:t>
                      </a:r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9DFBA83-35C5-F541-B3DD-BD292C0FD358}"/>
              </a:ext>
            </a:extLst>
          </p:cNvPr>
          <p:cNvSpPr txBox="1">
            <a:spLocks/>
          </p:cNvSpPr>
          <p:nvPr/>
        </p:nvSpPr>
        <p:spPr>
          <a:xfrm>
            <a:off x="4975860" y="3846576"/>
            <a:ext cx="5257800" cy="296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Courier" pitchFamily="2" charset="0"/>
              </a:rPr>
              <a:t>0x147		%</a:t>
            </a:r>
            <a:r>
              <a:rPr lang="en-US" sz="2000" dirty="0" err="1">
                <a:latin typeface="Courier" pitchFamily="2" charset="0"/>
              </a:rPr>
              <a:t>rax</a:t>
            </a:r>
            <a:endParaRPr lang="en-US" sz="20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</a:rPr>
              <a:t>0x208		%</a:t>
            </a:r>
            <a:r>
              <a:rPr lang="en-US" sz="2000" dirty="0" err="1">
                <a:latin typeface="Courier" pitchFamily="2" charset="0"/>
              </a:rPr>
              <a:t>rax</a:t>
            </a:r>
            <a:endParaRPr lang="en-US" sz="20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</a:rPr>
              <a:t>0x99a		%</a:t>
            </a:r>
            <a:r>
              <a:rPr lang="en-US" sz="2000" dirty="0" err="1">
                <a:latin typeface="Courier" pitchFamily="2" charset="0"/>
              </a:rPr>
              <a:t>rax</a:t>
            </a:r>
            <a:endParaRPr lang="en-US" sz="20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</a:rPr>
              <a:t>0x11a		0x100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</a:rPr>
              <a:t>0xa09		%</a:t>
            </a:r>
            <a:r>
              <a:rPr lang="en-US" sz="2000" dirty="0" err="1">
                <a:latin typeface="Courier" pitchFamily="2" charset="0"/>
              </a:rPr>
              <a:t>rax</a:t>
            </a:r>
            <a:endParaRPr lang="en-US" sz="2000" dirty="0">
              <a:latin typeface="Courier" pitchFamily="2" charset="0"/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769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306A7-5A08-5F4B-8617-329C0334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Translating Assembly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8F1C1B-E0D6-6A44-9C00-5594F4275B32}"/>
              </a:ext>
            </a:extLst>
          </p:cNvPr>
          <p:cNvSpPr>
            <a:spLocks/>
          </p:cNvSpPr>
          <p:nvPr/>
        </p:nvSpPr>
        <p:spPr bwMode="auto">
          <a:xfrm>
            <a:off x="483419" y="1981200"/>
            <a:ext cx="3555181" cy="2463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orq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sarq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$3,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notq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	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	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081A59F-1355-A349-A9E6-5252C8FAB74B}"/>
              </a:ext>
            </a:extLst>
          </p:cNvPr>
          <p:cNvSpPr txBox="1">
            <a:spLocks/>
          </p:cNvSpPr>
          <p:nvPr/>
        </p:nvSpPr>
        <p:spPr>
          <a:xfrm>
            <a:off x="457200" y="4943475"/>
            <a:ext cx="4406900" cy="2828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sarq</a:t>
            </a:r>
            <a:r>
              <a:rPr lang="en-US" dirty="0"/>
              <a:t>: arithmetic right shift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867D10A-57BA-9240-B84F-0F4CC3DDB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464673"/>
              </p:ext>
            </p:extLst>
          </p:nvPr>
        </p:nvGraphicFramePr>
        <p:xfrm>
          <a:off x="5798574" y="4982498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return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205756"/>
                  </a:ext>
                </a:extLst>
              </a:tr>
            </a:tbl>
          </a:graphicData>
        </a:graphic>
      </p:graphicFrame>
      <p:sp>
        <p:nvSpPr>
          <p:cNvPr id="9" name="Rectangle 4">
            <a:extLst>
              <a:ext uri="{FF2B5EF4-FFF2-40B4-BE49-F238E27FC236}">
                <a16:creationId xmlns:a16="http://schemas.microsoft.com/office/drawing/2014/main" id="{9D3394E1-E0CE-A640-B4D2-BA4BD6017DDF}"/>
              </a:ext>
            </a:extLst>
          </p:cNvPr>
          <p:cNvSpPr>
            <a:spLocks/>
          </p:cNvSpPr>
          <p:nvPr/>
        </p:nvSpPr>
        <p:spPr bwMode="auto">
          <a:xfrm>
            <a:off x="4191000" y="1981200"/>
            <a:ext cx="4876799" cy="2463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x = x | y;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x = x &gt;&gt; 3;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x = ~x;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ret = z - x;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ret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2990E1-F2B8-A64E-B4CB-2124EEEFE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1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DB48-2EF1-6C49-BE5C-260F25416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Compilation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5549C4-8D5C-D149-9EDD-7F0849FA100E}"/>
              </a:ext>
            </a:extLst>
          </p:cNvPr>
          <p:cNvGrpSpPr/>
          <p:nvPr/>
        </p:nvGrpSpPr>
        <p:grpSpPr>
          <a:xfrm>
            <a:off x="415925" y="1905000"/>
            <a:ext cx="8270875" cy="1768475"/>
            <a:chOff x="0" y="30163"/>
            <a:chExt cx="8270875" cy="1768475"/>
          </a:xfrm>
        </p:grpSpPr>
        <p:sp>
          <p:nvSpPr>
            <p:cNvPr id="4" name="Rectangle 379">
              <a:extLst>
                <a:ext uri="{FF2B5EF4-FFF2-40B4-BE49-F238E27FC236}">
                  <a16:creationId xmlns:a16="http://schemas.microsoft.com/office/drawing/2014/main" id="{EDB64972-64F2-CC49-BDBF-95812DDF3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50838"/>
              <a:ext cx="914400" cy="838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1400"/>
                <a:t>Pre-</a:t>
              </a:r>
            </a:p>
            <a:p>
              <a:r>
                <a:rPr lang="en-US" sz="1400"/>
                <a:t>processor</a:t>
              </a:r>
            </a:p>
            <a:p>
              <a:r>
                <a:rPr lang="en-US" sz="1400"/>
                <a:t>(</a:t>
              </a:r>
              <a:r>
                <a:rPr lang="en-US" sz="1400">
                  <a:latin typeface="Courier New" charset="0"/>
                </a:rPr>
                <a:t>cpp</a:t>
              </a:r>
              <a:r>
                <a:rPr lang="en-US" sz="1400"/>
                <a:t>)</a:t>
              </a:r>
            </a:p>
          </p:txBody>
        </p:sp>
        <p:sp>
          <p:nvSpPr>
            <p:cNvPr id="5" name="Line 382">
              <a:extLst>
                <a:ext uri="{FF2B5EF4-FFF2-40B4-BE49-F238E27FC236}">
                  <a16:creationId xmlns:a16="http://schemas.microsoft.com/office/drawing/2014/main" id="{BEB3F0C3-217E-874D-9218-BB7DCA9643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808038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383">
              <a:extLst>
                <a:ext uri="{FF2B5EF4-FFF2-40B4-BE49-F238E27FC236}">
                  <a16:creationId xmlns:a16="http://schemas.microsoft.com/office/drawing/2014/main" id="{3CFC263C-CAB7-E14A-A27C-7DB30C1E8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533400"/>
              <a:ext cx="8286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200">
                  <a:latin typeface="Courier New" charset="0"/>
                </a:rPr>
                <a:t>hello.i</a:t>
              </a:r>
            </a:p>
          </p:txBody>
        </p:sp>
        <p:sp>
          <p:nvSpPr>
            <p:cNvPr id="7" name="Rectangle 390">
              <a:extLst>
                <a:ext uri="{FF2B5EF4-FFF2-40B4-BE49-F238E27FC236}">
                  <a16:creationId xmlns:a16="http://schemas.microsoft.com/office/drawing/2014/main" id="{26F4B81B-676B-3D45-8341-5A2D6898B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350838"/>
              <a:ext cx="914400" cy="838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1400"/>
                <a:t> Compiler</a:t>
              </a:r>
            </a:p>
            <a:p>
              <a:r>
                <a:rPr lang="en-US" sz="1400"/>
                <a:t>(</a:t>
              </a:r>
              <a:r>
                <a:rPr lang="en-US" sz="1400">
                  <a:latin typeface="Courier New" charset="0"/>
                </a:rPr>
                <a:t>cc1</a:t>
              </a:r>
              <a:r>
                <a:rPr lang="en-US" sz="1400"/>
                <a:t>)</a:t>
              </a:r>
            </a:p>
          </p:txBody>
        </p:sp>
        <p:sp>
          <p:nvSpPr>
            <p:cNvPr id="8" name="Line 391">
              <a:extLst>
                <a:ext uri="{FF2B5EF4-FFF2-40B4-BE49-F238E27FC236}">
                  <a16:creationId xmlns:a16="http://schemas.microsoft.com/office/drawing/2014/main" id="{CB41A81D-FAAB-7048-96BF-BD1AFF5AD3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7600" y="808038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392">
              <a:extLst>
                <a:ext uri="{FF2B5EF4-FFF2-40B4-BE49-F238E27FC236}">
                  <a16:creationId xmlns:a16="http://schemas.microsoft.com/office/drawing/2014/main" id="{87E90A1C-585D-AF40-806B-563F713D61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7600" y="533400"/>
              <a:ext cx="8286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200">
                  <a:latin typeface="Courier New" charset="0"/>
                </a:rPr>
                <a:t>hello.s</a:t>
              </a:r>
            </a:p>
          </p:txBody>
        </p:sp>
        <p:sp>
          <p:nvSpPr>
            <p:cNvPr id="10" name="Rectangle 393">
              <a:extLst>
                <a:ext uri="{FF2B5EF4-FFF2-40B4-BE49-F238E27FC236}">
                  <a16:creationId xmlns:a16="http://schemas.microsoft.com/office/drawing/2014/main" id="{A3DBBFF2-E820-CF4E-9FB4-2354A31B4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350838"/>
              <a:ext cx="914400" cy="838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1400"/>
                <a:t>Assembler</a:t>
              </a:r>
            </a:p>
            <a:p>
              <a:r>
                <a:rPr lang="en-US" sz="1400"/>
                <a:t>(</a:t>
              </a:r>
              <a:r>
                <a:rPr lang="en-US" sz="1400">
                  <a:latin typeface="Courier New" charset="0"/>
                </a:rPr>
                <a:t>as</a:t>
              </a:r>
              <a:r>
                <a:rPr lang="en-US" sz="1400"/>
                <a:t>)</a:t>
              </a:r>
            </a:p>
          </p:txBody>
        </p:sp>
        <p:sp>
          <p:nvSpPr>
            <p:cNvPr id="11" name="Line 394">
              <a:extLst>
                <a:ext uri="{FF2B5EF4-FFF2-40B4-BE49-F238E27FC236}">
                  <a16:creationId xmlns:a16="http://schemas.microsoft.com/office/drawing/2014/main" id="{7CB26367-7B56-7441-B271-A52B1A72DC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6400" y="808038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395">
              <a:extLst>
                <a:ext uri="{FF2B5EF4-FFF2-40B4-BE49-F238E27FC236}">
                  <a16:creationId xmlns:a16="http://schemas.microsoft.com/office/drawing/2014/main" id="{778D2184-5A3C-664D-94FF-62A0E3E7F1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533400"/>
              <a:ext cx="8286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200">
                  <a:latin typeface="Courier New" charset="0"/>
                </a:rPr>
                <a:t>hello.o</a:t>
              </a:r>
            </a:p>
          </p:txBody>
        </p:sp>
        <p:sp>
          <p:nvSpPr>
            <p:cNvPr id="13" name="Rectangle 396">
              <a:extLst>
                <a:ext uri="{FF2B5EF4-FFF2-40B4-BE49-F238E27FC236}">
                  <a16:creationId xmlns:a16="http://schemas.microsoft.com/office/drawing/2014/main" id="{E53215CB-CFDF-5646-AE4A-BA82ED8F4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350838"/>
              <a:ext cx="914400" cy="838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1400"/>
                <a:t>Linker</a:t>
              </a:r>
            </a:p>
            <a:p>
              <a:r>
                <a:rPr lang="en-US" sz="1400"/>
                <a:t>(</a:t>
              </a:r>
              <a:r>
                <a:rPr lang="en-US" sz="1400">
                  <a:latin typeface="Courier New" charset="0"/>
                </a:rPr>
                <a:t>ld</a:t>
              </a:r>
              <a:r>
                <a:rPr lang="en-US" sz="1400"/>
                <a:t>)</a:t>
              </a:r>
            </a:p>
          </p:txBody>
        </p:sp>
        <p:sp>
          <p:nvSpPr>
            <p:cNvPr id="14" name="Line 397">
              <a:extLst>
                <a:ext uri="{FF2B5EF4-FFF2-40B4-BE49-F238E27FC236}">
                  <a16:creationId xmlns:a16="http://schemas.microsoft.com/office/drawing/2014/main" id="{8BC133F7-06E1-ED43-B1C9-0E10B96891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5200" y="808038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398">
              <a:extLst>
                <a:ext uri="{FF2B5EF4-FFF2-40B4-BE49-F238E27FC236}">
                  <a16:creationId xmlns:a16="http://schemas.microsoft.com/office/drawing/2014/main" id="{A3E4D02E-AA62-1C4D-B37D-511CA60084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7275" y="533400"/>
              <a:ext cx="6445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200">
                  <a:latin typeface="Courier New" charset="0"/>
                </a:rPr>
                <a:t>hello</a:t>
              </a:r>
            </a:p>
          </p:txBody>
        </p:sp>
        <p:sp>
          <p:nvSpPr>
            <p:cNvPr id="16" name="Line 399">
              <a:extLst>
                <a:ext uri="{FF2B5EF4-FFF2-40B4-BE49-F238E27FC236}">
                  <a16:creationId xmlns:a16="http://schemas.microsoft.com/office/drawing/2014/main" id="{73C2B683-79EB-544D-8193-DAB817FFB3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08038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400">
              <a:extLst>
                <a:ext uri="{FF2B5EF4-FFF2-40B4-BE49-F238E27FC236}">
                  <a16:creationId xmlns:a16="http://schemas.microsoft.com/office/drawing/2014/main" id="{211BCFFF-0206-5643-BCD6-E0CBAF2A8E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33400"/>
              <a:ext cx="8286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200">
                  <a:latin typeface="Courier New" charset="0"/>
                </a:rPr>
                <a:t>hello.c</a:t>
              </a:r>
            </a:p>
          </p:txBody>
        </p:sp>
        <p:sp>
          <p:nvSpPr>
            <p:cNvPr id="18" name="Text Box 401">
              <a:extLst>
                <a:ext uri="{FF2B5EF4-FFF2-40B4-BE49-F238E27FC236}">
                  <a16:creationId xmlns:a16="http://schemas.microsoft.com/office/drawing/2014/main" id="{44007AC7-3225-B64A-A0A7-FC4FE9E663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8" y="960438"/>
              <a:ext cx="749300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200" i="1" dirty="0"/>
                <a:t>Source</a:t>
              </a:r>
            </a:p>
            <a:p>
              <a:r>
                <a:rPr lang="en-US" sz="1200" i="1" dirty="0"/>
                <a:t>program</a:t>
              </a:r>
            </a:p>
            <a:p>
              <a:r>
                <a:rPr lang="en-US" sz="1200" i="1" dirty="0"/>
                <a:t>(text)</a:t>
              </a:r>
            </a:p>
          </p:txBody>
        </p:sp>
        <p:sp>
          <p:nvSpPr>
            <p:cNvPr id="19" name="Text Box 402">
              <a:extLst>
                <a:ext uri="{FF2B5EF4-FFF2-40B4-BE49-F238E27FC236}">
                  <a16:creationId xmlns:a16="http://schemas.microsoft.com/office/drawing/2014/main" id="{CACBE534-7F16-E149-A038-259486B74F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976313"/>
              <a:ext cx="757238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200" i="1"/>
                <a:t>Modified</a:t>
              </a:r>
            </a:p>
            <a:p>
              <a:r>
                <a:rPr lang="en-US" sz="1200" i="1"/>
                <a:t>source</a:t>
              </a:r>
            </a:p>
            <a:p>
              <a:r>
                <a:rPr lang="en-US" sz="1200" i="1"/>
                <a:t>program</a:t>
              </a:r>
            </a:p>
            <a:p>
              <a:r>
                <a:rPr lang="en-US" sz="1200" i="1"/>
                <a:t>(text)</a:t>
              </a:r>
            </a:p>
          </p:txBody>
        </p:sp>
        <p:sp>
          <p:nvSpPr>
            <p:cNvPr id="20" name="Text Box 403">
              <a:extLst>
                <a:ext uri="{FF2B5EF4-FFF2-40B4-BE49-F238E27FC236}">
                  <a16:creationId xmlns:a16="http://schemas.microsoft.com/office/drawing/2014/main" id="{55A0964C-7C29-4B40-9D46-F777C53017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9350" y="960438"/>
              <a:ext cx="842963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200" i="1"/>
                <a:t>Assembly</a:t>
              </a:r>
            </a:p>
            <a:p>
              <a:r>
                <a:rPr lang="en-US" sz="1200" i="1"/>
                <a:t>program</a:t>
              </a:r>
            </a:p>
            <a:p>
              <a:r>
                <a:rPr lang="en-US" sz="1200" i="1"/>
                <a:t>(text)</a:t>
              </a:r>
            </a:p>
          </p:txBody>
        </p:sp>
        <p:sp>
          <p:nvSpPr>
            <p:cNvPr id="21" name="Text Box 404">
              <a:extLst>
                <a:ext uri="{FF2B5EF4-FFF2-40B4-BE49-F238E27FC236}">
                  <a16:creationId xmlns:a16="http://schemas.microsoft.com/office/drawing/2014/main" id="{8DC1F575-717E-844F-B1FD-D7CABEF5C5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4813" y="976313"/>
              <a:ext cx="984250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200" i="1"/>
                <a:t>Relocatable</a:t>
              </a:r>
            </a:p>
            <a:p>
              <a:r>
                <a:rPr lang="en-US" sz="1200" i="1"/>
                <a:t>object</a:t>
              </a:r>
            </a:p>
            <a:p>
              <a:r>
                <a:rPr lang="en-US" sz="1200" i="1"/>
                <a:t>programs</a:t>
              </a:r>
            </a:p>
            <a:p>
              <a:r>
                <a:rPr lang="en-US" sz="1200" i="1"/>
                <a:t>(binary)</a:t>
              </a:r>
            </a:p>
          </p:txBody>
        </p:sp>
        <p:sp>
          <p:nvSpPr>
            <p:cNvPr id="22" name="Text Box 405">
              <a:extLst>
                <a:ext uri="{FF2B5EF4-FFF2-40B4-BE49-F238E27FC236}">
                  <a16:creationId xmlns:a16="http://schemas.microsoft.com/office/drawing/2014/main" id="{4EDD2B69-0357-EA47-B5F7-3E92A1F5C0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5838" y="976313"/>
              <a:ext cx="935037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200" i="1"/>
                <a:t>Executable</a:t>
              </a:r>
            </a:p>
            <a:p>
              <a:r>
                <a:rPr lang="en-US" sz="1200" i="1"/>
                <a:t>object</a:t>
              </a:r>
            </a:p>
            <a:p>
              <a:r>
                <a:rPr lang="en-US" sz="1200" i="1"/>
                <a:t>program</a:t>
              </a:r>
            </a:p>
            <a:p>
              <a:r>
                <a:rPr lang="en-US" sz="1200" i="1"/>
                <a:t>(binary)</a:t>
              </a:r>
            </a:p>
          </p:txBody>
        </p:sp>
        <p:sp>
          <p:nvSpPr>
            <p:cNvPr id="23" name="Line 406">
              <a:extLst>
                <a:ext uri="{FF2B5EF4-FFF2-40B4-BE49-F238E27FC236}">
                  <a16:creationId xmlns:a16="http://schemas.microsoft.com/office/drawing/2014/main" id="{6271401F-88AD-274E-9B47-BC5F28BE3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67400" y="53340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407">
              <a:extLst>
                <a:ext uri="{FF2B5EF4-FFF2-40B4-BE49-F238E27FC236}">
                  <a16:creationId xmlns:a16="http://schemas.microsoft.com/office/drawing/2014/main" id="{36087E20-EA76-F44A-AB71-DD60A707BD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30163"/>
              <a:ext cx="92075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200">
                  <a:latin typeface="Courier New" charset="0"/>
                </a:rPr>
                <a:t>printf.o</a:t>
              </a:r>
            </a:p>
          </p:txBody>
        </p:sp>
        <p:sp>
          <p:nvSpPr>
            <p:cNvPr id="25" name="Line 406">
              <a:extLst>
                <a:ext uri="{FF2B5EF4-FFF2-40B4-BE49-F238E27FC236}">
                  <a16:creationId xmlns:a16="http://schemas.microsoft.com/office/drawing/2014/main" id="{D5B1B4A4-642B-2D4A-97B8-F8BC5C4CFB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67400" y="3048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Rectangle 4">
            <a:extLst>
              <a:ext uri="{FF2B5EF4-FFF2-40B4-BE49-F238E27FC236}">
                <a16:creationId xmlns:a16="http://schemas.microsoft.com/office/drawing/2014/main" id="{F5BDEF74-B1B9-C140-9AF3-0A12AA0A1E6E}"/>
              </a:ext>
            </a:extLst>
          </p:cNvPr>
          <p:cNvSpPr>
            <a:spLocks/>
          </p:cNvSpPr>
          <p:nvPr/>
        </p:nvSpPr>
        <p:spPr bwMode="auto">
          <a:xfrm>
            <a:off x="76200" y="3943762"/>
            <a:ext cx="2197906" cy="2748333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#include&lt;</a:t>
            </a:r>
            <a:r>
              <a:rPr lang="en-US" sz="11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stdio.h</a:t>
            </a:r>
            <a:r>
              <a:rPr lang="en-US" sz="11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&gt;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100" b="1" dirty="0"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1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main(</a:t>
            </a:r>
            <a:r>
              <a:rPr lang="en-US" sz="11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1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argc</a:t>
            </a:r>
            <a:r>
              <a:rPr lang="en-US" sz="11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, 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     char ** </a:t>
            </a:r>
            <a:r>
              <a:rPr lang="en-US" sz="11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argv</a:t>
            </a:r>
            <a:r>
              <a:rPr lang="en-US" sz="11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1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100" b="1" dirty="0" err="1">
                <a:latin typeface="Courier New"/>
                <a:ea typeface="Monaco" charset="0"/>
                <a:cs typeface="Courier New"/>
                <a:sym typeface="Monaco" charset="0"/>
              </a:rPr>
              <a:t>printf</a:t>
            </a: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("Hello    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          world!\n");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  return 0;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C8A2A16B-B936-5749-AE97-C439D0D2AA6A}"/>
              </a:ext>
            </a:extLst>
          </p:cNvPr>
          <p:cNvSpPr>
            <a:spLocks/>
          </p:cNvSpPr>
          <p:nvPr/>
        </p:nvSpPr>
        <p:spPr bwMode="auto">
          <a:xfrm>
            <a:off x="2323105" y="3957264"/>
            <a:ext cx="2197906" cy="2748336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…</a:t>
            </a:r>
          </a:p>
          <a:p>
            <a:pPr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char * </a:t>
            </a:r>
          </a:p>
          <a:p>
            <a:pPr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restrict, </a:t>
            </a:r>
          </a:p>
          <a:p>
            <a:pPr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...) __attribute__((__format__ (__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__, 1, 2)));</a:t>
            </a:r>
            <a:endParaRPr lang="en-US" sz="1100" b="1" dirty="0">
              <a:latin typeface="Courier New"/>
              <a:ea typeface="Monaco" charset="0"/>
              <a:cs typeface="Courier New"/>
              <a:sym typeface="Monaco" charset="0"/>
            </a:endParaRPr>
          </a:p>
          <a:p>
            <a:pPr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…</a:t>
            </a:r>
          </a:p>
          <a:p>
            <a:pPr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 err="1"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 main(</a:t>
            </a:r>
            <a:r>
              <a:rPr lang="en-US" sz="1100" b="1" dirty="0" err="1"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100" b="1" dirty="0" err="1">
                <a:latin typeface="Courier New"/>
                <a:ea typeface="Monaco" charset="0"/>
                <a:cs typeface="Courier New"/>
                <a:sym typeface="Monaco" charset="0"/>
              </a:rPr>
              <a:t>argc</a:t>
            </a: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, </a:t>
            </a:r>
          </a:p>
          <a:p>
            <a:pPr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         char ** </a:t>
            </a:r>
            <a:r>
              <a:rPr lang="en-US" sz="1100" b="1" dirty="0" err="1">
                <a:latin typeface="Courier New"/>
                <a:ea typeface="Monaco" charset="0"/>
                <a:cs typeface="Courier New"/>
                <a:sym typeface="Monaco" charset="0"/>
              </a:rPr>
              <a:t>argv</a:t>
            </a: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){</a:t>
            </a:r>
          </a:p>
          <a:p>
            <a:pPr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100" b="1" dirty="0">
              <a:latin typeface="Courier New"/>
              <a:ea typeface="Monaco" charset="0"/>
              <a:cs typeface="Courier New"/>
              <a:sym typeface="Monaco" charset="0"/>
            </a:endParaRPr>
          </a:p>
          <a:p>
            <a:pPr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100" b="1" dirty="0" err="1">
                <a:latin typeface="Courier New"/>
                <a:ea typeface="Monaco" charset="0"/>
                <a:cs typeface="Courier New"/>
                <a:sym typeface="Monaco" charset="0"/>
              </a:rPr>
              <a:t>printf</a:t>
            </a: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("Hello    </a:t>
            </a:r>
          </a:p>
          <a:p>
            <a:pPr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          world!\n");</a:t>
            </a:r>
          </a:p>
          <a:p>
            <a:pPr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  return 0;</a:t>
            </a:r>
          </a:p>
          <a:p>
            <a:pPr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4F334DD4-5F19-0D43-A5E0-532542A550CC}"/>
              </a:ext>
            </a:extLst>
          </p:cNvPr>
          <p:cNvSpPr>
            <a:spLocks/>
          </p:cNvSpPr>
          <p:nvPr/>
        </p:nvSpPr>
        <p:spPr bwMode="auto">
          <a:xfrm>
            <a:off x="4573184" y="3957264"/>
            <a:ext cx="2197907" cy="2748328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subq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$32,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L_.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(%rip),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$0, -4(%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-8(%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-16(%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movb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$0, %al</a:t>
            </a: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_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xorl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ecx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ecx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-20(%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ecx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$32,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retq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</a:t>
            </a: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93495C8A-EF94-A241-96DE-CD032256CB2B}"/>
              </a:ext>
            </a:extLst>
          </p:cNvPr>
          <p:cNvSpPr>
            <a:spLocks/>
          </p:cNvSpPr>
          <p:nvPr/>
        </p:nvSpPr>
        <p:spPr bwMode="auto">
          <a:xfrm>
            <a:off x="6820659" y="3943764"/>
            <a:ext cx="2197906" cy="2748328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55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48 89 e5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48 83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20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48 8d 05 25 00 00 00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c7 45 fc 00 00 00 00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89 7d f8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48 89 75 f0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48 89 c7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b0 00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e8 00 00 00 00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31 c9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89 45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89 c8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48 83 c4 20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5d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c3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EEAA27-4605-EC4F-A0F6-4ACF931B7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9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Address Computation Instruction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 dirty="0" err="1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/>
              <a:t> </a:t>
            </a:r>
            <a:r>
              <a:rPr lang="en-US" dirty="0">
                <a:latin typeface="Calibri Bold Italic" charset="0"/>
                <a:sym typeface="Calibri Bold Italic" charset="0"/>
              </a:rPr>
              <a:t>S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ource</a:t>
            </a:r>
            <a:r>
              <a:rPr lang="en-US" dirty="0"/>
              <a:t>, </a:t>
            </a:r>
            <a:r>
              <a:rPr lang="en-US" dirty="0" err="1">
                <a:latin typeface="Calibri Bold Italic" charset="0"/>
                <a:sym typeface="Calibri Bold Italic" charset="0"/>
              </a:rPr>
              <a:t>D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est</a:t>
            </a:r>
            <a:endParaRPr lang="en-US" dirty="0"/>
          </a:p>
          <a:p>
            <a:pPr marL="552450" lvl="1"/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Source</a:t>
            </a:r>
            <a:r>
              <a:rPr lang="en-US" dirty="0"/>
              <a:t> is address mode expression</a:t>
            </a:r>
          </a:p>
          <a:p>
            <a:pPr marL="552450" lvl="1"/>
            <a:r>
              <a:rPr lang="en-US" dirty="0"/>
              <a:t>Set </a:t>
            </a:r>
            <a:r>
              <a:rPr lang="en-US" dirty="0" err="1">
                <a:latin typeface="Calibri Italic" charset="0"/>
                <a:sym typeface="Calibri Italic" charset="0"/>
              </a:rPr>
              <a:t>Dest</a:t>
            </a:r>
            <a:r>
              <a:rPr lang="en-US" dirty="0"/>
              <a:t> to address denoted by expression</a:t>
            </a:r>
          </a:p>
          <a:p>
            <a:pPr marL="278130"/>
            <a:r>
              <a:rPr lang="en-US" dirty="0"/>
              <a:t>Example: </a:t>
            </a:r>
            <a:r>
              <a:rPr lang="en-US" b="1" dirty="0" err="1">
                <a:latin typeface="Courier New" charset="0"/>
                <a:cs typeface="Courier New" charset="0"/>
                <a:sym typeface="Courier New" charset="0"/>
              </a:rPr>
              <a:t>leaq</a:t>
            </a:r>
            <a:r>
              <a:rPr lang="en-US" b="1" dirty="0">
                <a:latin typeface="Courier New" charset="0"/>
                <a:cs typeface="Courier New" charset="0"/>
                <a:sym typeface="Courier New" charset="0"/>
              </a:rPr>
              <a:t> (%rdi,%rdi,2), %</a:t>
            </a:r>
            <a:r>
              <a:rPr lang="en-US" b="1" dirty="0" err="1">
                <a:latin typeface="Courier New" charset="0"/>
                <a:cs typeface="Courier New" charset="0"/>
                <a:sym typeface="Courier New" charset="0"/>
              </a:rPr>
              <a:t>rax</a:t>
            </a:r>
            <a:r>
              <a:rPr lang="en-US" b="1" dirty="0">
                <a:latin typeface="Courier New" charset="0"/>
                <a:cs typeface="Courier New" charset="0"/>
                <a:sym typeface="Courier New" charset="0"/>
              </a:rPr>
              <a:t> </a:t>
            </a:r>
            <a:endParaRPr lang="en-US" dirty="0"/>
          </a:p>
          <a:p>
            <a:pPr>
              <a:spcBef>
                <a:spcPts val="2800"/>
              </a:spcBef>
            </a:pPr>
            <a:r>
              <a:rPr lang="en-US" dirty="0"/>
              <a:t>Uses</a:t>
            </a:r>
          </a:p>
          <a:p>
            <a:pPr marL="552450" lvl="1"/>
            <a:r>
              <a:rPr lang="en-US" dirty="0"/>
              <a:t>Computing pointer arithmetic without a memory reference</a:t>
            </a:r>
          </a:p>
          <a:p>
            <a:pPr marL="838200" lvl="2"/>
            <a:r>
              <a:rPr lang="en-US" dirty="0"/>
              <a:t>E.g., translation of </a:t>
            </a:r>
            <a:r>
              <a:rPr lang="en-US" b="1" dirty="0">
                <a:latin typeface="Courier New Bold" charset="0"/>
                <a:cs typeface="Courier New Bold" charset="0"/>
                <a:sym typeface="Courier New Bold" charset="0"/>
              </a:rPr>
              <a:t>p = &amp;(x[</a:t>
            </a:r>
            <a:r>
              <a:rPr lang="en-US" b="1" dirty="0" err="1">
                <a:latin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b="1" dirty="0">
                <a:latin typeface="Courier New Bold" charset="0"/>
                <a:cs typeface="Courier New Bold" charset="0"/>
                <a:sym typeface="Courier New Bold" charset="0"/>
              </a:rPr>
              <a:t>]);</a:t>
            </a:r>
            <a:endParaRPr lang="en-US" b="1" dirty="0"/>
          </a:p>
          <a:p>
            <a:pPr marL="552450" lvl="1"/>
            <a:r>
              <a:rPr lang="en-US" dirty="0"/>
              <a:t>Computing arithmetic expressions of the form x + k*y</a:t>
            </a:r>
          </a:p>
          <a:p>
            <a:pPr marL="838200" lvl="2"/>
            <a:r>
              <a:rPr lang="en-US" dirty="0"/>
              <a:t>k = 1, 2, 4, or 8</a:t>
            </a:r>
          </a:p>
          <a:p>
            <a:r>
              <a:rPr lang="en-US" dirty="0"/>
              <a:t>Example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304800" y="5410200"/>
            <a:ext cx="2514600" cy="1346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2880" tIns="0" rIns="0" bIns="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m12(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x)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x*12;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3340100" y="5740400"/>
            <a:ext cx="55245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6200" tIns="76200" rIns="76200" bIns="76200"/>
          <a:lstStyle/>
          <a:p>
            <a:pPr algn="l">
              <a:tabLst>
                <a:tab pos="228600" algn="l"/>
                <a:tab pos="228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(%</a:t>
            </a:r>
            <a:r>
              <a:rPr lang="en-US" sz="1800" b="1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,%</a:t>
            </a:r>
            <a:r>
              <a:rPr lang="en-US" sz="1800" b="1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,2), %</a:t>
            </a:r>
            <a:r>
              <a:rPr lang="en-US" sz="1800" b="1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b="1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# t &lt;- </a:t>
            </a:r>
            <a:r>
              <a:rPr lang="en-US" sz="1800" b="1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x+x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*2</a:t>
            </a:r>
            <a:endParaRPr lang="en-US" b="1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>
              <a:tabLst>
                <a:tab pos="228600" algn="l"/>
                <a:tab pos="228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salq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$2, %</a:t>
            </a:r>
            <a:r>
              <a:rPr lang="en-US" sz="1800" b="1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b="1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   </a:t>
            </a:r>
            <a:r>
              <a:rPr lang="en-US" sz="1800" b="1" dirty="0">
                <a:latin typeface="Courier New" charset="0"/>
                <a:cs typeface="Courier New" charset="0"/>
                <a:sym typeface="Courier New" charset="0"/>
              </a:rPr>
              <a:t># 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return t&lt;&lt;2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3297238" y="5295900"/>
            <a:ext cx="3949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Converted to ASM by compiler: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30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089378-6848-D848-85B8-13769D32B222}"/>
              </a:ext>
            </a:extLst>
          </p:cNvPr>
          <p:cNvSpPr/>
          <p:nvPr/>
        </p:nvSpPr>
        <p:spPr>
          <a:xfrm>
            <a:off x="5458584" y="4240768"/>
            <a:ext cx="12875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latin typeface="Courier New Bold" charset="0"/>
                <a:cs typeface="Courier New Bold" charset="0"/>
                <a:sym typeface="Courier New Bold" charset="0"/>
              </a:rPr>
              <a:t>p = </a:t>
            </a:r>
            <a:r>
              <a:rPr lang="en-US" b="1" dirty="0" err="1">
                <a:latin typeface="Courier New Bold" charset="0"/>
                <a:cs typeface="Courier New Bold" charset="0"/>
                <a:sym typeface="Courier New Bold" charset="0"/>
              </a:rPr>
              <a:t>x+i</a:t>
            </a:r>
            <a:r>
              <a:rPr lang="en-US" b="1" dirty="0">
                <a:latin typeface="Courier New Bold" charset="0"/>
                <a:cs typeface="Courier New Bold" charset="0"/>
                <a:sym typeface="Courier New Bold" charset="0"/>
              </a:rPr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15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8" grpId="0" animBg="1"/>
      <p:bldP spid="13319" grpId="0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Exercise 5: Translating Assembly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943475"/>
            <a:ext cx="4406900" cy="282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leaq</a:t>
            </a:r>
            <a:r>
              <a:rPr lang="en-US" dirty="0"/>
              <a:t>: address computation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But, only used once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483419" y="1981200"/>
            <a:ext cx="4127500" cy="28856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31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A0AAC8-A560-4047-A484-92421ACEAF38}"/>
              </a:ext>
            </a:extLst>
          </p:cNvPr>
          <p:cNvSpPr>
            <a:spLocks/>
          </p:cNvSpPr>
          <p:nvPr/>
        </p:nvSpPr>
        <p:spPr bwMode="auto">
          <a:xfrm>
            <a:off x="4999993" y="1981200"/>
            <a:ext cx="3901666" cy="28856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z){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90D9EB1-D4D9-E647-B14C-369D0CC62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356356"/>
              </p:ext>
            </p:extLst>
          </p:nvPr>
        </p:nvGraphicFramePr>
        <p:xfrm>
          <a:off x="5791200" y="4953001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return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205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363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Arithmetic Exercise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943475"/>
            <a:ext cx="4406900" cy="282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leaq</a:t>
            </a:r>
            <a:r>
              <a:rPr lang="en-US" dirty="0"/>
              <a:t>: address computation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But, only used once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483419" y="1981200"/>
            <a:ext cx="4127500" cy="28856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32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A0AAC8-A560-4047-A484-92421ACEAF38}"/>
              </a:ext>
            </a:extLst>
          </p:cNvPr>
          <p:cNvSpPr>
            <a:spLocks/>
          </p:cNvSpPr>
          <p:nvPr/>
        </p:nvSpPr>
        <p:spPr bwMode="auto">
          <a:xfrm>
            <a:off x="4999993" y="1981200"/>
            <a:ext cx="3901666" cy="28856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z){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ret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ret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</a:t>
            </a:r>
            <a:r>
              <a:rPr lang="en-US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ret+z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z = y * </a:t>
            </a: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48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temp = </a:t>
            </a: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+ </a:t>
            </a: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z + 4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 = </a:t>
            </a: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ret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* </a:t>
            </a: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temp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ret;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90D9EB1-D4D9-E647-B14C-369D0CC62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582747"/>
              </p:ext>
            </p:extLst>
          </p:nvPr>
        </p:nvGraphicFramePr>
        <p:xfrm>
          <a:off x="5796116" y="4934712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return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205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55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0867-D185-FE45-A2C7-4C6E687F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 6: </a:t>
            </a:r>
            <a:r>
              <a:rPr lang="en-US" dirty="0"/>
              <a:t>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3A5BB-E95D-C648-9B4A-F34E3E99D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Rate how well you think this recorded lecture worked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Better than an in-person class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About as well as an in-person class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Less well than an in-person class, but you still learned something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Total waste of time, you didn't learn anything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much time did you spend on this video lecture (including time spent on exercises)?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 you have any comments or feedback?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048B4-BEA5-4D47-8149-C1EE2A23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88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B7296-93C2-A043-93CA-69D00C890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/>
              <a:t> Option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46EEC8-684E-2A41-A72D-D4388B8A9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4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9C1FFC-3ADE-7549-B7FA-9F223F56611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Output options</a:t>
            </a:r>
          </a:p>
          <a:p>
            <a:pPr lvl="1"/>
            <a:r>
              <a:rPr lang="en-US" dirty="0"/>
              <a:t>Default is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a.out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-o &lt;filename&gt;</a:t>
            </a:r>
            <a:r>
              <a:rPr lang="en-US" dirty="0"/>
              <a:t>, output goes to the named file</a:t>
            </a:r>
          </a:p>
          <a:p>
            <a:pPr lvl="1"/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-c</a:t>
            </a:r>
            <a:r>
              <a:rPr lang="en-US" dirty="0"/>
              <a:t>, compile but do not link; output goes to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program.o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-S</a:t>
            </a:r>
            <a:r>
              <a:rPr lang="en-US" dirty="0"/>
              <a:t>, assemble only; output goes to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program.s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-E</a:t>
            </a:r>
            <a:r>
              <a:rPr lang="en-US" dirty="0"/>
              <a:t>, pre-process only; output goes to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program.i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  <a:p>
            <a:r>
              <a:rPr lang="en-US" sz="2400" dirty="0"/>
              <a:t>Optimization options (uppercase “Oh,” not zero!)</a:t>
            </a:r>
          </a:p>
          <a:p>
            <a:pPr lvl="1"/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-O,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–O1</a:t>
            </a:r>
            <a:r>
              <a:rPr lang="en-US" dirty="0"/>
              <a:t>,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–O2,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–O3, -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Og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-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Os</a:t>
            </a: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/>
              <a:t>Debugging option: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-g</a:t>
            </a:r>
            <a:r>
              <a:rPr lang="en-US" sz="2000" dirty="0"/>
              <a:t>, include symbolic debugging information</a:t>
            </a:r>
          </a:p>
          <a:p>
            <a:pPr lvl="1"/>
            <a:endParaRPr lang="en-US" sz="2000" dirty="0"/>
          </a:p>
          <a:p>
            <a:r>
              <a:rPr lang="en-US" sz="2400" dirty="0"/>
              <a:t>Warning option example: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-Wall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Library option example: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-lm</a:t>
            </a:r>
            <a:r>
              <a:rPr lang="en-US" sz="2000" dirty="0"/>
              <a:t>, link with the math library</a:t>
            </a:r>
          </a:p>
        </p:txBody>
      </p:sp>
    </p:spTree>
    <p:extLst>
      <p:ext uri="{BB962C8B-B14F-4D97-AF65-F5344CB8AC3E}">
        <p14:creationId xmlns:p14="http://schemas.microsoft.com/office/powerpoint/2010/main" val="29997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x86-64 Assembly Language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5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Evolutionary design, going back to 8086 in 1978</a:t>
            </a:r>
          </a:p>
          <a:p>
            <a:pPr lvl="1"/>
            <a:r>
              <a:rPr lang="en-US" dirty="0"/>
              <a:t>Basis for original IBM Personal Computer, 16-bits</a:t>
            </a:r>
          </a:p>
          <a:p>
            <a:pPr lvl="1"/>
            <a:endParaRPr lang="en-US" dirty="0"/>
          </a:p>
          <a:p>
            <a:r>
              <a:rPr lang="en-US" dirty="0"/>
              <a:t>Intel Pentium 4E (2004): 64 bit instruction set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High-level languages are translated into x86 instructions and then executed on the CPU</a:t>
            </a:r>
          </a:p>
          <a:p>
            <a:pPr lvl="1"/>
            <a:r>
              <a:rPr lang="en-US" dirty="0"/>
              <a:t>Actual instructions are sequences of bytes</a:t>
            </a:r>
          </a:p>
          <a:p>
            <a:pPr lvl="1"/>
            <a:r>
              <a:rPr lang="en-US" dirty="0"/>
              <a:t>We give them mnemonic names</a:t>
            </a:r>
          </a:p>
        </p:txBody>
      </p:sp>
    </p:spTree>
    <p:extLst>
      <p:ext uri="{BB962C8B-B14F-4D97-AF65-F5344CB8AC3E}">
        <p14:creationId xmlns:p14="http://schemas.microsoft.com/office/powerpoint/2010/main" val="2891858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B36633-99E1-0D47-B3BF-55C09CAFE6B2}"/>
              </a:ext>
            </a:extLst>
          </p:cNvPr>
          <p:cNvGrpSpPr/>
          <p:nvPr/>
        </p:nvGrpSpPr>
        <p:grpSpPr>
          <a:xfrm>
            <a:off x="5905500" y="1355599"/>
            <a:ext cx="2806885" cy="3064001"/>
            <a:chOff x="5905500" y="1355599"/>
            <a:chExt cx="2806885" cy="306400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688BE9E-C947-0C45-9A2D-5AFDB1728FE2}"/>
                </a:ext>
              </a:extLst>
            </p:cNvPr>
            <p:cNvSpPr/>
            <p:nvPr/>
          </p:nvSpPr>
          <p:spPr>
            <a:xfrm>
              <a:off x="5905500" y="1676400"/>
              <a:ext cx="1752600" cy="252360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00CC0A5-CCF8-5848-A36E-DE4CDCE90A4C}"/>
                </a:ext>
              </a:extLst>
            </p:cNvPr>
            <p:cNvSpPr txBox="1"/>
            <p:nvPr/>
          </p:nvSpPr>
          <p:spPr>
            <a:xfrm>
              <a:off x="6272686" y="1355599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Memory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A0AF753-99D3-424C-A2E0-8F644C9FD7AF}"/>
                </a:ext>
              </a:extLst>
            </p:cNvPr>
            <p:cNvSpPr txBox="1"/>
            <p:nvPr/>
          </p:nvSpPr>
          <p:spPr>
            <a:xfrm>
              <a:off x="7732630" y="1522359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0x7FFF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5A3DCFA-2C50-7A45-B084-03F32EC552EA}"/>
                </a:ext>
              </a:extLst>
            </p:cNvPr>
            <p:cNvSpPr txBox="1"/>
            <p:nvPr/>
          </p:nvSpPr>
          <p:spPr>
            <a:xfrm>
              <a:off x="7732630" y="4050268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0x0000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6006668-E5C5-6B4E-8CEB-085D03A810F0}"/>
              </a:ext>
            </a:extLst>
          </p:cNvPr>
          <p:cNvGrpSpPr/>
          <p:nvPr/>
        </p:nvGrpSpPr>
        <p:grpSpPr>
          <a:xfrm>
            <a:off x="727264" y="1676401"/>
            <a:ext cx="3423761" cy="2523598"/>
            <a:chOff x="727264" y="1676401"/>
            <a:chExt cx="3423761" cy="252359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4C59931-B94E-5E42-BF58-BDD4B19EF9E1}"/>
                </a:ext>
              </a:extLst>
            </p:cNvPr>
            <p:cNvSpPr/>
            <p:nvPr/>
          </p:nvSpPr>
          <p:spPr>
            <a:xfrm>
              <a:off x="727264" y="1676401"/>
              <a:ext cx="3310216" cy="252359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DFBE34E-9032-8140-BED6-2946287E8555}"/>
                </a:ext>
              </a:extLst>
            </p:cNvPr>
            <p:cNvSpPr txBox="1"/>
            <p:nvPr/>
          </p:nvSpPr>
          <p:spPr>
            <a:xfrm>
              <a:off x="727265" y="1688068"/>
              <a:ext cx="3423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Central Processing Unit (CPU)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/>
              <a:t>Assembly/Machine Code 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297FD5"/>
                </a:solidFill>
              </a:rPr>
              <a:pPr/>
              <a:t>6</a:t>
            </a:fld>
            <a:endParaRPr lang="en-US">
              <a:solidFill>
                <a:srgbClr val="297FD5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4571999"/>
            <a:ext cx="4852987" cy="193290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-227013" defTabSz="895350">
              <a:buFont typeface="Wingdings 3"/>
              <a:buNone/>
              <a:tabLst>
                <a:tab pos="1371600" algn="l"/>
                <a:tab pos="4572000" algn="l"/>
              </a:tabLst>
            </a:pPr>
            <a:r>
              <a:rPr lang="en-US" sz="2400" dirty="0">
                <a:latin typeface="+mn-lt"/>
              </a:rPr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dirty="0">
                <a:latin typeface="+mn-lt"/>
              </a:rPr>
              <a:t>PC: Program counter (%rip)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dirty="0">
                <a:latin typeface="+mn-lt"/>
              </a:rPr>
              <a:t>Register file: 16 Registers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dirty="0">
                <a:latin typeface="+mn-lt"/>
              </a:rPr>
              <a:t>Float registers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dirty="0">
                <a:latin typeface="+mn-lt"/>
              </a:rPr>
              <a:t>Condition codes</a:t>
            </a:r>
          </a:p>
        </p:txBody>
      </p:sp>
      <p:sp>
        <p:nvSpPr>
          <p:cNvPr id="18" name="Rectangle 17"/>
          <p:cNvSpPr txBox="1">
            <a:spLocks noChangeArrowheads="1"/>
          </p:cNvSpPr>
          <p:nvPr/>
        </p:nvSpPr>
        <p:spPr>
          <a:xfrm>
            <a:off x="5067300" y="4591050"/>
            <a:ext cx="3619500" cy="195576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6400" lvl="2" indent="0">
              <a:buNone/>
            </a:pPr>
            <a:r>
              <a:rPr lang="en-US" sz="2400" dirty="0"/>
              <a:t>Memory</a:t>
            </a:r>
          </a:p>
          <a:p>
            <a:pPr marL="571500" lvl="2" indent="-165100"/>
            <a:r>
              <a:rPr lang="en-US" dirty="0"/>
              <a:t>Byte addressable array</a:t>
            </a:r>
          </a:p>
          <a:p>
            <a:pPr marL="571500" lvl="2" indent="-165100"/>
            <a:r>
              <a:rPr lang="en-US" dirty="0"/>
              <a:t>Code and user data</a:t>
            </a:r>
          </a:p>
          <a:p>
            <a:pPr marL="571500" lvl="2" indent="-165100"/>
            <a:r>
              <a:rPr lang="en-US" dirty="0"/>
              <a:t>Stack to support procedures</a:t>
            </a:r>
          </a:p>
          <a:p>
            <a:pPr marL="0" indent="0"/>
            <a:endParaRPr lang="en-US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20C37A-C923-944F-BD1E-C1B68E802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683" y="2138099"/>
            <a:ext cx="8001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PC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9FA864-9D78-C44A-9FB5-61E11FAAABF4}"/>
              </a:ext>
            </a:extLst>
          </p:cNvPr>
          <p:cNvGrpSpPr/>
          <p:nvPr/>
        </p:nvGrpSpPr>
        <p:grpSpPr>
          <a:xfrm>
            <a:off x="4114800" y="3603200"/>
            <a:ext cx="1788824" cy="816400"/>
            <a:chOff x="4114800" y="3641055"/>
            <a:chExt cx="1788824" cy="816400"/>
          </a:xfrm>
        </p:grpSpPr>
        <p:sp>
          <p:nvSpPr>
            <p:cNvPr id="22" name="Line 9">
              <a:extLst>
                <a:ext uri="{FF2B5EF4-FFF2-40B4-BE49-F238E27FC236}">
                  <a16:creationId xmlns:a16="http://schemas.microsoft.com/office/drawing/2014/main" id="{55B10E0E-78FC-9A49-A429-67B3762CD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991400"/>
              <a:ext cx="175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4" name="Line 11">
              <a:extLst>
                <a:ext uri="{FF2B5EF4-FFF2-40B4-BE49-F238E27FC236}">
                  <a16:creationId xmlns:a16="http://schemas.microsoft.com/office/drawing/2014/main" id="{A16E1308-C9F3-764E-A288-3DE9C8AC5C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136110"/>
              <a:ext cx="175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5" name="Text Box 12">
              <a:extLst>
                <a:ext uri="{FF2B5EF4-FFF2-40B4-BE49-F238E27FC236}">
                  <a16:creationId xmlns:a16="http://schemas.microsoft.com/office/drawing/2014/main" id="{4360257F-E52E-9B4A-9C8D-9E20FBB23C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1024" y="3641055"/>
              <a:ext cx="1752600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itchFamily="34" charset="0"/>
                </a:rPr>
                <a:t>Addresses</a:t>
              </a:r>
            </a:p>
          </p:txBody>
        </p:sp>
        <p:sp>
          <p:nvSpPr>
            <p:cNvPr id="27" name="Text Box 14">
              <a:extLst>
                <a:ext uri="{FF2B5EF4-FFF2-40B4-BE49-F238E27FC236}">
                  <a16:creationId xmlns:a16="http://schemas.microsoft.com/office/drawing/2014/main" id="{53BAEF4F-37A4-7948-B7C7-D9BFF8B04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2900" y="4059910"/>
              <a:ext cx="1676400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itchFamily="34" charset="0"/>
                </a:rPr>
                <a:t>Instructions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8EADC3-5446-9B47-BA8E-AF22922ED895}"/>
              </a:ext>
            </a:extLst>
          </p:cNvPr>
          <p:cNvGrpSpPr/>
          <p:nvPr/>
        </p:nvGrpSpPr>
        <p:grpSpPr>
          <a:xfrm>
            <a:off x="5905500" y="1676400"/>
            <a:ext cx="1752601" cy="2523601"/>
            <a:chOff x="5905500" y="1676400"/>
            <a:chExt cx="1752601" cy="252360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DA38AEA-2056-DE43-AF69-3BA9804ACEA0}"/>
                </a:ext>
              </a:extLst>
            </p:cNvPr>
            <p:cNvSpPr/>
            <p:nvPr/>
          </p:nvSpPr>
          <p:spPr>
            <a:xfrm>
              <a:off x="5905500" y="3870817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00D2EAF-8B7E-1B4A-919F-EB736C1FFD19}"/>
                </a:ext>
              </a:extLst>
            </p:cNvPr>
            <p:cNvSpPr/>
            <p:nvPr/>
          </p:nvSpPr>
          <p:spPr>
            <a:xfrm>
              <a:off x="5905500" y="3541633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508102D-98BF-5640-AA6D-044F16A936DE}"/>
                </a:ext>
              </a:extLst>
            </p:cNvPr>
            <p:cNvSpPr/>
            <p:nvPr/>
          </p:nvSpPr>
          <p:spPr>
            <a:xfrm>
              <a:off x="5905501" y="1676400"/>
              <a:ext cx="1752600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5ADEB02-D80E-C443-A6D8-34DB783C4FC4}"/>
                </a:ext>
              </a:extLst>
            </p:cNvPr>
            <p:cNvSpPr/>
            <p:nvPr/>
          </p:nvSpPr>
          <p:spPr>
            <a:xfrm>
              <a:off x="5905500" y="3024705"/>
              <a:ext cx="1752600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6244FF0-8C8C-334D-9559-2049DCD4C279}"/>
                </a:ext>
              </a:extLst>
            </p:cNvPr>
            <p:cNvCxnSpPr>
              <a:stCxn id="34" idx="0"/>
            </p:cNvCxnSpPr>
            <p:nvPr/>
          </p:nvCxnSpPr>
          <p:spPr>
            <a:xfrm flipH="1" flipV="1">
              <a:off x="6781799" y="2732568"/>
              <a:ext cx="1" cy="29213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9E53B77-836B-4444-AC53-B686CDBDFE01}"/>
                </a:ext>
              </a:extLst>
            </p:cNvPr>
            <p:cNvCxnSpPr>
              <a:cxnSpLocks/>
              <a:stCxn id="32" idx="2"/>
            </p:cNvCxnSpPr>
            <p:nvPr/>
          </p:nvCxnSpPr>
          <p:spPr>
            <a:xfrm>
              <a:off x="6781801" y="2184400"/>
              <a:ext cx="0" cy="29213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B1C4E88-BE5F-F645-8764-919FD7664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900" y="2133600"/>
            <a:ext cx="1676400" cy="64603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Registers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3BA7F21-F5C7-2C47-84BD-6F40D28B6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276600"/>
            <a:ext cx="10668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Condition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Codes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F968EC6-80A6-4E47-864D-2630553EA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900" y="2883033"/>
            <a:ext cx="1676400" cy="2948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Float registers</a:t>
            </a:r>
          </a:p>
        </p:txBody>
      </p:sp>
    </p:spTree>
    <p:extLst>
      <p:ext uri="{BB962C8B-B14F-4D97-AF65-F5344CB8AC3E}">
        <p14:creationId xmlns:p14="http://schemas.microsoft.com/office/powerpoint/2010/main" val="320983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8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5E750-EB83-8E41-8BF6-752AF22E7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Counter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4F3CC-FC72-FE47-B3B0-E196491C8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Stores the address of the next instruction to execute</a:t>
            </a:r>
          </a:p>
          <a:p>
            <a:endParaRPr lang="en-US" dirty="0"/>
          </a:p>
          <a:p>
            <a:pPr defTabSz="895350">
              <a:tabLst>
                <a:tab pos="1371600" algn="l"/>
                <a:tab pos="4572000" algn="l"/>
              </a:tabLst>
            </a:pPr>
            <a:r>
              <a:rPr lang="en-US" dirty="0"/>
              <a:t>Repeat forever:</a:t>
            </a:r>
          </a:p>
          <a:p>
            <a:pPr lvl="1" defTabSz="895350">
              <a:tabLst>
                <a:tab pos="1371600" algn="l"/>
                <a:tab pos="4572000" algn="l"/>
              </a:tabLst>
            </a:pPr>
            <a:r>
              <a:rPr lang="en-US" sz="2100" dirty="0"/>
              <a:t>Fetch instruction at address in PC</a:t>
            </a:r>
          </a:p>
          <a:p>
            <a:pPr lvl="1" defTabSz="895350">
              <a:tabLst>
                <a:tab pos="1371600" algn="l"/>
                <a:tab pos="4572000" algn="l"/>
              </a:tabLst>
            </a:pPr>
            <a:r>
              <a:rPr lang="en-US" sz="2100" dirty="0"/>
              <a:t>Execute the instruction</a:t>
            </a:r>
          </a:p>
          <a:p>
            <a:pPr lvl="1" defTabSz="895350">
              <a:tabLst>
                <a:tab pos="1371600" algn="l"/>
                <a:tab pos="4572000" algn="l"/>
              </a:tabLst>
            </a:pPr>
            <a:r>
              <a:rPr lang="en-US" sz="2100" dirty="0"/>
              <a:t>Update PC</a:t>
            </a:r>
            <a:endParaRPr lang="en-US" sz="17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F3A01-8D6E-4F4C-BD87-7FBA90C23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04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90600"/>
          </a:xfrm>
        </p:spPr>
        <p:txBody>
          <a:bodyPr>
            <a:normAutofit/>
          </a:bodyPr>
          <a:lstStyle/>
          <a:p>
            <a:r>
              <a:rPr lang="en-US" dirty="0"/>
              <a:t>Assembly Characteristics: Instructions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8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pPr lvl="1"/>
            <a:endParaRPr lang="en-US" dirty="0"/>
          </a:p>
          <a:p>
            <a:r>
              <a:rPr lang="en-US" dirty="0"/>
              <a:t>Perform arithmetic operations on register or memory data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Conditional branches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306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3B2AEF-6F7B-BE41-A961-FF0423AF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62200"/>
            <a:ext cx="8534399" cy="2200275"/>
          </a:xfrm>
        </p:spPr>
        <p:txBody>
          <a:bodyPr>
            <a:normAutofit/>
          </a:bodyPr>
          <a:lstStyle/>
          <a:p>
            <a:r>
              <a:rPr lang="en-US" sz="4400" dirty="0"/>
              <a:t>Data Transfer in Assembly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84CFA2-697A-8C46-9999-0DC0093B85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1E9005-FDE4-2E4D-B0C2-D7D141D0C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715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4211</TotalTime>
  <Words>2778</Words>
  <Application>Microsoft Macintosh PowerPoint</Application>
  <PresentationFormat>On-screen Show (4:3)</PresentationFormat>
  <Paragraphs>761</Paragraphs>
  <Slides>33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Arial</vt:lpstr>
      <vt:lpstr>Arial Narrow</vt:lpstr>
      <vt:lpstr>Calibri</vt:lpstr>
      <vt:lpstr>Calibri Bold Italic</vt:lpstr>
      <vt:lpstr>Calibri Italic</vt:lpstr>
      <vt:lpstr>Consolas</vt:lpstr>
      <vt:lpstr>Courier</vt:lpstr>
      <vt:lpstr>Courier New</vt:lpstr>
      <vt:lpstr>Courier New Bold</vt:lpstr>
      <vt:lpstr>Helvetica</vt:lpstr>
      <vt:lpstr>Wingdings</vt:lpstr>
      <vt:lpstr>Wingdings 3</vt:lpstr>
      <vt:lpstr>Clarity</vt:lpstr>
      <vt:lpstr>Lecture 5: Introduction to Assembly</vt:lpstr>
      <vt:lpstr>Programs</vt:lpstr>
      <vt:lpstr>Compilation</vt:lpstr>
      <vt:lpstr>gcc Option Summary</vt:lpstr>
      <vt:lpstr>x86-64 Assembly Language</vt:lpstr>
      <vt:lpstr>Assembly/Machine Code View</vt:lpstr>
      <vt:lpstr>Program Counter</vt:lpstr>
      <vt:lpstr>Assembly Characteristics: Instructions</vt:lpstr>
      <vt:lpstr>Data Transfer in Assembly</vt:lpstr>
      <vt:lpstr>X86-64 Integer Registers</vt:lpstr>
      <vt:lpstr>Data Movement Instructions</vt:lpstr>
      <vt:lpstr>Operand Forms</vt:lpstr>
      <vt:lpstr>Exercise 1: Operands</vt:lpstr>
      <vt:lpstr>Exercise 1: Operands</vt:lpstr>
      <vt:lpstr>mov Operand Combinations</vt:lpstr>
      <vt:lpstr>Exercise 2: Moving Data</vt:lpstr>
      <vt:lpstr>Exercise 2: Moving Data</vt:lpstr>
      <vt:lpstr>Sizes of C Data Types in x86-64</vt:lpstr>
      <vt:lpstr>Data Movement Instructions</vt:lpstr>
      <vt:lpstr>X86-64 Integer Registers</vt:lpstr>
      <vt:lpstr>Exercise 3: Translating Assembly</vt:lpstr>
      <vt:lpstr>Exercise 3: Translating Assembly</vt:lpstr>
      <vt:lpstr>C is close to Machine Language</vt:lpstr>
      <vt:lpstr>Arithmetic in Assembly</vt:lpstr>
      <vt:lpstr>Some Arithmetic Operations</vt:lpstr>
      <vt:lpstr>Some Arithmetic Operations</vt:lpstr>
      <vt:lpstr>Exercise 4: Assembly Operations</vt:lpstr>
      <vt:lpstr>Exercise 4: Assembly Operations</vt:lpstr>
      <vt:lpstr>Example: Translating Assembly</vt:lpstr>
      <vt:lpstr>Address Computation Instruction</vt:lpstr>
      <vt:lpstr>Exercise 5: Translating Assembly</vt:lpstr>
      <vt:lpstr>Arithmetic Exercise</vt:lpstr>
      <vt:lpstr>Exercise 6: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4: Introduction to Assembly</dc:title>
  <dc:creator>Eleanor  Birrell</dc:creator>
  <cp:lastModifiedBy>Eleanor Birrell</cp:lastModifiedBy>
  <cp:revision>87</cp:revision>
  <cp:lastPrinted>2020-02-05T20:32:07Z</cp:lastPrinted>
  <dcterms:created xsi:type="dcterms:W3CDTF">2019-02-04T02:29:09Z</dcterms:created>
  <dcterms:modified xsi:type="dcterms:W3CDTF">2021-02-05T17:27:41Z</dcterms:modified>
</cp:coreProperties>
</file>