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331" r:id="rId3"/>
    <p:sldId id="259" r:id="rId4"/>
    <p:sldId id="260" r:id="rId5"/>
    <p:sldId id="261" r:id="rId6"/>
    <p:sldId id="934" r:id="rId7"/>
    <p:sldId id="935" r:id="rId8"/>
    <p:sldId id="262" r:id="rId9"/>
    <p:sldId id="1293" r:id="rId10"/>
    <p:sldId id="1295" r:id="rId11"/>
    <p:sldId id="1294" r:id="rId12"/>
    <p:sldId id="265" r:id="rId13"/>
    <p:sldId id="1296" r:id="rId14"/>
    <p:sldId id="1297" r:id="rId15"/>
    <p:sldId id="347" r:id="rId16"/>
    <p:sldId id="936" r:id="rId17"/>
    <p:sldId id="937" r:id="rId18"/>
    <p:sldId id="338" r:id="rId19"/>
    <p:sldId id="271" r:id="rId20"/>
    <p:sldId id="940" r:id="rId21"/>
    <p:sldId id="939" r:id="rId22"/>
    <p:sldId id="943" r:id="rId23"/>
    <p:sldId id="289" r:id="rId24"/>
    <p:sldId id="941" r:id="rId25"/>
    <p:sldId id="942" r:id="rId26"/>
    <p:sldId id="1298" r:id="rId27"/>
    <p:sldId id="285" r:id="rId28"/>
    <p:sldId id="339" r:id="rId29"/>
    <p:sldId id="129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47" autoAdjust="0"/>
    <p:restoredTop sz="85714" autoAdjust="0"/>
  </p:normalViewPr>
  <p:slideViewPr>
    <p:cSldViewPr>
      <p:cViewPr varScale="1">
        <p:scale>
          <a:sx n="109" d="100"/>
          <a:sy n="109" d="100"/>
        </p:scale>
        <p:origin x="216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2/5/21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2/5/21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425"/>
              </a:spcBef>
            </a:pPr>
            <a:endParaRPr lang="en-US" dirty="0">
              <a:latin typeface="Monaco" charset="0"/>
              <a:ea typeface="Monaco" charset="0"/>
              <a:cs typeface="Monaco" charset="0"/>
              <a:sym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777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.375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53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.375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524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Source: </a:t>
            </a:r>
            <a:r>
              <a:rPr lang="en-US" sz="12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xkcd.com</a:t>
            </a:r>
            <a:r>
              <a:rPr lang="en-US" sz="1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/571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923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all </a:t>
            </a:r>
            <a:r>
              <a:rPr lang="en-US" dirty="0" err="1"/>
              <a:t>ints</a:t>
            </a:r>
            <a:r>
              <a:rPr lang="en-US" dirty="0"/>
              <a:t> are representable as floats as long as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 has ≤ 53 bit size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841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13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0" indent="-254000" algn="l">
              <a:spcBef>
                <a:spcPts val="600"/>
              </a:spcBef>
              <a:tabLst>
                <a:tab pos="2398713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101.11</a:t>
            </a:r>
            <a:r>
              <a:rPr lang="en-US" sz="1200" b="1" baseline="-6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sz="1200" b="1" dirty="0">
              <a:solidFill>
                <a:schemeClr val="tx1"/>
              </a:solidFill>
              <a:latin typeface="Courier New"/>
              <a:ea typeface="Calibri" charset="0"/>
              <a:cs typeface="Courier New"/>
              <a:sym typeface="Calibri" charset="0"/>
            </a:endParaRPr>
          </a:p>
          <a:p>
            <a:pPr marL="254000" indent="-254000" algn="l">
              <a:spcBef>
                <a:spcPts val="600"/>
              </a:spcBef>
              <a:tabLst>
                <a:tab pos="2398713" algn="l"/>
              </a:tabLst>
            </a:pPr>
            <a:r>
              <a:rPr lang="en-US" sz="1200" b="1" dirty="0">
                <a:solidFill>
                  <a:schemeClr val="bg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2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10.111</a:t>
            </a:r>
            <a:r>
              <a:rPr lang="en-US" sz="1200" b="1" baseline="-6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sz="1200" b="1" dirty="0">
              <a:solidFill>
                <a:schemeClr val="tx1"/>
              </a:solidFill>
              <a:latin typeface="Courier New"/>
              <a:ea typeface="Calibri" charset="0"/>
              <a:cs typeface="Courier New"/>
              <a:sym typeface="Calibri" charset="0"/>
            </a:endParaRPr>
          </a:p>
          <a:p>
            <a:pPr marL="254000" indent="-254000" algn="l">
              <a:spcBef>
                <a:spcPts val="600"/>
              </a:spcBef>
              <a:tabLst>
                <a:tab pos="2398713" algn="l"/>
              </a:tabLst>
            </a:pPr>
            <a:r>
              <a:rPr lang="en-US" sz="1200" b="1" dirty="0">
                <a:solidFill>
                  <a:schemeClr val="bg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</a:t>
            </a:r>
            <a:r>
              <a:rPr lang="en-US" sz="12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1.0111</a:t>
            </a:r>
            <a:r>
              <a:rPr lang="en-US" sz="1200" b="1" baseline="-6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sz="1200" b="1" dirty="0">
              <a:solidFill>
                <a:schemeClr val="tx1"/>
              </a:solidFill>
              <a:latin typeface="Courier New"/>
              <a:ea typeface="Calibri" charset="0"/>
              <a:cs typeface="Courier New"/>
              <a:sym typeface="Calibri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91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0" indent="-254000" algn="l">
              <a:spcBef>
                <a:spcPts val="600"/>
              </a:spcBef>
              <a:tabLst>
                <a:tab pos="2398713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101.11</a:t>
            </a:r>
            <a:r>
              <a:rPr lang="en-US" sz="1200" b="1" baseline="-6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sz="1200" b="1" dirty="0">
              <a:solidFill>
                <a:schemeClr val="tx1"/>
              </a:solidFill>
              <a:latin typeface="Courier New"/>
              <a:ea typeface="Calibri" charset="0"/>
              <a:cs typeface="Courier New"/>
              <a:sym typeface="Calibri" charset="0"/>
            </a:endParaRPr>
          </a:p>
          <a:p>
            <a:pPr marL="254000" indent="-254000" algn="l">
              <a:spcBef>
                <a:spcPts val="600"/>
              </a:spcBef>
              <a:tabLst>
                <a:tab pos="2398713" algn="l"/>
              </a:tabLst>
            </a:pPr>
            <a:r>
              <a:rPr lang="en-US" sz="1200" b="1" dirty="0">
                <a:solidFill>
                  <a:schemeClr val="bg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2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10.111</a:t>
            </a:r>
            <a:r>
              <a:rPr lang="en-US" sz="1200" b="1" baseline="-6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sz="1200" b="1" dirty="0">
              <a:solidFill>
                <a:schemeClr val="tx1"/>
              </a:solidFill>
              <a:latin typeface="Courier New"/>
              <a:ea typeface="Calibri" charset="0"/>
              <a:cs typeface="Courier New"/>
              <a:sym typeface="Calibri" charset="0"/>
            </a:endParaRPr>
          </a:p>
          <a:p>
            <a:pPr marL="254000" indent="-254000" algn="l">
              <a:spcBef>
                <a:spcPts val="600"/>
              </a:spcBef>
              <a:tabLst>
                <a:tab pos="2398713" algn="l"/>
              </a:tabLst>
            </a:pPr>
            <a:r>
              <a:rPr lang="en-US" sz="1200" b="1" dirty="0">
                <a:solidFill>
                  <a:schemeClr val="bg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</a:t>
            </a:r>
            <a:r>
              <a:rPr lang="en-US" sz="12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1.0111</a:t>
            </a:r>
            <a:r>
              <a:rPr lang="en-US" sz="1200" b="1" baseline="-6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sz="1200" b="1" dirty="0">
              <a:solidFill>
                <a:schemeClr val="tx1"/>
              </a:solidFill>
              <a:latin typeface="Courier New"/>
              <a:ea typeface="Calibri" charset="0"/>
              <a:cs typeface="Courier New"/>
              <a:sym typeface="Calibri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32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0100" lvl="1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0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Divide by 2 by shifting right (unsigned)</a:t>
            </a:r>
          </a:p>
          <a:p>
            <a:pPr marL="800100" lvl="1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0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Multiply by 2 by shifting left</a:t>
            </a:r>
          </a:p>
          <a:p>
            <a:pPr marL="800100" lvl="1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0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Numbers of form 0.111111…</a:t>
            </a:r>
            <a:r>
              <a:rPr lang="en-US" sz="2000" baseline="-60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2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 are just below 1.0</a:t>
            </a:r>
          </a:p>
          <a:p>
            <a:pPr marL="1257300" lvl="2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0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1/2 + 1/4 + 1/8 + … + 1/2</a:t>
            </a:r>
            <a:r>
              <a:rPr lang="en-US" sz="2000" baseline="320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i</a:t>
            </a:r>
            <a:r>
              <a:rPr lang="en-US" sz="2000" dirty="0">
                <a:latin typeface="Calibri" charset="0"/>
                <a:ea typeface="Zapf Dingbats" charset="0"/>
                <a:cs typeface="Zapf Dingbats" charset="0"/>
                <a:sym typeface="Calibri" charset="0"/>
              </a:rPr>
              <a:t> + … ➙ 1.0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50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Normalize demo: 1.0 hex-&gt;interpretation on board, then 1.25, then demo exponent changes with bigger and smaller values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375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0100" lvl="1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0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Divide by 2 by shifting right (unsigned)</a:t>
            </a:r>
          </a:p>
          <a:p>
            <a:pPr marL="800100" lvl="1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0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Multiply by 2 by shifting left</a:t>
            </a:r>
          </a:p>
          <a:p>
            <a:pPr marL="800100" lvl="1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0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Numbers of form 0.111111…</a:t>
            </a:r>
            <a:r>
              <a:rPr lang="en-US" sz="2000" baseline="-60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2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 are just below 1.0</a:t>
            </a:r>
          </a:p>
          <a:p>
            <a:pPr marL="1257300" lvl="2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0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1/2 + 1/4 + 1/8 + … + 1/2</a:t>
            </a:r>
            <a:r>
              <a:rPr lang="en-US" sz="2000" baseline="320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i</a:t>
            </a:r>
            <a:r>
              <a:rPr lang="en-US" sz="2000" dirty="0">
                <a:latin typeface="Calibri" charset="0"/>
                <a:ea typeface="Zapf Dingbats" charset="0"/>
                <a:cs typeface="Zapf Dingbats" charset="0"/>
                <a:sym typeface="Calibri" charset="0"/>
              </a:rPr>
              <a:t> + … ➙ 1.0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46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0100" lvl="1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0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Divide by 2 by shifting right (unsigned)</a:t>
            </a:r>
          </a:p>
          <a:p>
            <a:pPr marL="800100" lvl="1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0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Multiply by 2 by shifting left</a:t>
            </a:r>
          </a:p>
          <a:p>
            <a:pPr marL="800100" lvl="1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0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Numbers of form 0.111111…</a:t>
            </a:r>
            <a:r>
              <a:rPr lang="en-US" sz="2000" baseline="-60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2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 are just below 1.0</a:t>
            </a:r>
          </a:p>
          <a:p>
            <a:pPr marL="1257300" lvl="2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0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1/2 + 1/4 + 1/8 + … + 1/2</a:t>
            </a:r>
            <a:r>
              <a:rPr lang="en-US" sz="2000" baseline="320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i</a:t>
            </a:r>
            <a:r>
              <a:rPr lang="en-US" sz="2000" dirty="0">
                <a:latin typeface="Calibri" charset="0"/>
                <a:ea typeface="Zapf Dingbats" charset="0"/>
                <a:cs typeface="Zapf Dingbats" charset="0"/>
                <a:sym typeface="Calibri" charset="0"/>
              </a:rPr>
              <a:t> + … ➙ 1.0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39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Normalize demo: 1.0 hex-&gt;interpretation on board, then 1.25, then demo exponent changes with bigger and smaller values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54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.375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37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2/5/21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2/5/21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66000">
                <a:schemeClr val="tx1">
                  <a:lumMod val="75000"/>
                  <a:lumOff val="25000"/>
                </a:schemeClr>
              </a:gs>
              <a:gs pos="99000">
                <a:schemeClr val="tx1">
                  <a:lumMod val="65000"/>
                  <a:lumOff val="3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2/5/21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1.png"/><Relationship Id="rId4" Type="http://schemas.openxmlformats.org/officeDocument/2006/relationships/image" Target="../media/image17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/>
              <a:t>CS 105		       		</a:t>
            </a:r>
            <a:r>
              <a:rPr lang="en-US"/>
              <a:t>	       Spring </a:t>
            </a:r>
            <a:r>
              <a:rPr lang="en-US" dirty="0"/>
              <a:t>2021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848600" cy="631825"/>
          </a:xfrm>
        </p:spPr>
        <p:txBody>
          <a:bodyPr>
            <a:noAutofit/>
          </a:bodyPr>
          <a:lstStyle/>
          <a:p>
            <a:r>
              <a:rPr lang="en-US" sz="3200" dirty="0"/>
              <a:t>Lecture 4: Floats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1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458200" cy="990600"/>
          </a:xfrm>
          <a:ln/>
        </p:spPr>
        <p:txBody>
          <a:bodyPr>
            <a:normAutofit/>
          </a:bodyPr>
          <a:lstStyle/>
          <a:p>
            <a:pPr marL="119063" indent="-119063"/>
            <a:r>
              <a:rPr lang="en-US" dirty="0"/>
              <a:t>Exercise 2: Floating Point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7" name="Rectangle 7"/>
              <p:cNvSpPr>
                <a:spLocks/>
              </p:cNvSpPr>
              <p:nvPr/>
            </p:nvSpPr>
            <p:spPr bwMode="auto">
              <a:xfrm>
                <a:off x="381000" y="1397000"/>
                <a:ext cx="8382000" cy="5232400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342900" indent="-342900">
                  <a:spcBef>
                    <a:spcPts val="575"/>
                  </a:spcBef>
                  <a:buClr>
                    <a:srgbClr val="990000"/>
                  </a:buClr>
                  <a:buSzPct val="60000"/>
                  <a:buFont typeface="Arial" panose="020B0604020202020204" pitchFamily="34" charset="0"/>
                  <a:buChar char="•"/>
                  <a:tabLst>
                    <a:tab pos="2398713" algn="l"/>
                  </a:tabLst>
                </a:pPr>
                <a:r>
                  <a:rPr lang="en-US" sz="2400" dirty="0"/>
                  <a:t>For each of the following numbers, specify a binary fractional number M in [1.0,2.0) and a binary number E such that the number is equal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800100" lvl="1" indent="-342900">
                  <a:spcBef>
                    <a:spcPts val="575"/>
                  </a:spcBef>
                  <a:buClr>
                    <a:srgbClr val="990000"/>
                  </a:buClr>
                  <a:buSzPct val="60000"/>
                  <a:buFont typeface="Arial" panose="020B0604020202020204" pitchFamily="34" charset="0"/>
                  <a:buChar char="•"/>
                  <a:tabLst>
                    <a:tab pos="2398713" algn="l"/>
                  </a:tabLst>
                </a:pPr>
                <a:r>
                  <a:rPr lang="en-US" sz="2400" dirty="0"/>
                  <a:t>5 3/4 </a:t>
                </a:r>
              </a:p>
              <a:p>
                <a:pPr marL="800100" lvl="1" indent="-342900">
                  <a:spcBef>
                    <a:spcPts val="575"/>
                  </a:spcBef>
                  <a:buClr>
                    <a:srgbClr val="990000"/>
                  </a:buClr>
                  <a:buSzPct val="60000"/>
                  <a:buFont typeface="Arial" panose="020B0604020202020204" pitchFamily="34" charset="0"/>
                  <a:buChar char="•"/>
                  <a:tabLst>
                    <a:tab pos="2398713" algn="l"/>
                  </a:tabLst>
                </a:pPr>
                <a:r>
                  <a:rPr lang="en-US" sz="2400" dirty="0"/>
                  <a:t>2 7/8 </a:t>
                </a:r>
              </a:p>
              <a:p>
                <a:pPr marL="800100" lvl="1" indent="-342900">
                  <a:spcBef>
                    <a:spcPts val="575"/>
                  </a:spcBef>
                  <a:buClr>
                    <a:srgbClr val="990000"/>
                  </a:buClr>
                  <a:buSzPct val="60000"/>
                  <a:buFont typeface="Arial" panose="020B0604020202020204" pitchFamily="34" charset="0"/>
                  <a:buChar char="•"/>
                  <a:tabLst>
                    <a:tab pos="2398713" algn="l"/>
                  </a:tabLst>
                </a:pPr>
                <a:r>
                  <a:rPr lang="en-US" sz="2400" dirty="0"/>
                  <a:t>1 1/2</a:t>
                </a:r>
              </a:p>
              <a:p>
                <a:pPr marL="800100" lvl="1" indent="-342900">
                  <a:spcBef>
                    <a:spcPts val="575"/>
                  </a:spcBef>
                  <a:buClr>
                    <a:srgbClr val="990000"/>
                  </a:buClr>
                  <a:buSzPct val="60000"/>
                  <a:buFont typeface="Arial" panose="020B0604020202020204" pitchFamily="34" charset="0"/>
                  <a:buChar char="•"/>
                  <a:tabLst>
                    <a:tab pos="2398713" algn="l"/>
                  </a:tabLst>
                </a:pPr>
                <a:r>
                  <a:rPr lang="en-US" sz="2400" dirty="0"/>
                  <a:t>3/4</a:t>
                </a:r>
              </a:p>
              <a:p>
                <a:pPr lvl="1">
                  <a:spcBef>
                    <a:spcPts val="575"/>
                  </a:spcBef>
                  <a:buClr>
                    <a:srgbClr val="990000"/>
                  </a:buClr>
                  <a:buSzPct val="60000"/>
                  <a:tabLst>
                    <a:tab pos="2398713" algn="l"/>
                  </a:tabLst>
                </a:pPr>
                <a:endParaRPr lang="en-US" sz="2400" dirty="0"/>
              </a:p>
              <a:p>
                <a:pPr marL="342900" indent="-342900">
                  <a:spcBef>
                    <a:spcPts val="575"/>
                  </a:spcBef>
                  <a:buClr>
                    <a:srgbClr val="990000"/>
                  </a:buClr>
                  <a:buSzPct val="60000"/>
                  <a:buFont typeface="Arial" panose="020B0604020202020204" pitchFamily="34" charset="0"/>
                  <a:buChar char="•"/>
                  <a:tabLst>
                    <a:tab pos="2398713" algn="l"/>
                  </a:tabLst>
                </a:pPr>
                <a:endParaRPr lang="en-US" sz="2400" dirty="0"/>
              </a:p>
            </p:txBody>
          </p:sp>
        </mc:Choice>
        <mc:Fallback xmlns="">
          <p:sp>
            <p:nvSpPr>
              <p:cNvPr id="15367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1397000"/>
                <a:ext cx="8382000" cy="5232400"/>
              </a:xfrm>
              <a:prstGeom prst="rect">
                <a:avLst/>
              </a:prstGeom>
              <a:blipFill>
                <a:blip r:embed="rId3"/>
                <a:stretch>
                  <a:fillRect l="-1362" t="-1691"/>
                </a:stretch>
              </a:blipFill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1750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458200" cy="990600"/>
          </a:xfrm>
          <a:ln/>
        </p:spPr>
        <p:txBody>
          <a:bodyPr>
            <a:normAutofit/>
          </a:bodyPr>
          <a:lstStyle/>
          <a:p>
            <a:pPr marL="119063" indent="-119063"/>
            <a:r>
              <a:rPr lang="en-US" dirty="0"/>
              <a:t>Exercise 2: Floating Point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7" name="Rectangle 7"/>
              <p:cNvSpPr>
                <a:spLocks/>
              </p:cNvSpPr>
              <p:nvPr/>
            </p:nvSpPr>
            <p:spPr bwMode="auto">
              <a:xfrm>
                <a:off x="381000" y="1397000"/>
                <a:ext cx="8382000" cy="5232400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marL="342900" indent="-342900">
                  <a:spcBef>
                    <a:spcPts val="575"/>
                  </a:spcBef>
                  <a:buClr>
                    <a:srgbClr val="990000"/>
                  </a:buClr>
                  <a:buSzPct val="60000"/>
                  <a:buFont typeface="Arial" panose="020B0604020202020204" pitchFamily="34" charset="0"/>
                  <a:buChar char="•"/>
                  <a:tabLst>
                    <a:tab pos="2398713" algn="l"/>
                  </a:tabLst>
                </a:pPr>
                <a:r>
                  <a:rPr lang="en-US" sz="2400" dirty="0"/>
                  <a:t>For each of the following numbers, specify a binary fractional number M in [1.0,2.0) and a binary number E such that the number is equal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800100" lvl="1" indent="-342900">
                  <a:spcBef>
                    <a:spcPts val="575"/>
                  </a:spcBef>
                  <a:buClr>
                    <a:srgbClr val="990000"/>
                  </a:buClr>
                  <a:buSzPct val="60000"/>
                  <a:buFont typeface="Arial" panose="020B0604020202020204" pitchFamily="34" charset="0"/>
                  <a:buChar char="•"/>
                  <a:tabLst>
                    <a:tab pos="2398713" algn="l"/>
                  </a:tabLst>
                </a:pPr>
                <a:r>
                  <a:rPr lang="en-US" sz="2400" dirty="0"/>
                  <a:t>5 3/4 </a:t>
                </a:r>
              </a:p>
              <a:p>
                <a:pPr marL="800100" lvl="1" indent="-342900">
                  <a:spcBef>
                    <a:spcPts val="575"/>
                  </a:spcBef>
                  <a:buClr>
                    <a:srgbClr val="990000"/>
                  </a:buClr>
                  <a:buSzPct val="60000"/>
                  <a:buFont typeface="Arial" panose="020B0604020202020204" pitchFamily="34" charset="0"/>
                  <a:buChar char="•"/>
                  <a:tabLst>
                    <a:tab pos="2398713" algn="l"/>
                  </a:tabLst>
                </a:pPr>
                <a:r>
                  <a:rPr lang="en-US" sz="2400" dirty="0"/>
                  <a:t>2 7/8 </a:t>
                </a:r>
              </a:p>
              <a:p>
                <a:pPr marL="800100" lvl="1" indent="-342900">
                  <a:spcBef>
                    <a:spcPts val="575"/>
                  </a:spcBef>
                  <a:buClr>
                    <a:srgbClr val="990000"/>
                  </a:buClr>
                  <a:buSzPct val="60000"/>
                  <a:buFont typeface="Arial" panose="020B0604020202020204" pitchFamily="34" charset="0"/>
                  <a:buChar char="•"/>
                  <a:tabLst>
                    <a:tab pos="2398713" algn="l"/>
                  </a:tabLst>
                </a:pPr>
                <a:r>
                  <a:rPr lang="en-US" sz="2400" dirty="0"/>
                  <a:t>1 1/2</a:t>
                </a:r>
              </a:p>
              <a:p>
                <a:pPr marL="800100" lvl="1" indent="-342900">
                  <a:spcBef>
                    <a:spcPts val="575"/>
                  </a:spcBef>
                  <a:buClr>
                    <a:srgbClr val="990000"/>
                  </a:buClr>
                  <a:buSzPct val="60000"/>
                  <a:buFont typeface="Arial" panose="020B0604020202020204" pitchFamily="34" charset="0"/>
                  <a:buChar char="•"/>
                  <a:tabLst>
                    <a:tab pos="2398713" algn="l"/>
                  </a:tabLst>
                </a:pPr>
                <a:r>
                  <a:rPr lang="en-US" sz="2400" dirty="0"/>
                  <a:t>3/4</a:t>
                </a:r>
              </a:p>
              <a:p>
                <a:pPr lvl="1">
                  <a:spcBef>
                    <a:spcPts val="575"/>
                  </a:spcBef>
                  <a:buClr>
                    <a:srgbClr val="990000"/>
                  </a:buClr>
                  <a:buSzPct val="60000"/>
                  <a:tabLst>
                    <a:tab pos="2398713" algn="l"/>
                  </a:tabLst>
                </a:pPr>
                <a:endParaRPr lang="en-US" sz="2400" dirty="0"/>
              </a:p>
              <a:p>
                <a:pPr marL="342900" indent="-342900">
                  <a:spcBef>
                    <a:spcPts val="575"/>
                  </a:spcBef>
                  <a:buClr>
                    <a:srgbClr val="990000"/>
                  </a:buClr>
                  <a:buSzPct val="60000"/>
                  <a:buFont typeface="Arial" panose="020B0604020202020204" pitchFamily="34" charset="0"/>
                  <a:buChar char="•"/>
                  <a:tabLst>
                    <a:tab pos="2398713" algn="l"/>
                  </a:tabLst>
                </a:pPr>
                <a:endParaRPr lang="en-US" sz="2400" dirty="0"/>
              </a:p>
            </p:txBody>
          </p:sp>
        </mc:Choice>
        <mc:Fallback xmlns="">
          <p:sp>
            <p:nvSpPr>
              <p:cNvPr id="15367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1397000"/>
                <a:ext cx="8382000" cy="5232400"/>
              </a:xfrm>
              <a:prstGeom prst="rect">
                <a:avLst/>
              </a:prstGeom>
              <a:blipFill>
                <a:blip r:embed="rId3"/>
                <a:stretch>
                  <a:fillRect l="-1362" t="-1691"/>
                </a:stretch>
              </a:blipFill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457F145-DD1A-7C42-A1EE-E0FC6EC35AFC}"/>
              </a:ext>
            </a:extLst>
          </p:cNvPr>
          <p:cNvSpPr txBox="1"/>
          <p:nvPr/>
        </p:nvSpPr>
        <p:spPr>
          <a:xfrm>
            <a:off x="2420168" y="2510835"/>
            <a:ext cx="2028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Courier" pitchFamily="2" charset="0"/>
              </a:rPr>
              <a:t>M = 1.0111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BD73A7-D406-D34A-9735-68E05EF77819}"/>
              </a:ext>
            </a:extLst>
          </p:cNvPr>
          <p:cNvSpPr txBox="1"/>
          <p:nvPr/>
        </p:nvSpPr>
        <p:spPr>
          <a:xfrm>
            <a:off x="2420168" y="2947064"/>
            <a:ext cx="2028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Courier" pitchFamily="2" charset="0"/>
              </a:rPr>
              <a:t>M = 1.0111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AB5D0C-CBD6-3C48-B0E1-9F480F2EC8B6}"/>
              </a:ext>
            </a:extLst>
          </p:cNvPr>
          <p:cNvSpPr txBox="1"/>
          <p:nvPr/>
        </p:nvSpPr>
        <p:spPr>
          <a:xfrm>
            <a:off x="4588937" y="2510835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Courier" pitchFamily="2" charset="0"/>
              </a:rPr>
              <a:t>E =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615BC1-D6BE-0049-9D84-C99ECA07742F}"/>
              </a:ext>
            </a:extLst>
          </p:cNvPr>
          <p:cNvSpPr txBox="1"/>
          <p:nvPr/>
        </p:nvSpPr>
        <p:spPr>
          <a:xfrm>
            <a:off x="4588937" y="2947063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Courier" pitchFamily="2" charset="0"/>
              </a:rPr>
              <a:t>E =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00CC16-1DD8-3C41-A66F-87A800B0C334}"/>
              </a:ext>
            </a:extLst>
          </p:cNvPr>
          <p:cNvSpPr txBox="1"/>
          <p:nvPr/>
        </p:nvSpPr>
        <p:spPr>
          <a:xfrm>
            <a:off x="2420168" y="3348683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Courier" pitchFamily="2" charset="0"/>
              </a:rPr>
              <a:t>M = 1.1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2EC2D2-F0C4-944E-B534-E51C88AE6CED}"/>
              </a:ext>
            </a:extLst>
          </p:cNvPr>
          <p:cNvSpPr txBox="1"/>
          <p:nvPr/>
        </p:nvSpPr>
        <p:spPr>
          <a:xfrm>
            <a:off x="2420168" y="3784912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Courier" pitchFamily="2" charset="0"/>
              </a:rPr>
              <a:t>M = 1.1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1ED478-C291-F842-837B-15192C19CBAB}"/>
              </a:ext>
            </a:extLst>
          </p:cNvPr>
          <p:cNvSpPr txBox="1"/>
          <p:nvPr/>
        </p:nvSpPr>
        <p:spPr>
          <a:xfrm>
            <a:off x="4588937" y="3348683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Courier" pitchFamily="2" charset="0"/>
              </a:rPr>
              <a:t>E = 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21C7A0-4F09-EB42-8EF5-B6FF3831032A}"/>
              </a:ext>
            </a:extLst>
          </p:cNvPr>
          <p:cNvSpPr txBox="1"/>
          <p:nvPr/>
        </p:nvSpPr>
        <p:spPr>
          <a:xfrm>
            <a:off x="4588937" y="3784911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Courier" pitchFamily="2" charset="0"/>
              </a:rPr>
              <a:t>E = -1</a:t>
            </a:r>
          </a:p>
        </p:txBody>
      </p:sp>
    </p:spTree>
    <p:extLst>
      <p:ext uri="{BB962C8B-B14F-4D97-AF65-F5344CB8AC3E}">
        <p14:creationId xmlns:p14="http://schemas.microsoft.com/office/powerpoint/2010/main" val="87134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5257800"/>
              </a:xfrm>
              <a:ln/>
            </p:spPr>
            <p:txBody>
              <a:bodyPr>
                <a:normAutofit/>
              </a:bodyPr>
              <a:lstStyle/>
              <a:p>
                <a:r>
                  <a:rPr lang="en-US" dirty="0"/>
                  <a:t>Numerical Form: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p>
                  </m:oMath>
                </a14:m>
                <a:endParaRPr lang="en-US" b="0" dirty="0"/>
              </a:p>
              <a:p>
                <a:pPr lvl="1"/>
                <a:r>
                  <a:rPr lang="en-US" dirty="0">
                    <a:latin typeface="Calibri Bold" charset="0"/>
                    <a:ea typeface="Calibri Bold" charset="0"/>
                    <a:cs typeface="Calibri Bold" charset="0"/>
                    <a:sym typeface="Calibri Bold" charset="0"/>
                  </a:rPr>
                  <a:t>Sign bit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determines whether number is negative or positive</a:t>
                </a:r>
              </a:p>
              <a:p>
                <a:pPr lvl="1"/>
                <a:r>
                  <a:rPr lang="en-US" dirty="0">
                    <a:latin typeface="Calibri Bold" charset="0"/>
                    <a:ea typeface="Calibri Bold" charset="0"/>
                    <a:cs typeface="Calibri Bold" charset="0"/>
                    <a:sym typeface="Calibri Bold" charset="0"/>
                  </a:rPr>
                  <a:t>Significand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normally a fractional value in range [1.0,2.0)</a:t>
                </a:r>
              </a:p>
              <a:p>
                <a:pPr lvl="1"/>
                <a:r>
                  <a:rPr lang="en-US" dirty="0">
                    <a:latin typeface="Calibri Bold" charset="0"/>
                    <a:ea typeface="Calibri Bold" charset="0"/>
                    <a:cs typeface="Calibri Bold" charset="0"/>
                    <a:sym typeface="Calibri Bold" charset="0"/>
                  </a:rPr>
                  <a:t>Exponent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weights value by power of two</a:t>
                </a:r>
              </a:p>
              <a:p>
                <a:endParaRPr lang="en-US" dirty="0"/>
              </a:p>
              <a:p>
                <a:r>
                  <a:rPr lang="en-US" dirty="0"/>
                  <a:t>Encoding: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552450" lvl="1"/>
                <a:r>
                  <a:rPr lang="en-US" dirty="0">
                    <a:latin typeface="Monaco" charset="0"/>
                    <a:ea typeface="Monaco" charset="0"/>
                    <a:cs typeface="Monaco" charset="0"/>
                    <a:sym typeface="Monaco" charset="0"/>
                  </a:rPr>
                  <a:t>s</a:t>
                </a:r>
                <a:r>
                  <a:rPr lang="en-US" dirty="0"/>
                  <a:t> is sign bit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s</a:t>
                </a:r>
                <a:endParaRPr lang="en-US" dirty="0"/>
              </a:p>
              <a:p>
                <a:pPr marL="552450" lvl="1"/>
                <a:r>
                  <a:rPr lang="en-US" dirty="0">
                    <a:latin typeface="+mn-lt"/>
                    <a:ea typeface="Monaco" charset="0"/>
                    <a:cs typeface="Monaco" charset="0"/>
                    <a:sym typeface="Monaco" charset="0"/>
                  </a:rPr>
                  <a:t>exp</a:t>
                </a:r>
                <a:r>
                  <a:rPr lang="en-US" dirty="0">
                    <a:latin typeface="+mn-lt"/>
                  </a:rPr>
                  <a:t> </a:t>
                </a:r>
                <a:r>
                  <a:rPr lang="en-US" dirty="0"/>
                  <a:t>field encodes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980002"/>
                        </a:solidFill>
                        <a:latin typeface="Cambria Math" panose="02040503050406030204" pitchFamily="18" charset="0"/>
                        <a:ea typeface="Calibri Bold Italic" charset="0"/>
                        <a:cs typeface="Calibri Bold Italic" charset="0"/>
                        <a:sym typeface="Calibri Bold Italic" charset="0"/>
                      </a:rPr>
                      <m:t>𝐸</m:t>
                    </m:r>
                  </m:oMath>
                </a14:m>
                <a:r>
                  <a:rPr lang="en-US" dirty="0"/>
                  <a:t> (but is not equal to E)</a:t>
                </a:r>
              </a:p>
              <a:p>
                <a:pPr marL="826770" lvl="2"/>
                <a:r>
                  <a:rPr lang="en-US" dirty="0"/>
                  <a:t>normally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pPr marL="552450" lvl="1"/>
                <a:r>
                  <a:rPr lang="en-US" dirty="0">
                    <a:latin typeface="+mn-lt"/>
                    <a:ea typeface="Monaco" charset="0"/>
                    <a:cs typeface="Monaco" charset="0"/>
                    <a:sym typeface="Monaco" charset="0"/>
                  </a:rPr>
                  <a:t>frac</a:t>
                </a:r>
                <a:r>
                  <a:rPr lang="en-US" dirty="0"/>
                  <a:t> field encodes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M</a:t>
                </a:r>
                <a:r>
                  <a:rPr lang="en-US" dirty="0"/>
                  <a:t> (but is not equal to M)</a:t>
                </a:r>
              </a:p>
              <a:p>
                <a:pPr marL="826770" lvl="2"/>
                <a:r>
                  <a:rPr lang="en-US" b="0" dirty="0"/>
                  <a:t>normally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=1.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94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5257800"/>
              </a:xfrm>
              <a:blipFill>
                <a:blip r:embed="rId3"/>
                <a:stretch>
                  <a:fillRect l="-772" t="-964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461" name="Group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5178532"/>
                  </p:ext>
                </p:extLst>
              </p:nvPr>
            </p:nvGraphicFramePr>
            <p:xfrm>
              <a:off x="889000" y="4229100"/>
              <a:ext cx="7366000" cy="508000"/>
            </p:xfrm>
            <a:graphic>
              <a:graphicData uri="http://schemas.openxmlformats.org/drawingml/2006/table">
                <a:tbl>
                  <a:tblPr/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09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775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08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990000"/>
                            </a:buClr>
                            <a:buSzPct val="60000"/>
                            <a:buFont typeface="Wingdings 2" charset="2"/>
                            <a:buNone/>
                            <a:tabLst>
                              <a:tab pos="9144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onaco" charset="0"/>
                                    <a:cs typeface="Monaco" charset="0"/>
                                    <a:sym typeface="Monaco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Monaco" charset="0"/>
                            <a:cs typeface="Monaco" charset="0"/>
                            <a:sym typeface="Monaco" charset="0"/>
                          </a:endParaRPr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E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990000"/>
                            </a:buClr>
                            <a:buSzPct val="60000"/>
                            <a:buFont typeface="Wingdings 2" charset="2"/>
                            <a:buNone/>
                            <a:tabLst>
                              <a:tab pos="9144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0" lang="en-US" sz="20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𝑘</m:t>
                                        </m:r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…</m:t>
                                    </m:r>
                                    <m:sSub>
                                      <m:sSubPr>
                                        <m:ctrlP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func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Monaco" charset="0"/>
                            <a:cs typeface="Monaco" charset="0"/>
                            <a:sym typeface="Monaco" charset="0"/>
                          </a:endParaRPr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1C7C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990000"/>
                            </a:buClr>
                            <a:buSzPct val="60000"/>
                            <a:buFont typeface="Wingdings 2" charset="2"/>
                            <a:buNone/>
                            <a:tabLst>
                              <a:tab pos="9144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US" sz="20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onaco" charset="0"/>
                                    <a:cs typeface="Monaco" charset="0"/>
                                    <a:sym typeface="Monaco" charset="0"/>
                                  </a:rPr>
                                  <m:t>frac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onaco" charset="0"/>
                                    <a:cs typeface="Monaco" charset="0"/>
                                    <a:sym typeface="Monaco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𝑛</m:t>
                                    </m:r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onaco" charset="0"/>
                                    <a:cs typeface="Monaco" charset="0"/>
                                    <a:sym typeface="Monaco" charset="0"/>
                                  </a:rPr>
                                  <m:t>…</m:t>
                                </m:r>
                                <m:sSub>
                                  <m:sSub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Monaco" charset="0"/>
                            <a:cs typeface="Monaco" charset="0"/>
                            <a:sym typeface="Monaco" charset="0"/>
                          </a:endParaRPr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BCCF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461" name="Group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45178532"/>
                  </p:ext>
                </p:extLst>
              </p:nvPr>
            </p:nvGraphicFramePr>
            <p:xfrm>
              <a:off x="889000" y="4229100"/>
              <a:ext cx="7366000" cy="508000"/>
            </p:xfrm>
            <a:graphic>
              <a:graphicData uri="http://schemas.openxmlformats.org/drawingml/2006/table">
                <a:tbl>
                  <a:tblPr/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09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775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0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6667" t="-5000" r="-1840000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8391" t="-5000" r="-217241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54787" t="-5000" r="-532" b="-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A28CF76C-6FAA-B842-96C9-7260653D6E4B}"/>
              </a:ext>
            </a:extLst>
          </p:cNvPr>
          <p:cNvGrpSpPr/>
          <p:nvPr/>
        </p:nvGrpSpPr>
        <p:grpSpPr>
          <a:xfrm>
            <a:off x="4191000" y="5592580"/>
            <a:ext cx="1974210" cy="395470"/>
            <a:chOff x="4191000" y="5592580"/>
            <a:chExt cx="1974210" cy="39547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A34974B-0025-0A44-9BEB-A4291C8756E3}"/>
                </a:ext>
              </a:extLst>
            </p:cNvPr>
            <p:cNvSpPr/>
            <p:nvPr/>
          </p:nvSpPr>
          <p:spPr>
            <a:xfrm>
              <a:off x="4191000" y="5607050"/>
              <a:ext cx="1066800" cy="381000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BBE28FE-7ADE-A14E-A401-87E51B7107D7}"/>
                </a:ext>
              </a:extLst>
            </p:cNvPr>
            <p:cNvCxnSpPr>
              <a:stCxn id="2" idx="3"/>
            </p:cNvCxnSpPr>
            <p:nvPr/>
          </p:nvCxnSpPr>
          <p:spPr>
            <a:xfrm flipV="1">
              <a:off x="5257800" y="5791200"/>
              <a:ext cx="304800" cy="63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2F2EFED-A23B-A34C-BD21-0DB8E31BD185}"/>
                </a:ext>
              </a:extLst>
            </p:cNvPr>
            <p:cNvSpPr txBox="1"/>
            <p:nvPr/>
          </p:nvSpPr>
          <p:spPr>
            <a:xfrm>
              <a:off x="5518879" y="5592580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bias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B23EE18-759E-0C4D-B870-91D2295FFF5B}"/>
              </a:ext>
            </a:extLst>
          </p:cNvPr>
          <p:cNvSpPr txBox="1"/>
          <p:nvPr/>
        </p:nvSpPr>
        <p:spPr>
          <a:xfrm>
            <a:off x="6566941" y="4920387"/>
            <a:ext cx="2394679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Float (32 bits):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 = 8, n = 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bias = 127</a:t>
            </a:r>
          </a:p>
          <a:p>
            <a:r>
              <a:rPr lang="en-US" dirty="0"/>
              <a:t>Double (64 bits)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k=11, n = 52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bias = 1023</a:t>
            </a:r>
          </a:p>
        </p:txBody>
      </p:sp>
    </p:spTree>
    <p:extLst>
      <p:ext uri="{BB962C8B-B14F-4D97-AF65-F5344CB8AC3E}">
        <p14:creationId xmlns:p14="http://schemas.microsoft.com/office/powerpoint/2010/main" val="341928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5CFDA-E53D-F041-AA10-0F8E42861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3820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Exercise 3: Floating Point Representations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0C7A2E-54B5-0740-A455-16E8E13D83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What are the values of s, exp, and frac that correspond to the float representation of 5 3/4, assuming 1-bit s, 3-bit exp, and 4-bit frac?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p>
                  </m:oMath>
                </a14:m>
                <a:r>
                  <a:rPr lang="en-US" dirty="0"/>
                  <a:t>, M = 1.0111, E = 2</a:t>
                </a:r>
              </a:p>
              <a:p>
                <a:pPr lvl="1"/>
                <a:r>
                  <a:rPr lang="en-US" dirty="0">
                    <a:latin typeface="Monaco" charset="0"/>
                    <a:ea typeface="Monaco" charset="0"/>
                    <a:cs typeface="Monaco" charset="0"/>
                    <a:sym typeface="Monaco" charset="0"/>
                  </a:rPr>
                  <a:t>s</a:t>
                </a:r>
                <a:r>
                  <a:rPr lang="en-US" dirty="0"/>
                  <a:t> is sign bit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s</a:t>
                </a:r>
                <a:endParaRPr lang="en-US" dirty="0"/>
              </a:p>
              <a:p>
                <a:pPr marL="563880" indent="-285750"/>
                <a:r>
                  <a:rPr lang="en-US" sz="2000" dirty="0">
                    <a:ea typeface="Monaco" charset="0"/>
                    <a:cs typeface="Monaco" charset="0"/>
                    <a:sym typeface="Monaco" charset="0"/>
                  </a:rPr>
                  <a:t>exp</a:t>
                </a:r>
                <a:r>
                  <a:rPr lang="en-US" sz="2000" dirty="0"/>
                  <a:t> field encodes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980002"/>
                        </a:solidFill>
                        <a:latin typeface="Cambria Math" panose="02040503050406030204" pitchFamily="18" charset="0"/>
                        <a:ea typeface="Calibri Bold Italic" charset="0"/>
                        <a:cs typeface="Calibri Bold Italic" charset="0"/>
                        <a:sym typeface="Calibri Bold Italic" charset="0"/>
                      </a:rPr>
                      <m:t>𝐸</m:t>
                    </m:r>
                  </m:oMath>
                </a14:m>
                <a:r>
                  <a:rPr lang="en-US" sz="2000" dirty="0"/>
                  <a:t> (but is not equal to E)</a:t>
                </a:r>
              </a:p>
              <a:p>
                <a:pPr marL="838200" lvl="1" indent="-285750"/>
                <a:r>
                  <a:rPr lang="en-US" dirty="0"/>
                  <a:t>normally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pPr marL="563880" indent="-285750"/>
                <a:r>
                  <a:rPr lang="en-US" sz="2000" dirty="0">
                    <a:ea typeface="Monaco" charset="0"/>
                    <a:cs typeface="Monaco" charset="0"/>
                    <a:sym typeface="Monaco" charset="0"/>
                  </a:rPr>
                  <a:t>frac</a:t>
                </a:r>
                <a:r>
                  <a:rPr lang="en-US" sz="2000" dirty="0"/>
                  <a:t> field encodes </a:t>
                </a:r>
                <a:r>
                  <a:rPr lang="en-US" sz="2000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M</a:t>
                </a:r>
                <a:r>
                  <a:rPr lang="en-US" sz="2000" dirty="0"/>
                  <a:t> (but is not equal to M)</a:t>
                </a:r>
              </a:p>
              <a:p>
                <a:pPr marL="838200" lvl="1" indent="-285750"/>
                <a:r>
                  <a:rPr lang="en-US" dirty="0"/>
                  <a:t>normally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=1.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Under those assumptions, what is the full representation of 5 3/4 as a one-byte floating point value? Assume big-endian order.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0C7A2E-54B5-0740-A455-16E8E13D83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2" t="-1299" r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Group 5">
                <a:extLst>
                  <a:ext uri="{FF2B5EF4-FFF2-40B4-BE49-F238E27FC236}">
                    <a16:creationId xmlns:a16="http://schemas.microsoft.com/office/drawing/2014/main" id="{6C843841-D430-8B48-B79B-D05CB3C55B4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1820849"/>
                  </p:ext>
                </p:extLst>
              </p:nvPr>
            </p:nvGraphicFramePr>
            <p:xfrm>
              <a:off x="3429001" y="2376176"/>
              <a:ext cx="5257801" cy="406400"/>
            </p:xfrm>
            <a:graphic>
              <a:graphicData uri="http://schemas.openxmlformats.org/drawingml/2006/table">
                <a:tbl>
                  <a:tblPr/>
                  <a:tblGrid>
                    <a:gridCol w="2500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3591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7180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429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990000"/>
                            </a:buClr>
                            <a:buSzPct val="60000"/>
                            <a:buFont typeface="Wingdings 2" charset="2"/>
                            <a:buNone/>
                            <a:tabLst>
                              <a:tab pos="9144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onaco" charset="0"/>
                                    <a:cs typeface="Monaco" charset="0"/>
                                    <a:sym typeface="Monaco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Monaco" charset="0"/>
                            <a:cs typeface="Monaco" charset="0"/>
                            <a:sym typeface="Monaco" charset="0"/>
                          </a:endParaRPr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E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990000"/>
                            </a:buClr>
                            <a:buSzPct val="60000"/>
                            <a:buFont typeface="Wingdings 2" charset="2"/>
                            <a:buNone/>
                            <a:tabLst>
                              <a:tab pos="9144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0" lang="en-US" sz="20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𝑘</m:t>
                                        </m:r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…</m:t>
                                    </m:r>
                                    <m:sSub>
                                      <m:sSubPr>
                                        <m:ctrlP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func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Monaco" charset="0"/>
                            <a:cs typeface="Monaco" charset="0"/>
                            <a:sym typeface="Monaco" charset="0"/>
                          </a:endParaRPr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1C7C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990000"/>
                            </a:buClr>
                            <a:buSzPct val="60000"/>
                            <a:buFont typeface="Wingdings 2" charset="2"/>
                            <a:buNone/>
                            <a:tabLst>
                              <a:tab pos="9144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US" sz="20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onaco" charset="0"/>
                                    <a:cs typeface="Monaco" charset="0"/>
                                    <a:sym typeface="Monaco" charset="0"/>
                                  </a:rPr>
                                  <m:t>frac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onaco" charset="0"/>
                                    <a:cs typeface="Monaco" charset="0"/>
                                    <a:sym typeface="Monaco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𝑛</m:t>
                                    </m:r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onaco" charset="0"/>
                                    <a:cs typeface="Monaco" charset="0"/>
                                    <a:sym typeface="Monaco" charset="0"/>
                                  </a:rPr>
                                  <m:t>…</m:t>
                                </m:r>
                                <m:sSub>
                                  <m:sSub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Monaco" charset="0"/>
                            <a:cs typeface="Monaco" charset="0"/>
                            <a:sym typeface="Monaco" charset="0"/>
                          </a:endParaRPr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BCCF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Group 5">
                <a:extLst>
                  <a:ext uri="{FF2B5EF4-FFF2-40B4-BE49-F238E27FC236}">
                    <a16:creationId xmlns:a16="http://schemas.microsoft.com/office/drawing/2014/main" id="{6C843841-D430-8B48-B79B-D05CB3C55B4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1820849"/>
                  </p:ext>
                </p:extLst>
              </p:nvPr>
            </p:nvGraphicFramePr>
            <p:xfrm>
              <a:off x="3429001" y="2376176"/>
              <a:ext cx="5257801" cy="406400"/>
            </p:xfrm>
            <a:graphic>
              <a:graphicData uri="http://schemas.openxmlformats.org/drawingml/2006/table">
                <a:tbl>
                  <a:tblPr/>
                  <a:tblGrid>
                    <a:gridCol w="2500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3591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7180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06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5000" t="-6061" r="-1985000" b="-121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4375" t="-6061" r="-148125" b="-121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77872" t="-6061" r="-851" b="-121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3121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5CFDA-E53D-F041-AA10-0F8E42861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3820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Exercise 3: Floating Point Representations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0C7A2E-54B5-0740-A455-16E8E13D83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What are the values of s, exp, and frac that correspond to the float representation of 5 3/4, assuming 1-bit s, 3-bit exp, and 4-bit frac?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p>
                  </m:oMath>
                </a14:m>
                <a:r>
                  <a:rPr lang="en-US" dirty="0"/>
                  <a:t>, M = 1.0111, E = 2</a:t>
                </a:r>
              </a:p>
              <a:p>
                <a:pPr lvl="1"/>
                <a:r>
                  <a:rPr lang="en-US" dirty="0">
                    <a:latin typeface="Monaco" charset="0"/>
                    <a:ea typeface="Monaco" charset="0"/>
                    <a:cs typeface="Monaco" charset="0"/>
                    <a:sym typeface="Monaco" charset="0"/>
                  </a:rPr>
                  <a:t>s</a:t>
                </a:r>
                <a:r>
                  <a:rPr lang="en-US" dirty="0"/>
                  <a:t> is sign bit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s</a:t>
                </a:r>
                <a:endParaRPr lang="en-US" dirty="0"/>
              </a:p>
              <a:p>
                <a:pPr marL="563880" indent="-285750"/>
                <a:r>
                  <a:rPr lang="en-US" sz="2000" dirty="0">
                    <a:ea typeface="Monaco" charset="0"/>
                    <a:cs typeface="Monaco" charset="0"/>
                    <a:sym typeface="Monaco" charset="0"/>
                  </a:rPr>
                  <a:t>exp</a:t>
                </a:r>
                <a:r>
                  <a:rPr lang="en-US" sz="2000" dirty="0"/>
                  <a:t> field encodes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980002"/>
                        </a:solidFill>
                        <a:latin typeface="Cambria Math" panose="02040503050406030204" pitchFamily="18" charset="0"/>
                        <a:ea typeface="Calibri Bold Italic" charset="0"/>
                        <a:cs typeface="Calibri Bold Italic" charset="0"/>
                        <a:sym typeface="Calibri Bold Italic" charset="0"/>
                      </a:rPr>
                      <m:t>𝐸</m:t>
                    </m:r>
                  </m:oMath>
                </a14:m>
                <a:r>
                  <a:rPr lang="en-US" sz="2000" dirty="0"/>
                  <a:t> (but is not equal to E)</a:t>
                </a:r>
              </a:p>
              <a:p>
                <a:pPr marL="838200" lvl="1" indent="-285750"/>
                <a:r>
                  <a:rPr lang="en-US" dirty="0"/>
                  <a:t>normally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pPr marL="563880" indent="-285750"/>
                <a:r>
                  <a:rPr lang="en-US" sz="2000" dirty="0">
                    <a:ea typeface="Monaco" charset="0"/>
                    <a:cs typeface="Monaco" charset="0"/>
                    <a:sym typeface="Monaco" charset="0"/>
                  </a:rPr>
                  <a:t>frac</a:t>
                </a:r>
                <a:r>
                  <a:rPr lang="en-US" sz="2000" dirty="0"/>
                  <a:t> field encodes </a:t>
                </a:r>
                <a:r>
                  <a:rPr lang="en-US" sz="2000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M</a:t>
                </a:r>
                <a:r>
                  <a:rPr lang="en-US" sz="2000" dirty="0"/>
                  <a:t> (but is not equal to M)</a:t>
                </a:r>
              </a:p>
              <a:p>
                <a:pPr marL="838200" lvl="1" indent="-285750"/>
                <a:r>
                  <a:rPr lang="en-US" dirty="0"/>
                  <a:t>normally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=1.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Under those assumptions, what is the full representation of 5 3/4 as a one-byte floating point value? Assume big-endian order.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0C7A2E-54B5-0740-A455-16E8E13D83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2" t="-1299" r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Group 5">
                <a:extLst>
                  <a:ext uri="{FF2B5EF4-FFF2-40B4-BE49-F238E27FC236}">
                    <a16:creationId xmlns:a16="http://schemas.microsoft.com/office/drawing/2014/main" id="{643D11DD-8DE0-5041-A422-3E86A13A6B1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15716409"/>
                  </p:ext>
                </p:extLst>
              </p:nvPr>
            </p:nvGraphicFramePr>
            <p:xfrm>
              <a:off x="3429001" y="2376176"/>
              <a:ext cx="5257801" cy="406400"/>
            </p:xfrm>
            <a:graphic>
              <a:graphicData uri="http://schemas.openxmlformats.org/drawingml/2006/table">
                <a:tbl>
                  <a:tblPr/>
                  <a:tblGrid>
                    <a:gridCol w="2500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3591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7180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429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990000"/>
                            </a:buClr>
                            <a:buSzPct val="60000"/>
                            <a:buFont typeface="Wingdings 2" charset="2"/>
                            <a:buNone/>
                            <a:tabLst>
                              <a:tab pos="9144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onaco" charset="0"/>
                                    <a:cs typeface="Monaco" charset="0"/>
                                    <a:sym typeface="Monaco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Monaco" charset="0"/>
                            <a:cs typeface="Monaco" charset="0"/>
                            <a:sym typeface="Monaco" charset="0"/>
                          </a:endParaRPr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E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990000"/>
                            </a:buClr>
                            <a:buSzPct val="60000"/>
                            <a:buFont typeface="Wingdings 2" charset="2"/>
                            <a:buNone/>
                            <a:tabLst>
                              <a:tab pos="9144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0" lang="en-US" sz="20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𝑘</m:t>
                                        </m:r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…</m:t>
                                    </m:r>
                                    <m:sSub>
                                      <m:sSubPr>
                                        <m:ctrlP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func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Monaco" charset="0"/>
                            <a:cs typeface="Monaco" charset="0"/>
                            <a:sym typeface="Monaco" charset="0"/>
                          </a:endParaRPr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1C7C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990000"/>
                            </a:buClr>
                            <a:buSzPct val="60000"/>
                            <a:buFont typeface="Wingdings 2" charset="2"/>
                            <a:buNone/>
                            <a:tabLst>
                              <a:tab pos="9144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US" sz="20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onaco" charset="0"/>
                                    <a:cs typeface="Monaco" charset="0"/>
                                    <a:sym typeface="Monaco" charset="0"/>
                                  </a:rPr>
                                  <m:t>frac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onaco" charset="0"/>
                                    <a:cs typeface="Monaco" charset="0"/>
                                    <a:sym typeface="Monaco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𝑛</m:t>
                                    </m:r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onaco" charset="0"/>
                                    <a:cs typeface="Monaco" charset="0"/>
                                    <a:sym typeface="Monaco" charset="0"/>
                                  </a:rPr>
                                  <m:t>…</m:t>
                                </m:r>
                                <m:sSub>
                                  <m:sSub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Monaco" charset="0"/>
                            <a:cs typeface="Monaco" charset="0"/>
                            <a:sym typeface="Monaco" charset="0"/>
                          </a:endParaRPr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BCCF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Group 5">
                <a:extLst>
                  <a:ext uri="{FF2B5EF4-FFF2-40B4-BE49-F238E27FC236}">
                    <a16:creationId xmlns:a16="http://schemas.microsoft.com/office/drawing/2014/main" id="{643D11DD-8DE0-5041-A422-3E86A13A6B1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15716409"/>
                  </p:ext>
                </p:extLst>
              </p:nvPr>
            </p:nvGraphicFramePr>
            <p:xfrm>
              <a:off x="3429001" y="2376176"/>
              <a:ext cx="5257801" cy="406400"/>
            </p:xfrm>
            <a:graphic>
              <a:graphicData uri="http://schemas.openxmlformats.org/drawingml/2006/table">
                <a:tbl>
                  <a:tblPr/>
                  <a:tblGrid>
                    <a:gridCol w="2500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3591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7180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06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5000" t="-6061" r="-1985000" b="-121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4375" t="-6061" r="-148125" b="-121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77872" t="-6061" r="-851" b="-121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470FA20-59D9-4944-8BDF-187D4D8CDB2F}"/>
              </a:ext>
            </a:extLst>
          </p:cNvPr>
          <p:cNvSpPr txBox="1"/>
          <p:nvPr/>
        </p:nvSpPr>
        <p:spPr>
          <a:xfrm>
            <a:off x="6248400" y="3124200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Courier" pitchFamily="2" charset="0"/>
              </a:rPr>
              <a:t>s = 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EDE70D-4953-4F4D-85DF-4A419410F772}"/>
              </a:ext>
            </a:extLst>
          </p:cNvPr>
          <p:cNvSpPr txBox="1"/>
          <p:nvPr/>
        </p:nvSpPr>
        <p:spPr>
          <a:xfrm>
            <a:off x="6248400" y="3634752"/>
            <a:ext cx="1843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Courier" pitchFamily="2" charset="0"/>
              </a:rPr>
              <a:t>exp = 101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E8AA24-AB74-7B45-A0A0-087CF28C133E}"/>
              </a:ext>
            </a:extLst>
          </p:cNvPr>
          <p:cNvSpPr txBox="1"/>
          <p:nvPr/>
        </p:nvSpPr>
        <p:spPr>
          <a:xfrm>
            <a:off x="6248400" y="4230221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Courier" pitchFamily="2" charset="0"/>
              </a:rPr>
              <a:t>frac = 0111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067147-E814-8947-81A3-BA3620F093A4}"/>
              </a:ext>
            </a:extLst>
          </p:cNvPr>
          <p:cNvSpPr txBox="1"/>
          <p:nvPr/>
        </p:nvSpPr>
        <p:spPr>
          <a:xfrm>
            <a:off x="2728226" y="5715000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Courier" pitchFamily="2" charset="0"/>
              </a:rPr>
              <a:t>01010111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FA61FD-999A-8A4E-AEB7-9A1E56F4526A}"/>
              </a:ext>
            </a:extLst>
          </p:cNvPr>
          <p:cNvSpPr txBox="1"/>
          <p:nvPr/>
        </p:nvSpPr>
        <p:spPr>
          <a:xfrm>
            <a:off x="4387655" y="5715000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Courier" pitchFamily="2" charset="0"/>
              </a:rPr>
              <a:t>= 0x57</a:t>
            </a:r>
          </a:p>
        </p:txBody>
      </p:sp>
    </p:spTree>
    <p:extLst>
      <p:ext uri="{BB962C8B-B14F-4D97-AF65-F5344CB8AC3E}">
        <p14:creationId xmlns:p14="http://schemas.microsoft.com/office/powerpoint/2010/main" val="52987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581C2-31CF-874F-877A-8C061CD8F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Floats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55904-D1F9-3B4F-B320-9AE668D3D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fractional number is represented by the bytes 0x3ec00000? Assume big-endian order.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Group 5">
                <a:extLst>
                  <a:ext uri="{FF2B5EF4-FFF2-40B4-BE49-F238E27FC236}">
                    <a16:creationId xmlns:a16="http://schemas.microsoft.com/office/drawing/2014/main" id="{5666EF7B-8FD7-9242-B08A-9181742D38E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3164363"/>
                  </p:ext>
                </p:extLst>
              </p:nvPr>
            </p:nvGraphicFramePr>
            <p:xfrm>
              <a:off x="762000" y="2438400"/>
              <a:ext cx="7366000" cy="508000"/>
            </p:xfrm>
            <a:graphic>
              <a:graphicData uri="http://schemas.openxmlformats.org/drawingml/2006/table">
                <a:tbl>
                  <a:tblPr/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09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775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08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990000"/>
                            </a:buClr>
                            <a:buSzPct val="60000"/>
                            <a:buFont typeface="Wingdings 2" charset="2"/>
                            <a:buNone/>
                            <a:tabLst>
                              <a:tab pos="9144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onaco" charset="0"/>
                                    <a:cs typeface="Monaco" charset="0"/>
                                    <a:sym typeface="Monaco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Monaco" charset="0"/>
                            <a:cs typeface="Monaco" charset="0"/>
                            <a:sym typeface="Monaco" charset="0"/>
                          </a:endParaRPr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E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990000"/>
                            </a:buClr>
                            <a:buSzPct val="60000"/>
                            <a:buFont typeface="Wingdings 2" charset="2"/>
                            <a:buNone/>
                            <a:tabLst>
                              <a:tab pos="9144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0" lang="en-US" sz="20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𝑘</m:t>
                                        </m:r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…</m:t>
                                    </m:r>
                                    <m:sSub>
                                      <m:sSubPr>
                                        <m:ctrlP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func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Monaco" charset="0"/>
                            <a:cs typeface="Monaco" charset="0"/>
                            <a:sym typeface="Monaco" charset="0"/>
                          </a:endParaRPr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1C7C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990000"/>
                            </a:buClr>
                            <a:buSzPct val="60000"/>
                            <a:buFont typeface="Wingdings 2" charset="2"/>
                            <a:buNone/>
                            <a:tabLst>
                              <a:tab pos="9144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US" sz="20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onaco" charset="0"/>
                                    <a:cs typeface="Monaco" charset="0"/>
                                    <a:sym typeface="Monaco" charset="0"/>
                                  </a:rPr>
                                  <m:t>frac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onaco" charset="0"/>
                                    <a:cs typeface="Monaco" charset="0"/>
                                    <a:sym typeface="Monaco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𝑛</m:t>
                                    </m:r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onaco" charset="0"/>
                                    <a:cs typeface="Monaco" charset="0"/>
                                    <a:sym typeface="Monaco" charset="0"/>
                                  </a:rPr>
                                  <m:t>…</m:t>
                                </m:r>
                                <m:sSub>
                                  <m:sSub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Monaco" charset="0"/>
                            <a:cs typeface="Monaco" charset="0"/>
                            <a:sym typeface="Monaco" charset="0"/>
                          </a:endParaRPr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BCCF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Group 5">
                <a:extLst>
                  <a:ext uri="{FF2B5EF4-FFF2-40B4-BE49-F238E27FC236}">
                    <a16:creationId xmlns:a16="http://schemas.microsoft.com/office/drawing/2014/main" id="{5666EF7B-8FD7-9242-B08A-9181742D38E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03164363"/>
                  </p:ext>
                </p:extLst>
              </p:nvPr>
            </p:nvGraphicFramePr>
            <p:xfrm>
              <a:off x="762000" y="2438400"/>
              <a:ext cx="7366000" cy="508000"/>
            </p:xfrm>
            <a:graphic>
              <a:graphicData uri="http://schemas.openxmlformats.org/drawingml/2006/table">
                <a:tbl>
                  <a:tblPr/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09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775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0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6667" t="-5000" r="-1840000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8391" t="-5000" r="-217241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54787" t="-5000" r="-532" b="-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4C87D77-3462-EA4A-973E-90353B106F04}"/>
              </a:ext>
            </a:extLst>
          </p:cNvPr>
          <p:cNvSpPr txBox="1"/>
          <p:nvPr/>
        </p:nvSpPr>
        <p:spPr>
          <a:xfrm>
            <a:off x="6439941" y="3129687"/>
            <a:ext cx="2394679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Float (32 bits):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 = 8, n = 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bias = 127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D5897E7-61CD-3A48-878A-182208938664}"/>
                  </a:ext>
                </a:extLst>
              </p:cNvPr>
              <p:cNvSpPr/>
              <p:nvPr/>
            </p:nvSpPr>
            <p:spPr>
              <a:xfrm>
                <a:off x="457200" y="3129687"/>
                <a:ext cx="5410200" cy="14822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3820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Monaco" charset="0"/>
                    <a:ea typeface="Monaco" charset="0"/>
                    <a:cs typeface="Monaco" charset="0"/>
                    <a:sym typeface="Monaco" charset="0"/>
                  </a:rPr>
                  <a:t>s</a:t>
                </a:r>
                <a:r>
                  <a:rPr lang="en-US" dirty="0"/>
                  <a:t> is sign bit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s</a:t>
                </a:r>
                <a:endParaRPr lang="en-US" dirty="0"/>
              </a:p>
              <a:p>
                <a:pPr marL="83820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ea typeface="Monaco" charset="0"/>
                    <a:cs typeface="Monaco" charset="0"/>
                    <a:sym typeface="Monaco" charset="0"/>
                  </a:rPr>
                  <a:t>exp</a:t>
                </a:r>
                <a:r>
                  <a:rPr lang="en-US" dirty="0"/>
                  <a:t> field encodes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980002"/>
                        </a:solidFill>
                        <a:latin typeface="Cambria Math" panose="02040503050406030204" pitchFamily="18" charset="0"/>
                        <a:ea typeface="Calibri Bold Italic" charset="0"/>
                        <a:cs typeface="Calibri Bold Italic" charset="0"/>
                        <a:sym typeface="Calibri Bold Italic" charset="0"/>
                      </a:rPr>
                      <m:t>𝐸</m:t>
                    </m:r>
                  </m:oMath>
                </a14:m>
                <a:r>
                  <a:rPr lang="en-US" dirty="0"/>
                  <a:t> (but is not equal to E)</a:t>
                </a:r>
              </a:p>
              <a:p>
                <a:pPr marL="1112520" lvl="2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normally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pPr marL="83820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ea typeface="Monaco" charset="0"/>
                    <a:cs typeface="Monaco" charset="0"/>
                    <a:sym typeface="Monaco" charset="0"/>
                  </a:rPr>
                  <a:t>frac</a:t>
                </a:r>
                <a:r>
                  <a:rPr lang="en-US" dirty="0"/>
                  <a:t> field encodes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M</a:t>
                </a:r>
                <a:r>
                  <a:rPr lang="en-US" dirty="0"/>
                  <a:t> (but is not equal to M)</a:t>
                </a:r>
              </a:p>
              <a:p>
                <a:pPr marL="1112520" lvl="2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normally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=1.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D5897E7-61CD-3A48-878A-1822089386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129687"/>
                <a:ext cx="5410200" cy="1482265"/>
              </a:xfrm>
              <a:prstGeom prst="rect">
                <a:avLst/>
              </a:prstGeom>
              <a:blipFill>
                <a:blip r:embed="rId4"/>
                <a:stretch>
                  <a:fillRect t="-2564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5C434446-0B47-0D42-8D60-6199B573593D}"/>
              </a:ext>
            </a:extLst>
          </p:cNvPr>
          <p:cNvSpPr txBox="1"/>
          <p:nvPr/>
        </p:nvSpPr>
        <p:spPr>
          <a:xfrm>
            <a:off x="762000" y="4724401"/>
            <a:ext cx="6285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0011 1110 1100 0000 0000 0000 0000  0000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D81204D-8CBC-1648-BE3A-A5913B12DD65}"/>
              </a:ext>
            </a:extLst>
          </p:cNvPr>
          <p:cNvGrpSpPr/>
          <p:nvPr/>
        </p:nvGrpSpPr>
        <p:grpSpPr>
          <a:xfrm>
            <a:off x="839449" y="4724400"/>
            <a:ext cx="6099307" cy="461666"/>
            <a:chOff x="839449" y="4724400"/>
            <a:chExt cx="6099307" cy="461666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8497D70-88B3-684B-9398-2701098B3997}"/>
                </a:ext>
              </a:extLst>
            </p:cNvPr>
            <p:cNvSpPr/>
            <p:nvPr/>
          </p:nvSpPr>
          <p:spPr>
            <a:xfrm>
              <a:off x="839449" y="4724401"/>
              <a:ext cx="179882" cy="46166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81C8076-5686-CF4E-A675-56BA6F8FD9D5}"/>
                </a:ext>
              </a:extLst>
            </p:cNvPr>
            <p:cNvSpPr/>
            <p:nvPr/>
          </p:nvSpPr>
          <p:spPr>
            <a:xfrm>
              <a:off x="1021828" y="4724401"/>
              <a:ext cx="1466539" cy="46166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2230655-F3CD-D64A-899A-1F9C33B94B24}"/>
                </a:ext>
              </a:extLst>
            </p:cNvPr>
            <p:cNvSpPr/>
            <p:nvPr/>
          </p:nvSpPr>
          <p:spPr>
            <a:xfrm>
              <a:off x="2489822" y="4724400"/>
              <a:ext cx="4448934" cy="46166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2BF9C418-337D-CA4F-B5DB-B8953CC3DEFC}"/>
              </a:ext>
            </a:extLst>
          </p:cNvPr>
          <p:cNvSpPr txBox="1"/>
          <p:nvPr/>
        </p:nvSpPr>
        <p:spPr>
          <a:xfrm>
            <a:off x="640045" y="5310554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s=0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E30CA5-F42D-804C-81A1-72356AB0996D}"/>
              </a:ext>
            </a:extLst>
          </p:cNvPr>
          <p:cNvSpPr txBox="1"/>
          <p:nvPr/>
        </p:nvSpPr>
        <p:spPr>
          <a:xfrm>
            <a:off x="1247109" y="5310554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exp=125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8717B3-D80D-A648-8238-A33D500E112B}"/>
              </a:ext>
            </a:extLst>
          </p:cNvPr>
          <p:cNvSpPr txBox="1"/>
          <p:nvPr/>
        </p:nvSpPr>
        <p:spPr>
          <a:xfrm>
            <a:off x="2870010" y="5326826"/>
            <a:ext cx="3910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frac = 10000000000000000000000</a:t>
            </a:r>
            <a:r>
              <a:rPr lang="en-US" baseline="-25000" dirty="0"/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743B89-B5D0-694C-9180-4B8139F9F881}"/>
              </a:ext>
            </a:extLst>
          </p:cNvPr>
          <p:cNvSpPr txBox="1"/>
          <p:nvPr/>
        </p:nvSpPr>
        <p:spPr>
          <a:xfrm>
            <a:off x="640045" y="5629484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s=0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4492F2-4CE5-F74A-84B1-C70BBC345A8F}"/>
              </a:ext>
            </a:extLst>
          </p:cNvPr>
          <p:cNvSpPr txBox="1"/>
          <p:nvPr/>
        </p:nvSpPr>
        <p:spPr>
          <a:xfrm>
            <a:off x="1247109" y="5629484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 = -2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9EA5DD8-041B-324D-8CE6-D6881A00D430}"/>
              </a:ext>
            </a:extLst>
          </p:cNvPr>
          <p:cNvSpPr txBox="1"/>
          <p:nvPr/>
        </p:nvSpPr>
        <p:spPr>
          <a:xfrm>
            <a:off x="2870010" y="5645756"/>
            <a:ext cx="464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 = 1.10000000000000000000000</a:t>
            </a:r>
            <a:r>
              <a:rPr lang="en-US" baseline="-25000" dirty="0"/>
              <a:t>2 </a:t>
            </a:r>
            <a:r>
              <a:rPr lang="en-US" dirty="0"/>
              <a:t>= 1.5</a:t>
            </a:r>
            <a:r>
              <a:rPr lang="en-US" baseline="-25000" dirty="0"/>
              <a:t>10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8C7DC3E-C880-6942-9730-EC5FE08B76CA}"/>
                  </a:ext>
                </a:extLst>
              </p:cNvPr>
              <p:cNvSpPr txBox="1"/>
              <p:nvPr/>
            </p:nvSpPr>
            <p:spPr>
              <a:xfrm>
                <a:off x="-76200" y="6134525"/>
                <a:ext cx="4514377" cy="7973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1.5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=1⋅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𝟑𝟕𝟓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8C7DC3E-C880-6942-9730-EC5FE08B7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" y="6134525"/>
                <a:ext cx="4514377" cy="797398"/>
              </a:xfrm>
              <a:prstGeom prst="rect">
                <a:avLst/>
              </a:prstGeom>
              <a:blipFill>
                <a:blip r:embed="rId5"/>
                <a:stretch>
                  <a:fillRect t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FB4628C-CF6B-CE4C-B0C0-28AC9F673319}"/>
                  </a:ext>
                </a:extLst>
              </p:cNvPr>
              <p:cNvSpPr txBox="1"/>
              <p:nvPr/>
            </p:nvSpPr>
            <p:spPr>
              <a:xfrm>
                <a:off x="4532763" y="6130881"/>
                <a:ext cx="4687437" cy="7973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1.1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.011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𝟑𝟕𝟓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FB4628C-CF6B-CE4C-B0C0-28AC9F673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2763" y="6130881"/>
                <a:ext cx="4687437" cy="797398"/>
              </a:xfrm>
              <a:prstGeom prst="rect">
                <a:avLst/>
              </a:prstGeom>
              <a:blipFill>
                <a:blip r:embed="rId6"/>
                <a:stretch>
                  <a:fillRect t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CFF9D4E-A239-3547-A605-86A2F3376D63}"/>
                  </a:ext>
                </a:extLst>
              </p:cNvPr>
              <p:cNvSpPr/>
              <p:nvPr/>
            </p:nvSpPr>
            <p:spPr>
              <a:xfrm>
                <a:off x="6577761" y="4121975"/>
                <a:ext cx="21090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CFF9D4E-A239-3547-A605-86A2F3376D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761" y="4121975"/>
                <a:ext cx="210903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207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5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581C2-31CF-874F-877A-8C061CD8F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4: Floats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55904-D1F9-3B4F-B320-9AE668D3D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fractional number is represented by the bytes 0x423c0000? Assume big-endian order.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Group 5">
                <a:extLst>
                  <a:ext uri="{FF2B5EF4-FFF2-40B4-BE49-F238E27FC236}">
                    <a16:creationId xmlns:a16="http://schemas.microsoft.com/office/drawing/2014/main" id="{5666EF7B-8FD7-9242-B08A-9181742D38E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62000" y="2438400"/>
              <a:ext cx="7366000" cy="508000"/>
            </p:xfrm>
            <a:graphic>
              <a:graphicData uri="http://schemas.openxmlformats.org/drawingml/2006/table">
                <a:tbl>
                  <a:tblPr/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09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775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08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990000"/>
                            </a:buClr>
                            <a:buSzPct val="60000"/>
                            <a:buFont typeface="Wingdings 2" charset="2"/>
                            <a:buNone/>
                            <a:tabLst>
                              <a:tab pos="9144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onaco" charset="0"/>
                                    <a:cs typeface="Monaco" charset="0"/>
                                    <a:sym typeface="Monaco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Monaco" charset="0"/>
                            <a:cs typeface="Monaco" charset="0"/>
                            <a:sym typeface="Monaco" charset="0"/>
                          </a:endParaRPr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EB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990000"/>
                            </a:buClr>
                            <a:buSzPct val="60000"/>
                            <a:buFont typeface="Wingdings 2" charset="2"/>
                            <a:buNone/>
                            <a:tabLst>
                              <a:tab pos="9144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0" lang="en-US" sz="20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𝑘</m:t>
                                        </m:r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…</m:t>
                                    </m:r>
                                    <m:sSub>
                                      <m:sSubPr>
                                        <m:ctrlP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kumimoji="0" lang="en-US" sz="20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Monaco" charset="0"/>
                                            <a:cs typeface="Monaco" charset="0"/>
                                            <a:sym typeface="Monaco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func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Monaco" charset="0"/>
                            <a:cs typeface="Monaco" charset="0"/>
                            <a:sym typeface="Monaco" charset="0"/>
                          </a:endParaRPr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1C7C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rgbClr val="990000"/>
                            </a:buClr>
                            <a:buSzPct val="60000"/>
                            <a:buFont typeface="Wingdings 2" charset="2"/>
                            <a:buNone/>
                            <a:tabLst>
                              <a:tab pos="9144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US" sz="20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onaco" charset="0"/>
                                    <a:cs typeface="Monaco" charset="0"/>
                                    <a:sym typeface="Monaco" charset="0"/>
                                  </a:rPr>
                                  <m:t>frac</m:t>
                                </m:r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onaco" charset="0"/>
                                    <a:cs typeface="Monaco" charset="0"/>
                                    <a:sym typeface="Monaco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𝑛</m:t>
                                    </m:r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kumimoji="0" lang="en-US" sz="20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onaco" charset="0"/>
                                    <a:cs typeface="Monaco" charset="0"/>
                                    <a:sym typeface="Monaco" charset="0"/>
                                  </a:rPr>
                                  <m:t>…</m:t>
                                </m:r>
                                <m:sSub>
                                  <m:sSub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kumimoji="0" lang="en-US" sz="20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onaco" charset="0"/>
                                        <a:cs typeface="Monaco" charset="0"/>
                                        <a:sym typeface="Monaco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Monaco" charset="0"/>
                            <a:cs typeface="Monaco" charset="0"/>
                            <a:sym typeface="Monaco" charset="0"/>
                          </a:endParaRPr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BCCF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Group 5">
                <a:extLst>
                  <a:ext uri="{FF2B5EF4-FFF2-40B4-BE49-F238E27FC236}">
                    <a16:creationId xmlns:a16="http://schemas.microsoft.com/office/drawing/2014/main" id="{5666EF7B-8FD7-9242-B08A-9181742D38E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62000" y="2438400"/>
              <a:ext cx="7366000" cy="508000"/>
            </p:xfrm>
            <a:graphic>
              <a:graphicData uri="http://schemas.openxmlformats.org/drawingml/2006/table">
                <a:tbl>
                  <a:tblPr/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09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775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0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6667" t="-5000" r="-1840000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8391" t="-5000" r="-217241" b="-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0800" marR="50800" marT="50800" marB="50800" anchor="ctr" horzOverflow="overflow">
                        <a:lnL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54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54787" t="-5000" r="-532" b="-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4C87D77-3462-EA4A-973E-90353B106F04}"/>
              </a:ext>
            </a:extLst>
          </p:cNvPr>
          <p:cNvSpPr txBox="1"/>
          <p:nvPr/>
        </p:nvSpPr>
        <p:spPr>
          <a:xfrm>
            <a:off x="6439941" y="3129687"/>
            <a:ext cx="2394679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Float (32 bits):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 = 8, n = 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bias = 127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D5897E7-61CD-3A48-878A-182208938664}"/>
                  </a:ext>
                </a:extLst>
              </p:cNvPr>
              <p:cNvSpPr/>
              <p:nvPr/>
            </p:nvSpPr>
            <p:spPr>
              <a:xfrm>
                <a:off x="457200" y="3129687"/>
                <a:ext cx="5410200" cy="14822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3820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Monaco" charset="0"/>
                    <a:ea typeface="Monaco" charset="0"/>
                    <a:cs typeface="Monaco" charset="0"/>
                    <a:sym typeface="Monaco" charset="0"/>
                  </a:rPr>
                  <a:t>s</a:t>
                </a:r>
                <a:r>
                  <a:rPr lang="en-US" dirty="0"/>
                  <a:t> is sign bit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s</a:t>
                </a:r>
                <a:endParaRPr lang="en-US" dirty="0"/>
              </a:p>
              <a:p>
                <a:pPr marL="83820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ea typeface="Monaco" charset="0"/>
                    <a:cs typeface="Monaco" charset="0"/>
                    <a:sym typeface="Monaco" charset="0"/>
                  </a:rPr>
                  <a:t>exp</a:t>
                </a:r>
                <a:r>
                  <a:rPr lang="en-US" dirty="0"/>
                  <a:t> field encodes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980002"/>
                        </a:solidFill>
                        <a:latin typeface="Cambria Math" panose="02040503050406030204" pitchFamily="18" charset="0"/>
                        <a:ea typeface="Calibri Bold Italic" charset="0"/>
                        <a:cs typeface="Calibri Bold Italic" charset="0"/>
                        <a:sym typeface="Calibri Bold Italic" charset="0"/>
                      </a:rPr>
                      <m:t>𝐸</m:t>
                    </m:r>
                  </m:oMath>
                </a14:m>
                <a:r>
                  <a:rPr lang="en-US" dirty="0"/>
                  <a:t> (but is not equal to E)</a:t>
                </a:r>
              </a:p>
              <a:p>
                <a:pPr marL="1112520" lvl="2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normally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pPr marL="83820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ea typeface="Monaco" charset="0"/>
                    <a:cs typeface="Monaco" charset="0"/>
                    <a:sym typeface="Monaco" charset="0"/>
                  </a:rPr>
                  <a:t>frac</a:t>
                </a:r>
                <a:r>
                  <a:rPr lang="en-US" dirty="0"/>
                  <a:t> field encodes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M</a:t>
                </a:r>
                <a:r>
                  <a:rPr lang="en-US" dirty="0"/>
                  <a:t> (but is not equal to M)</a:t>
                </a:r>
              </a:p>
              <a:p>
                <a:pPr marL="1112520" lvl="2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normally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=1.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D5897E7-61CD-3A48-878A-1822089386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129687"/>
                <a:ext cx="5410200" cy="1482265"/>
              </a:xfrm>
              <a:prstGeom prst="rect">
                <a:avLst/>
              </a:prstGeom>
              <a:blipFill>
                <a:blip r:embed="rId4"/>
                <a:stretch>
                  <a:fillRect t="-2564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B8CD286A-FFD6-2F47-9554-EEAA9FA63E8C}"/>
              </a:ext>
            </a:extLst>
          </p:cNvPr>
          <p:cNvSpPr txBox="1"/>
          <p:nvPr/>
        </p:nvSpPr>
        <p:spPr>
          <a:xfrm>
            <a:off x="762000" y="4724401"/>
            <a:ext cx="6319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0100 0010 0011 1100 0000 0000 0000  0000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A2EB9EE-7F13-8246-A045-CA8B57C8CDA7}"/>
              </a:ext>
            </a:extLst>
          </p:cNvPr>
          <p:cNvGrpSpPr/>
          <p:nvPr/>
        </p:nvGrpSpPr>
        <p:grpSpPr>
          <a:xfrm>
            <a:off x="839449" y="4724400"/>
            <a:ext cx="6099307" cy="461666"/>
            <a:chOff x="839449" y="4724400"/>
            <a:chExt cx="6099307" cy="46166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3DA63CF-1D66-A144-B268-BFF40606B533}"/>
                </a:ext>
              </a:extLst>
            </p:cNvPr>
            <p:cNvSpPr/>
            <p:nvPr/>
          </p:nvSpPr>
          <p:spPr>
            <a:xfrm>
              <a:off x="839449" y="4724401"/>
              <a:ext cx="179882" cy="46166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AFA304B-112B-9E47-B4B6-F6A06D477454}"/>
                </a:ext>
              </a:extLst>
            </p:cNvPr>
            <p:cNvSpPr/>
            <p:nvPr/>
          </p:nvSpPr>
          <p:spPr>
            <a:xfrm>
              <a:off x="1021828" y="4724401"/>
              <a:ext cx="1511510" cy="46166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8F61610-4B51-E849-9D24-1E00A0154EB6}"/>
                </a:ext>
              </a:extLst>
            </p:cNvPr>
            <p:cNvSpPr/>
            <p:nvPr/>
          </p:nvSpPr>
          <p:spPr>
            <a:xfrm>
              <a:off x="2533338" y="4724400"/>
              <a:ext cx="4405418" cy="46166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991270B-D1F8-B641-8E80-06A1AF2995DB}"/>
              </a:ext>
            </a:extLst>
          </p:cNvPr>
          <p:cNvSpPr txBox="1"/>
          <p:nvPr/>
        </p:nvSpPr>
        <p:spPr>
          <a:xfrm>
            <a:off x="640045" y="5310554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s=0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B3DC45-51D2-0340-AABB-A6FCF7CA65C6}"/>
              </a:ext>
            </a:extLst>
          </p:cNvPr>
          <p:cNvSpPr txBox="1"/>
          <p:nvPr/>
        </p:nvSpPr>
        <p:spPr>
          <a:xfrm>
            <a:off x="1247109" y="5310554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exp=132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8C40DA-86D2-6B4A-B849-B449C0819C24}"/>
              </a:ext>
            </a:extLst>
          </p:cNvPr>
          <p:cNvSpPr txBox="1"/>
          <p:nvPr/>
        </p:nvSpPr>
        <p:spPr>
          <a:xfrm>
            <a:off x="2870010" y="5326826"/>
            <a:ext cx="381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frac = 01111000000000000000000</a:t>
            </a:r>
            <a:r>
              <a:rPr lang="en-US" baseline="-25000" dirty="0"/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7CBC08-9304-C347-9E8C-8CE53344B156}"/>
              </a:ext>
            </a:extLst>
          </p:cNvPr>
          <p:cNvSpPr txBox="1"/>
          <p:nvPr/>
        </p:nvSpPr>
        <p:spPr>
          <a:xfrm>
            <a:off x="640045" y="5629484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s=0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FE32EE-5C68-494C-8532-365AB516D265}"/>
              </a:ext>
            </a:extLst>
          </p:cNvPr>
          <p:cNvSpPr txBox="1"/>
          <p:nvPr/>
        </p:nvSpPr>
        <p:spPr>
          <a:xfrm>
            <a:off x="1247109" y="5629484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 = 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708303-DAB6-4A41-97DC-76EC7576CCCA}"/>
              </a:ext>
            </a:extLst>
          </p:cNvPr>
          <p:cNvSpPr txBox="1"/>
          <p:nvPr/>
        </p:nvSpPr>
        <p:spPr>
          <a:xfrm>
            <a:off x="2870010" y="5645756"/>
            <a:ext cx="381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 = 1.01111000000000000000000</a:t>
            </a:r>
            <a:r>
              <a:rPr lang="en-US" baseline="-25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C2E9D9B-8A86-574B-86D9-B59C21226AEC}"/>
                  </a:ext>
                </a:extLst>
              </p:cNvPr>
              <p:cNvSpPr txBox="1"/>
              <p:nvPr/>
            </p:nvSpPr>
            <p:spPr>
              <a:xfrm>
                <a:off x="2228281" y="6103792"/>
                <a:ext cx="5041701" cy="5570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1.011110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101111.0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== 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𝟒𝟕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C2E9D9B-8A86-574B-86D9-B59C21226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281" y="6103792"/>
                <a:ext cx="5041701" cy="5570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86CFB06-1778-E14D-B45E-B9BEF1634C74}"/>
                  </a:ext>
                </a:extLst>
              </p:cNvPr>
              <p:cNvSpPr/>
              <p:nvPr/>
            </p:nvSpPr>
            <p:spPr>
              <a:xfrm>
                <a:off x="6577761" y="4121975"/>
                <a:ext cx="21090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86CFB06-1778-E14D-B45E-B9BEF1634C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761" y="4121975"/>
                <a:ext cx="2109039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216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8" grpId="0"/>
      <p:bldP spid="19" grpId="0"/>
      <p:bldP spid="21" grpId="0"/>
      <p:bldP spid="22" grpId="0"/>
      <p:bldP spid="23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581C2-31CF-874F-877A-8C061CD8F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 so far…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55904-D1F9-3B4F-B320-9AE668D3D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smallest non-negative number that can be represented?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CD286A-FFD6-2F47-9554-EEAA9FA63E8C}"/>
              </a:ext>
            </a:extLst>
          </p:cNvPr>
          <p:cNvSpPr txBox="1"/>
          <p:nvPr/>
        </p:nvSpPr>
        <p:spPr>
          <a:xfrm>
            <a:off x="762000" y="2590801"/>
            <a:ext cx="6353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0000 0000 0000 0000 0000 0000 0000  0000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A2EB9EE-7F13-8246-A045-CA8B57C8CDA7}"/>
              </a:ext>
            </a:extLst>
          </p:cNvPr>
          <p:cNvGrpSpPr/>
          <p:nvPr/>
        </p:nvGrpSpPr>
        <p:grpSpPr>
          <a:xfrm>
            <a:off x="839449" y="2590800"/>
            <a:ext cx="6099307" cy="461666"/>
            <a:chOff x="839449" y="4724400"/>
            <a:chExt cx="6099307" cy="46166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3DA63CF-1D66-A144-B268-BFF40606B533}"/>
                </a:ext>
              </a:extLst>
            </p:cNvPr>
            <p:cNvSpPr/>
            <p:nvPr/>
          </p:nvSpPr>
          <p:spPr>
            <a:xfrm>
              <a:off x="839449" y="4724401"/>
              <a:ext cx="179882" cy="46166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AFA304B-112B-9E47-B4B6-F6A06D477454}"/>
                </a:ext>
              </a:extLst>
            </p:cNvPr>
            <p:cNvSpPr/>
            <p:nvPr/>
          </p:nvSpPr>
          <p:spPr>
            <a:xfrm>
              <a:off x="1021828" y="4724401"/>
              <a:ext cx="1511510" cy="46166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8F61610-4B51-E849-9D24-1E00A0154EB6}"/>
                </a:ext>
              </a:extLst>
            </p:cNvPr>
            <p:cNvSpPr/>
            <p:nvPr/>
          </p:nvSpPr>
          <p:spPr>
            <a:xfrm>
              <a:off x="2533338" y="4724400"/>
              <a:ext cx="4405418" cy="46166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991270B-D1F8-B641-8E80-06A1AF2995DB}"/>
              </a:ext>
            </a:extLst>
          </p:cNvPr>
          <p:cNvSpPr txBox="1"/>
          <p:nvPr/>
        </p:nvSpPr>
        <p:spPr>
          <a:xfrm>
            <a:off x="640045" y="3176954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s=0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B3DC45-51D2-0340-AABB-A6FCF7CA65C6}"/>
              </a:ext>
            </a:extLst>
          </p:cNvPr>
          <p:cNvSpPr txBox="1"/>
          <p:nvPr/>
        </p:nvSpPr>
        <p:spPr>
          <a:xfrm>
            <a:off x="1247109" y="3176954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exp=0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8C40DA-86D2-6B4A-B849-B449C0819C24}"/>
              </a:ext>
            </a:extLst>
          </p:cNvPr>
          <p:cNvSpPr txBox="1"/>
          <p:nvPr/>
        </p:nvSpPr>
        <p:spPr>
          <a:xfrm>
            <a:off x="2870010" y="3193226"/>
            <a:ext cx="3866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frac = 00000000000000000000000</a:t>
            </a:r>
            <a:r>
              <a:rPr lang="en-US" baseline="-25000" dirty="0"/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7CBC08-9304-C347-9E8C-8CE53344B156}"/>
              </a:ext>
            </a:extLst>
          </p:cNvPr>
          <p:cNvSpPr txBox="1"/>
          <p:nvPr/>
        </p:nvSpPr>
        <p:spPr>
          <a:xfrm>
            <a:off x="640045" y="3495884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s=0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FE32EE-5C68-494C-8532-365AB516D265}"/>
              </a:ext>
            </a:extLst>
          </p:cNvPr>
          <p:cNvSpPr txBox="1"/>
          <p:nvPr/>
        </p:nvSpPr>
        <p:spPr>
          <a:xfrm>
            <a:off x="1247109" y="3495884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 = -127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708303-DAB6-4A41-97DC-76EC7576CCCA}"/>
              </a:ext>
            </a:extLst>
          </p:cNvPr>
          <p:cNvSpPr txBox="1"/>
          <p:nvPr/>
        </p:nvSpPr>
        <p:spPr>
          <a:xfrm>
            <a:off x="2870010" y="3512156"/>
            <a:ext cx="3866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 = 1.00000000000000000000000</a:t>
            </a:r>
            <a:r>
              <a:rPr lang="en-US" baseline="-25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C2E9D9B-8A86-574B-86D9-B59C21226AEC}"/>
                  </a:ext>
                </a:extLst>
              </p:cNvPr>
              <p:cNvSpPr txBox="1"/>
              <p:nvPr/>
            </p:nvSpPr>
            <p:spPr>
              <a:xfrm>
                <a:off x="3162300" y="4071682"/>
                <a:ext cx="28202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1.0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−127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−127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C2E9D9B-8A86-574B-86D9-B59C21226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300" y="4071682"/>
                <a:ext cx="2820259" cy="276999"/>
              </a:xfrm>
              <a:prstGeom prst="rect">
                <a:avLst/>
              </a:prstGeom>
              <a:blipFill>
                <a:blip r:embed="rId3"/>
                <a:stretch>
                  <a:fillRect r="-452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" name="Group 5">
            <a:extLst>
              <a:ext uri="{FF2B5EF4-FFF2-40B4-BE49-F238E27FC236}">
                <a16:creationId xmlns:a16="http://schemas.microsoft.com/office/drawing/2014/main" id="{0F5CB851-ABD4-5646-B83A-3EC8E6FFA4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562836"/>
              </p:ext>
            </p:extLst>
          </p:nvPr>
        </p:nvGraphicFramePr>
        <p:xfrm>
          <a:off x="2781300" y="127000"/>
          <a:ext cx="6362700" cy="812800"/>
        </p:xfrm>
        <a:graphic>
          <a:graphicData uri="http://schemas.openxmlformats.org/drawingml/2006/table">
            <a:tbl>
              <a:tblPr/>
              <a:tblGrid>
                <a:gridCol w="329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42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9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exp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9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418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8" grpId="0"/>
      <p:bldP spid="19" grpId="0"/>
      <p:bldP spid="21" grpId="0"/>
      <p:bldP spid="22" grpId="0"/>
      <p:bldP spid="23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223DD-7A89-4D47-93DA-1ECA34C97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Normalized and Denormalized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C9D553-FC24-F041-8636-8344E94090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86000"/>
                <a:ext cx="8229600" cy="4343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Normalized Values</a:t>
                </a:r>
              </a:p>
              <a:p>
                <a:pPr lvl="1"/>
                <a:r>
                  <a:rPr lang="en-US" dirty="0"/>
                  <a:t>exp is neither all zeros nor all ones (normal case)</a:t>
                </a:r>
              </a:p>
              <a:p>
                <a:pPr lvl="1"/>
                <a:r>
                  <a:rPr lang="en-US" dirty="0"/>
                  <a:t>exponent is defined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bias</m:t>
                    </m:r>
                  </m:oMath>
                </a14:m>
                <a:r>
                  <a:rPr lang="en-US" dirty="0"/>
                  <a:t>, where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bias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(e.g., 127 for float or 1023 for double)</a:t>
                </a:r>
              </a:p>
              <a:p>
                <a:pPr lvl="1"/>
                <a:r>
                  <a:rPr lang="en-US" dirty="0"/>
                  <a:t>significand is defined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=1.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b="0" dirty="0"/>
              </a:p>
              <a:p>
                <a:pPr marL="274320" lvl="1" indent="0">
                  <a:buNone/>
                </a:pPr>
                <a:endParaRPr lang="en-US" dirty="0"/>
              </a:p>
              <a:p>
                <a:r>
                  <a:rPr lang="en-US" dirty="0"/>
                  <a:t>Denormalized Values </a:t>
                </a:r>
              </a:p>
              <a:p>
                <a:pPr lvl="1"/>
                <a:r>
                  <a:rPr lang="en-US" dirty="0" err="1"/>
                  <a:t>exp</a:t>
                </a:r>
                <a:r>
                  <a:rPr lang="en-US" dirty="0"/>
                  <a:t> is either all zeros or all ones</a:t>
                </a:r>
              </a:p>
              <a:p>
                <a:pPr lvl="1"/>
                <a:r>
                  <a:rPr lang="en-US" dirty="0"/>
                  <a:t>if all zeros: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bias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=0.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all ones: infinity (if frac is all zeros) or </a:t>
                </a:r>
                <a:r>
                  <a:rPr lang="en-US" dirty="0" err="1"/>
                  <a:t>NaN</a:t>
                </a:r>
                <a:r>
                  <a:rPr lang="en-US" dirty="0"/>
                  <a:t> (if frac is non-zero)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C9D553-FC24-F041-8636-8344E94090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86000"/>
                <a:ext cx="8229600" cy="4343400"/>
              </a:xfrm>
              <a:blipFill>
                <a:blip r:embed="rId2"/>
                <a:stretch>
                  <a:fillRect l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Group 5">
            <a:extLst>
              <a:ext uri="{FF2B5EF4-FFF2-40B4-BE49-F238E27FC236}">
                <a16:creationId xmlns:a16="http://schemas.microsoft.com/office/drawing/2014/main" id="{78D098BD-A9C7-5A4A-89CD-6956C16AB5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015582"/>
              </p:ext>
            </p:extLst>
          </p:nvPr>
        </p:nvGraphicFramePr>
        <p:xfrm>
          <a:off x="889000" y="1495926"/>
          <a:ext cx="7366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exp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0311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083550" cy="1095375"/>
          </a:xfrm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Visualization: Floating Point Encodings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838200" y="2960688"/>
            <a:ext cx="7315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8382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8153400" y="3417888"/>
            <a:ext cx="0" cy="2286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81534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42672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8153400" y="3570288"/>
            <a:ext cx="533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8686800" y="3417888"/>
            <a:ext cx="0" cy="2286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304800" y="3484563"/>
            <a:ext cx="0" cy="2286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304800" y="3636963"/>
            <a:ext cx="533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838200" y="3484563"/>
            <a:ext cx="0" cy="2286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4" name="Rectangle 14"/>
          <p:cNvSpPr>
            <a:spLocks/>
          </p:cNvSpPr>
          <p:nvPr/>
        </p:nvSpPr>
        <p:spPr bwMode="auto">
          <a:xfrm>
            <a:off x="7772400" y="2451100"/>
            <a:ext cx="37670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+</a:t>
            </a:r>
            <a:r>
              <a:rPr lang="en-US" sz="1800" dirty="0">
                <a:latin typeface="+mn-lt"/>
                <a:sym typeface="Symbol"/>
              </a:rPr>
              <a:t></a:t>
            </a:r>
            <a:endParaRPr lang="en-US" sz="1800" dirty="0">
              <a:solidFill>
                <a:schemeClr val="tx1"/>
              </a:solidFill>
              <a:latin typeface="+mn-lt"/>
              <a:ea typeface="Symbol" pitchFamily="18" charset="2"/>
              <a:cs typeface="Symbol" pitchFamily="18" charset="2"/>
              <a:sym typeface="Symbol" pitchFamily="18" charset="2"/>
            </a:endParaRPr>
          </a:p>
        </p:txBody>
      </p:sp>
      <p:sp>
        <p:nvSpPr>
          <p:cNvPr id="25615" name="Rectangle 15"/>
          <p:cNvSpPr>
            <a:spLocks/>
          </p:cNvSpPr>
          <p:nvPr/>
        </p:nvSpPr>
        <p:spPr bwMode="auto">
          <a:xfrm>
            <a:off x="715963" y="2427288"/>
            <a:ext cx="37670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−</a:t>
            </a:r>
            <a:r>
              <a:rPr lang="en-US" sz="1800" dirty="0">
                <a:latin typeface="+mn-lt"/>
                <a:sym typeface="Symbol"/>
              </a:rPr>
              <a:t></a:t>
            </a:r>
            <a:endParaRPr lang="en-US" sz="1800" dirty="0">
              <a:solidFill>
                <a:schemeClr val="tx1"/>
              </a:solidFill>
              <a:latin typeface="+mn-lt"/>
              <a:ea typeface="Symbol" pitchFamily="18" charset="2"/>
              <a:cs typeface="Symbol" pitchFamily="18" charset="2"/>
              <a:sym typeface="Symbol" pitchFamily="18" charset="2"/>
            </a:endParaRPr>
          </a:p>
        </p:txBody>
      </p:sp>
      <p:sp>
        <p:nvSpPr>
          <p:cNvPr id="25616" name="Rectangle 16"/>
          <p:cNvSpPr>
            <a:spLocks/>
          </p:cNvSpPr>
          <p:nvPr/>
        </p:nvSpPr>
        <p:spPr bwMode="auto">
          <a:xfrm>
            <a:off x="3886200" y="3405188"/>
            <a:ext cx="331822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+mn-lt"/>
                <a:ea typeface="Symbol" pitchFamily="18" charset="2"/>
                <a:cs typeface="Symbol" pitchFamily="18" charset="2"/>
                <a:sym typeface="Symbol"/>
              </a:rPr>
              <a:t>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0</a:t>
            </a:r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58674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8" name="Rectangle 18"/>
          <p:cNvSpPr>
            <a:spLocks/>
          </p:cNvSpPr>
          <p:nvPr/>
        </p:nvSpPr>
        <p:spPr bwMode="auto">
          <a:xfrm>
            <a:off x="4737100" y="2579688"/>
            <a:ext cx="1032334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+Denorm</a:t>
            </a:r>
          </a:p>
        </p:txBody>
      </p:sp>
      <p:sp>
        <p:nvSpPr>
          <p:cNvPr id="25619" name="Rectangle 19"/>
          <p:cNvSpPr>
            <a:spLocks/>
          </p:cNvSpPr>
          <p:nvPr/>
        </p:nvSpPr>
        <p:spPr bwMode="auto">
          <a:xfrm>
            <a:off x="6096000" y="2579688"/>
            <a:ext cx="1378583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+Normalized</a:t>
            </a:r>
          </a:p>
        </p:txBody>
      </p:sp>
      <p:sp>
        <p:nvSpPr>
          <p:cNvPr id="25620" name="Rectangle 20"/>
          <p:cNvSpPr>
            <a:spLocks/>
          </p:cNvSpPr>
          <p:nvPr/>
        </p:nvSpPr>
        <p:spPr bwMode="auto">
          <a:xfrm>
            <a:off x="3048000" y="2593975"/>
            <a:ext cx="1032334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−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Denorm</a:t>
            </a:r>
            <a:endParaRPr lang="en-US" sz="1800" dirty="0">
              <a:solidFill>
                <a:schemeClr val="tx1"/>
              </a:solidFill>
              <a:latin typeface="+mn-lt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>
            <a:off x="30480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2" name="Rectangle 22"/>
          <p:cNvSpPr>
            <a:spLocks/>
          </p:cNvSpPr>
          <p:nvPr/>
        </p:nvSpPr>
        <p:spPr bwMode="auto">
          <a:xfrm>
            <a:off x="1403350" y="2579688"/>
            <a:ext cx="1378583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−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Normalized</a:t>
            </a:r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>
            <a:off x="47244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4" name="Line 24"/>
          <p:cNvSpPr>
            <a:spLocks noChangeShapeType="1"/>
          </p:cNvSpPr>
          <p:nvPr/>
        </p:nvSpPr>
        <p:spPr bwMode="auto">
          <a:xfrm>
            <a:off x="44958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>
            <a:off x="79248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6" name="Line 26"/>
          <p:cNvSpPr>
            <a:spLocks noChangeShapeType="1"/>
          </p:cNvSpPr>
          <p:nvPr/>
        </p:nvSpPr>
        <p:spPr bwMode="auto">
          <a:xfrm>
            <a:off x="11430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7" name="Line 27"/>
          <p:cNvSpPr>
            <a:spLocks noChangeShapeType="1"/>
          </p:cNvSpPr>
          <p:nvPr/>
        </p:nvSpPr>
        <p:spPr bwMode="auto">
          <a:xfrm rot="10800000" flipH="1">
            <a:off x="4191000" y="3027363"/>
            <a:ext cx="22860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8" name="Line 28"/>
          <p:cNvSpPr>
            <a:spLocks noChangeShapeType="1"/>
          </p:cNvSpPr>
          <p:nvPr/>
        </p:nvSpPr>
        <p:spPr bwMode="auto">
          <a:xfrm rot="10800000">
            <a:off x="4572000" y="3027363"/>
            <a:ext cx="22860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9" name="Rectangle 29"/>
          <p:cNvSpPr>
            <a:spLocks/>
          </p:cNvSpPr>
          <p:nvPr/>
        </p:nvSpPr>
        <p:spPr bwMode="auto">
          <a:xfrm>
            <a:off x="4572000" y="3408363"/>
            <a:ext cx="33983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+0</a:t>
            </a:r>
          </a:p>
        </p:txBody>
      </p:sp>
      <p:sp>
        <p:nvSpPr>
          <p:cNvPr id="25630" name="Rectangle 30"/>
          <p:cNvSpPr>
            <a:spLocks/>
          </p:cNvSpPr>
          <p:nvPr/>
        </p:nvSpPr>
        <p:spPr bwMode="auto">
          <a:xfrm>
            <a:off x="320675" y="3255963"/>
            <a:ext cx="53860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NaN</a:t>
            </a:r>
          </a:p>
        </p:txBody>
      </p:sp>
      <p:sp>
        <p:nvSpPr>
          <p:cNvPr id="25631" name="Rectangle 31"/>
          <p:cNvSpPr>
            <a:spLocks/>
          </p:cNvSpPr>
          <p:nvPr/>
        </p:nvSpPr>
        <p:spPr bwMode="auto">
          <a:xfrm>
            <a:off x="8161338" y="3179763"/>
            <a:ext cx="53860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NaN</a:t>
            </a:r>
          </a:p>
        </p:txBody>
      </p:sp>
    </p:spTree>
    <p:extLst>
      <p:ext uri="{BB962C8B-B14F-4D97-AF65-F5344CB8AC3E}">
        <p14:creationId xmlns:p14="http://schemas.microsoft.com/office/powerpoint/2010/main" val="3538909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C8D97-FE7C-7D48-99D7-0265FF4F8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D799E-00BF-2949-8F77-AFC57C9D7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/>
              <a:t>unsigned: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signed (two's complement):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endParaRPr lang="en-US" sz="1000" dirty="0"/>
          </a:p>
          <a:p>
            <a:pPr marL="274320" lvl="1" indent="0">
              <a:buNone/>
            </a:pPr>
            <a:r>
              <a:rPr lang="en-US" dirty="0"/>
              <a:t>Note: to compute –x for a signed int x, flip all the bits, then add 1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ED6329-0ECA-2740-B23D-24BF9F16F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20" y="6477000"/>
            <a:ext cx="6431280" cy="30480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7F6365D-CD1C-954F-AC70-B0DCA82BE7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637974"/>
              </p:ext>
            </p:extLst>
          </p:nvPr>
        </p:nvGraphicFramePr>
        <p:xfrm>
          <a:off x="620583" y="2002390"/>
          <a:ext cx="8305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225">
                  <a:extLst>
                    <a:ext uri="{9D8B030D-6E8A-4147-A177-3AD203B41FA5}">
                      <a16:colId xmlns:a16="http://schemas.microsoft.com/office/drawing/2014/main" val="2018810917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1025712725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410811325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845944181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1914436978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4098287824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70315791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77639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128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64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32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112187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71601BB8-70AE-7F4F-9012-524B5E676BB3}"/>
              </a:ext>
            </a:extLst>
          </p:cNvPr>
          <p:cNvGrpSpPr/>
          <p:nvPr/>
        </p:nvGrpSpPr>
        <p:grpSpPr>
          <a:xfrm>
            <a:off x="533400" y="2308099"/>
            <a:ext cx="8001000" cy="1623414"/>
            <a:chOff x="527180" y="1975713"/>
            <a:chExt cx="8654140" cy="1955800"/>
          </a:xfrm>
        </p:grpSpPr>
        <p:pic>
          <p:nvPicPr>
            <p:cNvPr id="7" name="Content Placeholder 4" descr="A picture containing table&#10;&#10;Description automatically generated">
              <a:extLst>
                <a:ext uri="{FF2B5EF4-FFF2-40B4-BE49-F238E27FC236}">
                  <a16:creationId xmlns:a16="http://schemas.microsoft.com/office/drawing/2014/main" id="{C5450D1B-129A-E948-859F-EE3338A27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00B05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90" b="96783" l="10000" r="90000">
                          <a14:foregroundMark x1="45500" y1="92587" x2="54875" y2="91748"/>
                          <a14:foregroundMark x1="54875" y1="91748" x2="55500" y2="91469"/>
                          <a14:foregroundMark x1="32000" y1="25035" x2="64500" y2="26154"/>
                          <a14:foregroundMark x1="64500" y1="26154" x2="65500" y2="25874"/>
                          <a14:foregroundMark x1="49250" y1="96783" x2="51500" y2="956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3688" y="2843107"/>
              <a:ext cx="247632" cy="221010"/>
            </a:xfrm>
            <a:prstGeom prst="rect">
              <a:avLst/>
            </a:prstGeom>
          </p:spPr>
        </p:pic>
        <p:pic>
          <p:nvPicPr>
            <p:cNvPr id="9" name="Picture 8" descr="A picture containing brick, toy, clock&#10;&#10;Description automatically generated">
              <a:extLst>
                <a:ext uri="{FF2B5EF4-FFF2-40B4-BE49-F238E27FC236}">
                  <a16:creationId xmlns:a16="http://schemas.microsoft.com/office/drawing/2014/main" id="{D973C92B-4C26-7742-B28A-471840DF5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80" y="1975713"/>
              <a:ext cx="1244600" cy="1955800"/>
            </a:xfrm>
            <a:prstGeom prst="rect">
              <a:avLst/>
            </a:prstGeom>
          </p:spPr>
        </p:pic>
        <p:pic>
          <p:nvPicPr>
            <p:cNvPr id="10" name="Picture 9" descr="A picture containing brick, clock, toy&#10;&#10;Description automatically generated">
              <a:extLst>
                <a:ext uri="{FF2B5EF4-FFF2-40B4-BE49-F238E27FC236}">
                  <a16:creationId xmlns:a16="http://schemas.microsoft.com/office/drawing/2014/main" id="{3ED48A48-EFA8-4642-ACF0-95365377A3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13"/>
            <a:stretch/>
          </p:blipFill>
          <p:spPr>
            <a:xfrm>
              <a:off x="1763790" y="2315660"/>
              <a:ext cx="1153582" cy="1282701"/>
            </a:xfrm>
            <a:prstGeom prst="rect">
              <a:avLst/>
            </a:prstGeom>
          </p:spPr>
        </p:pic>
        <p:pic>
          <p:nvPicPr>
            <p:cNvPr id="11" name="Picture 10" descr="A picture containing brick, clock&#10;&#10;Description automatically generated">
              <a:extLst>
                <a:ext uri="{FF2B5EF4-FFF2-40B4-BE49-F238E27FC236}">
                  <a16:creationId xmlns:a16="http://schemas.microsoft.com/office/drawing/2014/main" id="{9AA8699A-435C-364D-B001-6E36D65832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14" r="3994"/>
            <a:stretch/>
          </p:blipFill>
          <p:spPr>
            <a:xfrm>
              <a:off x="3082577" y="2397639"/>
              <a:ext cx="823840" cy="1155700"/>
            </a:xfrm>
            <a:prstGeom prst="rect">
              <a:avLst/>
            </a:prstGeom>
          </p:spPr>
        </p:pic>
        <p:pic>
          <p:nvPicPr>
            <p:cNvPr id="12" name="Picture 11" descr="A picture containing green, brick, box, table&#10;&#10;Description automatically generated">
              <a:extLst>
                <a:ext uri="{FF2B5EF4-FFF2-40B4-BE49-F238E27FC236}">
                  <a16:creationId xmlns:a16="http://schemas.microsoft.com/office/drawing/2014/main" id="{C0FE2C70-6069-3E42-8F0E-4EB9AC200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9661" y="2420469"/>
              <a:ext cx="685800" cy="1028700"/>
            </a:xfrm>
            <a:prstGeom prst="rect">
              <a:avLst/>
            </a:prstGeom>
          </p:spPr>
        </p:pic>
        <p:pic>
          <p:nvPicPr>
            <p:cNvPr id="13" name="Picture 12" descr="A picture containing brick, box, table&#10;&#10;Description automatically generated">
              <a:extLst>
                <a:ext uri="{FF2B5EF4-FFF2-40B4-BE49-F238E27FC236}">
                  <a16:creationId xmlns:a16="http://schemas.microsoft.com/office/drawing/2014/main" id="{456166F9-9251-F348-B219-F42B2B1B281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4627" y="2623413"/>
              <a:ext cx="622300" cy="660400"/>
            </a:xfrm>
            <a:prstGeom prst="rect">
              <a:avLst/>
            </a:prstGeom>
          </p:spPr>
        </p:pic>
        <p:pic>
          <p:nvPicPr>
            <p:cNvPr id="14" name="Picture 13" descr="A close up of a box&#10;&#10;Description automatically generated">
              <a:extLst>
                <a:ext uri="{FF2B5EF4-FFF2-40B4-BE49-F238E27FC236}">
                  <a16:creationId xmlns:a16="http://schemas.microsoft.com/office/drawing/2014/main" id="{ECE4B95F-15E1-C24D-903B-38160BE2E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3869" y="2642463"/>
              <a:ext cx="495300" cy="622300"/>
            </a:xfrm>
            <a:prstGeom prst="rect">
              <a:avLst/>
            </a:prstGeom>
          </p:spPr>
        </p:pic>
        <p:pic>
          <p:nvPicPr>
            <p:cNvPr id="15" name="Picture 14" descr="A close up of a box&#10;&#10;Description automatically generated">
              <a:extLst>
                <a:ext uri="{FF2B5EF4-FFF2-40B4-BE49-F238E27FC236}">
                  <a16:creationId xmlns:a16="http://schemas.microsoft.com/office/drawing/2014/main" id="{B924B1A4-0321-0044-B418-568985421E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7303" y="2680564"/>
              <a:ext cx="393700" cy="546100"/>
            </a:xfrm>
            <a:prstGeom prst="rect">
              <a:avLst/>
            </a:prstGeom>
          </p:spPr>
        </p:pic>
      </p:grp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87C9F6E4-5778-BC47-8691-8A410511C2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776963"/>
              </p:ext>
            </p:extLst>
          </p:nvPr>
        </p:nvGraphicFramePr>
        <p:xfrm>
          <a:off x="533400" y="4270542"/>
          <a:ext cx="848016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18810917"/>
                    </a:ext>
                  </a:extLst>
                </a:gridCol>
                <a:gridCol w="977042">
                  <a:extLst>
                    <a:ext uri="{9D8B030D-6E8A-4147-A177-3AD203B41FA5}">
                      <a16:colId xmlns:a16="http://schemas.microsoft.com/office/drawing/2014/main" val="1025712725"/>
                    </a:ext>
                  </a:extLst>
                </a:gridCol>
                <a:gridCol w="1060021">
                  <a:extLst>
                    <a:ext uri="{9D8B030D-6E8A-4147-A177-3AD203B41FA5}">
                      <a16:colId xmlns:a16="http://schemas.microsoft.com/office/drawing/2014/main" val="3410811325"/>
                    </a:ext>
                  </a:extLst>
                </a:gridCol>
                <a:gridCol w="1060021">
                  <a:extLst>
                    <a:ext uri="{9D8B030D-6E8A-4147-A177-3AD203B41FA5}">
                      <a16:colId xmlns:a16="http://schemas.microsoft.com/office/drawing/2014/main" val="3845944181"/>
                    </a:ext>
                  </a:extLst>
                </a:gridCol>
                <a:gridCol w="1060021">
                  <a:extLst>
                    <a:ext uri="{9D8B030D-6E8A-4147-A177-3AD203B41FA5}">
                      <a16:colId xmlns:a16="http://schemas.microsoft.com/office/drawing/2014/main" val="1914436978"/>
                    </a:ext>
                  </a:extLst>
                </a:gridCol>
                <a:gridCol w="1060021">
                  <a:extLst>
                    <a:ext uri="{9D8B030D-6E8A-4147-A177-3AD203B41FA5}">
                      <a16:colId xmlns:a16="http://schemas.microsoft.com/office/drawing/2014/main" val="4098287824"/>
                    </a:ext>
                  </a:extLst>
                </a:gridCol>
                <a:gridCol w="1060021">
                  <a:extLst>
                    <a:ext uri="{9D8B030D-6E8A-4147-A177-3AD203B41FA5}">
                      <a16:colId xmlns:a16="http://schemas.microsoft.com/office/drawing/2014/main" val="370315791"/>
                    </a:ext>
                  </a:extLst>
                </a:gridCol>
                <a:gridCol w="1060021">
                  <a:extLst>
                    <a:ext uri="{9D8B030D-6E8A-4147-A177-3AD203B41FA5}">
                      <a16:colId xmlns:a16="http://schemas.microsoft.com/office/drawing/2014/main" val="377639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-128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64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32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112187"/>
                  </a:ext>
                </a:extLst>
              </a:tr>
            </a:tbl>
          </a:graphicData>
        </a:graphic>
      </p:graphicFrame>
      <p:grpSp>
        <p:nvGrpSpPr>
          <p:cNvPr id="38" name="Group 37">
            <a:extLst>
              <a:ext uri="{FF2B5EF4-FFF2-40B4-BE49-F238E27FC236}">
                <a16:creationId xmlns:a16="http://schemas.microsoft.com/office/drawing/2014/main" id="{C5BF0A36-98F8-614F-8FAA-7642C5373C4F}"/>
              </a:ext>
            </a:extLst>
          </p:cNvPr>
          <p:cNvGrpSpPr/>
          <p:nvPr/>
        </p:nvGrpSpPr>
        <p:grpSpPr>
          <a:xfrm>
            <a:off x="613386" y="4572848"/>
            <a:ext cx="8008197" cy="1650116"/>
            <a:chOff x="613386" y="4572848"/>
            <a:chExt cx="8008197" cy="165011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6B5CFB5-B63B-C145-86A5-C652228A37EB}"/>
                </a:ext>
              </a:extLst>
            </p:cNvPr>
            <p:cNvGrpSpPr/>
            <p:nvPr/>
          </p:nvGrpSpPr>
          <p:grpSpPr>
            <a:xfrm>
              <a:off x="1763864" y="4858424"/>
              <a:ext cx="6857719" cy="1064707"/>
              <a:chOff x="1763790" y="2315660"/>
              <a:chExt cx="7417530" cy="1282701"/>
            </a:xfrm>
          </p:grpSpPr>
          <p:pic>
            <p:nvPicPr>
              <p:cNvPr id="19" name="Content Placeholder 4" descr="A picture containing table&#10;&#10;Description automatically generated">
                <a:extLst>
                  <a:ext uri="{FF2B5EF4-FFF2-40B4-BE49-F238E27FC236}">
                    <a16:creationId xmlns:a16="http://schemas.microsoft.com/office/drawing/2014/main" id="{70A011C5-F233-AD41-B0FF-10BC6C82CB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rgbClr val="00B05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790" b="96783" l="10000" r="90000">
                            <a14:foregroundMark x1="45500" y1="92587" x2="54875" y2="91748"/>
                            <a14:foregroundMark x1="54875" y1="91748" x2="55500" y2="91469"/>
                            <a14:foregroundMark x1="32000" y1="25035" x2="64500" y2="26154"/>
                            <a14:foregroundMark x1="64500" y1="26154" x2="65500" y2="25874"/>
                            <a14:foregroundMark x1="49250" y1="96783" x2="51500" y2="9566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33688" y="2843107"/>
                <a:ext cx="247632" cy="221010"/>
              </a:xfrm>
              <a:prstGeom prst="rect">
                <a:avLst/>
              </a:prstGeom>
            </p:spPr>
          </p:pic>
          <p:pic>
            <p:nvPicPr>
              <p:cNvPr id="21" name="Picture 20" descr="A picture containing brick, clock, toy&#10;&#10;Description automatically generated">
                <a:extLst>
                  <a:ext uri="{FF2B5EF4-FFF2-40B4-BE49-F238E27FC236}">
                    <a16:creationId xmlns:a16="http://schemas.microsoft.com/office/drawing/2014/main" id="{C231DC92-CB63-8440-8ABA-6390CDD179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13"/>
              <a:stretch/>
            </p:blipFill>
            <p:spPr>
              <a:xfrm>
                <a:off x="1763790" y="2315660"/>
                <a:ext cx="1153582" cy="1282701"/>
              </a:xfrm>
              <a:prstGeom prst="rect">
                <a:avLst/>
              </a:prstGeom>
            </p:spPr>
          </p:pic>
          <p:pic>
            <p:nvPicPr>
              <p:cNvPr id="22" name="Picture 21" descr="A picture containing brick, clock&#10;&#10;Description automatically generated">
                <a:extLst>
                  <a:ext uri="{FF2B5EF4-FFF2-40B4-BE49-F238E27FC236}">
                    <a16:creationId xmlns:a16="http://schemas.microsoft.com/office/drawing/2014/main" id="{6592C503-82F6-B44A-875C-9E5034DC06A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514" r="3994"/>
              <a:stretch/>
            </p:blipFill>
            <p:spPr>
              <a:xfrm>
                <a:off x="3082577" y="2397639"/>
                <a:ext cx="823840" cy="1155700"/>
              </a:xfrm>
              <a:prstGeom prst="rect">
                <a:avLst/>
              </a:prstGeom>
            </p:spPr>
          </p:pic>
          <p:pic>
            <p:nvPicPr>
              <p:cNvPr id="23" name="Picture 22" descr="A picture containing green, brick, box, table&#10;&#10;Description automatically generated">
                <a:extLst>
                  <a:ext uri="{FF2B5EF4-FFF2-40B4-BE49-F238E27FC236}">
                    <a16:creationId xmlns:a16="http://schemas.microsoft.com/office/drawing/2014/main" id="{CFFB588E-996F-7648-8E16-BD3CF26770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09661" y="2420469"/>
                <a:ext cx="685800" cy="1028700"/>
              </a:xfrm>
              <a:prstGeom prst="rect">
                <a:avLst/>
              </a:prstGeom>
            </p:spPr>
          </p:pic>
          <p:pic>
            <p:nvPicPr>
              <p:cNvPr id="24" name="Picture 23" descr="A picture containing brick, box, table&#10;&#10;Description automatically generated">
                <a:extLst>
                  <a:ext uri="{FF2B5EF4-FFF2-40B4-BE49-F238E27FC236}">
                    <a16:creationId xmlns:a16="http://schemas.microsoft.com/office/drawing/2014/main" id="{19956B77-0ED3-A547-9F8B-7DAC346737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44627" y="2623413"/>
                <a:ext cx="622300" cy="660400"/>
              </a:xfrm>
              <a:prstGeom prst="rect">
                <a:avLst/>
              </a:prstGeom>
            </p:spPr>
          </p:pic>
          <p:pic>
            <p:nvPicPr>
              <p:cNvPr id="25" name="Picture 24" descr="A close up of a box&#10;&#10;Description automatically generated">
                <a:extLst>
                  <a:ext uri="{FF2B5EF4-FFF2-40B4-BE49-F238E27FC236}">
                    <a16:creationId xmlns:a16="http://schemas.microsoft.com/office/drawing/2014/main" id="{40196775-77F4-0A41-96DB-2DECD347CE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3869" y="2642463"/>
                <a:ext cx="495300" cy="622300"/>
              </a:xfrm>
              <a:prstGeom prst="rect">
                <a:avLst/>
              </a:prstGeom>
            </p:spPr>
          </p:pic>
          <p:pic>
            <p:nvPicPr>
              <p:cNvPr id="26" name="Picture 25" descr="A close up of a box&#10;&#10;Description automatically generated">
                <a:extLst>
                  <a:ext uri="{FF2B5EF4-FFF2-40B4-BE49-F238E27FC236}">
                    <a16:creationId xmlns:a16="http://schemas.microsoft.com/office/drawing/2014/main" id="{EB1BE146-3FC8-2943-BF81-EE85C2B1E0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27303" y="2680564"/>
                <a:ext cx="393700" cy="546100"/>
              </a:xfrm>
              <a:prstGeom prst="rect">
                <a:avLst/>
              </a:prstGeom>
            </p:spPr>
          </p:pic>
        </p:grpSp>
        <p:pic>
          <p:nvPicPr>
            <p:cNvPr id="37" name="Picture 36" descr="A picture containing brick, toy, clock&#10;&#10;Description automatically generated">
              <a:extLst>
                <a:ext uri="{FF2B5EF4-FFF2-40B4-BE49-F238E27FC236}">
                  <a16:creationId xmlns:a16="http://schemas.microsoft.com/office/drawing/2014/main" id="{8C00312C-C497-344B-842B-C9BE769A2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386" y="4572848"/>
              <a:ext cx="1150667" cy="16501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675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26CF9-AD5A-2740-9C27-6720A2484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5: Limits of Floats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6521A-2AF5-B74D-989A-DAF072271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difference between the largest (non-infinite) positive number that can be represented as a (normalized) float and the second-largest?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Group 5">
            <a:extLst>
              <a:ext uri="{FF2B5EF4-FFF2-40B4-BE49-F238E27FC236}">
                <a16:creationId xmlns:a16="http://schemas.microsoft.com/office/drawing/2014/main" id="{E73F5D0B-ABCB-D04E-817F-87756B653E3D}"/>
              </a:ext>
            </a:extLst>
          </p:cNvPr>
          <p:cNvGraphicFramePr>
            <a:graphicFrameLocks noGrp="1"/>
          </p:cNvGraphicFramePr>
          <p:nvPr/>
        </p:nvGraphicFramePr>
        <p:xfrm>
          <a:off x="2781300" y="127000"/>
          <a:ext cx="6362700" cy="812800"/>
        </p:xfrm>
        <a:graphic>
          <a:graphicData uri="http://schemas.openxmlformats.org/drawingml/2006/table">
            <a:tbl>
              <a:tblPr/>
              <a:tblGrid>
                <a:gridCol w="329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42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9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exp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9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0242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26CF9-AD5A-2740-9C27-6720A2484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5: Limits of Floats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6521A-2AF5-B74D-989A-DAF072271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difference between the largest (non-infinite) positive number that can be represented as a (normalized) float and the second-largest?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Group 5">
            <a:extLst>
              <a:ext uri="{FF2B5EF4-FFF2-40B4-BE49-F238E27FC236}">
                <a16:creationId xmlns:a16="http://schemas.microsoft.com/office/drawing/2014/main" id="{E73F5D0B-ABCB-D04E-817F-87756B653E3D}"/>
              </a:ext>
            </a:extLst>
          </p:cNvPr>
          <p:cNvGraphicFramePr>
            <a:graphicFrameLocks noGrp="1"/>
          </p:cNvGraphicFramePr>
          <p:nvPr/>
        </p:nvGraphicFramePr>
        <p:xfrm>
          <a:off x="2781300" y="127000"/>
          <a:ext cx="6362700" cy="812800"/>
        </p:xfrm>
        <a:graphic>
          <a:graphicData uri="http://schemas.openxmlformats.org/drawingml/2006/table">
            <a:tbl>
              <a:tblPr/>
              <a:tblGrid>
                <a:gridCol w="329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42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9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exp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9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787E98B-A5A6-EA43-9859-3DAD3302CE86}"/>
              </a:ext>
            </a:extLst>
          </p:cNvPr>
          <p:cNvSpPr txBox="1"/>
          <p:nvPr/>
        </p:nvSpPr>
        <p:spPr>
          <a:xfrm>
            <a:off x="1065551" y="2819401"/>
            <a:ext cx="5979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0111 1111 0111 1111 1111 1111 1111 1111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5BB5D80-F5DF-B24A-83E7-DE691BA32FB3}"/>
              </a:ext>
            </a:extLst>
          </p:cNvPr>
          <p:cNvGrpSpPr/>
          <p:nvPr/>
        </p:nvGrpSpPr>
        <p:grpSpPr>
          <a:xfrm>
            <a:off x="1143000" y="2819400"/>
            <a:ext cx="5787452" cy="461666"/>
            <a:chOff x="839449" y="4724400"/>
            <a:chExt cx="5787452" cy="46166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47282EA-C743-5549-846B-903D49ED462D}"/>
                </a:ext>
              </a:extLst>
            </p:cNvPr>
            <p:cNvSpPr/>
            <p:nvPr/>
          </p:nvSpPr>
          <p:spPr>
            <a:xfrm>
              <a:off x="839449" y="4724401"/>
              <a:ext cx="179882" cy="46166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53F9E23-224A-2241-8CB3-BC81B07F4C46}"/>
                </a:ext>
              </a:extLst>
            </p:cNvPr>
            <p:cNvSpPr/>
            <p:nvPr/>
          </p:nvSpPr>
          <p:spPr>
            <a:xfrm>
              <a:off x="1021828" y="4724401"/>
              <a:ext cx="1437808" cy="46166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7FA680F-B0AD-CA45-AFF1-7A04EED2B296}"/>
                </a:ext>
              </a:extLst>
            </p:cNvPr>
            <p:cNvSpPr/>
            <p:nvPr/>
          </p:nvSpPr>
          <p:spPr>
            <a:xfrm>
              <a:off x="2459636" y="4724400"/>
              <a:ext cx="4167265" cy="46166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F0CD948-B2E2-B840-A22E-0F1B70AD7477}"/>
              </a:ext>
            </a:extLst>
          </p:cNvPr>
          <p:cNvSpPr txBox="1"/>
          <p:nvPr/>
        </p:nvSpPr>
        <p:spPr>
          <a:xfrm>
            <a:off x="943596" y="3276600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s=0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4B1059-1E12-FB4C-9E85-963296E722FB}"/>
              </a:ext>
            </a:extLst>
          </p:cNvPr>
          <p:cNvSpPr txBox="1"/>
          <p:nvPr/>
        </p:nvSpPr>
        <p:spPr>
          <a:xfrm>
            <a:off x="1550660" y="3276600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 = 127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17F794-5895-AC46-AC02-87D1103DD205}"/>
              </a:ext>
            </a:extLst>
          </p:cNvPr>
          <p:cNvSpPr txBox="1"/>
          <p:nvPr/>
        </p:nvSpPr>
        <p:spPr>
          <a:xfrm>
            <a:off x="3173561" y="3292872"/>
            <a:ext cx="3490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 = 1.11111111111111111111111</a:t>
            </a:r>
            <a:r>
              <a:rPr lang="en-US" baseline="-25000" dirty="0"/>
              <a:t>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A759246-6866-3442-8514-A7D23A412D92}"/>
                  </a:ext>
                </a:extLst>
              </p:cNvPr>
              <p:cNvSpPr txBox="1"/>
              <p:nvPr/>
            </p:nvSpPr>
            <p:spPr>
              <a:xfrm>
                <a:off x="1264171" y="3645932"/>
                <a:ext cx="660456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largest</m:t>
                          </m:r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=1.11111111111111111111111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127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A759246-6866-3442-8514-A7D23A412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171" y="3645932"/>
                <a:ext cx="6604564" cy="369332"/>
              </a:xfrm>
              <a:prstGeom prst="rect">
                <a:avLst/>
              </a:prstGeom>
              <a:blipFill>
                <a:blip r:embed="rId2"/>
                <a:stretch>
                  <a:fillRect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312E59E-2E3B-A940-9A0F-71D1525C542D}"/>
                  </a:ext>
                </a:extLst>
              </p:cNvPr>
              <p:cNvSpPr txBox="1"/>
              <p:nvPr/>
            </p:nvSpPr>
            <p:spPr>
              <a:xfrm>
                <a:off x="261168" y="3991219"/>
                <a:ext cx="757758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second</m:t>
                          </m:r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m:rPr>
                              <m:sty m:val="p"/>
                            </m:r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largest</m:t>
                          </m:r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=1.11111111111111111111110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127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312E59E-2E3B-A940-9A0F-71D1525C54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68" y="3991219"/>
                <a:ext cx="7577587" cy="369332"/>
              </a:xfrm>
              <a:prstGeom prst="rect">
                <a:avLst/>
              </a:prstGeom>
              <a:blipFill>
                <a:blip r:embed="rId3"/>
                <a:stretch>
                  <a:fillRect b="-3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A69F7AA-7521-5045-A5DE-46AED11D6544}"/>
                  </a:ext>
                </a:extLst>
              </p:cNvPr>
              <p:cNvSpPr txBox="1"/>
              <p:nvPr/>
            </p:nvSpPr>
            <p:spPr>
              <a:xfrm>
                <a:off x="261168" y="4541905"/>
                <a:ext cx="8925841" cy="3776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diff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0.00000000000000000000001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127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127−23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𝟏𝟎𝟒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chemeClr val="accent1"/>
                    </a:solidFill>
                  </a:rPr>
                  <a:t> </a:t>
                </a:r>
                <a:endParaRPr lang="en-US" sz="24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A69F7AA-7521-5045-A5DE-46AED11D6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68" y="4541905"/>
                <a:ext cx="8925841" cy="377667"/>
              </a:xfrm>
              <a:prstGeom prst="rect">
                <a:avLst/>
              </a:prstGeom>
              <a:blipFill>
                <a:blip r:embed="rId4"/>
                <a:stretch>
                  <a:fillRect l="-1136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06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>
            <a:normAutofit/>
          </a:bodyPr>
          <a:lstStyle/>
          <a:p>
            <a:r>
              <a:rPr lang="en-US" b="1" dirty="0"/>
              <a:t>Example 1: Is (x + y) + z  =  x + (y + z)?</a:t>
            </a:r>
          </a:p>
          <a:p>
            <a:pPr marL="552450" lvl="1"/>
            <a:r>
              <a:rPr lang="en-US" dirty="0" err="1"/>
              <a:t>Ints</a:t>
            </a:r>
            <a:r>
              <a:rPr lang="en-US" dirty="0"/>
              <a:t>: Yes!</a:t>
            </a:r>
          </a:p>
          <a:p>
            <a:pPr marL="552450" lvl="1"/>
            <a:r>
              <a:rPr lang="en-US" dirty="0"/>
              <a:t>Floats:	</a:t>
            </a:r>
          </a:p>
          <a:p>
            <a:pPr marL="838200" lvl="2"/>
            <a:r>
              <a:rPr lang="en-US" dirty="0"/>
              <a:t> (2^30 + -2^30) + 3.14 </a:t>
            </a:r>
            <a:r>
              <a:rPr lang="en-US" dirty="0">
                <a:ea typeface="Zapf Dingbats" charset="2"/>
                <a:cs typeface="Zapf Dingbats" charset="2"/>
              </a:rPr>
              <a:t>➙</a:t>
            </a:r>
            <a:r>
              <a:rPr lang="en-US" dirty="0"/>
              <a:t> 3.14</a:t>
            </a:r>
          </a:p>
          <a:p>
            <a:pPr marL="838200" lvl="2"/>
            <a:r>
              <a:rPr lang="en-US" dirty="0"/>
              <a:t> 2^30 + (-2^30 + 3.14) </a:t>
            </a:r>
            <a:r>
              <a:rPr lang="en-US" dirty="0">
                <a:ea typeface="Zapf Dingbats" charset="2"/>
                <a:cs typeface="Zapf Dingbats" charset="2"/>
              </a:rPr>
              <a:t>➙</a:t>
            </a:r>
            <a:r>
              <a:rPr lang="en-US" dirty="0"/>
              <a:t> 0.0</a:t>
            </a:r>
          </a:p>
          <a:p>
            <a:pPr marL="289560"/>
            <a:endParaRPr lang="en-US" dirty="0"/>
          </a:p>
        </p:txBody>
      </p:sp>
      <p:sp>
        <p:nvSpPr>
          <p:cNvPr id="7174" name="Rectangle 6"/>
          <p:cNvSpPr>
            <a:spLocks/>
          </p:cNvSpPr>
          <p:nvPr/>
        </p:nvSpPr>
        <p:spPr bwMode="auto">
          <a:xfrm>
            <a:off x="7342188" y="6578600"/>
            <a:ext cx="1727200" cy="254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sz="12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9EF9DA-93F0-A847-9A7F-BFFB9DD68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</a:t>
            </a:r>
          </a:p>
        </p:txBody>
      </p:sp>
    </p:spTree>
    <p:extLst>
      <p:ext uri="{BB962C8B-B14F-4D97-AF65-F5344CB8AC3E}">
        <p14:creationId xmlns:p14="http://schemas.microsoft.com/office/powerpoint/2010/main" val="32097231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in C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>
            <a:normAutofit lnSpcReduction="10000"/>
          </a:bodyPr>
          <a:lstStyle/>
          <a:p>
            <a:r>
              <a:rPr lang="en-US" dirty="0"/>
              <a:t>C Guarantees Two Levels</a:t>
            </a:r>
          </a:p>
          <a:p>
            <a:pPr marL="317500" lvl="1" indent="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float</a:t>
            </a:r>
            <a:r>
              <a:rPr lang="en-US" dirty="0"/>
              <a:t>	single precision (32 bits)</a:t>
            </a:r>
          </a:p>
          <a:p>
            <a:pPr marL="317500" lvl="1" indent="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double</a:t>
            </a:r>
            <a:r>
              <a:rPr lang="en-US" dirty="0"/>
              <a:t>	double precision (64 bits)</a:t>
            </a:r>
          </a:p>
          <a:p>
            <a:pPr>
              <a:spcBef>
                <a:spcPts val="1600"/>
              </a:spcBef>
            </a:pPr>
            <a:r>
              <a:rPr lang="en-US" dirty="0"/>
              <a:t>Conversions/Casting</a:t>
            </a:r>
          </a:p>
          <a:p>
            <a:pPr marL="317500" lvl="1" indent="0"/>
            <a:r>
              <a:rPr lang="en-US" dirty="0"/>
              <a:t> Casting between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r>
              <a:rPr lang="en-US" dirty="0"/>
              <a:t>, and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 changes bit representation</a:t>
            </a:r>
          </a:p>
          <a:p>
            <a:pPr marL="317500" lvl="1" indent="0"/>
            <a:r>
              <a:rPr lang="en-US" dirty="0"/>
              <a:t>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/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r>
              <a:rPr lang="en-US" dirty="0"/>
              <a:t> →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endParaRPr lang="en-US" dirty="0"/>
          </a:p>
          <a:p>
            <a:pPr marL="838200" lvl="2"/>
            <a:r>
              <a:rPr lang="en-US" dirty="0"/>
              <a:t>Truncates fractional part</a:t>
            </a:r>
          </a:p>
          <a:p>
            <a:pPr marL="838200" lvl="2"/>
            <a:r>
              <a:rPr lang="en-US" dirty="0"/>
              <a:t>Like rounding toward zero</a:t>
            </a:r>
          </a:p>
          <a:p>
            <a:pPr marL="838200" lvl="2"/>
            <a:r>
              <a:rPr lang="en-US" dirty="0"/>
              <a:t>Not defined when out of range or </a:t>
            </a:r>
            <a:r>
              <a:rPr lang="en-US" dirty="0" err="1"/>
              <a:t>NaN</a:t>
            </a:r>
            <a:r>
              <a:rPr lang="en-US" dirty="0"/>
              <a:t>: Generally sets to </a:t>
            </a:r>
            <a:r>
              <a:rPr lang="en-US" dirty="0" err="1"/>
              <a:t>TMin</a:t>
            </a:r>
            <a:endParaRPr lang="en-US" dirty="0"/>
          </a:p>
          <a:p>
            <a:pPr marL="317500" lvl="1" indent="0"/>
            <a:r>
              <a:rPr lang="en-US" dirty="0"/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 →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endParaRPr lang="en-US" dirty="0"/>
          </a:p>
          <a:p>
            <a:pPr marL="838200" lvl="2"/>
            <a:r>
              <a:rPr lang="en-US" dirty="0"/>
              <a:t>Exact conversion, </a:t>
            </a:r>
          </a:p>
          <a:p>
            <a:pPr marL="563880" lvl="1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 →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endParaRPr lang="en-US" dirty="0"/>
          </a:p>
          <a:p>
            <a:pPr marL="838200" lvl="2"/>
            <a:r>
              <a:rPr lang="en-US" dirty="0"/>
              <a:t>Will round</a:t>
            </a:r>
          </a:p>
        </p:txBody>
      </p:sp>
    </p:spTree>
    <p:extLst>
      <p:ext uri="{BB962C8B-B14F-4D97-AF65-F5344CB8AC3E}">
        <p14:creationId xmlns:p14="http://schemas.microsoft.com/office/powerpoint/2010/main" val="30975166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CAEE8-2E26-D045-8933-C1B10B6D9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6: Casting with Floats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B02150-047B-BC41-95FB-0852984B45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Assume you have three variables: an int x, a float f, and a double d. Assume that all three variables store numeric values (not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+∞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−∞</m:t>
                    </m:r>
                  </m:oMath>
                </a14:m>
                <a:r>
                  <a:rPr lang="en-US" dirty="0"/>
                  <a:t>, or </a:t>
                </a:r>
                <a:r>
                  <a:rPr lang="en-US" dirty="0" err="1">
                    <a:latin typeface="Courier" pitchFamily="2" charset="0"/>
                  </a:rPr>
                  <a:t>NaN</a:t>
                </a:r>
                <a:r>
                  <a:rPr lang="en-US" dirty="0"/>
                  <a:t>). Which of the following expressions are guaranteed to evaluate to True?</a:t>
                </a:r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dirty="0">
                    <a:latin typeface="Courier" pitchFamily="2" charset="0"/>
                  </a:rPr>
                  <a:t>x == (int)(double)(x) </a:t>
                </a:r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dirty="0">
                    <a:latin typeface="Courier" pitchFamily="2" charset="0"/>
                  </a:rPr>
                  <a:t>x == (int)(float)(x)</a:t>
                </a:r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dirty="0">
                    <a:latin typeface="Courier" pitchFamily="2" charset="0"/>
                  </a:rPr>
                  <a:t>d == (double)(float) d</a:t>
                </a:r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dirty="0">
                    <a:latin typeface="Courier" pitchFamily="2" charset="0"/>
                  </a:rPr>
                  <a:t>f == (float)(double) f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B02150-047B-BC41-95FB-0852984B45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2" t="-1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05988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CAEE8-2E26-D045-8933-C1B10B6D9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6: Casting with Floats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B02150-047B-BC41-95FB-0852984B45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Assume you have three variables: an int x, a float f, and a double d. Assume that all three variables store numeric values (not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+∞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−∞</m:t>
                    </m:r>
                  </m:oMath>
                </a14:m>
                <a:r>
                  <a:rPr lang="en-US" dirty="0"/>
                  <a:t>, or </a:t>
                </a:r>
                <a:r>
                  <a:rPr lang="en-US" dirty="0" err="1">
                    <a:latin typeface="Courier" pitchFamily="2" charset="0"/>
                  </a:rPr>
                  <a:t>NaN</a:t>
                </a:r>
                <a:r>
                  <a:rPr lang="en-US" dirty="0"/>
                  <a:t>). Which of the following expressions are guaranteed to evaluate to True?</a:t>
                </a:r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dirty="0">
                    <a:latin typeface="Courier" pitchFamily="2" charset="0"/>
                  </a:rPr>
                  <a:t>x == (int)(double)(x) </a:t>
                </a:r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dirty="0">
                    <a:latin typeface="Courier" pitchFamily="2" charset="0"/>
                  </a:rPr>
                  <a:t>x == (int)(float)(x)</a:t>
                </a:r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dirty="0">
                    <a:latin typeface="Courier" pitchFamily="2" charset="0"/>
                  </a:rPr>
                  <a:t>d == (double)(float) d</a:t>
                </a:r>
              </a:p>
              <a:p>
                <a:pPr marL="731520" lvl="1" indent="-457200">
                  <a:buFont typeface="+mj-lt"/>
                  <a:buAutoNum type="arabicPeriod"/>
                </a:pPr>
                <a:r>
                  <a:rPr lang="en-US" dirty="0">
                    <a:latin typeface="Courier" pitchFamily="2" charset="0"/>
                  </a:rPr>
                  <a:t>f == (float)(double) f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B02150-047B-BC41-95FB-0852984B45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2" t="-1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54CFDF4-6894-3B48-B21D-2C7ED2A1615C}"/>
              </a:ext>
            </a:extLst>
          </p:cNvPr>
          <p:cNvSpPr txBox="1"/>
          <p:nvPr/>
        </p:nvSpPr>
        <p:spPr>
          <a:xfrm>
            <a:off x="4791296" y="3105090"/>
            <a:ext cx="726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True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23EFEB-236B-914D-B11D-10629EEADB0A}"/>
              </a:ext>
            </a:extLst>
          </p:cNvPr>
          <p:cNvSpPr txBox="1"/>
          <p:nvPr/>
        </p:nvSpPr>
        <p:spPr>
          <a:xfrm>
            <a:off x="4798505" y="3505200"/>
            <a:ext cx="840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False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96FD42-97A5-A34E-9236-F065CEE05781}"/>
              </a:ext>
            </a:extLst>
          </p:cNvPr>
          <p:cNvSpPr txBox="1"/>
          <p:nvPr/>
        </p:nvSpPr>
        <p:spPr>
          <a:xfrm>
            <a:off x="4796553" y="3847980"/>
            <a:ext cx="840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False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A83FDE-3126-7146-8C6C-4AB7999234C5}"/>
              </a:ext>
            </a:extLst>
          </p:cNvPr>
          <p:cNvSpPr txBox="1"/>
          <p:nvPr/>
        </p:nvSpPr>
        <p:spPr>
          <a:xfrm>
            <a:off x="4803762" y="4248090"/>
            <a:ext cx="726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241510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897FF-CA8C-444E-89D7-3D470BB8E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Floating Point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0EBD6-5D03-0144-8D65-E4E4E7B35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of the bitwise and logical operations still work</a:t>
            </a:r>
          </a:p>
          <a:p>
            <a:r>
              <a:rPr lang="en-US" dirty="0">
                <a:solidFill>
                  <a:srgbClr val="980002"/>
                </a:solidFill>
              </a:rPr>
              <a:t>Float arithmetic operations done by separate hardware unit (FPU)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56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Addition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40" name="Rectangle 4"/>
              <p:cNvSpPr>
                <a:spLocks noGrp="1" noChangeArrowheads="1"/>
              </p:cNvSpPr>
              <p:nvPr>
                <p:ph type="body" idx="1"/>
              </p:nvPr>
            </p:nvSpPr>
            <p:spPr>
              <a:ln/>
            </p:spPr>
            <p:txBody>
              <a:bodyPr>
                <a:normAutofit fontScale="92500" lnSpcReduction="10000"/>
              </a:bodyPr>
              <a:lstStyle/>
              <a:p>
                <a:pPr>
                  <a:tabLst>
                    <a:tab pos="2049463" algn="l"/>
                  </a:tabLst>
                </a:pPr>
                <a:r>
                  <a:rPr lang="en-US" b="0" dirty="0">
                    <a:solidFill>
                      <a:srgbClr val="980002"/>
                    </a:solidFill>
                  </a:rPr>
                  <a:t>Float operations done by separate hardware unit (FPU)</a:t>
                </a:r>
              </a:p>
              <a:p>
                <a:pPr>
                  <a:tabLst>
                    <a:tab pos="2049463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980002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98000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solidFill>
                          <a:srgbClr val="98000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98000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solidFill>
                          <a:srgbClr val="980002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i="1">
                        <a:solidFill>
                          <a:srgbClr val="98000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98000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endParaRPr lang="en-US" dirty="0">
                  <a:solidFill>
                    <a:srgbClr val="980002"/>
                  </a:solidFill>
                </a:endParaRPr>
              </a:p>
              <a:p>
                <a:pPr lvl="1">
                  <a:tabLst>
                    <a:tab pos="2049463" algn="l"/>
                  </a:tabLst>
                </a:pPr>
                <a:r>
                  <a:rPr lang="en-US" dirty="0"/>
                  <a:t>Assume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E1</a:t>
                </a:r>
                <a:r>
                  <a:rPr lang="en-US" dirty="0"/>
                  <a:t> &gt;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E2</a:t>
                </a:r>
                <a:endParaRPr lang="en-US" dirty="0"/>
              </a:p>
              <a:p>
                <a:pPr>
                  <a:tabLst>
                    <a:tab pos="2049463" algn="l"/>
                  </a:tabLst>
                </a:pPr>
                <a:endParaRPr lang="en-US" dirty="0"/>
              </a:p>
              <a:p>
                <a:pPr>
                  <a:tabLst>
                    <a:tab pos="2049463" algn="l"/>
                  </a:tabLst>
                </a:pPr>
                <a:r>
                  <a:rPr lang="en-US" dirty="0"/>
                  <a:t>Exact Result: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i="1">
                        <a:solidFill>
                          <a:srgbClr val="98000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rgbClr val="980002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solidFill>
                          <a:srgbClr val="98000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p>
                  </m:oMath>
                </a14:m>
                <a:endParaRPr lang="en-US" dirty="0">
                  <a:solidFill>
                    <a:srgbClr val="980002"/>
                  </a:solidFill>
                </a:endParaRPr>
              </a:p>
              <a:p>
                <a:pPr lvl="1">
                  <a:tabLst>
                    <a:tab pos="2049463" algn="l"/>
                  </a:tabLst>
                </a:pPr>
                <a:r>
                  <a:rPr lang="en-US" dirty="0"/>
                  <a:t>Sign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s</a:t>
                </a:r>
                <a:r>
                  <a:rPr lang="en-US" dirty="0"/>
                  <a:t>, significand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M</a:t>
                </a:r>
                <a:r>
                  <a:rPr lang="en-US" dirty="0"/>
                  <a:t>: </a:t>
                </a:r>
              </a:p>
              <a:p>
                <a:pPr marL="838200" lvl="2">
                  <a:tabLst>
                    <a:tab pos="2049463" algn="l"/>
                  </a:tabLst>
                </a:pPr>
                <a:r>
                  <a:rPr lang="en-US" dirty="0"/>
                  <a:t>Result of signed align &amp; add</a:t>
                </a:r>
              </a:p>
              <a:p>
                <a:pPr marL="563880" lvl="1">
                  <a:tabLst>
                    <a:tab pos="2049463" algn="l"/>
                  </a:tabLst>
                </a:pPr>
                <a:r>
                  <a:rPr lang="en-US" dirty="0"/>
                  <a:t>Exponent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E</a:t>
                </a:r>
                <a:r>
                  <a:rPr lang="en-US" dirty="0"/>
                  <a:t>: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E1</a:t>
                </a:r>
                <a:endParaRPr lang="en-US" dirty="0"/>
              </a:p>
              <a:p>
                <a:pPr>
                  <a:tabLst>
                    <a:tab pos="2049463" algn="l"/>
                  </a:tabLst>
                </a:pPr>
                <a:endParaRPr lang="en-US" dirty="0"/>
              </a:p>
              <a:p>
                <a:pPr>
                  <a:tabLst>
                    <a:tab pos="2049463" algn="l"/>
                  </a:tabLst>
                </a:pPr>
                <a:r>
                  <a:rPr lang="en-US" dirty="0"/>
                  <a:t>Fixing</a:t>
                </a:r>
              </a:p>
              <a:p>
                <a:pPr lvl="1">
                  <a:tabLst>
                    <a:tab pos="2049463" algn="l"/>
                  </a:tabLst>
                </a:pPr>
                <a:r>
                  <a:rPr lang="en-US" dirty="0"/>
                  <a:t>If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M</a:t>
                </a:r>
                <a:r>
                  <a:rPr lang="en-US" dirty="0"/>
                  <a:t> ≥ 2, shift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M</a:t>
                </a:r>
                <a:r>
                  <a:rPr lang="en-US" dirty="0"/>
                  <a:t> right, increment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E</a:t>
                </a:r>
                <a:r>
                  <a:rPr lang="en-US" dirty="0"/>
                  <a:t> </a:t>
                </a:r>
              </a:p>
              <a:p>
                <a:pPr lvl="1">
                  <a:tabLst>
                    <a:tab pos="2049463" algn="l"/>
                  </a:tabLst>
                </a:pPr>
                <a:r>
                  <a:rPr lang="en-US" dirty="0"/>
                  <a:t>if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M</a:t>
                </a:r>
                <a:r>
                  <a:rPr lang="en-US" dirty="0"/>
                  <a:t> &lt; 1, shift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M</a:t>
                </a:r>
                <a:r>
                  <a:rPr lang="en-US" dirty="0"/>
                  <a:t> left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k</a:t>
                </a:r>
                <a:r>
                  <a:rPr lang="en-US" dirty="0"/>
                  <a:t> positions, decrement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E</a:t>
                </a:r>
                <a:r>
                  <a:rPr lang="en-US" dirty="0"/>
                  <a:t> by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k</a:t>
                </a:r>
                <a:endParaRPr lang="en-US" dirty="0">
                  <a:sym typeface="Calibri Italic" charset="0"/>
                </a:endParaRPr>
              </a:p>
              <a:p>
                <a:pPr lvl="1">
                  <a:tabLst>
                    <a:tab pos="2049463" algn="l"/>
                  </a:tabLst>
                </a:pPr>
                <a:r>
                  <a:rPr lang="en-US" dirty="0"/>
                  <a:t>Overflow if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E</a:t>
                </a:r>
                <a:r>
                  <a:rPr lang="en-US" dirty="0"/>
                  <a:t> out of range</a:t>
                </a:r>
              </a:p>
              <a:p>
                <a:pPr lvl="1">
                  <a:tabLst>
                    <a:tab pos="2049463" algn="l"/>
                  </a:tabLst>
                </a:pPr>
                <a:r>
                  <a:rPr lang="en-US" dirty="0"/>
                  <a:t>Round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M</a:t>
                </a:r>
                <a:r>
                  <a:rPr lang="en-US" dirty="0"/>
                  <a:t> to fit </a:t>
                </a:r>
                <a:r>
                  <a:rPr lang="en-US" dirty="0">
                    <a:latin typeface="Courier New Bold" charset="0"/>
                    <a:cs typeface="Courier New Bold" charset="0"/>
                    <a:sym typeface="Courier New Bold" charset="0"/>
                  </a:rPr>
                  <a:t>frac</a:t>
                </a:r>
                <a:r>
                  <a:rPr lang="en-US" dirty="0"/>
                  <a:t> precision</a:t>
                </a:r>
              </a:p>
            </p:txBody>
          </p:sp>
        </mc:Choice>
        <mc:Fallback xmlns="">
          <p:sp>
            <p:nvSpPr>
              <p:cNvPr id="39940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617" t="-1563" b="-26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BDC1757B-0241-EB4A-BD4F-154EEBD8A0C3}"/>
              </a:ext>
            </a:extLst>
          </p:cNvPr>
          <p:cNvGrpSpPr/>
          <p:nvPr/>
        </p:nvGrpSpPr>
        <p:grpSpPr>
          <a:xfrm>
            <a:off x="4697413" y="2298700"/>
            <a:ext cx="4217987" cy="2730500"/>
            <a:chOff x="4697413" y="1993900"/>
            <a:chExt cx="4217987" cy="2730500"/>
          </a:xfrm>
        </p:grpSpPr>
        <p:sp>
          <p:nvSpPr>
            <p:cNvPr id="39941" name="Rectangle 5"/>
            <p:cNvSpPr>
              <a:spLocks/>
            </p:cNvSpPr>
            <p:nvPr/>
          </p:nvSpPr>
          <p:spPr bwMode="auto">
            <a:xfrm>
              <a:off x="5067300" y="3009900"/>
              <a:ext cx="1790700" cy="419100"/>
            </a:xfrm>
            <a:prstGeom prst="rect">
              <a:avLst/>
            </a:prstGeom>
            <a:solidFill>
              <a:srgbClr val="F1C7C7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r>
                <a:rPr lang="en-US" sz="20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(–1)</a:t>
              </a:r>
              <a:r>
                <a:rPr lang="en-US" sz="2000" baseline="32000" dirty="0">
                  <a:solidFill>
                    <a:schemeClr val="tx1"/>
                  </a:solidFill>
                  <a:latin typeface="Calibri Bold Italic" charset="0"/>
                  <a:ea typeface="Calibri Bold Italic" charset="0"/>
                  <a:cs typeface="Calibri Bold Italic" charset="0"/>
                  <a:sym typeface="Calibri Bold Italic" charset="0"/>
                </a:rPr>
                <a:t>s1</a:t>
              </a:r>
              <a:r>
                <a:rPr lang="en-US" sz="20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 </a:t>
              </a:r>
              <a:r>
                <a:rPr lang="en-US" sz="2000" dirty="0">
                  <a:solidFill>
                    <a:schemeClr val="tx1"/>
                  </a:solidFill>
                  <a:latin typeface="Calibri Bold Italic" charset="0"/>
                  <a:ea typeface="Calibri Bold Italic" charset="0"/>
                  <a:cs typeface="Calibri Bold Italic" charset="0"/>
                  <a:sym typeface="Calibri Bold Italic" charset="0"/>
                </a:rPr>
                <a:t>M1</a:t>
              </a:r>
              <a:r>
                <a:rPr lang="en-US" sz="2000" dirty="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 </a:t>
              </a:r>
            </a:p>
          </p:txBody>
        </p:sp>
        <p:sp>
          <p:nvSpPr>
            <p:cNvPr id="39942" name="Rectangle 6"/>
            <p:cNvSpPr>
              <a:spLocks/>
            </p:cNvSpPr>
            <p:nvPr/>
          </p:nvSpPr>
          <p:spPr bwMode="auto">
            <a:xfrm>
              <a:off x="6645275" y="3556000"/>
              <a:ext cx="2222500" cy="419100"/>
            </a:xfrm>
            <a:prstGeom prst="rect">
              <a:avLst/>
            </a:prstGeom>
            <a:solidFill>
              <a:srgbClr val="F1C7C7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r>
                <a:rPr lang="en-US" sz="200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(–1)</a:t>
              </a:r>
              <a:r>
                <a:rPr lang="en-US" sz="2000" baseline="32000">
                  <a:solidFill>
                    <a:schemeClr val="tx1"/>
                  </a:solidFill>
                  <a:latin typeface="Calibri Bold Italic" charset="0"/>
                  <a:ea typeface="Calibri Bold Italic" charset="0"/>
                  <a:cs typeface="Calibri Bold Italic" charset="0"/>
                  <a:sym typeface="Calibri Bold Italic" charset="0"/>
                </a:rPr>
                <a:t>s2</a:t>
              </a:r>
              <a:r>
                <a:rPr lang="en-US" sz="200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 </a:t>
              </a:r>
              <a:r>
                <a:rPr lang="en-US" sz="2000">
                  <a:solidFill>
                    <a:schemeClr val="tx1"/>
                  </a:solidFill>
                  <a:latin typeface="Calibri Bold Italic" charset="0"/>
                  <a:ea typeface="Calibri Bold Italic" charset="0"/>
                  <a:cs typeface="Calibri Bold Italic" charset="0"/>
                  <a:sym typeface="Calibri Bold Italic" charset="0"/>
                </a:rPr>
                <a:t>M2</a:t>
              </a:r>
              <a:r>
                <a:rPr lang="en-US" sz="200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 </a:t>
              </a:r>
            </a:p>
          </p:txBody>
        </p:sp>
        <p:sp>
          <p:nvSpPr>
            <p:cNvPr id="39943" name="Line 7"/>
            <p:cNvSpPr>
              <a:spLocks noChangeShapeType="1"/>
            </p:cNvSpPr>
            <p:nvPr/>
          </p:nvSpPr>
          <p:spPr bwMode="auto">
            <a:xfrm>
              <a:off x="6858000" y="2692400"/>
              <a:ext cx="0" cy="25400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4000"/>
            </a:p>
          </p:txBody>
        </p:sp>
        <p:sp>
          <p:nvSpPr>
            <p:cNvPr id="39944" name="Line 8"/>
            <p:cNvSpPr>
              <a:spLocks noChangeShapeType="1"/>
            </p:cNvSpPr>
            <p:nvPr/>
          </p:nvSpPr>
          <p:spPr bwMode="auto">
            <a:xfrm>
              <a:off x="8851900" y="2692400"/>
              <a:ext cx="0" cy="25400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4000"/>
            </a:p>
          </p:txBody>
        </p:sp>
        <p:sp>
          <p:nvSpPr>
            <p:cNvPr id="39945" name="Line 9"/>
            <p:cNvSpPr>
              <a:spLocks noChangeShapeType="1"/>
            </p:cNvSpPr>
            <p:nvPr/>
          </p:nvSpPr>
          <p:spPr bwMode="auto">
            <a:xfrm>
              <a:off x="6870700" y="2819400"/>
              <a:ext cx="1968500" cy="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sz="4000"/>
            </a:p>
          </p:txBody>
        </p:sp>
        <p:sp>
          <p:nvSpPr>
            <p:cNvPr id="39946" name="Rectangle 10"/>
            <p:cNvSpPr>
              <a:spLocks/>
            </p:cNvSpPr>
            <p:nvPr/>
          </p:nvSpPr>
          <p:spPr bwMode="auto">
            <a:xfrm>
              <a:off x="7567613" y="2589213"/>
              <a:ext cx="771045" cy="307777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000">
                  <a:solidFill>
                    <a:schemeClr val="tx1"/>
                  </a:solidFill>
                  <a:latin typeface="Arial Narrow Bold Italic" charset="0"/>
                  <a:ea typeface="Arial Narrow Bold Italic" charset="0"/>
                  <a:cs typeface="Arial Narrow Bold Italic" charset="0"/>
                  <a:sym typeface="Arial Narrow Bold Italic" charset="0"/>
                </a:rPr>
                <a:t>E1</a:t>
              </a:r>
              <a:r>
                <a:rPr lang="en-US" sz="2000">
                  <a:solidFill>
                    <a:schemeClr val="tx1"/>
                  </a:solidFill>
                  <a:latin typeface="Arial Narrow Bold" charset="0"/>
                  <a:ea typeface="Arial Narrow Bold" charset="0"/>
                  <a:cs typeface="Arial Narrow Bold" charset="0"/>
                  <a:sym typeface="Arial Narrow Bold" charset="0"/>
                </a:rPr>
                <a:t>–</a:t>
              </a:r>
              <a:r>
                <a:rPr lang="en-US" sz="2000">
                  <a:solidFill>
                    <a:schemeClr val="tx1"/>
                  </a:solidFill>
                  <a:latin typeface="Arial Narrow Bold Italic" charset="0"/>
                  <a:ea typeface="Arial Narrow Bold Italic" charset="0"/>
                  <a:cs typeface="Arial Narrow Bold Italic" charset="0"/>
                  <a:sym typeface="Arial Narrow Bold Italic" charset="0"/>
                </a:rPr>
                <a:t>E2</a:t>
              </a:r>
            </a:p>
          </p:txBody>
        </p:sp>
        <p:sp>
          <p:nvSpPr>
            <p:cNvPr id="39947" name="Rectangle 11"/>
            <p:cNvSpPr>
              <a:spLocks/>
            </p:cNvSpPr>
            <p:nvPr/>
          </p:nvSpPr>
          <p:spPr bwMode="auto">
            <a:xfrm>
              <a:off x="4697413" y="3419475"/>
              <a:ext cx="254877" cy="615553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400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+</a:t>
              </a:r>
            </a:p>
          </p:txBody>
        </p:sp>
        <p:sp>
          <p:nvSpPr>
            <p:cNvPr id="39948" name="Line 12"/>
            <p:cNvSpPr>
              <a:spLocks noChangeShapeType="1"/>
            </p:cNvSpPr>
            <p:nvPr/>
          </p:nvSpPr>
          <p:spPr bwMode="auto">
            <a:xfrm>
              <a:off x="4826000" y="4152900"/>
              <a:ext cx="4089400" cy="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4000"/>
            </a:p>
          </p:txBody>
        </p:sp>
        <p:sp>
          <p:nvSpPr>
            <p:cNvPr id="39949" name="Rectangle 13"/>
            <p:cNvSpPr>
              <a:spLocks/>
            </p:cNvSpPr>
            <p:nvPr/>
          </p:nvSpPr>
          <p:spPr bwMode="auto">
            <a:xfrm>
              <a:off x="5067300" y="4305300"/>
              <a:ext cx="3784600" cy="419100"/>
            </a:xfrm>
            <a:prstGeom prst="rect">
              <a:avLst/>
            </a:prstGeom>
            <a:solidFill>
              <a:srgbClr val="F1C7C7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r>
                <a:rPr lang="en-US" sz="200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(–1)</a:t>
              </a:r>
              <a:r>
                <a:rPr lang="en-US" sz="2000" baseline="32000">
                  <a:solidFill>
                    <a:schemeClr val="tx1"/>
                  </a:solidFill>
                  <a:latin typeface="Calibri Bold Italic" charset="0"/>
                  <a:ea typeface="Calibri Bold Italic" charset="0"/>
                  <a:cs typeface="Calibri Bold Italic" charset="0"/>
                  <a:sym typeface="Calibri Bold Italic" charset="0"/>
                </a:rPr>
                <a:t>s</a:t>
              </a:r>
              <a:r>
                <a:rPr lang="en-US" sz="2000">
                  <a:solidFill>
                    <a:schemeClr val="tx1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 </a:t>
              </a:r>
              <a:r>
                <a:rPr lang="en-US" sz="2000">
                  <a:solidFill>
                    <a:schemeClr val="tx1"/>
                  </a:solidFill>
                  <a:latin typeface="Calibri Bold Italic" charset="0"/>
                  <a:ea typeface="Calibri Bold Italic" charset="0"/>
                  <a:cs typeface="Calibri Bold Italic" charset="0"/>
                  <a:sym typeface="Calibri Bold Italic" charset="0"/>
                </a:rPr>
                <a:t>M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938179" y="1993900"/>
              <a:ext cx="34438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Get binary points lined up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660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FP 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916" name="Rectangle 4"/>
              <p:cNvSpPr>
                <a:spLocks noGrp="1" noChangeArrowheads="1"/>
              </p:cNvSpPr>
              <p:nvPr>
                <p:ph type="body" idx="1"/>
              </p:nvPr>
            </p:nvSpPr>
            <p:spPr>
              <a:ln/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98000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98000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i="1">
                        <a:solidFill>
                          <a:srgbClr val="98000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98000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solidFill>
                          <a:srgbClr val="98000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i="1">
                        <a:solidFill>
                          <a:srgbClr val="98000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98000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i="1">
                        <a:solidFill>
                          <a:srgbClr val="98000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Exact Result: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980002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i="1">
                        <a:solidFill>
                          <a:srgbClr val="98000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rgbClr val="980002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solidFill>
                          <a:srgbClr val="98000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980002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p>
                  </m:oMath>
                </a14:m>
                <a:endParaRPr lang="en-US" dirty="0"/>
              </a:p>
              <a:p>
                <a:pPr marL="552450" lvl="1"/>
                <a:r>
                  <a:rPr lang="en-US" dirty="0"/>
                  <a:t>Sign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s</a:t>
                </a:r>
                <a:r>
                  <a:rPr lang="en-US" dirty="0"/>
                  <a:t>: 		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s1</a:t>
                </a:r>
                <a:r>
                  <a:rPr lang="en-US" dirty="0"/>
                  <a:t> ^ 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s2</a:t>
                </a:r>
                <a:endParaRPr lang="en-US" dirty="0"/>
              </a:p>
              <a:p>
                <a:pPr marL="552450" lvl="1"/>
                <a:r>
                  <a:rPr lang="en-US" dirty="0" err="1"/>
                  <a:t>Significand</a:t>
                </a:r>
                <a:r>
                  <a:rPr lang="en-US" dirty="0"/>
                  <a:t>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M</a:t>
                </a:r>
                <a:r>
                  <a:rPr lang="en-US" dirty="0"/>
                  <a:t>: 	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M1</a:t>
                </a:r>
                <a:r>
                  <a:rPr lang="en-US" dirty="0"/>
                  <a:t> x  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M2</a:t>
                </a:r>
                <a:endParaRPr lang="en-US" dirty="0"/>
              </a:p>
              <a:p>
                <a:pPr marL="552450" lvl="1"/>
                <a:r>
                  <a:rPr lang="en-US" dirty="0"/>
                  <a:t>Exponent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E</a:t>
                </a:r>
                <a:r>
                  <a:rPr lang="en-US" dirty="0"/>
                  <a:t>: 	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E1</a:t>
                </a:r>
                <a:r>
                  <a:rPr lang="en-US" dirty="0"/>
                  <a:t> + 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E2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Fixing</a:t>
                </a:r>
              </a:p>
              <a:p>
                <a:pPr marL="552450" lvl="1"/>
                <a:r>
                  <a:rPr lang="en-US" dirty="0"/>
                  <a:t>If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M</a:t>
                </a:r>
                <a:r>
                  <a:rPr lang="en-US" dirty="0"/>
                  <a:t> ≥ 2, shift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M</a:t>
                </a:r>
                <a:r>
                  <a:rPr lang="en-US" dirty="0"/>
                  <a:t> right, increment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E</a:t>
                </a:r>
                <a:endParaRPr lang="en-US" dirty="0"/>
              </a:p>
              <a:p>
                <a:pPr marL="552450" lvl="1"/>
                <a:r>
                  <a:rPr lang="en-US" dirty="0"/>
                  <a:t>If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E</a:t>
                </a:r>
                <a:r>
                  <a:rPr lang="en-US" dirty="0"/>
                  <a:t> out of range, overflow </a:t>
                </a:r>
              </a:p>
              <a:p>
                <a:pPr marL="552450" lvl="1"/>
                <a:r>
                  <a:rPr lang="en-US" dirty="0"/>
                  <a:t>Round </a:t>
                </a:r>
                <a:r>
                  <a:rPr lang="en-US" dirty="0">
                    <a:latin typeface="Calibri Italic" charset="0"/>
                    <a:ea typeface="Calibri Italic" charset="0"/>
                    <a:cs typeface="Calibri Italic" charset="0"/>
                    <a:sym typeface="Calibri Italic" charset="0"/>
                  </a:rPr>
                  <a:t>M</a:t>
                </a:r>
                <a:r>
                  <a:rPr lang="en-US" dirty="0"/>
                  <a:t> to fit </a:t>
                </a:r>
                <a:r>
                  <a:rPr lang="en-US" dirty="0" err="1">
                    <a:latin typeface="Courier New Bold" charset="0"/>
                    <a:cs typeface="Courier New Bold" charset="0"/>
                    <a:sym typeface="Courier New Bold" charset="0"/>
                  </a:rPr>
                  <a:t>frac</a:t>
                </a:r>
                <a:r>
                  <a:rPr lang="en-US" dirty="0"/>
                  <a:t> precision</a:t>
                </a:r>
              </a:p>
              <a:p>
                <a:endParaRPr lang="en-US" dirty="0"/>
              </a:p>
              <a:p>
                <a:r>
                  <a:rPr lang="en-US" dirty="0"/>
                  <a:t>Implementation</a:t>
                </a:r>
              </a:p>
              <a:p>
                <a:pPr marL="552450" lvl="1"/>
                <a:r>
                  <a:rPr lang="en-US" dirty="0"/>
                  <a:t>Biggest chore is multiplying </a:t>
                </a:r>
                <a:r>
                  <a:rPr lang="en-US" dirty="0" err="1"/>
                  <a:t>significands</a:t>
                </a:r>
                <a:endParaRPr lang="en-US" dirty="0"/>
              </a:p>
            </p:txBody>
          </p:sp>
        </mc:Choice>
        <mc:Fallback xmlns="">
          <p:sp>
            <p:nvSpPr>
              <p:cNvPr id="38916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772" b="-781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012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B0867-D185-FE45-A2C7-4C6E687F5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7: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3A5BB-E95D-C648-9B4A-F34E3E99D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Rate how well you think this recorded lecture worked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Better than an in-person class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About as well as an in-person class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Less well than an in-person class, but you still learned something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Total waste of time, you didn't learn anything</a:t>
            </a:r>
          </a:p>
          <a:p>
            <a:pPr marL="731520" lvl="1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much time did you spend on this video lecture (including time spent on exercises)?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Are there particular questions you’d like me to discuss in the problem session?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Do you have any other comments or feedback?</a:t>
            </a:r>
          </a:p>
        </p:txBody>
      </p:sp>
    </p:spTree>
    <p:extLst>
      <p:ext uri="{BB962C8B-B14F-4D97-AF65-F5344CB8AC3E}">
        <p14:creationId xmlns:p14="http://schemas.microsoft.com/office/powerpoint/2010/main" val="497453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Fractional binary numbers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What is 1001.101</a:t>
            </a:r>
            <a:r>
              <a:rPr lang="en-US" baseline="-25000" dirty="0"/>
              <a:t>2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95054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9" name="Group 1"/>
          <p:cNvGraphicFramePr>
            <a:graphicFrameLocks noGrp="1"/>
          </p:cNvGraphicFramePr>
          <p:nvPr/>
        </p:nvGraphicFramePr>
        <p:xfrm>
          <a:off x="4114800" y="1079500"/>
          <a:ext cx="584200" cy="2129801"/>
        </p:xfrm>
        <a:graphic>
          <a:graphicData uri="http://schemas.openxmlformats.org/drawingml/2006/table">
            <a:tbl>
              <a:tblPr/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0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32000" dirty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3200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i-1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4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980002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Calibri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315" name="Group 27"/>
          <p:cNvGraphicFramePr>
            <a:graphicFrameLocks noGrp="1"/>
          </p:cNvGraphicFramePr>
          <p:nvPr/>
        </p:nvGraphicFramePr>
        <p:xfrm>
          <a:off x="3581400" y="3733800"/>
          <a:ext cx="660400" cy="1727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1/2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1/4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1/8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980002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Calibri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3200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-j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37" name="Group 49"/>
          <p:cNvGraphicFramePr>
            <a:graphicFrameLocks noGrp="1"/>
          </p:cNvGraphicFramePr>
          <p:nvPr/>
        </p:nvGraphicFramePr>
        <p:xfrm>
          <a:off x="901700" y="3187700"/>
          <a:ext cx="6527800" cy="54610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i-1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•••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-3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•••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-j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385" name="Rectangle 97"/>
          <p:cNvSpPr>
            <a:spLocks/>
          </p:cNvSpPr>
          <p:nvPr/>
        </p:nvSpPr>
        <p:spPr bwMode="auto">
          <a:xfrm rot="10800000">
            <a:off x="6205538" y="4057650"/>
            <a:ext cx="561975" cy="533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Times" pitchFamily="18" charset="0"/>
                <a:ea typeface="Times" pitchFamily="18" charset="0"/>
                <a:cs typeface="Times" pitchFamily="18" charset="0"/>
                <a:sym typeface="Times" pitchFamily="18" charset="0"/>
              </a:rPr>
              <a:t>• • •</a:t>
            </a:r>
          </a:p>
        </p:txBody>
      </p:sp>
      <p:sp>
        <p:nvSpPr>
          <p:cNvPr id="12386" name="Rectangle 98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6870700" cy="1558925"/>
          </a:xfrm>
          <a:ln/>
        </p:spPr>
        <p:txBody>
          <a:bodyPr/>
          <a:lstStyle/>
          <a:p>
            <a:pPr marL="80963" indent="-80963"/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Fractional Binary Numbers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87" name="Rectangle 99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42913" y="5008563"/>
                <a:ext cx="8472487" cy="1849437"/>
              </a:xfrm>
              <a:ln/>
            </p:spPr>
            <p:txBody>
              <a:bodyPr/>
              <a:lstStyle/>
              <a:p>
                <a:pPr marL="215900" indent="-215900">
                  <a:spcBef>
                    <a:spcPct val="0"/>
                  </a:spcBef>
                </a:pPr>
                <a:r>
                  <a:rPr lang="en-US" dirty="0">
                    <a:ea typeface="Calibri" charset="0"/>
                    <a:cs typeface="Calibri" charset="0"/>
                  </a:rPr>
                  <a:t>Representation</a:t>
                </a:r>
                <a:endParaRPr lang="en-US" dirty="0"/>
              </a:p>
              <a:p>
                <a:pPr lvl="1"/>
                <a:r>
                  <a:rPr lang="en-US" dirty="0"/>
                  <a:t>Bits to right of “binary point” represent fractional powers of 2</a:t>
                </a:r>
              </a:p>
              <a:p>
                <a:pPr lvl="1"/>
                <a:r>
                  <a:rPr lang="en-US" dirty="0"/>
                  <a:t>Represents rational number: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387" name="Rectangle 9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42913" y="5008563"/>
                <a:ext cx="8472487" cy="1849437"/>
              </a:xfrm>
              <a:blipFill>
                <a:blip r:embed="rId3"/>
                <a:stretch>
                  <a:fillRect l="-599" t="-2041" b="-6122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88" name="Freeform 100"/>
          <p:cNvSpPr>
            <a:spLocks/>
          </p:cNvSpPr>
          <p:nvPr/>
        </p:nvSpPr>
        <p:spPr bwMode="auto">
          <a:xfrm>
            <a:off x="4040188" y="3017838"/>
            <a:ext cx="165100" cy="1016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3600"/>
          </a:p>
        </p:txBody>
      </p:sp>
      <p:sp>
        <p:nvSpPr>
          <p:cNvPr id="12389" name="Freeform 101"/>
          <p:cNvSpPr>
            <a:spLocks/>
          </p:cNvSpPr>
          <p:nvPr/>
        </p:nvSpPr>
        <p:spPr bwMode="auto">
          <a:xfrm>
            <a:off x="3505200" y="2586038"/>
            <a:ext cx="698500" cy="5334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0" name="Freeform 102"/>
          <p:cNvSpPr>
            <a:spLocks/>
          </p:cNvSpPr>
          <p:nvPr/>
        </p:nvSpPr>
        <p:spPr bwMode="auto">
          <a:xfrm>
            <a:off x="2955925" y="2344738"/>
            <a:ext cx="1244600" cy="7747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1" name="Freeform 103"/>
          <p:cNvSpPr>
            <a:spLocks/>
          </p:cNvSpPr>
          <p:nvPr/>
        </p:nvSpPr>
        <p:spPr bwMode="auto">
          <a:xfrm>
            <a:off x="1778000" y="1671638"/>
            <a:ext cx="2425700" cy="14478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2" name="Freeform 104"/>
          <p:cNvSpPr>
            <a:spLocks/>
          </p:cNvSpPr>
          <p:nvPr/>
        </p:nvSpPr>
        <p:spPr bwMode="auto">
          <a:xfrm>
            <a:off x="1028700" y="1316038"/>
            <a:ext cx="3175000" cy="18034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3" name="Rectangle 105"/>
          <p:cNvSpPr>
            <a:spLocks/>
          </p:cNvSpPr>
          <p:nvPr/>
        </p:nvSpPr>
        <p:spPr bwMode="auto">
          <a:xfrm>
            <a:off x="2111375" y="2420938"/>
            <a:ext cx="560388" cy="533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Times" pitchFamily="18" charset="0"/>
                <a:ea typeface="Times" pitchFamily="18" charset="0"/>
                <a:cs typeface="Times" pitchFamily="18" charset="0"/>
                <a:sym typeface="Times" pitchFamily="18" charset="0"/>
              </a:rPr>
              <a:t>• • •</a:t>
            </a:r>
          </a:p>
        </p:txBody>
      </p:sp>
      <p:sp>
        <p:nvSpPr>
          <p:cNvPr id="12394" name="Freeform 106"/>
          <p:cNvSpPr>
            <a:spLocks/>
          </p:cNvSpPr>
          <p:nvPr/>
        </p:nvSpPr>
        <p:spPr bwMode="auto">
          <a:xfrm rot="10800000">
            <a:off x="4298950" y="3778250"/>
            <a:ext cx="342900" cy="1016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5" name="Freeform 107"/>
          <p:cNvSpPr>
            <a:spLocks/>
          </p:cNvSpPr>
          <p:nvPr/>
        </p:nvSpPr>
        <p:spPr bwMode="auto">
          <a:xfrm rot="10800000">
            <a:off x="4286250" y="3778250"/>
            <a:ext cx="977900" cy="3937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6" name="Freeform 108"/>
          <p:cNvSpPr>
            <a:spLocks/>
          </p:cNvSpPr>
          <p:nvPr/>
        </p:nvSpPr>
        <p:spPr bwMode="auto">
          <a:xfrm rot="10800000">
            <a:off x="4284663" y="3790950"/>
            <a:ext cx="1574800" cy="7747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7" name="Freeform 109"/>
          <p:cNvSpPr>
            <a:spLocks/>
          </p:cNvSpPr>
          <p:nvPr/>
        </p:nvSpPr>
        <p:spPr bwMode="auto">
          <a:xfrm rot="10800000">
            <a:off x="4275138" y="3752850"/>
            <a:ext cx="2717800" cy="13716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8" name="Oval 110"/>
          <p:cNvSpPr>
            <a:spLocks/>
          </p:cNvSpPr>
          <p:nvPr/>
        </p:nvSpPr>
        <p:spPr bwMode="auto">
          <a:xfrm>
            <a:off x="4341751" y="3629726"/>
            <a:ext cx="165100" cy="165100"/>
          </a:xfrm>
          <a:prstGeom prst="ellipse">
            <a:avLst/>
          </a:prstGeom>
          <a:solidFill>
            <a:srgbClr val="000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87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pPr marL="119063" indent="-119063"/>
            <a:r>
              <a:rPr lang="en-US" dirty="0"/>
              <a:t>Example: Fractional Binary Numbers</a:t>
            </a:r>
          </a:p>
        </p:txBody>
      </p:sp>
      <p:sp>
        <p:nvSpPr>
          <p:cNvPr id="15367" name="Rectangle 7"/>
          <p:cNvSpPr>
            <a:spLocks/>
          </p:cNvSpPr>
          <p:nvPr/>
        </p:nvSpPr>
        <p:spPr bwMode="auto">
          <a:xfrm>
            <a:off x="381000" y="1397000"/>
            <a:ext cx="8382000" cy="52324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342900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400" dirty="0"/>
              <a:t>What is 1001.101</a:t>
            </a:r>
            <a:r>
              <a:rPr lang="en-US" sz="2400" baseline="-25000" dirty="0"/>
              <a:t>2</a:t>
            </a:r>
            <a:r>
              <a:rPr lang="en-US" sz="2400" dirty="0"/>
              <a:t>?</a:t>
            </a:r>
          </a:p>
          <a:p>
            <a:pPr marL="342900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endParaRPr lang="en-US" sz="2400" dirty="0"/>
          </a:p>
          <a:p>
            <a:pPr marL="342900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endParaRPr lang="en-US" sz="2400" dirty="0"/>
          </a:p>
          <a:p>
            <a:pPr marL="342900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endParaRPr lang="en-US" sz="2400" dirty="0"/>
          </a:p>
          <a:p>
            <a:pPr marL="342900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400" dirty="0"/>
              <a:t>What is the binary representation of 13 9/16?</a:t>
            </a:r>
          </a:p>
          <a:p>
            <a:pPr marL="800100" lvl="1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2411E9-2607-1445-A358-E40D5AAF5A39}"/>
                  </a:ext>
                </a:extLst>
              </p:cNvPr>
              <p:cNvSpPr txBox="1"/>
              <p:nvPr/>
            </p:nvSpPr>
            <p:spPr>
              <a:xfrm>
                <a:off x="1524000" y="2127368"/>
                <a:ext cx="3337452" cy="526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𝟔𝟐𝟓</m:t>
                      </m:r>
                    </m:oMath>
                  </m:oMathPara>
                </a14:m>
                <a:endParaRPr lang="en-US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2411E9-2607-1445-A358-E40D5AAF5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127368"/>
                <a:ext cx="3337452" cy="526041"/>
              </a:xfrm>
              <a:prstGeom prst="rect">
                <a:avLst/>
              </a:prstGeom>
              <a:blipFill>
                <a:blip r:embed="rId3"/>
                <a:stretch>
                  <a:fillRect l="-382" t="-2439" r="-1145"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F448AB0-6E9B-884A-9472-36373946E91B}"/>
              </a:ext>
            </a:extLst>
          </p:cNvPr>
          <p:cNvSpPr txBox="1"/>
          <p:nvPr/>
        </p:nvSpPr>
        <p:spPr>
          <a:xfrm>
            <a:off x="1901988" y="3979337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Courier" pitchFamily="2" charset="0"/>
              </a:rPr>
              <a:t>1101.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5BBF25-8F99-D541-B57A-BD055A580DC3}"/>
              </a:ext>
            </a:extLst>
          </p:cNvPr>
          <p:cNvSpPr txBox="1"/>
          <p:nvPr/>
        </p:nvSpPr>
        <p:spPr>
          <a:xfrm>
            <a:off x="2819400" y="3979336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Courier" pitchFamily="2" charset="0"/>
              </a:rPr>
              <a:t>1001</a:t>
            </a:r>
          </a:p>
        </p:txBody>
      </p:sp>
    </p:spTree>
    <p:extLst>
      <p:ext uri="{BB962C8B-B14F-4D97-AF65-F5344CB8AC3E}">
        <p14:creationId xmlns:p14="http://schemas.microsoft.com/office/powerpoint/2010/main" val="103681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458200" cy="990600"/>
          </a:xfrm>
          <a:ln/>
        </p:spPr>
        <p:txBody>
          <a:bodyPr>
            <a:normAutofit/>
          </a:bodyPr>
          <a:lstStyle/>
          <a:p>
            <a:pPr marL="119063" indent="-119063"/>
            <a:r>
              <a:rPr lang="en-US" dirty="0"/>
              <a:t>Exercise 1: Fractional Binary Numbers</a:t>
            </a:r>
          </a:p>
        </p:txBody>
      </p:sp>
      <p:sp>
        <p:nvSpPr>
          <p:cNvPr id="15367" name="Rectangle 7"/>
          <p:cNvSpPr>
            <a:spLocks/>
          </p:cNvSpPr>
          <p:nvPr/>
        </p:nvSpPr>
        <p:spPr bwMode="auto">
          <a:xfrm>
            <a:off x="381000" y="1397000"/>
            <a:ext cx="8382000" cy="52324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342900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400" dirty="0"/>
              <a:t>Translate the following fractional numbers to their binary representation</a:t>
            </a:r>
          </a:p>
          <a:p>
            <a:pPr marL="800100" lvl="1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400" dirty="0"/>
              <a:t>5 3/4 </a:t>
            </a:r>
          </a:p>
          <a:p>
            <a:pPr marL="800100" lvl="1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400" dirty="0"/>
              <a:t>2 7/8 </a:t>
            </a:r>
          </a:p>
          <a:p>
            <a:pPr marL="800100" lvl="1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400" dirty="0"/>
              <a:t>1 7/16</a:t>
            </a:r>
          </a:p>
          <a:p>
            <a:pPr marL="800100" lvl="1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endParaRPr lang="en-US" sz="2400" dirty="0"/>
          </a:p>
          <a:p>
            <a:pPr marL="342900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400" dirty="0"/>
              <a:t>Translate the following fractional binary numbers to their decimal representation</a:t>
            </a:r>
          </a:p>
          <a:p>
            <a:pPr marL="800100" lvl="1" indent="-342900">
              <a:lnSpc>
                <a:spcPts val="3600"/>
              </a:lnSpc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400" dirty="0"/>
              <a:t>.011</a:t>
            </a:r>
          </a:p>
          <a:p>
            <a:pPr marL="800100" lvl="1" indent="-342900">
              <a:lnSpc>
                <a:spcPts val="3600"/>
              </a:lnSpc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400" dirty="0"/>
              <a:t>.11</a:t>
            </a:r>
          </a:p>
          <a:p>
            <a:pPr marL="800100" lvl="1" indent="-342900">
              <a:lnSpc>
                <a:spcPts val="3600"/>
              </a:lnSpc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400" dirty="0"/>
              <a:t>1.1</a:t>
            </a:r>
          </a:p>
          <a:p>
            <a:pPr lvl="1">
              <a:spcBef>
                <a:spcPts val="575"/>
              </a:spcBef>
              <a:buClr>
                <a:srgbClr val="990000"/>
              </a:buClr>
              <a:buSzPct val="60000"/>
              <a:tabLst>
                <a:tab pos="2398713" algn="l"/>
              </a:tabLst>
            </a:pPr>
            <a:endParaRPr lang="en-US" sz="2400" dirty="0"/>
          </a:p>
          <a:p>
            <a:pPr marL="800100" lvl="1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1830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458200" cy="990600"/>
          </a:xfrm>
          <a:ln/>
        </p:spPr>
        <p:txBody>
          <a:bodyPr>
            <a:normAutofit/>
          </a:bodyPr>
          <a:lstStyle/>
          <a:p>
            <a:pPr marL="119063" indent="-119063"/>
            <a:r>
              <a:rPr lang="en-US" dirty="0"/>
              <a:t>Exercise 1: Fractional Binary Numbers</a:t>
            </a:r>
          </a:p>
        </p:txBody>
      </p:sp>
      <p:sp>
        <p:nvSpPr>
          <p:cNvPr id="15367" name="Rectangle 7"/>
          <p:cNvSpPr>
            <a:spLocks/>
          </p:cNvSpPr>
          <p:nvPr/>
        </p:nvSpPr>
        <p:spPr bwMode="auto">
          <a:xfrm>
            <a:off x="381000" y="1397000"/>
            <a:ext cx="8382000" cy="52324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342900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400" dirty="0"/>
              <a:t>Translate the following fractional numbers to their binary representation</a:t>
            </a:r>
          </a:p>
          <a:p>
            <a:pPr marL="800100" lvl="1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400" dirty="0"/>
              <a:t>5 3/4 </a:t>
            </a:r>
          </a:p>
          <a:p>
            <a:pPr marL="800100" lvl="1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400" dirty="0"/>
              <a:t>2 7/8 </a:t>
            </a:r>
          </a:p>
          <a:p>
            <a:pPr marL="800100" lvl="1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400" dirty="0"/>
              <a:t>1 7/16</a:t>
            </a:r>
          </a:p>
          <a:p>
            <a:pPr marL="800100" lvl="1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endParaRPr lang="en-US" sz="2400" dirty="0"/>
          </a:p>
          <a:p>
            <a:pPr marL="342900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400" dirty="0"/>
              <a:t>Translate the following fractional binary numbers to their decimal representation</a:t>
            </a:r>
          </a:p>
          <a:p>
            <a:pPr marL="800100" lvl="1" indent="-342900">
              <a:lnSpc>
                <a:spcPts val="3600"/>
              </a:lnSpc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400" dirty="0"/>
              <a:t>.011</a:t>
            </a:r>
          </a:p>
          <a:p>
            <a:pPr marL="800100" lvl="1" indent="-342900">
              <a:lnSpc>
                <a:spcPts val="3600"/>
              </a:lnSpc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400" dirty="0"/>
              <a:t>.11</a:t>
            </a:r>
          </a:p>
          <a:p>
            <a:pPr marL="800100" lvl="1" indent="-342900">
              <a:lnSpc>
                <a:spcPts val="3600"/>
              </a:lnSpc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r>
              <a:rPr lang="en-US" sz="2400" dirty="0"/>
              <a:t>1.1</a:t>
            </a:r>
          </a:p>
          <a:p>
            <a:pPr marL="342900" indent="-342900">
              <a:spcBef>
                <a:spcPts val="575"/>
              </a:spcBef>
              <a:buClr>
                <a:srgbClr val="990000"/>
              </a:buClr>
              <a:buSzPct val="60000"/>
              <a:buFont typeface="Arial" panose="020B0604020202020204" pitchFamily="34" charset="0"/>
              <a:buChar char="•"/>
              <a:tabLst>
                <a:tab pos="2398713" algn="l"/>
              </a:tabLst>
            </a:pP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57F145-DD1A-7C42-A1EE-E0FC6EC35AFC}"/>
              </a:ext>
            </a:extLst>
          </p:cNvPr>
          <p:cNvSpPr txBox="1"/>
          <p:nvPr/>
        </p:nvSpPr>
        <p:spPr>
          <a:xfrm>
            <a:off x="2438400" y="2156767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Courier" pitchFamily="2" charset="0"/>
              </a:rPr>
              <a:t>101.11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BD73A7-D406-D34A-9735-68E05EF77819}"/>
              </a:ext>
            </a:extLst>
          </p:cNvPr>
          <p:cNvSpPr txBox="1"/>
          <p:nvPr/>
        </p:nvSpPr>
        <p:spPr>
          <a:xfrm>
            <a:off x="2671662" y="2618432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Courier" pitchFamily="2" charset="0"/>
              </a:rPr>
              <a:t>10.111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A824BA-FCFE-7041-A295-4FAD0F9F2DCC}"/>
              </a:ext>
            </a:extLst>
          </p:cNvPr>
          <p:cNvSpPr txBox="1"/>
          <p:nvPr/>
        </p:nvSpPr>
        <p:spPr>
          <a:xfrm>
            <a:off x="2904924" y="3080097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Courier" pitchFamily="2" charset="0"/>
              </a:rPr>
              <a:t>1.0111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6FDD40-18ED-0240-B3BE-936E88F29288}"/>
                  </a:ext>
                </a:extLst>
              </p:cNvPr>
              <p:cNvSpPr txBox="1"/>
              <p:nvPr/>
            </p:nvSpPr>
            <p:spPr>
              <a:xfrm>
                <a:off x="2198320" y="4648200"/>
                <a:ext cx="2080698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 .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𝟑𝟕𝟓</m:t>
                      </m:r>
                    </m:oMath>
                  </m:oMathPara>
                </a14:m>
                <a:endParaRPr lang="en-US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6FDD40-18ED-0240-B3BE-936E88F292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8320" y="4648200"/>
                <a:ext cx="2080698" cy="520463"/>
              </a:xfrm>
              <a:prstGeom prst="rect">
                <a:avLst/>
              </a:prstGeom>
              <a:blipFill>
                <a:blip r:embed="rId3"/>
                <a:stretch>
                  <a:fillRect l="-613" t="-7317" r="-2454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E02D47B-B153-0645-A40B-D10945E69DF2}"/>
                  </a:ext>
                </a:extLst>
              </p:cNvPr>
              <p:cNvSpPr txBox="1"/>
              <p:nvPr/>
            </p:nvSpPr>
            <p:spPr>
              <a:xfrm>
                <a:off x="2198320" y="5219535"/>
                <a:ext cx="1942840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 .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𝟕𝟓</m:t>
                      </m:r>
                    </m:oMath>
                  </m:oMathPara>
                </a14:m>
                <a:endParaRPr lang="en-US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E02D47B-B153-0645-A40B-D10945E69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8320" y="5219535"/>
                <a:ext cx="1942840" cy="518604"/>
              </a:xfrm>
              <a:prstGeom prst="rect">
                <a:avLst/>
              </a:prstGeom>
              <a:blipFill>
                <a:blip r:embed="rId4"/>
                <a:stretch>
                  <a:fillRect l="-1316" t="-4878" r="-2632"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2B29213-0603-C74C-91E1-5A89E820C274}"/>
                  </a:ext>
                </a:extLst>
              </p:cNvPr>
              <p:cNvSpPr txBox="1"/>
              <p:nvPr/>
            </p:nvSpPr>
            <p:spPr>
              <a:xfrm>
                <a:off x="2198320" y="5805996"/>
                <a:ext cx="1955664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2B29213-0603-C74C-91E1-5A89E820C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8320" y="5805996"/>
                <a:ext cx="1955664" cy="518604"/>
              </a:xfrm>
              <a:prstGeom prst="rect">
                <a:avLst/>
              </a:prstGeom>
              <a:blipFill>
                <a:blip r:embed="rId5"/>
                <a:stretch>
                  <a:fillRect l="-1307" t="-2381" r="-2614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008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4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Representable Numbers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828800" algn="l"/>
              </a:tabLst>
            </a:pPr>
            <a:r>
              <a:rPr lang="en-US" dirty="0"/>
              <a:t>Limitation #1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Can only exactly represent numbers of the form x/2</a:t>
            </a:r>
            <a:r>
              <a:rPr lang="en-US" baseline="32000" dirty="0"/>
              <a:t>k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Other rational numbers have repeating bit representations</a:t>
            </a:r>
          </a:p>
          <a:p>
            <a:pPr lvl="4">
              <a:tabLst>
                <a:tab pos="1828800" algn="l"/>
              </a:tabLst>
            </a:pPr>
            <a:endParaRPr lang="en-US" sz="200" dirty="0"/>
          </a:p>
          <a:p>
            <a:pPr lvl="1">
              <a:tabLst>
                <a:tab pos="1828800" algn="l"/>
              </a:tabLst>
            </a:pPr>
            <a:r>
              <a:rPr lang="en-US" dirty="0"/>
              <a:t>Value	Representation</a:t>
            </a:r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1/3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0.0101010101[01]…</a:t>
            </a:r>
            <a:r>
              <a:rPr lang="en-US" b="1" baseline="-6000" dirty="0"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1/5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0.001100110011[0011]…</a:t>
            </a:r>
            <a:r>
              <a:rPr lang="en-US" b="1" baseline="-6000" dirty="0"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1/10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0.0001100110011[0011]…</a:t>
            </a:r>
            <a:r>
              <a:rPr lang="en-US" b="1" baseline="-6000" dirty="0"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b="1" baseline="-6000" dirty="0">
              <a:latin typeface="Courier New"/>
              <a:cs typeface="Courier New"/>
              <a:sym typeface="Monaco" charset="0"/>
            </a:endParaRPr>
          </a:p>
          <a:p>
            <a:pPr>
              <a:tabLst>
                <a:tab pos="1828800" algn="l"/>
              </a:tabLst>
            </a:pPr>
            <a:endParaRPr lang="en-US" dirty="0"/>
          </a:p>
          <a:p>
            <a:pPr>
              <a:tabLst>
                <a:tab pos="1828800" algn="l"/>
              </a:tabLst>
            </a:pPr>
            <a:r>
              <a:rPr lang="en-US" dirty="0"/>
              <a:t>Limitation #2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Just one setting of binary point within the </a:t>
            </a:r>
            <a:r>
              <a:rPr lang="en-US" i="1" dirty="0"/>
              <a:t>w </a:t>
            </a:r>
            <a:r>
              <a:rPr lang="en-US" dirty="0"/>
              <a:t>bits</a:t>
            </a:r>
            <a:endParaRPr lang="en-US" dirty="0">
              <a:latin typeface="Monaco" charset="0"/>
              <a:sym typeface="Monaco" charset="0"/>
            </a:endParaRP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Limited range of numbers (very small values?  very large?)</a:t>
            </a:r>
            <a:endParaRPr lang="en-US" dirty="0">
              <a:latin typeface="Monaco" charset="0"/>
              <a:sym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42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5257800"/>
              </a:xfrm>
              <a:ln/>
            </p:spPr>
            <p:txBody>
              <a:bodyPr>
                <a:normAutofit/>
              </a:bodyPr>
              <a:lstStyle/>
              <a:p>
                <a:r>
                  <a:rPr lang="en-US" dirty="0"/>
                  <a:t>Numerical Form: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p>
                  </m:oMath>
                </a14:m>
                <a:endParaRPr lang="en-US" b="0" dirty="0"/>
              </a:p>
              <a:p>
                <a:pPr lvl="1"/>
                <a:r>
                  <a:rPr lang="en-US" dirty="0">
                    <a:latin typeface="Calibri Bold" charset="0"/>
                    <a:ea typeface="Calibri Bold" charset="0"/>
                    <a:cs typeface="Calibri Bold" charset="0"/>
                    <a:sym typeface="Calibri Bold" charset="0"/>
                  </a:rPr>
                  <a:t>Sign bit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determines whether number is negative or positive</a:t>
                </a:r>
              </a:p>
              <a:p>
                <a:pPr lvl="1"/>
                <a:r>
                  <a:rPr lang="en-US" dirty="0">
                    <a:latin typeface="Calibri Bold" charset="0"/>
                    <a:ea typeface="Calibri Bold" charset="0"/>
                    <a:cs typeface="Calibri Bold" charset="0"/>
                    <a:sym typeface="Calibri Bold" charset="0"/>
                  </a:rPr>
                  <a:t>Significand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normally a fractional value in range [1.0,2.0)</a:t>
                </a:r>
              </a:p>
              <a:p>
                <a:pPr lvl="1"/>
                <a:r>
                  <a:rPr lang="en-US" dirty="0">
                    <a:latin typeface="Calibri Bold" charset="0"/>
                    <a:ea typeface="Calibri Bold" charset="0"/>
                    <a:cs typeface="Calibri Bold" charset="0"/>
                    <a:sym typeface="Calibri Bold" charset="0"/>
                  </a:rPr>
                  <a:t>Exponent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weights value by power of two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94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5257800"/>
              </a:xfrm>
              <a:blipFill>
                <a:blip r:embed="rId3"/>
                <a:stretch>
                  <a:fillRect l="-772" t="-1208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7304838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3047FA14-E8B9-5541-B2FA-35D660E1BFD6}" vid="{5B7FA5DE-B936-DE42-9858-6D948D8248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7160</TotalTime>
  <Words>2337</Words>
  <Application>Microsoft Macintosh PowerPoint</Application>
  <PresentationFormat>On-screen Show (4:3)</PresentationFormat>
  <Paragraphs>424</Paragraphs>
  <Slides>29</Slides>
  <Notes>14</Notes>
  <HiddenSlides>2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4" baseType="lpstr">
      <vt:lpstr>Arial</vt:lpstr>
      <vt:lpstr>Arial Narrow Bold</vt:lpstr>
      <vt:lpstr>Arial Narrow Bold Italic</vt:lpstr>
      <vt:lpstr>Calibri</vt:lpstr>
      <vt:lpstr>Calibri Bold</vt:lpstr>
      <vt:lpstr>Calibri Bold Italic</vt:lpstr>
      <vt:lpstr>Calibri Italic</vt:lpstr>
      <vt:lpstr>Cambria Math</vt:lpstr>
      <vt:lpstr>Courier</vt:lpstr>
      <vt:lpstr>Courier New</vt:lpstr>
      <vt:lpstr>Courier New Bold</vt:lpstr>
      <vt:lpstr>Monaco</vt:lpstr>
      <vt:lpstr>Times</vt:lpstr>
      <vt:lpstr>Wingdings 2</vt:lpstr>
      <vt:lpstr>Clarity</vt:lpstr>
      <vt:lpstr>Lecture 4: Floats</vt:lpstr>
      <vt:lpstr>Representing Integers</vt:lpstr>
      <vt:lpstr>Fractional binary numbers</vt:lpstr>
      <vt:lpstr>Fractional Binary Numbers</vt:lpstr>
      <vt:lpstr>Example: Fractional Binary Numbers</vt:lpstr>
      <vt:lpstr>Exercise 1: Fractional Binary Numbers</vt:lpstr>
      <vt:lpstr>Exercise 1: Fractional Binary Numbers</vt:lpstr>
      <vt:lpstr>Representable Numbers</vt:lpstr>
      <vt:lpstr>Floating Point Representation</vt:lpstr>
      <vt:lpstr>Exercise 2: Floating Point Numbers</vt:lpstr>
      <vt:lpstr>Exercise 2: Floating Point Numbers</vt:lpstr>
      <vt:lpstr>Floating Point Representation</vt:lpstr>
      <vt:lpstr>Exercise 3: Floating Point Representations</vt:lpstr>
      <vt:lpstr>Exercise 3: Floating Point Representations</vt:lpstr>
      <vt:lpstr>Example: Floats</vt:lpstr>
      <vt:lpstr>Exercise 4: Floats</vt:lpstr>
      <vt:lpstr>Limitation so far…</vt:lpstr>
      <vt:lpstr>Normalized and Denormalized</vt:lpstr>
      <vt:lpstr>Visualization: Floating Point Encodings</vt:lpstr>
      <vt:lpstr>Exercise 5: Limits of Floats</vt:lpstr>
      <vt:lpstr>Exercise 5: Limits of Floats</vt:lpstr>
      <vt:lpstr>Correctness</vt:lpstr>
      <vt:lpstr>Floating Point in C</vt:lpstr>
      <vt:lpstr>Exercise 6: Casting with Floats</vt:lpstr>
      <vt:lpstr>Exercise 6: Casting with Floats</vt:lpstr>
      <vt:lpstr>Floating Point Operations</vt:lpstr>
      <vt:lpstr>Floating Point Addition</vt:lpstr>
      <vt:lpstr>FP Multiplication</vt:lpstr>
      <vt:lpstr>Exercise 7: Feedback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3: Arithmetic</dc:title>
  <dc:creator>Eleanor  Birrell</dc:creator>
  <cp:lastModifiedBy>Eleanor Birrell</cp:lastModifiedBy>
  <cp:revision>144</cp:revision>
  <dcterms:created xsi:type="dcterms:W3CDTF">2019-01-29T01:49:07Z</dcterms:created>
  <dcterms:modified xsi:type="dcterms:W3CDTF">2021-02-05T17:59:23Z</dcterms:modified>
</cp:coreProperties>
</file>