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8" r:id="rId3"/>
    <p:sldId id="334" r:id="rId4"/>
    <p:sldId id="339" r:id="rId5"/>
    <p:sldId id="341" r:id="rId6"/>
    <p:sldId id="321" r:id="rId7"/>
    <p:sldId id="342" r:id="rId8"/>
    <p:sldId id="324" r:id="rId9"/>
    <p:sldId id="343" r:id="rId10"/>
    <p:sldId id="1293" r:id="rId11"/>
    <p:sldId id="322" r:id="rId12"/>
    <p:sldId id="1294" r:id="rId13"/>
    <p:sldId id="282" r:id="rId14"/>
    <p:sldId id="338" r:id="rId15"/>
    <p:sldId id="355" r:id="rId16"/>
    <p:sldId id="354" r:id="rId17"/>
    <p:sldId id="356" r:id="rId18"/>
    <p:sldId id="1295" r:id="rId19"/>
    <p:sldId id="344" r:id="rId20"/>
    <p:sldId id="345" r:id="rId21"/>
    <p:sldId id="347" r:id="rId22"/>
    <p:sldId id="277" r:id="rId23"/>
    <p:sldId id="1299" r:id="rId24"/>
    <p:sldId id="1296" r:id="rId25"/>
    <p:sldId id="358" r:id="rId26"/>
    <p:sldId id="332" r:id="rId27"/>
    <p:sldId id="357" r:id="rId28"/>
    <p:sldId id="333" r:id="rId29"/>
    <p:sldId id="362" r:id="rId30"/>
    <p:sldId id="1298" r:id="rId31"/>
    <p:sldId id="359" r:id="rId32"/>
    <p:sldId id="360" r:id="rId33"/>
    <p:sldId id="361" r:id="rId34"/>
    <p:sldId id="363" r:id="rId35"/>
    <p:sldId id="1297" r:id="rId36"/>
    <p:sldId id="325" r:id="rId37"/>
    <p:sldId id="1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8" autoAdjust="0"/>
    <p:restoredTop sz="89297" autoAdjust="0"/>
  </p:normalViewPr>
  <p:slideViewPr>
    <p:cSldViewPr>
      <p:cViewPr varScale="1">
        <p:scale>
          <a:sx n="128" d="100"/>
          <a:sy n="128" d="100"/>
        </p:scale>
        <p:origin x="18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unsigned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0xBE, 0xFF, 0x41</a:t>
            </a:r>
          </a:p>
          <a:p>
            <a:r>
              <a:rPr lang="en-US" dirty="0"/>
              <a:t>0x41, 0x7D</a:t>
            </a:r>
          </a:p>
          <a:p>
            <a:r>
              <a:rPr lang="en-US" dirty="0"/>
              <a:t>0x00,</a:t>
            </a:r>
            <a:r>
              <a:rPr lang="en-US" baseline="0" dirty="0"/>
              <a:t> 0x01, 0x01</a:t>
            </a:r>
          </a:p>
          <a:p>
            <a:r>
              <a:rPr lang="en-US" baseline="0" dirty="0"/>
              <a:t>0x01, 0x01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3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0xBE, 0xFF, 0x41</a:t>
            </a:r>
          </a:p>
          <a:p>
            <a:r>
              <a:rPr lang="en-US" dirty="0"/>
              <a:t>0x41, 0x7D</a:t>
            </a:r>
          </a:p>
          <a:p>
            <a:r>
              <a:rPr lang="en-US" dirty="0"/>
              <a:t>0x00,</a:t>
            </a:r>
            <a:r>
              <a:rPr lang="en-US" baseline="0" dirty="0"/>
              <a:t> 0x01, 0x01</a:t>
            </a:r>
          </a:p>
          <a:p>
            <a:r>
              <a:rPr lang="en-US" baseline="0" dirty="0"/>
              <a:t>0x01, 0x01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2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int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5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1/22/21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</a:t>
            </a:r>
            <a:r>
              <a:rPr lang="en-US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2: Representing Integers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DA00-1A57-8149-89E3-3537DC4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DDD3-2375-DB47-B58C-0EA62BCBC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four-bit binary values. What is the (base-10) integer interpretation of these values?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0001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1010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0111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EC85C3-86CC-1E46-85F4-98BA5AE5A635}"/>
                  </a:ext>
                </a:extLst>
              </p:cNvPr>
              <p:cNvSpPr txBox="1"/>
              <p:nvPr/>
            </p:nvSpPr>
            <p:spPr>
              <a:xfrm>
                <a:off x="2133600" y="2438400"/>
                <a:ext cx="36817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+0⋅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+0⋅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EC85C3-86CC-1E46-85F4-98BA5AE5A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438400"/>
                <a:ext cx="3681714" cy="276999"/>
              </a:xfrm>
              <a:prstGeom prst="rect">
                <a:avLst/>
              </a:prstGeom>
              <a:blipFill>
                <a:blip r:embed="rId2"/>
                <a:stretch>
                  <a:fillRect l="-345" r="-103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ECB01E-FCBF-2147-857F-7B6E4ABD5E4A}"/>
                  </a:ext>
                </a:extLst>
              </p:cNvPr>
              <p:cNvSpPr txBox="1"/>
              <p:nvPr/>
            </p:nvSpPr>
            <p:spPr>
              <a:xfrm>
                <a:off x="2133600" y="2795779"/>
                <a:ext cx="4643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+0⋅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+0⋅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=8+2=10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ECB01E-FCBF-2147-857F-7B6E4ABD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795779"/>
                <a:ext cx="4643514" cy="276999"/>
              </a:xfrm>
              <a:prstGeom prst="rect">
                <a:avLst/>
              </a:prstGeom>
              <a:blipFill>
                <a:blip r:embed="rId3"/>
                <a:stretch>
                  <a:fillRect t="-4545" r="-54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B5E6A8-A88E-1F49-A2C7-BED061504B3F}"/>
                  </a:ext>
                </a:extLst>
              </p:cNvPr>
              <p:cNvSpPr txBox="1"/>
              <p:nvPr/>
            </p:nvSpPr>
            <p:spPr>
              <a:xfrm>
                <a:off x="2133600" y="3152001"/>
                <a:ext cx="49192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=4+2+1=7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B5E6A8-A88E-1F49-A2C7-BED061504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152001"/>
                <a:ext cx="4919232" cy="276999"/>
              </a:xfrm>
              <a:prstGeom prst="rect">
                <a:avLst/>
              </a:prstGeom>
              <a:blipFill>
                <a:blip r:embed="rId4"/>
                <a:stretch>
                  <a:fillRect r="-51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1F39-731E-B240-BA43-9671A2477710}"/>
                  </a:ext>
                </a:extLst>
              </p:cNvPr>
              <p:cNvSpPr txBox="1"/>
              <p:nvPr/>
            </p:nvSpPr>
            <p:spPr>
              <a:xfrm>
                <a:off x="2133600" y="3532015"/>
                <a:ext cx="5451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=8+4+2+1=15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1F39-731E-B240-BA43-9671A2477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532015"/>
                <a:ext cx="5451428" cy="276999"/>
              </a:xfrm>
              <a:prstGeom prst="rect">
                <a:avLst/>
              </a:prstGeom>
              <a:blipFill>
                <a:blip r:embed="rId5"/>
                <a:stretch>
                  <a:fillRect r="-46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7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C148-2AA5-F74E-BF69-979DA4ED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57510E-9121-D340-B36A-57A2B23A3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5" y="1904907"/>
            <a:ext cx="2643976" cy="4038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973B58-ABDA-DF4F-8BE1-64F6F918A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16" r="31773" b="10575"/>
          <a:stretch/>
        </p:blipFill>
        <p:spPr>
          <a:xfrm>
            <a:off x="4800601" y="4114800"/>
            <a:ext cx="2590800" cy="25477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843B84-B03C-F640-BB7F-EC172F27A201}"/>
              </a:ext>
            </a:extLst>
          </p:cNvPr>
          <p:cNvGrpSpPr/>
          <p:nvPr/>
        </p:nvGrpSpPr>
        <p:grpSpPr>
          <a:xfrm>
            <a:off x="4800600" y="1384300"/>
            <a:ext cx="2590800" cy="2349500"/>
            <a:chOff x="4800600" y="1339850"/>
            <a:chExt cx="2590800" cy="2349500"/>
          </a:xfrm>
        </p:grpSpPr>
        <p:pic>
          <p:nvPicPr>
            <p:cNvPr id="6" name="Picture 5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8DB0C0C0-D917-4446-ABAD-BE717A1F7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339850"/>
              <a:ext cx="2590800" cy="2349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35B74B-2EFD-0D44-A930-048F2F563FFA}"/>
                </a:ext>
              </a:extLst>
            </p:cNvPr>
            <p:cNvSpPr/>
            <p:nvPr/>
          </p:nvSpPr>
          <p:spPr>
            <a:xfrm>
              <a:off x="6705600" y="3352800"/>
              <a:ext cx="76200" cy="228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834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2: Binary Number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63040"/>
            <a:ext cx="8229600" cy="4937760"/>
          </a:xfrm>
        </p:spPr>
        <p:txBody>
          <a:bodyPr anchor="ctr" anchorCtr="0"/>
          <a:lstStyle/>
          <a:p>
            <a:pPr>
              <a:spcBef>
                <a:spcPts val="1600"/>
              </a:spcBef>
            </a:pPr>
            <a:r>
              <a:rPr lang="en-US" dirty="0"/>
              <a:t>What are the max number and min number that can be represented by a w-bit binary number?</a:t>
            </a:r>
          </a:p>
          <a:p>
            <a:pPr marL="731520" lvl="1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w = 3</a:t>
            </a:r>
          </a:p>
          <a:p>
            <a:pPr marL="731520" lvl="1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w = 4</a:t>
            </a:r>
          </a:p>
          <a:p>
            <a:pPr marL="731520" lvl="1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w = 8</a:t>
            </a:r>
          </a:p>
          <a:p>
            <a:pPr>
              <a:spcBef>
                <a:spcPts val="1600"/>
              </a:spcBef>
            </a:pPr>
            <a:endParaRPr lang="en-US" dirty="0"/>
          </a:p>
          <a:p>
            <a:pPr>
              <a:spcBef>
                <a:spcPts val="1600"/>
              </a:spcBef>
            </a:pPr>
            <a:endParaRPr lang="en-US" dirty="0"/>
          </a:p>
          <a:p>
            <a:pPr>
              <a:spcBef>
                <a:spcPts val="1600"/>
              </a:spcBef>
            </a:pPr>
            <a:endParaRPr lang="en-US" dirty="0"/>
          </a:p>
          <a:p>
            <a:pPr marL="0" indent="0">
              <a:spcBef>
                <a:spcPts val="1600"/>
              </a:spcBef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5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2: Binary Number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63040"/>
            <a:ext cx="8229600" cy="4937760"/>
          </a:xfrm>
        </p:spPr>
        <p:txBody>
          <a:bodyPr anchor="ctr" anchorCtr="0"/>
          <a:lstStyle/>
          <a:p>
            <a:pPr>
              <a:spcBef>
                <a:spcPts val="1600"/>
              </a:spcBef>
            </a:pPr>
            <a:r>
              <a:rPr lang="en-US" dirty="0"/>
              <a:t>What are the max number and min number that can be represented by a w-bit binary number?</a:t>
            </a:r>
          </a:p>
          <a:p>
            <a:pPr marL="731520" lvl="1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w = 3</a:t>
            </a:r>
          </a:p>
          <a:p>
            <a:pPr marL="731520" lvl="1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w = 4</a:t>
            </a:r>
          </a:p>
          <a:p>
            <a:pPr marL="731520" lvl="1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w = 8</a:t>
            </a:r>
          </a:p>
          <a:p>
            <a:pPr>
              <a:spcBef>
                <a:spcPts val="1600"/>
              </a:spcBef>
            </a:pPr>
            <a:endParaRPr lang="en-US" dirty="0"/>
          </a:p>
          <a:p>
            <a:pPr>
              <a:spcBef>
                <a:spcPts val="1600"/>
              </a:spcBef>
            </a:pPr>
            <a:endParaRPr lang="en-US" dirty="0"/>
          </a:p>
          <a:p>
            <a:pPr>
              <a:spcBef>
                <a:spcPts val="1600"/>
              </a:spcBef>
            </a:pPr>
            <a:endParaRPr lang="en-US" dirty="0"/>
          </a:p>
          <a:p>
            <a:pPr marL="0" indent="0">
              <a:spcBef>
                <a:spcPts val="1600"/>
              </a:spcBef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9555F9-6162-1E4B-AE29-C925C6D9AFB6}"/>
                  </a:ext>
                </a:extLst>
              </p:cNvPr>
              <p:cNvSpPr txBox="1"/>
              <p:nvPr/>
            </p:nvSpPr>
            <p:spPr>
              <a:xfrm>
                <a:off x="4953000" y="2643497"/>
                <a:ext cx="3458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111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func>
                        </m:e>
                        <m:sub>
                          <m: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9555F9-6162-1E4B-AE29-C925C6D9A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643497"/>
                <a:ext cx="3458319" cy="276999"/>
              </a:xfrm>
              <a:prstGeom prst="rect">
                <a:avLst/>
              </a:prstGeom>
              <a:blipFill>
                <a:blip r:embed="rId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BA8DAB-0B72-0B49-A67B-C0A305E37D01}"/>
                  </a:ext>
                </a:extLst>
              </p:cNvPr>
              <p:cNvSpPr txBox="1"/>
              <p:nvPr/>
            </p:nvSpPr>
            <p:spPr>
              <a:xfrm>
                <a:off x="2286000" y="2643496"/>
                <a:ext cx="187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BA8DAB-0B72-0B49-A67B-C0A305E37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643496"/>
                <a:ext cx="1871666" cy="276999"/>
              </a:xfrm>
              <a:prstGeom prst="rect">
                <a:avLst/>
              </a:prstGeom>
              <a:blipFill>
                <a:blip r:embed="rId3"/>
                <a:stretch>
                  <a:fillRect l="-204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0F2FDC9-47EB-C048-AE28-93AA526D0822}"/>
              </a:ext>
            </a:extLst>
          </p:cNvPr>
          <p:cNvGrpSpPr/>
          <p:nvPr/>
        </p:nvGrpSpPr>
        <p:grpSpPr>
          <a:xfrm>
            <a:off x="2286000" y="3117952"/>
            <a:ext cx="6893093" cy="277000"/>
            <a:chOff x="2286000" y="3117952"/>
            <a:chExt cx="6893093" cy="277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1E53CF5-397E-D446-B08E-A333B50E73FA}"/>
                    </a:ext>
                  </a:extLst>
                </p:cNvPr>
                <p:cNvSpPr txBox="1"/>
                <p:nvPr/>
              </p:nvSpPr>
              <p:spPr>
                <a:xfrm>
                  <a:off x="4953000" y="3117953"/>
                  <a:ext cx="42260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1111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e>
                            </m:fun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1E53CF5-397E-D446-B08E-A333B50E73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117953"/>
                  <a:ext cx="4226093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8223C6C-9AB2-4949-9D89-B0FC6DC91701}"/>
                    </a:ext>
                  </a:extLst>
                </p:cNvPr>
                <p:cNvSpPr txBox="1"/>
                <p:nvPr/>
              </p:nvSpPr>
              <p:spPr>
                <a:xfrm>
                  <a:off x="2286000" y="3117952"/>
                  <a:ext cx="19999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8223C6C-9AB2-4949-9D89-B0FC6DC917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117952"/>
                  <a:ext cx="199990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911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361EF-A5A7-F341-8022-BB2FB67BDF39}"/>
              </a:ext>
            </a:extLst>
          </p:cNvPr>
          <p:cNvGrpSpPr/>
          <p:nvPr/>
        </p:nvGrpSpPr>
        <p:grpSpPr>
          <a:xfrm>
            <a:off x="2286000" y="3562588"/>
            <a:ext cx="6764000" cy="958909"/>
            <a:chOff x="2286000" y="3562588"/>
            <a:chExt cx="6764000" cy="958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C56F3C1-581A-0146-80CA-C64DDD9B309D}"/>
                    </a:ext>
                  </a:extLst>
                </p:cNvPr>
                <p:cNvSpPr txBox="1"/>
                <p:nvPr/>
              </p:nvSpPr>
              <p:spPr>
                <a:xfrm>
                  <a:off x="5350654" y="3604708"/>
                  <a:ext cx="3699346" cy="9167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11111111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                 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+ 2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=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255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func>
                          </m:e>
                          <m:sub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C56F3C1-581A-0146-80CA-C64DDD9B30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0654" y="3604708"/>
                  <a:ext cx="3699346" cy="916789"/>
                </a:xfrm>
                <a:prstGeom prst="rect">
                  <a:avLst/>
                </a:prstGeom>
                <a:blipFill>
                  <a:blip r:embed="rId6"/>
                  <a:stretch>
                    <a:fillRect l="-2048" r="-683" b="-95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40D9AE-5F8D-9742-B4C1-F8E9227AA739}"/>
                    </a:ext>
                  </a:extLst>
                </p:cNvPr>
                <p:cNvSpPr txBox="1"/>
                <p:nvPr/>
              </p:nvSpPr>
              <p:spPr>
                <a:xfrm>
                  <a:off x="2286000" y="3592408"/>
                  <a:ext cx="25128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00000000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40D9AE-5F8D-9742-B4C1-F8E9227AA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592408"/>
                  <a:ext cx="251286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15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5A3933C-1672-7044-B969-B646E4523177}"/>
                    </a:ext>
                  </a:extLst>
                </p:cNvPr>
                <p:cNvSpPr/>
                <p:nvPr/>
              </p:nvSpPr>
              <p:spPr>
                <a:xfrm>
                  <a:off x="4876800" y="3562588"/>
                  <a:ext cx="6655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5A3933C-1672-7044-B969-B646E45231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3562588"/>
                  <a:ext cx="6655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702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69BE-E6B7-644C-AFA3-DA44B7BD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Integers in C</a:t>
            </a: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8843F78B-2FD2-1B46-A49E-129A5FDF9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11115"/>
              </p:ext>
            </p:extLst>
          </p:nvPr>
        </p:nvGraphicFramePr>
        <p:xfrm>
          <a:off x="2660650" y="1905000"/>
          <a:ext cx="3822700" cy="233680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9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 Bold" charset="0"/>
                        </a:rPr>
                        <a:t>C Data 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 Bold" charset="0"/>
                        </a:rPr>
                        <a:t>Size (bytes)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char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6635282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short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long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70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18E3-2CA2-2342-92D1-2A273F75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characters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6E5580-D5E0-6246-ADC2-DB4EA4B67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88073"/>
              </p:ext>
            </p:extLst>
          </p:nvPr>
        </p:nvGraphicFramePr>
        <p:xfrm>
          <a:off x="-76200" y="1605643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168307831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3785568201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3618185367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5753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2596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5729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4583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57280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4305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6181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7860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117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587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0335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794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0561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2132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396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2095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24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3ABF77-13D2-E54A-A426-3CE544C31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595312"/>
              </p:ext>
            </p:extLst>
          </p:nvPr>
        </p:nvGraphicFramePr>
        <p:xfrm>
          <a:off x="1834243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@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6CCB300-9BBA-BE4E-A6A1-3AA40B5BB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86827"/>
              </p:ext>
            </p:extLst>
          </p:nvPr>
        </p:nvGraphicFramePr>
        <p:xfrm>
          <a:off x="3782785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01010000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6EE6F9-80C6-AE4B-91D3-E7B32B012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94062"/>
              </p:ext>
            </p:extLst>
          </p:nvPr>
        </p:nvGraphicFramePr>
        <p:xfrm>
          <a:off x="5731327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`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670744-E056-3B46-A510-FCAA1A2C4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47760"/>
              </p:ext>
            </p:extLst>
          </p:nvPr>
        </p:nvGraphicFramePr>
        <p:xfrm>
          <a:off x="7679869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A621AD-3E20-F845-A79D-BE9D31DB1842}"/>
              </a:ext>
            </a:extLst>
          </p:cNvPr>
          <p:cNvCxnSpPr/>
          <p:nvPr/>
        </p:nvCxnSpPr>
        <p:spPr>
          <a:xfrm>
            <a:off x="1834243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067821-4636-5F48-A6B1-80D928EAE142}"/>
              </a:ext>
            </a:extLst>
          </p:cNvPr>
          <p:cNvCxnSpPr/>
          <p:nvPr/>
        </p:nvCxnSpPr>
        <p:spPr>
          <a:xfrm>
            <a:off x="3788229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F97E5-ABCA-6A4E-A9E0-835570E5BC70}"/>
              </a:ext>
            </a:extLst>
          </p:cNvPr>
          <p:cNvCxnSpPr/>
          <p:nvPr/>
        </p:nvCxnSpPr>
        <p:spPr>
          <a:xfrm>
            <a:off x="5731327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3C5257-E8B2-5C4B-A5AF-1672C6AF1F61}"/>
              </a:ext>
            </a:extLst>
          </p:cNvPr>
          <p:cNvCxnSpPr/>
          <p:nvPr/>
        </p:nvCxnSpPr>
        <p:spPr>
          <a:xfrm>
            <a:off x="7685313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6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A360-2213-2945-A9CC-8FC00DAA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Hexidecimal</a:t>
            </a:r>
            <a:r>
              <a:rPr lang="en-US" dirty="0"/>
              <a:t> Numbers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17038A-1071-6344-AB44-401C0AE1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8864"/>
            <a:ext cx="8229600" cy="44681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00101100 00110101 00110000 11100001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317F5-B912-C841-BC4D-C99B927F1F7D}"/>
              </a:ext>
            </a:extLst>
          </p:cNvPr>
          <p:cNvGrpSpPr/>
          <p:nvPr/>
        </p:nvGrpSpPr>
        <p:grpSpPr>
          <a:xfrm>
            <a:off x="506185" y="2021375"/>
            <a:ext cx="6509664" cy="386443"/>
            <a:chOff x="506185" y="1638300"/>
            <a:chExt cx="6509664" cy="3864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F37E1D-E855-F242-89B7-744829688F04}"/>
                </a:ext>
              </a:extLst>
            </p:cNvPr>
            <p:cNvSpPr/>
            <p:nvPr/>
          </p:nvSpPr>
          <p:spPr>
            <a:xfrm>
              <a:off x="506185" y="1638300"/>
              <a:ext cx="1627416" cy="3864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76C9A4-B0E5-374B-8158-EA23BD6B5672}"/>
                </a:ext>
              </a:extLst>
            </p:cNvPr>
            <p:cNvSpPr/>
            <p:nvPr/>
          </p:nvSpPr>
          <p:spPr>
            <a:xfrm>
              <a:off x="2133601" y="1638300"/>
              <a:ext cx="1627416" cy="386443"/>
            </a:xfrm>
            <a:prstGeom prst="rect">
              <a:avLst/>
            </a:prstGeom>
            <a:noFill/>
            <a:ln w="26424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AF8F38-3E0B-7E4F-AD2E-29923853E894}"/>
                </a:ext>
              </a:extLst>
            </p:cNvPr>
            <p:cNvSpPr/>
            <p:nvPr/>
          </p:nvSpPr>
          <p:spPr>
            <a:xfrm>
              <a:off x="3761017" y="1638300"/>
              <a:ext cx="1627416" cy="3864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33CE6F-A856-6B4F-8761-375C9DEE774E}"/>
                </a:ext>
              </a:extLst>
            </p:cNvPr>
            <p:cNvSpPr/>
            <p:nvPr/>
          </p:nvSpPr>
          <p:spPr>
            <a:xfrm>
              <a:off x="5388433" y="1638300"/>
              <a:ext cx="1627416" cy="386443"/>
            </a:xfrm>
            <a:prstGeom prst="rect">
              <a:avLst/>
            </a:prstGeom>
            <a:noFill/>
            <a:ln w="26424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E08FA02F-302E-1A4B-B423-2B6A9357158E}"/>
              </a:ext>
            </a:extLst>
          </p:cNvPr>
          <p:cNvSpPr/>
          <p:nvPr/>
        </p:nvSpPr>
        <p:spPr>
          <a:xfrm rot="16200000">
            <a:off x="813382" y="2110857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AA2A5ED-650E-D048-8C0A-5ECD5CFB9B0E}"/>
              </a:ext>
            </a:extLst>
          </p:cNvPr>
          <p:cNvSpPr/>
          <p:nvPr/>
        </p:nvSpPr>
        <p:spPr>
          <a:xfrm rot="16200000">
            <a:off x="1619736" y="2123369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3B3ED74-0006-3D47-A541-2F8A013F730C}"/>
              </a:ext>
            </a:extLst>
          </p:cNvPr>
          <p:cNvSpPr/>
          <p:nvPr/>
        </p:nvSpPr>
        <p:spPr>
          <a:xfrm rot="16200000">
            <a:off x="2463701" y="2115004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81E173D8-B16A-4647-9D37-7EFA42CEE6DB}"/>
              </a:ext>
            </a:extLst>
          </p:cNvPr>
          <p:cNvSpPr/>
          <p:nvPr/>
        </p:nvSpPr>
        <p:spPr>
          <a:xfrm rot="16200000">
            <a:off x="3251780" y="2110857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259A638E-FF28-6141-9562-C32A0C1CE0ED}"/>
              </a:ext>
            </a:extLst>
          </p:cNvPr>
          <p:cNvSpPr/>
          <p:nvPr/>
        </p:nvSpPr>
        <p:spPr>
          <a:xfrm rot="16200000">
            <a:off x="4089981" y="2110857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246C566C-F1B3-124A-86AA-6FA8EC6859ED}"/>
              </a:ext>
            </a:extLst>
          </p:cNvPr>
          <p:cNvSpPr/>
          <p:nvPr/>
        </p:nvSpPr>
        <p:spPr>
          <a:xfrm rot="16200000">
            <a:off x="4878060" y="2106710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1792E4F-0E4E-6A42-A93D-21BF996123C6}"/>
              </a:ext>
            </a:extLst>
          </p:cNvPr>
          <p:cNvSpPr/>
          <p:nvPr/>
        </p:nvSpPr>
        <p:spPr>
          <a:xfrm rot="16200000">
            <a:off x="5726417" y="2115005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E37E11F6-93C3-054C-86FC-4BD745E3621D}"/>
              </a:ext>
            </a:extLst>
          </p:cNvPr>
          <p:cNvSpPr/>
          <p:nvPr/>
        </p:nvSpPr>
        <p:spPr>
          <a:xfrm rot="16200000">
            <a:off x="6514496" y="2110858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9B3B3E7-29FC-6B41-AB95-363B41832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48976"/>
              </p:ext>
            </p:extLst>
          </p:nvPr>
        </p:nvGraphicFramePr>
        <p:xfrm>
          <a:off x="7564738" y="2021375"/>
          <a:ext cx="106284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168307831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378556820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5753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2596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5729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4583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57280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4305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6181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7860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117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587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0335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794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0561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2132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396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2095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24585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04CC8BC-CA8B-454A-89A2-92CE1FFBA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40045"/>
              </p:ext>
            </p:extLst>
          </p:nvPr>
        </p:nvGraphicFramePr>
        <p:xfrm>
          <a:off x="8155205" y="2295695"/>
          <a:ext cx="472374" cy="274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2374">
                  <a:extLst>
                    <a:ext uri="{9D8B030D-6E8A-4147-A177-3AD203B41FA5}">
                      <a16:colId xmlns:a16="http://schemas.microsoft.com/office/drawing/2014/main" val="17924928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4439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399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3506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257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6959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6757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870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1023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5903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6773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18FBD5E-264F-7B44-B2B8-1AE9E4D2F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96962"/>
              </p:ext>
            </p:extLst>
          </p:nvPr>
        </p:nvGraphicFramePr>
        <p:xfrm>
          <a:off x="8161128" y="5038895"/>
          <a:ext cx="472374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2374">
                  <a:extLst>
                    <a:ext uri="{9D8B030D-6E8A-4147-A177-3AD203B41FA5}">
                      <a16:colId xmlns:a16="http://schemas.microsoft.com/office/drawing/2014/main" val="17924928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4439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399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3506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257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6959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67574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C41AB7E-CB43-B143-B8AE-752F0345708F}"/>
              </a:ext>
            </a:extLst>
          </p:cNvPr>
          <p:cNvSpPr txBox="1"/>
          <p:nvPr/>
        </p:nvSpPr>
        <p:spPr>
          <a:xfrm>
            <a:off x="718032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D4433-8DED-114E-A463-23A9AFF56F35}"/>
              </a:ext>
            </a:extLst>
          </p:cNvPr>
          <p:cNvSpPr txBox="1"/>
          <p:nvPr/>
        </p:nvSpPr>
        <p:spPr>
          <a:xfrm>
            <a:off x="1525074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A3CF64-990F-DD43-898A-F561CEB5D70C}"/>
              </a:ext>
            </a:extLst>
          </p:cNvPr>
          <p:cNvSpPr txBox="1"/>
          <p:nvPr/>
        </p:nvSpPr>
        <p:spPr>
          <a:xfrm>
            <a:off x="2371951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39DF48-99EF-D24D-939D-D6C440B374A0}"/>
              </a:ext>
            </a:extLst>
          </p:cNvPr>
          <p:cNvSpPr txBox="1"/>
          <p:nvPr/>
        </p:nvSpPr>
        <p:spPr>
          <a:xfrm>
            <a:off x="3178993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9D9BBE-2ECF-344E-A5A1-ADA31086B847}"/>
              </a:ext>
            </a:extLst>
          </p:cNvPr>
          <p:cNvSpPr txBox="1"/>
          <p:nvPr/>
        </p:nvSpPr>
        <p:spPr>
          <a:xfrm>
            <a:off x="4004809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2E2228-238A-BC40-A074-85E7A40756E5}"/>
              </a:ext>
            </a:extLst>
          </p:cNvPr>
          <p:cNvSpPr txBox="1"/>
          <p:nvPr/>
        </p:nvSpPr>
        <p:spPr>
          <a:xfrm>
            <a:off x="4811851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8EC386-B487-CD4F-A240-1DD702A02360}"/>
              </a:ext>
            </a:extLst>
          </p:cNvPr>
          <p:cNvSpPr txBox="1"/>
          <p:nvPr/>
        </p:nvSpPr>
        <p:spPr>
          <a:xfrm>
            <a:off x="5658728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5139A6-5325-3A45-8362-32AAD8CDAEBE}"/>
              </a:ext>
            </a:extLst>
          </p:cNvPr>
          <p:cNvSpPr txBox="1"/>
          <p:nvPr/>
        </p:nvSpPr>
        <p:spPr>
          <a:xfrm>
            <a:off x="6465770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BB97D8-4A95-8C45-98FE-9D8EEA9ED9F7}"/>
              </a:ext>
            </a:extLst>
          </p:cNvPr>
          <p:cNvSpPr txBox="1"/>
          <p:nvPr/>
        </p:nvSpPr>
        <p:spPr>
          <a:xfrm>
            <a:off x="2740963" y="3576935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0x2c3530e1</a:t>
            </a:r>
          </a:p>
        </p:txBody>
      </p:sp>
    </p:spTree>
    <p:extLst>
      <p:ext uri="{BB962C8B-B14F-4D97-AF65-F5344CB8AC3E}">
        <p14:creationId xmlns:p14="http://schemas.microsoft.com/office/powerpoint/2010/main" val="38488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0183-60B8-F54A-B48F-12E45B73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</a:t>
            </a:r>
            <a:r>
              <a:rPr lang="en-US" dirty="0" err="1"/>
              <a:t>Hexidecimal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F3DB-352F-484B-8A9B-62BBCC8B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dirty="0"/>
              <a:t>Consider the following </a:t>
            </a:r>
            <a:r>
              <a:rPr lang="en-US" dirty="0" err="1"/>
              <a:t>hexidecimal</a:t>
            </a:r>
            <a:r>
              <a:rPr lang="en-US" dirty="0"/>
              <a:t> values. What is the representation of each value in (1) binary and (2) decimal?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0x0a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0x11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0x2f</a:t>
            </a:r>
          </a:p>
        </p:txBody>
      </p:sp>
    </p:spTree>
    <p:extLst>
      <p:ext uri="{BB962C8B-B14F-4D97-AF65-F5344CB8AC3E}">
        <p14:creationId xmlns:p14="http://schemas.microsoft.com/office/powerpoint/2010/main" val="3412183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0183-60B8-F54A-B48F-12E45B73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</a:t>
            </a:r>
            <a:r>
              <a:rPr lang="en-US" dirty="0" err="1"/>
              <a:t>Hexidecimal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F3DB-352F-484B-8A9B-62BBCC8B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dirty="0"/>
              <a:t>Consider the following </a:t>
            </a:r>
            <a:r>
              <a:rPr lang="en-US" dirty="0" err="1"/>
              <a:t>hexidecimal</a:t>
            </a:r>
            <a:r>
              <a:rPr lang="en-US" dirty="0"/>
              <a:t> values. What is the representation of each value in (1) binary and (2) decimal?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0x0a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0x11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0x2f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67324C-7C31-A44C-B06E-C757B8FC7537}"/>
                  </a:ext>
                </a:extLst>
              </p:cNvPr>
              <p:cNvSpPr txBox="1"/>
              <p:nvPr/>
            </p:nvSpPr>
            <p:spPr>
              <a:xfrm>
                <a:off x="2222189" y="2438400"/>
                <a:ext cx="14346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00001010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67324C-7C31-A44C-B06E-C757B8FC7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189" y="2438400"/>
                <a:ext cx="1434624" cy="276999"/>
              </a:xfrm>
              <a:prstGeom prst="rect">
                <a:avLst/>
              </a:prstGeom>
              <a:blipFill>
                <a:blip r:embed="rId2"/>
                <a:stretch>
                  <a:fillRect l="-87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B2F8CA-CC3A-E54F-AE81-D48E690BAA6D}"/>
                  </a:ext>
                </a:extLst>
              </p:cNvPr>
              <p:cNvSpPr/>
              <p:nvPr/>
            </p:nvSpPr>
            <p:spPr>
              <a:xfrm>
                <a:off x="3676186" y="2392233"/>
                <a:ext cx="942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B2F8CA-CC3A-E54F-AE81-D48E690BA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186" y="2392233"/>
                <a:ext cx="9423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F7E77C-52BA-A44E-8439-C609E851D331}"/>
                  </a:ext>
                </a:extLst>
              </p:cNvPr>
              <p:cNvSpPr txBox="1"/>
              <p:nvPr/>
            </p:nvSpPr>
            <p:spPr>
              <a:xfrm>
                <a:off x="2231623" y="2801429"/>
                <a:ext cx="14346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00010001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F7E77C-52BA-A44E-8439-C609E851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23" y="2801429"/>
                <a:ext cx="1434624" cy="276999"/>
              </a:xfrm>
              <a:prstGeom prst="rect">
                <a:avLst/>
              </a:prstGeom>
              <a:blipFill>
                <a:blip r:embed="rId4"/>
                <a:stretch>
                  <a:fillRect l="-87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71B0E2-C63D-2E4E-AD53-3D62A4C16820}"/>
                  </a:ext>
                </a:extLst>
              </p:cNvPr>
              <p:cNvSpPr/>
              <p:nvPr/>
            </p:nvSpPr>
            <p:spPr>
              <a:xfrm>
                <a:off x="3685620" y="2755262"/>
                <a:ext cx="942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71B0E2-C63D-2E4E-AD53-3D62A4C16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0" y="2755262"/>
                <a:ext cx="9423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33EADD-066B-0245-AD27-0FFF9C489741}"/>
                  </a:ext>
                </a:extLst>
              </p:cNvPr>
              <p:cNvSpPr txBox="1"/>
              <p:nvPr/>
            </p:nvSpPr>
            <p:spPr>
              <a:xfrm>
                <a:off x="2241562" y="3184731"/>
                <a:ext cx="14346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00101111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33EADD-066B-0245-AD27-0FFF9C489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62" y="3184731"/>
                <a:ext cx="1434624" cy="276999"/>
              </a:xfrm>
              <a:prstGeom prst="rect">
                <a:avLst/>
              </a:prstGeom>
              <a:blipFill>
                <a:blip r:embed="rId6"/>
                <a:stretch>
                  <a:fillRect l="-87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1BC5037-8797-5844-88C7-1F8A7DA0EF6C}"/>
                  </a:ext>
                </a:extLst>
              </p:cNvPr>
              <p:cNvSpPr/>
              <p:nvPr/>
            </p:nvSpPr>
            <p:spPr>
              <a:xfrm>
                <a:off x="3695559" y="3138564"/>
                <a:ext cx="942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1BC5037-8797-5844-88C7-1F8A7DA0E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559" y="3138564"/>
                <a:ext cx="942309" cy="369332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2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C02D-A736-0A42-9688-CCBDEA53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7177A-1AAF-7B47-A481-F969028F0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47 vs 74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84F8F-6A7C-704E-9944-D72581DF0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99611"/>
            <a:ext cx="5791200" cy="28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C2EA3-DECA-0841-BF7F-AF14F6E8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71D3BA-1636-0742-9870-ECFBE7C32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04"/>
          <a:stretch/>
        </p:blipFill>
        <p:spPr>
          <a:xfrm>
            <a:off x="-228600" y="1524000"/>
            <a:ext cx="9472805" cy="2667000"/>
          </a:xfr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FFC4C38-AF9F-B04E-8639-EB67417D5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>
          <a:xfrm>
            <a:off x="3493281" y="4419599"/>
            <a:ext cx="2157438" cy="21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26471A-6875-A141-B85A-21C157C27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65" y="4419600"/>
            <a:ext cx="2157437" cy="21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2AE226-976A-894D-8FCA-0C34956B8B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335" y="4419600"/>
            <a:ext cx="21590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424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C02D-A736-0A42-9688-CCBDEA53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4708F-857F-EB4A-9ECA-4CD2CFEB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114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Big Endian: </a:t>
            </a:r>
            <a:r>
              <a:rPr lang="en-US" dirty="0"/>
              <a:t>low-order bits go on the right (47)</a:t>
            </a:r>
          </a:p>
          <a:p>
            <a:pPr lvl="1"/>
            <a:r>
              <a:rPr lang="en-US" dirty="0"/>
              <a:t>I tend to think in big endian numbers, so examples in class will generally use this representation</a:t>
            </a:r>
          </a:p>
          <a:p>
            <a:pPr lvl="1"/>
            <a:r>
              <a:rPr lang="en-US" dirty="0"/>
              <a:t>Networks generally use big endian (aka network byte order)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Little Endian: </a:t>
            </a:r>
            <a:r>
              <a:rPr lang="en-US" dirty="0"/>
              <a:t>low-order bits go on the left (74)</a:t>
            </a:r>
          </a:p>
          <a:p>
            <a:pPr lvl="1"/>
            <a:r>
              <a:rPr lang="en-US" dirty="0"/>
              <a:t>Most modern machines use this representation</a:t>
            </a:r>
          </a:p>
          <a:p>
            <a:pPr lvl="1"/>
            <a:endParaRPr lang="en-US" dirty="0"/>
          </a:p>
          <a:p>
            <a:r>
              <a:rPr lang="en-US" dirty="0"/>
              <a:t>I will try to always be clear about whether I'm using a big endian or little endian representation</a:t>
            </a:r>
          </a:p>
          <a:p>
            <a:r>
              <a:rPr lang="en-US" dirty="0"/>
              <a:t>When in doubt, ask!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40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9DF0-4A6E-354C-9FF2-D3791602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Logic Unit (ALU)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4F47-09A7-D646-9108-0A8334DE0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circuit that performs bitwise operations and arithmetic on integer binary types</a:t>
            </a:r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DF64B43E-75D4-8E40-A117-947DFC766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3048000"/>
            <a:ext cx="401781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30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/>
            <a:r>
              <a:rPr lang="en-US" dirty="0"/>
              <a:t>Bitwise vs Logical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49377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</a:pPr>
            <a:r>
              <a:rPr lang="en-US" dirty="0">
                <a:sym typeface="Monaco" charset="0"/>
              </a:rPr>
              <a:t>Bitwise Operators    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</a:t>
            </a: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operations applied bit-wise in parallel</a:t>
            </a:r>
          </a:p>
          <a:p>
            <a:pPr>
              <a:spcBef>
                <a:spcPts val="3000"/>
              </a:spcBef>
            </a:pPr>
            <a:r>
              <a:rPr lang="en-US" dirty="0"/>
              <a:t>Logical Operators    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&amp;&amp;, ||, !</a:t>
            </a:r>
            <a:endParaRPr lang="en-US" dirty="0">
              <a:latin typeface="Monaco" charset="0"/>
              <a:sym typeface="Monaco" charset="0"/>
            </a:endParaRPr>
          </a:p>
          <a:p>
            <a:pPr marL="563880" lvl="1"/>
            <a:r>
              <a:rPr lang="en-US" dirty="0"/>
              <a:t>View 0 as “False”</a:t>
            </a:r>
          </a:p>
          <a:p>
            <a:pPr marL="563880" lvl="1"/>
            <a:r>
              <a:rPr lang="en-US" dirty="0"/>
              <a:t>View anything nonzero as “True”</a:t>
            </a:r>
          </a:p>
          <a:p>
            <a:pPr marL="563880" lvl="1"/>
            <a:r>
              <a:rPr lang="en-US" dirty="0"/>
              <a:t>Always return 0 or 1</a:t>
            </a:r>
          </a:p>
          <a:p>
            <a:pPr marL="563880" lvl="1"/>
            <a:r>
              <a:rPr lang="en-US" dirty="0">
                <a:solidFill>
                  <a:srgbClr val="FF0000"/>
                </a:solidFill>
              </a:rPr>
              <a:t>Early termination</a:t>
            </a:r>
          </a:p>
          <a:p>
            <a:pPr marL="563880"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Shift operators    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&lt;&lt;, &gt;&gt; 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dirty="0"/>
              <a:t>Left shift fills with zeros</a:t>
            </a:r>
          </a:p>
          <a:p>
            <a:pPr marL="552450" lvl="1"/>
            <a:r>
              <a:rPr lang="en-US" dirty="0"/>
              <a:t>For unsigned integers, right shift is logical (fills with zeros)</a:t>
            </a:r>
          </a:p>
          <a:p>
            <a:pPr marL="28956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222500" y="368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7661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Exercise 4: Bitwise vs Logical Operations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86840"/>
            <a:ext cx="8229600" cy="5166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Assume unsigned char data type (one byte). What do each of the following expressions evaluate to (interpreted as unsigned integers and expressed base-10)?</a:t>
            </a:r>
          </a:p>
          <a:p>
            <a:pPr marL="0" indent="0">
              <a:buNone/>
            </a:pPr>
            <a:endParaRPr lang="en-US" sz="18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~226 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!226</a:t>
            </a:r>
          </a:p>
          <a:p>
            <a:pPr marL="712470" lvl="1" indent="-342900">
              <a:buFont typeface="+mj-lt"/>
              <a:buAutoNum type="arabicPeriod"/>
            </a:pPr>
            <a:endParaRPr lang="en-US" sz="18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120 &amp;  85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120 |  85	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120 &amp;&amp; 85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120 || 85</a:t>
            </a:r>
          </a:p>
          <a:p>
            <a:pPr marL="712470" lvl="1" indent="-342900">
              <a:buFont typeface="+mj-lt"/>
              <a:buAutoNum type="arabicPeriod"/>
            </a:pPr>
            <a:endParaRPr lang="en-US" sz="1800" dirty="0">
              <a:latin typeface="Monaco" charset="0"/>
              <a:sym typeface="Monaco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81 &lt;&lt; 4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81 &lt;&lt; 2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81 &gt;&gt; 4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81 &gt;&gt; 2</a:t>
            </a:r>
          </a:p>
          <a:p>
            <a:pPr marL="552450" lvl="1" eaLnBrk="1" hangingPunct="1"/>
            <a:endParaRPr lang="en-US" sz="1800" dirty="0">
              <a:latin typeface="Monaco" charset="0"/>
              <a:sym typeface="Monac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8721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Exercise 4: Bitwise vs Logical Operations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86840"/>
            <a:ext cx="8229600" cy="5166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Assume unsigned char data type (one byte). What do each of the following expressions evaluate to (interpreted as unsigned integers and expressed base-10)?</a:t>
            </a:r>
          </a:p>
          <a:p>
            <a:pPr marL="552450" lvl="1"/>
            <a:endParaRPr lang="en-US" sz="18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~226 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!226</a:t>
            </a:r>
          </a:p>
          <a:p>
            <a:pPr marL="712470" lvl="1" indent="-342900">
              <a:buFont typeface="+mj-lt"/>
              <a:buAutoNum type="arabicPeriod"/>
            </a:pPr>
            <a:endParaRPr lang="en-US" sz="18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120 &amp;  85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120 |  85	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120 &amp;&amp; 85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120 || 85</a:t>
            </a:r>
          </a:p>
          <a:p>
            <a:pPr marL="712470" lvl="1" indent="-342900">
              <a:buFont typeface="+mj-lt"/>
              <a:buAutoNum type="arabicPeriod"/>
            </a:pPr>
            <a:endParaRPr lang="en-US" sz="1800" dirty="0">
              <a:latin typeface="Monaco" charset="0"/>
              <a:sym typeface="Monaco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81 &lt;&lt; 4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81 &lt;&lt; 2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81 &gt;&gt; 4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81 &gt;&gt; 2</a:t>
            </a:r>
          </a:p>
          <a:p>
            <a:pPr marL="552450" lvl="1" eaLnBrk="1" hangingPunct="1"/>
            <a:endParaRPr lang="en-US" sz="1800" dirty="0">
              <a:latin typeface="Monaco" charset="0"/>
              <a:sym typeface="Monac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D785D-FB0A-9247-97A6-990D87EEA57B}"/>
              </a:ext>
            </a:extLst>
          </p:cNvPr>
          <p:cNvSpPr/>
          <p:nvPr/>
        </p:nvSpPr>
        <p:spPr>
          <a:xfrm>
            <a:off x="2747140" y="2596634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~11100010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277AD-53A5-1C44-B2F3-8E5B7DCB05A0}"/>
              </a:ext>
            </a:extLst>
          </p:cNvPr>
          <p:cNvSpPr/>
          <p:nvPr/>
        </p:nvSpPr>
        <p:spPr>
          <a:xfrm>
            <a:off x="2747140" y="2965966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!11100010 = 00000000 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259452-141B-214B-ADFC-A2435BE3092C}"/>
              </a:ext>
            </a:extLst>
          </p:cNvPr>
          <p:cNvSpPr/>
          <p:nvPr/>
        </p:nvSpPr>
        <p:spPr>
          <a:xfrm>
            <a:off x="2732065" y="3575170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01111000 &amp;  01010101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BB4E4-D982-F34A-A120-F53BC3F2339C}"/>
              </a:ext>
            </a:extLst>
          </p:cNvPr>
          <p:cNvSpPr/>
          <p:nvPr/>
        </p:nvSpPr>
        <p:spPr>
          <a:xfrm>
            <a:off x="2747140" y="3886200"/>
            <a:ext cx="5795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01111000 |  01010101 = 01111101 = 125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9220C0-FD6B-CE45-BA37-D6ACD0102C24}"/>
              </a:ext>
            </a:extLst>
          </p:cNvPr>
          <p:cNvSpPr/>
          <p:nvPr/>
        </p:nvSpPr>
        <p:spPr>
          <a:xfrm>
            <a:off x="2732065" y="4191000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01111000 &amp;&amp; 01010101 = 00000001 = 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EA182C-FB5D-2E42-AB03-AB554CB2247A}"/>
              </a:ext>
            </a:extLst>
          </p:cNvPr>
          <p:cNvSpPr/>
          <p:nvPr/>
        </p:nvSpPr>
        <p:spPr>
          <a:xfrm>
            <a:off x="2732065" y="4524418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01111000 || 01010101 = 00000001 = 1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3D36E-D698-0843-AD80-2B2539F451A6}"/>
              </a:ext>
            </a:extLst>
          </p:cNvPr>
          <p:cNvSpPr/>
          <p:nvPr/>
        </p:nvSpPr>
        <p:spPr>
          <a:xfrm>
            <a:off x="2732065" y="5118880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01010001 &lt;&lt;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BD296C-9CA7-EC42-8DFE-26D5B8F3A10A}"/>
              </a:ext>
            </a:extLst>
          </p:cNvPr>
          <p:cNvSpPr/>
          <p:nvPr/>
        </p:nvSpPr>
        <p:spPr>
          <a:xfrm>
            <a:off x="2747140" y="5410200"/>
            <a:ext cx="469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01010001 &lt;&lt; 2 = 01000100 = 68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44DEA8-042D-F34D-B8AE-8782C2663D7C}"/>
              </a:ext>
            </a:extLst>
          </p:cNvPr>
          <p:cNvSpPr/>
          <p:nvPr/>
        </p:nvSpPr>
        <p:spPr>
          <a:xfrm>
            <a:off x="2747140" y="5732026"/>
            <a:ext cx="469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01010001 &gt;&gt; 4 = 00000101 = 5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B0E625-F972-7640-B4DE-794BD9BFFC27}"/>
              </a:ext>
            </a:extLst>
          </p:cNvPr>
          <p:cNvSpPr/>
          <p:nvPr/>
        </p:nvSpPr>
        <p:spPr>
          <a:xfrm>
            <a:off x="2747140" y="6053328"/>
            <a:ext cx="469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01010001 &gt;&gt; 2 = 00010100 = 20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0F736D-6FE7-8A4D-A2A4-626C4A4F0277}"/>
              </a:ext>
            </a:extLst>
          </p:cNvPr>
          <p:cNvSpPr/>
          <p:nvPr/>
        </p:nvSpPr>
        <p:spPr>
          <a:xfrm>
            <a:off x="4401439" y="25908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00011101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FC0D4F-61CB-4C4B-8120-2F7E382B3EE3}"/>
              </a:ext>
            </a:extLst>
          </p:cNvPr>
          <p:cNvSpPr/>
          <p:nvPr/>
        </p:nvSpPr>
        <p:spPr>
          <a:xfrm>
            <a:off x="5890179" y="3575369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01010000 = 80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95B334-51D7-B84F-8084-811916481E55}"/>
              </a:ext>
            </a:extLst>
          </p:cNvPr>
          <p:cNvSpPr/>
          <p:nvPr/>
        </p:nvSpPr>
        <p:spPr>
          <a:xfrm>
            <a:off x="5890179" y="2590800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29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EC5842-EE43-9545-8D8B-F133ABA6A86D}"/>
              </a:ext>
            </a:extLst>
          </p:cNvPr>
          <p:cNvSpPr/>
          <p:nvPr/>
        </p:nvSpPr>
        <p:spPr>
          <a:xfrm>
            <a:off x="4952872" y="5105400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/>
            <a:r>
              <a:rPr lang="en-US" dirty="0">
                <a:solidFill>
                  <a:schemeClr val="accent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= 00010000 = 16 </a:t>
            </a:r>
          </a:p>
        </p:txBody>
      </p:sp>
    </p:spTree>
    <p:extLst>
      <p:ext uri="{BB962C8B-B14F-4D97-AF65-F5344CB8AC3E}">
        <p14:creationId xmlns:p14="http://schemas.microsoft.com/office/powerpoint/2010/main" val="4246975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1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/>
              <a:t>Example: Using Bitwise Operations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r>
              <a:rPr lang="en-US" dirty="0">
                <a:latin typeface="Courier" pitchFamily="2" charset="0"/>
              </a:rPr>
              <a:t>x &amp; 1				 </a:t>
            </a:r>
          </a:p>
          <a:p>
            <a:r>
              <a:rPr lang="en-US" dirty="0">
                <a:latin typeface="Courier" pitchFamily="2" charset="0"/>
              </a:rPr>
              <a:t>(x + 7) &amp; 0xFFFFFFF8</a:t>
            </a:r>
          </a:p>
          <a:p>
            <a:r>
              <a:rPr lang="en-US" dirty="0">
                <a:latin typeface="Courier" pitchFamily="2" charset="0"/>
              </a:rPr>
              <a:t>x &lt;&lt; 2	</a:t>
            </a:r>
          </a:p>
          <a:p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441793C-1906-FD46-81A4-73ED77596E66}"/>
              </a:ext>
            </a:extLst>
          </p:cNvPr>
          <p:cNvSpPr txBox="1">
            <a:spLocks/>
          </p:cNvSpPr>
          <p:nvPr/>
        </p:nvSpPr>
        <p:spPr>
          <a:xfrm>
            <a:off x="4267200" y="1600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“x is odd”</a:t>
            </a:r>
          </a:p>
          <a:p>
            <a:pPr marL="0" indent="0">
              <a:buNone/>
            </a:pPr>
            <a:r>
              <a:rPr lang="en-US" dirty="0"/>
              <a:t>“round up to a multiple of 8”</a:t>
            </a:r>
          </a:p>
          <a:p>
            <a:pPr marL="0" indent="0">
              <a:buNone/>
            </a:pPr>
            <a:r>
              <a:rPr lang="en-US" dirty="0"/>
              <a:t>"multiply by 4"</a:t>
            </a:r>
          </a:p>
        </p:txBody>
      </p:sp>
    </p:spTree>
    <p:extLst>
      <p:ext uri="{BB962C8B-B14F-4D97-AF65-F5344CB8AC3E}">
        <p14:creationId xmlns:p14="http://schemas.microsoft.com/office/powerpoint/2010/main" val="25974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5 + 6 assuming all </a:t>
            </a:r>
            <a:r>
              <a:rPr lang="en-US" dirty="0" err="1"/>
              <a:t>ints</a:t>
            </a:r>
            <a:r>
              <a:rPr lang="en-US" dirty="0"/>
              <a:t> are stored as eight-bit (1 byte) unsigned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8DAA-CAE0-974F-8C7D-BE3A8C9A1B29}"/>
              </a:ext>
            </a:extLst>
          </p:cNvPr>
          <p:cNvSpPr/>
          <p:nvPr/>
        </p:nvSpPr>
        <p:spPr>
          <a:xfrm>
            <a:off x="1104900" y="527486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2362200" y="2820769"/>
            <a:ext cx="391491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0 0 0 0 0 1 0 1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+ 0 0 0 0 0 1 1 0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935D0-4EB0-5849-9EF3-5EDD62C4BD46}"/>
              </a:ext>
            </a:extLst>
          </p:cNvPr>
          <p:cNvSpPr txBox="1"/>
          <p:nvPr/>
        </p:nvSpPr>
        <p:spPr>
          <a:xfrm>
            <a:off x="5709334" y="4012405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C5853-351C-7F4C-BE5E-33C1AF231A1E}"/>
              </a:ext>
            </a:extLst>
          </p:cNvPr>
          <p:cNvSpPr txBox="1"/>
          <p:nvPr/>
        </p:nvSpPr>
        <p:spPr>
          <a:xfrm>
            <a:off x="5320724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1D831-E4F6-DA44-BCA1-0A667B67A3F4}"/>
              </a:ext>
            </a:extLst>
          </p:cNvPr>
          <p:cNvSpPr txBox="1"/>
          <p:nvPr/>
        </p:nvSpPr>
        <p:spPr>
          <a:xfrm>
            <a:off x="4914479" y="401574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9729D-8BFE-3C4C-BFF5-4D801C197409}"/>
              </a:ext>
            </a:extLst>
          </p:cNvPr>
          <p:cNvSpPr txBox="1"/>
          <p:nvPr/>
        </p:nvSpPr>
        <p:spPr>
          <a:xfrm>
            <a:off x="4529854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33924C-015E-8E42-8F37-42383C1A502A}"/>
              </a:ext>
            </a:extLst>
          </p:cNvPr>
          <p:cNvSpPr txBox="1"/>
          <p:nvPr/>
        </p:nvSpPr>
        <p:spPr>
          <a:xfrm>
            <a:off x="4579759" y="2336005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DC52E-D461-C341-B305-D47519366CEF}"/>
              </a:ext>
            </a:extLst>
          </p:cNvPr>
          <p:cNvSpPr/>
          <p:nvPr/>
        </p:nvSpPr>
        <p:spPr>
          <a:xfrm>
            <a:off x="1104900" y="573652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78EA3-11E9-8C4E-89C0-1CD301ECDA17}"/>
              </a:ext>
            </a:extLst>
          </p:cNvPr>
          <p:cNvSpPr txBox="1"/>
          <p:nvPr/>
        </p:nvSpPr>
        <p:spPr>
          <a:xfrm>
            <a:off x="4126012" y="4012405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C261E-C994-FF45-9053-F22BF730F572}"/>
              </a:ext>
            </a:extLst>
          </p:cNvPr>
          <p:cNvSpPr txBox="1"/>
          <p:nvPr/>
        </p:nvSpPr>
        <p:spPr>
          <a:xfrm>
            <a:off x="3737402" y="401651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134C9-AEEE-774C-8978-6676DF623ACE}"/>
              </a:ext>
            </a:extLst>
          </p:cNvPr>
          <p:cNvSpPr txBox="1"/>
          <p:nvPr/>
        </p:nvSpPr>
        <p:spPr>
          <a:xfrm>
            <a:off x="3348791" y="401574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D07AD-F7EC-BF46-A6C9-AC2512135A11}"/>
              </a:ext>
            </a:extLst>
          </p:cNvPr>
          <p:cNvSpPr txBox="1"/>
          <p:nvPr/>
        </p:nvSpPr>
        <p:spPr>
          <a:xfrm>
            <a:off x="2946532" y="401651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E11CA-1EEA-C847-BBBA-B320A57D47C8}"/>
              </a:ext>
            </a:extLst>
          </p:cNvPr>
          <p:cNvSpPr txBox="1"/>
          <p:nvPr/>
        </p:nvSpPr>
        <p:spPr>
          <a:xfrm>
            <a:off x="6490977" y="4129627"/>
            <a:ext cx="2207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11 (Base-10)</a:t>
            </a:r>
          </a:p>
        </p:txBody>
      </p:sp>
    </p:spTree>
    <p:extLst>
      <p:ext uri="{BB962C8B-B14F-4D97-AF65-F5344CB8AC3E}">
        <p14:creationId xmlns:p14="http://schemas.microsoft.com/office/powerpoint/2010/main" val="5269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Example with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200 + 100 assuming all </a:t>
            </a:r>
            <a:r>
              <a:rPr lang="en-US" dirty="0" err="1"/>
              <a:t>ints</a:t>
            </a:r>
            <a:r>
              <a:rPr lang="en-US" dirty="0"/>
              <a:t> are stored as eight-bit (1 byte) unsigned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8DAA-CAE0-974F-8C7D-BE3A8C9A1B29}"/>
              </a:ext>
            </a:extLst>
          </p:cNvPr>
          <p:cNvSpPr/>
          <p:nvPr/>
        </p:nvSpPr>
        <p:spPr>
          <a:xfrm>
            <a:off x="1104900" y="527486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2379833" y="2820769"/>
            <a:ext cx="389728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1 1 0 0 1 0 0 0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+ 0 1 1 0 0 1 0 0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935D0-4EB0-5849-9EF3-5EDD62C4BD46}"/>
              </a:ext>
            </a:extLst>
          </p:cNvPr>
          <p:cNvSpPr txBox="1"/>
          <p:nvPr/>
        </p:nvSpPr>
        <p:spPr>
          <a:xfrm>
            <a:off x="5691700" y="4012405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C5853-351C-7F4C-BE5E-33C1AF231A1E}"/>
              </a:ext>
            </a:extLst>
          </p:cNvPr>
          <p:cNvSpPr txBox="1"/>
          <p:nvPr/>
        </p:nvSpPr>
        <p:spPr>
          <a:xfrm>
            <a:off x="5303090" y="401651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1D831-E4F6-DA44-BCA1-0A667B67A3F4}"/>
              </a:ext>
            </a:extLst>
          </p:cNvPr>
          <p:cNvSpPr txBox="1"/>
          <p:nvPr/>
        </p:nvSpPr>
        <p:spPr>
          <a:xfrm>
            <a:off x="4932113" y="401574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9729D-8BFE-3C4C-BFF5-4D801C197409}"/>
              </a:ext>
            </a:extLst>
          </p:cNvPr>
          <p:cNvSpPr txBox="1"/>
          <p:nvPr/>
        </p:nvSpPr>
        <p:spPr>
          <a:xfrm>
            <a:off x="4529854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DC52E-D461-C341-B305-D47519366CEF}"/>
              </a:ext>
            </a:extLst>
          </p:cNvPr>
          <p:cNvSpPr/>
          <p:nvPr/>
        </p:nvSpPr>
        <p:spPr>
          <a:xfrm>
            <a:off x="1104900" y="573652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78EA3-11E9-8C4E-89C0-1CD301ECDA17}"/>
              </a:ext>
            </a:extLst>
          </p:cNvPr>
          <p:cNvSpPr txBox="1"/>
          <p:nvPr/>
        </p:nvSpPr>
        <p:spPr>
          <a:xfrm>
            <a:off x="4126012" y="4012405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C261E-C994-FF45-9053-F22BF730F572}"/>
              </a:ext>
            </a:extLst>
          </p:cNvPr>
          <p:cNvSpPr txBox="1"/>
          <p:nvPr/>
        </p:nvSpPr>
        <p:spPr>
          <a:xfrm>
            <a:off x="3755036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134C9-AEEE-774C-8978-6676DF623ACE}"/>
              </a:ext>
            </a:extLst>
          </p:cNvPr>
          <p:cNvSpPr txBox="1"/>
          <p:nvPr/>
        </p:nvSpPr>
        <p:spPr>
          <a:xfrm>
            <a:off x="3348791" y="401574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D07AD-F7EC-BF46-A6C9-AC2512135A11}"/>
              </a:ext>
            </a:extLst>
          </p:cNvPr>
          <p:cNvSpPr txBox="1"/>
          <p:nvPr/>
        </p:nvSpPr>
        <p:spPr>
          <a:xfrm>
            <a:off x="2946532" y="401651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40549-54E2-F344-A907-D94F247B598A}"/>
              </a:ext>
            </a:extLst>
          </p:cNvPr>
          <p:cNvSpPr txBox="1"/>
          <p:nvPr/>
        </p:nvSpPr>
        <p:spPr>
          <a:xfrm>
            <a:off x="2955349" y="2363062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6C1DDE-3F35-E74A-B0F3-1E5C13E6ED20}"/>
              </a:ext>
            </a:extLst>
          </p:cNvPr>
          <p:cNvSpPr txBox="1"/>
          <p:nvPr/>
        </p:nvSpPr>
        <p:spPr>
          <a:xfrm>
            <a:off x="2514600" y="2356813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9C0422-4EB1-F245-9349-0F3BC1F53A0E}"/>
              </a:ext>
            </a:extLst>
          </p:cNvPr>
          <p:cNvSpPr txBox="1"/>
          <p:nvPr/>
        </p:nvSpPr>
        <p:spPr>
          <a:xfrm>
            <a:off x="6490977" y="4129627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44 (Base-10)</a:t>
            </a:r>
          </a:p>
        </p:txBody>
      </p:sp>
    </p:spTree>
    <p:extLst>
      <p:ext uri="{BB962C8B-B14F-4D97-AF65-F5344CB8AC3E}">
        <p14:creationId xmlns:p14="http://schemas.microsoft.com/office/powerpoint/2010/main" val="20882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94B7-93C3-3344-8A5C-2BF9A230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-bit unsigned values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normal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overflow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overflow has occurred </a:t>
                </a:r>
                <a:r>
                  <a:rPr lang="en-US" dirty="0" err="1"/>
                  <a:t>iff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  <a:blipFill>
                <a:blip r:embed="rId2"/>
                <a:stretch>
                  <a:fillRect l="-772" t="-1093" b="-35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0F6246C-C51A-4D4A-881D-0B055742FEA1}"/>
              </a:ext>
            </a:extLst>
          </p:cNvPr>
          <p:cNvGrpSpPr/>
          <p:nvPr/>
        </p:nvGrpSpPr>
        <p:grpSpPr>
          <a:xfrm>
            <a:off x="609600" y="2274876"/>
            <a:ext cx="8066336" cy="426482"/>
            <a:chOff x="609600" y="2274876"/>
            <a:chExt cx="8066336" cy="42648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04AC4AA-CF8C-3342-ABFE-DD40990334F1}"/>
                </a:ext>
              </a:extLst>
            </p:cNvPr>
            <p:cNvCxnSpPr/>
            <p:nvPr/>
          </p:nvCxnSpPr>
          <p:spPr>
            <a:xfrm>
              <a:off x="609600" y="2644208"/>
              <a:ext cx="792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2269D1-431B-3241-99DD-76A3326048E7}"/>
                </a:ext>
              </a:extLst>
            </p:cNvPr>
            <p:cNvSpPr/>
            <p:nvPr/>
          </p:nvSpPr>
          <p:spPr>
            <a:xfrm>
              <a:off x="451485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4CDA14-1C39-6B43-B48B-E2A10B702CBA}"/>
                </a:ext>
              </a:extLst>
            </p:cNvPr>
            <p:cNvSpPr/>
            <p:nvPr/>
          </p:nvSpPr>
          <p:spPr>
            <a:xfrm>
              <a:off x="6336187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994798-C9ED-2349-AD43-63312DB47941}"/>
                </a:ext>
              </a:extLst>
            </p:cNvPr>
            <p:cNvSpPr/>
            <p:nvPr/>
          </p:nvSpPr>
          <p:spPr>
            <a:xfrm>
              <a:off x="815340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/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/>
                <p:nvPr/>
              </p:nvSpPr>
              <p:spPr>
                <a:xfrm>
                  <a:off x="6204824" y="2274876"/>
                  <a:ext cx="5287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24" y="2274876"/>
                  <a:ext cx="5287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/>
                <p:nvPr/>
              </p:nvSpPr>
              <p:spPr>
                <a:xfrm>
                  <a:off x="7850646" y="2274876"/>
                  <a:ext cx="825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2⋅2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0646" y="2274876"/>
                  <a:ext cx="8252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A2666B-A18A-5342-8FDB-3932A8F8CB36}"/>
              </a:ext>
            </a:extLst>
          </p:cNvPr>
          <p:cNvGrpSpPr/>
          <p:nvPr/>
        </p:nvGrpSpPr>
        <p:grpSpPr>
          <a:xfrm>
            <a:off x="4343400" y="2682954"/>
            <a:ext cx="2326278" cy="582522"/>
            <a:chOff x="4343400" y="2682954"/>
            <a:chExt cx="2326278" cy="5825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2D3E34-28D6-4244-BA9F-20F85F8D9FC3}"/>
                </a:ext>
              </a:extLst>
            </p:cNvPr>
            <p:cNvSpPr txBox="1"/>
            <p:nvPr/>
          </p:nvSpPr>
          <p:spPr>
            <a:xfrm>
              <a:off x="4460978" y="2682954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                          )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E331EE-733F-5C4C-BD4F-CFD14779296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867620"/>
              <a:ext cx="182133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9EB730-3468-9140-A599-60916F8E09C4}"/>
                </a:ext>
              </a:extLst>
            </p:cNvPr>
            <p:cNvSpPr txBox="1"/>
            <p:nvPr/>
          </p:nvSpPr>
          <p:spPr>
            <a:xfrm>
              <a:off x="4343400" y="2896144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representable values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801982-287E-3048-8E5B-FB61B9229E6A}"/>
              </a:ext>
            </a:extLst>
          </p:cNvPr>
          <p:cNvGrpSpPr/>
          <p:nvPr/>
        </p:nvGrpSpPr>
        <p:grpSpPr>
          <a:xfrm>
            <a:off x="4460978" y="3221542"/>
            <a:ext cx="3852337" cy="512258"/>
            <a:chOff x="4460978" y="3221542"/>
            <a:chExt cx="3852337" cy="5122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CBF75C-090E-B34A-901A-F514DC4570CE}"/>
                </a:ext>
              </a:extLst>
            </p:cNvPr>
            <p:cNvSpPr txBox="1"/>
            <p:nvPr/>
          </p:nvSpPr>
          <p:spPr>
            <a:xfrm>
              <a:off x="4460978" y="3221542"/>
              <a:ext cx="3852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                                                     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/>
                <p:nvPr/>
              </p:nvSpPr>
              <p:spPr>
                <a:xfrm>
                  <a:off x="5014943" y="3364468"/>
                  <a:ext cx="2712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Possible values of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4943" y="3364468"/>
                  <a:ext cx="271234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869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5035F4-D8FF-BD47-82A8-8086DF83B07F}"/>
                </a:ext>
              </a:extLst>
            </p:cNvPr>
            <p:cNvCxnSpPr/>
            <p:nvPr/>
          </p:nvCxnSpPr>
          <p:spPr>
            <a:xfrm>
              <a:off x="4588833" y="3406208"/>
              <a:ext cx="356456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49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EE32-9065-0B4C-BFC8-99A3F142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Binary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EA13-24B3-A442-B890-F15C3E90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5-bit unsigned values, compute their sum and indicate whether or not an overflow occurred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D72533-1318-3E46-A540-A6F340473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892041"/>
              </p:ext>
            </p:extLst>
          </p:nvPr>
        </p:nvGraphicFramePr>
        <p:xfrm>
          <a:off x="1981200" y="2971800"/>
          <a:ext cx="518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8775041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608161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43122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3855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5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53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2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FFEE-D066-9540-8EB0-B30C8E7B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039"/>
            <a:ext cx="8229600" cy="990600"/>
          </a:xfrm>
        </p:spPr>
        <p:txBody>
          <a:bodyPr/>
          <a:lstStyle/>
          <a:p>
            <a:r>
              <a:rPr lang="en-US" dirty="0"/>
              <a:t>Memory: A (very large) array of bytes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789D-DC14-C641-9C83-E5A619F3F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650300" cy="47183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Memory</a:t>
            </a:r>
            <a:r>
              <a:rPr lang="en-US" sz="2000" dirty="0"/>
              <a:t> is an array of bits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dirty="0">
                <a:solidFill>
                  <a:schemeClr val="accent1"/>
                </a:solidFill>
              </a:rPr>
              <a:t>byte</a:t>
            </a:r>
            <a:r>
              <a:rPr lang="en-US" sz="2000" dirty="0"/>
              <a:t> is a unit of eight bits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An index into the array is an </a:t>
            </a:r>
            <a:r>
              <a:rPr lang="en-US" sz="2000" b="1" dirty="0">
                <a:solidFill>
                  <a:schemeClr val="accent1"/>
                </a:solidFill>
              </a:rPr>
              <a:t>address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1"/>
                </a:solidFill>
              </a:rPr>
              <a:t>location</a:t>
            </a:r>
            <a:r>
              <a:rPr lang="en-US" sz="2000" dirty="0"/>
              <a:t>, or </a:t>
            </a:r>
            <a:r>
              <a:rPr lang="en-US" sz="2000" b="1" dirty="0">
                <a:solidFill>
                  <a:schemeClr val="accent1"/>
                </a:solidFill>
              </a:rPr>
              <a:t>pointer</a:t>
            </a:r>
          </a:p>
          <a:p>
            <a:pPr lvl="1"/>
            <a:r>
              <a:rPr lang="en-US" sz="2000" dirty="0"/>
              <a:t>Often expressed in hexadecimal</a:t>
            </a:r>
          </a:p>
          <a:p>
            <a:pPr lvl="1"/>
            <a:endParaRPr lang="en-US" sz="2000" i="1" dirty="0"/>
          </a:p>
          <a:p>
            <a:r>
              <a:rPr lang="en-US" sz="2000" dirty="0"/>
              <a:t>We speak of the </a:t>
            </a:r>
            <a:r>
              <a:rPr lang="en-US" sz="2000" i="1" dirty="0"/>
              <a:t>value</a:t>
            </a:r>
            <a:r>
              <a:rPr lang="en-US" sz="2000" dirty="0"/>
              <a:t> in memory at an address</a:t>
            </a:r>
          </a:p>
          <a:p>
            <a:pPr lvl="1"/>
            <a:r>
              <a:rPr lang="en-US" sz="2000" dirty="0"/>
              <a:t>The value may be a single byte …</a:t>
            </a:r>
          </a:p>
          <a:p>
            <a:pPr lvl="1"/>
            <a:r>
              <a:rPr lang="en-US" sz="2000" dirty="0"/>
              <a:t>… or a multi-byte quantity starting at that address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117C8-7D37-9749-AEA0-95F245FF2D09}"/>
              </a:ext>
            </a:extLst>
          </p:cNvPr>
          <p:cNvGrpSpPr/>
          <p:nvPr/>
        </p:nvGrpSpPr>
        <p:grpSpPr>
          <a:xfrm>
            <a:off x="6718561" y="1789202"/>
            <a:ext cx="946840" cy="4965063"/>
            <a:chOff x="5943600" y="1435737"/>
            <a:chExt cx="685800" cy="496506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C4B5DD-0493-C14A-921C-C5082AB2043D}"/>
                </a:ext>
              </a:extLst>
            </p:cNvPr>
            <p:cNvSpPr/>
            <p:nvPr/>
          </p:nvSpPr>
          <p:spPr>
            <a:xfrm>
              <a:off x="5943600" y="59436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17FE9A-BDD4-2844-9A16-BF4038437C05}"/>
                </a:ext>
              </a:extLst>
            </p:cNvPr>
            <p:cNvSpPr/>
            <p:nvPr/>
          </p:nvSpPr>
          <p:spPr>
            <a:xfrm>
              <a:off x="5943600" y="578557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3CA2C5-7384-EE47-A081-BA52556E6556}"/>
                </a:ext>
              </a:extLst>
            </p:cNvPr>
            <p:cNvSpPr/>
            <p:nvPr/>
          </p:nvSpPr>
          <p:spPr>
            <a:xfrm>
              <a:off x="5943600" y="60960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0D883B-D353-1E44-BD1D-C6DC36982672}"/>
                </a:ext>
              </a:extLst>
            </p:cNvPr>
            <p:cNvSpPr/>
            <p:nvPr/>
          </p:nvSpPr>
          <p:spPr>
            <a:xfrm>
              <a:off x="5943600" y="62484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7B7DA22-3850-1640-99D1-AC65DDEA97F7}"/>
                </a:ext>
              </a:extLst>
            </p:cNvPr>
            <p:cNvSpPr/>
            <p:nvPr/>
          </p:nvSpPr>
          <p:spPr>
            <a:xfrm>
              <a:off x="5943600" y="53187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BD97FC-9C9C-A743-828A-ED50820AEEC4}"/>
                </a:ext>
              </a:extLst>
            </p:cNvPr>
            <p:cNvSpPr/>
            <p:nvPr/>
          </p:nvSpPr>
          <p:spPr>
            <a:xfrm>
              <a:off x="5943600" y="516073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4457F70-F5D3-7C4F-A1A5-6D7BCC2C4C82}"/>
                </a:ext>
              </a:extLst>
            </p:cNvPr>
            <p:cNvSpPr/>
            <p:nvPr/>
          </p:nvSpPr>
          <p:spPr>
            <a:xfrm>
              <a:off x="5943600" y="54711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8C8A2C-5E50-F34B-A49E-D05BAE13E9FB}"/>
                </a:ext>
              </a:extLst>
            </p:cNvPr>
            <p:cNvSpPr/>
            <p:nvPr/>
          </p:nvSpPr>
          <p:spPr>
            <a:xfrm>
              <a:off x="5943600" y="56235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6EF40FA-8F1D-3E4D-A56C-52F802974DDD}"/>
                </a:ext>
              </a:extLst>
            </p:cNvPr>
            <p:cNvSpPr/>
            <p:nvPr/>
          </p:nvSpPr>
          <p:spPr>
            <a:xfrm>
              <a:off x="5943600" y="47027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FC551E-C58C-764B-809E-93BF21080DDB}"/>
                </a:ext>
              </a:extLst>
            </p:cNvPr>
            <p:cNvSpPr/>
            <p:nvPr/>
          </p:nvSpPr>
          <p:spPr>
            <a:xfrm>
              <a:off x="5943600" y="454469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0B4BB7F-FDFC-0145-8682-C82857960BF8}"/>
                </a:ext>
              </a:extLst>
            </p:cNvPr>
            <p:cNvSpPr/>
            <p:nvPr/>
          </p:nvSpPr>
          <p:spPr>
            <a:xfrm>
              <a:off x="5943600" y="48551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422BBF-D91E-D940-B620-E20785AD7EC3}"/>
                </a:ext>
              </a:extLst>
            </p:cNvPr>
            <p:cNvSpPr/>
            <p:nvPr/>
          </p:nvSpPr>
          <p:spPr>
            <a:xfrm>
              <a:off x="5943600" y="50075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88A6024-650F-F843-B808-C463880D70F5}"/>
                </a:ext>
              </a:extLst>
            </p:cNvPr>
            <p:cNvSpPr/>
            <p:nvPr/>
          </p:nvSpPr>
          <p:spPr>
            <a:xfrm>
              <a:off x="5943600" y="40778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FF2E006-7F82-7643-A818-CBAE6B2DE0DF}"/>
                </a:ext>
              </a:extLst>
            </p:cNvPr>
            <p:cNvSpPr/>
            <p:nvPr/>
          </p:nvSpPr>
          <p:spPr>
            <a:xfrm>
              <a:off x="5943600" y="391985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CF8741-5ADB-D94D-BD13-4BE8176476D1}"/>
                </a:ext>
              </a:extLst>
            </p:cNvPr>
            <p:cNvSpPr/>
            <p:nvPr/>
          </p:nvSpPr>
          <p:spPr>
            <a:xfrm>
              <a:off x="5943600" y="42302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F4EE242-931E-5047-B23E-FCB31A38516F}"/>
                </a:ext>
              </a:extLst>
            </p:cNvPr>
            <p:cNvSpPr/>
            <p:nvPr/>
          </p:nvSpPr>
          <p:spPr>
            <a:xfrm>
              <a:off x="5943600" y="43826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624AD2-F6B9-484F-A5F5-35BA284FAA65}"/>
                </a:ext>
              </a:extLst>
            </p:cNvPr>
            <p:cNvSpPr/>
            <p:nvPr/>
          </p:nvSpPr>
          <p:spPr>
            <a:xfrm>
              <a:off x="5943600" y="34594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A17944-320D-3E42-A2B0-7D0B0DF1034B}"/>
                </a:ext>
              </a:extLst>
            </p:cNvPr>
            <p:cNvSpPr/>
            <p:nvPr/>
          </p:nvSpPr>
          <p:spPr>
            <a:xfrm>
              <a:off x="5943600" y="330145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0110336-B893-E94C-98DD-5CD7CF294590}"/>
                </a:ext>
              </a:extLst>
            </p:cNvPr>
            <p:cNvSpPr/>
            <p:nvPr/>
          </p:nvSpPr>
          <p:spPr>
            <a:xfrm>
              <a:off x="5943600" y="36118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63E2349-EEB9-2B4B-BBE9-B8E7FEF36B15}"/>
                </a:ext>
              </a:extLst>
            </p:cNvPr>
            <p:cNvSpPr/>
            <p:nvPr/>
          </p:nvSpPr>
          <p:spPr>
            <a:xfrm>
              <a:off x="5943600" y="37642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7E7DE26-A7ED-8A46-816A-9B024ED8A502}"/>
                </a:ext>
              </a:extLst>
            </p:cNvPr>
            <p:cNvSpPr/>
            <p:nvPr/>
          </p:nvSpPr>
          <p:spPr>
            <a:xfrm>
              <a:off x="5943600" y="28346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852F117-8A33-1745-B124-10E896986145}"/>
                </a:ext>
              </a:extLst>
            </p:cNvPr>
            <p:cNvSpPr/>
            <p:nvPr/>
          </p:nvSpPr>
          <p:spPr>
            <a:xfrm>
              <a:off x="5943600" y="267661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AA46E1-C700-134C-B362-35AD12536AB3}"/>
                </a:ext>
              </a:extLst>
            </p:cNvPr>
            <p:cNvSpPr/>
            <p:nvPr/>
          </p:nvSpPr>
          <p:spPr>
            <a:xfrm>
              <a:off x="5943600" y="29870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BE79A73-A791-D340-9149-220C36DD2A7D}"/>
                </a:ext>
              </a:extLst>
            </p:cNvPr>
            <p:cNvSpPr/>
            <p:nvPr/>
          </p:nvSpPr>
          <p:spPr>
            <a:xfrm>
              <a:off x="5943600" y="31394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C08DADC-890B-6940-B1F5-68B6D397FC03}"/>
                </a:ext>
              </a:extLst>
            </p:cNvPr>
            <p:cNvSpPr/>
            <p:nvPr/>
          </p:nvSpPr>
          <p:spPr>
            <a:xfrm>
              <a:off x="5943600" y="22186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2CB93D-8240-EE43-923F-BFF202BF6B83}"/>
                </a:ext>
              </a:extLst>
            </p:cNvPr>
            <p:cNvSpPr/>
            <p:nvPr/>
          </p:nvSpPr>
          <p:spPr>
            <a:xfrm>
              <a:off x="5943600" y="206057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EB26A73-6421-644D-BEFA-D5E3CB8A7A6C}"/>
                </a:ext>
              </a:extLst>
            </p:cNvPr>
            <p:cNvSpPr/>
            <p:nvPr/>
          </p:nvSpPr>
          <p:spPr>
            <a:xfrm>
              <a:off x="5943600" y="23710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5F13E7-BE70-4B47-A775-8E9041881F29}"/>
                </a:ext>
              </a:extLst>
            </p:cNvPr>
            <p:cNvSpPr/>
            <p:nvPr/>
          </p:nvSpPr>
          <p:spPr>
            <a:xfrm>
              <a:off x="5943600" y="25234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5A0EC9F-7C3F-F34B-AD3C-41547F1C90FE}"/>
                </a:ext>
              </a:extLst>
            </p:cNvPr>
            <p:cNvSpPr/>
            <p:nvPr/>
          </p:nvSpPr>
          <p:spPr>
            <a:xfrm>
              <a:off x="5943600" y="15937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1768E05-C3B1-6044-8274-E819D5E491FC}"/>
                </a:ext>
              </a:extLst>
            </p:cNvPr>
            <p:cNvSpPr/>
            <p:nvPr/>
          </p:nvSpPr>
          <p:spPr>
            <a:xfrm>
              <a:off x="5943600" y="1435737"/>
              <a:ext cx="685800" cy="152400"/>
            </a:xfrm>
            <a:prstGeom prst="rect">
              <a:avLst/>
            </a:prstGeom>
            <a:ln w="26424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EADC9C3-655B-F74D-9FA1-70699E455A16}"/>
                </a:ext>
              </a:extLst>
            </p:cNvPr>
            <p:cNvSpPr/>
            <p:nvPr/>
          </p:nvSpPr>
          <p:spPr>
            <a:xfrm>
              <a:off x="5943600" y="17461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6C0527E-F6A5-D245-A166-3E6264F716C0}"/>
                </a:ext>
              </a:extLst>
            </p:cNvPr>
            <p:cNvSpPr/>
            <p:nvPr/>
          </p:nvSpPr>
          <p:spPr>
            <a:xfrm>
              <a:off x="5943600" y="18985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8F68B3A-D0CA-7B41-8E39-5D8FF8245EA5}"/>
              </a:ext>
            </a:extLst>
          </p:cNvPr>
          <p:cNvGrpSpPr/>
          <p:nvPr/>
        </p:nvGrpSpPr>
        <p:grpSpPr>
          <a:xfrm>
            <a:off x="6458706" y="2863397"/>
            <a:ext cx="312647" cy="4056158"/>
            <a:chOff x="6458706" y="2863397"/>
            <a:chExt cx="312647" cy="40561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B552C8-2004-9945-8A4B-6F17E473BC89}"/>
                </a:ext>
              </a:extLst>
            </p:cNvPr>
            <p:cNvSpPr txBox="1"/>
            <p:nvPr/>
          </p:nvSpPr>
          <p:spPr>
            <a:xfrm>
              <a:off x="6463255" y="6581001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DFBB1-5DAB-EC4A-AA05-8A1243260257}"/>
                </a:ext>
              </a:extLst>
            </p:cNvPr>
            <p:cNvSpPr txBox="1"/>
            <p:nvPr/>
          </p:nvSpPr>
          <p:spPr>
            <a:xfrm>
              <a:off x="6458706" y="534251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F42169-7BC0-E642-B704-1ADA08DF8E07}"/>
                </a:ext>
              </a:extLst>
            </p:cNvPr>
            <p:cNvSpPr txBox="1"/>
            <p:nvPr/>
          </p:nvSpPr>
          <p:spPr>
            <a:xfrm>
              <a:off x="6458706" y="412313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FC8ADA-C560-9047-9815-8C605566F5F9}"/>
                </a:ext>
              </a:extLst>
            </p:cNvPr>
            <p:cNvSpPr txBox="1"/>
            <p:nvPr/>
          </p:nvSpPr>
          <p:spPr>
            <a:xfrm>
              <a:off x="6458706" y="286339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9C122BC-4C53-D64C-A167-D1B80AFC5A08}"/>
              </a:ext>
            </a:extLst>
          </p:cNvPr>
          <p:cNvGrpSpPr/>
          <p:nvPr/>
        </p:nvGrpSpPr>
        <p:grpSpPr>
          <a:xfrm>
            <a:off x="6718561" y="1754511"/>
            <a:ext cx="946840" cy="4999754"/>
            <a:chOff x="5943600" y="1401046"/>
            <a:chExt cx="685800" cy="499975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732F3AC-1B8D-6A43-BB51-B1A225CB68AF}"/>
                </a:ext>
              </a:extLst>
            </p:cNvPr>
            <p:cNvSpPr/>
            <p:nvPr/>
          </p:nvSpPr>
          <p:spPr>
            <a:xfrm>
              <a:off x="5943600" y="5159921"/>
              <a:ext cx="685800" cy="12408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01101100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FA4729-7B0D-8349-BCFF-6B838763F26B}"/>
                </a:ext>
              </a:extLst>
            </p:cNvPr>
            <p:cNvSpPr/>
            <p:nvPr/>
          </p:nvSpPr>
          <p:spPr>
            <a:xfrm>
              <a:off x="5943600" y="3916680"/>
              <a:ext cx="685800" cy="12432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01010011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7DB9088-8FA1-674C-A73B-C73CE872F137}"/>
                </a:ext>
              </a:extLst>
            </p:cNvPr>
            <p:cNvSpPr/>
            <p:nvPr/>
          </p:nvSpPr>
          <p:spPr>
            <a:xfrm>
              <a:off x="5943600" y="2675801"/>
              <a:ext cx="685800" cy="12408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11010001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C0E398B-CA1D-7249-9C74-7A174FD8EE14}"/>
                </a:ext>
              </a:extLst>
            </p:cNvPr>
            <p:cNvSpPr/>
            <p:nvPr/>
          </p:nvSpPr>
          <p:spPr>
            <a:xfrm>
              <a:off x="5943600" y="1401046"/>
              <a:ext cx="685800" cy="12747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00110111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20CD7C0-4D13-3847-B007-E2B4A338E034}"/>
              </a:ext>
            </a:extLst>
          </p:cNvPr>
          <p:cNvGrpSpPr/>
          <p:nvPr/>
        </p:nvGrpSpPr>
        <p:grpSpPr>
          <a:xfrm>
            <a:off x="3124200" y="1467597"/>
            <a:ext cx="736099" cy="413534"/>
            <a:chOff x="3124200" y="1467597"/>
            <a:chExt cx="736099" cy="41353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6B41563-98ED-A445-A0C1-8AAEE57A7773}"/>
                </a:ext>
              </a:extLst>
            </p:cNvPr>
            <p:cNvSpPr/>
            <p:nvPr/>
          </p:nvSpPr>
          <p:spPr>
            <a:xfrm>
              <a:off x="3124200" y="1467597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bytes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7A3D6E9-EB5C-304B-8C8E-519CE9A624C1}"/>
                </a:ext>
              </a:extLst>
            </p:cNvPr>
            <p:cNvCxnSpPr/>
            <p:nvPr/>
          </p:nvCxnSpPr>
          <p:spPr>
            <a:xfrm>
              <a:off x="3225549" y="1881131"/>
              <a:ext cx="5334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8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EE32-9065-0B4C-BFC8-99A3F142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Binary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EA13-24B3-A442-B890-F15C3E90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5-bit unsigned values, compute their sum and indicate whether or not an overflow occurred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D72533-1318-3E46-A540-A6F340473257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971800"/>
          <a:ext cx="518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8775041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608161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43122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3855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5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533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C17D3AB-C540-BA46-BDD5-A960477A4048}"/>
              </a:ext>
            </a:extLst>
          </p:cNvPr>
          <p:cNvSpPr/>
          <p:nvPr/>
        </p:nvSpPr>
        <p:spPr>
          <a:xfrm>
            <a:off x="4724400" y="3344148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00111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0F2158-998B-1F41-869A-2F95509B63E8}"/>
              </a:ext>
            </a:extLst>
          </p:cNvPr>
          <p:cNvSpPr/>
          <p:nvPr/>
        </p:nvSpPr>
        <p:spPr>
          <a:xfrm>
            <a:off x="4724399" y="3716496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10000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04779-AE84-7A46-B973-43AC8B917827}"/>
              </a:ext>
            </a:extLst>
          </p:cNvPr>
          <p:cNvSpPr/>
          <p:nvPr/>
        </p:nvSpPr>
        <p:spPr>
          <a:xfrm>
            <a:off x="4724398" y="4085828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00101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BB62C-9A84-E04E-A4F6-EA50106BBD5C}"/>
              </a:ext>
            </a:extLst>
          </p:cNvPr>
          <p:cNvSpPr/>
          <p:nvPr/>
        </p:nvSpPr>
        <p:spPr>
          <a:xfrm>
            <a:off x="6248400" y="331702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6011-EAAB-E640-B2AE-D4C25089735B}"/>
              </a:ext>
            </a:extLst>
          </p:cNvPr>
          <p:cNvSpPr/>
          <p:nvPr/>
        </p:nvSpPr>
        <p:spPr>
          <a:xfrm>
            <a:off x="6248400" y="371649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1397D1-784D-0C49-A688-F1A4195158CC}"/>
              </a:ext>
            </a:extLst>
          </p:cNvPr>
          <p:cNvSpPr/>
          <p:nvPr/>
        </p:nvSpPr>
        <p:spPr>
          <a:xfrm>
            <a:off x="6197103" y="407851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6372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5 x 6 assuming all </a:t>
            </a:r>
            <a:r>
              <a:rPr lang="en-US" dirty="0" err="1"/>
              <a:t>ints</a:t>
            </a:r>
            <a:r>
              <a:rPr lang="en-US" dirty="0"/>
              <a:t> are stored as eight-bit (1 byte) unsigned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8DAA-CAE0-974F-8C7D-BE3A8C9A1B29}"/>
              </a:ext>
            </a:extLst>
          </p:cNvPr>
          <p:cNvSpPr/>
          <p:nvPr/>
        </p:nvSpPr>
        <p:spPr>
          <a:xfrm>
            <a:off x="1104900" y="570607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2552957" y="2209800"/>
            <a:ext cx="372416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0 0 0 0 0 1 0 1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x 0 0 0 0 0 1 1 0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DC52E-D461-C341-B305-D47519366CEF}"/>
              </a:ext>
            </a:extLst>
          </p:cNvPr>
          <p:cNvSpPr/>
          <p:nvPr/>
        </p:nvSpPr>
        <p:spPr>
          <a:xfrm>
            <a:off x="1104900" y="616773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E11CA-1EEA-C847-BBBA-B320A57D47C8}"/>
              </a:ext>
            </a:extLst>
          </p:cNvPr>
          <p:cNvSpPr txBox="1"/>
          <p:nvPr/>
        </p:nvSpPr>
        <p:spPr>
          <a:xfrm>
            <a:off x="6277118" y="4878371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30 (Base-10)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586A20-F878-4145-A27B-E5DB2E9D923A}"/>
              </a:ext>
            </a:extLst>
          </p:cNvPr>
          <p:cNvSpPr txBox="1"/>
          <p:nvPr/>
        </p:nvSpPr>
        <p:spPr>
          <a:xfrm>
            <a:off x="2886445" y="3401436"/>
            <a:ext cx="3390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0 0 0 0 0 0 0 0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DCB35C-6E09-1545-9112-B5FAC8561E8E}"/>
              </a:ext>
            </a:extLst>
          </p:cNvPr>
          <p:cNvSpPr txBox="1"/>
          <p:nvPr/>
        </p:nvSpPr>
        <p:spPr>
          <a:xfrm>
            <a:off x="2328335" y="3863101"/>
            <a:ext cx="376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0 0 0 0 0 1 0 1 </a:t>
            </a:r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EBAF2-6466-F24C-8BF5-D6D062544C6A}"/>
              </a:ext>
            </a:extLst>
          </p:cNvPr>
          <p:cNvSpPr txBox="1"/>
          <p:nvPr/>
        </p:nvSpPr>
        <p:spPr>
          <a:xfrm>
            <a:off x="1447800" y="43213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                            _           </a:t>
            </a:r>
            <a:endParaRPr lang="en-US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E178D3-3FEB-C645-BCE9-D67DA722E60E}"/>
              </a:ext>
            </a:extLst>
          </p:cNvPr>
          <p:cNvSpPr txBox="1"/>
          <p:nvPr/>
        </p:nvSpPr>
        <p:spPr>
          <a:xfrm>
            <a:off x="2067404" y="4294560"/>
            <a:ext cx="4028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0 0 0 0 0 1 0 1 </a:t>
            </a:r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0 0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EA56E-AFEC-E640-8C49-BE640CEDD774}"/>
              </a:ext>
            </a:extLst>
          </p:cNvPr>
          <p:cNvSpPr txBox="1"/>
          <p:nvPr/>
        </p:nvSpPr>
        <p:spPr>
          <a:xfrm>
            <a:off x="2921712" y="4755261"/>
            <a:ext cx="332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0 0 0 1 1 1 1 0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8" grpId="0"/>
      <p:bldP spid="19" grpId="0"/>
      <p:bldP spid="20" grpId="0"/>
      <p:bldP spid="22" grpId="0"/>
      <p:bldP spid="21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200 x 3 assuming all </a:t>
            </a:r>
            <a:r>
              <a:rPr lang="en-US" dirty="0" err="1"/>
              <a:t>ints</a:t>
            </a:r>
            <a:r>
              <a:rPr lang="en-US" dirty="0"/>
              <a:t> are stored as eight-bit (1 byte) unsigned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8DAA-CAE0-974F-8C7D-BE3A8C9A1B29}"/>
              </a:ext>
            </a:extLst>
          </p:cNvPr>
          <p:cNvSpPr/>
          <p:nvPr/>
        </p:nvSpPr>
        <p:spPr>
          <a:xfrm>
            <a:off x="1104900" y="570607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2552957" y="2515767"/>
            <a:ext cx="372416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1 1 0 0 1 0 0 0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x 0 0 0 0 0 0 1 1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DC52E-D461-C341-B305-D47519366CEF}"/>
              </a:ext>
            </a:extLst>
          </p:cNvPr>
          <p:cNvSpPr/>
          <p:nvPr/>
        </p:nvSpPr>
        <p:spPr>
          <a:xfrm>
            <a:off x="1104900" y="616773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E11CA-1EEA-C847-BBBA-B320A57D47C8}"/>
              </a:ext>
            </a:extLst>
          </p:cNvPr>
          <p:cNvSpPr txBox="1"/>
          <p:nvPr/>
        </p:nvSpPr>
        <p:spPr>
          <a:xfrm>
            <a:off x="6277118" y="4825424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88 (Base-10)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586A20-F878-4145-A27B-E5DB2E9D923A}"/>
              </a:ext>
            </a:extLst>
          </p:cNvPr>
          <p:cNvSpPr txBox="1"/>
          <p:nvPr/>
        </p:nvSpPr>
        <p:spPr>
          <a:xfrm>
            <a:off x="2939345" y="3707403"/>
            <a:ext cx="3337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1 1 0 0 1 0 0 0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EBAF2-6466-F24C-8BF5-D6D062544C6A}"/>
              </a:ext>
            </a:extLst>
          </p:cNvPr>
          <p:cNvSpPr txBox="1"/>
          <p:nvPr/>
        </p:nvSpPr>
        <p:spPr>
          <a:xfrm>
            <a:off x="1447800" y="4268367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                           _           </a:t>
            </a:r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DCB35C-6E09-1545-9112-B5FAC8561E8E}"/>
              </a:ext>
            </a:extLst>
          </p:cNvPr>
          <p:cNvSpPr txBox="1"/>
          <p:nvPr/>
        </p:nvSpPr>
        <p:spPr>
          <a:xfrm>
            <a:off x="2328335" y="4169068"/>
            <a:ext cx="376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1 1 0 0 1 0 0 0 </a:t>
            </a:r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EA56E-AFEC-E640-8C49-BE640CEDD774}"/>
              </a:ext>
            </a:extLst>
          </p:cNvPr>
          <p:cNvSpPr txBox="1"/>
          <p:nvPr/>
        </p:nvSpPr>
        <p:spPr>
          <a:xfrm>
            <a:off x="2904079" y="4702314"/>
            <a:ext cx="3337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0 1 0 1 1 0 0 0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696FB-0B6C-E94B-87DE-24923DA501E9}"/>
              </a:ext>
            </a:extLst>
          </p:cNvPr>
          <p:cNvSpPr txBox="1"/>
          <p:nvPr/>
        </p:nvSpPr>
        <p:spPr>
          <a:xfrm>
            <a:off x="2130520" y="4702313"/>
            <a:ext cx="968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1 0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2" grpId="0"/>
      <p:bldP spid="20" grpId="0"/>
      <p:bldP spid="2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94B7-93C3-3344-8A5C-2BF9A230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-bit unsigned values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  <a:blipFill>
                <a:blip r:embed="rId2"/>
                <a:stretch>
                  <a:fillRect l="-772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0F6246C-C51A-4D4A-881D-0B055742FEA1}"/>
              </a:ext>
            </a:extLst>
          </p:cNvPr>
          <p:cNvGrpSpPr/>
          <p:nvPr/>
        </p:nvGrpSpPr>
        <p:grpSpPr>
          <a:xfrm>
            <a:off x="0" y="2274876"/>
            <a:ext cx="8990908" cy="426482"/>
            <a:chOff x="3505200" y="2274876"/>
            <a:chExt cx="8990908" cy="42648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04AC4AA-CF8C-3342-ABFE-DD40990334F1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644208"/>
              <a:ext cx="883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2269D1-431B-3241-99DD-76A3326048E7}"/>
                </a:ext>
              </a:extLst>
            </p:cNvPr>
            <p:cNvSpPr/>
            <p:nvPr/>
          </p:nvSpPr>
          <p:spPr>
            <a:xfrm>
              <a:off x="451485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4CDA14-1C39-6B43-B48B-E2A10B702CBA}"/>
                </a:ext>
              </a:extLst>
            </p:cNvPr>
            <p:cNvSpPr/>
            <p:nvPr/>
          </p:nvSpPr>
          <p:spPr>
            <a:xfrm>
              <a:off x="6336187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994798-C9ED-2349-AD43-63312DB47941}"/>
                </a:ext>
              </a:extLst>
            </p:cNvPr>
            <p:cNvSpPr/>
            <p:nvPr/>
          </p:nvSpPr>
          <p:spPr>
            <a:xfrm>
              <a:off x="1184910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/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/>
                <p:nvPr/>
              </p:nvSpPr>
              <p:spPr>
                <a:xfrm>
                  <a:off x="6204824" y="2274876"/>
                  <a:ext cx="5287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24" y="2274876"/>
                  <a:ext cx="5287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/>
                <p:nvPr/>
              </p:nvSpPr>
              <p:spPr>
                <a:xfrm>
                  <a:off x="11519110" y="2274876"/>
                  <a:ext cx="9769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9110" y="2274876"/>
                  <a:ext cx="97699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A2666B-A18A-5342-8FDB-3932A8F8CB36}"/>
              </a:ext>
            </a:extLst>
          </p:cNvPr>
          <p:cNvGrpSpPr/>
          <p:nvPr/>
        </p:nvGrpSpPr>
        <p:grpSpPr>
          <a:xfrm>
            <a:off x="838200" y="2682954"/>
            <a:ext cx="2326278" cy="582522"/>
            <a:chOff x="4343400" y="2682954"/>
            <a:chExt cx="2326278" cy="5825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2D3E34-28D6-4244-BA9F-20F85F8D9FC3}"/>
                </a:ext>
              </a:extLst>
            </p:cNvPr>
            <p:cNvSpPr txBox="1"/>
            <p:nvPr/>
          </p:nvSpPr>
          <p:spPr>
            <a:xfrm>
              <a:off x="4460978" y="2682954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                          )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E331EE-733F-5C4C-BD4F-CFD14779296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867620"/>
              <a:ext cx="182133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9EB730-3468-9140-A599-60916F8E09C4}"/>
                </a:ext>
              </a:extLst>
            </p:cNvPr>
            <p:cNvSpPr txBox="1"/>
            <p:nvPr/>
          </p:nvSpPr>
          <p:spPr>
            <a:xfrm>
              <a:off x="4343400" y="2896144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representable values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801982-287E-3048-8E5B-FB61B9229E6A}"/>
              </a:ext>
            </a:extLst>
          </p:cNvPr>
          <p:cNvGrpSpPr/>
          <p:nvPr/>
        </p:nvGrpSpPr>
        <p:grpSpPr>
          <a:xfrm>
            <a:off x="955778" y="3221542"/>
            <a:ext cx="7507183" cy="538588"/>
            <a:chOff x="4460978" y="3221542"/>
            <a:chExt cx="7507183" cy="5385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CBF75C-090E-B34A-901A-F514DC4570CE}"/>
                </a:ext>
              </a:extLst>
            </p:cNvPr>
            <p:cNvSpPr txBox="1"/>
            <p:nvPr/>
          </p:nvSpPr>
          <p:spPr>
            <a:xfrm>
              <a:off x="4460978" y="3221542"/>
              <a:ext cx="7507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                                                                                                               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/>
                <p:nvPr/>
              </p:nvSpPr>
              <p:spPr>
                <a:xfrm>
                  <a:off x="6733558" y="3390798"/>
                  <a:ext cx="26514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Possible values of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558" y="3390798"/>
                  <a:ext cx="265143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429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5035F4-D8FF-BD47-82A8-8086DF83B07F}"/>
                </a:ext>
              </a:extLst>
            </p:cNvPr>
            <p:cNvCxnSpPr>
              <a:cxnSpLocks/>
            </p:cNvCxnSpPr>
            <p:nvPr/>
          </p:nvCxnSpPr>
          <p:spPr>
            <a:xfrm>
              <a:off x="4588833" y="3406208"/>
              <a:ext cx="7260267" cy="227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29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401A-8710-7946-B5C8-A26A64A9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6: Binary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60A3-289C-504E-9D1E-F445E1A1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3-bit unsigned values, compute their product and indicate whether or not an overflow occurred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D262A6-E21F-1649-8910-540EE37F5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92389"/>
              </p:ext>
            </p:extLst>
          </p:nvPr>
        </p:nvGraphicFramePr>
        <p:xfrm>
          <a:off x="1981200" y="2971800"/>
          <a:ext cx="518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8775041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608161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43122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3855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5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53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734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401A-8710-7946-B5C8-A26A64A9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6: Binary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60A3-289C-504E-9D1E-F445E1A1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3-bit unsigned values, compute their product and indicate whether or not an overflow occurred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D262A6-E21F-1649-8910-540EE37F5452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971800"/>
          <a:ext cx="518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8775041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608161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43122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3855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5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533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198C243-DCF8-2740-8FEE-29F4ADA5DEE8}"/>
              </a:ext>
            </a:extLst>
          </p:cNvPr>
          <p:cNvSpPr/>
          <p:nvPr/>
        </p:nvSpPr>
        <p:spPr>
          <a:xfrm>
            <a:off x="4862258" y="334414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100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191C6-B553-ED46-8EC0-CE79E1FF0BB9}"/>
              </a:ext>
            </a:extLst>
          </p:cNvPr>
          <p:cNvSpPr/>
          <p:nvPr/>
        </p:nvSpPr>
        <p:spPr>
          <a:xfrm>
            <a:off x="4862257" y="371649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110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D4632-0FB5-5F4F-8F5F-FCBDAFA07B48}"/>
              </a:ext>
            </a:extLst>
          </p:cNvPr>
          <p:cNvSpPr/>
          <p:nvPr/>
        </p:nvSpPr>
        <p:spPr>
          <a:xfrm>
            <a:off x="4862256" y="408582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110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328416-A75E-BC44-8E06-A8E1AF2F440F}"/>
              </a:ext>
            </a:extLst>
          </p:cNvPr>
          <p:cNvSpPr/>
          <p:nvPr/>
        </p:nvSpPr>
        <p:spPr>
          <a:xfrm>
            <a:off x="6212413" y="331702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1C8167-B45E-F84E-AE4D-C6B05AF5DAF7}"/>
              </a:ext>
            </a:extLst>
          </p:cNvPr>
          <p:cNvSpPr/>
          <p:nvPr/>
        </p:nvSpPr>
        <p:spPr>
          <a:xfrm>
            <a:off x="6248400" y="371649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FE65B-2AAE-0641-BEC1-42FE64674B26}"/>
              </a:ext>
            </a:extLst>
          </p:cNvPr>
          <p:cNvSpPr/>
          <p:nvPr/>
        </p:nvSpPr>
        <p:spPr>
          <a:xfrm>
            <a:off x="6197103" y="407851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8795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4FF-B851-BC4C-93D1-BEFFA324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with Shifts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3901FF-8EFE-CD43-BAF4-BB1B0E36B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Multiplication is slow</a:t>
            </a:r>
          </a:p>
          <a:p>
            <a:r>
              <a:rPr lang="en-US" dirty="0"/>
              <a:t>Bit shifting is kind of like multiplication, and is often faster</a:t>
            </a:r>
          </a:p>
          <a:p>
            <a:pPr lvl="1"/>
            <a:r>
              <a:rPr lang="en-US" dirty="0"/>
              <a:t>x * 8 = x &lt;&lt; 3</a:t>
            </a:r>
          </a:p>
          <a:p>
            <a:pPr lvl="1"/>
            <a:r>
              <a:rPr lang="en-US" dirty="0"/>
              <a:t>x * 10 = x &lt;&lt; 3 + x &lt;&lt; 1</a:t>
            </a:r>
          </a:p>
          <a:p>
            <a:pPr lvl="1"/>
            <a:endParaRPr lang="en-US" dirty="0"/>
          </a:p>
          <a:p>
            <a:r>
              <a:rPr lang="en-US" dirty="0"/>
              <a:t>Most compilers will automatically replace multiplications with shifts where possible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5889E-97A3-A546-83F9-29B248E1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36</a:t>
            </a:fld>
            <a:endParaRPr lang="en-US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6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7: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 (including time spent on exercises)?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particular questions you’d like me to address in this week’s problem session?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Do </a:t>
            </a:r>
            <a:r>
              <a:rPr lang="en-US" dirty="0"/>
              <a:t>you have any comments or feedback?</a:t>
            </a:r>
          </a:p>
        </p:txBody>
      </p:sp>
    </p:spTree>
    <p:extLst>
      <p:ext uri="{BB962C8B-B14F-4D97-AF65-F5344CB8AC3E}">
        <p14:creationId xmlns:p14="http://schemas.microsoft.com/office/powerpoint/2010/main" val="132948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6007-FDFA-2245-AD2C-DD483E9E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Integers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0863F-4E2A-7E4F-BCB7-0E82BBB94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Arabic Numerals: 47</a:t>
            </a:r>
          </a:p>
          <a:p>
            <a:r>
              <a:rPr lang="en-US" dirty="0"/>
              <a:t>Roman Numerals: XLVII</a:t>
            </a:r>
          </a:p>
          <a:p>
            <a:r>
              <a:rPr lang="en-US" dirty="0"/>
              <a:t>Brahmi Numerals: </a:t>
            </a:r>
          </a:p>
          <a:p>
            <a:r>
              <a:rPr lang="en-US" dirty="0"/>
              <a:t>Tally Marks: IIII IIII IIII IIII IIII IIII IIII IIII IIII II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524B66-0F63-9D48-B1AC-4532FD5F73C0}"/>
              </a:ext>
            </a:extLst>
          </p:cNvPr>
          <p:cNvGrpSpPr/>
          <p:nvPr/>
        </p:nvGrpSpPr>
        <p:grpSpPr>
          <a:xfrm>
            <a:off x="2405974" y="3048000"/>
            <a:ext cx="3766226" cy="189689"/>
            <a:chOff x="685800" y="2623226"/>
            <a:chExt cx="3766226" cy="18968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5B2B66-C9E1-8C49-94C4-A9EE47DA7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8409" y="2626468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915196-AC8B-3041-BC97-7F33ECCDB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E617CA5-18B8-1545-978C-A1C9C242B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4804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406C8F-BA2A-AC44-BADA-6A56DE213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9314" y="2623226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2CC046-6450-A34C-87D5-D875D4533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9093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DDF3F7-251A-544A-A677-DF2883A8D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318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AF6A6E-A29C-9642-B89B-95D8B499B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4713" y="2631332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2A6D5C-2A4E-9C4A-AF14-9BA1817A0A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6656" y="2623226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42C9B2-F8DF-9D4F-9E1F-7066F74D7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6435" y="2634575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8A67548E-0529-1B47-A590-6B838201A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13" y="2537713"/>
            <a:ext cx="395591" cy="385449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0D48CBDF-73A8-D94E-B5DD-C67E1B8C8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83" y="2537713"/>
            <a:ext cx="395592" cy="3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4166-97CF-2C40-8570-6554CFF2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Base-10 Integers</a:t>
            </a:r>
          </a:p>
        </p:txBody>
      </p:sp>
      <p:pic>
        <p:nvPicPr>
          <p:cNvPr id="8" name="Content Placeholder 7" descr="A picture containing brick, tiled, table, building&#10;&#10;Description automatically generated">
            <a:extLst>
              <a:ext uri="{FF2B5EF4-FFF2-40B4-BE49-F238E27FC236}">
                <a16:creationId xmlns:a16="http://schemas.microsoft.com/office/drawing/2014/main" id="{A5C5B1A7-1C52-0142-BEE4-D7F03C178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1" b="95490" l="2857" r="95429">
                        <a14:foregroundMark x1="31857" y1="11340" x2="49143" y2="3479"/>
                        <a14:foregroundMark x1="84429" y1="21134" x2="96714" y2="40851"/>
                        <a14:foregroundMark x1="96714" y1="40851" x2="95571" y2="64046"/>
                        <a14:foregroundMark x1="95571" y1="64046" x2="73286" y2="76289"/>
                        <a14:foregroundMark x1="73286" y1="76289" x2="60857" y2="51546"/>
                        <a14:foregroundMark x1="60857" y1="51546" x2="85286" y2="39304"/>
                        <a14:foregroundMark x1="85286" y1="39304" x2="85571" y2="32732"/>
                        <a14:foregroundMark x1="51000" y1="95490" x2="66000" y2="88918"/>
                        <a14:foregroundMark x1="2857" y1="72938" x2="8143" y2="2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9" y="2149233"/>
            <a:ext cx="1902346" cy="2108886"/>
          </a:xfrm>
        </p:spPr>
      </p:pic>
      <p:pic>
        <p:nvPicPr>
          <p:cNvPr id="6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6AB83D08-8028-2B4D-86AF-CA7279E8DD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0" b="96783" l="10000" r="90000">
                        <a14:foregroundMark x1="45500" y1="92587" x2="54875" y2="91748"/>
                        <a14:foregroundMark x1="54875" y1="91748" x2="55500" y2="91469"/>
                        <a14:foregroundMark x1="32000" y1="25035" x2="64500" y2="26154"/>
                        <a14:foregroundMark x1="64500" y1="26154" x2="65500" y2="25874"/>
                        <a14:foregroundMark x1="49250" y1="96783" x2="51500" y2="9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68" y="3203676"/>
            <a:ext cx="247632" cy="221011"/>
          </a:xfrm>
          <a:prstGeom prst="rect">
            <a:avLst/>
          </a:prstGeom>
        </p:spPr>
      </p:pic>
      <p:pic>
        <p:nvPicPr>
          <p:cNvPr id="10" name="Picture 9" descr="A picture containing indoor, sitting, table, looking&#10;&#10;Description automatically generated">
            <a:extLst>
              <a:ext uri="{FF2B5EF4-FFF2-40B4-BE49-F238E27FC236}">
                <a16:creationId xmlns:a16="http://schemas.microsoft.com/office/drawing/2014/main" id="{FF468BCD-5D0C-7044-9068-E433145F0F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55" b="95495" l="10000" r="90000">
                        <a14:foregroundMark x1="27778" y1="8784" x2="27778" y2="21171"/>
                        <a14:foregroundMark x1="42222" y1="4955" x2="70000" y2="9685"/>
                        <a14:foregroundMark x1="25556" y1="91216" x2="66667" y2="90315"/>
                        <a14:foregroundMark x1="40000" y1="95495" x2="40000" y2="95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94076"/>
            <a:ext cx="247135" cy="1219200"/>
          </a:xfrm>
          <a:prstGeom prst="rect">
            <a:avLst/>
          </a:prstGeom>
        </p:spPr>
      </p:pic>
      <p:pic>
        <p:nvPicPr>
          <p:cNvPr id="12" name="Picture 11" descr="A close up of a tiled wall&#10;&#10;Description automatically generated">
            <a:extLst>
              <a:ext uri="{FF2B5EF4-FFF2-40B4-BE49-F238E27FC236}">
                <a16:creationId xmlns:a16="http://schemas.microsoft.com/office/drawing/2014/main" id="{B29BC0B1-B80B-2B44-8375-CD00B2801FE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9" b="97588" l="9662" r="89614">
                        <a14:foregroundMark x1="11353" y1="4180" x2="89372" y2="34405"/>
                        <a14:foregroundMark x1="66667" y1="88746" x2="89372" y2="84244"/>
                        <a14:foregroundMark x1="89372" y1="93891" x2="89372" y2="83280"/>
                        <a14:backgroundMark x1="83816" y1="97910" x2="83816" y2="97910"/>
                        <a14:backgroundMark x1="82609" y1="97267" x2="84541" y2="98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49687"/>
            <a:ext cx="1136821" cy="170797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755459-B042-AA44-BFB5-E84E96E1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54018"/>
              </p:ext>
            </p:extLst>
          </p:nvPr>
        </p:nvGraphicFramePr>
        <p:xfrm>
          <a:off x="762000" y="1675987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1000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69B3F7E-C80B-5C4D-A740-C16A5A677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00450"/>
              </p:ext>
            </p:extLst>
          </p:nvPr>
        </p:nvGraphicFramePr>
        <p:xfrm>
          <a:off x="762000" y="4434528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799FFB7-2702-BA4D-B1A1-7E92BBE79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45174"/>
              </p:ext>
            </p:extLst>
          </p:nvPr>
        </p:nvGraphicFramePr>
        <p:xfrm>
          <a:off x="762000" y="526796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AAC1B60-91B4-6448-857E-F44624C37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42055"/>
              </p:ext>
            </p:extLst>
          </p:nvPr>
        </p:nvGraphicFramePr>
        <p:xfrm>
          <a:off x="762000" y="6259946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3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0BD9-E2F5-7849-86CE-F2C126FA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BC03-837B-0B46-88DA-AB83CAB83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Static random access memory (SRAM): stores each bit of data in a flip-flop, a circuit with two stable states </a:t>
            </a:r>
          </a:p>
          <a:p>
            <a:r>
              <a:rPr lang="en-US" dirty="0"/>
              <a:t>Dynamic Memory (DRAM): stores each bit of data in a capacitor, which stores energy in an electric field (or not)</a:t>
            </a:r>
          </a:p>
          <a:p>
            <a:r>
              <a:rPr lang="en-US" dirty="0"/>
              <a:t>Magnetic Disk: regions of the platter are magnetized with either N-S polarity or   S-N polarity</a:t>
            </a:r>
          </a:p>
          <a:p>
            <a:r>
              <a:rPr lang="en-US" dirty="0"/>
              <a:t>Optical Disk: stores bits as tiny indentations (pits) or not (lands) that reflect light differently</a:t>
            </a:r>
          </a:p>
          <a:p>
            <a:r>
              <a:rPr lang="en-US" dirty="0"/>
              <a:t>Flash Disk: electrons are stored in one of two gates separated by oxide layers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194BF-EE63-3343-90C9-A0A17EDD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7800"/>
            <a:ext cx="1905000" cy="119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78D51-8C81-7B4A-930A-B9E470C4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9335" y="2629465"/>
            <a:ext cx="991729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29C7D-079A-5D44-AAD0-E28422DBA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14" y="3733801"/>
            <a:ext cx="1281286" cy="991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4E4A1-A89F-654D-80EA-9CA80D232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75" y="4872010"/>
            <a:ext cx="972425" cy="972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E9FD1-97E8-D842-BC2A-40D2742CF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86" y="5942838"/>
            <a:ext cx="1144714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9D1D-DAD3-5E42-8A77-1451E596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Base-2 Integers (aka Binary Numbers)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AA9D02D0-F72A-2D4E-BED6-74F3893509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6783" l="10000" r="90000">
                        <a14:foregroundMark x1="45500" y1="92587" x2="54875" y2="91748"/>
                        <a14:foregroundMark x1="54875" y1="91748" x2="55500" y2="91469"/>
                        <a14:foregroundMark x1="32000" y1="25035" x2="64500" y2="26154"/>
                        <a14:foregroundMark x1="64500" y1="26154" x2="65500" y2="25874"/>
                        <a14:foregroundMark x1="49250" y1="96783" x2="51500" y2="9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68" y="3071294"/>
            <a:ext cx="247632" cy="22101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1B8456-0BAB-6346-8332-06DB1307E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26708"/>
              </p:ext>
            </p:extLst>
          </p:nvPr>
        </p:nvGraphicFramePr>
        <p:xfrm>
          <a:off x="762000" y="1675987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0D1D84-05C6-814F-9777-E02BB4284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30810"/>
              </p:ext>
            </p:extLst>
          </p:nvPr>
        </p:nvGraphicFramePr>
        <p:xfrm>
          <a:off x="762000" y="4434528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235976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53249996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34387616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37538330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8BE963-F1EB-3A46-9985-39AE47D78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03268"/>
              </p:ext>
            </p:extLst>
          </p:nvPr>
        </p:nvGraphicFramePr>
        <p:xfrm>
          <a:off x="762000" y="526796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05694505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26770560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2312981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6860521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C904DFE-0BF1-164A-A8C9-47B83A529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71830"/>
              </p:ext>
            </p:extLst>
          </p:nvPr>
        </p:nvGraphicFramePr>
        <p:xfrm>
          <a:off x="762000" y="6259946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22671394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55460321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520445866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62506355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pic>
        <p:nvPicPr>
          <p:cNvPr id="514" name="Picture 513" descr="A picture containing brick, toy, clock&#10;&#10;Description automatically generated">
            <a:extLst>
              <a:ext uri="{FF2B5EF4-FFF2-40B4-BE49-F238E27FC236}">
                <a16:creationId xmlns:a16="http://schemas.microsoft.com/office/drawing/2014/main" id="{4990835F-D0F9-6549-93DE-86112750E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3900"/>
            <a:ext cx="1244600" cy="1955800"/>
          </a:xfrm>
          <a:prstGeom prst="rect">
            <a:avLst/>
          </a:prstGeom>
        </p:spPr>
      </p:pic>
      <p:pic>
        <p:nvPicPr>
          <p:cNvPr id="516" name="Picture 515" descr="A picture containing brick, clock, toy&#10;&#10;Description automatically generated">
            <a:extLst>
              <a:ext uri="{FF2B5EF4-FFF2-40B4-BE49-F238E27FC236}">
                <a16:creationId xmlns:a16="http://schemas.microsoft.com/office/drawing/2014/main" id="{4ADD8B64-E29F-C94A-901D-C297ABC2E8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/>
          <a:stretch/>
        </p:blipFill>
        <p:spPr>
          <a:xfrm>
            <a:off x="1828800" y="2543847"/>
            <a:ext cx="1153582" cy="1282700"/>
          </a:xfrm>
          <a:prstGeom prst="rect">
            <a:avLst/>
          </a:prstGeom>
        </p:spPr>
      </p:pic>
      <p:pic>
        <p:nvPicPr>
          <p:cNvPr id="518" name="Picture 517" descr="A picture containing brick, clock&#10;&#10;Description automatically generated">
            <a:extLst>
              <a:ext uri="{FF2B5EF4-FFF2-40B4-BE49-F238E27FC236}">
                <a16:creationId xmlns:a16="http://schemas.microsoft.com/office/drawing/2014/main" id="{E431F9D3-A7EB-A343-82F8-85C2738F75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3994"/>
          <a:stretch/>
        </p:blipFill>
        <p:spPr>
          <a:xfrm>
            <a:off x="2971800" y="2625826"/>
            <a:ext cx="823840" cy="1155700"/>
          </a:xfrm>
          <a:prstGeom prst="rect">
            <a:avLst/>
          </a:prstGeom>
        </p:spPr>
      </p:pic>
      <p:pic>
        <p:nvPicPr>
          <p:cNvPr id="520" name="Picture 519" descr="A picture containing green, brick, box, table&#10;&#10;Description automatically generated">
            <a:extLst>
              <a:ext uri="{FF2B5EF4-FFF2-40B4-BE49-F238E27FC236}">
                <a16:creationId xmlns:a16="http://schemas.microsoft.com/office/drawing/2014/main" id="{A8DE58DB-130B-8745-8774-D4952C52B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4" y="2648656"/>
            <a:ext cx="685800" cy="1028700"/>
          </a:xfrm>
          <a:prstGeom prst="rect">
            <a:avLst/>
          </a:prstGeom>
        </p:spPr>
      </p:pic>
      <p:pic>
        <p:nvPicPr>
          <p:cNvPr id="522" name="Picture 521" descr="A picture containing brick, box, table&#10;&#10;Description automatically generated">
            <a:extLst>
              <a:ext uri="{FF2B5EF4-FFF2-40B4-BE49-F238E27FC236}">
                <a16:creationId xmlns:a16="http://schemas.microsoft.com/office/drawing/2014/main" id="{339FAA2C-381A-134A-8262-7E61034FAB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47" y="2851600"/>
            <a:ext cx="622300" cy="660400"/>
          </a:xfrm>
          <a:prstGeom prst="rect">
            <a:avLst/>
          </a:prstGeom>
        </p:spPr>
      </p:pic>
      <p:pic>
        <p:nvPicPr>
          <p:cNvPr id="524" name="Picture 523" descr="A close up of a box&#10;&#10;Description automatically generated">
            <a:extLst>
              <a:ext uri="{FF2B5EF4-FFF2-40B4-BE49-F238E27FC236}">
                <a16:creationId xmlns:a16="http://schemas.microsoft.com/office/drawing/2014/main" id="{09EDD33F-1367-6342-A290-3A73272DCB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32" y="2870650"/>
            <a:ext cx="495300" cy="622300"/>
          </a:xfrm>
          <a:prstGeom prst="rect">
            <a:avLst/>
          </a:prstGeom>
        </p:spPr>
      </p:pic>
      <p:pic>
        <p:nvPicPr>
          <p:cNvPr id="526" name="Picture 525" descr="A close up of a box&#10;&#10;Description automatically generated">
            <a:extLst>
              <a:ext uri="{FF2B5EF4-FFF2-40B4-BE49-F238E27FC236}">
                <a16:creationId xmlns:a16="http://schemas.microsoft.com/office/drawing/2014/main" id="{D0B8082A-2D52-534C-BBDF-B2B4F8D4B6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908750"/>
            <a:ext cx="393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CEC9-6B7C-DB4C-8A30-6EBF5C7A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B79A-8286-AD43-9E50-30748D31CB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7620000" cy="259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Decimal (Base-10):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Binary (Base-2):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1B79-194B-AE4B-A940-A70D0498D551}"/>
              </a:ext>
            </a:extLst>
          </p:cNvPr>
          <p:cNvSpPr txBox="1"/>
          <p:nvPr/>
        </p:nvSpPr>
        <p:spPr>
          <a:xfrm>
            <a:off x="3470841" y="1856389"/>
            <a:ext cx="1287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4211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F8CA3-3860-C944-98AE-F22D6FE230EE}"/>
                  </a:ext>
                </a:extLst>
              </p:cNvPr>
              <p:cNvSpPr txBox="1"/>
              <p:nvPr/>
            </p:nvSpPr>
            <p:spPr>
              <a:xfrm>
                <a:off x="1525340" y="2674203"/>
                <a:ext cx="52465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=4211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F8CA3-3860-C944-98AE-F22D6FE23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340" y="2674203"/>
                <a:ext cx="524656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5203E18-FAB7-B444-8726-54B4A0812F9D}"/>
              </a:ext>
            </a:extLst>
          </p:cNvPr>
          <p:cNvSpPr txBox="1"/>
          <p:nvPr/>
        </p:nvSpPr>
        <p:spPr>
          <a:xfrm>
            <a:off x="3470841" y="3825921"/>
            <a:ext cx="1287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AC5E4-3267-6E4A-8558-348573AEAC35}"/>
                  </a:ext>
                </a:extLst>
              </p:cNvPr>
              <p:cNvSpPr txBox="1"/>
              <p:nvPr/>
            </p:nvSpPr>
            <p:spPr>
              <a:xfrm>
                <a:off x="1981200" y="4674406"/>
                <a:ext cx="44992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AC5E4-3267-6E4A-8558-348573AE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74406"/>
                <a:ext cx="449924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00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DA00-1A57-8149-89E3-3537DC4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DDD3-2375-DB47-B58C-0EA62BCBC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four-bit binary values. What is the (base-10) integer interpretation of these values?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0001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1010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0111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1111</a:t>
            </a:r>
          </a:p>
        </p:txBody>
      </p:sp>
    </p:spTree>
    <p:extLst>
      <p:ext uri="{BB962C8B-B14F-4D97-AF65-F5344CB8AC3E}">
        <p14:creationId xmlns:p14="http://schemas.microsoft.com/office/powerpoint/2010/main" val="814998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10119</TotalTime>
  <Words>2148</Words>
  <Application>Microsoft Macintosh PowerPoint</Application>
  <PresentationFormat>On-screen Show (4:3)</PresentationFormat>
  <Paragraphs>771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 Narrow</vt:lpstr>
      <vt:lpstr>Arial Narrow Bold</vt:lpstr>
      <vt:lpstr>Bradley Hand ITC</vt:lpstr>
      <vt:lpstr>Calibri</vt:lpstr>
      <vt:lpstr>Cambria Math</vt:lpstr>
      <vt:lpstr>Courier</vt:lpstr>
      <vt:lpstr>Courier New</vt:lpstr>
      <vt:lpstr>Monaco</vt:lpstr>
      <vt:lpstr>Wingdings 2</vt:lpstr>
      <vt:lpstr>Clarity</vt:lpstr>
      <vt:lpstr>Lecture 2: Representing Integers</vt:lpstr>
      <vt:lpstr>Abstraction</vt:lpstr>
      <vt:lpstr>Memory: A (very large) array of bytes</vt:lpstr>
      <vt:lpstr>Representing Integers</vt:lpstr>
      <vt:lpstr>Base-10 Integers</vt:lpstr>
      <vt:lpstr>Storing bits</vt:lpstr>
      <vt:lpstr>Base-2 Integers (aka Binary Numbers)</vt:lpstr>
      <vt:lpstr>Binary Numbers</vt:lpstr>
      <vt:lpstr>Exercise 1: Binary Numbers</vt:lpstr>
      <vt:lpstr>Exercise 1: Binary Numbers</vt:lpstr>
      <vt:lpstr>Binary Numbers</vt:lpstr>
      <vt:lpstr>Exercise 2: Binary Number Range</vt:lpstr>
      <vt:lpstr>Exercise 2: Binary Number Range</vt:lpstr>
      <vt:lpstr>Unsigned Integers in C</vt:lpstr>
      <vt:lpstr>ASCII characters</vt:lpstr>
      <vt:lpstr>Hexidecimal Numbers</vt:lpstr>
      <vt:lpstr>Exercise 3: Hexidecimal Numbers</vt:lpstr>
      <vt:lpstr>Exercise 3: Hexidecimal Numbers</vt:lpstr>
      <vt:lpstr>Endianness</vt:lpstr>
      <vt:lpstr>Endianness</vt:lpstr>
      <vt:lpstr>Arithmetic Logic Unit (ALU)</vt:lpstr>
      <vt:lpstr>Bitwise vs Logical Operations in C</vt:lpstr>
      <vt:lpstr>Exercise 4: Bitwise vs Logical Operations</vt:lpstr>
      <vt:lpstr>Exercise 4: Bitwise vs Logical Operations</vt:lpstr>
      <vt:lpstr>Example: Using Bitwise Operations</vt:lpstr>
      <vt:lpstr>Addition Example</vt:lpstr>
      <vt:lpstr>Addition Example with Overflow</vt:lpstr>
      <vt:lpstr>Error Cases</vt:lpstr>
      <vt:lpstr>Exercise 5: Binary Addition</vt:lpstr>
      <vt:lpstr>Exercise 5: Binary Addition</vt:lpstr>
      <vt:lpstr>Multiplication Example</vt:lpstr>
      <vt:lpstr>Addition Example</vt:lpstr>
      <vt:lpstr>Error Cases</vt:lpstr>
      <vt:lpstr>Exercise 6: Binary Multiplication</vt:lpstr>
      <vt:lpstr>Exercise 6: Binary Multiplication</vt:lpstr>
      <vt:lpstr>Multiplying with Shifts</vt:lpstr>
      <vt:lpstr>Exercise 7: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Computer Systems</dc:title>
  <dc:creator>Eleanor  Birrell</dc:creator>
  <cp:lastModifiedBy>Eleanor Birrell</cp:lastModifiedBy>
  <cp:revision>169</cp:revision>
  <dcterms:created xsi:type="dcterms:W3CDTF">2019-01-27T23:44:26Z</dcterms:created>
  <dcterms:modified xsi:type="dcterms:W3CDTF">2021-01-23T00:49:30Z</dcterms:modified>
</cp:coreProperties>
</file>