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1293" r:id="rId3"/>
    <p:sldId id="318" r:id="rId4"/>
    <p:sldId id="260" r:id="rId5"/>
    <p:sldId id="263" r:id="rId6"/>
    <p:sldId id="309" r:id="rId7"/>
    <p:sldId id="273" r:id="rId8"/>
    <p:sldId id="319" r:id="rId9"/>
    <p:sldId id="320" r:id="rId10"/>
    <p:sldId id="321" r:id="rId11"/>
    <p:sldId id="274" r:id="rId12"/>
    <p:sldId id="349" r:id="rId13"/>
    <p:sldId id="335" r:id="rId14"/>
    <p:sldId id="334" r:id="rId15"/>
    <p:sldId id="275" r:id="rId16"/>
    <p:sldId id="342" r:id="rId17"/>
    <p:sldId id="350" r:id="rId18"/>
    <p:sldId id="277" r:id="rId19"/>
    <p:sldId id="348" r:id="rId20"/>
    <p:sldId id="278" r:id="rId21"/>
    <p:sldId id="344" r:id="rId22"/>
    <p:sldId id="346" r:id="rId23"/>
    <p:sldId id="347" r:id="rId24"/>
    <p:sldId id="305" r:id="rId25"/>
    <p:sldId id="327" r:id="rId26"/>
    <p:sldId id="1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8" autoAdjust="0"/>
    <p:restoredTop sz="93476" autoAdjust="0"/>
  </p:normalViewPr>
  <p:slideViewPr>
    <p:cSldViewPr>
      <p:cViewPr varScale="1">
        <p:scale>
          <a:sx n="119" d="100"/>
          <a:sy n="119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sz="1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Shift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2.0 GHz Intel Core i7 Haswell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7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4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Shift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7E32-AF05-E24E-9F42-5C0332FB9113}" type="datetime1">
              <a:rPr lang="en-US" smtClean="0"/>
              <a:t>1/21/21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FBA9-0EF1-B74E-9EAD-3012B9B4D5C7}" type="datetime1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FF01-5099-0840-8CBF-2AFC1FE0D00B}" type="datetime1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BBC9-9E18-E744-B691-71582E5D8EA8}" type="datetime1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6FE9-E463-414C-B1FA-3CB5F46D425B}" type="datetime1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ECDF-93EE-4A45-94CB-B49DD8B85B58}" type="datetime1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3015-74C5-9344-8DF0-C654EAFF8DC3}" type="datetime1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8DAD-1EDD-A241-A617-EB5151CD96B9}" type="datetime1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853-B730-5A41-964D-8B8DE37C6941}" type="datetime1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0E03-83AD-7844-BD2A-442E14B35108}" type="datetime1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DA3AFF-88FA-E54C-AC00-BB930FB4FE15}" type="datetime1">
              <a:rPr lang="en-US" smtClean="0"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1: Introduction to Computer Systems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0BD9-E2F5-7849-86CE-F2C126FA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BC03-837B-0B46-88DA-AB83CAB8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Static random access memory (SRAM): stores each bit of data in a flip-flop, a circuit with two stable states </a:t>
            </a:r>
          </a:p>
          <a:p>
            <a:r>
              <a:rPr lang="en-US" dirty="0"/>
              <a:t>Dynamic Memory (DRAM): stores each bit of data in a capacitor, which stores energy in an electric field (or not)</a:t>
            </a:r>
          </a:p>
          <a:p>
            <a:r>
              <a:rPr lang="en-US" dirty="0"/>
              <a:t>Magnetic Disk: regions of the platter are magnetized with either N-S polarity or   S-N polarity</a:t>
            </a:r>
          </a:p>
          <a:p>
            <a:r>
              <a:rPr lang="en-US" dirty="0"/>
              <a:t>Optical Disk: stores bits as tiny indentations (pits) or not (lands) that reflect light differently</a:t>
            </a:r>
          </a:p>
          <a:p>
            <a:r>
              <a:rPr lang="en-US" dirty="0"/>
              <a:t>Flash Disk: electrons are stored in one of two gates separated by oxide layers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94BF-EE63-3343-90C9-A0A17EDD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905000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78D51-8C81-7B4A-930A-B9E470C4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35" y="2629465"/>
            <a:ext cx="991729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29C7D-079A-5D44-AAD0-E28422DBA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3733801"/>
            <a:ext cx="1281286" cy="99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4E4A1-A89F-654D-80EA-9CA80D232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5" y="4872010"/>
            <a:ext cx="972425" cy="97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9FD1-97E8-D842-BC2A-40D2742CF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86" y="5942838"/>
            <a:ext cx="1144714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473075" y="1349375"/>
            <a:ext cx="8229600" cy="5029201"/>
          </a:xfrm>
        </p:spPr>
        <p:txBody>
          <a:bodyPr anchor="t" anchorCtr="0"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eaLnBrk="1" hangingPunct="1"/>
            <a:r>
              <a:rPr lang="en-US" dirty="0"/>
              <a:t>Algebraic representation of logic---encode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1177925" y="3165475"/>
            <a:ext cx="4984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1828800" y="296545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572000" y="3165475"/>
            <a:ext cx="381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5575300" y="2940050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1828800" y="46101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1177925" y="4797425"/>
            <a:ext cx="498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  <a:endParaRPr lang="en-US" sz="20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5562600" y="4610100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689350" y="4797425"/>
            <a:ext cx="1765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420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04C5-9926-6B4D-9B40-531C838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Boolean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BB6C-EA75-254C-91B5-E9E8D304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each of the following expressions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1 | (~1)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| 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(~1) &amp; 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^ 1)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04C5-9926-6B4D-9B40-531C838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Boolean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BB6C-EA75-254C-91B5-E9E8D304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each of the following expressions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1 | (~1)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| 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(~1) &amp; 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^ 1)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044F1-8ACD-0841-88A9-8A2F3389926B}"/>
              </a:ext>
            </a:extLst>
          </p:cNvPr>
          <p:cNvSpPr/>
          <p:nvPr/>
        </p:nvSpPr>
        <p:spPr>
          <a:xfrm>
            <a:off x="3276600" y="1981200"/>
            <a:ext cx="4572000" cy="1514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1 | 0 = 1</a:t>
            </a:r>
          </a:p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~1    = 0 </a:t>
            </a:r>
          </a:p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0 &amp; 1 = 0</a:t>
            </a:r>
          </a:p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~0    = 1</a:t>
            </a:r>
          </a:p>
        </p:txBody>
      </p:sp>
    </p:spTree>
    <p:extLst>
      <p:ext uri="{BB962C8B-B14F-4D97-AF65-F5344CB8AC3E}">
        <p14:creationId xmlns:p14="http://schemas.microsoft.com/office/powerpoint/2010/main" val="25016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/>
          <a:lstStyle/>
          <a:p>
            <a:r>
              <a:rPr lang="en-US" dirty="0"/>
              <a:t>Bytes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byte</a:t>
            </a:r>
            <a:r>
              <a:rPr lang="en-US" sz="2000" dirty="0"/>
              <a:t> is a unit of eight bits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 index into the array is an </a:t>
            </a:r>
            <a:r>
              <a:rPr lang="en-US" sz="2000" b="1" dirty="0">
                <a:solidFill>
                  <a:schemeClr val="accent1"/>
                </a:solidFill>
              </a:rPr>
              <a:t>address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chemeClr val="accent1"/>
                </a:solidFill>
              </a:rPr>
              <a:t>pointer</a:t>
            </a:r>
          </a:p>
          <a:p>
            <a:pPr lvl="1"/>
            <a:r>
              <a:rPr lang="en-US" sz="2000" dirty="0"/>
              <a:t>Often expressed in hexadecimal</a:t>
            </a:r>
          </a:p>
          <a:p>
            <a:pPr lvl="1"/>
            <a:endParaRPr lang="en-US" sz="2000" i="1" dirty="0"/>
          </a:p>
          <a:p>
            <a:r>
              <a:rPr lang="en-US" sz="2000" dirty="0"/>
              <a:t>We speak of the </a:t>
            </a:r>
            <a:r>
              <a:rPr lang="en-US" sz="2000" i="1" dirty="0"/>
              <a:t>value</a:t>
            </a:r>
            <a:r>
              <a:rPr lang="en-US" sz="2000" dirty="0"/>
              <a:t> in memory at an address</a:t>
            </a:r>
          </a:p>
          <a:p>
            <a:pPr lvl="1"/>
            <a:r>
              <a:rPr lang="en-US" sz="2000" dirty="0"/>
              <a:t>The value may be a single byte …</a:t>
            </a:r>
          </a:p>
          <a:p>
            <a:pPr lvl="1"/>
            <a:r>
              <a:rPr lang="en-US" sz="2000" dirty="0"/>
              <a:t>… or a multi-byte quantity starting at that address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F68B3A-D0CA-7B41-8E39-5D8FF8245EA5}"/>
              </a:ext>
            </a:extLst>
          </p:cNvPr>
          <p:cNvGrpSpPr/>
          <p:nvPr/>
        </p:nvGrpSpPr>
        <p:grpSpPr>
          <a:xfrm>
            <a:off x="6458706" y="2863397"/>
            <a:ext cx="312647" cy="4056158"/>
            <a:chOff x="6458706" y="2863397"/>
            <a:chExt cx="312647" cy="40561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552C8-2004-9945-8A4B-6F17E473BC89}"/>
                </a:ext>
              </a:extLst>
            </p:cNvPr>
            <p:cNvSpPr txBox="1"/>
            <p:nvPr/>
          </p:nvSpPr>
          <p:spPr>
            <a:xfrm>
              <a:off x="6463255" y="6581001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DFBB1-5DAB-EC4A-AA05-8A1243260257}"/>
                </a:ext>
              </a:extLst>
            </p:cNvPr>
            <p:cNvSpPr txBox="1"/>
            <p:nvPr/>
          </p:nvSpPr>
          <p:spPr>
            <a:xfrm>
              <a:off x="6458706" y="534251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42169-7BC0-E642-B704-1ADA08DF8E07}"/>
                </a:ext>
              </a:extLst>
            </p:cNvPr>
            <p:cNvSpPr txBox="1"/>
            <p:nvPr/>
          </p:nvSpPr>
          <p:spPr>
            <a:xfrm>
              <a:off x="6458706" y="412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C8ADA-C560-9047-9815-8C605566F5F9}"/>
                </a:ext>
              </a:extLst>
            </p:cNvPr>
            <p:cNvSpPr txBox="1"/>
            <p:nvPr/>
          </p:nvSpPr>
          <p:spPr>
            <a:xfrm>
              <a:off x="6458706" y="286339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C122BC-4C53-D64C-A167-D1B80AFC5A08}"/>
              </a:ext>
            </a:extLst>
          </p:cNvPr>
          <p:cNvGrpSpPr/>
          <p:nvPr/>
        </p:nvGrpSpPr>
        <p:grpSpPr>
          <a:xfrm>
            <a:off x="6718561" y="1754511"/>
            <a:ext cx="946840" cy="4999754"/>
            <a:chOff x="5943600" y="1401046"/>
            <a:chExt cx="685800" cy="49997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2F3AC-1B8D-6A43-BB51-B1A225CB68AF}"/>
                </a:ext>
              </a:extLst>
            </p:cNvPr>
            <p:cNvSpPr/>
            <p:nvPr/>
          </p:nvSpPr>
          <p:spPr>
            <a:xfrm>
              <a:off x="5943600" y="515992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01101100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FA4729-7B0D-8349-BCFF-6B838763F26B}"/>
                </a:ext>
              </a:extLst>
            </p:cNvPr>
            <p:cNvSpPr/>
            <p:nvPr/>
          </p:nvSpPr>
          <p:spPr>
            <a:xfrm>
              <a:off x="5943600" y="3916680"/>
              <a:ext cx="685800" cy="1243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01010011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DB9088-8FA1-674C-A73B-C73CE872F137}"/>
                </a:ext>
              </a:extLst>
            </p:cNvPr>
            <p:cNvSpPr/>
            <p:nvPr/>
          </p:nvSpPr>
          <p:spPr>
            <a:xfrm>
              <a:off x="5943600" y="267580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11010001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C0E398B-CA1D-7249-9C74-7A174FD8EE14}"/>
                </a:ext>
              </a:extLst>
            </p:cNvPr>
            <p:cNvSpPr/>
            <p:nvPr/>
          </p:nvSpPr>
          <p:spPr>
            <a:xfrm>
              <a:off x="5943600" y="1401046"/>
              <a:ext cx="685800" cy="1274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00110111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CD7C0-4D13-3847-B007-E2B4A338E034}"/>
              </a:ext>
            </a:extLst>
          </p:cNvPr>
          <p:cNvGrpSpPr/>
          <p:nvPr/>
        </p:nvGrpSpPr>
        <p:grpSpPr>
          <a:xfrm>
            <a:off x="3124200" y="1467597"/>
            <a:ext cx="736099" cy="413534"/>
            <a:chOff x="3124200" y="1467597"/>
            <a:chExt cx="736099" cy="4135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6B41563-98ED-A445-A0C1-8AAEE57A7773}"/>
                </a:ext>
              </a:extLst>
            </p:cNvPr>
            <p:cNvSpPr/>
            <p:nvPr/>
          </p:nvSpPr>
          <p:spPr>
            <a:xfrm>
              <a:off x="3124200" y="14675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bytes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7A3D6E9-EB5C-304B-8C8E-519CE9A624C1}"/>
                </a:ext>
              </a:extLst>
            </p:cNvPr>
            <p:cNvCxnSpPr/>
            <p:nvPr/>
          </p:nvCxnSpPr>
          <p:spPr>
            <a:xfrm>
              <a:off x="3225549" y="1881131"/>
              <a:ext cx="533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04360"/>
          </a:xfrm>
        </p:spPr>
        <p:txBody>
          <a:bodyPr anchor="t" anchorCtr="0"/>
          <a:lstStyle/>
          <a:p>
            <a:pPr eaLnBrk="1" hangingPunct="1"/>
            <a:r>
              <a:rPr lang="en-US" dirty="0"/>
              <a:t>Bitwise operations on bytes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spcBef>
                <a:spcPts val="3000"/>
              </a:spcBef>
            </a:pPr>
            <a:r>
              <a:rPr lang="en-US" dirty="0"/>
              <a:t>How does this map to set operations?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2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24E-7E3B-6C40-9CC4-07C8EDD4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 : Bitwise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7EB1-7F3C-6E4B-AF87-0D1ADCC1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 </a:t>
            </a:r>
            <a:r>
              <a:rPr lang="en-US" dirty="0">
                <a:latin typeface="Courier" pitchFamily="2" charset="0"/>
              </a:rPr>
              <a:t>a = 01101100, b = 10101010</a:t>
            </a:r>
          </a:p>
          <a:p>
            <a:endParaRPr lang="en-US" dirty="0"/>
          </a:p>
          <a:p>
            <a:r>
              <a:rPr lang="en-US" dirty="0"/>
              <a:t>What are the results of evaluating the following Boolean operations?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" pitchFamily="2" charset="0"/>
              </a:rPr>
              <a:t>~a</a:t>
            </a:r>
          </a:p>
          <a:p>
            <a:pPr lvl="1"/>
            <a:r>
              <a:rPr lang="en-US" dirty="0">
                <a:latin typeface="Courier" pitchFamily="2" charset="0"/>
              </a:rPr>
              <a:t>~b</a:t>
            </a:r>
          </a:p>
          <a:p>
            <a:pPr lvl="1"/>
            <a:r>
              <a:rPr lang="en-US" dirty="0">
                <a:latin typeface="Courier" pitchFamily="2" charset="0"/>
              </a:rPr>
              <a:t>a &amp; b</a:t>
            </a:r>
          </a:p>
          <a:p>
            <a:pPr lvl="1"/>
            <a:r>
              <a:rPr lang="en-US" dirty="0">
                <a:latin typeface="Courier" pitchFamily="2" charset="0"/>
              </a:rPr>
              <a:t>a | b</a:t>
            </a:r>
          </a:p>
          <a:p>
            <a:pPr lvl="1"/>
            <a:r>
              <a:rPr lang="en-US" dirty="0">
                <a:latin typeface="Courier" pitchFamily="2" charset="0"/>
              </a:rPr>
              <a:t>a ^ b</a:t>
            </a:r>
          </a:p>
          <a:p>
            <a:pPr lvl="1"/>
            <a:endParaRPr lang="en-US" dirty="0">
              <a:latin typeface="Courier" pitchFamily="2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6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24E-7E3B-6C40-9CC4-07C8EDD4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 : Bitwise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7EB1-7F3C-6E4B-AF87-0D1ADCC1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 </a:t>
            </a:r>
            <a:r>
              <a:rPr lang="en-US" dirty="0">
                <a:latin typeface="Courier" pitchFamily="2" charset="0"/>
              </a:rPr>
              <a:t>a = 01101100, b = 10101010</a:t>
            </a:r>
          </a:p>
          <a:p>
            <a:endParaRPr lang="en-US" dirty="0"/>
          </a:p>
          <a:p>
            <a:r>
              <a:rPr lang="en-US" dirty="0"/>
              <a:t>What are the results of evaluating the following Boolean operations?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" pitchFamily="2" charset="0"/>
              </a:rPr>
              <a:t>~a</a:t>
            </a:r>
          </a:p>
          <a:p>
            <a:pPr lvl="1"/>
            <a:r>
              <a:rPr lang="en-US" dirty="0">
                <a:latin typeface="Courier" pitchFamily="2" charset="0"/>
              </a:rPr>
              <a:t>~b</a:t>
            </a:r>
          </a:p>
          <a:p>
            <a:pPr lvl="1"/>
            <a:r>
              <a:rPr lang="en-US" dirty="0">
                <a:latin typeface="Courier" pitchFamily="2" charset="0"/>
              </a:rPr>
              <a:t>a &amp; b</a:t>
            </a:r>
          </a:p>
          <a:p>
            <a:pPr lvl="1"/>
            <a:r>
              <a:rPr lang="en-US" dirty="0">
                <a:latin typeface="Courier" pitchFamily="2" charset="0"/>
              </a:rPr>
              <a:t>a | b</a:t>
            </a:r>
          </a:p>
          <a:p>
            <a:pPr lvl="1"/>
            <a:r>
              <a:rPr lang="en-US" dirty="0">
                <a:latin typeface="Courier" pitchFamily="2" charset="0"/>
              </a:rPr>
              <a:t>a ^ b</a:t>
            </a:r>
          </a:p>
          <a:p>
            <a:pPr lvl="1"/>
            <a:endParaRPr lang="en-US" dirty="0">
              <a:latin typeface="Courier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4B24A-349E-464D-99E7-08CA19A3BDBE}"/>
              </a:ext>
            </a:extLst>
          </p:cNvPr>
          <p:cNvSpPr txBox="1"/>
          <p:nvPr/>
        </p:nvSpPr>
        <p:spPr>
          <a:xfrm>
            <a:off x="1447800" y="3620376"/>
            <a:ext cx="5195653" cy="186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~01101100 = 10010011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~10101010 = 01010101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 01101100 &amp; 10101010 = 00101000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 01101100 | 10101010 = 11101110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 01101100 ^ 10101010 = 11000110</a:t>
            </a:r>
          </a:p>
        </p:txBody>
      </p:sp>
    </p:spTree>
    <p:extLst>
      <p:ext uri="{BB962C8B-B14F-4D97-AF65-F5344CB8AC3E}">
        <p14:creationId xmlns:p14="http://schemas.microsoft.com/office/powerpoint/2010/main" val="3772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Bitwise vs Logical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Bitwise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operations applied bit-wise in parallel</a:t>
            </a:r>
          </a:p>
          <a:p>
            <a:pPr>
              <a:spcBef>
                <a:spcPts val="3000"/>
              </a:spcBef>
            </a:pPr>
            <a:r>
              <a:rPr lang="en-US" dirty="0"/>
              <a:t>Logical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r>
              <a:rPr lang="en-US" dirty="0"/>
              <a:t>View 0 as “False”</a:t>
            </a:r>
          </a:p>
          <a:p>
            <a:pPr marL="563880" lvl="1"/>
            <a:r>
              <a:rPr lang="en-US" dirty="0"/>
              <a:t>View anything nonzero as “True”</a:t>
            </a:r>
          </a:p>
          <a:p>
            <a:pPr marL="563880" lvl="1"/>
            <a:r>
              <a:rPr lang="en-US" dirty="0"/>
              <a:t>Always return 0 or 1</a:t>
            </a:r>
          </a:p>
          <a:p>
            <a:pPr marL="563880" lvl="1"/>
            <a:r>
              <a:rPr lang="en-US" dirty="0">
                <a:solidFill>
                  <a:srgbClr val="FF0000"/>
                </a:solidFill>
              </a:rPr>
              <a:t>Early termination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16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3: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38150" indent="-34290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~01000001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~00000000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~~01000001</a:t>
            </a:r>
          </a:p>
          <a:p>
            <a:pPr marL="278130"/>
            <a:endParaRPr lang="en-US" sz="2000" dirty="0">
              <a:solidFill>
                <a:srgbClr val="980002"/>
              </a:solidFill>
            </a:endParaRP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!01000001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!00000000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!!01000001</a:t>
            </a:r>
          </a:p>
          <a:p>
            <a:pPr marL="278130"/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 01010101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 01010101</a:t>
            </a:r>
          </a:p>
          <a:p>
            <a:pPr marL="278130"/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&amp;&amp; 01010101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|| 01010101</a:t>
            </a:r>
            <a:endParaRPr lang="en-US" sz="2000" baseline="-6000" dirty="0">
              <a:latin typeface="Monaco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008817-0D7D-1E4C-B616-C6F4FB2915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55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44AD-C4EC-6549-AE29-6F525663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0: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0EFF2-8208-5240-B904-10CA0144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/>
              <a:t>Go onto the CS 105 </a:t>
            </a:r>
            <a:r>
              <a:rPr lang="en-US" dirty="0" err="1"/>
              <a:t>Zulip</a:t>
            </a:r>
            <a:r>
              <a:rPr lang="en-US" dirty="0"/>
              <a:t> (https://cs105s21.zulipchat.com) and introduce yourself </a:t>
            </a:r>
          </a:p>
          <a:p>
            <a:r>
              <a:rPr lang="en-US" dirty="0"/>
              <a:t>Notice that there is a channel called #</a:t>
            </a:r>
            <a:r>
              <a:rPr lang="en-US" dirty="0" err="1"/>
              <a:t>q&amp;a</a:t>
            </a:r>
            <a:r>
              <a:rPr lang="en-US" dirty="0"/>
              <a:t>. If you have questions while watching the lecture videos, post them there!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07A3C58-3A83-E745-9632-8C3E7CA9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97" y="3124200"/>
            <a:ext cx="5445605" cy="37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1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3: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38150" indent="-34290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~01000001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~00000000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~~01000001</a:t>
            </a:r>
          </a:p>
          <a:p>
            <a:pPr marL="278130"/>
            <a:endParaRPr lang="en-US" sz="2000" dirty="0">
              <a:solidFill>
                <a:srgbClr val="980002"/>
              </a:solidFill>
            </a:endParaRP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!01000001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!00000000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!!01000001</a:t>
            </a:r>
          </a:p>
          <a:p>
            <a:pPr marL="278130"/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 01010101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 01010101</a:t>
            </a:r>
          </a:p>
          <a:p>
            <a:pPr marL="278130"/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&amp;&amp; 01010101</a:t>
            </a:r>
          </a:p>
          <a:p>
            <a:pPr marL="278130"/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|| 01010101</a:t>
            </a:r>
            <a:endParaRPr lang="en-US" sz="2000" baseline="-6000" dirty="0">
              <a:latin typeface="Monaco" charset="0"/>
              <a:sym typeface="Monaco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2954AF-C919-DB4E-9BBB-D61E8CFED1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11111111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01000001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Monaco" charset="0"/>
              <a:sym typeface="Monaco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Monaco" charset="0"/>
              <a:sym typeface="Monaco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01000001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01111101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Monaco" charset="0"/>
              <a:sym typeface="Monaco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16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9063" indent="-119063" eaLnBrk="1" hangingPunct="1"/>
            <a:r>
              <a:rPr lang="en-US" dirty="0"/>
              <a:t>Bit Shifting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73352"/>
            <a:ext cx="5181600" cy="47183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Left Shift: 	</a:t>
            </a:r>
            <a:r>
              <a:rPr lang="en-US" sz="2400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sz="2400" b="1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sz="2400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sz="2400" b="1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sz="2000" dirty="0"/>
              <a:t>Shift bit-vector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sz="2000" dirty="0"/>
              <a:t> left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2000" dirty="0"/>
              <a:t> positions</a:t>
            </a:r>
          </a:p>
          <a:p>
            <a:pPr marL="552450" lvl="1" eaLnBrk="1" hangingPunct="1"/>
            <a:r>
              <a:rPr lang="en-US" sz="2000" dirty="0"/>
              <a:t>Throw away extra bits on left</a:t>
            </a:r>
          </a:p>
          <a:p>
            <a:pPr marL="552450" lvl="1" eaLnBrk="1" hangingPunct="1"/>
            <a:r>
              <a:rPr lang="en-US" sz="2000" dirty="0"/>
              <a:t>Fill with </a:t>
            </a:r>
            <a:r>
              <a:rPr lang="en-US" sz="20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sz="2000" dirty="0"/>
              <a:t>’s on right</a:t>
            </a:r>
          </a:p>
          <a:p>
            <a:pPr marL="838200" lvl="2" eaLnBrk="1" hangingPunct="1"/>
            <a:endParaRPr lang="en-US" dirty="0"/>
          </a:p>
          <a:p>
            <a:pPr eaLnBrk="1" hangingPunct="1"/>
            <a:r>
              <a:rPr lang="en-US" sz="2400" dirty="0"/>
              <a:t>Right Shift: 	</a:t>
            </a:r>
            <a:r>
              <a:rPr lang="en-US" sz="2400" b="1" dirty="0">
                <a:latin typeface="Courier New"/>
                <a:ea typeface="Monaco" charset="0"/>
                <a:cs typeface="Courier New"/>
                <a:sym typeface="Monaco" charset="0"/>
              </a:rPr>
              <a:t>x &gt;&gt; y</a:t>
            </a:r>
            <a:endParaRPr lang="en-US" sz="2400" b="1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sz="2000" dirty="0"/>
              <a:t>Shift bit-vector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sz="2000" dirty="0"/>
              <a:t> right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2000" dirty="0"/>
              <a:t> positions</a:t>
            </a:r>
          </a:p>
          <a:p>
            <a:pPr marL="552450" lvl="1" eaLnBrk="1" hangingPunct="1"/>
            <a:r>
              <a:rPr lang="en-US" sz="2000" dirty="0"/>
              <a:t>Throw away extra bits on right</a:t>
            </a:r>
          </a:p>
          <a:p>
            <a:pPr marL="552450" lvl="1" eaLnBrk="1" hangingPunct="1"/>
            <a:r>
              <a:rPr lang="en-US" sz="2000" dirty="0"/>
              <a:t>Logical shift: Fill with </a:t>
            </a:r>
            <a:r>
              <a:rPr lang="en-US" sz="20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sz="2000" dirty="0"/>
              <a:t>’s on left</a:t>
            </a:r>
          </a:p>
          <a:p>
            <a:pPr marL="552450" lvl="1" eaLnBrk="1" hangingPunct="1"/>
            <a:r>
              <a:rPr lang="en-US" sz="2000" dirty="0"/>
              <a:t>Arithmetic shift: Replicate most significant bit on left</a:t>
            </a:r>
          </a:p>
          <a:p>
            <a:pPr eaLnBrk="1" hangingPunct="1"/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2A24F-8E41-984E-A6D5-92FE584ADA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53000" y="4211997"/>
            <a:ext cx="4038600" cy="122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Choice between logical and arithmetic depends on the type of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8D75C17-789A-5E46-BB7A-75A01C48FB62}"/>
              </a:ext>
            </a:extLst>
          </p:cNvPr>
          <p:cNvSpPr txBox="1">
            <a:spLocks/>
          </p:cNvSpPr>
          <p:nvPr/>
        </p:nvSpPr>
        <p:spPr>
          <a:xfrm>
            <a:off x="4953000" y="2032338"/>
            <a:ext cx="4038600" cy="122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Undefined Behavior if you shift amount &lt; 0 or ≥ word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18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6D6F-5568-F746-B8A3-B9584DD5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Bit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2C0E-C5C2-9A44-86A7-0FA71E086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&lt;&lt; 4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l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2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a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4</a:t>
            </a:r>
          </a:p>
          <a:p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7D53-D93F-9F49-A547-954073CE4B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10010000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00011010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00000110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6D6F-5568-F746-B8A3-B9584DD5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Bit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2C0E-C5C2-9A44-86A7-0FA71E086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10101010 &lt;&lt; 4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10101010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l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4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10101010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a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4</a:t>
            </a:r>
          </a:p>
          <a:p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7D53-D93F-9F49-A547-954073CE4B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10100000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00001010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11111010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109B-CD9B-5444-B436-BE68840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and Bytes Require Interpretation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EA16-5069-F14F-9B1A-96736FE2B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00000000 00110101 00110000 00110001 </a:t>
            </a:r>
          </a:p>
          <a:p>
            <a:pPr marL="0" indent="0">
              <a:buNone/>
            </a:pPr>
            <a:r>
              <a:rPr lang="en-US" dirty="0"/>
              <a:t>might be interpreted 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integer 3,485,745</a:t>
            </a:r>
            <a:r>
              <a:rPr lang="en-US" baseline="-25000" dirty="0"/>
              <a:t>10</a:t>
            </a:r>
            <a:endParaRPr lang="en-US" dirty="0"/>
          </a:p>
          <a:p>
            <a:pPr lvl="1"/>
            <a:r>
              <a:rPr lang="en-US" dirty="0"/>
              <a:t>A floating point number close to 4.884569 x 10</a:t>
            </a:r>
            <a:r>
              <a:rPr lang="en-US" baseline="30000" dirty="0"/>
              <a:t>-39</a:t>
            </a:r>
          </a:p>
          <a:p>
            <a:pPr lvl="1"/>
            <a:r>
              <a:rPr lang="en-US" dirty="0"/>
              <a:t>The string “105”</a:t>
            </a:r>
          </a:p>
          <a:p>
            <a:pPr lvl="1"/>
            <a:r>
              <a:rPr lang="en-US" dirty="0"/>
              <a:t>A portion of an image or video</a:t>
            </a:r>
          </a:p>
          <a:p>
            <a:pPr lvl="1"/>
            <a:r>
              <a:rPr lang="en-US" dirty="0"/>
              <a:t>An address in memory</a:t>
            </a:r>
          </a:p>
        </p:txBody>
      </p:sp>
    </p:spTree>
    <p:extLst>
      <p:ext uri="{BB962C8B-B14F-4D97-AF65-F5344CB8AC3E}">
        <p14:creationId xmlns:p14="http://schemas.microsoft.com/office/powerpoint/2010/main" val="2448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FA0C-4B61-1748-B678-5B3729C0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Information is Bits + Context</a:t>
            </a:r>
          </a:p>
        </p:txBody>
      </p:sp>
    </p:spTree>
    <p:extLst>
      <p:ext uri="{BB962C8B-B14F-4D97-AF65-F5344CB8AC3E}">
        <p14:creationId xmlns:p14="http://schemas.microsoft.com/office/powerpoint/2010/main" val="3325239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particular questions that you would like me to address in this week’s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</a:t>
            </a:r>
            <a:r>
              <a:rPr lang="en-US"/>
              <a:t>any other comments </a:t>
            </a:r>
            <a:r>
              <a:rPr lang="en-US" dirty="0"/>
              <a:t>or feedback?</a:t>
            </a:r>
          </a:p>
        </p:txBody>
      </p:sp>
    </p:spTree>
    <p:extLst>
      <p:ext uri="{BB962C8B-B14F-4D97-AF65-F5344CB8AC3E}">
        <p14:creationId xmlns:p14="http://schemas.microsoft.com/office/powerpoint/2010/main" val="8766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C2EA3-DECA-0841-BF7F-AF14F6E8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71D3BA-1636-0742-9870-ECFBE7C3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4"/>
          <a:stretch/>
        </p:blipFill>
        <p:spPr>
          <a:xfrm>
            <a:off x="-228600" y="1524000"/>
            <a:ext cx="9472805" cy="2667000"/>
          </a:xfr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FFC4C38-AF9F-B04E-8639-EB67417D5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3493281" y="4419599"/>
            <a:ext cx="2157438" cy="21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6471A-6875-A141-B85A-21C157C2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65" y="4419600"/>
            <a:ext cx="2157437" cy="21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AE226-976A-894D-8FCA-0C34956B8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35" y="4419600"/>
            <a:ext cx="21590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6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b="1" dirty="0"/>
              <a:t>Example 1: Is x</a:t>
            </a:r>
            <a:r>
              <a:rPr lang="en-US" b="1" baseline="32000" dirty="0"/>
              <a:t>2</a:t>
            </a:r>
            <a:r>
              <a:rPr lang="en-US" b="1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r>
              <a:rPr lang="en-US" b="1" dirty="0"/>
              <a:t>Example 2: Is (</a:t>
            </a:r>
            <a:r>
              <a:rPr lang="en-US" b="1" dirty="0" err="1"/>
              <a:t>x</a:t>
            </a:r>
            <a:r>
              <a:rPr lang="en-US" b="1" dirty="0"/>
              <a:t> + </a:t>
            </a:r>
            <a:r>
              <a:rPr lang="en-US" b="1" dirty="0" err="1"/>
              <a:t>y</a:t>
            </a:r>
            <a:r>
              <a:rPr lang="en-US" b="1" dirty="0"/>
              <a:t>) + </a:t>
            </a:r>
            <a:r>
              <a:rPr lang="en-US" b="1" dirty="0" err="1"/>
              <a:t>z</a:t>
            </a:r>
            <a:r>
              <a:rPr lang="en-US" b="1" dirty="0"/>
              <a:t>  =  </a:t>
            </a:r>
            <a:r>
              <a:rPr lang="en-US" b="1" dirty="0" err="1"/>
              <a:t>x</a:t>
            </a:r>
            <a:r>
              <a:rPr lang="en-US" b="1" dirty="0"/>
              <a:t> + (</a:t>
            </a:r>
            <a:r>
              <a:rPr lang="en-US" b="1" dirty="0" err="1"/>
              <a:t>y</a:t>
            </a:r>
            <a:r>
              <a:rPr lang="en-US" b="1" dirty="0"/>
              <a:t> + </a:t>
            </a:r>
            <a:r>
              <a:rPr lang="en-US" b="1" dirty="0" err="1"/>
              <a:t>z</a:t>
            </a:r>
            <a:r>
              <a:rPr lang="en-US" b="1" dirty="0"/>
              <a:t>)?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	</a:t>
            </a:r>
          </a:p>
          <a:p>
            <a:pPr marL="838200" lvl="2"/>
            <a:r>
              <a:rPr lang="en-US" dirty="0"/>
              <a:t> (2^30 + -2^30) + 3.14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3.14</a:t>
            </a:r>
          </a:p>
          <a:p>
            <a:pPr marL="838200" lvl="2"/>
            <a:r>
              <a:rPr lang="en-US" dirty="0"/>
              <a:t> 2^30 + (-2^30 + 3.14)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20653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6322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Arithmetic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Does not generate random values</a:t>
            </a:r>
          </a:p>
          <a:p>
            <a:pPr lvl="1"/>
            <a:r>
              <a:rPr lang="en-US" dirty="0"/>
              <a:t>Arithmetic operations have important mathematical properties</a:t>
            </a:r>
          </a:p>
          <a:p>
            <a:r>
              <a:rPr lang="en-US" b="1" dirty="0"/>
              <a:t>Cannot assume all “usual” mathematical properties</a:t>
            </a:r>
          </a:p>
          <a:p>
            <a:pPr lvl="1"/>
            <a:r>
              <a:rPr lang="en-US" dirty="0"/>
              <a:t>Due to finiteness of representations</a:t>
            </a:r>
          </a:p>
          <a:p>
            <a:pPr lvl="1"/>
            <a:r>
              <a:rPr lang="en-US" dirty="0"/>
              <a:t>Integer operations satisfy “ring” properties</a:t>
            </a:r>
          </a:p>
          <a:p>
            <a:pPr lvl="2"/>
            <a:r>
              <a:rPr lang="en-US" dirty="0" err="1"/>
              <a:t>Commutativity</a:t>
            </a:r>
            <a:r>
              <a:rPr lang="en-US" dirty="0"/>
              <a:t>, </a:t>
            </a:r>
            <a:r>
              <a:rPr lang="en-US" dirty="0" err="1"/>
              <a:t>associativity</a:t>
            </a:r>
            <a:r>
              <a:rPr lang="en-US" dirty="0"/>
              <a:t>, </a:t>
            </a:r>
            <a:r>
              <a:rPr lang="en-US" dirty="0" err="1"/>
              <a:t>distributivity</a:t>
            </a:r>
            <a:endParaRPr lang="en-US" dirty="0"/>
          </a:p>
          <a:p>
            <a:pPr lvl="1"/>
            <a:r>
              <a:rPr lang="en-US" dirty="0"/>
              <a:t>Floating point operations satisfy “ordering” properties</a:t>
            </a:r>
          </a:p>
          <a:p>
            <a:pPr lvl="2"/>
            <a:r>
              <a:rPr lang="en-US" dirty="0" err="1"/>
              <a:t>Monotonicity</a:t>
            </a:r>
            <a:r>
              <a:rPr lang="en-US" dirty="0"/>
              <a:t>, values of signs</a:t>
            </a:r>
          </a:p>
          <a:p>
            <a:r>
              <a:rPr lang="en-US" b="1" dirty="0"/>
              <a:t>Observation</a:t>
            </a:r>
          </a:p>
          <a:p>
            <a:pPr lvl="1"/>
            <a:r>
              <a:rPr lang="en-US" dirty="0"/>
              <a:t>Need to understand which abstractions apply in which contexts</a:t>
            </a:r>
          </a:p>
          <a:p>
            <a:pPr lvl="1"/>
            <a:r>
              <a:rPr lang="en-US" dirty="0"/>
              <a:t>Important issues for compiler writers and serious application programmers</a:t>
            </a:r>
          </a:p>
        </p:txBody>
      </p:sp>
    </p:spTree>
    <p:extLst>
      <p:ext uri="{BB962C8B-B14F-4D97-AF65-F5344CB8AC3E}">
        <p14:creationId xmlns:p14="http://schemas.microsoft.com/office/powerpoint/2010/main" val="2285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Performance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785954"/>
            <a:ext cx="8382000" cy="2046645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36309" y="1603375"/>
            <a:ext cx="4202891" cy="227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copyji(int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int dst[2048][2048]){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j++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292909" y="1603375"/>
            <a:ext cx="4202891" cy="227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copyij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int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j++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14800" y="2514600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5047" y="3886200"/>
            <a:ext cx="5462089" cy="838200"/>
            <a:chOff x="1875047" y="3886200"/>
            <a:chExt cx="5462089" cy="838200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196299" y="3901589"/>
              <a:ext cx="1140837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81.8ms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75047" y="3886200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4.3ms</a:t>
              </a: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2870694" y="4278124"/>
              <a:ext cx="77009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2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Real-World Performance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  <p:extLst>
      <p:ext uri="{BB962C8B-B14F-4D97-AF65-F5344CB8AC3E}">
        <p14:creationId xmlns:p14="http://schemas.microsoft.com/office/powerpoint/2010/main" val="17754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902A-5268-4C47-ABAA-3F4EA2E1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FE49-A77E-834C-9E58-6EB44478C435}"/>
              </a:ext>
            </a:extLst>
          </p:cNvPr>
          <p:cNvSpPr>
            <a:spLocks/>
          </p:cNvSpPr>
          <p:nvPr/>
        </p:nvSpPr>
        <p:spPr bwMode="auto">
          <a:xfrm>
            <a:off x="1066800" y="2286000"/>
            <a:ext cx="7010400" cy="284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admin_stuff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authenticated){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if(authenticated){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// do admin stuff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}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dontTryThisAtHome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char *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user_input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char data[size];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ret =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memcpy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(*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user_input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, data);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return ret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6609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9E36-3E4F-F34D-9912-B332207E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E3FD-8DC4-C347-9C79-BEE5D8D1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bit</a:t>
            </a:r>
            <a:r>
              <a:rPr lang="en-US" dirty="0"/>
              <a:t> is a binary digit that can have two possible values</a:t>
            </a:r>
          </a:p>
          <a:p>
            <a:endParaRPr lang="en-US" dirty="0"/>
          </a:p>
          <a:p>
            <a:r>
              <a:rPr lang="en-US" dirty="0"/>
              <a:t>can be physically represented with a two state device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696E5-F420-284D-B40A-6621A0957A3A}"/>
              </a:ext>
            </a:extLst>
          </p:cNvPr>
          <p:cNvGrpSpPr/>
          <p:nvPr/>
        </p:nvGrpSpPr>
        <p:grpSpPr>
          <a:xfrm>
            <a:off x="3923294" y="3327701"/>
            <a:ext cx="1364226" cy="2887740"/>
            <a:chOff x="3923294" y="3327701"/>
            <a:chExt cx="1364226" cy="28877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4D0854-62EB-4743-A8C0-E7D286F6C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r="44835" b="8542"/>
            <a:stretch/>
          </p:blipFill>
          <p:spPr>
            <a:xfrm>
              <a:off x="3923294" y="3327701"/>
              <a:ext cx="1362456" cy="13522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D70CA6-CA6E-274C-B649-868928D03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41"/>
            <a:stretch/>
          </p:blipFill>
          <p:spPr>
            <a:xfrm>
              <a:off x="3923294" y="4873784"/>
              <a:ext cx="1364226" cy="134165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68B1F-5A26-0E43-B8D1-FF66217353D9}"/>
              </a:ext>
            </a:extLst>
          </p:cNvPr>
          <p:cNvGrpSpPr/>
          <p:nvPr/>
        </p:nvGrpSpPr>
        <p:grpSpPr>
          <a:xfrm>
            <a:off x="5623819" y="3323434"/>
            <a:ext cx="1362456" cy="2896769"/>
            <a:chOff x="5623819" y="3323434"/>
            <a:chExt cx="1362456" cy="28967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3B35C7-6132-AE4F-B477-2711CDCD9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0" b="4672"/>
            <a:stretch/>
          </p:blipFill>
          <p:spPr>
            <a:xfrm>
              <a:off x="5623819" y="3323434"/>
              <a:ext cx="1362456" cy="1356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2EA401-12E6-F14F-8E31-1E2BC66D2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4" t="16315" r="21253" b="23096"/>
            <a:stretch/>
          </p:blipFill>
          <p:spPr>
            <a:xfrm>
              <a:off x="5623819" y="4858941"/>
              <a:ext cx="1354825" cy="13612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1437F1-6525-2D4F-A2E3-84E09994CD56}"/>
              </a:ext>
            </a:extLst>
          </p:cNvPr>
          <p:cNvGrpSpPr/>
          <p:nvPr/>
        </p:nvGrpSpPr>
        <p:grpSpPr>
          <a:xfrm>
            <a:off x="391300" y="3327701"/>
            <a:ext cx="1358900" cy="2887740"/>
            <a:chOff x="391300" y="3327701"/>
            <a:chExt cx="1358900" cy="28877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ED738C-5295-6F47-BE9F-0DF9A0C68EAF}"/>
                </a:ext>
              </a:extLst>
            </p:cNvPr>
            <p:cNvGrpSpPr/>
            <p:nvPr/>
          </p:nvGrpSpPr>
          <p:grpSpPr>
            <a:xfrm>
              <a:off x="391300" y="4858941"/>
              <a:ext cx="1358900" cy="1356500"/>
              <a:chOff x="391300" y="4858941"/>
              <a:chExt cx="1358900" cy="13565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5CFEE5-F7A7-7540-9126-E1951F3AD49A}"/>
                  </a:ext>
                </a:extLst>
              </p:cNvPr>
              <p:cNvSpPr/>
              <p:nvPr/>
            </p:nvSpPr>
            <p:spPr>
              <a:xfrm>
                <a:off x="391300" y="4858941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04CCDB0-5514-D149-A06B-4ED6C4A09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21" t="-7" r="72871" b="90861"/>
              <a:stretch/>
            </p:blipFill>
            <p:spPr>
              <a:xfrm>
                <a:off x="640341" y="4953000"/>
                <a:ext cx="783726" cy="1200213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F6C7E0-EA1F-D54D-8D9B-907535C72A15}"/>
                </a:ext>
              </a:extLst>
            </p:cNvPr>
            <p:cNvGrpSpPr/>
            <p:nvPr/>
          </p:nvGrpSpPr>
          <p:grpSpPr>
            <a:xfrm>
              <a:off x="391300" y="3327701"/>
              <a:ext cx="1358900" cy="1356500"/>
              <a:chOff x="332600" y="3429000"/>
              <a:chExt cx="1358900" cy="13565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B19367-38E8-504E-AFCC-0A5EEB827203}"/>
                  </a:ext>
                </a:extLst>
              </p:cNvPr>
              <p:cNvSpPr/>
              <p:nvPr/>
            </p:nvSpPr>
            <p:spPr>
              <a:xfrm>
                <a:off x="332600" y="3429000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218DF4-A11A-8345-892A-18DAAB7C48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0" t="-109" r="75851" b="90963"/>
              <a:stretch/>
            </p:blipFill>
            <p:spPr>
              <a:xfrm>
                <a:off x="720538" y="3524187"/>
                <a:ext cx="651062" cy="1200213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604FF-F71E-234E-AC0B-BD555596C0B1}"/>
              </a:ext>
            </a:extLst>
          </p:cNvPr>
          <p:cNvGrpSpPr/>
          <p:nvPr/>
        </p:nvGrpSpPr>
        <p:grpSpPr>
          <a:xfrm>
            <a:off x="2086499" y="3329312"/>
            <a:ext cx="1588420" cy="2886129"/>
            <a:chOff x="2086499" y="3329312"/>
            <a:chExt cx="1588420" cy="2886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0A9AA-72C6-D84A-A0A7-9AF2EE1FB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2" t="37016" r="83215" b="41341"/>
            <a:stretch/>
          </p:blipFill>
          <p:spPr>
            <a:xfrm>
              <a:off x="2086499" y="4796866"/>
              <a:ext cx="1354824" cy="14185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490E95-DC63-EB43-B6B4-8FEE0955E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07" t="8281" r="4960" b="70076"/>
            <a:stretch/>
          </p:blipFill>
          <p:spPr>
            <a:xfrm>
              <a:off x="2320095" y="3329312"/>
              <a:ext cx="1354824" cy="14185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88B19D-E687-864F-A7DA-ADCAD44737FD}"/>
              </a:ext>
            </a:extLst>
          </p:cNvPr>
          <p:cNvGrpSpPr/>
          <p:nvPr/>
        </p:nvGrpSpPr>
        <p:grpSpPr>
          <a:xfrm>
            <a:off x="7265610" y="3323434"/>
            <a:ext cx="1404156" cy="2908278"/>
            <a:chOff x="7265610" y="3323434"/>
            <a:chExt cx="1404156" cy="2908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5A267D-427C-4842-86DC-2D73CE862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0" r="21831"/>
            <a:stretch/>
          </p:blipFill>
          <p:spPr>
            <a:xfrm>
              <a:off x="7314942" y="3323434"/>
              <a:ext cx="1354824" cy="135721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49AFA7-D4C8-A343-AAEF-ADCA68DD6213}"/>
                </a:ext>
              </a:extLst>
            </p:cNvPr>
            <p:cNvGrpSpPr/>
            <p:nvPr/>
          </p:nvGrpSpPr>
          <p:grpSpPr>
            <a:xfrm>
              <a:off x="7265610" y="4874499"/>
              <a:ext cx="1354824" cy="1357213"/>
              <a:chOff x="7265610" y="4874499"/>
              <a:chExt cx="1354824" cy="13572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FE99DE0-5BA5-8D48-BC7E-5FDE824CBC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0" r="21831"/>
              <a:stretch/>
            </p:blipFill>
            <p:spPr>
              <a:xfrm>
                <a:off x="7265610" y="4874499"/>
                <a:ext cx="1354824" cy="135721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676C0CE-4395-9642-A26F-B99545892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77" t="39471" r="38056" b="57160"/>
              <a:stretch/>
            </p:blipFill>
            <p:spPr>
              <a:xfrm>
                <a:off x="7546677" y="5400705"/>
                <a:ext cx="799916" cy="3555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653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-purple" id="{8596739B-3F71-874F-9215-0665A6A1E58E}" vid="{2A4850A6-4503-3A4D-BDFE-E228F1D3ED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19691</TotalTime>
  <Words>1427</Words>
  <Application>Microsoft Macintosh PowerPoint</Application>
  <PresentationFormat>On-screen Show (4:3)</PresentationFormat>
  <Paragraphs>328</Paragraphs>
  <Slides>26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Bold</vt:lpstr>
      <vt:lpstr>Courier</vt:lpstr>
      <vt:lpstr>Courier New</vt:lpstr>
      <vt:lpstr>Courier New Bold</vt:lpstr>
      <vt:lpstr>Gill Sans</vt:lpstr>
      <vt:lpstr>Monaco</vt:lpstr>
      <vt:lpstr>Clarity</vt:lpstr>
      <vt:lpstr>Lecture 1: Introduction to Computer Systems</vt:lpstr>
      <vt:lpstr>Exercise 0: Introductions</vt:lpstr>
      <vt:lpstr>Abstraction</vt:lpstr>
      <vt:lpstr>Correctness</vt:lpstr>
      <vt:lpstr>Computer Arithmetic</vt:lpstr>
      <vt:lpstr>Performance</vt:lpstr>
      <vt:lpstr>Real-World Performance</vt:lpstr>
      <vt:lpstr>Security</vt:lpstr>
      <vt:lpstr>Bits</vt:lpstr>
      <vt:lpstr>Storing bits</vt:lpstr>
      <vt:lpstr>Boolean Algebra</vt:lpstr>
      <vt:lpstr>Exercise 1: Boolean Operations</vt:lpstr>
      <vt:lpstr>Exercise 1: Boolean Operations</vt:lpstr>
      <vt:lpstr>Bytes and Memory</vt:lpstr>
      <vt:lpstr>General Boolean algebras</vt:lpstr>
      <vt:lpstr>Exercise 2 : Bitwise Operations</vt:lpstr>
      <vt:lpstr>Exercise 2 : Bitwise Operations</vt:lpstr>
      <vt:lpstr>Bitwise vs Logical Operations in C</vt:lpstr>
      <vt:lpstr>Exercise 3: Bitwise vs Logical Operations</vt:lpstr>
      <vt:lpstr>Exercise 3: Bitwise vs Logical Operations</vt:lpstr>
      <vt:lpstr>Bit Shifting</vt:lpstr>
      <vt:lpstr>Example: Bit Shifting</vt:lpstr>
      <vt:lpstr>Exercise 4: Bit Shifting</vt:lpstr>
      <vt:lpstr>Bits and Bytes Require Interpretation</vt:lpstr>
      <vt:lpstr>Information is Bits + Context</vt:lpstr>
      <vt:lpstr>Exercise 5: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 Birrell</dc:creator>
  <cp:lastModifiedBy>Eleanor Birrell</cp:lastModifiedBy>
  <cp:revision>103</cp:revision>
  <dcterms:created xsi:type="dcterms:W3CDTF">2018-12-19T18:51:49Z</dcterms:created>
  <dcterms:modified xsi:type="dcterms:W3CDTF">2021-01-22T05:50:56Z</dcterms:modified>
</cp:coreProperties>
</file>