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60" r:id="rId3"/>
    <p:sldId id="261" r:id="rId4"/>
    <p:sldId id="275" r:id="rId5"/>
    <p:sldId id="303" r:id="rId6"/>
    <p:sldId id="304" r:id="rId7"/>
    <p:sldId id="305" r:id="rId8"/>
    <p:sldId id="302" r:id="rId9"/>
    <p:sldId id="278" r:id="rId10"/>
    <p:sldId id="279" r:id="rId11"/>
    <p:sldId id="280" r:id="rId12"/>
    <p:sldId id="287" r:id="rId13"/>
    <p:sldId id="286" r:id="rId14"/>
    <p:sldId id="281" r:id="rId15"/>
    <p:sldId id="288" r:id="rId16"/>
    <p:sldId id="284" r:id="rId17"/>
    <p:sldId id="282" r:id="rId18"/>
    <p:sldId id="289" r:id="rId19"/>
    <p:sldId id="290" r:id="rId20"/>
    <p:sldId id="283" r:id="rId21"/>
    <p:sldId id="291" r:id="rId22"/>
    <p:sldId id="292" r:id="rId23"/>
    <p:sldId id="293" r:id="rId24"/>
    <p:sldId id="274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470" r:id="rId34"/>
    <p:sldId id="315" r:id="rId35"/>
    <p:sldId id="437" r:id="rId36"/>
    <p:sldId id="442" r:id="rId37"/>
    <p:sldId id="448" r:id="rId38"/>
    <p:sldId id="449" r:id="rId39"/>
    <p:sldId id="361" r:id="rId40"/>
    <p:sldId id="452" r:id="rId41"/>
    <p:sldId id="453" r:id="rId42"/>
    <p:sldId id="456" r:id="rId43"/>
    <p:sldId id="457" r:id="rId44"/>
    <p:sldId id="458" r:id="rId45"/>
    <p:sldId id="459" r:id="rId46"/>
    <p:sldId id="460" r:id="rId47"/>
    <p:sldId id="461" r:id="rId48"/>
    <p:sldId id="462" r:id="rId49"/>
    <p:sldId id="464" r:id="rId50"/>
    <p:sldId id="463" r:id="rId51"/>
    <p:sldId id="465" r:id="rId52"/>
    <p:sldId id="466" r:id="rId53"/>
    <p:sldId id="467" r:id="rId54"/>
    <p:sldId id="468" r:id="rId55"/>
    <p:sldId id="469" r:id="rId56"/>
    <p:sldId id="472" r:id="rId57"/>
    <p:sldId id="473" r:id="rId58"/>
    <p:sldId id="471" r:id="rId59"/>
    <p:sldId id="475" r:id="rId60"/>
    <p:sldId id="48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FF"/>
    <a:srgbClr val="FF0000"/>
    <a:srgbClr val="FF77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9"/>
    <p:restoredTop sz="94600"/>
  </p:normalViewPr>
  <p:slideViewPr>
    <p:cSldViewPr snapToGrid="0" snapToObjects="1">
      <p:cViewPr varScale="1">
        <p:scale>
          <a:sx n="130" d="100"/>
          <a:sy n="130" d="100"/>
        </p:scale>
        <p:origin x="1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problem we’ll focus on for this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78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76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1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8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5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4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8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73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2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3/5/19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5A429E-EC32-4435-B6D9-2C358E91B0C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1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3/5/19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51A – Spring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17" name="Oval 16"/>
          <p:cNvSpPr/>
          <p:nvPr/>
        </p:nvSpPr>
        <p:spPr>
          <a:xfrm>
            <a:off x="4205126" y="30762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16792" y="3309780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471343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8200" y="6096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learn to predict new example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90800"/>
            <a:ext cx="1816100" cy="2019300"/>
          </a:xfrm>
          <a:prstGeom prst="rect">
            <a:avLst/>
          </a:prstGeom>
        </p:spPr>
      </p:pic>
      <p:sp>
        <p:nvSpPr>
          <p:cNvPr id="22" name="Right Arrow 21"/>
          <p:cNvSpPr/>
          <p:nvPr/>
        </p:nvSpPr>
        <p:spPr>
          <a:xfrm>
            <a:off x="6050854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12000" y="3526230"/>
            <a:ext cx="161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 label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9870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learning: classification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79" y="1935657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45" y="322857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14" y="421892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308" y="5043074"/>
            <a:ext cx="1220008" cy="6963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1633" y="613833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given labeled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4121" y="184855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4121" y="250011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2900" y="3320466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900" y="4284458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900" y="5097713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5780" y="3080623"/>
            <a:ext cx="4941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Classification: a finite set of labels</a:t>
            </a:r>
          </a:p>
        </p:txBody>
      </p:sp>
    </p:spTree>
    <p:extLst>
      <p:ext uri="{BB962C8B-B14F-4D97-AF65-F5344CB8AC3E}">
        <p14:creationId xmlns:p14="http://schemas.microsoft.com/office/powerpoint/2010/main" val="333959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Classification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5C3B14-698C-E141-BB77-8C15A9F45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607" y="1983883"/>
            <a:ext cx="4727739" cy="470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6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Classification Applications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98537" y="1741310"/>
            <a:ext cx="8153400" cy="49332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dirty="0" err="1">
                <a:solidFill>
                  <a:schemeClr val="accent1"/>
                </a:solidFill>
              </a:rPr>
              <a:t>Face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recognition</a:t>
            </a: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1"/>
                </a:solidFill>
              </a:rPr>
              <a:t>Character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recognition</a:t>
            </a: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dirty="0" err="1">
                <a:solidFill>
                  <a:schemeClr val="accent1"/>
                </a:solidFill>
              </a:rPr>
              <a:t>Spam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detection</a:t>
            </a: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dirty="0" err="1">
                <a:solidFill>
                  <a:schemeClr val="accent1"/>
                </a:solidFill>
              </a:rPr>
              <a:t>Medical</a:t>
            </a:r>
            <a:r>
              <a:rPr lang="tr-TR" dirty="0">
                <a:solidFill>
                  <a:schemeClr val="accent1"/>
                </a:solidFill>
              </a:rPr>
              <a:t> diagnosis: </a:t>
            </a:r>
            <a:r>
              <a:rPr lang="tr-TR" dirty="0"/>
              <a:t>From symptoms to illnesses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>
              <a:solidFill>
                <a:schemeClr val="accent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tr-TR" dirty="0" err="1">
                <a:solidFill>
                  <a:schemeClr val="accent1"/>
                </a:solidFill>
              </a:rPr>
              <a:t>Biometrics</a:t>
            </a:r>
            <a:r>
              <a:rPr lang="tr-TR" dirty="0">
                <a:solidFill>
                  <a:schemeClr val="accent1"/>
                </a:solidFill>
              </a:rPr>
              <a:t>: </a:t>
            </a:r>
            <a:r>
              <a:rPr lang="tr-TR" dirty="0"/>
              <a:t>Recognition/authentication using physical and/or behavioral characteristics: Face, iris, signature, </a:t>
            </a:r>
            <a:r>
              <a:rPr lang="tr-TR" dirty="0" err="1"/>
              <a:t>etc</a:t>
            </a:r>
            <a:endParaRPr lang="tr-TR" dirty="0"/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 marL="0" indent="0">
              <a:lnSpc>
                <a:spcPct val="90000"/>
              </a:lnSpc>
              <a:buNone/>
            </a:pPr>
            <a:r>
              <a:rPr lang="tr-TR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869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learning: regression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14" y="1904989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45" y="3150247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14" y="4140598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308" y="4964749"/>
            <a:ext cx="1220008" cy="6963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1633" y="613833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given labeled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41633" y="167415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556" y="2469443"/>
            <a:ext cx="56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-4.5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2900" y="324214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900" y="4206133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900" y="5019388"/>
            <a:ext cx="50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5780" y="3080623"/>
            <a:ext cx="4941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Regression: label is real-valued</a:t>
            </a:r>
          </a:p>
        </p:txBody>
      </p:sp>
    </p:spTree>
    <p:extLst>
      <p:ext uri="{BB962C8B-B14F-4D97-AF65-F5344CB8AC3E}">
        <p14:creationId xmlns:p14="http://schemas.microsoft.com/office/powerpoint/2010/main" val="107601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tr-TR" dirty="0" err="1"/>
              <a:t>Regression</a:t>
            </a:r>
            <a:r>
              <a:rPr lang="tr-TR" dirty="0"/>
              <a:t> Example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Price</a:t>
            </a:r>
            <a:r>
              <a:rPr lang="tr-TR" dirty="0"/>
              <a:t> of a used car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/>
              <a:t>x </a:t>
            </a:r>
            <a:r>
              <a:rPr lang="tr-TR" dirty="0"/>
              <a:t>: car </a:t>
            </a:r>
            <a:r>
              <a:rPr lang="tr-TR" dirty="0" err="1"/>
              <a:t>attributes</a:t>
            </a:r>
            <a:br>
              <a:rPr lang="tr-TR" dirty="0"/>
            </a:br>
            <a:r>
              <a:rPr lang="tr-TR" dirty="0"/>
              <a:t>     (</a:t>
            </a:r>
            <a:r>
              <a:rPr lang="tr-TR" dirty="0" err="1"/>
              <a:t>e.g</a:t>
            </a:r>
            <a:r>
              <a:rPr lang="tr-TR" dirty="0"/>
              <a:t>. </a:t>
            </a:r>
            <a:r>
              <a:rPr lang="tr-TR" dirty="0" err="1"/>
              <a:t>mileage</a:t>
            </a:r>
            <a:r>
              <a:rPr lang="tr-TR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tr-TR" i="1" dirty="0"/>
              <a:t>y </a:t>
            </a:r>
            <a:r>
              <a:rPr lang="tr-TR" dirty="0"/>
              <a:t>: price</a:t>
            </a: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pic>
        <p:nvPicPr>
          <p:cNvPr id="901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0200" y="1492250"/>
            <a:ext cx="4546600" cy="4375150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A429E-EC32-4435-B6D9-2C358E91B0C4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96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Economics/Finance: predict the value of a stock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Epidemiology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Car/plane navigation: angle of the steering wheel, acceleration,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Temporal trends: weather over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47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learning: ranking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14" y="2067881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69" y="3366349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638" y="4356700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132" y="5180851"/>
            <a:ext cx="1220008" cy="6963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1633" y="613833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given labeled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6556" y="1980780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556" y="2632335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75724" y="3458243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75724" y="4422235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75724" y="523549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5780" y="3080623"/>
            <a:ext cx="4941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Ranking: label is a ranking</a:t>
            </a:r>
          </a:p>
        </p:txBody>
      </p:sp>
    </p:spTree>
    <p:extLst>
      <p:ext uri="{BB962C8B-B14F-4D97-AF65-F5344CB8AC3E}">
        <p14:creationId xmlns:p14="http://schemas.microsoft.com/office/powerpoint/2010/main" val="2711695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5777" y="2489199"/>
            <a:ext cx="3211463" cy="27883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query and</a:t>
            </a:r>
          </a:p>
          <a:p>
            <a:pPr marL="0" indent="0">
              <a:buNone/>
            </a:pPr>
            <a:r>
              <a:rPr lang="en-US" dirty="0"/>
              <a:t>a set of web pages, </a:t>
            </a:r>
          </a:p>
          <a:p>
            <a:pPr marL="0" indent="0">
              <a:buNone/>
            </a:pPr>
            <a:r>
              <a:rPr lang="en-US" dirty="0"/>
              <a:t>rank them according</a:t>
            </a:r>
          </a:p>
          <a:p>
            <a:pPr marL="0" indent="0">
              <a:buNone/>
            </a:pPr>
            <a:r>
              <a:rPr lang="en-US" dirty="0"/>
              <a:t>to relevance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385" y="2074333"/>
            <a:ext cx="5199663" cy="41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18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03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User preference, e.g. Netflix “My List” -- movie queue ranking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iTunes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flight search (search in general)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reranking</a:t>
            </a:r>
            <a:r>
              <a:rPr lang="en-US" dirty="0"/>
              <a:t> N-best output lists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16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745" y="3430411"/>
            <a:ext cx="3095522" cy="28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0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798" y="3431117"/>
            <a:ext cx="1993900" cy="191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448" y="1526117"/>
            <a:ext cx="19431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200" y="1526117"/>
            <a:ext cx="1676400" cy="1689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5248" y="1691217"/>
            <a:ext cx="25908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9448" y="3575050"/>
            <a:ext cx="2870200" cy="1638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9448" y="6016260"/>
            <a:ext cx="6501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</a:rPr>
              <a:t>Unupervised</a:t>
            </a:r>
            <a:r>
              <a:rPr lang="en-US" sz="2000" dirty="0">
                <a:solidFill>
                  <a:srgbClr val="0000FF"/>
                </a:solidFill>
              </a:rPr>
              <a:t> learning: given data, i.e. examples, but no labels</a:t>
            </a:r>
          </a:p>
        </p:txBody>
      </p:sp>
    </p:spTree>
    <p:extLst>
      <p:ext uri="{BB962C8B-B14F-4D97-AF65-F5344CB8AC3E}">
        <p14:creationId xmlns:p14="http://schemas.microsoft.com/office/powerpoint/2010/main" val="4072518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learning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learn clusters/groups without any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customer segmentation (i.e. grouping)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image compression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bioinformatics: learn motifs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435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89667"/>
            <a:ext cx="4286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left, right, straight, left, left, left, straight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2511133"/>
            <a:ext cx="5126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left, straight, straight, left, right, straight, straight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9777" y="2032000"/>
            <a:ext cx="85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GOOD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4443" y="2508577"/>
            <a:ext cx="60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8" y="3291246"/>
            <a:ext cx="4286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left, right, straight, left, left, left, straight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648" y="3812712"/>
            <a:ext cx="5126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left, straight, straight, left, right, straight, straight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9777" y="3333579"/>
            <a:ext cx="61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18.5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14443" y="3810156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-3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9778" y="3146778"/>
            <a:ext cx="7775222" cy="2822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79778" y="4329289"/>
            <a:ext cx="7775222" cy="2822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2890" y="4595167"/>
            <a:ext cx="79191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a </a:t>
            </a:r>
            <a:r>
              <a:rPr lang="en-US" sz="2400" i="1" dirty="0">
                <a:solidFill>
                  <a:srgbClr val="FF6600"/>
                </a:solidFill>
              </a:rPr>
              <a:t>sequence</a:t>
            </a:r>
            <a:r>
              <a:rPr lang="en-US" sz="2400" dirty="0"/>
              <a:t> of examples/states and a </a:t>
            </a:r>
            <a:r>
              <a:rPr lang="en-US" sz="2400" i="1" dirty="0">
                <a:solidFill>
                  <a:srgbClr val="FF6600"/>
                </a:solidFill>
              </a:rPr>
              <a:t>reward</a:t>
            </a:r>
            <a:r>
              <a:rPr lang="en-US" sz="2400" dirty="0"/>
              <a:t> after completing that sequence, learn to predict the action to take in for an individual example/state</a:t>
            </a:r>
          </a:p>
        </p:txBody>
      </p:sp>
    </p:spTree>
    <p:extLst>
      <p:ext uri="{BB962C8B-B14F-4D97-AF65-F5344CB8AC3E}">
        <p14:creationId xmlns:p14="http://schemas.microsoft.com/office/powerpoint/2010/main" val="3369511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11" y="2329743"/>
            <a:ext cx="1320234" cy="1071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789" y="2329743"/>
            <a:ext cx="1320234" cy="1071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29" y="2329743"/>
            <a:ext cx="1320234" cy="107103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890888" y="2779887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7467" y="2779887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60518" y="2779887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87353" y="256699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60444" y="2549054"/>
            <a:ext cx="78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WIN!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22" y="3910301"/>
            <a:ext cx="1320234" cy="10710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0" y="3910301"/>
            <a:ext cx="1320234" cy="10710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740" y="3910301"/>
            <a:ext cx="1320234" cy="1071033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1904999" y="4360445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51578" y="4360445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74629" y="4360445"/>
            <a:ext cx="338667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01464" y="41475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74555" y="4129612"/>
            <a:ext cx="898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LOSE!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8778" y="1693334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Backgammon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6888" y="5376333"/>
            <a:ext cx="8085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sequences of moves and whether or not the player won at the end, learn to make good moves</a:t>
            </a:r>
          </a:p>
        </p:txBody>
      </p:sp>
    </p:spTree>
    <p:extLst>
      <p:ext uri="{BB962C8B-B14F-4D97-AF65-F5344CB8AC3E}">
        <p14:creationId xmlns:p14="http://schemas.microsoft.com/office/powerpoint/2010/main" val="1946292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learning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data is available:</a:t>
            </a:r>
          </a:p>
          <a:p>
            <a:pPr lvl="2"/>
            <a:r>
              <a:rPr lang="en-US" dirty="0"/>
              <a:t>Supervised, unsupervised, reinforcement learning</a:t>
            </a:r>
          </a:p>
          <a:p>
            <a:pPr lvl="2"/>
            <a:r>
              <a:rPr lang="en-US" dirty="0"/>
              <a:t>semi-supervised, active learning, …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How are we getting the data:</a:t>
            </a:r>
          </a:p>
          <a:p>
            <a:pPr lvl="2"/>
            <a:r>
              <a:rPr lang="en-US" dirty="0"/>
              <a:t>online vs. offline learning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Type of model:</a:t>
            </a:r>
          </a:p>
          <a:p>
            <a:pPr lvl="2"/>
            <a:r>
              <a:rPr lang="en-US" dirty="0"/>
              <a:t>generative vs. discriminative</a:t>
            </a:r>
          </a:p>
          <a:p>
            <a:pPr lvl="2"/>
            <a:r>
              <a:rPr lang="en-US" dirty="0"/>
              <a:t>parametric vs. non-parametric</a:t>
            </a:r>
          </a:p>
        </p:txBody>
      </p:sp>
    </p:spTree>
    <p:extLst>
      <p:ext uri="{BB962C8B-B14F-4D97-AF65-F5344CB8AC3E}">
        <p14:creationId xmlns:p14="http://schemas.microsoft.com/office/powerpoint/2010/main" val="1671205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examples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9555" y="3435917"/>
            <a:ext cx="33472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an example?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How is it represented?</a:t>
            </a:r>
          </a:p>
        </p:txBody>
      </p:sp>
    </p:spTree>
    <p:extLst>
      <p:ext uri="{BB962C8B-B14F-4D97-AF65-F5344CB8AC3E}">
        <p14:creationId xmlns:p14="http://schemas.microsoft.com/office/powerpoint/2010/main" val="1196386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7958" y="2976698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features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25891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97958" y="38030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7958" y="4690043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97958" y="56904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03333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5556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/>
              <a:t>Features are the questions we can ask about the examples</a:t>
            </a:r>
          </a:p>
        </p:txBody>
      </p:sp>
    </p:spTree>
    <p:extLst>
      <p:ext uri="{BB962C8B-B14F-4D97-AF65-F5344CB8AC3E}">
        <p14:creationId xmlns:p14="http://schemas.microsoft.com/office/powerpoint/2010/main" val="277384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97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84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53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47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793321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861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1570" y="2976698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features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712564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26667" y="2074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829131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7742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/>
              <a:t>Features are the questions we can ask about the examples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21570" y="3761452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21570" y="4729538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8oz,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21570" y="5753744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7oz, …</a:t>
            </a:r>
          </a:p>
        </p:txBody>
      </p:sp>
    </p:spTree>
    <p:extLst>
      <p:ext uri="{BB962C8B-B14F-4D97-AF65-F5344CB8AC3E}">
        <p14:creationId xmlns:p14="http://schemas.microsoft.com/office/powerpoint/2010/main" val="3249980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7630" y="2299365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07630" y="3142515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07630" y="4052205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8oz,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7630" y="5076411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7oz,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92651" y="1698495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92651" y="2350050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91430" y="3170405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591430" y="413439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91430" y="5066084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547323" y="1789941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30" name="Oval 29"/>
          <p:cNvSpPr/>
          <p:nvPr/>
        </p:nvSpPr>
        <p:spPr>
          <a:xfrm>
            <a:off x="6482175" y="30762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93841" y="330978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48392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5706512" y="2581241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479" y="5801415"/>
            <a:ext cx="7967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learning/training/induction, learn a model of what distinguishes apples and bananas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40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model can then classify a new example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8888" y="3149875"/>
            <a:ext cx="2012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Apple or banana?</a:t>
            </a:r>
          </a:p>
        </p:txBody>
      </p:sp>
    </p:spTree>
    <p:extLst>
      <p:ext uri="{BB962C8B-B14F-4D97-AF65-F5344CB8AC3E}">
        <p14:creationId xmlns:p14="http://schemas.microsoft.com/office/powerpoint/2010/main" val="31518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11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model can then classify a new example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6595" y="3442263"/>
            <a:ext cx="20125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1422" y="4876154"/>
            <a:ext cx="1602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039675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4oz,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5oz,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Test set</a:t>
            </a:r>
          </a:p>
        </p:txBody>
      </p:sp>
    </p:spTree>
    <p:extLst>
      <p:ext uri="{BB962C8B-B14F-4D97-AF65-F5344CB8AC3E}">
        <p14:creationId xmlns:p14="http://schemas.microsoft.com/office/powerpoint/2010/main" val="1636734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4oz,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5oz,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245" y="2770772"/>
            <a:ext cx="1203976" cy="349425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1915" y="3592391"/>
            <a:ext cx="1342118" cy="368068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0650" y="4569718"/>
            <a:ext cx="4510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Learning is about </a:t>
            </a:r>
            <a:r>
              <a:rPr lang="en-US" sz="2800" b="1" i="1" dirty="0">
                <a:solidFill>
                  <a:srgbClr val="008000"/>
                </a:solidFill>
              </a:rPr>
              <a:t>generalizing</a:t>
            </a:r>
            <a:r>
              <a:rPr lang="en-US" sz="2800" dirty="0">
                <a:solidFill>
                  <a:srgbClr val="008000"/>
                </a:solidFill>
              </a:rPr>
              <a:t> from the training 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Test set</a:t>
            </a:r>
          </a:p>
        </p:txBody>
      </p:sp>
    </p:spTree>
    <p:extLst>
      <p:ext uri="{BB962C8B-B14F-4D97-AF65-F5344CB8AC3E}">
        <p14:creationId xmlns:p14="http://schemas.microsoft.com/office/powerpoint/2010/main" val="3111918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0FDA-4BE6-B34D-AB03-01482324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machine learning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D50DBB-7575-1C42-8494-0E31CA9CA42A}"/>
              </a:ext>
            </a:extLst>
          </p:cNvPr>
          <p:cNvSpPr/>
          <p:nvPr/>
        </p:nvSpPr>
        <p:spPr>
          <a:xfrm>
            <a:off x="1331849" y="1732057"/>
            <a:ext cx="5325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www.mindreaderpro.appspot.com</a:t>
            </a:r>
            <a:r>
              <a:rPr lang="en-US" sz="2400" dirty="0"/>
              <a:t>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386477-601D-7344-B6EF-135B35C73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79" y="2602087"/>
            <a:ext cx="7429383" cy="394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46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97FDA-129B-CC41-8B29-239CFA1E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3C76D4-F750-A14C-B4B4-ED04B298A06F}"/>
              </a:ext>
            </a:extLst>
          </p:cNvPr>
          <p:cNvSpPr/>
          <p:nvPr/>
        </p:nvSpPr>
        <p:spPr>
          <a:xfrm>
            <a:off x="3231540" y="21065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C6A4B-871D-9E4F-A499-747A6E1AA05B}"/>
              </a:ext>
            </a:extLst>
          </p:cNvPr>
          <p:cNvSpPr txBox="1"/>
          <p:nvPr/>
        </p:nvSpPr>
        <p:spPr>
          <a:xfrm>
            <a:off x="3443206" y="234008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A73ED-8B8C-FF41-875C-73BE21D2B908}"/>
              </a:ext>
            </a:extLst>
          </p:cNvPr>
          <p:cNvSpPr txBox="1"/>
          <p:nvPr/>
        </p:nvSpPr>
        <p:spPr>
          <a:xfrm>
            <a:off x="723207" y="3886848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have many, many different options for the model</a:t>
            </a:r>
          </a:p>
          <a:p>
            <a:endParaRPr lang="en-US" sz="2400" dirty="0"/>
          </a:p>
          <a:p>
            <a:r>
              <a:rPr lang="en-US" sz="2400" dirty="0"/>
              <a:t>They have different characteristics and perform differently (accuracy, speed, etc.)</a:t>
            </a:r>
          </a:p>
        </p:txBody>
      </p:sp>
    </p:spTree>
    <p:extLst>
      <p:ext uri="{BB962C8B-B14F-4D97-AF65-F5344CB8AC3E}">
        <p14:creationId xmlns:p14="http://schemas.microsoft.com/office/powerpoint/2010/main" val="2092648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1143000" cy="419100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174863" y="3961270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1862863" y="361217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152411">
            <a:off x="1887399" y="3058405"/>
            <a:ext cx="64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5088" y="3543181"/>
            <a:ext cx="460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the data with a probabilistic model which tells us how likely a given data example is</a:t>
            </a:r>
          </a:p>
        </p:txBody>
      </p:sp>
      <p:grpSp>
        <p:nvGrpSpPr>
          <p:cNvPr id="12" name="Group 37"/>
          <p:cNvGrpSpPr/>
          <p:nvPr/>
        </p:nvGrpSpPr>
        <p:grpSpPr>
          <a:xfrm>
            <a:off x="2586653" y="3276600"/>
            <a:ext cx="1432277" cy="1371600"/>
            <a:chOff x="7391400" y="3505200"/>
            <a:chExt cx="1432277" cy="13716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i="1" dirty="0"/>
                <a:t>example</a:t>
              </a:r>
              <a:r>
                <a:rPr lang="en-US" sz="14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5808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models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5105400" y="2983805"/>
            <a:ext cx="1432277" cy="1371600"/>
            <a:chOff x="7391400" y="3505200"/>
            <a:chExt cx="1432277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p(example)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4244" y="3571514"/>
            <a:ext cx="2967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55AD7D5-C6BB-D24A-8FC2-9D6EAC08F7EF}"/>
              </a:ext>
            </a:extLst>
          </p:cNvPr>
          <p:cNvSpPr/>
          <p:nvPr/>
        </p:nvSpPr>
        <p:spPr>
          <a:xfrm rot="16200000">
            <a:off x="1570286" y="3087358"/>
            <a:ext cx="332509" cy="284459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1D94A1-F9CD-7D4F-B596-AC85C75C36D5}"/>
              </a:ext>
            </a:extLst>
          </p:cNvPr>
          <p:cNvSpPr txBox="1"/>
          <p:nvPr/>
        </p:nvSpPr>
        <p:spPr>
          <a:xfrm>
            <a:off x="1349433" y="484085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736B82-21D9-594C-AC48-D542CAF102E1}"/>
              </a:ext>
            </a:extLst>
          </p:cNvPr>
          <p:cNvSpPr txBox="1"/>
          <p:nvPr/>
        </p:nvSpPr>
        <p:spPr>
          <a:xfrm>
            <a:off x="941468" y="2730247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to label</a:t>
            </a: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4546769D-CAE3-6646-86B9-83B75369358F}"/>
              </a:ext>
            </a:extLst>
          </p:cNvPr>
          <p:cNvSpPr/>
          <p:nvPr/>
        </p:nvSpPr>
        <p:spPr bwMode="auto">
          <a:xfrm>
            <a:off x="3801701" y="3571514"/>
            <a:ext cx="836799" cy="49341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18166C80-C34A-9544-8840-25341BB68D3D}"/>
              </a:ext>
            </a:extLst>
          </p:cNvPr>
          <p:cNvSpPr/>
          <p:nvPr/>
        </p:nvSpPr>
        <p:spPr bwMode="auto">
          <a:xfrm>
            <a:off x="6586177" y="3439328"/>
            <a:ext cx="836799" cy="49341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3FF53D-85EA-744D-B79F-8EA6FF67CF65}"/>
              </a:ext>
            </a:extLst>
          </p:cNvPr>
          <p:cNvSpPr txBox="1"/>
          <p:nvPr/>
        </p:nvSpPr>
        <p:spPr>
          <a:xfrm>
            <a:off x="7631084" y="3224368"/>
            <a:ext cx="893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apple </a:t>
            </a:r>
          </a:p>
          <a:p>
            <a:r>
              <a:rPr lang="en-US" dirty="0"/>
              <a:t>or</a:t>
            </a:r>
          </a:p>
          <a:p>
            <a:r>
              <a:rPr lang="en-US" dirty="0">
                <a:solidFill>
                  <a:srgbClr val="00B050"/>
                </a:solidFill>
              </a:rPr>
              <a:t>banana</a:t>
            </a:r>
          </a:p>
        </p:txBody>
      </p:sp>
    </p:spTree>
    <p:extLst>
      <p:ext uri="{BB962C8B-B14F-4D97-AF65-F5344CB8AC3E}">
        <p14:creationId xmlns:p14="http://schemas.microsoft.com/office/powerpoint/2010/main" val="2443439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models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5105400" y="2983805"/>
            <a:ext cx="1432277" cy="1371600"/>
            <a:chOff x="7391400" y="3505200"/>
            <a:chExt cx="1432277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p(example)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4245" y="3230693"/>
            <a:ext cx="388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banana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312088" y="3328008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6540" y="1763281"/>
            <a:ext cx="486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each label, ask for the probability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556" y="3834621"/>
            <a:ext cx="3848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12088" y="3886200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55AD7D5-C6BB-D24A-8FC2-9D6EAC08F7EF}"/>
              </a:ext>
            </a:extLst>
          </p:cNvPr>
          <p:cNvSpPr/>
          <p:nvPr/>
        </p:nvSpPr>
        <p:spPr>
          <a:xfrm rot="16200000">
            <a:off x="1570286" y="3087358"/>
            <a:ext cx="332509" cy="284459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ECEFAD-0411-A541-BFAE-F52510D00A06}"/>
              </a:ext>
            </a:extLst>
          </p:cNvPr>
          <p:cNvSpPr txBox="1"/>
          <p:nvPr/>
        </p:nvSpPr>
        <p:spPr>
          <a:xfrm>
            <a:off x="3234408" y="477113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760FE966-BAA8-7946-9C14-21C0D60BC2C7}"/>
              </a:ext>
            </a:extLst>
          </p:cNvPr>
          <p:cNvSpPr/>
          <p:nvPr/>
        </p:nvSpPr>
        <p:spPr>
          <a:xfrm rot="16200000">
            <a:off x="3378929" y="4159503"/>
            <a:ext cx="332509" cy="69034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1D94A1-F9CD-7D4F-B596-AC85C75C36D5}"/>
              </a:ext>
            </a:extLst>
          </p:cNvPr>
          <p:cNvSpPr txBox="1"/>
          <p:nvPr/>
        </p:nvSpPr>
        <p:spPr>
          <a:xfrm>
            <a:off x="1349433" y="484085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1311440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models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5105400" y="2983805"/>
            <a:ext cx="1432277" cy="1371600"/>
            <a:chOff x="7391400" y="3505200"/>
            <a:chExt cx="1432277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p(example)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4245" y="3230693"/>
            <a:ext cx="388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banana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312088" y="3328008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2570" y="3097175"/>
            <a:ext cx="931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0.004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2107" y="1811545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Pick the label with the highest probability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556" y="3834621"/>
            <a:ext cx="3848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8149" y="3657600"/>
            <a:ext cx="127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0.00002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12088" y="3886200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6780744" y="3230693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780744" y="3788885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91400" y="3020975"/>
            <a:ext cx="1451904" cy="636625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55AD7D5-C6BB-D24A-8FC2-9D6EAC08F7EF}"/>
              </a:ext>
            </a:extLst>
          </p:cNvPr>
          <p:cNvSpPr/>
          <p:nvPr/>
        </p:nvSpPr>
        <p:spPr>
          <a:xfrm rot="16200000">
            <a:off x="1570286" y="3087358"/>
            <a:ext cx="332509" cy="284459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ECEFAD-0411-A541-BFAE-F52510D00A06}"/>
              </a:ext>
            </a:extLst>
          </p:cNvPr>
          <p:cNvSpPr txBox="1"/>
          <p:nvPr/>
        </p:nvSpPr>
        <p:spPr>
          <a:xfrm>
            <a:off x="3234408" y="477113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760FE966-BAA8-7946-9C14-21C0D60BC2C7}"/>
              </a:ext>
            </a:extLst>
          </p:cNvPr>
          <p:cNvSpPr/>
          <p:nvPr/>
        </p:nvSpPr>
        <p:spPr>
          <a:xfrm rot="16200000">
            <a:off x="3378929" y="4159503"/>
            <a:ext cx="332509" cy="69034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1D94A1-F9CD-7D4F-B596-AC85C75C36D5}"/>
              </a:ext>
            </a:extLst>
          </p:cNvPr>
          <p:cNvSpPr txBox="1"/>
          <p:nvPr/>
        </p:nvSpPr>
        <p:spPr>
          <a:xfrm>
            <a:off x="1349433" y="484085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15515138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5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75F55"/>
                </a:solidFill>
              </a:rPr>
              <a:t>A </a:t>
            </a:r>
            <a:r>
              <a:rPr lang="en-US" sz="2400" dirty="0">
                <a:solidFill>
                  <a:srgbClr val="FF7700"/>
                </a:solidFill>
              </a:rPr>
              <a:t>probability distribution </a:t>
            </a:r>
            <a:r>
              <a:rPr lang="en-US" sz="2400" dirty="0">
                <a:solidFill>
                  <a:srgbClr val="775F55"/>
                </a:solidFill>
              </a:rPr>
              <a:t>gives the probabilities of all possible values of an event</a:t>
            </a:r>
          </a:p>
          <a:p>
            <a:pPr marL="0" indent="0">
              <a:buNone/>
            </a:pPr>
            <a:endParaRPr lang="en-US" sz="2400" b="1" dirty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/>
              <a:t>For example, say we flip a coin three times.  We can define the probability of the number of time the coin came up heads.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02963"/>
              </p:ext>
            </p:extLst>
          </p:nvPr>
        </p:nvGraphicFramePr>
        <p:xfrm>
          <a:off x="3222566" y="4146665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?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2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14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001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770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1264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4803938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77478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8228" y="351254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81667" y="4111156"/>
            <a:ext cx="89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23444" y="2949222"/>
            <a:ext cx="1537820" cy="5633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3444" y="5578713"/>
            <a:ext cx="1537820" cy="8714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12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931026" y="1778923"/>
            <a:ext cx="721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the possible outcomes of three flips (hint, there are eight of them)?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3512287" y="2707978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</p:spTree>
    <p:extLst>
      <p:ext uri="{BB962C8B-B14F-4D97-AF65-F5344CB8AC3E}">
        <p14:creationId xmlns:p14="http://schemas.microsoft.com/office/powerpoint/2010/main" val="8196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89160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291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80099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77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19898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3B4AE136-97CA-9D43-8454-1CA9364C11B0}"/>
              </a:ext>
            </a:extLst>
          </p:cNvPr>
          <p:cNvSpPr/>
          <p:nvPr/>
        </p:nvSpPr>
        <p:spPr>
          <a:xfrm>
            <a:off x="1713542" y="5897126"/>
            <a:ext cx="912429" cy="380582"/>
          </a:xfrm>
          <a:prstGeom prst="rect">
            <a:avLst/>
          </a:prstGeom>
          <a:solidFill>
            <a:srgbClr val="FFFF00">
              <a:alpha val="30196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00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61612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397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37843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8401DB-7050-8F4E-911C-EA643C37A023}"/>
              </a:ext>
            </a:extLst>
          </p:cNvPr>
          <p:cNvSpPr/>
          <p:nvPr/>
        </p:nvSpPr>
        <p:spPr>
          <a:xfrm>
            <a:off x="1713542" y="5516544"/>
            <a:ext cx="912429" cy="380582"/>
          </a:xfrm>
          <a:prstGeom prst="rect">
            <a:avLst/>
          </a:prstGeom>
          <a:solidFill>
            <a:srgbClr val="FFFF00">
              <a:alpha val="30196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0ED257-3684-164E-AAE5-030EB6A0879E}"/>
              </a:ext>
            </a:extLst>
          </p:cNvPr>
          <p:cNvSpPr/>
          <p:nvPr/>
        </p:nvSpPr>
        <p:spPr>
          <a:xfrm>
            <a:off x="1713541" y="5135962"/>
            <a:ext cx="912429" cy="380582"/>
          </a:xfrm>
          <a:prstGeom prst="rect">
            <a:avLst/>
          </a:prstGeom>
          <a:solidFill>
            <a:srgbClr val="FFFF00">
              <a:alpha val="30196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83A475-1227-9D4C-9EDD-D776B3FBC1B0}"/>
              </a:ext>
            </a:extLst>
          </p:cNvPr>
          <p:cNvSpPr/>
          <p:nvPr/>
        </p:nvSpPr>
        <p:spPr>
          <a:xfrm>
            <a:off x="1713540" y="4448767"/>
            <a:ext cx="912429" cy="380582"/>
          </a:xfrm>
          <a:prstGeom prst="rect">
            <a:avLst/>
          </a:prstGeom>
          <a:solidFill>
            <a:srgbClr val="FFFF00">
              <a:alpha val="30196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3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499F27-0897-104D-9D74-AE80B1BAD5E0}"/>
              </a:ext>
            </a:extLst>
          </p:cNvPr>
          <p:cNvSpPr txBox="1"/>
          <p:nvPr/>
        </p:nvSpPr>
        <p:spPr>
          <a:xfrm>
            <a:off x="1608034" y="1778923"/>
            <a:ext cx="495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Assuming the coin is fair, what are our probabilities?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6D612-DB65-7641-9C87-F91DA4AF26A1}"/>
              </a:ext>
            </a:extLst>
          </p:cNvPr>
          <p:cNvSpPr txBox="1"/>
          <p:nvPr/>
        </p:nvSpPr>
        <p:spPr>
          <a:xfrm>
            <a:off x="1713542" y="3305855"/>
            <a:ext cx="9124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 H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T H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 H 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13003"/>
              </p:ext>
            </p:extLst>
          </p:nvPr>
        </p:nvGraphicFramePr>
        <p:xfrm>
          <a:off x="4375044" y="404292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D8A66E-AE51-FD43-8806-5F03D23C678A}"/>
              </a:ext>
            </a:extLst>
          </p:cNvPr>
          <p:cNvSpPr txBox="1"/>
          <p:nvPr/>
        </p:nvSpPr>
        <p:spPr>
          <a:xfrm>
            <a:off x="1600200" y="2497015"/>
            <a:ext cx="1492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=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2AE2C0-3034-7D48-B8D7-6AB5524D90C3}"/>
              </a:ext>
            </a:extLst>
          </p:cNvPr>
          <p:cNvSpPr txBox="1"/>
          <p:nvPr/>
        </p:nvSpPr>
        <p:spPr>
          <a:xfrm>
            <a:off x="3196439" y="2244996"/>
            <a:ext cx="26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times it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CA26-6579-3F4B-9080-A34BA89EB85D}"/>
              </a:ext>
            </a:extLst>
          </p:cNvPr>
          <p:cNvSpPr txBox="1"/>
          <p:nvPr/>
        </p:nvSpPr>
        <p:spPr>
          <a:xfrm>
            <a:off x="3398659" y="2620056"/>
            <a:ext cx="21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cases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B65A6E-506F-3A49-B30F-2E4E653CA94A}"/>
              </a:ext>
            </a:extLst>
          </p:cNvPr>
          <p:cNvCxnSpPr>
            <a:cxnSpLocks/>
          </p:cNvCxnSpPr>
          <p:nvPr/>
        </p:nvCxnSpPr>
        <p:spPr>
          <a:xfrm>
            <a:off x="3161271" y="2658288"/>
            <a:ext cx="269852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8138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5C4988-DA22-AA42-8F14-9587DE153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23874"/>
              </p:ext>
            </p:extLst>
          </p:nvPr>
        </p:nvGraphicFramePr>
        <p:xfrm>
          <a:off x="3276005" y="4693556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heads)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75485C-8D03-4644-BBB5-D1A635F4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A probability distribution assigns probability values to </a:t>
            </a:r>
            <a:r>
              <a:rPr lang="en-US" sz="2300" i="1" dirty="0">
                <a:solidFill>
                  <a:schemeClr val="tx2"/>
                </a:solidFill>
              </a:rPr>
              <a:t>all possible values</a:t>
            </a:r>
          </a:p>
          <a:p>
            <a:pPr marL="0" indent="0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Probabilities are between 0 and 1, inclusive</a:t>
            </a:r>
          </a:p>
          <a:p>
            <a:pPr marL="0" indent="0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The sum of all probabilities in a distribution must be 1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56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75485C-8D03-4644-BBB5-D1A635F4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A probability distribution assigns probability values to </a:t>
            </a:r>
            <a:r>
              <a:rPr lang="en-US" sz="2300" i="1" dirty="0">
                <a:solidFill>
                  <a:schemeClr val="tx2"/>
                </a:solidFill>
              </a:rPr>
              <a:t>all possible values</a:t>
            </a:r>
          </a:p>
          <a:p>
            <a:pPr marL="0" indent="0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Probabilities are between 0 and 1, inclusive</a:t>
            </a:r>
          </a:p>
          <a:p>
            <a:pPr marL="0" indent="0">
              <a:buNone/>
            </a:pP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The sum of all probabilities in a distribution must be 1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ADDF3C-89C6-8344-BD26-8BB8C0B5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65454"/>
              </p:ext>
            </p:extLst>
          </p:nvPr>
        </p:nvGraphicFramePr>
        <p:xfrm>
          <a:off x="1066800" y="4610099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CEB373-2FB4-D94B-B60E-088EF1150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7627"/>
              </p:ext>
            </p:extLst>
          </p:nvPr>
        </p:nvGraphicFramePr>
        <p:xfrm>
          <a:off x="5105400" y="4589587"/>
          <a:ext cx="1752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P(3) =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P(2)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P(1)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P(0)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3EB8E4-6DC9-C24E-B8FB-4A1BC6B8FE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400" y="4492869"/>
            <a:ext cx="2013438" cy="209843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B5A006-D659-6641-8D9A-59E2DE2092EB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4492869"/>
            <a:ext cx="2001715" cy="207791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96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16B-702F-6742-AFEA-4A1DE0B1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example probability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9938-4781-7A4A-877A-C43AED54B7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probability of heads </a:t>
            </a:r>
          </a:p>
          <a:p>
            <a:pPr marL="320040" lvl="1" indent="0">
              <a:buNone/>
            </a:pPr>
            <a:r>
              <a:rPr lang="en-US" dirty="0"/>
              <a:t>(distribution options: heads, tails)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of passing class</a:t>
            </a:r>
          </a:p>
          <a:p>
            <a:pPr marL="320040" lvl="1" indent="0">
              <a:buNone/>
            </a:pPr>
            <a:r>
              <a:rPr lang="en-US" dirty="0"/>
              <a:t>(distribution options: pass, fail)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of rain today</a:t>
            </a:r>
          </a:p>
          <a:p>
            <a:pPr marL="320040" lvl="1" indent="0">
              <a:buNone/>
            </a:pPr>
            <a:r>
              <a:rPr lang="en-US" dirty="0"/>
              <a:t>(distribution options: rain or no rain)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of getting an ‘A’</a:t>
            </a:r>
          </a:p>
          <a:p>
            <a:pPr marL="320040" lvl="1" indent="0">
              <a:buNone/>
            </a:pPr>
            <a:r>
              <a:rPr lang="en-US" dirty="0"/>
              <a:t>(distribution options: A, B, C, D, F)</a:t>
            </a:r>
          </a:p>
        </p:txBody>
      </p:sp>
    </p:spTree>
    <p:extLst>
      <p:ext uri="{BB962C8B-B14F-4D97-AF65-F5344CB8AC3E}">
        <p14:creationId xmlns:p14="http://schemas.microsoft.com/office/powerpoint/2010/main" val="163844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4814675" y="1746695"/>
            <a:ext cx="381000" cy="1487814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77478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8228" y="351254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81667" y="4111156"/>
            <a:ext cx="89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23444" y="2949222"/>
            <a:ext cx="1537820" cy="5633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3444" y="5578713"/>
            <a:ext cx="1537820" cy="8714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2933987"/>
            <a:ext cx="1371600" cy="711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3755556"/>
            <a:ext cx="1371600" cy="711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4542956"/>
            <a:ext cx="1371600" cy="71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5406556"/>
            <a:ext cx="1371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47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99F0B-94AC-6540-A07C-80A9C465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0EC7B-9186-444A-81BE-7F827C7E52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Sometimes we may know extra information about the world that may change our probability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P(X|Y) captures this (read “probability of X </a:t>
            </a:r>
            <a:r>
              <a:rPr lang="en-US" sz="2800" i="1" dirty="0"/>
              <a:t>given</a:t>
            </a:r>
            <a:r>
              <a:rPr lang="en-US" sz="2800" dirty="0"/>
              <a:t> Y”)</a:t>
            </a:r>
          </a:p>
          <a:p>
            <a:pPr marL="662940" lvl="1" indent="-342900"/>
            <a:r>
              <a:rPr lang="en-US" sz="2500" dirty="0"/>
              <a:t>Given some information (Y) what does our probability distribution look like</a:t>
            </a:r>
          </a:p>
          <a:p>
            <a:pPr marL="662940" lvl="1" indent="-342900"/>
            <a:r>
              <a:rPr lang="en-US" sz="2500" dirty="0"/>
              <a:t>Note that this is still just a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32072907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39AC-6864-EA42-98E8-62C32FFF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A0DE93-E68E-DA47-8AB5-3F47AC027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0611"/>
              </p:ext>
            </p:extLst>
          </p:nvPr>
        </p:nvGraphicFramePr>
        <p:xfrm>
          <a:off x="489555" y="3638479"/>
          <a:ext cx="21481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 51a)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P(not pass)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0A7F5C-D303-AC42-8CF3-BB2BEEB329FD}"/>
              </a:ext>
            </a:extLst>
          </p:cNvPr>
          <p:cNvSpPr txBox="1"/>
          <p:nvPr/>
        </p:nvSpPr>
        <p:spPr>
          <a:xfrm>
            <a:off x="114300" y="5635869"/>
            <a:ext cx="357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Unconditional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1407524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39AC-6864-EA42-98E8-62C32FFF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A0DE93-E68E-DA47-8AB5-3F47AC0270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9555" y="3638479"/>
          <a:ext cx="21481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 51a)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P(not pass)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712208-1EE3-8349-8C6B-338159CDD9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2839" y="2117410"/>
          <a:ext cx="28485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 51a | don’t study)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P(not pass)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150FDE-8CE4-054A-B362-A35C5D0051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2838" y="4388757"/>
          <a:ext cx="28485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 51a | do study)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P(not pass)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2883B2-8523-C74D-8E59-C99F09E8DEAC}"/>
              </a:ext>
            </a:extLst>
          </p:cNvPr>
          <p:cNvCxnSpPr/>
          <p:nvPr/>
        </p:nvCxnSpPr>
        <p:spPr>
          <a:xfrm flipV="1">
            <a:off x="2936631" y="3006969"/>
            <a:ext cx="861646" cy="92319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2DFF45-B5F9-5D4D-B179-DCE3925D5335}"/>
              </a:ext>
            </a:extLst>
          </p:cNvPr>
          <p:cNvCxnSpPr>
            <a:cxnSpLocks/>
          </p:cNvCxnSpPr>
          <p:nvPr/>
        </p:nvCxnSpPr>
        <p:spPr>
          <a:xfrm>
            <a:off x="2989442" y="4487009"/>
            <a:ext cx="896758" cy="69166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4108EAE-5887-1D4F-A552-78D4420C41F4}"/>
              </a:ext>
            </a:extLst>
          </p:cNvPr>
          <p:cNvSpPr txBox="1"/>
          <p:nvPr/>
        </p:nvSpPr>
        <p:spPr>
          <a:xfrm>
            <a:off x="4044461" y="5882054"/>
            <a:ext cx="346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Conditional probability distributions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55D840-52DC-C745-819D-BC9F91384D13}"/>
              </a:ext>
            </a:extLst>
          </p:cNvPr>
          <p:cNvSpPr txBox="1"/>
          <p:nvPr/>
        </p:nvSpPr>
        <p:spPr>
          <a:xfrm>
            <a:off x="7183204" y="3271409"/>
            <a:ext cx="1960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700"/>
                </a:solidFill>
              </a:rPr>
              <a:t>Still probability distributions over passing 51A</a:t>
            </a:r>
          </a:p>
        </p:txBody>
      </p:sp>
    </p:spTree>
    <p:extLst>
      <p:ext uri="{BB962C8B-B14F-4D97-AF65-F5344CB8AC3E}">
        <p14:creationId xmlns:p14="http://schemas.microsoft.com/office/powerpoint/2010/main" val="4552142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39AC-6864-EA42-98E8-62C32FFF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A0DE93-E68E-DA47-8AB5-3F47AC027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45707"/>
              </p:ext>
            </p:extLst>
          </p:nvPr>
        </p:nvGraphicFramePr>
        <p:xfrm>
          <a:off x="489555" y="3638479"/>
          <a:ext cx="21481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 in 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 rain)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0A7F5C-D303-AC42-8CF3-BB2BEEB329FD}"/>
              </a:ext>
            </a:extLst>
          </p:cNvPr>
          <p:cNvSpPr txBox="1"/>
          <p:nvPr/>
        </p:nvSpPr>
        <p:spPr>
          <a:xfrm>
            <a:off x="114300" y="5635869"/>
            <a:ext cx="357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Unconditional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41528819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39AC-6864-EA42-98E8-62C32FFF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example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712208-1EE3-8349-8C6B-338159CDD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70558"/>
              </p:ext>
            </p:extLst>
          </p:nvPr>
        </p:nvGraphicFramePr>
        <p:xfrm>
          <a:off x="4202839" y="2117410"/>
          <a:ext cx="28485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 in LA| January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 rain)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150FDE-8CE4-054A-B362-A35C5D005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33113"/>
              </p:ext>
            </p:extLst>
          </p:nvPr>
        </p:nvGraphicFramePr>
        <p:xfrm>
          <a:off x="4202838" y="4388757"/>
          <a:ext cx="28485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 in LA| not January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P(pass)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P(not pass)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2883B2-8523-C74D-8E59-C99F09E8DEAC}"/>
              </a:ext>
            </a:extLst>
          </p:cNvPr>
          <p:cNvCxnSpPr/>
          <p:nvPr/>
        </p:nvCxnSpPr>
        <p:spPr>
          <a:xfrm flipV="1">
            <a:off x="2936631" y="3006969"/>
            <a:ext cx="861646" cy="92319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2DFF45-B5F9-5D4D-B179-DCE3925D5335}"/>
              </a:ext>
            </a:extLst>
          </p:cNvPr>
          <p:cNvCxnSpPr>
            <a:cxnSpLocks/>
          </p:cNvCxnSpPr>
          <p:nvPr/>
        </p:nvCxnSpPr>
        <p:spPr>
          <a:xfrm>
            <a:off x="2989442" y="4487009"/>
            <a:ext cx="896758" cy="69166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4108EAE-5887-1D4F-A552-78D4420C41F4}"/>
              </a:ext>
            </a:extLst>
          </p:cNvPr>
          <p:cNvSpPr txBox="1"/>
          <p:nvPr/>
        </p:nvSpPr>
        <p:spPr>
          <a:xfrm>
            <a:off x="4044461" y="5882054"/>
            <a:ext cx="346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Conditional probability distributions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55D840-52DC-C745-819D-BC9F91384D13}"/>
              </a:ext>
            </a:extLst>
          </p:cNvPr>
          <p:cNvSpPr txBox="1"/>
          <p:nvPr/>
        </p:nvSpPr>
        <p:spPr>
          <a:xfrm>
            <a:off x="7183204" y="3271409"/>
            <a:ext cx="1960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700"/>
                </a:solidFill>
              </a:rPr>
              <a:t>Still probability distributions over passing rain in LA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04681F-C458-2147-A906-87D7B6D2E4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14058"/>
              </p:ext>
            </p:extLst>
          </p:nvPr>
        </p:nvGraphicFramePr>
        <p:xfrm>
          <a:off x="489555" y="3638479"/>
          <a:ext cx="21481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 in 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P(rain)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 rain)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3051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827E-F099-AA4F-9094-6C379514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8C98-4FD6-6447-9616-54F64E7D19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Probability over two events: P(X,Y)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Has probabilities for all possible combinations over the two events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6CF94E-0030-9A4B-92F2-4FDA7AA23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236382"/>
              </p:ext>
            </p:extLst>
          </p:nvPr>
        </p:nvGraphicFramePr>
        <p:xfrm>
          <a:off x="1614853" y="4234961"/>
          <a:ext cx="48211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51Pass,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P(51Pass,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922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827E-F099-AA4F-9094-6C379514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8C98-4FD6-6447-9616-54F64E7D19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Still a probability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All</a:t>
            </a:r>
            <a:r>
              <a:rPr lang="en-US" dirty="0"/>
              <a:t> questions/probabilities that we might want to ask about these two things can be calculated from the </a:t>
            </a:r>
            <a:r>
              <a:rPr lang="en-US" dirty="0" err="1"/>
              <a:t>joing</a:t>
            </a:r>
            <a:r>
              <a:rPr lang="en-US" dirty="0"/>
              <a:t> distribution</a:t>
            </a:r>
            <a:endParaRPr lang="en-US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A7EC3A-E9C5-4245-85D6-0A33AA242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33383"/>
              </p:ext>
            </p:extLst>
          </p:nvPr>
        </p:nvGraphicFramePr>
        <p:xfrm>
          <a:off x="700453" y="4261338"/>
          <a:ext cx="48211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51Pass,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P(51Pass,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A7873B-3B34-6B4F-9258-5048AB0DEE5B}"/>
              </a:ext>
            </a:extLst>
          </p:cNvPr>
          <p:cNvSpPr txBox="1"/>
          <p:nvPr/>
        </p:nvSpPr>
        <p:spPr>
          <a:xfrm>
            <a:off x="5943600" y="5003772"/>
            <a:ext cx="2857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P(51pass = true)?</a:t>
            </a:r>
          </a:p>
        </p:txBody>
      </p:sp>
    </p:spTree>
    <p:extLst>
      <p:ext uri="{BB962C8B-B14F-4D97-AF65-F5344CB8AC3E}">
        <p14:creationId xmlns:p14="http://schemas.microsoft.com/office/powerpoint/2010/main" val="34331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827E-F099-AA4F-9094-6C379514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A7EC3A-E9C5-4245-85D6-0A33AA242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14976"/>
              </p:ext>
            </p:extLst>
          </p:nvPr>
        </p:nvGraphicFramePr>
        <p:xfrm>
          <a:off x="1702776" y="1861038"/>
          <a:ext cx="48211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51Pass,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P(51Pass,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true,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false,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7050C51-C8C1-164F-9B7B-548E281F4E98}"/>
              </a:ext>
            </a:extLst>
          </p:cNvPr>
          <p:cNvSpPr txBox="1"/>
          <p:nvPr/>
        </p:nvSpPr>
        <p:spPr>
          <a:xfrm>
            <a:off x="1274885" y="4250034"/>
            <a:ext cx="6262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There are two ways that a person can pass 51: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they can do it while passing or not passing English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18E540-B982-9349-9593-4A0FFC304C31}"/>
              </a:ext>
            </a:extLst>
          </p:cNvPr>
          <p:cNvSpPr/>
          <p:nvPr/>
        </p:nvSpPr>
        <p:spPr>
          <a:xfrm>
            <a:off x="1617785" y="2215661"/>
            <a:ext cx="5037992" cy="782516"/>
          </a:xfrm>
          <a:prstGeom prst="rect">
            <a:avLst/>
          </a:prstGeom>
          <a:noFill/>
          <a:ln w="38100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EE2816-A35C-FC43-8F18-B45169F5569B}"/>
              </a:ext>
            </a:extLst>
          </p:cNvPr>
          <p:cNvSpPr txBox="1"/>
          <p:nvPr/>
        </p:nvSpPr>
        <p:spPr>
          <a:xfrm>
            <a:off x="1198685" y="5567346"/>
            <a:ext cx="670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P(51Pass=true) = P(true, true) + P(true, false) = 0.89</a:t>
            </a:r>
          </a:p>
        </p:txBody>
      </p:sp>
    </p:spTree>
    <p:extLst>
      <p:ext uri="{BB962C8B-B14F-4D97-AF65-F5344CB8AC3E}">
        <p14:creationId xmlns:p14="http://schemas.microsoft.com/office/powerpoint/2010/main" val="8566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2171699" y="2189285"/>
                <a:ext cx="38904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99" y="2189285"/>
                <a:ext cx="3890489" cy="430887"/>
              </a:xfrm>
              <a:prstGeom prst="rect">
                <a:avLst/>
              </a:prstGeom>
              <a:blipFill>
                <a:blip r:embed="rId3"/>
                <a:stretch>
                  <a:fillRect l="-1303" r="-2606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A840829-6267-F242-ACFC-553FFDF6D453}"/>
              </a:ext>
            </a:extLst>
          </p:cNvPr>
          <p:cNvSpPr txBox="1"/>
          <p:nvPr/>
        </p:nvSpPr>
        <p:spPr>
          <a:xfrm>
            <a:off x="1318846" y="313885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distribution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E59B4-FA29-EA4C-987E-2BFE5A36F4A0}"/>
              </a:ext>
            </a:extLst>
          </p:cNvPr>
          <p:cNvSpPr txBox="1"/>
          <p:nvPr/>
        </p:nvSpPr>
        <p:spPr>
          <a:xfrm>
            <a:off x="3329705" y="3508186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unconditional distribution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23799B-E0C4-7947-B7C5-DE0BE21E96D3}"/>
              </a:ext>
            </a:extLst>
          </p:cNvPr>
          <p:cNvSpPr txBox="1"/>
          <p:nvPr/>
        </p:nvSpPr>
        <p:spPr>
          <a:xfrm>
            <a:off x="6151684" y="3138854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conditional distribution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F58554-4C3D-FE44-9B2F-C14C83B35D94}"/>
              </a:ext>
            </a:extLst>
          </p:cNvPr>
          <p:cNvCxnSpPr/>
          <p:nvPr/>
        </p:nvCxnSpPr>
        <p:spPr>
          <a:xfrm flipV="1">
            <a:off x="2435469" y="2620172"/>
            <a:ext cx="369277" cy="51868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17470DD-C057-DB44-9AFB-0A932C818150}"/>
              </a:ext>
            </a:extLst>
          </p:cNvPr>
          <p:cNvCxnSpPr>
            <a:cxnSpLocks/>
          </p:cNvCxnSpPr>
          <p:nvPr/>
        </p:nvCxnSpPr>
        <p:spPr>
          <a:xfrm flipH="1" flipV="1">
            <a:off x="4293576" y="2716823"/>
            <a:ext cx="126695" cy="79136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4BA49C-8E37-A448-91AD-AE5B12EEC05E}"/>
              </a:ext>
            </a:extLst>
          </p:cNvPr>
          <p:cNvCxnSpPr>
            <a:cxnSpLocks/>
          </p:cNvCxnSpPr>
          <p:nvPr/>
        </p:nvCxnSpPr>
        <p:spPr>
          <a:xfrm flipH="1" flipV="1">
            <a:off x="5509846" y="2668498"/>
            <a:ext cx="1567962" cy="44400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60783" y="4551577"/>
            <a:ext cx="83827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think of it as describing the two events happening in two steps:</a:t>
            </a:r>
          </a:p>
          <a:p>
            <a:endParaRPr lang="en-US" sz="2400" dirty="0"/>
          </a:p>
          <a:p>
            <a:r>
              <a:rPr lang="en-US" sz="2400" dirty="0"/>
              <a:t>The likelihood of X and Y happening: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likely it is that Y happened?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Given that Y happened, how likely is it that X happened?</a:t>
            </a:r>
          </a:p>
        </p:txBody>
      </p:sp>
    </p:spTree>
    <p:extLst>
      <p:ext uri="{BB962C8B-B14F-4D97-AF65-F5344CB8AC3E}">
        <p14:creationId xmlns:p14="http://schemas.microsoft.com/office/powerpoint/2010/main" val="282938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(51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𝐸𝑛𝑔𝑃𝑎𝑠𝑠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22674" y="2968961"/>
            <a:ext cx="7841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probability of passing CS51 and English 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English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CS51 </a:t>
            </a:r>
            <a:r>
              <a:rPr lang="en-US" sz="2400" b="1" dirty="0"/>
              <a:t>given</a:t>
            </a:r>
            <a:r>
              <a:rPr lang="en-US" sz="2400" dirty="0"/>
              <a:t> that you passed English</a:t>
            </a:r>
          </a:p>
        </p:txBody>
      </p:sp>
    </p:spTree>
    <p:extLst>
      <p:ext uri="{BB962C8B-B14F-4D97-AF65-F5344CB8AC3E}">
        <p14:creationId xmlns:p14="http://schemas.microsoft.com/office/powerpoint/2010/main" val="229245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5344990" y="1462717"/>
            <a:ext cx="381000" cy="205577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77478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8228" y="351254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81667" y="4111156"/>
            <a:ext cx="89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23444" y="2949222"/>
            <a:ext cx="1537820" cy="5633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3444" y="5578713"/>
            <a:ext cx="1537820" cy="8714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2949222"/>
            <a:ext cx="2185895" cy="7490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80" y="3736649"/>
            <a:ext cx="2185895" cy="7490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4638062"/>
            <a:ext cx="2185895" cy="7490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78" y="5578713"/>
            <a:ext cx="2185895" cy="74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193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𝐸𝑛𝑔𝑃𝑎𝑠𝑠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|51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22674" y="2968961"/>
            <a:ext cx="7841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probability of passing CS51 and English 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</a:t>
            </a:r>
            <a:r>
              <a:rPr lang="en-US" sz="2400" dirty="0">
                <a:solidFill>
                  <a:srgbClr val="FF7700"/>
                </a:solidFill>
              </a:rPr>
              <a:t>CS51</a:t>
            </a:r>
            <a:r>
              <a:rPr lang="en-US" sz="2400" dirty="0"/>
              <a:t>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</a:t>
            </a:r>
            <a:r>
              <a:rPr lang="en-US" sz="2400" dirty="0">
                <a:solidFill>
                  <a:srgbClr val="FF7700"/>
                </a:solidFill>
              </a:rPr>
              <a:t>English</a:t>
            </a:r>
            <a:r>
              <a:rPr lang="en-US" sz="2400" dirty="0"/>
              <a:t> </a:t>
            </a:r>
            <a:r>
              <a:rPr lang="en-US" sz="2400" b="1" dirty="0"/>
              <a:t>given</a:t>
            </a:r>
            <a:r>
              <a:rPr lang="en-US" sz="2400" dirty="0"/>
              <a:t> that you passed </a:t>
            </a:r>
            <a:r>
              <a:rPr lang="en-US" sz="2400" dirty="0">
                <a:solidFill>
                  <a:srgbClr val="FF7700"/>
                </a:solidFill>
              </a:rPr>
              <a:t>CS51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EE6237-8A6F-6548-8340-DE8055AEF00E}"/>
              </a:ext>
            </a:extLst>
          </p:cNvPr>
          <p:cNvSpPr txBox="1"/>
          <p:nvPr/>
        </p:nvSpPr>
        <p:spPr>
          <a:xfrm>
            <a:off x="782515" y="5811715"/>
            <a:ext cx="6547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7700"/>
                </a:solidFill>
              </a:rPr>
              <a:t>Can also view it with the other event happening first</a:t>
            </a:r>
          </a:p>
        </p:txBody>
      </p:sp>
    </p:spTree>
    <p:extLst>
      <p:ext uri="{BB962C8B-B14F-4D97-AF65-F5344CB8AC3E}">
        <p14:creationId xmlns:p14="http://schemas.microsoft.com/office/powerpoint/2010/main" val="69274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4803938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77478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8228" y="351254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81667" y="4111156"/>
            <a:ext cx="895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23444" y="2949222"/>
            <a:ext cx="1537820" cy="56332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3444" y="5578713"/>
            <a:ext cx="1537820" cy="8714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923" y="2823921"/>
            <a:ext cx="1231900" cy="66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455" y="3851497"/>
            <a:ext cx="1587500" cy="71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506" y="4634376"/>
            <a:ext cx="1766589" cy="132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7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1" y="2384769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778" y="3642909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47" y="4633260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041" y="5457411"/>
            <a:ext cx="1220008" cy="6963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1633" y="613833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given labeled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41633" y="229766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41633" y="2949223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41633" y="3734803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41633" y="4698795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1633" y="5512050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5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3683000" y="2384769"/>
            <a:ext cx="860778" cy="368127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6001" y="3785242"/>
            <a:ext cx="2756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labeled examples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1219715" y="1707435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93255" y="1425864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2876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1633" y="6138333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Supervised learning: given labeled examples</a:t>
            </a:r>
          </a:p>
        </p:txBody>
      </p:sp>
      <p:sp>
        <p:nvSpPr>
          <p:cNvPr id="17" name="Oval 16"/>
          <p:cNvSpPr/>
          <p:nvPr/>
        </p:nvSpPr>
        <p:spPr>
          <a:xfrm>
            <a:off x="4205126" y="30762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16792" y="3309780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471343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1" y="2384769"/>
            <a:ext cx="1146630" cy="11241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778" y="3642909"/>
            <a:ext cx="887704" cy="8944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47" y="4633260"/>
            <a:ext cx="1103502" cy="64911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041" y="5457411"/>
            <a:ext cx="1220008" cy="69637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341633" y="229766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41633" y="2949223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1633" y="3734803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1633" y="4698795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41633" y="5512050"/>
            <a:ext cx="74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  <a:r>
              <a:rPr lang="en-US" baseline="-25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8236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4554</TotalTime>
  <Words>2491</Words>
  <Application>Microsoft Macintosh PowerPoint</Application>
  <PresentationFormat>On-screen Show (4:3)</PresentationFormat>
  <Paragraphs>581</Paragraphs>
  <Slides>60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Introduction to Machine Learning</vt:lpstr>
      <vt:lpstr>Machine Learning is…</vt:lpstr>
      <vt:lpstr>Machine Learning is…</vt:lpstr>
      <vt:lpstr>Data</vt:lpstr>
      <vt:lpstr>Data</vt:lpstr>
      <vt:lpstr>Data</vt:lpstr>
      <vt:lpstr>Data</vt:lpstr>
      <vt:lpstr>Supervised learning</vt:lpstr>
      <vt:lpstr>Supervised learning</vt:lpstr>
      <vt:lpstr>Supervised learning</vt:lpstr>
      <vt:lpstr>Supervised learning: classification</vt:lpstr>
      <vt:lpstr>Classification Example</vt:lpstr>
      <vt:lpstr>Classification Applications</vt:lpstr>
      <vt:lpstr>Supervised learning: regression</vt:lpstr>
      <vt:lpstr>Regression Example</vt:lpstr>
      <vt:lpstr>Regression Applications</vt:lpstr>
      <vt:lpstr>Supervised learning: ranking</vt:lpstr>
      <vt:lpstr>Ranking example</vt:lpstr>
      <vt:lpstr>Ranking Applications</vt:lpstr>
      <vt:lpstr>Unsupervised learning</vt:lpstr>
      <vt:lpstr>Unsupervised learning applications</vt:lpstr>
      <vt:lpstr>Reinforcement learning</vt:lpstr>
      <vt:lpstr>Reinforcement learning example</vt:lpstr>
      <vt:lpstr>Other learning variations</vt:lpstr>
      <vt:lpstr>Representing examples</vt:lpstr>
      <vt:lpstr>Features</vt:lpstr>
      <vt:lpstr>Features</vt:lpstr>
      <vt:lpstr>Classification revisited</vt:lpstr>
      <vt:lpstr>Classification revisited</vt:lpstr>
      <vt:lpstr>Classification revisited</vt:lpstr>
      <vt:lpstr>Classification revisited</vt:lpstr>
      <vt:lpstr>Classification revisited</vt:lpstr>
      <vt:lpstr>A simple machine learning example</vt:lpstr>
      <vt:lpstr>models</vt:lpstr>
      <vt:lpstr>Probabilistic modeling</vt:lpstr>
      <vt:lpstr>Probabilistic models</vt:lpstr>
      <vt:lpstr>Probabilistic models</vt:lpstr>
      <vt:lpstr>Probabilistic models</vt:lpstr>
      <vt:lpstr>Probability basics</vt:lpstr>
      <vt:lpstr>Probability distributions</vt:lpstr>
      <vt:lpstr>Probability distributions</vt:lpstr>
      <vt:lpstr>Probability distributions</vt:lpstr>
      <vt:lpstr>Probability distributions</vt:lpstr>
      <vt:lpstr>Probability distributions</vt:lpstr>
      <vt:lpstr>Probability distributions</vt:lpstr>
      <vt:lpstr>Probability distributions</vt:lpstr>
      <vt:lpstr>Probability distribution</vt:lpstr>
      <vt:lpstr>Probability distribution</vt:lpstr>
      <vt:lpstr>Some example probability distributions</vt:lpstr>
      <vt:lpstr>Conditional probability distributions</vt:lpstr>
      <vt:lpstr>Conditional probability example</vt:lpstr>
      <vt:lpstr>Conditional probability example</vt:lpstr>
      <vt:lpstr>Conditional probability example</vt:lpstr>
      <vt:lpstr>Conditional probability example</vt:lpstr>
      <vt:lpstr>Joint distribution</vt:lpstr>
      <vt:lpstr>Joint distribution</vt:lpstr>
      <vt:lpstr>Joint distribution</vt:lpstr>
      <vt:lpstr>Relationship between distributions</vt:lpstr>
      <vt:lpstr>Relationship between distributions</vt:lpstr>
      <vt:lpstr>Relationship between distributions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346</cp:revision>
  <dcterms:created xsi:type="dcterms:W3CDTF">2013-09-08T20:10:23Z</dcterms:created>
  <dcterms:modified xsi:type="dcterms:W3CDTF">2019-03-06T18:00:52Z</dcterms:modified>
</cp:coreProperties>
</file>