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56" r:id="rId2"/>
    <p:sldId id="324" r:id="rId3"/>
    <p:sldId id="477" r:id="rId4"/>
    <p:sldId id="443" r:id="rId5"/>
    <p:sldId id="444" r:id="rId6"/>
    <p:sldId id="445" r:id="rId7"/>
    <p:sldId id="446" r:id="rId8"/>
    <p:sldId id="447" r:id="rId9"/>
    <p:sldId id="467" r:id="rId10"/>
    <p:sldId id="468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415" r:id="rId21"/>
    <p:sldId id="416" r:id="rId22"/>
    <p:sldId id="417" r:id="rId23"/>
    <p:sldId id="418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29" r:id="rId35"/>
    <p:sldId id="430" r:id="rId36"/>
    <p:sldId id="431" r:id="rId37"/>
    <p:sldId id="448" r:id="rId38"/>
    <p:sldId id="442" r:id="rId39"/>
    <p:sldId id="469" r:id="rId40"/>
    <p:sldId id="449" r:id="rId41"/>
    <p:sldId id="470" r:id="rId42"/>
    <p:sldId id="471" r:id="rId43"/>
    <p:sldId id="472" r:id="rId44"/>
    <p:sldId id="473" r:id="rId45"/>
    <p:sldId id="474" r:id="rId46"/>
    <p:sldId id="475" r:id="rId47"/>
    <p:sldId id="476" r:id="rId48"/>
    <p:sldId id="432" r:id="rId49"/>
    <p:sldId id="433" r:id="rId50"/>
    <p:sldId id="434" r:id="rId51"/>
    <p:sldId id="435" r:id="rId52"/>
    <p:sldId id="436" r:id="rId53"/>
    <p:sldId id="437" r:id="rId54"/>
    <p:sldId id="438" r:id="rId55"/>
    <p:sldId id="439" r:id="rId56"/>
    <p:sldId id="440" r:id="rId57"/>
    <p:sldId id="441" r:id="rId58"/>
    <p:sldId id="454" r:id="rId59"/>
    <p:sldId id="455" r:id="rId60"/>
    <p:sldId id="450" r:id="rId61"/>
    <p:sldId id="456" r:id="rId62"/>
    <p:sldId id="457" r:id="rId63"/>
    <p:sldId id="458" r:id="rId64"/>
    <p:sldId id="460" r:id="rId65"/>
    <p:sldId id="461" r:id="rId66"/>
    <p:sldId id="462" r:id="rId67"/>
    <p:sldId id="463" r:id="rId68"/>
    <p:sldId id="464" r:id="rId69"/>
    <p:sldId id="465" r:id="rId70"/>
    <p:sldId id="452" r:id="rId71"/>
    <p:sldId id="478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7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8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3/9/17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nor</a:t>
            </a:r>
            <a:r>
              <a:rPr lang="en-US" baseline="0" dirty="0" smtClean="0"/>
              <a:t> is only true with inputs 0, 0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and gate will therefore only be true when in1 and in2 are both 0 and in3 is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5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3/9/17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3/9/17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3/9/17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3/9/17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3/9/17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3/9/17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pomona.edu/~dkauchak/classes/cs52/examples/logisi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pomona.edu/~dkauchak/classes/cs52/examples/logisi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 smtClean="0"/>
              <a:t>Circuits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52 – Spring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recap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2066596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01010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01111</a:t>
            </a:r>
            <a:endParaRPr lang="en-US" sz="3600" dirty="0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269235" y="3285796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45435" y="3285796"/>
            <a:ext cx="14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11001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3635" y="1818886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33654" y="1818886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0235" y="1818886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1635" y="1818886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1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0" y="27432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+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9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SML: Binary addition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0"/>
            <a:ext cx="768385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0"/>
            <a:ext cx="7683858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SML: Binary addition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5697974"/>
            <a:ext cx="3100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handle a digit at a time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75771" y="2514600"/>
            <a:ext cx="228600" cy="304800"/>
          </a:xfrm>
          <a:prstGeom prst="rect">
            <a:avLst/>
          </a:prstGeom>
          <a:noFill/>
          <a:ln w="28575" cmpd="sng">
            <a:solidFill>
              <a:srgbClr val="66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87723" y="2514600"/>
            <a:ext cx="228600" cy="304800"/>
          </a:xfrm>
          <a:prstGeom prst="rect">
            <a:avLst/>
          </a:prstGeom>
          <a:noFill/>
          <a:ln w="28575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93474" y="2514600"/>
            <a:ext cx="228600" cy="304800"/>
          </a:xfrm>
          <a:prstGeom prst="rect">
            <a:avLst/>
          </a:prstGeom>
          <a:noFill/>
          <a:ln w="28575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93965" y="3514635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7010400" y="4733835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86600" y="4733835"/>
            <a:ext cx="14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11001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32669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74819" y="32669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1400" y="32669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800" y="32669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>
            <a:stCxn id="19" idx="1"/>
            <a:endCxn id="12" idx="2"/>
          </p:cNvCxnSpPr>
          <p:nvPr/>
        </p:nvCxnSpPr>
        <p:spPr>
          <a:xfrm flipH="1" flipV="1">
            <a:off x="2590071" y="2819400"/>
            <a:ext cx="5084748" cy="647580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3027935" y="2667000"/>
            <a:ext cx="4515865" cy="1168216"/>
          </a:xfrm>
          <a:prstGeom prst="straightConnector1">
            <a:avLst/>
          </a:prstGeom>
          <a:ln>
            <a:solidFill>
              <a:srgbClr val="B95B2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4" idx="3"/>
          </p:cNvCxnSpPr>
          <p:nvPr/>
        </p:nvCxnSpPr>
        <p:spPr>
          <a:xfrm flipH="1" flipV="1">
            <a:off x="3922074" y="2667000"/>
            <a:ext cx="3752745" cy="1703610"/>
          </a:xfrm>
          <a:prstGeom prst="straightConnector1">
            <a:avLst/>
          </a:prstGeom>
          <a:ln>
            <a:solidFill>
              <a:srgbClr val="57827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674818" y="3266925"/>
            <a:ext cx="249981" cy="144803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99463" y="41910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138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0"/>
            <a:ext cx="7683858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SML: Binary addition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5257800"/>
            <a:ext cx="448091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generate two pieces of information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output bit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carry bit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85900" y="3733800"/>
            <a:ext cx="1257300" cy="30480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91000" y="4202437"/>
            <a:ext cx="228600" cy="304800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76800" y="3733800"/>
            <a:ext cx="228600" cy="304800"/>
          </a:xfrm>
          <a:prstGeom prst="rect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35941" y="4191000"/>
            <a:ext cx="609600" cy="385465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93965" y="3514635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010400" y="4733835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86600" y="4733835"/>
            <a:ext cx="14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11001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32669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74819" y="32669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91400" y="32669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2800" y="326692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74818" y="3266925"/>
            <a:ext cx="249981" cy="144803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18" idx="3"/>
          </p:cNvCxnSpPr>
          <p:nvPr/>
        </p:nvCxnSpPr>
        <p:spPr>
          <a:xfrm flipH="1">
            <a:off x="5112765" y="3466980"/>
            <a:ext cx="2376216" cy="41922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419600" y="3552795"/>
            <a:ext cx="2985816" cy="81921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2743200" y="3962400"/>
            <a:ext cx="4390854" cy="10668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045541" y="4419600"/>
            <a:ext cx="5141435" cy="73152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258698" y="41910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54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recursive component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25256" y="4494351"/>
            <a:ext cx="2049957" cy="1650048"/>
            <a:chOff x="4862174" y="3165177"/>
            <a:chExt cx="2049957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in1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in2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out</a:t>
              </a:r>
              <a:endParaRPr 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800000"/>
                  </a:solidFill>
                </a:rPr>
                <a:t>carry-out</a:t>
              </a:r>
              <a:endParaRPr lang="en-US" sz="1400" dirty="0">
                <a:solidFill>
                  <a:srgbClr val="80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carry-in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352800" y="2066596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</a:t>
            </a:r>
            <a:r>
              <a:rPr lang="en-US" sz="3600" dirty="0" smtClean="0">
                <a:solidFill>
                  <a:srgbClr val="FF6600"/>
                </a:solidFill>
              </a:rPr>
              <a:t>0</a:t>
            </a:r>
            <a:r>
              <a:rPr lang="en-US" sz="3600" dirty="0" smtClean="0"/>
              <a:t>10</a:t>
            </a:r>
          </a:p>
          <a:p>
            <a:r>
              <a:rPr lang="en-US" sz="3600" dirty="0" smtClean="0"/>
              <a:t>01</a:t>
            </a:r>
            <a:r>
              <a:rPr lang="en-US" sz="3600" dirty="0" smtClean="0">
                <a:solidFill>
                  <a:srgbClr val="008000"/>
                </a:solidFill>
              </a:rPr>
              <a:t>1</a:t>
            </a:r>
            <a:r>
              <a:rPr lang="en-US" sz="3600" dirty="0" smtClean="0"/>
              <a:t>11</a:t>
            </a:r>
            <a:endParaRPr lang="en-US" sz="3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269235" y="3285796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45435" y="3285796"/>
            <a:ext cx="145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11</a:t>
            </a:r>
            <a:r>
              <a:rPr lang="en-US" sz="3600" dirty="0" smtClean="0">
                <a:solidFill>
                  <a:srgbClr val="558BB8"/>
                </a:solidFill>
              </a:rPr>
              <a:t>0</a:t>
            </a:r>
            <a:r>
              <a:rPr lang="en-US" sz="3600" dirty="0" smtClean="0">
                <a:solidFill>
                  <a:srgbClr val="0000FF"/>
                </a:solidFill>
              </a:rPr>
              <a:t>01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3635" y="1818886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33654" y="1818886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0235" y="1818886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1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1635" y="1818886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33653" y="1818886"/>
            <a:ext cx="249981" cy="1448039"/>
          </a:xfrm>
          <a:prstGeom prst="rect">
            <a:avLst/>
          </a:prstGeom>
          <a:solidFill>
            <a:srgbClr val="FF0000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48000" y="27432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1070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with components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6827466" y="4484152"/>
            <a:ext cx="1619960" cy="1650048"/>
            <a:chOff x="5197400" y="3165177"/>
            <a:chExt cx="1619960" cy="1650048"/>
          </a:xfrm>
        </p:grpSpPr>
        <p:sp>
          <p:nvSpPr>
            <p:cNvPr id="19" name="Rectangle 18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693866" y="4456351"/>
            <a:ext cx="1714731" cy="1650048"/>
            <a:chOff x="5197400" y="3165177"/>
            <a:chExt cx="1714731" cy="1650048"/>
          </a:xfrm>
        </p:grpSpPr>
        <p:sp>
          <p:nvSpPr>
            <p:cNvPr id="52" name="Rectangle 51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633305" y="4494351"/>
            <a:ext cx="1714731" cy="1650048"/>
            <a:chOff x="5197400" y="3165177"/>
            <a:chExt cx="1714731" cy="1650048"/>
          </a:xfrm>
        </p:grpSpPr>
        <p:sp>
          <p:nvSpPr>
            <p:cNvPr id="64" name="Rectangle 63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75083" y="4494351"/>
            <a:ext cx="2049957" cy="1650048"/>
            <a:chOff x="4862174" y="3165177"/>
            <a:chExt cx="2049957" cy="1650048"/>
          </a:xfrm>
        </p:grpSpPr>
        <p:sp>
          <p:nvSpPr>
            <p:cNvPr id="76" name="Rectangle 75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3331866" y="1981200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3248301" y="3200400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12648" y="3881120"/>
            <a:ext cx="787671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5973466" y="5299085"/>
            <a:ext cx="32992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5973466" y="4465281"/>
            <a:ext cx="914400" cy="858937"/>
            <a:chOff x="5958226" y="4645482"/>
            <a:chExt cx="914400" cy="858937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3910986" y="4514632"/>
            <a:ext cx="914400" cy="858937"/>
            <a:chOff x="5958226" y="4645482"/>
            <a:chExt cx="914400" cy="858937"/>
          </a:xfrm>
        </p:grpSpPr>
        <p:cxnSp>
          <p:nvCxnSpPr>
            <p:cNvPr id="118" name="Straight Connector 117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789123" y="4510306"/>
            <a:ext cx="914400" cy="858937"/>
            <a:chOff x="5958226" y="4645482"/>
            <a:chExt cx="914400" cy="858937"/>
          </a:xfrm>
        </p:grpSpPr>
        <p:cxnSp>
          <p:nvCxnSpPr>
            <p:cNvPr id="122" name="Straight Connector 121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6952007" y="388112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7467600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876474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92067" y="389128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7788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2944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452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608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cxnSp>
        <p:nvCxnSpPr>
          <p:cNvPr id="135" name="Straight Arrow Connector 134"/>
          <p:cNvCxnSpPr/>
          <p:nvPr/>
        </p:nvCxnSpPr>
        <p:spPr>
          <a:xfrm>
            <a:off x="4572000" y="3090089"/>
            <a:ext cx="2890189" cy="94851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4273585" y="3090089"/>
            <a:ext cx="1118482" cy="93327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H="1">
            <a:off x="3294407" y="3074849"/>
            <a:ext cx="718352" cy="94851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H="1">
            <a:off x="1145032" y="3090089"/>
            <a:ext cx="2660951" cy="93327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3048000" y="26625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998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with components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827466" y="4484152"/>
            <a:ext cx="1619960" cy="1650048"/>
            <a:chOff x="5197400" y="3165177"/>
            <a:chExt cx="1619960" cy="1650048"/>
          </a:xfrm>
        </p:grpSpPr>
        <p:sp>
          <p:nvSpPr>
            <p:cNvPr id="19" name="Rectangle 18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693866" y="4456351"/>
            <a:ext cx="1714731" cy="1650048"/>
            <a:chOff x="5197400" y="3165177"/>
            <a:chExt cx="1714731" cy="1650048"/>
          </a:xfrm>
        </p:grpSpPr>
        <p:sp>
          <p:nvSpPr>
            <p:cNvPr id="52" name="Rectangle 51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633305" y="4494351"/>
            <a:ext cx="1714731" cy="1650048"/>
            <a:chOff x="5197400" y="3165177"/>
            <a:chExt cx="1714731" cy="1650048"/>
          </a:xfrm>
        </p:grpSpPr>
        <p:sp>
          <p:nvSpPr>
            <p:cNvPr id="64" name="Rectangle 63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75083" y="4494351"/>
            <a:ext cx="2049957" cy="1650048"/>
            <a:chOff x="4862174" y="3165177"/>
            <a:chExt cx="2049957" cy="1650048"/>
          </a:xfrm>
        </p:grpSpPr>
        <p:sp>
          <p:nvSpPr>
            <p:cNvPr id="76" name="Rectangle 75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3331866" y="1981200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3248301" y="3200400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12648" y="3881120"/>
            <a:ext cx="787671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5973466" y="5299085"/>
            <a:ext cx="32992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5973466" y="4465281"/>
            <a:ext cx="914400" cy="858937"/>
            <a:chOff x="5958226" y="4645482"/>
            <a:chExt cx="914400" cy="858937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3910986" y="4514632"/>
            <a:ext cx="914400" cy="858937"/>
            <a:chOff x="5958226" y="4645482"/>
            <a:chExt cx="914400" cy="858937"/>
          </a:xfrm>
        </p:grpSpPr>
        <p:cxnSp>
          <p:nvCxnSpPr>
            <p:cNvPr id="118" name="Straight Connector 117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789123" y="4510306"/>
            <a:ext cx="914400" cy="858937"/>
            <a:chOff x="5958226" y="4645482"/>
            <a:chExt cx="914400" cy="858937"/>
          </a:xfrm>
        </p:grpSpPr>
        <p:cxnSp>
          <p:nvCxnSpPr>
            <p:cNvPr id="122" name="Straight Connector 121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6952007" y="388112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7467600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876474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92067" y="389128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7788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2944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452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608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12149" y="6107668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562198" y="4949706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48000" y="26625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526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with components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827466" y="4484152"/>
            <a:ext cx="1619960" cy="1650048"/>
            <a:chOff x="5197400" y="3165177"/>
            <a:chExt cx="1619960" cy="1650048"/>
          </a:xfrm>
        </p:grpSpPr>
        <p:sp>
          <p:nvSpPr>
            <p:cNvPr id="19" name="Rectangle 18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693866" y="4456351"/>
            <a:ext cx="1714731" cy="1650048"/>
            <a:chOff x="5197400" y="3165177"/>
            <a:chExt cx="1714731" cy="1650048"/>
          </a:xfrm>
        </p:grpSpPr>
        <p:sp>
          <p:nvSpPr>
            <p:cNvPr id="52" name="Rectangle 51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633305" y="4494351"/>
            <a:ext cx="1714731" cy="1650048"/>
            <a:chOff x="5197400" y="3165177"/>
            <a:chExt cx="1714731" cy="1650048"/>
          </a:xfrm>
        </p:grpSpPr>
        <p:sp>
          <p:nvSpPr>
            <p:cNvPr id="64" name="Rectangle 63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75083" y="4494351"/>
            <a:ext cx="2049957" cy="1650048"/>
            <a:chOff x="4862174" y="3165177"/>
            <a:chExt cx="2049957" cy="1650048"/>
          </a:xfrm>
        </p:grpSpPr>
        <p:sp>
          <p:nvSpPr>
            <p:cNvPr id="76" name="Rectangle 75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3331866" y="1981200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3248301" y="3200400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12648" y="3881120"/>
            <a:ext cx="787671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5973466" y="5299085"/>
            <a:ext cx="32992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5973466" y="4465281"/>
            <a:ext cx="914400" cy="858937"/>
            <a:chOff x="5958226" y="4645482"/>
            <a:chExt cx="914400" cy="858937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3910986" y="4514632"/>
            <a:ext cx="914400" cy="858937"/>
            <a:chOff x="5958226" y="4645482"/>
            <a:chExt cx="914400" cy="858937"/>
          </a:xfrm>
        </p:grpSpPr>
        <p:cxnSp>
          <p:nvCxnSpPr>
            <p:cNvPr id="118" name="Straight Connector 117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789123" y="4510306"/>
            <a:ext cx="914400" cy="858937"/>
            <a:chOff x="5958226" y="4645482"/>
            <a:chExt cx="914400" cy="858937"/>
          </a:xfrm>
        </p:grpSpPr>
        <p:cxnSp>
          <p:nvCxnSpPr>
            <p:cNvPr id="122" name="Straight Connector 121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6952007" y="388112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7467600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876474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92067" y="389128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7788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2944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452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608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2067" y="6107668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428598" y="4999911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58934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343400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037607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056407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048000" y="26625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5772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with components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827466" y="4484152"/>
            <a:ext cx="1619960" cy="1650048"/>
            <a:chOff x="5197400" y="3165177"/>
            <a:chExt cx="1619960" cy="1650048"/>
          </a:xfrm>
        </p:grpSpPr>
        <p:sp>
          <p:nvSpPr>
            <p:cNvPr id="19" name="Rectangle 18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693866" y="4456351"/>
            <a:ext cx="1714731" cy="1650048"/>
            <a:chOff x="5197400" y="3165177"/>
            <a:chExt cx="1714731" cy="1650048"/>
          </a:xfrm>
        </p:grpSpPr>
        <p:sp>
          <p:nvSpPr>
            <p:cNvPr id="52" name="Rectangle 51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633305" y="4494351"/>
            <a:ext cx="1714731" cy="1650048"/>
            <a:chOff x="5197400" y="3165177"/>
            <a:chExt cx="1714731" cy="1650048"/>
          </a:xfrm>
        </p:grpSpPr>
        <p:sp>
          <p:nvSpPr>
            <p:cNvPr id="64" name="Rectangle 63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75083" y="4494351"/>
            <a:ext cx="2049957" cy="1650048"/>
            <a:chOff x="4862174" y="3165177"/>
            <a:chExt cx="2049957" cy="1650048"/>
          </a:xfrm>
        </p:grpSpPr>
        <p:sp>
          <p:nvSpPr>
            <p:cNvPr id="76" name="Rectangle 75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3331866" y="1981200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3248301" y="3200400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12648" y="3881120"/>
            <a:ext cx="787671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5973466" y="5299085"/>
            <a:ext cx="32992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5973466" y="4465281"/>
            <a:ext cx="914400" cy="858937"/>
            <a:chOff x="5958226" y="4645482"/>
            <a:chExt cx="914400" cy="858937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3910986" y="4514632"/>
            <a:ext cx="914400" cy="858937"/>
            <a:chOff x="5958226" y="4645482"/>
            <a:chExt cx="914400" cy="858937"/>
          </a:xfrm>
        </p:grpSpPr>
        <p:cxnSp>
          <p:nvCxnSpPr>
            <p:cNvPr id="118" name="Straight Connector 117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789123" y="4510306"/>
            <a:ext cx="914400" cy="858937"/>
            <a:chOff x="5958226" y="4645482"/>
            <a:chExt cx="914400" cy="858937"/>
          </a:xfrm>
        </p:grpSpPr>
        <p:cxnSp>
          <p:nvCxnSpPr>
            <p:cNvPr id="122" name="Straight Connector 121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6952007" y="388112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7467600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876474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92067" y="389128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7788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2944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452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608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1932" y="6183868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377855" y="4944309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58934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343400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037607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351807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810000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056407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056407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10000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048000" y="26625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6775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with components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827466" y="4484152"/>
            <a:ext cx="1619960" cy="1650048"/>
            <a:chOff x="5197400" y="3165177"/>
            <a:chExt cx="1619960" cy="1650048"/>
          </a:xfrm>
        </p:grpSpPr>
        <p:sp>
          <p:nvSpPr>
            <p:cNvPr id="19" name="Rectangle 18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693866" y="4456351"/>
            <a:ext cx="1714731" cy="1650048"/>
            <a:chOff x="5197400" y="3165177"/>
            <a:chExt cx="1714731" cy="1650048"/>
          </a:xfrm>
        </p:grpSpPr>
        <p:sp>
          <p:nvSpPr>
            <p:cNvPr id="52" name="Rectangle 51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633305" y="4494351"/>
            <a:ext cx="1714731" cy="1650048"/>
            <a:chOff x="5197400" y="3165177"/>
            <a:chExt cx="1714731" cy="1650048"/>
          </a:xfrm>
        </p:grpSpPr>
        <p:sp>
          <p:nvSpPr>
            <p:cNvPr id="64" name="Rectangle 63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75083" y="4494351"/>
            <a:ext cx="2049957" cy="1650048"/>
            <a:chOff x="4862174" y="3165177"/>
            <a:chExt cx="2049957" cy="1650048"/>
          </a:xfrm>
        </p:grpSpPr>
        <p:sp>
          <p:nvSpPr>
            <p:cNvPr id="76" name="Rectangle 75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3331866" y="1981200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3248301" y="3200400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12648" y="3881120"/>
            <a:ext cx="787671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5973466" y="5299085"/>
            <a:ext cx="32992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5973466" y="4465281"/>
            <a:ext cx="914400" cy="858937"/>
            <a:chOff x="5958226" y="4645482"/>
            <a:chExt cx="914400" cy="858937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3910986" y="4514632"/>
            <a:ext cx="914400" cy="858937"/>
            <a:chOff x="5958226" y="4645482"/>
            <a:chExt cx="914400" cy="858937"/>
          </a:xfrm>
        </p:grpSpPr>
        <p:cxnSp>
          <p:nvCxnSpPr>
            <p:cNvPr id="118" name="Straight Connector 117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789123" y="4510306"/>
            <a:ext cx="914400" cy="858937"/>
            <a:chOff x="5958226" y="4645482"/>
            <a:chExt cx="914400" cy="858937"/>
          </a:xfrm>
        </p:grpSpPr>
        <p:cxnSp>
          <p:nvCxnSpPr>
            <p:cNvPr id="122" name="Straight Connector 121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6952007" y="388112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7467600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876474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92067" y="389128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7788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2944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452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608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0807" y="611388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52400" y="4916508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58934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343400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037607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351807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810000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056407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056407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10000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800069" y="39624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252600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751607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581400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048000" y="26625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381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r>
              <a:rPr lang="en-US" dirty="0" smtClean="0"/>
              <a:t>5</a:t>
            </a:r>
          </a:p>
          <a:p>
            <a:r>
              <a:rPr lang="en-US" dirty="0" smtClean="0"/>
              <a:t>Assignment 6 out soon!</a:t>
            </a:r>
          </a:p>
          <a:p>
            <a:r>
              <a:rPr lang="en-US" dirty="0" smtClean="0"/>
              <a:t>Survey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1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with components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827466" y="4484152"/>
            <a:ext cx="1619960" cy="1650048"/>
            <a:chOff x="5197400" y="3165177"/>
            <a:chExt cx="1619960" cy="1650048"/>
          </a:xfrm>
        </p:grpSpPr>
        <p:sp>
          <p:nvSpPr>
            <p:cNvPr id="19" name="Rectangle 18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693866" y="4456351"/>
            <a:ext cx="1714731" cy="1650048"/>
            <a:chOff x="5197400" y="3165177"/>
            <a:chExt cx="1714731" cy="1650048"/>
          </a:xfrm>
        </p:grpSpPr>
        <p:sp>
          <p:nvSpPr>
            <p:cNvPr id="52" name="Rectangle 51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2633305" y="4494351"/>
            <a:ext cx="1714731" cy="1650048"/>
            <a:chOff x="5197400" y="3165177"/>
            <a:chExt cx="1714731" cy="1650048"/>
          </a:xfrm>
        </p:grpSpPr>
        <p:sp>
          <p:nvSpPr>
            <p:cNvPr id="64" name="Rectangle 63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75083" y="4494351"/>
            <a:ext cx="2049957" cy="1650048"/>
            <a:chOff x="4862174" y="3165177"/>
            <a:chExt cx="2049957" cy="1650048"/>
          </a:xfrm>
        </p:grpSpPr>
        <p:sp>
          <p:nvSpPr>
            <p:cNvPr id="76" name="Rectangle 75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82" name="Straight Arrow Connector 81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3331866" y="1981200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01010</a:t>
            </a:r>
          </a:p>
          <a:p>
            <a:r>
              <a:rPr lang="en-US" sz="3600" dirty="0" smtClean="0"/>
              <a:t>01111</a:t>
            </a:r>
            <a:endParaRPr lang="en-US" sz="3600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3248301" y="3200400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12648" y="3881120"/>
            <a:ext cx="7876717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5973466" y="5299085"/>
            <a:ext cx="32992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5973466" y="4465281"/>
            <a:ext cx="914400" cy="858937"/>
            <a:chOff x="5958226" y="4645482"/>
            <a:chExt cx="914400" cy="858937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3910986" y="4514632"/>
            <a:ext cx="914400" cy="858937"/>
            <a:chOff x="5958226" y="4645482"/>
            <a:chExt cx="914400" cy="858937"/>
          </a:xfrm>
        </p:grpSpPr>
        <p:cxnSp>
          <p:nvCxnSpPr>
            <p:cNvPr id="118" name="Straight Connector 117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1789123" y="4510306"/>
            <a:ext cx="914400" cy="858937"/>
            <a:chOff x="5958226" y="4645482"/>
            <a:chExt cx="914400" cy="858937"/>
          </a:xfrm>
        </p:grpSpPr>
        <p:cxnSp>
          <p:nvCxnSpPr>
            <p:cNvPr id="122" name="Straight Connector 121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Box 124"/>
          <p:cNvSpPr txBox="1"/>
          <p:nvPr/>
        </p:nvSpPr>
        <p:spPr>
          <a:xfrm>
            <a:off x="6952007" y="388112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26" name="TextBox 125"/>
          <p:cNvSpPr txBox="1"/>
          <p:nvPr/>
        </p:nvSpPr>
        <p:spPr>
          <a:xfrm>
            <a:off x="7467600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876474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392067" y="389128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27788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</a:t>
            </a:r>
            <a:endParaRPr lang="en-US" sz="3600" dirty="0"/>
          </a:p>
        </p:txBody>
      </p:sp>
      <p:sp>
        <p:nvSpPr>
          <p:cNvPr id="130" name="TextBox 129"/>
          <p:cNvSpPr txBox="1"/>
          <p:nvPr/>
        </p:nvSpPr>
        <p:spPr>
          <a:xfrm>
            <a:off x="32944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45214" y="392058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160807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458934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343400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037607" y="3886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351807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810000" y="39256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056407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056407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810000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800069" y="39624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252600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751607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0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581400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160807" y="5983069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0" y="4712791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505200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352800" y="15240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276600" y="3124200"/>
            <a:ext cx="43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048000" y="2662535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3252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component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92600" y="1765776"/>
            <a:ext cx="1714731" cy="1650048"/>
            <a:chOff x="5197400" y="3165177"/>
            <a:chExt cx="1714731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159947" y="4629090"/>
            <a:ext cx="466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goes on inside the component?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1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component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752600"/>
            <a:ext cx="6096000" cy="211987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4800" y="3048000"/>
            <a:ext cx="1714731" cy="1650048"/>
            <a:chOff x="5197400" y="3165177"/>
            <a:chExt cx="1714731" cy="1650048"/>
          </a:xfrm>
        </p:grpSpPr>
        <p:sp>
          <p:nvSpPr>
            <p:cNvPr id="18" name="Rectangle 17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749700"/>
            <a:ext cx="1820805" cy="21083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352800" y="4267200"/>
            <a:ext cx="476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Current implementation uses addition!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component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" y="2553059"/>
            <a:ext cx="1714731" cy="1650048"/>
            <a:chOff x="5197400" y="3165177"/>
            <a:chExt cx="1714731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321345"/>
              </p:ext>
            </p:extLst>
          </p:nvPr>
        </p:nvGraphicFramePr>
        <p:xfrm>
          <a:off x="3505200" y="2176802"/>
          <a:ext cx="41148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85800"/>
                <a:gridCol w="1066800"/>
                <a:gridCol w="929640"/>
                <a:gridCol w="822960"/>
              </a:tblGrid>
              <a:tr h="5341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carry-in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out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carry-out</a:t>
                      </a:r>
                      <a:endParaRPr lang="en-US" sz="1600" dirty="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76600" y="5974080"/>
            <a:ext cx="2472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are the outputs?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1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component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4800" y="2553059"/>
            <a:ext cx="1714731" cy="1650048"/>
            <a:chOff x="5197400" y="3165177"/>
            <a:chExt cx="1714731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964965"/>
              </p:ext>
            </p:extLst>
          </p:nvPr>
        </p:nvGraphicFramePr>
        <p:xfrm>
          <a:off x="3505200" y="2176802"/>
          <a:ext cx="41148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85800"/>
                <a:gridCol w="1066800"/>
                <a:gridCol w="929640"/>
                <a:gridCol w="822960"/>
              </a:tblGrid>
              <a:tr h="5341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carry-in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out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carry-out</a:t>
                      </a:r>
                      <a:endParaRPr lang="en-US" sz="1600" dirty="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28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01" y="1869440"/>
            <a:ext cx="7209499" cy="3616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implementation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5704840"/>
            <a:ext cx="5904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Don’t use addition anymore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Translated the problem into a </a:t>
            </a:r>
            <a:r>
              <a:rPr lang="en-US" sz="2000" dirty="0" err="1" smtClean="0">
                <a:solidFill>
                  <a:srgbClr val="0000FF"/>
                </a:solidFill>
              </a:rPr>
              <a:t>boolean</a:t>
            </a:r>
            <a:r>
              <a:rPr lang="en-US" sz="2000" dirty="0" smtClean="0">
                <a:solidFill>
                  <a:srgbClr val="0000FF"/>
                </a:solidFill>
              </a:rPr>
              <a:t> logic problem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3048000"/>
            <a:ext cx="8382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86200" y="3048000"/>
            <a:ext cx="8382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0" y="3505200"/>
            <a:ext cx="8382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0" y="3771900"/>
            <a:ext cx="8382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0" y="4038600"/>
            <a:ext cx="838200" cy="22860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48200" y="3505200"/>
            <a:ext cx="685800" cy="24892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48200" y="3789680"/>
            <a:ext cx="685800" cy="24892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33700" y="4419600"/>
            <a:ext cx="685800" cy="24892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305300" y="4419600"/>
            <a:ext cx="685800" cy="248920"/>
          </a:xfrm>
          <a:prstGeom prst="rect">
            <a:avLst/>
          </a:prstGeom>
          <a:solidFill>
            <a:srgbClr val="FF0000">
              <a:alpha val="2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8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are some </a:t>
            </a:r>
            <a:r>
              <a:rPr lang="en-US" dirty="0" err="1" smtClean="0">
                <a:solidFill>
                  <a:srgbClr val="FF0000"/>
                </a:solidFill>
              </a:rPr>
              <a:t>boolean</a:t>
            </a:r>
            <a:r>
              <a:rPr lang="en-US" dirty="0" smtClean="0">
                <a:solidFill>
                  <a:srgbClr val="FF0000"/>
                </a:solidFill>
              </a:rPr>
              <a:t> operators?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191275"/>
              </p:ext>
            </p:extLst>
          </p:nvPr>
        </p:nvGraphicFramePr>
        <p:xfrm>
          <a:off x="914400" y="2895600"/>
          <a:ext cx="3886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990600"/>
                <a:gridCol w="7620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 and B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or B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not A</a:t>
                      </a:r>
                      <a:endParaRPr lang="en-US" sz="14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42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are some </a:t>
            </a:r>
            <a:r>
              <a:rPr lang="en-US" dirty="0" err="1" smtClean="0">
                <a:solidFill>
                  <a:srgbClr val="FF0000"/>
                </a:solidFill>
              </a:rPr>
              <a:t>boolean</a:t>
            </a:r>
            <a:r>
              <a:rPr lang="en-US" dirty="0" smtClean="0">
                <a:solidFill>
                  <a:srgbClr val="FF0000"/>
                </a:solidFill>
              </a:rPr>
              <a:t> operators?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366330"/>
              </p:ext>
            </p:extLst>
          </p:nvPr>
        </p:nvGraphicFramePr>
        <p:xfrm>
          <a:off x="914400" y="2895600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792480"/>
                <a:gridCol w="609600"/>
                <a:gridCol w="731520"/>
                <a:gridCol w="792480"/>
                <a:gridCol w="792480"/>
                <a:gridCol w="79248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and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A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nand</a:t>
                      </a:r>
                      <a:r>
                        <a:rPr lang="en-US" sz="1200" baseline="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nor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xor</a:t>
                      </a:r>
                      <a:r>
                        <a:rPr lang="en-US" sz="120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954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4457700"/>
            <a:ext cx="8153400" cy="20955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Gates have inputs and outputs</a:t>
            </a:r>
          </a:p>
          <a:p>
            <a:pPr lvl="1"/>
            <a:r>
              <a:rPr lang="en-US" dirty="0" smtClean="0"/>
              <a:t>values are 0 or 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They are </a:t>
            </a:r>
            <a:r>
              <a:rPr lang="en-US" b="1" dirty="0" smtClean="0"/>
              <a:t>hardware</a:t>
            </a:r>
            <a:r>
              <a:rPr lang="en-US" dirty="0" smtClean="0"/>
              <a:t> components!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52600"/>
            <a:ext cx="57277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5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Gates as hardware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209800"/>
            <a:ext cx="5575300" cy="384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81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Logisim</a:t>
            </a:r>
            <a:r>
              <a:rPr lang="en-US" dirty="0" smtClean="0"/>
              <a:t> circuit examples can be found at: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http://www.cs.pomona.edu/~dkauchak/classes/cs52/examples/logisim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9024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578100"/>
            <a:ext cx="171450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gates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3568700"/>
            <a:ext cx="1739900" cy="11557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362200" y="3107035"/>
            <a:ext cx="438150" cy="84266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71550" y="4247147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466" y="2726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8466" y="3107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0866" y="40214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126" y="4786109"/>
            <a:ext cx="4267200" cy="20153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67200" y="380465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985195"/>
              </p:ext>
            </p:extLst>
          </p:nvPr>
        </p:nvGraphicFramePr>
        <p:xfrm>
          <a:off x="3678989" y="1511700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792480"/>
                <a:gridCol w="609600"/>
                <a:gridCol w="731520"/>
                <a:gridCol w="792480"/>
                <a:gridCol w="792480"/>
                <a:gridCol w="79248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and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A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nand</a:t>
                      </a:r>
                      <a:r>
                        <a:rPr lang="en-US" sz="1200" baseline="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nor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xor</a:t>
                      </a:r>
                      <a:r>
                        <a:rPr lang="en-US" sz="120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86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578100"/>
            <a:ext cx="171450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gates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3568700"/>
            <a:ext cx="1739900" cy="11557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362200" y="3107035"/>
            <a:ext cx="438150" cy="84266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71550" y="4247147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466" y="2726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8466" y="3107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0866" y="40214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126" y="4786109"/>
            <a:ext cx="4267200" cy="20153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84958" y="2578100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4408" y="3876388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827002"/>
              </p:ext>
            </p:extLst>
          </p:nvPr>
        </p:nvGraphicFramePr>
        <p:xfrm>
          <a:off x="3678989" y="1511700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792480"/>
                <a:gridCol w="609600"/>
                <a:gridCol w="731520"/>
                <a:gridCol w="792480"/>
                <a:gridCol w="792480"/>
                <a:gridCol w="79248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and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A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nand</a:t>
                      </a:r>
                      <a:r>
                        <a:rPr lang="en-US" sz="1200" baseline="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nor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xor</a:t>
                      </a:r>
                      <a:r>
                        <a:rPr lang="en-US" sz="120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12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578100"/>
            <a:ext cx="171450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gates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3568700"/>
            <a:ext cx="1739900" cy="11557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362200" y="3107035"/>
            <a:ext cx="438150" cy="84266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71550" y="4247147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466" y="2726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8466" y="3107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0866" y="40214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126" y="4786109"/>
            <a:ext cx="4267200" cy="20153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67200" y="3804653"/>
            <a:ext cx="4128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765854"/>
              </p:ext>
            </p:extLst>
          </p:nvPr>
        </p:nvGraphicFramePr>
        <p:xfrm>
          <a:off x="3678989" y="1511700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792480"/>
                <a:gridCol w="609600"/>
                <a:gridCol w="731520"/>
                <a:gridCol w="792480"/>
                <a:gridCol w="792480"/>
                <a:gridCol w="79248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and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A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nand</a:t>
                      </a:r>
                      <a:r>
                        <a:rPr lang="en-US" sz="1200" baseline="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nor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xor</a:t>
                      </a:r>
                      <a:r>
                        <a:rPr lang="en-US" sz="120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239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2578100"/>
            <a:ext cx="171450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gates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3568700"/>
            <a:ext cx="1739900" cy="11557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362200" y="3107035"/>
            <a:ext cx="438150" cy="84266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71550" y="4247147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466" y="2726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8466" y="3107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0866" y="40214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126" y="4786109"/>
            <a:ext cx="4267200" cy="20153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84958" y="2578100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4408" y="3804653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5181600"/>
            <a:ext cx="3229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When is this circuit 1?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332569"/>
              </p:ext>
            </p:extLst>
          </p:nvPr>
        </p:nvGraphicFramePr>
        <p:xfrm>
          <a:off x="3678989" y="1511700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792480"/>
                <a:gridCol w="609600"/>
                <a:gridCol w="731520"/>
                <a:gridCol w="792480"/>
                <a:gridCol w="792480"/>
                <a:gridCol w="79248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and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A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nand</a:t>
                      </a:r>
                      <a:r>
                        <a:rPr lang="en-US" sz="1200" baseline="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nor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xor</a:t>
                      </a:r>
                      <a:r>
                        <a:rPr lang="en-US" sz="120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71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2578100"/>
            <a:ext cx="1714500" cy="99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Utilizing gates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50" y="3568700"/>
            <a:ext cx="1739900" cy="11557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362200" y="3107035"/>
            <a:ext cx="438150" cy="84266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71550" y="4247147"/>
            <a:ext cx="18288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466" y="2726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88466" y="31070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0866" y="4021435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39887"/>
              </p:ext>
            </p:extLst>
          </p:nvPr>
        </p:nvGraphicFramePr>
        <p:xfrm>
          <a:off x="4799637" y="2222500"/>
          <a:ext cx="304896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563"/>
                <a:gridCol w="685800"/>
                <a:gridCol w="7620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in3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799597" y="2209800"/>
            <a:ext cx="3048963" cy="3337560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7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more interesting circuits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937386"/>
              </p:ext>
            </p:extLst>
          </p:nvPr>
        </p:nvGraphicFramePr>
        <p:xfrm>
          <a:off x="228600" y="2514600"/>
          <a:ext cx="304896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563"/>
                <a:gridCol w="685800"/>
                <a:gridCol w="7620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in3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126" y="4786109"/>
            <a:ext cx="4267200" cy="201532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176402"/>
              </p:ext>
            </p:extLst>
          </p:nvPr>
        </p:nvGraphicFramePr>
        <p:xfrm>
          <a:off x="3678989" y="1511700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792480"/>
                <a:gridCol w="609600"/>
                <a:gridCol w="731520"/>
                <a:gridCol w="792480"/>
                <a:gridCol w="792480"/>
                <a:gridCol w="79248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and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A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nand</a:t>
                      </a:r>
                      <a:r>
                        <a:rPr lang="en-US" sz="1200" baseline="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nor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xor</a:t>
                      </a:r>
                      <a:r>
                        <a:rPr lang="en-US" sz="120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9519" y="6167735"/>
            <a:ext cx="2941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Design a circuit for this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514600"/>
            <a:ext cx="3048963" cy="333756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8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more interesting circuits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668655"/>
              </p:ext>
            </p:extLst>
          </p:nvPr>
        </p:nvGraphicFramePr>
        <p:xfrm>
          <a:off x="228600" y="2514600"/>
          <a:ext cx="304896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563"/>
                <a:gridCol w="685800"/>
                <a:gridCol w="7620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in3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3604126"/>
            <a:ext cx="1562100" cy="90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4213726"/>
            <a:ext cx="1562100" cy="9017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134100" y="4061326"/>
            <a:ext cx="304800" cy="4445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14900" y="4823326"/>
            <a:ext cx="152400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637" y="2514600"/>
            <a:ext cx="3048963" cy="333756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2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more interesting circuits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537226"/>
              </p:ext>
            </p:extLst>
          </p:nvPr>
        </p:nvGraphicFramePr>
        <p:xfrm>
          <a:off x="228600" y="2514600"/>
          <a:ext cx="304896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563"/>
                <a:gridCol w="685800"/>
                <a:gridCol w="7620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in3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126" y="4786109"/>
            <a:ext cx="4267200" cy="201532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28376"/>
              </p:ext>
            </p:extLst>
          </p:nvPr>
        </p:nvGraphicFramePr>
        <p:xfrm>
          <a:off x="3678989" y="1511700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792480"/>
                <a:gridCol w="609600"/>
                <a:gridCol w="731520"/>
                <a:gridCol w="792480"/>
                <a:gridCol w="792480"/>
                <a:gridCol w="79248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and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A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nand</a:t>
                      </a:r>
                      <a:r>
                        <a:rPr lang="en-US" sz="1200" baseline="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nor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xor</a:t>
                      </a:r>
                      <a:r>
                        <a:rPr lang="en-US" sz="120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9519" y="6167735"/>
            <a:ext cx="2941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Design a circuit for this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514600"/>
            <a:ext cx="3048963" cy="333756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6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Minterm</a:t>
            </a:r>
            <a:r>
              <a:rPr lang="en-US" dirty="0" smtClean="0"/>
              <a:t>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16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failsafe way to design a circuit…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112892"/>
              </p:ext>
            </p:extLst>
          </p:nvPr>
        </p:nvGraphicFramePr>
        <p:xfrm>
          <a:off x="612648" y="2853267"/>
          <a:ext cx="304896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563"/>
                <a:gridCol w="685800"/>
                <a:gridCol w="7620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in3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36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Minterm</a:t>
            </a:r>
            <a:r>
              <a:rPr lang="en-US" dirty="0" smtClean="0"/>
              <a:t>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168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failsafe way to design a circuit…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73126"/>
              </p:ext>
            </p:extLst>
          </p:nvPr>
        </p:nvGraphicFramePr>
        <p:xfrm>
          <a:off x="612648" y="2853267"/>
          <a:ext cx="304896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563"/>
                <a:gridCol w="685800"/>
                <a:gridCol w="7620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in3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76890" y="3180392"/>
            <a:ext cx="3993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 these should be 1 and everything else 0</a:t>
            </a:r>
          </a:p>
        </p:txBody>
      </p:sp>
    </p:spTree>
    <p:extLst>
      <p:ext uri="{BB962C8B-B14F-4D97-AF65-F5344CB8AC3E}">
        <p14:creationId xmlns:p14="http://schemas.microsoft.com/office/powerpoint/2010/main" val="1313176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Diving into your computer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169" y="2438400"/>
            <a:ext cx="54610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6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Minterm</a:t>
            </a:r>
            <a:r>
              <a:rPr lang="en-US" dirty="0" smtClean="0"/>
              <a:t> expansion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517444"/>
            <a:ext cx="4514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When will this and-gate be 1?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132" y="2123721"/>
            <a:ext cx="3852145" cy="249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61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Minterm</a:t>
            </a:r>
            <a:r>
              <a:rPr lang="en-US" dirty="0" smtClean="0"/>
              <a:t> expansion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5517444"/>
            <a:ext cx="4779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Only when in1=0, in2=0, in3=0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132" y="2123721"/>
            <a:ext cx="3852145" cy="249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5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Minterm</a:t>
            </a:r>
            <a:r>
              <a:rPr lang="en-US" dirty="0" smtClean="0"/>
              <a:t> expansion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4311" y="5517444"/>
            <a:ext cx="4514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When will this and-gate be 1?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022" y="1941689"/>
            <a:ext cx="4083756" cy="267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2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Minterm</a:t>
            </a:r>
            <a:r>
              <a:rPr lang="en-US" dirty="0" smtClean="0"/>
              <a:t> expansion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5517444"/>
            <a:ext cx="4779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Only when in1=1, in2=0, in3=0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65" y="2096911"/>
            <a:ext cx="3942645" cy="258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2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Minterm</a:t>
            </a:r>
            <a:r>
              <a:rPr lang="en-US" dirty="0" smtClean="0"/>
              <a:t> expansion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2295"/>
          <a:stretch/>
        </p:blipFill>
        <p:spPr>
          <a:xfrm>
            <a:off x="2081389" y="1689100"/>
            <a:ext cx="4240389" cy="29150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9200" y="5517444"/>
            <a:ext cx="265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Does this help us?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5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Minterm</a:t>
            </a:r>
            <a:r>
              <a:rPr lang="en-US" dirty="0" smtClean="0"/>
              <a:t> expansion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633" y="2037645"/>
            <a:ext cx="3695700" cy="409440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843867"/>
              </p:ext>
            </p:extLst>
          </p:nvPr>
        </p:nvGraphicFramePr>
        <p:xfrm>
          <a:off x="344537" y="2571045"/>
          <a:ext cx="304896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563"/>
                <a:gridCol w="685800"/>
                <a:gridCol w="7620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in3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393500" y="3146778"/>
            <a:ext cx="2984722" cy="60677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93500" y="4529668"/>
            <a:ext cx="2984722" cy="1128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93500" y="5415846"/>
            <a:ext cx="2984722" cy="1128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29556" y="6335889"/>
            <a:ext cx="4532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Only these three inputs can be true!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2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Minterm</a:t>
            </a:r>
            <a:r>
              <a:rPr lang="en-US" dirty="0" smtClean="0"/>
              <a:t> expansion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633" y="2037645"/>
            <a:ext cx="3695700" cy="409440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730582"/>
              </p:ext>
            </p:extLst>
          </p:nvPr>
        </p:nvGraphicFramePr>
        <p:xfrm>
          <a:off x="344537" y="2571045"/>
          <a:ext cx="304896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563"/>
                <a:gridCol w="685800"/>
                <a:gridCol w="7620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in3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393500" y="3146778"/>
            <a:ext cx="2984722" cy="60677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93500" y="4529668"/>
            <a:ext cx="2984722" cy="1128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93500" y="5415846"/>
            <a:ext cx="2984722" cy="1128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29556" y="6335889"/>
            <a:ext cx="3487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do we combine these?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5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001" y="2214035"/>
            <a:ext cx="4724222" cy="3719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Minterm</a:t>
            </a:r>
            <a:r>
              <a:rPr lang="en-US" dirty="0" smtClean="0"/>
              <a:t> expansion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00225"/>
              </p:ext>
            </p:extLst>
          </p:nvPr>
        </p:nvGraphicFramePr>
        <p:xfrm>
          <a:off x="344537" y="2571045"/>
          <a:ext cx="304896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563"/>
                <a:gridCol w="685800"/>
                <a:gridCol w="7620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in3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393500" y="3146778"/>
            <a:ext cx="2984722" cy="60677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93500" y="4529668"/>
            <a:ext cx="2984722" cy="1128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393500" y="5415846"/>
            <a:ext cx="2984722" cy="1128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57567" y="6335889"/>
            <a:ext cx="1256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Or-gate!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1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 to addition…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629400" y="2680635"/>
            <a:ext cx="1714731" cy="1650048"/>
            <a:chOff x="5197400" y="3165177"/>
            <a:chExt cx="1714731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780695"/>
              </p:ext>
            </p:extLst>
          </p:nvPr>
        </p:nvGraphicFramePr>
        <p:xfrm>
          <a:off x="762000" y="2176802"/>
          <a:ext cx="41148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85800"/>
                <a:gridCol w="1066800"/>
                <a:gridCol w="929640"/>
                <a:gridCol w="822960"/>
              </a:tblGrid>
              <a:tr h="5341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carry-in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carry-out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sum</a:t>
                      </a:r>
                      <a:endParaRPr lang="en-US" sz="1600" dirty="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790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half-adder: no carry-in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687745"/>
              </p:ext>
            </p:extLst>
          </p:nvPr>
        </p:nvGraphicFramePr>
        <p:xfrm>
          <a:off x="381000" y="2971800"/>
          <a:ext cx="3048000" cy="187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685800"/>
                <a:gridCol w="701040"/>
                <a:gridCol w="822960"/>
              </a:tblGrid>
              <a:tr h="5341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carry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sum</a:t>
                      </a:r>
                      <a:endParaRPr lang="en-US" sz="1600" dirty="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29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computer user</a:t>
            </a:r>
            <a:endParaRPr lang="en-US" dirty="0"/>
          </a:p>
        </p:txBody>
      </p:sp>
      <p:pic>
        <p:nvPicPr>
          <p:cNvPr id="5" name="Picture 4" descr="Screen Shot 2015-02-24 at 9.43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581150"/>
            <a:ext cx="80772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2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half-adder: no carry-in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126" y="4786109"/>
            <a:ext cx="4267200" cy="201532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898739"/>
              </p:ext>
            </p:extLst>
          </p:nvPr>
        </p:nvGraphicFramePr>
        <p:xfrm>
          <a:off x="3678989" y="1511700"/>
          <a:ext cx="54864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"/>
                <a:gridCol w="487680"/>
                <a:gridCol w="792480"/>
                <a:gridCol w="609600"/>
                <a:gridCol w="731520"/>
                <a:gridCol w="792480"/>
                <a:gridCol w="792480"/>
                <a:gridCol w="792480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and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not A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nand</a:t>
                      </a:r>
                      <a:r>
                        <a:rPr lang="en-US" sz="1200" baseline="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nor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</a:t>
                      </a:r>
                      <a:r>
                        <a:rPr lang="en-US" sz="1200" dirty="0" err="1" smtClean="0"/>
                        <a:t>xor</a:t>
                      </a:r>
                      <a:r>
                        <a:rPr lang="en-US" sz="1200" dirty="0" smtClean="0"/>
                        <a:t> B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9519" y="5562600"/>
            <a:ext cx="2941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Design a circuit for this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35052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Hint: solve each output bit independently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434235"/>
              </p:ext>
            </p:extLst>
          </p:nvPr>
        </p:nvGraphicFramePr>
        <p:xfrm>
          <a:off x="381000" y="2971800"/>
          <a:ext cx="3048000" cy="187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685800"/>
                <a:gridCol w="701040"/>
                <a:gridCol w="822960"/>
              </a:tblGrid>
              <a:tr h="5341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carry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sum</a:t>
                      </a:r>
                      <a:endParaRPr lang="en-US" sz="1600" dirty="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80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half-adder: no carry-in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474" y="2743200"/>
            <a:ext cx="4076700" cy="276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9400" y="2558534"/>
            <a:ext cx="2112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low order bit of A+B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5505478"/>
            <a:ext cx="2372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higher order bit of A+B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627687"/>
              </p:ext>
            </p:extLst>
          </p:nvPr>
        </p:nvGraphicFramePr>
        <p:xfrm>
          <a:off x="381000" y="2971800"/>
          <a:ext cx="3048000" cy="1875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685800"/>
                <a:gridCol w="701040"/>
                <a:gridCol w="822960"/>
              </a:tblGrid>
              <a:tr h="5341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carry</a:t>
                      </a:r>
                      <a:endParaRPr lang="en-US" sz="16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sum</a:t>
                      </a:r>
                      <a:endParaRPr lang="en-US" sz="1600" dirty="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29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 full adder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38" y="1676400"/>
            <a:ext cx="6299200" cy="5016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2648" y="1676400"/>
            <a:ext cx="3502152" cy="3541931"/>
          </a:xfrm>
          <a:prstGeom prst="rect">
            <a:avLst/>
          </a:prstGeom>
          <a:noFill/>
          <a:ln w="28575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2209801"/>
            <a:ext cx="3502152" cy="2286000"/>
          </a:xfrm>
          <a:prstGeom prst="rect">
            <a:avLst/>
          </a:prstGeom>
          <a:noFill/>
          <a:ln w="28575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90793" y="521833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half-adder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449151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half-adder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a full adder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38" y="1676400"/>
            <a:ext cx="6299200" cy="5016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1866036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low order bit of A+B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57600" y="2438400"/>
            <a:ext cx="609600" cy="609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3000" y="4572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 order bit of A+B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7938" y="211523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low order bit of A+B+C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6338" y="5562600"/>
            <a:ext cx="183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high order bit of A+B+C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4495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Can we ever get a carry from both half adders?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364108"/>
              </p:ext>
            </p:extLst>
          </p:nvPr>
        </p:nvGraphicFramePr>
        <p:xfrm>
          <a:off x="1371600" y="5399921"/>
          <a:ext cx="2362200" cy="1381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605"/>
                <a:gridCol w="531495"/>
                <a:gridCol w="543306"/>
                <a:gridCol w="637794"/>
              </a:tblGrid>
              <a:tr h="2845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carry</a:t>
                      </a:r>
                      <a:endParaRPr lang="en-US" sz="12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sum</a:t>
                      </a:r>
                      <a:endParaRPr lang="en-US" sz="1200" dirty="0"/>
                    </a:p>
                  </a:txBody>
                  <a:tcPr/>
                </a:tc>
              </a:tr>
              <a:tr h="1648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648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648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6488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133600" y="3733800"/>
            <a:ext cx="762000" cy="914400"/>
          </a:xfrm>
          <a:prstGeom prst="rect">
            <a:avLst/>
          </a:prstGeom>
          <a:solidFill>
            <a:srgbClr val="FF0000">
              <a:alpha val="51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19600" y="3581400"/>
            <a:ext cx="762000" cy="914400"/>
          </a:xfrm>
          <a:prstGeom prst="rect">
            <a:avLst/>
          </a:prstGeom>
          <a:solidFill>
            <a:srgbClr val="FF0000">
              <a:alpha val="51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component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92600" y="1765776"/>
            <a:ext cx="1714731" cy="1650048"/>
            <a:chOff x="5197400" y="3165177"/>
            <a:chExt cx="1714731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in1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46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in2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159947" y="4629090"/>
            <a:ext cx="466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goes on inside the component?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9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component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092600" y="1765776"/>
            <a:ext cx="1714731" cy="1650048"/>
            <a:chOff x="5197400" y="3165177"/>
            <a:chExt cx="1714731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A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363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516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sum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581400"/>
            <a:ext cx="3657600" cy="291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44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Ripple carry adder</a:t>
            </a:r>
            <a:endParaRPr lang="en-US" dirty="0"/>
          </a:p>
        </p:txBody>
      </p:sp>
      <p:sp>
        <p:nvSpPr>
          <p:cNvPr id="60" name="Content Placeholder 5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945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implement an </a:t>
            </a:r>
            <a:r>
              <a:rPr lang="en-US" i="1" dirty="0" smtClean="0"/>
              <a:t>n</a:t>
            </a:r>
            <a:r>
              <a:rPr lang="en-US" dirty="0" smtClean="0"/>
              <a:t>-bit adder, we chain together </a:t>
            </a:r>
            <a:r>
              <a:rPr lang="en-US" i="1" dirty="0" smtClean="0"/>
              <a:t>n </a:t>
            </a:r>
            <a:r>
              <a:rPr lang="en-US" dirty="0" smtClean="0"/>
              <a:t>full- adders, each adder handles one bit position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27466" y="4484152"/>
            <a:ext cx="1619960" cy="1650048"/>
            <a:chOff x="5197400" y="3165177"/>
            <a:chExt cx="1619960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40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448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693866" y="4456351"/>
            <a:ext cx="1714731" cy="1650048"/>
            <a:chOff x="5197400" y="3165177"/>
            <a:chExt cx="1714731" cy="1650048"/>
          </a:xfrm>
        </p:grpSpPr>
        <p:sp>
          <p:nvSpPr>
            <p:cNvPr id="14" name="Rectangle 13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44502" y="3505200"/>
              <a:ext cx="40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04522" y="3505200"/>
              <a:ext cx="448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633305" y="4494351"/>
            <a:ext cx="1714731" cy="1650048"/>
            <a:chOff x="5197400" y="3165177"/>
            <a:chExt cx="1714731" cy="1650048"/>
          </a:xfrm>
        </p:grpSpPr>
        <p:sp>
          <p:nvSpPr>
            <p:cNvPr id="25" name="Rectangle 2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44502" y="3505200"/>
              <a:ext cx="40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4522" y="3505200"/>
              <a:ext cx="384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75083" y="4494351"/>
            <a:ext cx="2049957" cy="1650048"/>
            <a:chOff x="4862174" y="3165177"/>
            <a:chExt cx="2049957" cy="1650048"/>
          </a:xfrm>
        </p:grpSpPr>
        <p:sp>
          <p:nvSpPr>
            <p:cNvPr id="36" name="Rectangle 35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44502" y="3505200"/>
              <a:ext cx="40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04522" y="3505200"/>
              <a:ext cx="384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/>
          <p:nvPr/>
        </p:nvCxnSpPr>
        <p:spPr>
          <a:xfrm flipH="1">
            <a:off x="5973466" y="5299085"/>
            <a:ext cx="32992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973466" y="4465281"/>
            <a:ext cx="914400" cy="858937"/>
            <a:chOff x="5958226" y="4645482"/>
            <a:chExt cx="914400" cy="858937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910986" y="4514632"/>
            <a:ext cx="914400" cy="858937"/>
            <a:chOff x="5958226" y="4645482"/>
            <a:chExt cx="914400" cy="858937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789123" y="4510306"/>
            <a:ext cx="914400" cy="858937"/>
            <a:chOff x="5958226" y="4645482"/>
            <a:chExt cx="914400" cy="858937"/>
          </a:xfrm>
        </p:grpSpPr>
        <p:cxnSp>
          <p:nvCxnSpPr>
            <p:cNvPr id="57" name="Straight Connector 56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7772400" y="4909144"/>
            <a:ext cx="739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carry-in</a:t>
            </a:r>
            <a:endParaRPr lang="en-US" sz="14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8153400" y="4481175"/>
            <a:ext cx="0" cy="39562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378143" y="2894766"/>
            <a:ext cx="2196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= 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1392215" y="3429000"/>
            <a:ext cx="2036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 = 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B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3810000" y="3272135"/>
            <a:ext cx="4137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Adder for adding 4-bit numbers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7924800" y="3810000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335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Ripple carry adder</a:t>
            </a:r>
            <a:endParaRPr lang="en-US" dirty="0"/>
          </a:p>
        </p:txBody>
      </p:sp>
      <p:sp>
        <p:nvSpPr>
          <p:cNvPr id="60" name="Content Placeholder 5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945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implement an </a:t>
            </a:r>
            <a:r>
              <a:rPr lang="en-US" i="1" dirty="0" smtClean="0"/>
              <a:t>n</a:t>
            </a:r>
            <a:r>
              <a:rPr lang="en-US" dirty="0" smtClean="0"/>
              <a:t>-bit adder, we chain together </a:t>
            </a:r>
            <a:r>
              <a:rPr lang="en-US" i="1" dirty="0" smtClean="0"/>
              <a:t>n </a:t>
            </a:r>
            <a:r>
              <a:rPr lang="en-US" dirty="0" smtClean="0"/>
              <a:t>full- adders, each adder handles one bit position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27466" y="4484152"/>
            <a:ext cx="1619960" cy="1650048"/>
            <a:chOff x="5197400" y="3165177"/>
            <a:chExt cx="1619960" cy="1650048"/>
          </a:xfrm>
        </p:grpSpPr>
        <p:sp>
          <p:nvSpPr>
            <p:cNvPr id="5" name="Rectangle 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502" y="3505200"/>
              <a:ext cx="40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4522" y="3505200"/>
              <a:ext cx="448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B</a:t>
              </a:r>
              <a:r>
                <a:rPr lang="en-US" baseline="-25000" dirty="0" smtClean="0"/>
                <a:t>0</a:t>
              </a:r>
              <a:endParaRPr lang="en-US" baseline="-250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4693866" y="4456351"/>
            <a:ext cx="1714731" cy="1650048"/>
            <a:chOff x="5197400" y="3165177"/>
            <a:chExt cx="1714731" cy="1650048"/>
          </a:xfrm>
        </p:grpSpPr>
        <p:sp>
          <p:nvSpPr>
            <p:cNvPr id="14" name="Rectangle 13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44502" y="3505200"/>
              <a:ext cx="40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04522" y="3505200"/>
              <a:ext cx="4486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B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633305" y="4494351"/>
            <a:ext cx="1714731" cy="1650048"/>
            <a:chOff x="5197400" y="3165177"/>
            <a:chExt cx="1714731" cy="1650048"/>
          </a:xfrm>
        </p:grpSpPr>
        <p:sp>
          <p:nvSpPr>
            <p:cNvPr id="25" name="Rectangle 24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344502" y="3505200"/>
              <a:ext cx="40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4522" y="3505200"/>
              <a:ext cx="384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75083" y="4494351"/>
            <a:ext cx="2049957" cy="1650048"/>
            <a:chOff x="4862174" y="3165177"/>
            <a:chExt cx="2049957" cy="1650048"/>
          </a:xfrm>
        </p:grpSpPr>
        <p:sp>
          <p:nvSpPr>
            <p:cNvPr id="36" name="Rectangle 35"/>
            <p:cNvSpPr/>
            <p:nvPr/>
          </p:nvSpPr>
          <p:spPr>
            <a:xfrm>
              <a:off x="5257800" y="3569732"/>
              <a:ext cx="1559560" cy="849868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44502" y="3505200"/>
              <a:ext cx="40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04522" y="3505200"/>
              <a:ext cx="384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5562600" y="316517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832123" y="4050268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97400" y="3810000"/>
              <a:ext cx="8389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carry-out</a:t>
              </a:r>
              <a:endParaRPr lang="en-US" sz="1400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6044917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6044917" y="4419600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5400000">
              <a:off x="5059987" y="3827612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172200" y="3505200"/>
              <a:ext cx="7399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carry-in</a:t>
              </a:r>
              <a:endParaRPr lang="en-US" sz="1400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6477000" y="3174107"/>
              <a:ext cx="0" cy="395625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/>
          <p:nvPr/>
        </p:nvCxnSpPr>
        <p:spPr>
          <a:xfrm flipH="1">
            <a:off x="5973466" y="5299085"/>
            <a:ext cx="32992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973466" y="4465281"/>
            <a:ext cx="914400" cy="858937"/>
            <a:chOff x="5958226" y="4645482"/>
            <a:chExt cx="914400" cy="858937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910986" y="4514632"/>
            <a:ext cx="914400" cy="858937"/>
            <a:chOff x="5958226" y="4645482"/>
            <a:chExt cx="914400" cy="858937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789123" y="4510306"/>
            <a:ext cx="914400" cy="858937"/>
            <a:chOff x="5958226" y="4645482"/>
            <a:chExt cx="914400" cy="858937"/>
          </a:xfrm>
        </p:grpSpPr>
        <p:cxnSp>
          <p:nvCxnSpPr>
            <p:cNvPr id="57" name="Straight Connector 56"/>
            <p:cNvCxnSpPr/>
            <p:nvPr/>
          </p:nvCxnSpPr>
          <p:spPr>
            <a:xfrm flipH="1">
              <a:off x="6542698" y="5494259"/>
              <a:ext cx="329928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6542698" y="4645482"/>
              <a:ext cx="0" cy="85893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958226" y="4645482"/>
              <a:ext cx="584472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7772400" y="4909144"/>
            <a:ext cx="739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carry-in</a:t>
            </a:r>
            <a:endParaRPr lang="en-US" sz="14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8153400" y="4481175"/>
            <a:ext cx="0" cy="39562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378143" y="2894766"/>
            <a:ext cx="2196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= 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A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64" name="TextBox 63"/>
          <p:cNvSpPr txBox="1"/>
          <p:nvPr/>
        </p:nvSpPr>
        <p:spPr>
          <a:xfrm>
            <a:off x="1392215" y="3429000"/>
            <a:ext cx="2036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 = 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B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3810000" y="3272135"/>
            <a:ext cx="4137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Adder for adding 4-bit numbers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8001000" y="4034135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0</a:t>
            </a:r>
            <a:endParaRPr lang="en-US" sz="20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646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 at ripple carry adder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Many circuits</a:t>
            </a:r>
          </a:p>
          <a:p>
            <a:pPr lvl="1"/>
            <a:r>
              <a:rPr lang="en-US" dirty="0" smtClean="0"/>
              <a:t>half-adder</a:t>
            </a:r>
          </a:p>
          <a:p>
            <a:pPr lvl="1"/>
            <a:r>
              <a:rPr lang="en-US" dirty="0" smtClean="0"/>
              <a:t>full-adder (using half-adders)</a:t>
            </a:r>
          </a:p>
          <a:p>
            <a:pPr lvl="1"/>
            <a:r>
              <a:rPr lang="en-US" dirty="0" smtClean="0"/>
              <a:t>ripple-carry adder (using full-adders)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9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Simulator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0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intro 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232" y="1981200"/>
            <a:ext cx="4359368" cy="4343400"/>
          </a:xfrm>
          <a:prstGeom prst="rect">
            <a:avLst/>
          </a:prstGeom>
        </p:spPr>
      </p:pic>
      <p:pic>
        <p:nvPicPr>
          <p:cNvPr id="5" name="Picture 4" descr="frogg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66241"/>
            <a:ext cx="3226906" cy="162351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657600" y="3183768"/>
            <a:ext cx="838200" cy="990600"/>
          </a:xfrm>
          <a:prstGeom prst="rightArrow">
            <a:avLst/>
          </a:prstGeom>
          <a:solidFill>
            <a:srgbClr val="DD804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1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 circuit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97715" y="4848238"/>
            <a:ext cx="66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213629" y="4873639"/>
            <a:ext cx="66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</a:t>
            </a:r>
            <a:r>
              <a:rPr lang="en-US" sz="2400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6232" y="4864831"/>
            <a:ext cx="66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1883861" y="4895535"/>
            <a:ext cx="66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out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363318"/>
              </p:ext>
            </p:extLst>
          </p:nvPr>
        </p:nvGraphicFramePr>
        <p:xfrm>
          <a:off x="4826000" y="2688397"/>
          <a:ext cx="4064001" cy="2119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/>
                <a:gridCol w="593766"/>
                <a:gridCol w="606961"/>
                <a:gridCol w="712520"/>
                <a:gridCol w="712520"/>
                <a:gridCol w="712520"/>
              </a:tblGrid>
              <a:tr h="5341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</a:t>
                      </a:r>
                      <a:r>
                        <a:rPr lang="en-US" sz="2000" baseline="-25000" dirty="0" smtClean="0"/>
                        <a:t>0</a:t>
                      </a:r>
                      <a:endParaRPr lang="en-US" sz="2000" baseline="-250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out</a:t>
                      </a:r>
                      <a:r>
                        <a:rPr lang="en-US" sz="2000" baseline="-25000" dirty="0" smtClean="0"/>
                        <a:t>0</a:t>
                      </a:r>
                      <a:endParaRPr lang="en-US" sz="2000" baseline="-250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out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out</a:t>
                      </a:r>
                      <a:r>
                        <a:rPr lang="en-US" sz="2000" baseline="-25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out</a:t>
                      </a:r>
                      <a:r>
                        <a:rPr lang="en-US" sz="2000" baseline="-25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79890" y="6040777"/>
            <a:ext cx="3322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this circuit do?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5" name="Picture 14" descr="2-bit decoder labele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5"/>
          <a:stretch/>
        </p:blipFill>
        <p:spPr>
          <a:xfrm>
            <a:off x="518633" y="2035376"/>
            <a:ext cx="3887304" cy="277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0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2-bit decoder</a:t>
            </a: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327583"/>
              </p:ext>
            </p:extLst>
          </p:nvPr>
        </p:nvGraphicFramePr>
        <p:xfrm>
          <a:off x="4826000" y="2688397"/>
          <a:ext cx="4064001" cy="2119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/>
                <a:gridCol w="593766"/>
                <a:gridCol w="606961"/>
                <a:gridCol w="712520"/>
                <a:gridCol w="712520"/>
                <a:gridCol w="712520"/>
              </a:tblGrid>
              <a:tr h="53413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</a:t>
                      </a:r>
                      <a:r>
                        <a:rPr lang="en-US" sz="2000" baseline="-25000" dirty="0" smtClean="0"/>
                        <a:t>0</a:t>
                      </a:r>
                      <a:endParaRPr lang="en-US" sz="2000" baseline="-250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out</a:t>
                      </a:r>
                      <a:r>
                        <a:rPr lang="en-US" sz="2000" baseline="-25000" dirty="0" smtClean="0"/>
                        <a:t>0</a:t>
                      </a:r>
                      <a:endParaRPr lang="en-US" sz="2000" baseline="-25000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out</a:t>
                      </a:r>
                      <a:r>
                        <a:rPr lang="en-US" sz="2000" baseline="-25000" dirty="0" smtClean="0"/>
                        <a:t>1</a:t>
                      </a:r>
                      <a:endParaRPr lang="en-US" sz="2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out</a:t>
                      </a:r>
                      <a:r>
                        <a:rPr lang="en-US" sz="2000" baseline="-25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out</a:t>
                      </a:r>
                      <a:r>
                        <a:rPr lang="en-US" sz="2000" baseline="-25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0945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93335" y="6040777"/>
            <a:ext cx="4860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Sends ‘1’ along one of the output lines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3" name="Picture 2" descr="2-bit decoder labe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82" y="2032000"/>
            <a:ext cx="3887304" cy="302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1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-bit decoder*</a:t>
            </a:r>
            <a:endParaRPr lang="en-US" dirty="0"/>
          </a:p>
        </p:txBody>
      </p:sp>
      <p:pic>
        <p:nvPicPr>
          <p:cNvPr id="4" name="Picture 3" descr="2-bit decod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23" y="1961445"/>
            <a:ext cx="4953000" cy="3543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9723" y="5870222"/>
            <a:ext cx="3940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the extra input do?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3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-bit decoder*</a:t>
            </a:r>
            <a:endParaRPr lang="en-US" dirty="0"/>
          </a:p>
        </p:txBody>
      </p:sp>
      <p:pic>
        <p:nvPicPr>
          <p:cNvPr id="4" name="Picture 3" descr="2-bit decod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23" y="1961445"/>
            <a:ext cx="4953000" cy="3543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612" y="5870222"/>
            <a:ext cx="7453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When 0, doesn’t select any lines, when 1, functions normally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5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3-bit decoder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 inputs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many output lines?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6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3-bit decoder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 inputs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8 output lines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Could make from scratch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Better idea: reuse 2-bit decoders</a:t>
            </a:r>
          </a:p>
        </p:txBody>
      </p:sp>
    </p:spTree>
    <p:extLst>
      <p:ext uri="{BB962C8B-B14F-4D97-AF65-F5344CB8AC3E}">
        <p14:creationId xmlns:p14="http://schemas.microsoft.com/office/powerpoint/2010/main" val="117609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3-bit decoder</a:t>
            </a:r>
            <a:endParaRPr lang="en-US" dirty="0"/>
          </a:p>
        </p:txBody>
      </p:sp>
      <p:pic>
        <p:nvPicPr>
          <p:cNvPr id="4" name="Picture 3" descr="2-bit decod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33" y="2751667"/>
            <a:ext cx="3846415" cy="2751666"/>
          </a:xfrm>
          <a:prstGeom prst="rect">
            <a:avLst/>
          </a:prstGeom>
        </p:spPr>
      </p:pic>
      <p:pic>
        <p:nvPicPr>
          <p:cNvPr id="5" name="Picture 4" descr="2-bit decod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2751667"/>
            <a:ext cx="3846415" cy="2751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0334" y="5856111"/>
            <a:ext cx="5030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Could we use two 2-bit decoders?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1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3-bit decoder</a:t>
            </a:r>
            <a:endParaRPr lang="en-US" dirty="0"/>
          </a:p>
        </p:txBody>
      </p:sp>
      <p:pic>
        <p:nvPicPr>
          <p:cNvPr id="4" name="Picture 3" descr="3-bit.decoder.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2016478"/>
            <a:ext cx="7277100" cy="300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1" y="5630332"/>
            <a:ext cx="6208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d2 gets sent to the enable of the two 2-bit decoders.  One as normal and one negated.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6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3-bit decoder using 2-bit decoders</a:t>
            </a:r>
            <a:endParaRPr lang="en-US" dirty="0"/>
          </a:p>
        </p:txBody>
      </p:sp>
      <p:pic>
        <p:nvPicPr>
          <p:cNvPr id="6" name="Picture 5" descr="3-bit.deco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1896534"/>
            <a:ext cx="6108700" cy="3898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72556" y="3276558"/>
            <a:ext cx="11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2-bit decoder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61845" y="3276558"/>
            <a:ext cx="1171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2-bit decoder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4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decoders in 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86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5 weeks of cs52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1" y="2209800"/>
            <a:ext cx="3976967" cy="39624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810000" y="3679068"/>
            <a:ext cx="838200" cy="990600"/>
          </a:xfrm>
          <a:prstGeom prst="rightArrow">
            <a:avLst/>
          </a:prstGeom>
          <a:solidFill>
            <a:srgbClr val="DD804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953000" y="2950574"/>
            <a:ext cx="4178300" cy="2510248"/>
            <a:chOff x="4953000" y="2950574"/>
            <a:chExt cx="4178300" cy="25102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00" y="3064874"/>
              <a:ext cx="4178300" cy="239594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953000" y="2950574"/>
              <a:ext cx="2286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429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Barrel shifters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7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Logisim</a:t>
            </a:r>
            <a:r>
              <a:rPr lang="en-US" dirty="0" smtClean="0"/>
              <a:t> circuit examples can be found at: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http://www.cs.pomona.edu/~dkauchak/classes/cs52/examples/logisim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775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4191000" y="3383324"/>
            <a:ext cx="838200" cy="990600"/>
          </a:xfrm>
          <a:prstGeom prst="rightArrow">
            <a:avLst/>
          </a:prstGeom>
          <a:solidFill>
            <a:srgbClr val="DD804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731451"/>
            <a:ext cx="3124200" cy="223575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205" y="2722981"/>
            <a:ext cx="4178300" cy="2510248"/>
            <a:chOff x="4953000" y="2950574"/>
            <a:chExt cx="4178300" cy="25102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3000" y="3064874"/>
              <a:ext cx="4178300" cy="239594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953000" y="2950574"/>
              <a:ext cx="2286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183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recap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2066596"/>
            <a:ext cx="1458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01010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01111</a:t>
            </a:r>
            <a:endParaRPr lang="en-US" sz="3600" dirty="0">
              <a:solidFill>
                <a:srgbClr val="00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269235" y="3285796"/>
            <a:ext cx="16764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48000" y="27432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+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6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14310</TotalTime>
  <Words>2323</Words>
  <Application>Microsoft Macintosh PowerPoint</Application>
  <PresentationFormat>On-screen Show (4:3)</PresentationFormat>
  <Paragraphs>1436</Paragraphs>
  <Slides>71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Median</vt:lpstr>
      <vt:lpstr>Circuits </vt:lpstr>
      <vt:lpstr>Admin</vt:lpstr>
      <vt:lpstr>Examples</vt:lpstr>
      <vt:lpstr>Diving into your computer</vt:lpstr>
      <vt:lpstr>Normal computer user</vt:lpstr>
      <vt:lpstr>After intro CS</vt:lpstr>
      <vt:lpstr>After 5 weeks of cs52</vt:lpstr>
      <vt:lpstr>What now?</vt:lpstr>
      <vt:lpstr>Quick recap</vt:lpstr>
      <vt:lpstr>Quick recap</vt:lpstr>
      <vt:lpstr>SML: Binary addition</vt:lpstr>
      <vt:lpstr>SML: Binary addition</vt:lpstr>
      <vt:lpstr>SML: Binary addition</vt:lpstr>
      <vt:lpstr>A recursive component</vt:lpstr>
      <vt:lpstr>Adding with components</vt:lpstr>
      <vt:lpstr>Adding with components</vt:lpstr>
      <vt:lpstr>Adding with components</vt:lpstr>
      <vt:lpstr>Adding with components</vt:lpstr>
      <vt:lpstr>Adding with components</vt:lpstr>
      <vt:lpstr>Adding with components</vt:lpstr>
      <vt:lpstr>Implementing the component</vt:lpstr>
      <vt:lpstr>Implementing the component</vt:lpstr>
      <vt:lpstr>Implementing the component</vt:lpstr>
      <vt:lpstr>Implementing the component</vt:lpstr>
      <vt:lpstr>Another implementation</vt:lpstr>
      <vt:lpstr>What are some boolean operators?</vt:lpstr>
      <vt:lpstr>What are some boolean operators?</vt:lpstr>
      <vt:lpstr>Gates</vt:lpstr>
      <vt:lpstr>Gates as hardware</vt:lpstr>
      <vt:lpstr>Utilizing gates</vt:lpstr>
      <vt:lpstr>Utilizing gates</vt:lpstr>
      <vt:lpstr>Utilizing gates</vt:lpstr>
      <vt:lpstr>Utilizing gates</vt:lpstr>
      <vt:lpstr>Utilizing gates</vt:lpstr>
      <vt:lpstr>Designing more interesting circuits</vt:lpstr>
      <vt:lpstr>Designing more interesting circuits</vt:lpstr>
      <vt:lpstr>Designing more interesting circuits</vt:lpstr>
      <vt:lpstr>Minterm expansion</vt:lpstr>
      <vt:lpstr>Minterm expansion</vt:lpstr>
      <vt:lpstr>Minterm expansion</vt:lpstr>
      <vt:lpstr>Minterm expansion</vt:lpstr>
      <vt:lpstr>Minterm expansion</vt:lpstr>
      <vt:lpstr>Minterm expansion</vt:lpstr>
      <vt:lpstr>Minterm expansion</vt:lpstr>
      <vt:lpstr>Minterm expansion</vt:lpstr>
      <vt:lpstr>Minterm expansion</vt:lpstr>
      <vt:lpstr>Minterm expansion</vt:lpstr>
      <vt:lpstr>Back to addition…</vt:lpstr>
      <vt:lpstr>A half-adder: no carry-in</vt:lpstr>
      <vt:lpstr>A half-adder: no carry-in</vt:lpstr>
      <vt:lpstr>A half-adder: no carry-in</vt:lpstr>
      <vt:lpstr>Implementing a full adder</vt:lpstr>
      <vt:lpstr>Implementing a full adder</vt:lpstr>
      <vt:lpstr>Implementing the component</vt:lpstr>
      <vt:lpstr>Implementing the component</vt:lpstr>
      <vt:lpstr>Ripple carry adder</vt:lpstr>
      <vt:lpstr>Ripple carry adder</vt:lpstr>
      <vt:lpstr>Look at ripple carry adder example</vt:lpstr>
      <vt:lpstr>Simulator basics</vt:lpstr>
      <vt:lpstr>Mystery circuit</vt:lpstr>
      <vt:lpstr>2-bit decoder</vt:lpstr>
      <vt:lpstr>2-bit decoder*</vt:lpstr>
      <vt:lpstr>2-bit decoder*</vt:lpstr>
      <vt:lpstr>3-bit decoder</vt:lpstr>
      <vt:lpstr>3-bit decoder</vt:lpstr>
      <vt:lpstr>3-bit decoder</vt:lpstr>
      <vt:lpstr>3-bit decoder</vt:lpstr>
      <vt:lpstr>3-bit decoder using 2-bit decoders</vt:lpstr>
      <vt:lpstr>Look at decoders in simulator</vt:lpstr>
      <vt:lpstr>Barrel shifters</vt:lpstr>
      <vt:lpstr>Examples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2422</cp:revision>
  <cp:lastPrinted>2013-09-17T22:01:58Z</cp:lastPrinted>
  <dcterms:created xsi:type="dcterms:W3CDTF">2013-09-08T20:10:23Z</dcterms:created>
  <dcterms:modified xsi:type="dcterms:W3CDTF">2017-03-10T17:40:23Z</dcterms:modified>
</cp:coreProperties>
</file>