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</p:sldMasterIdLst>
  <p:notesMasterIdLst>
    <p:notesMasterId r:id="rId25"/>
  </p:notesMasterIdLst>
  <p:sldIdLst>
    <p:sldId id="318" r:id="rId2"/>
    <p:sldId id="256" r:id="rId3"/>
    <p:sldId id="321" r:id="rId4"/>
    <p:sldId id="347" r:id="rId5"/>
    <p:sldId id="322" r:id="rId6"/>
    <p:sldId id="323" r:id="rId7"/>
    <p:sldId id="325" r:id="rId8"/>
    <p:sldId id="334" r:id="rId9"/>
    <p:sldId id="324" r:id="rId10"/>
    <p:sldId id="320" r:id="rId11"/>
    <p:sldId id="348" r:id="rId12"/>
    <p:sldId id="330" r:id="rId13"/>
    <p:sldId id="326" r:id="rId14"/>
    <p:sldId id="349" r:id="rId15"/>
    <p:sldId id="352" r:id="rId16"/>
    <p:sldId id="332" r:id="rId17"/>
    <p:sldId id="333" r:id="rId18"/>
    <p:sldId id="335" r:id="rId19"/>
    <p:sldId id="343" r:id="rId20"/>
    <p:sldId id="331" r:id="rId21"/>
    <p:sldId id="327" r:id="rId22"/>
    <p:sldId id="350" r:id="rId23"/>
    <p:sldId id="351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33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4" autoAdjust="0"/>
    <p:restoredTop sz="74595" autoAdjust="0"/>
  </p:normalViewPr>
  <p:slideViewPr>
    <p:cSldViewPr>
      <p:cViewPr varScale="1">
        <p:scale>
          <a:sx n="49" d="100"/>
          <a:sy n="49" d="100"/>
        </p:scale>
        <p:origin x="-11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tags" Target="tags/tag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0D8919-A9F0-F34F-BDA9-89484967A8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31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108F1-E1D9-FA46-BD74-772D9E1F0050}" type="slidenum">
              <a:rPr lang="en-US"/>
              <a:pPr/>
              <a:t>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8D67F-04E0-5B4E-A785-6CA9415BDE2B}" type="slidenum">
              <a:rPr lang="en-US"/>
              <a:pPr/>
              <a:t>22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Assume that we want this vacuum to clean this house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To us - if someone told us to use a vacuum to clean a house, the sequence of events that should follow are pretty clear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We’d walk into the house, figure out what rooms needed to be vacuumed and start vacuuming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We’d methodically go through the room, not vacuuming over places we’ve already been, until we cover the whole room, then move to the next room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99259-EB52-7E4C-8982-13DEFEAC046D}" type="slidenum">
              <a:rPr lang="en-US"/>
              <a:pPr/>
              <a:t>23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442C3F-8B69-0346-BBCE-0D4B462CC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AutoShape 7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5400000">
            <a:off x="3314700" y="723900"/>
            <a:ext cx="228600" cy="54864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 flipH="1">
            <a:off x="5829300" y="952500"/>
            <a:ext cx="228600" cy="50292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685800" y="3581400"/>
            <a:ext cx="777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295F-357B-2F4E-9D58-9158D0941C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A822-A8C7-ED44-B5DC-B2C0072F7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942D-9BF7-E44E-B3C7-7B1DD494F6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BEA08E1-17F3-1247-8AED-9DE992EF5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AE3-8859-B446-B78A-B77CB1E1D2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1065-30AD-5341-A032-752157A65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50DE-E1E4-204A-BC22-8ED870236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948A-6FA6-BD42-85C5-6064FA866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9259-BAC7-2845-B131-564989365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674E166-66E4-464B-9531-6DB25D22D6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tags" Target="../tags/tag2.xml"/><Relationship Id="rId14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F6A6DAA-7AF6-284F-AABD-6A3EFB7033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 7"/>
          <p:cNvSpPr>
            <a:spLocks noChangeShapeType="1"/>
          </p:cNvSpPr>
          <p:nvPr userDrawn="1">
            <p:custDataLst>
              <p:tags r:id="rId13"/>
            </p:custDataLst>
          </p:nvPr>
        </p:nvSpPr>
        <p:spPr bwMode="auto">
          <a:xfrm>
            <a:off x="473075" y="881063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 rot="5400000">
            <a:off x="3216275" y="-1893887"/>
            <a:ext cx="76200" cy="5562600"/>
          </a:xfrm>
          <a:prstGeom prst="triangle">
            <a:avLst>
              <a:gd name="adj" fmla="val 41667"/>
            </a:avLst>
          </a:prstGeom>
          <a:solidFill>
            <a:schemeClr val="hlink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slideLayout" Target="../slideLayouts/slideLayout2.xml"/><Relationship Id="rId5" Type="http://schemas.openxmlformats.org/officeDocument/2006/relationships/hyperlink" Target="http://www.nuance.com/for-business/by-solution/customer-service-solutions/solutions-services/inbound-solutions/loquendo-small-business-bundle/tts-demo/english/index.htm" TargetMode="External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microsoft.com/office/2007/relationships/media" Target="file://localhost/Users/drk04747/classes/cs30/lectures/lecture10-recursion2/loquendo.wav" TargetMode="External"/><Relationship Id="rId2" Type="http://schemas.openxmlformats.org/officeDocument/2006/relationships/audio" Target="file://localhost/Users/drk04747/classes/cs30/lectures/lecture10-recursion2/loquendo.wa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5" Type="http://schemas.openxmlformats.org/officeDocument/2006/relationships/image" Target="../media/image30.emf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1czBcnX1Ww" TargetMode="External"/><Relationship Id="rId4" Type="http://schemas.openxmlformats.org/officeDocument/2006/relationships/hyperlink" Target="http://www.youtube.com/watch?v=9vwZ5FQEUFg" TargetMode="External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emf"/><Relationship Id="rId12" Type="http://schemas.openxmlformats.org/officeDocument/2006/relationships/image" Target="../media/image40.emf"/><Relationship Id="rId13" Type="http://schemas.openxmlformats.org/officeDocument/2006/relationships/image" Target="../media/image41.png"/><Relationship Id="rId14" Type="http://schemas.openxmlformats.org/officeDocument/2006/relationships/image" Target="../media/image42.emf"/><Relationship Id="rId1" Type="http://schemas.openxmlformats.org/officeDocument/2006/relationships/tags" Target="../tags/tag12.xml"/><Relationship Id="rId2" Type="http://schemas.openxmlformats.org/officeDocument/2006/relationships/tags" Target="../tags/tag13.xml"/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tags" Target="../tags/tag16.xml"/><Relationship Id="rId6" Type="http://schemas.openxmlformats.org/officeDocument/2006/relationships/tags" Target="../tags/tag17.xml"/><Relationship Id="rId7" Type="http://schemas.openxmlformats.org/officeDocument/2006/relationships/tags" Target="../tags/tag18.xml"/><Relationship Id="rId8" Type="http://schemas.openxmlformats.org/officeDocument/2006/relationships/tags" Target="../tags/tag19.xml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20" Type="http://schemas.openxmlformats.org/officeDocument/2006/relationships/image" Target="../media/image45.emf"/><Relationship Id="rId21" Type="http://schemas.openxmlformats.org/officeDocument/2006/relationships/image" Target="../media/image46.emf"/><Relationship Id="rId10" Type="http://schemas.openxmlformats.org/officeDocument/2006/relationships/tags" Target="../tags/tag29.xml"/><Relationship Id="rId11" Type="http://schemas.openxmlformats.org/officeDocument/2006/relationships/tags" Target="../tags/tag30.xml"/><Relationship Id="rId12" Type="http://schemas.openxmlformats.org/officeDocument/2006/relationships/tags" Target="../tags/tag31.xml"/><Relationship Id="rId13" Type="http://schemas.openxmlformats.org/officeDocument/2006/relationships/tags" Target="../tags/tag32.xml"/><Relationship Id="rId14" Type="http://schemas.openxmlformats.org/officeDocument/2006/relationships/tags" Target="../tags/tag33.xml"/><Relationship Id="rId15" Type="http://schemas.openxmlformats.org/officeDocument/2006/relationships/tags" Target="../tags/tag34.xml"/><Relationship Id="rId16" Type="http://schemas.openxmlformats.org/officeDocument/2006/relationships/slideLayout" Target="../slideLayouts/slideLayout6.xml"/><Relationship Id="rId17" Type="http://schemas.openxmlformats.org/officeDocument/2006/relationships/notesSlide" Target="../notesSlides/notesSlide3.xml"/><Relationship Id="rId18" Type="http://schemas.openxmlformats.org/officeDocument/2006/relationships/image" Target="../media/image43.emf"/><Relationship Id="rId19" Type="http://schemas.openxmlformats.org/officeDocument/2006/relationships/image" Target="../media/image44.png"/><Relationship Id="rId1" Type="http://schemas.openxmlformats.org/officeDocument/2006/relationships/tags" Target="../tags/tag20.xml"/><Relationship Id="rId2" Type="http://schemas.openxmlformats.org/officeDocument/2006/relationships/tags" Target="../tags/tag21.xml"/><Relationship Id="rId3" Type="http://schemas.openxmlformats.org/officeDocument/2006/relationships/tags" Target="../tags/tag22.xml"/><Relationship Id="rId4" Type="http://schemas.openxmlformats.org/officeDocument/2006/relationships/tags" Target="../tags/tag23.xml"/><Relationship Id="rId5" Type="http://schemas.openxmlformats.org/officeDocument/2006/relationships/tags" Target="../tags/tag24.xml"/><Relationship Id="rId6" Type="http://schemas.openxmlformats.org/officeDocument/2006/relationships/tags" Target="../tags/tag25.xml"/><Relationship Id="rId7" Type="http://schemas.openxmlformats.org/officeDocument/2006/relationships/tags" Target="../tags/tag26.xml"/><Relationship Id="rId8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38400" y="6336268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http://www.bbspot.com/comics/PC-Weenies/2008/02/3248.php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01519"/>
            <a:ext cx="5486400" cy="6046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can we currently do?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5334000"/>
          </a:xfrm>
        </p:spPr>
        <p:txBody>
          <a:bodyPr>
            <a:normAutofit/>
          </a:bodyPr>
          <a:lstStyle/>
          <a:p>
            <a:pPr marL="594360" lvl="2" indent="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we currently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533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Understand spoken language?</a:t>
            </a:r>
          </a:p>
          <a:p>
            <a:pPr lvl="1"/>
            <a:r>
              <a:rPr lang="en-US" sz="2800" dirty="0" smtClean="0"/>
              <a:t>speech recognition is really good, if:</a:t>
            </a:r>
          </a:p>
          <a:p>
            <a:pPr lvl="2"/>
            <a:r>
              <a:rPr lang="en-US" sz="2400" dirty="0" smtClean="0"/>
              <a:t>restricted vocabulary</a:t>
            </a:r>
          </a:p>
          <a:p>
            <a:pPr lvl="2"/>
            <a:r>
              <a:rPr lang="en-US" sz="2400" dirty="0" smtClean="0"/>
              <a:t>specific speaker with training</a:t>
            </a:r>
          </a:p>
          <a:p>
            <a:pPr lvl="1"/>
            <a:r>
              <a:rPr lang="en-US" sz="2800" dirty="0" smtClean="0"/>
              <a:t>Gotten quite good in the last few years and shows up in lots of places:</a:t>
            </a:r>
          </a:p>
          <a:p>
            <a:pPr lvl="2"/>
            <a:r>
              <a:rPr lang="en-US" sz="2400" dirty="0" smtClean="0"/>
              <a:t>Mac has built-in dictation software</a:t>
            </a:r>
          </a:p>
          <a:p>
            <a:pPr lvl="2"/>
            <a:r>
              <a:rPr lang="en-US" sz="2400" dirty="0" err="1" smtClean="0"/>
              <a:t>Siri</a:t>
            </a:r>
            <a:r>
              <a:rPr lang="en-US" sz="2400" dirty="0" smtClean="0"/>
              <a:t> is pretty good (though there’s more than speech recognition going on there)</a:t>
            </a:r>
          </a:p>
          <a:p>
            <a:pPr lvl="2"/>
            <a:r>
              <a:rPr lang="en-US" sz="2400" dirty="0" smtClean="0"/>
              <a:t>Google allows you to search via voice command</a:t>
            </a:r>
          </a:p>
          <a:p>
            <a:pPr lvl="2"/>
            <a:endParaRPr lang="en-US" sz="2800" dirty="0" smtClean="0"/>
          </a:p>
          <a:p>
            <a:pPr lvl="1"/>
            <a:r>
              <a:rPr lang="en-US" sz="2800" dirty="0" smtClean="0"/>
              <a:t>What does the spoken language actually mean (language understanding)?</a:t>
            </a:r>
          </a:p>
          <a:p>
            <a:pPr lvl="2"/>
            <a:r>
              <a:rPr lang="en-US" sz="2400" dirty="0" smtClean="0"/>
              <a:t>much harder problem!</a:t>
            </a:r>
          </a:p>
          <a:p>
            <a:pPr lvl="2"/>
            <a:r>
              <a:rPr lang="en-US" sz="2400" dirty="0" smtClean="0"/>
              <a:t>many advances in NLP in small things, but still far away from a general solution</a:t>
            </a:r>
          </a:p>
          <a:p>
            <a:pPr lvl="2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18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we currently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Speak?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371600"/>
            <a:ext cx="79248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Understandable,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but you wouldn’t confuse it for a person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Can do accents, intonations, etc.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baseline="0" dirty="0" smtClean="0">
                <a:latin typeface="+mn-lt"/>
                <a:ea typeface="+mn-ea"/>
                <a:cs typeface="+mn-cs"/>
              </a:rPr>
              <a:t>Better with restricted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 vocabulary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Loquendo</a:t>
            </a:r>
            <a:endParaRPr lang="en-US" sz="2800" dirty="0" smtClean="0">
              <a:latin typeface="+mn-lt"/>
              <a:ea typeface="+mn-ea"/>
              <a:cs typeface="+mn-cs"/>
            </a:endParaRP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1400" dirty="0">
                <a:latin typeface="+mn-lt"/>
                <a:ea typeface="+mn-ea"/>
                <a:cs typeface="+mn-cs"/>
                <a:hlinkClick r:id="rId5"/>
              </a:rPr>
              <a:t>http://www.nuance.com/for-business/by-solution/customer-service-solutions/solutions-services/inbound-solutions/loquendo-small-business-bundle/tts-demo/english/</a:t>
            </a:r>
            <a:r>
              <a:rPr lang="en-US" sz="1400" dirty="0" smtClean="0">
                <a:latin typeface="+mn-lt"/>
                <a:ea typeface="+mn-ea"/>
                <a:cs typeface="+mn-cs"/>
                <a:hlinkClick r:id="rId5"/>
              </a:rPr>
              <a:t>index.htm</a:t>
            </a:r>
            <a:endParaRPr lang="en-US" sz="1400" dirty="0" smtClean="0">
              <a:latin typeface="+mn-lt"/>
              <a:ea typeface="+mn-ea"/>
              <a:cs typeface="+mn-cs"/>
            </a:endParaRP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latin typeface="+mn-lt"/>
                <a:ea typeface="+mn-ea"/>
                <a:cs typeface="+mn-cs"/>
              </a:rPr>
              <a:t>Dealing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with facial expression is challenging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loquendo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0" y="2971800"/>
            <a:ext cx="53340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66800" y="4876800"/>
            <a:ext cx="2304275" cy="14620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478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Kismet (MIT)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0" y="4724400"/>
            <a:ext cx="1397000" cy="1663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7845" y="4724400"/>
            <a:ext cx="189455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1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we currently do?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90600"/>
            <a:ext cx="7924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 a car?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we currently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7924800" cy="3886200"/>
          </a:xfrm>
        </p:spPr>
        <p:txBody>
          <a:bodyPr>
            <a:normAutofit/>
          </a:bodyPr>
          <a:lstStyle/>
          <a:p>
            <a:pPr lvl="1"/>
            <a:r>
              <a:rPr lang="en-US" sz="3000" dirty="0" smtClean="0"/>
              <a:t>Freeway driving is relatively straightforward</a:t>
            </a:r>
          </a:p>
          <a:p>
            <a:pPr lvl="1"/>
            <a:r>
              <a:rPr lang="en-US" sz="3000" dirty="0" smtClean="0"/>
              <a:t>Off-road a bit harder</a:t>
            </a:r>
          </a:p>
          <a:p>
            <a:pPr lvl="2"/>
            <a:r>
              <a:rPr lang="en-US" sz="2600" dirty="0" smtClean="0"/>
              <a:t>see DARPA grand challenges (2004, 2005)</a:t>
            </a:r>
          </a:p>
          <a:p>
            <a:pPr lvl="2"/>
            <a:endParaRPr lang="en-US" sz="2600" dirty="0" smtClean="0"/>
          </a:p>
          <a:p>
            <a:pPr marL="594360" lvl="2" indent="0">
              <a:buNone/>
            </a:pPr>
            <a:endParaRPr lang="en-US" sz="2600" dirty="0" smtClean="0"/>
          </a:p>
          <a:p>
            <a:pPr lvl="1"/>
            <a:r>
              <a:rPr lang="en-US" sz="3000" dirty="0" smtClean="0"/>
              <a:t>And urban driving is even trickier</a:t>
            </a:r>
          </a:p>
          <a:p>
            <a:pPr lvl="2"/>
            <a:r>
              <a:rPr lang="en-US" sz="2600" dirty="0" smtClean="0"/>
              <a:t>See DARPA urban challenge (2007)</a:t>
            </a:r>
          </a:p>
          <a:p>
            <a:pPr lvl="2"/>
            <a:r>
              <a:rPr lang="en-US" sz="2600" dirty="0" smtClean="0"/>
              <a:t>Google’s autonomous vehicle</a:t>
            </a:r>
          </a:p>
          <a:p>
            <a:pPr lvl="1"/>
            <a:endParaRPr lang="en-US" sz="3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819400"/>
            <a:ext cx="2252870" cy="1415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828" y="1371600"/>
            <a:ext cx="2016155" cy="135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419600"/>
            <a:ext cx="2112065" cy="162994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90600"/>
            <a:ext cx="7924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 a car?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5334000"/>
            <a:ext cx="2057400" cy="13176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7494849">
            <a:off x="-353258" y="5070147"/>
            <a:ext cx="21245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Hint: there’s a connection here</a:t>
            </a:r>
            <a:endParaRPr lang="en-US" sz="1600" dirty="0"/>
          </a:p>
        </p:txBody>
      </p:sp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486400"/>
            <a:ext cx="1905000" cy="126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1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we currently do?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90600"/>
            <a:ext cx="7924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 a car?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selfdrivingcar</a:t>
            </a:r>
            <a:r>
              <a:rPr lang="en-US" dirty="0"/>
              <a:t>/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657600"/>
            <a:ext cx="3797300" cy="2146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733800"/>
            <a:ext cx="35814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00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we currently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Identify emotion?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524000"/>
            <a:ext cx="79248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This is </a:t>
            </a:r>
            <a:r>
              <a:rPr lang="en-US" sz="2800" dirty="0" err="1" smtClean="0">
                <a:latin typeface="+mn-lt"/>
                <a:ea typeface="+mn-ea"/>
                <a:cs typeface="+mn-cs"/>
              </a:rPr>
              <a:t>h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success in text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 smtClean="0">
                <a:latin typeface="+mn-lt"/>
                <a:ea typeface="+mn-ea"/>
                <a:cs typeface="+mn-cs"/>
              </a:rPr>
              <a:t>movie reviews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 smtClean="0">
                <a:latin typeface="+mn-lt"/>
                <a:ea typeface="+mn-ea"/>
                <a:cs typeface="+mn-cs"/>
              </a:rPr>
              <a:t>blogs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 smtClean="0">
                <a:latin typeface="+mn-lt"/>
                <a:ea typeface="+mn-ea"/>
                <a:cs typeface="+mn-cs"/>
              </a:rPr>
              <a:t>twitter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dealing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sarcasm is hard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success with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faces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 smtClean="0">
                <a:latin typeface="+mn-lt"/>
                <a:ea typeface="+mn-ea"/>
                <a:cs typeface="+mn-cs"/>
              </a:rPr>
              <a:t>strongly biased by training data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works best when exaggerated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4419600"/>
            <a:ext cx="2286000" cy="2117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we currently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Reasoning?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524000"/>
            <a:ext cx="79248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Success on small sub-problems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lang="en-US" sz="2800" dirty="0" smtClean="0"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lang="en-US" sz="2800" dirty="0" smtClean="0"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General purpose reasoning is harder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>
                <a:latin typeface="+mn-lt"/>
                <a:ea typeface="+mn-ea"/>
                <a:cs typeface="+mn-cs"/>
              </a:rPr>
              <a:t>W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olfram Alpha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err="1" smtClean="0">
                <a:latin typeface="+mn-lt"/>
                <a:ea typeface="+mn-ea"/>
                <a:cs typeface="+mn-cs"/>
              </a:rPr>
              <a:t>OpenCyc</a:t>
            </a:r>
            <a:endParaRPr lang="en-US" sz="2800" dirty="0" smtClean="0">
              <a:latin typeface="+mn-lt"/>
              <a:ea typeface="+mn-ea"/>
              <a:cs typeface="+mn-cs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057400"/>
            <a:ext cx="2155457" cy="22796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9" name="Picture 6" descr="MCj03473690000[1]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19400" y="2438400"/>
            <a:ext cx="13731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we currently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Walk?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524000"/>
            <a:ext cx="79248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Robots have had a variety of locomotion methods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Walking with legs, is challenging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Differing terrains, stairs, running, ramps, etc.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Recently, a number of successes</a:t>
            </a:r>
          </a:p>
          <a:p>
            <a:pPr marL="1463040" lvl="3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Honda’s </a:t>
            </a:r>
            <a:r>
              <a:rPr lang="en-US" sz="2800" dirty="0" err="1" smtClean="0">
                <a:latin typeface="+mn-lt"/>
                <a:ea typeface="+mn-ea"/>
                <a:cs typeface="+mn-cs"/>
              </a:rPr>
              <a:t>Asimo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 </a:t>
            </a:r>
          </a:p>
          <a:p>
            <a:pPr marL="1920240" lvl="4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000" dirty="0" smtClean="0">
                <a:latin typeface="+mn-lt"/>
                <a:ea typeface="+mn-ea"/>
                <a:cs typeface="+mn-cs"/>
                <a:hlinkClick r:id="rId3"/>
              </a:rPr>
              <a:t>http://www.youtube.com/watch?v=W1czBcnX1Ww</a:t>
            </a:r>
            <a:endParaRPr lang="en-US" sz="2000" dirty="0" smtClean="0">
              <a:latin typeface="+mn-lt"/>
              <a:ea typeface="+mn-ea"/>
              <a:cs typeface="+mn-cs"/>
            </a:endParaRPr>
          </a:p>
          <a:p>
            <a:pPr marL="1463040" lvl="3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Sony QRIO</a:t>
            </a:r>
          </a:p>
          <a:p>
            <a:pPr marL="1920240" lvl="4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000" dirty="0" smtClean="0">
                <a:latin typeface="+mn-lt"/>
                <a:ea typeface="+mn-ea"/>
                <a:cs typeface="+mn-cs"/>
                <a:hlinkClick r:id="rId4"/>
              </a:rPr>
              <a:t>http://www.youtube.com/watch?v=9vwZ5FQEUFg</a:t>
            </a:r>
            <a:endParaRPr lang="en-US" sz="2000" dirty="0" smtClean="0">
              <a:latin typeface="+mn-lt"/>
              <a:ea typeface="+mn-ea"/>
              <a:cs typeface="+mn-cs"/>
            </a:endParaRPr>
          </a:p>
          <a:p>
            <a:pPr marL="1463040" lvl="3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Boston Dynamic’s Big Dog</a:t>
            </a:r>
          </a:p>
          <a:p>
            <a:pPr marL="1920240" lvl="4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000" dirty="0" smtClean="0">
                <a:latin typeface="+mn-lt"/>
                <a:ea typeface="+mn-ea"/>
                <a:cs typeface="+mn-cs"/>
                <a:hlinkClick r:id="rId3"/>
              </a:rPr>
              <a:t>http://www.youtube.com/watch?v=W1czBcnX1Ww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 </a:t>
            </a:r>
            <a:endParaRPr lang="en-US" sz="3200" dirty="0" smtClean="0">
              <a:latin typeface="+mn-lt"/>
              <a:ea typeface="+mn-ea"/>
              <a:cs typeface="+mn-cs"/>
            </a:endParaRPr>
          </a:p>
          <a:p>
            <a:pPr marL="1920240" lvl="4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endParaRPr lang="en-US" sz="2800" dirty="0" smtClean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2286000"/>
            <a:ext cx="941194" cy="1498600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391400" y="3733800"/>
            <a:ext cx="1149350" cy="14494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0" y="5105400"/>
            <a:ext cx="1244600" cy="1475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will I have my robot helper?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2660650" cy="50095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3000" y="2971800"/>
            <a:ext cx="3828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can we currently do?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0" y="3505200"/>
            <a:ext cx="4648200" cy="1752600"/>
          </a:xfrm>
        </p:spPr>
        <p:txBody>
          <a:bodyPr/>
          <a:lstStyle/>
          <a:p>
            <a:pPr algn="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CS30</a:t>
            </a:r>
            <a:b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David Kauchak</a:t>
            </a:r>
            <a:b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Spring 2016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762000" y="2209800"/>
            <a:ext cx="7772400" cy="1143000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sz="4400" dirty="0" smtClean="0">
                <a:solidFill>
                  <a:srgbClr val="000000"/>
                </a:solidFill>
              </a:rPr>
              <a:t>Intro to AI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59830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FF6600"/>
                </a:solidFill>
              </a:rPr>
              <a:t>Adapted from notes from</a:t>
            </a:r>
            <a:r>
              <a:rPr lang="en-US" dirty="0" smtClean="0"/>
              <a:t>:</a:t>
            </a:r>
          </a:p>
          <a:p>
            <a:pPr algn="r"/>
            <a:r>
              <a:rPr lang="en-US" dirty="0" smtClean="0"/>
              <a:t>Sara Owsley </a:t>
            </a:r>
            <a:r>
              <a:rPr lang="en-US" dirty="0" err="1" smtClean="0"/>
              <a:t>Sood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we currently do?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451100"/>
            <a:ext cx="1892300" cy="168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2603500"/>
            <a:ext cx="2298700" cy="1816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2298700"/>
            <a:ext cx="2247900" cy="176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we currently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Fold a pile of towels?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52600"/>
            <a:ext cx="2451100" cy="1384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3810000"/>
            <a:ext cx="7772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UC Berkeley towel folding robot:</a:t>
            </a:r>
          </a:p>
          <a:p>
            <a:endParaRPr lang="en-US" sz="2400" dirty="0"/>
          </a:p>
          <a:p>
            <a:r>
              <a:rPr lang="en-US" sz="2400" dirty="0" smtClean="0"/>
              <a:t>http://</a:t>
            </a:r>
            <a:r>
              <a:rPr lang="en-US" sz="2400" dirty="0" err="1" smtClean="0"/>
              <a:t>www.youtube.com/watch?v</a:t>
            </a:r>
            <a:r>
              <a:rPr lang="en-US" sz="2400" dirty="0" smtClean="0"/>
              <a:t>=gy5g33S0Gzo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-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How do we make a computer "smart?"</a:t>
            </a:r>
          </a:p>
        </p:txBody>
      </p:sp>
      <p:pic>
        <p:nvPicPr>
          <p:cNvPr id="18435" name="Picture 4" descr="MCj04123180000[1]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237037" y="3287713"/>
            <a:ext cx="86677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0" descr="MCj04134780000[1]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5375275" y="2908300"/>
            <a:ext cx="35401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57200" y="5075238"/>
            <a:ext cx="1366838" cy="1139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8438" name="Picture 22" descr="MCPE06010_0000[1]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669925" y="2073275"/>
            <a:ext cx="341471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AutoShape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63775" y="1238250"/>
            <a:ext cx="2124075" cy="684213"/>
          </a:xfrm>
          <a:prstGeom prst="wedgeRoundRectCallout">
            <a:avLst>
              <a:gd name="adj1" fmla="val -42375"/>
              <a:gd name="adj2" fmla="val 87819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Computer, </a:t>
            </a:r>
          </a:p>
          <a:p>
            <a:pPr algn="ctr"/>
            <a:r>
              <a:rPr lang="en-US"/>
              <a:t>clean the house!</a:t>
            </a:r>
          </a:p>
        </p:txBody>
      </p:sp>
      <p:sp>
        <p:nvSpPr>
          <p:cNvPr id="18440" name="AutoShape 2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28800" y="4316413"/>
            <a:ext cx="1973262" cy="758825"/>
          </a:xfrm>
          <a:prstGeom prst="cloudCallout">
            <a:avLst>
              <a:gd name="adj1" fmla="val -45412"/>
              <a:gd name="adj2" fmla="val 7594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This one's got no chance…</a:t>
            </a:r>
          </a:p>
        </p:txBody>
      </p:sp>
      <p:sp>
        <p:nvSpPr>
          <p:cNvPr id="18441" name="AutoShape 2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64050" y="1844675"/>
            <a:ext cx="1973262" cy="758825"/>
          </a:xfrm>
          <a:prstGeom prst="cloudCallout">
            <a:avLst>
              <a:gd name="adj1" fmla="val -50481"/>
              <a:gd name="adj2" fmla="val 152718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/>
              <a:t>Um… OK…??</a:t>
            </a:r>
          </a:p>
        </p:txBody>
      </p:sp>
    </p:spTree>
    <p:extLst>
      <p:ext uri="{BB962C8B-B14F-4D97-AF65-F5344CB8AC3E}">
        <p14:creationId xmlns:p14="http://schemas.microsoft.com/office/powerpoint/2010/main" val="183347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230312"/>
            <a:ext cx="1973262" cy="2732088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3" name="Picture 5" descr="MCj03707980000[1]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157288" y="1455738"/>
            <a:ext cx="1712913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11313" y="3276600"/>
            <a:ext cx="9080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Search</a:t>
            </a:r>
          </a:p>
        </p:txBody>
      </p:sp>
      <p:sp>
        <p:nvSpPr>
          <p:cNvPr id="3072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68788" y="2973388"/>
            <a:ext cx="29035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Reasoning with knowledge</a:t>
            </a:r>
            <a:br>
              <a:rPr lang="en-US"/>
            </a:br>
            <a:r>
              <a:rPr lang="en-US"/>
              <a:t>and uncertainty</a:t>
            </a:r>
          </a:p>
        </p:txBody>
      </p:sp>
      <p:pic>
        <p:nvPicPr>
          <p:cNvPr id="30726" name="Picture 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4799013" y="1455738"/>
            <a:ext cx="1774825" cy="1393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0727" name="Rectangle 11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Fundamental problem of AI</a:t>
            </a:r>
            <a:endParaRPr lang="en-US" dirty="0"/>
          </a:p>
        </p:txBody>
      </p:sp>
      <p:pic>
        <p:nvPicPr>
          <p:cNvPr id="30728" name="Picture 12" descr="MCj03342960000[1]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473075" y="4143375"/>
            <a:ext cx="18129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3" descr="MCj02991330000[1]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7077075" y="3581400"/>
            <a:ext cx="12858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2925" y="5705475"/>
            <a:ext cx="1747838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Reasoning with</a:t>
            </a:r>
            <a:br>
              <a:rPr lang="en-US"/>
            </a:br>
            <a:r>
              <a:rPr lang="en-US"/>
              <a:t>Utility</a:t>
            </a:r>
          </a:p>
        </p:txBody>
      </p:sp>
      <p:sp>
        <p:nvSpPr>
          <p:cNvPr id="3073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54875" y="5554663"/>
            <a:ext cx="1073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Learning</a:t>
            </a:r>
          </a:p>
        </p:txBody>
      </p:sp>
      <p:sp>
        <p:nvSpPr>
          <p:cNvPr id="30732" name="Rectangle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05164" y="4563070"/>
            <a:ext cx="2662236" cy="10156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Many different ways of making an agent 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intelligent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0733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3205163" y="3808413"/>
            <a:ext cx="684212" cy="531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875213" y="3808413"/>
            <a:ext cx="379412" cy="606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5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165850" y="5099050"/>
            <a:ext cx="835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2446338" y="5099050"/>
            <a:ext cx="758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6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AI is a huge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0010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W</a:t>
            </a:r>
            <a:r>
              <a:rPr lang="en-US" sz="3200" dirty="0" smtClean="0">
                <a:solidFill>
                  <a:srgbClr val="FF0000"/>
                </a:solidFill>
              </a:rPr>
              <a:t>hat is AI (</a:t>
            </a:r>
            <a:r>
              <a:rPr lang="en-US" sz="3200" smtClean="0">
                <a:solidFill>
                  <a:srgbClr val="FF0000"/>
                </a:solidFill>
              </a:rPr>
              <a:t>artificial intelligence)…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AI is a huge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0010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W</a:t>
            </a:r>
            <a:r>
              <a:rPr lang="en-US" sz="3200" dirty="0" smtClean="0"/>
              <a:t>hat is AI…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One definition: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“</a:t>
            </a:r>
            <a:r>
              <a:rPr lang="en-US" sz="3200" i="1" dirty="0" smtClean="0"/>
              <a:t>Building programs that enable computers to do what humans can do.</a:t>
            </a:r>
            <a:r>
              <a:rPr lang="en-US" sz="3200" dirty="0" smtClean="0"/>
              <a:t>”</a:t>
            </a:r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F</a:t>
            </a:r>
            <a:r>
              <a:rPr lang="en-US" sz="3200" dirty="0" smtClean="0"/>
              <a:t>or example:</a:t>
            </a:r>
            <a:br>
              <a:rPr lang="en-US" sz="3200" dirty="0" smtClean="0"/>
            </a:br>
            <a:r>
              <a:rPr lang="en-US" sz="3200" dirty="0" smtClean="0"/>
              <a:t>read, walk around, drive, play games, solve problems, learn, have conversations…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709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measure success?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362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there are many interpretations of this goal… 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5" name="Group 37"/>
          <p:cNvGraphicFramePr>
            <a:graphicFrameLocks noGrp="1"/>
          </p:cNvGraphicFramePr>
          <p:nvPr/>
        </p:nvGraphicFramePr>
        <p:xfrm>
          <a:off x="1905000" y="3860800"/>
          <a:ext cx="6019800" cy="2616200"/>
        </p:xfrm>
        <a:graphic>
          <a:graphicData uri="http://schemas.openxmlformats.org/drawingml/2006/table">
            <a:tbl>
              <a:tblPr/>
              <a:tblGrid>
                <a:gridCol w="3009900"/>
                <a:gridCol w="3009900"/>
              </a:tblGrid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Think like a human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Cognitive Modeling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Think rationally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Logic-based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 like a human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Turing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 rationally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Rational Agents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4191000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hinking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vs.</a:t>
            </a:r>
          </a:p>
          <a:p>
            <a:endParaRPr lang="en-US" sz="2400" dirty="0" smtClean="0"/>
          </a:p>
          <a:p>
            <a:r>
              <a:rPr lang="en-US" sz="2400" dirty="0" smtClean="0"/>
              <a:t>acting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3048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human       vs.        rational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1179493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“Building programs that enable computers to do what humans can do.”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is AI viewed in popular media?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1034094" cy="123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295400"/>
            <a:ext cx="1322614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81400"/>
            <a:ext cx="2060437" cy="2787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1219200"/>
            <a:ext cx="1485900" cy="170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048000"/>
            <a:ext cx="2159000" cy="162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800" y="990600"/>
            <a:ext cx="1104900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4876800"/>
            <a:ext cx="2387600" cy="168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1200" y="1066800"/>
            <a:ext cx="1333500" cy="156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3200" y="4953000"/>
            <a:ext cx="2006600" cy="1485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00" y="2895600"/>
            <a:ext cx="1651000" cy="172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0000" y="2819400"/>
            <a:ext cx="1219200" cy="1574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78700" y="4572000"/>
            <a:ext cx="1612900" cy="162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ailandsc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66651"/>
            <a:ext cx="7315200" cy="573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152400"/>
            <a:ext cx="7772400" cy="685800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challenges are there?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0" y="152400"/>
            <a:ext cx="1231900" cy="135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challenges are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77724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Perception</a:t>
            </a:r>
          </a:p>
          <a:p>
            <a:pPr lvl="1"/>
            <a:r>
              <a:rPr lang="en-US" dirty="0" smtClean="0"/>
              <a:t>perceive the environment via sensors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Computer vision (perception via images/video)</a:t>
            </a:r>
          </a:p>
          <a:p>
            <a:pPr lvl="1"/>
            <a:r>
              <a:rPr lang="en-US" dirty="0" smtClean="0"/>
              <a:t>process visual information</a:t>
            </a:r>
          </a:p>
          <a:p>
            <a:pPr lvl="1"/>
            <a:r>
              <a:rPr lang="en-US" dirty="0" smtClean="0"/>
              <a:t>object identification, face recognition, motion tracking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Natural language processing and generation</a:t>
            </a:r>
          </a:p>
          <a:p>
            <a:pPr lvl="1"/>
            <a:r>
              <a:rPr lang="en-US" dirty="0" smtClean="0"/>
              <a:t>speech recognition, language understanding</a:t>
            </a:r>
          </a:p>
          <a:p>
            <a:pPr lvl="1"/>
            <a:r>
              <a:rPr lang="en-US" dirty="0" smtClean="0"/>
              <a:t>language translation, speech generation, summarization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52400"/>
            <a:ext cx="1231900" cy="135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challenges are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81534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Knowledge representation</a:t>
            </a:r>
          </a:p>
          <a:p>
            <a:pPr lvl="1"/>
            <a:r>
              <a:rPr lang="en-US" sz="2000" dirty="0" smtClean="0"/>
              <a:t>encode known information</a:t>
            </a:r>
          </a:p>
          <a:p>
            <a:pPr lvl="1"/>
            <a:r>
              <a:rPr lang="en-US" sz="2000" dirty="0" smtClean="0"/>
              <a:t>water is wet, the sun is hot, Dave is a person, …</a:t>
            </a:r>
          </a:p>
          <a:p>
            <a:pPr marL="0" indent="0">
              <a:buNone/>
            </a:pPr>
            <a:r>
              <a:rPr lang="en-US" sz="2400" dirty="0" smtClean="0"/>
              <a:t>Learning</a:t>
            </a:r>
          </a:p>
          <a:p>
            <a:pPr lvl="1"/>
            <a:r>
              <a:rPr lang="en-US" sz="2000" dirty="0" smtClean="0"/>
              <a:t>learn from environment</a:t>
            </a:r>
          </a:p>
          <a:p>
            <a:pPr lvl="1"/>
            <a:r>
              <a:rPr lang="en-US" sz="2000" dirty="0" smtClean="0"/>
              <a:t>What type of feedback? (supervised vs. unsupervised vs. reinforcement </a:t>
            </a:r>
            <a:r>
              <a:rPr lang="en-US" sz="2000" dirty="0" err="1" smtClean="0"/>
              <a:t>vs</a:t>
            </a:r>
            <a:r>
              <a:rPr lang="en-US" sz="2000" dirty="0" smtClean="0"/>
              <a:t> …)</a:t>
            </a:r>
          </a:p>
          <a:p>
            <a:pPr marL="0" indent="0">
              <a:buNone/>
            </a:pPr>
            <a:r>
              <a:rPr lang="en-US" sz="2400" dirty="0" smtClean="0"/>
              <a:t>Reasoning/problem solving</a:t>
            </a:r>
          </a:p>
          <a:p>
            <a:pPr lvl="1"/>
            <a:r>
              <a:rPr lang="en-US" sz="2000" dirty="0" smtClean="0"/>
              <a:t>achieve goals, solve problems</a:t>
            </a:r>
          </a:p>
          <a:p>
            <a:pPr lvl="1"/>
            <a:r>
              <a:rPr lang="en-US" sz="2000" dirty="0" smtClean="0"/>
              <a:t>planning</a:t>
            </a:r>
          </a:p>
          <a:p>
            <a:pPr lvl="1"/>
            <a:r>
              <a:rPr lang="en-US" sz="2000" dirty="0" smtClean="0"/>
              <a:t>How do you make an omelet?  I’m carrying an umbrella and it’s raining… will I get wet?</a:t>
            </a:r>
          </a:p>
          <a:p>
            <a:pPr marL="0" indent="0">
              <a:buNone/>
            </a:pPr>
            <a:r>
              <a:rPr lang="en-US" sz="2400" dirty="0" smtClean="0"/>
              <a:t>Robotics</a:t>
            </a:r>
          </a:p>
          <a:p>
            <a:pPr lvl="1"/>
            <a:r>
              <a:rPr lang="en-US" sz="2000" dirty="0"/>
              <a:t>H</a:t>
            </a:r>
            <a:r>
              <a:rPr lang="en-US" sz="2000" dirty="0" smtClean="0"/>
              <a:t>ow can computers interact with the physical world?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52400"/>
            <a:ext cx="1231900" cy="135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13946</TotalTime>
  <Words>848</Words>
  <Application>Microsoft Macintosh PowerPoint</Application>
  <PresentationFormat>On-screen Show (4:3)</PresentationFormat>
  <Paragraphs>156</Paragraphs>
  <Slides>23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Equity</vt:lpstr>
      <vt:lpstr>PowerPoint Presentation</vt:lpstr>
      <vt:lpstr>Intro to AI</vt:lpstr>
      <vt:lpstr>AI is a huge field</vt:lpstr>
      <vt:lpstr>AI is a huge field</vt:lpstr>
      <vt:lpstr>How do we measure success?</vt:lpstr>
      <vt:lpstr>How is AI viewed in popular media?</vt:lpstr>
      <vt:lpstr>PowerPoint Presentation</vt:lpstr>
      <vt:lpstr>What challenges are there?</vt:lpstr>
      <vt:lpstr>What challenges are there?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When will I have my robot helper?</vt:lpstr>
      <vt:lpstr>What can we currently do?</vt:lpstr>
      <vt:lpstr>What can we currently do?</vt:lpstr>
      <vt:lpstr>How do we make a computer "smart?"</vt:lpstr>
      <vt:lpstr>Fundamental problem of AI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Computing</dc:title>
  <dc:creator>Christine Alvarado</dc:creator>
  <cp:lastModifiedBy>David Kauchak</cp:lastModifiedBy>
  <cp:revision>416</cp:revision>
  <cp:lastPrinted>2007-09-04T16:07:20Z</cp:lastPrinted>
  <dcterms:created xsi:type="dcterms:W3CDTF">2010-09-01T20:57:28Z</dcterms:created>
  <dcterms:modified xsi:type="dcterms:W3CDTF">2016-02-19T03:35:57Z</dcterms:modified>
</cp:coreProperties>
</file>