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1"/>
  </p:sldMasterIdLst>
  <p:notesMasterIdLst>
    <p:notesMasterId r:id="rId75"/>
  </p:notesMasterIdLst>
  <p:sldIdLst>
    <p:sldId id="256" r:id="rId2"/>
    <p:sldId id="257" r:id="rId3"/>
    <p:sldId id="261" r:id="rId4"/>
    <p:sldId id="258" r:id="rId5"/>
    <p:sldId id="262" r:id="rId6"/>
    <p:sldId id="263" r:id="rId7"/>
    <p:sldId id="260" r:id="rId8"/>
    <p:sldId id="259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6" r:id="rId20"/>
    <p:sldId id="277" r:id="rId21"/>
    <p:sldId id="278" r:id="rId22"/>
    <p:sldId id="279" r:id="rId23"/>
    <p:sldId id="280" r:id="rId24"/>
    <p:sldId id="281" r:id="rId25"/>
    <p:sldId id="284" r:id="rId26"/>
    <p:sldId id="399" r:id="rId27"/>
    <p:sldId id="285" r:id="rId28"/>
    <p:sldId id="288" r:id="rId29"/>
    <p:sldId id="287" r:id="rId30"/>
    <p:sldId id="286" r:id="rId31"/>
    <p:sldId id="289" r:id="rId32"/>
    <p:sldId id="290" r:id="rId33"/>
    <p:sldId id="291" r:id="rId34"/>
    <p:sldId id="292" r:id="rId35"/>
    <p:sldId id="293" r:id="rId36"/>
    <p:sldId id="400" r:id="rId37"/>
    <p:sldId id="344" r:id="rId38"/>
    <p:sldId id="295" r:id="rId39"/>
    <p:sldId id="283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4" r:id="rId48"/>
    <p:sldId id="309" r:id="rId49"/>
    <p:sldId id="307" r:id="rId50"/>
    <p:sldId id="315" r:id="rId51"/>
    <p:sldId id="310" r:id="rId52"/>
    <p:sldId id="316" r:id="rId53"/>
    <p:sldId id="317" r:id="rId54"/>
    <p:sldId id="322" r:id="rId55"/>
    <p:sldId id="323" r:id="rId56"/>
    <p:sldId id="324" r:id="rId57"/>
    <p:sldId id="331" r:id="rId58"/>
    <p:sldId id="325" r:id="rId59"/>
    <p:sldId id="332" r:id="rId60"/>
    <p:sldId id="333" r:id="rId61"/>
    <p:sldId id="334" r:id="rId62"/>
    <p:sldId id="335" r:id="rId63"/>
    <p:sldId id="336" r:id="rId64"/>
    <p:sldId id="340" r:id="rId65"/>
    <p:sldId id="337" r:id="rId66"/>
    <p:sldId id="341" r:id="rId67"/>
    <p:sldId id="342" r:id="rId68"/>
    <p:sldId id="343" r:id="rId69"/>
    <p:sldId id="345" r:id="rId70"/>
    <p:sldId id="346" r:id="rId71"/>
    <p:sldId id="347" r:id="rId72"/>
    <p:sldId id="348" r:id="rId73"/>
    <p:sldId id="349" r:id="rId7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017" autoAdjust="0"/>
  </p:normalViewPr>
  <p:slideViewPr>
    <p:cSldViewPr snapToGrid="0" snapToObjects="1">
      <p:cViewPr varScale="1">
        <p:scale>
          <a:sx n="92" d="100"/>
          <a:sy n="92" d="100"/>
        </p:scale>
        <p:origin x="-13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80" Type="http://schemas.openxmlformats.org/officeDocument/2006/relationships/tableStyles" Target="tableStyles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notesMaster" Target="notesMasters/notesMaster1.xml"/><Relationship Id="rId76" Type="http://schemas.openxmlformats.org/officeDocument/2006/relationships/printerSettings" Target="printerSettings/printerSettings1.bin"/><Relationship Id="rId77" Type="http://schemas.openxmlformats.org/officeDocument/2006/relationships/presProps" Target="presProps.xml"/><Relationship Id="rId78" Type="http://schemas.openxmlformats.org/officeDocument/2006/relationships/viewProps" Target="viewProps.xml"/><Relationship Id="rId79" Type="http://schemas.openxmlformats.org/officeDocument/2006/relationships/theme" Target="theme/theme1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738870-17D2-3941-A5AE-C6B204479D59}" type="datetimeFigureOut">
              <a:rPr lang="en-US" smtClean="0"/>
              <a:t>4/26/12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890F7C-C22C-DB49-94A6-8B79DB65E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760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7CF6F6C-35C2-0743-A23E-862B370009A8}" type="datetimeFigureOut">
              <a:rPr lang="en-US" smtClean="0"/>
              <a:t>4/26/12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6F6C-35C2-0743-A23E-862B370009A8}" type="datetimeFigureOut">
              <a:rPr lang="en-US" smtClean="0"/>
              <a:t>4/26/12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7CF6F6C-35C2-0743-A23E-862B370009A8}" type="datetimeFigureOut">
              <a:rPr lang="en-US" smtClean="0"/>
              <a:t>4/26/12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6F6C-35C2-0743-A23E-862B370009A8}" type="datetimeFigureOut">
              <a:rPr lang="en-US" smtClean="0"/>
              <a:t>4/26/12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6F6C-35C2-0743-A23E-862B370009A8}" type="datetimeFigureOut">
              <a:rPr lang="en-US" smtClean="0"/>
              <a:t>4/26/12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7CF6F6C-35C2-0743-A23E-862B370009A8}" type="datetimeFigureOut">
              <a:rPr lang="en-US" smtClean="0"/>
              <a:t>4/26/12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7CF6F6C-35C2-0743-A23E-862B370009A8}" type="datetimeFigureOut">
              <a:rPr lang="en-US" smtClean="0"/>
              <a:t>4/26/12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6F6C-35C2-0743-A23E-862B370009A8}" type="datetimeFigureOut">
              <a:rPr lang="en-US" smtClean="0"/>
              <a:t>4/26/12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6F6C-35C2-0743-A23E-862B370009A8}" type="datetimeFigureOut">
              <a:rPr lang="en-US" smtClean="0"/>
              <a:t>4/26/12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6F6C-35C2-0743-A23E-862B370009A8}" type="datetimeFigureOut">
              <a:rPr lang="en-US" smtClean="0"/>
              <a:t>4/26/12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7CF6F6C-35C2-0743-A23E-862B370009A8}" type="datetimeFigureOut">
              <a:rPr lang="en-US" smtClean="0"/>
              <a:t>4/26/12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7CF6F6C-35C2-0743-A23E-862B370009A8}" type="datetimeFigureOut">
              <a:rPr lang="en-US" smtClean="0"/>
              <a:t>4/26/12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Max Flow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CS302, Spring 2012                   David Kauchak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690287"/>
            <a:ext cx="5003800" cy="372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63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 flow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083410"/>
            <a:ext cx="8153400" cy="222398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Given a flow network:</a:t>
            </a:r>
            <a:r>
              <a:rPr lang="en-US" dirty="0"/>
              <a:t> </a:t>
            </a:r>
            <a:r>
              <a:rPr lang="en-US" i="1" dirty="0">
                <a:solidFill>
                  <a:srgbClr val="008000"/>
                </a:solidFill>
              </a:rPr>
              <a:t>w</a:t>
            </a:r>
            <a:r>
              <a:rPr lang="en-US" i="1" dirty="0" smtClean="0">
                <a:solidFill>
                  <a:srgbClr val="008000"/>
                </a:solidFill>
              </a:rPr>
              <a:t>hat is the maximum flow we can send from s to t that meet the flow constraints?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06168" y="5366886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4155696" y="4609616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4131506" y="6230277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5371268" y="5461722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3261453" y="5064901"/>
            <a:ext cx="972358" cy="3801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3261453" y="5822171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4664906" y="5917007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4398206" y="5143016"/>
            <a:ext cx="24190" cy="10872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4610981" y="5064901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3302801" y="48437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20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5028368" y="615400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20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3064706" y="590028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r>
              <a:rPr lang="en-US" dirty="0" smtClean="0"/>
              <a:t>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4928910" y="488345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r>
              <a:rPr lang="en-US" dirty="0" smtClean="0"/>
              <a:t>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4422396" y="546172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30</a:t>
            </a:r>
            <a:endParaRPr lang="en-US" kern="1200" dirty="0"/>
          </a:p>
        </p:txBody>
      </p:sp>
    </p:spTree>
    <p:extLst>
      <p:ext uri="{BB962C8B-B14F-4D97-AF65-F5344CB8AC3E}">
        <p14:creationId xmlns:p14="http://schemas.microsoft.com/office/powerpoint/2010/main" val="2116442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network flow</a:t>
            </a:r>
          </a:p>
          <a:p>
            <a:pPr lvl="1"/>
            <a:r>
              <a:rPr lang="en-US" dirty="0" smtClean="0"/>
              <a:t>water, electricity, sewage, cellular…</a:t>
            </a:r>
          </a:p>
          <a:p>
            <a:pPr lvl="1"/>
            <a:r>
              <a:rPr lang="en-US" dirty="0" smtClean="0"/>
              <a:t>traffic/transportation capacity</a:t>
            </a:r>
          </a:p>
          <a:p>
            <a:r>
              <a:rPr lang="en-US" dirty="0" smtClean="0"/>
              <a:t>bipartite matching</a:t>
            </a:r>
          </a:p>
          <a:p>
            <a:r>
              <a:rPr lang="en-US" dirty="0" smtClean="0"/>
              <a:t>sports elimination</a:t>
            </a:r>
          </a:p>
          <a:p>
            <a:r>
              <a:rPr lang="en-US" dirty="0" smtClean="0"/>
              <a:t>…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424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 flow origins</a:t>
            </a:r>
            <a:endParaRPr lang="en-US" dirty="0"/>
          </a:p>
        </p:txBody>
      </p:sp>
      <p:sp>
        <p:nvSpPr>
          <p:cNvPr id="1060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2731" y="1600200"/>
            <a:ext cx="8393317" cy="449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R</a:t>
            </a:r>
            <a:r>
              <a:rPr lang="en-US" sz="2400" dirty="0" smtClean="0"/>
              <a:t>ail </a:t>
            </a:r>
            <a:r>
              <a:rPr lang="en-US" sz="2400" dirty="0"/>
              <a:t>networks of the Soviet </a:t>
            </a:r>
            <a:r>
              <a:rPr lang="en-US" sz="2400" dirty="0" smtClean="0"/>
              <a:t>Union in the 1950’s</a:t>
            </a:r>
          </a:p>
          <a:p>
            <a:pPr marL="0" indent="0">
              <a:buNone/>
            </a:pPr>
            <a:r>
              <a:rPr lang="en-US" sz="2400" dirty="0" smtClean="0"/>
              <a:t>The </a:t>
            </a:r>
            <a:r>
              <a:rPr lang="en-US" sz="2400" dirty="0"/>
              <a:t>US wanted to know how quickly the Soviet Union could get supplies through its rail network to its satellite states in Eastern Europe</a:t>
            </a:r>
            <a:r>
              <a:rPr lang="en-US" sz="2400" dirty="0" smtClean="0"/>
              <a:t>.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In addition, the US wanted to know which rails it could destroy most easily to cut off the satellite states from the rest of the Soviet </a:t>
            </a:r>
            <a:r>
              <a:rPr lang="en-US" sz="2400" dirty="0" smtClean="0"/>
              <a:t>Union.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These </a:t>
            </a:r>
            <a:r>
              <a:rPr lang="en-US" sz="2400" dirty="0"/>
              <a:t>two problems </a:t>
            </a:r>
            <a:r>
              <a:rPr lang="en-US" sz="2400" dirty="0" smtClean="0"/>
              <a:t>are </a:t>
            </a:r>
            <a:r>
              <a:rPr lang="en-US" sz="2400" dirty="0"/>
              <a:t>closely related, and that solving the </a:t>
            </a:r>
            <a:r>
              <a:rPr lang="en-US" sz="2400" b="1" dirty="0">
                <a:solidFill>
                  <a:schemeClr val="accent1"/>
                </a:solidFill>
              </a:rPr>
              <a:t>max flow problem</a:t>
            </a:r>
            <a:r>
              <a:rPr lang="en-US" sz="2400" dirty="0"/>
              <a:t> also solves the </a:t>
            </a:r>
            <a:r>
              <a:rPr lang="en-US" sz="2400" b="1" dirty="0">
                <a:solidFill>
                  <a:schemeClr val="accent1"/>
                </a:solidFill>
              </a:rPr>
              <a:t>min cut problem</a:t>
            </a:r>
            <a:r>
              <a:rPr lang="en-US" sz="2400" dirty="0"/>
              <a:t> of figuring out the cheapest way to cut off the Soviet Union from its satellites.</a:t>
            </a:r>
          </a:p>
          <a:p>
            <a:endParaRPr lang="en-US" sz="2400" dirty="0"/>
          </a:p>
        </p:txBody>
      </p:sp>
      <p:sp>
        <p:nvSpPr>
          <p:cNvPr id="1060868" name="Text Box 4"/>
          <p:cNvSpPr txBox="1">
            <a:spLocks noChangeArrowheads="1"/>
          </p:cNvSpPr>
          <p:nvPr/>
        </p:nvSpPr>
        <p:spPr bwMode="auto">
          <a:xfrm>
            <a:off x="882650" y="6312557"/>
            <a:ext cx="3814763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Source:  </a:t>
            </a:r>
            <a:r>
              <a:rPr lang="en-US" dirty="0" err="1"/>
              <a:t>lbackstrom</a:t>
            </a:r>
            <a:r>
              <a:rPr lang="en-US" dirty="0"/>
              <a:t>, The Importance of Algorithms, at </a:t>
            </a:r>
            <a:r>
              <a:rPr lang="en-US" dirty="0" err="1"/>
              <a:t>www.topcoder.com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35094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ideas?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graph algorithm?</a:t>
            </a:r>
          </a:p>
          <a:p>
            <a:pPr lvl="1"/>
            <a:r>
              <a:rPr lang="en-US" dirty="0" smtClean="0"/>
              <a:t>BFS, DFS, shortest paths…</a:t>
            </a:r>
          </a:p>
          <a:p>
            <a:pPr lvl="1"/>
            <a:r>
              <a:rPr lang="en-US" dirty="0" smtClean="0"/>
              <a:t>MST</a:t>
            </a:r>
          </a:p>
          <a:p>
            <a:r>
              <a:rPr lang="en-US" dirty="0"/>
              <a:t>d</a:t>
            </a:r>
            <a:r>
              <a:rPr lang="en-US" dirty="0" smtClean="0"/>
              <a:t>ivide and conquer?</a:t>
            </a:r>
          </a:p>
          <a:p>
            <a:r>
              <a:rPr lang="en-US" dirty="0" smtClean="0"/>
              <a:t>greedy?</a:t>
            </a:r>
          </a:p>
          <a:p>
            <a:r>
              <a:rPr lang="en-US" dirty="0" smtClean="0"/>
              <a:t>dynamic programming?</a:t>
            </a:r>
          </a:p>
          <a:p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4972168" y="4840082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6321696" y="4082812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6297506" y="5703473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537268" y="4934918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5427453" y="4538097"/>
            <a:ext cx="972358" cy="3801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5427453" y="5295367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6830906" y="5390203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6564206" y="4616212"/>
            <a:ext cx="24190" cy="10872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6776981" y="4538097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5468801" y="4316925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20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7194368" y="562719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20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5230706" y="537348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r>
              <a:rPr lang="en-US" dirty="0" smtClean="0"/>
              <a:t>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7094910" y="4356655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r>
              <a:rPr lang="en-US" dirty="0" smtClean="0"/>
              <a:t>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6588396" y="493491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30</a:t>
            </a:r>
            <a:endParaRPr lang="en-US" kern="1200" dirty="0"/>
          </a:p>
        </p:txBody>
      </p:sp>
    </p:spTree>
    <p:extLst>
      <p:ext uri="{BB962C8B-B14F-4D97-AF65-F5344CB8AC3E}">
        <p14:creationId xmlns:p14="http://schemas.microsoft.com/office/powerpoint/2010/main" val="2704032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idea</a:t>
            </a:r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944248" y="4027955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4293776" y="3270685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4269586" y="4891346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5509348" y="4122791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3399533" y="3725970"/>
            <a:ext cx="972358" cy="3801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3399533" y="4483240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4802986" y="4578076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4536286" y="3804085"/>
            <a:ext cx="24190" cy="10872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4749061" y="3725970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3440881" y="350479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20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5166448" y="481507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20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3202786" y="4561355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r>
              <a:rPr lang="en-US" dirty="0" smtClean="0"/>
              <a:t>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5066990" y="354452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r>
              <a:rPr lang="en-US" dirty="0" smtClean="0"/>
              <a:t>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4560476" y="412279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30</a:t>
            </a:r>
            <a:endParaRPr lang="en-US" kern="1200" dirty="0"/>
          </a:p>
        </p:txBody>
      </p:sp>
    </p:spTree>
    <p:extLst>
      <p:ext uri="{BB962C8B-B14F-4D97-AF65-F5344CB8AC3E}">
        <p14:creationId xmlns:p14="http://schemas.microsoft.com/office/powerpoint/2010/main" val="265360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idea</a:t>
            </a:r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944248" y="4027955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4293776" y="3270685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4269586" y="4891346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5509348" y="4122791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3399533" y="3725970"/>
            <a:ext cx="972358" cy="3801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3399533" y="4483240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4802986" y="4578076"/>
            <a:ext cx="784477" cy="57997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4536286" y="3804085"/>
            <a:ext cx="24190" cy="108726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4749061" y="3725970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3202786" y="3504798"/>
            <a:ext cx="9238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20</a:t>
            </a:r>
            <a:r>
              <a:rPr lang="en-US" dirty="0" smtClean="0"/>
              <a:t>/20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5166448" y="4815071"/>
            <a:ext cx="112857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20</a:t>
            </a:r>
            <a:r>
              <a:rPr lang="en-US" dirty="0" smtClean="0"/>
              <a:t>/20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3202786" y="4561355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r>
              <a:rPr lang="en-US" dirty="0" smtClean="0"/>
              <a:t>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5066990" y="354452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r>
              <a:rPr lang="en-US" dirty="0" smtClean="0"/>
              <a:t>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4546670" y="4122791"/>
            <a:ext cx="85103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20</a:t>
            </a:r>
            <a:r>
              <a:rPr lang="en-US" dirty="0" smtClean="0"/>
              <a:t>/30</a:t>
            </a:r>
            <a:endParaRPr lang="en-US" kern="1200" dirty="0"/>
          </a:p>
        </p:txBody>
      </p:sp>
      <p:sp>
        <p:nvSpPr>
          <p:cNvPr id="3" name="TextBox 2"/>
          <p:cNvSpPr txBox="1"/>
          <p:nvPr/>
        </p:nvSpPr>
        <p:spPr>
          <a:xfrm>
            <a:off x="2143182" y="1905192"/>
            <a:ext cx="5062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send some flow down a path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202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idea</a:t>
            </a:r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944248" y="4027955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4293776" y="3270685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4269586" y="4891346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5509348" y="4122791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3399533" y="3725970"/>
            <a:ext cx="972358" cy="3801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3399533" y="4483240"/>
            <a:ext cx="870053" cy="67480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4802986" y="4578076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4536286" y="3804085"/>
            <a:ext cx="24190" cy="10872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4749061" y="3725970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3202786" y="3504798"/>
            <a:ext cx="9238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20</a:t>
            </a:r>
            <a:r>
              <a:rPr lang="en-US" dirty="0" smtClean="0"/>
              <a:t>/20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5166448" y="4815071"/>
            <a:ext cx="112857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20</a:t>
            </a:r>
            <a:r>
              <a:rPr lang="en-US" dirty="0" smtClean="0"/>
              <a:t>/20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2830000" y="4575161"/>
            <a:ext cx="123805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5066990" y="354452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r>
              <a:rPr lang="en-US" dirty="0" smtClean="0"/>
              <a:t>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4546670" y="4122791"/>
            <a:ext cx="85103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20</a:t>
            </a:r>
            <a:r>
              <a:rPr lang="en-US" dirty="0" smtClean="0"/>
              <a:t>/30</a:t>
            </a:r>
            <a:endParaRPr lang="en-US" kern="1200" dirty="0"/>
          </a:p>
        </p:txBody>
      </p:sp>
      <p:sp>
        <p:nvSpPr>
          <p:cNvPr id="3" name="TextBox 2"/>
          <p:cNvSpPr txBox="1"/>
          <p:nvPr/>
        </p:nvSpPr>
        <p:spPr>
          <a:xfrm>
            <a:off x="2143182" y="1905192"/>
            <a:ext cx="5062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send some flow down a path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686326" y="5853633"/>
            <a:ext cx="2411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Now what?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059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idea</a:t>
            </a:r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944248" y="4027955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4293776" y="3270685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4269586" y="4891346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5509348" y="4122791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3399533" y="3725970"/>
            <a:ext cx="972358" cy="3801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3399533" y="4483240"/>
            <a:ext cx="870053" cy="67480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4802986" y="4578076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4536286" y="3804085"/>
            <a:ext cx="24190" cy="108726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4749061" y="3725970"/>
            <a:ext cx="838402" cy="47493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3202786" y="3504798"/>
            <a:ext cx="9238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20</a:t>
            </a:r>
            <a:r>
              <a:rPr lang="en-US" dirty="0" smtClean="0"/>
              <a:t>/20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5166448" y="4815071"/>
            <a:ext cx="112857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20</a:t>
            </a:r>
            <a:r>
              <a:rPr lang="en-US" dirty="0" smtClean="0"/>
              <a:t>/20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2830000" y="4575161"/>
            <a:ext cx="123805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5066990" y="3544528"/>
            <a:ext cx="9757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4546670" y="4122791"/>
            <a:ext cx="85103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1</a:t>
            </a:r>
            <a:r>
              <a:rPr lang="en-US" b="1" dirty="0" smtClean="0">
                <a:solidFill>
                  <a:srgbClr val="FF0000"/>
                </a:solidFill>
              </a:rPr>
              <a:t>0</a:t>
            </a:r>
            <a:r>
              <a:rPr lang="en-US" dirty="0" smtClean="0"/>
              <a:t>/30</a:t>
            </a:r>
            <a:endParaRPr lang="en-US" kern="1200" dirty="0"/>
          </a:p>
        </p:txBody>
      </p:sp>
      <p:sp>
        <p:nvSpPr>
          <p:cNvPr id="3" name="TextBox 2"/>
          <p:cNvSpPr txBox="1"/>
          <p:nvPr/>
        </p:nvSpPr>
        <p:spPr>
          <a:xfrm>
            <a:off x="2143182" y="1905192"/>
            <a:ext cx="5062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reroute some of the flow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686326" y="5853633"/>
            <a:ext cx="2411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Total flow?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475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idea</a:t>
            </a:r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944248" y="4027955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4293776" y="3270685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4269586" y="4891346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5509348" y="4122791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3399533" y="3725970"/>
            <a:ext cx="972358" cy="3801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3399533" y="4483240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4802986" y="4578076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4536286" y="3804085"/>
            <a:ext cx="24190" cy="10872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4749061" y="3725970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3202786" y="3504798"/>
            <a:ext cx="9238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20</a:t>
            </a:r>
            <a:r>
              <a:rPr lang="en-US" dirty="0" smtClean="0"/>
              <a:t>/20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5166448" y="4815071"/>
            <a:ext cx="112857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20</a:t>
            </a:r>
            <a:r>
              <a:rPr lang="en-US" dirty="0" smtClean="0"/>
              <a:t>/20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2830000" y="4575161"/>
            <a:ext cx="123805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5066990" y="3544528"/>
            <a:ext cx="9757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4546670" y="4122791"/>
            <a:ext cx="85103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</a:t>
            </a:r>
            <a:r>
              <a:rPr lang="en-US" b="1" dirty="0" smtClean="0">
                <a:solidFill>
                  <a:srgbClr val="0000FF"/>
                </a:solidFill>
              </a:rPr>
              <a:t>0</a:t>
            </a:r>
            <a:r>
              <a:rPr lang="en-US" dirty="0" smtClean="0"/>
              <a:t>/30</a:t>
            </a:r>
            <a:endParaRPr lang="en-US" kern="1200" dirty="0"/>
          </a:p>
        </p:txBody>
      </p:sp>
      <p:sp>
        <p:nvSpPr>
          <p:cNvPr id="3" name="TextBox 2"/>
          <p:cNvSpPr txBox="1"/>
          <p:nvPr/>
        </p:nvSpPr>
        <p:spPr>
          <a:xfrm>
            <a:off x="2143182" y="1905192"/>
            <a:ext cx="5062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reroute some of the flow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206556" y="5853633"/>
            <a:ext cx="6594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30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214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idea</a:t>
            </a:r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976779" y="3895697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601169" y="2714597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601169" y="4293969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304383" y="3711682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432064" y="3169882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432064" y="4350982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134569" y="456066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2867869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134569" y="2981297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738887" y="316988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r>
              <a:rPr lang="en-US" dirty="0" smtClean="0"/>
              <a:t>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3897416" y="455389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606814" y="448921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r>
              <a:rPr lang="en-US" dirty="0" smtClean="0"/>
              <a:t>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731143" y="2600778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2895479" y="357626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321274" y="2714597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321274" y="4293969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587974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056454" y="3169882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854674" y="2981297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854674" y="3978382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587974" y="34872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515366" y="296749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507882" y="4293969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3897416" y="3303872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8</a:t>
            </a:r>
            <a:endParaRPr lang="en-US" kern="1200" dirty="0"/>
          </a:p>
        </p:txBody>
      </p:sp>
    </p:spTree>
    <p:extLst>
      <p:ext uri="{BB962C8B-B14F-4D97-AF65-F5344CB8AC3E}">
        <p14:creationId xmlns:p14="http://schemas.microsoft.com/office/powerpoint/2010/main" val="1520391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912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idea</a:t>
            </a:r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976779" y="3895697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601169" y="2714597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601169" y="4293969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304383" y="3711682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432064" y="3169882"/>
            <a:ext cx="1247220" cy="80393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432064" y="4350982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134569" y="456066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2867869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134569" y="2981297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476592" y="316988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8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3897416" y="455389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606814" y="448921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r>
              <a:rPr lang="en-US" dirty="0" smtClean="0"/>
              <a:t>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731143" y="2600778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2895479" y="357626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321274" y="2714597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321274" y="4293969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587974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056454" y="3169882"/>
            <a:ext cx="2342935" cy="120220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854674" y="2981297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854674" y="3978382"/>
            <a:ext cx="1449709" cy="5822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587974" y="34872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515366" y="296749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507882" y="4293969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8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3897416" y="3303872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8</a:t>
            </a:r>
            <a:r>
              <a:rPr lang="en-US" dirty="0" smtClean="0"/>
              <a:t>/8</a:t>
            </a:r>
            <a:endParaRPr lang="en-US" kern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2143182" y="1905192"/>
            <a:ext cx="5062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send some flow down a path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089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idea</a:t>
            </a:r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976779" y="3895697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601169" y="2714597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601169" y="4293969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304383" y="3711682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432064" y="3169882"/>
            <a:ext cx="1247220" cy="80393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432064" y="4350982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134569" y="456066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2867869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134569" y="2981297"/>
            <a:ext cx="218670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297658" y="3169882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3897416" y="455389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606814" y="448921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r>
              <a:rPr lang="en-US" dirty="0" smtClean="0"/>
              <a:t>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731143" y="2600778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2895479" y="357626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321274" y="2714597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321274" y="4293969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587974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056454" y="3169882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854674" y="2981297"/>
            <a:ext cx="1527824" cy="8085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854674" y="3978382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587974" y="34872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515366" y="296749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507882" y="4293969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8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3897416" y="3303872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8</a:t>
            </a:r>
            <a:r>
              <a:rPr lang="en-US" dirty="0" smtClean="0"/>
              <a:t>/8</a:t>
            </a:r>
            <a:endParaRPr lang="en-US" kern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2143182" y="1905192"/>
            <a:ext cx="5062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send some flow down a path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998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idea</a:t>
            </a:r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976779" y="3895697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601169" y="2714597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601169" y="4293969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304383" y="3711682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432064" y="3169882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432064" y="4350982"/>
            <a:ext cx="1169105" cy="2096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134569" y="4560669"/>
            <a:ext cx="218670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2867869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134569" y="2981297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297658" y="3169882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3897416" y="455389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/9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606814" y="448921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731143" y="2600778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2</a:t>
            </a:r>
            <a:r>
              <a:rPr lang="en-US" dirty="0" smtClean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2895479" y="357626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321274" y="2714597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321274" y="4293969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587974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056454" y="3169882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854674" y="2981297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854674" y="3978382"/>
            <a:ext cx="1449709" cy="5822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587974" y="34872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515366" y="296749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2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507882" y="4293969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3897416" y="3303872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8</a:t>
            </a:r>
            <a:r>
              <a:rPr lang="en-US" dirty="0" smtClean="0"/>
              <a:t>/8</a:t>
            </a:r>
            <a:endParaRPr lang="en-US" kern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2143182" y="1905192"/>
            <a:ext cx="5062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send some flow down a path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14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idea</a:t>
            </a:r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976779" y="3895697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601169" y="2714597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601169" y="4293969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304383" y="3711682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432064" y="3169882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432064" y="4350982"/>
            <a:ext cx="1169105" cy="2096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134569" y="4560669"/>
            <a:ext cx="218670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2867869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134569" y="2981297"/>
            <a:ext cx="218670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297658" y="3169882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3897416" y="455389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4</a:t>
            </a:r>
            <a:r>
              <a:rPr lang="en-US" dirty="0" smtClean="0"/>
              <a:t>/9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606814" y="448921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4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731143" y="2600778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4</a:t>
            </a:r>
            <a:r>
              <a:rPr lang="en-US" dirty="0" smtClean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2895479" y="357626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321274" y="2714597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321274" y="4293969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587974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056454" y="3169882"/>
            <a:ext cx="2342935" cy="120220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854674" y="2981297"/>
            <a:ext cx="1527824" cy="8085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854674" y="3978382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587974" y="34872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515366" y="296749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4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507882" y="4293969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3897416" y="3303872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6</a:t>
            </a:r>
            <a:r>
              <a:rPr lang="en-US" dirty="0" smtClean="0"/>
              <a:t>/8</a:t>
            </a:r>
            <a:endParaRPr lang="en-US" kern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2143182" y="1905192"/>
            <a:ext cx="5062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reroute some of the flow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325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idea</a:t>
            </a:r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976779" y="3895697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601169" y="2714597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601169" y="4293969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304383" y="3711682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432064" y="3169882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432064" y="4350982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134569" y="456066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2867869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134569" y="2981297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297658" y="3169882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3897416" y="455389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4</a:t>
            </a:r>
            <a:r>
              <a:rPr lang="en-US" dirty="0" smtClean="0"/>
              <a:t>/9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606814" y="448921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4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731143" y="2600778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4</a:t>
            </a:r>
            <a:r>
              <a:rPr lang="en-US" dirty="0" smtClean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2895479" y="357626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321274" y="2714597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321274" y="4293969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587974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056454" y="3169882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854674" y="2981297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854674" y="3978382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587974" y="34872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515366" y="296749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507882" y="4293969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3897416" y="3303872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6</a:t>
            </a:r>
            <a:r>
              <a:rPr lang="en-US" dirty="0" smtClean="0"/>
              <a:t>/8</a:t>
            </a:r>
            <a:endParaRPr lang="en-US" kern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2601169" y="5549907"/>
            <a:ext cx="35362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A</a:t>
            </a:r>
            <a:r>
              <a:rPr lang="en-US" sz="2400" dirty="0" smtClean="0">
                <a:solidFill>
                  <a:srgbClr val="FF0000"/>
                </a:solidFill>
              </a:rPr>
              <a:t>re we done?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Is this the best we can do?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008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Cuts</a:t>
            </a:r>
          </a:p>
        </p:txBody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19263"/>
            <a:ext cx="8305800" cy="17859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A cut is a partitioning of the vertices into two sets </a:t>
            </a:r>
            <a:r>
              <a:rPr lang="en-US" sz="2800" dirty="0" smtClean="0"/>
              <a:t>A </a:t>
            </a:r>
            <a:r>
              <a:rPr lang="en-US" sz="2800" dirty="0"/>
              <a:t>and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B = V-A</a:t>
            </a:r>
            <a:endParaRPr lang="en-US" sz="2800" dirty="0"/>
          </a:p>
        </p:txBody>
      </p:sp>
      <p:grpSp>
        <p:nvGrpSpPr>
          <p:cNvPr id="61443" name="Group 4"/>
          <p:cNvGrpSpPr>
            <a:grpSpLocks/>
          </p:cNvGrpSpPr>
          <p:nvPr/>
        </p:nvGrpSpPr>
        <p:grpSpPr bwMode="auto">
          <a:xfrm>
            <a:off x="2362200" y="4114800"/>
            <a:ext cx="533400" cy="533400"/>
            <a:chOff x="1824" y="2736"/>
            <a:chExt cx="336" cy="336"/>
          </a:xfrm>
        </p:grpSpPr>
        <p:sp>
          <p:nvSpPr>
            <p:cNvPr id="130053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0054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/>
                <a:t>A</a:t>
              </a:r>
            </a:p>
          </p:txBody>
        </p:sp>
      </p:grpSp>
      <p:grpSp>
        <p:nvGrpSpPr>
          <p:cNvPr id="61444" name="Group 7"/>
          <p:cNvGrpSpPr>
            <a:grpSpLocks/>
          </p:cNvGrpSpPr>
          <p:nvPr/>
        </p:nvGrpSpPr>
        <p:grpSpPr bwMode="auto">
          <a:xfrm>
            <a:off x="2362200" y="5791200"/>
            <a:ext cx="533400" cy="533400"/>
            <a:chOff x="1824" y="2736"/>
            <a:chExt cx="336" cy="336"/>
          </a:xfrm>
        </p:grpSpPr>
        <p:sp>
          <p:nvSpPr>
            <p:cNvPr id="130056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0057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/>
                <a:t>B</a:t>
              </a:r>
            </a:p>
          </p:txBody>
        </p:sp>
      </p:grpSp>
      <p:grpSp>
        <p:nvGrpSpPr>
          <p:cNvPr id="61445" name="Group 10"/>
          <p:cNvGrpSpPr>
            <a:grpSpLocks/>
          </p:cNvGrpSpPr>
          <p:nvPr/>
        </p:nvGrpSpPr>
        <p:grpSpPr bwMode="auto">
          <a:xfrm>
            <a:off x="3886200" y="5791200"/>
            <a:ext cx="533400" cy="533400"/>
            <a:chOff x="1824" y="2736"/>
            <a:chExt cx="336" cy="336"/>
          </a:xfrm>
        </p:grpSpPr>
        <p:sp>
          <p:nvSpPr>
            <p:cNvPr id="130059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0060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/>
                <a:t>D</a:t>
              </a:r>
            </a:p>
          </p:txBody>
        </p:sp>
      </p:grpSp>
      <p:grpSp>
        <p:nvGrpSpPr>
          <p:cNvPr id="61446" name="Group 13"/>
          <p:cNvGrpSpPr>
            <a:grpSpLocks/>
          </p:cNvGrpSpPr>
          <p:nvPr/>
        </p:nvGrpSpPr>
        <p:grpSpPr bwMode="auto">
          <a:xfrm>
            <a:off x="3886200" y="4114800"/>
            <a:ext cx="533400" cy="533400"/>
            <a:chOff x="1824" y="2736"/>
            <a:chExt cx="336" cy="336"/>
          </a:xfrm>
        </p:grpSpPr>
        <p:sp>
          <p:nvSpPr>
            <p:cNvPr id="130062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0063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/>
                <a:t>C</a:t>
              </a:r>
            </a:p>
          </p:txBody>
        </p:sp>
      </p:grpSp>
      <p:sp>
        <p:nvSpPr>
          <p:cNvPr id="130064" name="Line 16"/>
          <p:cNvSpPr>
            <a:spLocks noChangeShapeType="1"/>
          </p:cNvSpPr>
          <p:nvPr/>
        </p:nvSpPr>
        <p:spPr bwMode="auto">
          <a:xfrm>
            <a:off x="2895600" y="6096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0065" name="Line 17"/>
          <p:cNvSpPr>
            <a:spLocks noChangeShapeType="1"/>
          </p:cNvSpPr>
          <p:nvPr/>
        </p:nvSpPr>
        <p:spPr bwMode="auto">
          <a:xfrm flipV="1">
            <a:off x="41910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0066" name="Line 18"/>
          <p:cNvSpPr>
            <a:spLocks noChangeShapeType="1"/>
          </p:cNvSpPr>
          <p:nvPr/>
        </p:nvSpPr>
        <p:spPr bwMode="auto">
          <a:xfrm flipV="1">
            <a:off x="26670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0067" name="Line 19"/>
          <p:cNvSpPr>
            <a:spLocks noChangeShapeType="1"/>
          </p:cNvSpPr>
          <p:nvPr/>
        </p:nvSpPr>
        <p:spPr bwMode="auto">
          <a:xfrm>
            <a:off x="2895600" y="4343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0068" name="Line 20"/>
          <p:cNvSpPr>
            <a:spLocks noChangeShapeType="1"/>
          </p:cNvSpPr>
          <p:nvPr/>
        </p:nvSpPr>
        <p:spPr bwMode="auto">
          <a:xfrm>
            <a:off x="2819400" y="45720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0069" name="Text Box 21"/>
          <p:cNvSpPr txBox="1">
            <a:spLocks noChangeArrowheads="1"/>
          </p:cNvSpPr>
          <p:nvPr/>
        </p:nvSpPr>
        <p:spPr bwMode="auto">
          <a:xfrm>
            <a:off x="2362200" y="5029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/>
              <a:t>4</a:t>
            </a:r>
          </a:p>
        </p:txBody>
      </p:sp>
      <p:sp>
        <p:nvSpPr>
          <p:cNvPr id="130070" name="Text Box 22"/>
          <p:cNvSpPr txBox="1">
            <a:spLocks noChangeArrowheads="1"/>
          </p:cNvSpPr>
          <p:nvPr/>
        </p:nvSpPr>
        <p:spPr bwMode="auto">
          <a:xfrm>
            <a:off x="3276600" y="3962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/>
              <a:t>1</a:t>
            </a:r>
          </a:p>
        </p:txBody>
      </p:sp>
      <p:sp>
        <p:nvSpPr>
          <p:cNvPr id="130071" name="Text Box 23"/>
          <p:cNvSpPr txBox="1">
            <a:spLocks noChangeArrowheads="1"/>
          </p:cNvSpPr>
          <p:nvPr/>
        </p:nvSpPr>
        <p:spPr bwMode="auto">
          <a:xfrm>
            <a:off x="4267200" y="4967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/>
              <a:t>2</a:t>
            </a:r>
          </a:p>
        </p:txBody>
      </p:sp>
      <p:sp>
        <p:nvSpPr>
          <p:cNvPr id="130072" name="Text Box 24"/>
          <p:cNvSpPr txBox="1">
            <a:spLocks noChangeArrowheads="1"/>
          </p:cNvSpPr>
          <p:nvPr/>
        </p:nvSpPr>
        <p:spPr bwMode="auto">
          <a:xfrm>
            <a:off x="2819400" y="4800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/>
              <a:t>3</a:t>
            </a:r>
          </a:p>
        </p:txBody>
      </p:sp>
      <p:sp>
        <p:nvSpPr>
          <p:cNvPr id="130073" name="Text Box 25"/>
          <p:cNvSpPr txBox="1">
            <a:spLocks noChangeArrowheads="1"/>
          </p:cNvSpPr>
          <p:nvPr/>
        </p:nvSpPr>
        <p:spPr bwMode="auto">
          <a:xfrm>
            <a:off x="3276600" y="6110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/>
              <a:t>4</a:t>
            </a:r>
          </a:p>
        </p:txBody>
      </p:sp>
      <p:grpSp>
        <p:nvGrpSpPr>
          <p:cNvPr id="61457" name="Group 26"/>
          <p:cNvGrpSpPr>
            <a:grpSpLocks/>
          </p:cNvGrpSpPr>
          <p:nvPr/>
        </p:nvGrpSpPr>
        <p:grpSpPr bwMode="auto">
          <a:xfrm>
            <a:off x="5410200" y="5791200"/>
            <a:ext cx="533400" cy="533400"/>
            <a:chOff x="1824" y="2736"/>
            <a:chExt cx="336" cy="336"/>
          </a:xfrm>
        </p:grpSpPr>
        <p:sp>
          <p:nvSpPr>
            <p:cNvPr id="130075" name="Oval 2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0076" name="Text Box 2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/>
                <a:t>F</a:t>
              </a:r>
            </a:p>
          </p:txBody>
        </p:sp>
      </p:grpSp>
      <p:grpSp>
        <p:nvGrpSpPr>
          <p:cNvPr id="61458" name="Group 29"/>
          <p:cNvGrpSpPr>
            <a:grpSpLocks/>
          </p:cNvGrpSpPr>
          <p:nvPr/>
        </p:nvGrpSpPr>
        <p:grpSpPr bwMode="auto">
          <a:xfrm>
            <a:off x="5410200" y="4114800"/>
            <a:ext cx="533400" cy="533400"/>
            <a:chOff x="1824" y="2736"/>
            <a:chExt cx="336" cy="336"/>
          </a:xfrm>
        </p:grpSpPr>
        <p:sp>
          <p:nvSpPr>
            <p:cNvPr id="130078" name="Oval 3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0079" name="Text Box 3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/>
                <a:t>E</a:t>
              </a:r>
            </a:p>
          </p:txBody>
        </p:sp>
      </p:grpSp>
      <p:sp>
        <p:nvSpPr>
          <p:cNvPr id="130080" name="Line 32"/>
          <p:cNvSpPr>
            <a:spLocks noChangeShapeType="1"/>
          </p:cNvSpPr>
          <p:nvPr/>
        </p:nvSpPr>
        <p:spPr bwMode="auto">
          <a:xfrm>
            <a:off x="4419600" y="6096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0081" name="Line 33"/>
          <p:cNvSpPr>
            <a:spLocks noChangeShapeType="1"/>
          </p:cNvSpPr>
          <p:nvPr/>
        </p:nvSpPr>
        <p:spPr bwMode="auto">
          <a:xfrm flipV="1">
            <a:off x="57150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0082" name="Line 34"/>
          <p:cNvSpPr>
            <a:spLocks noChangeShapeType="1"/>
          </p:cNvSpPr>
          <p:nvPr/>
        </p:nvSpPr>
        <p:spPr bwMode="auto">
          <a:xfrm>
            <a:off x="4343400" y="45720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0083" name="Text Box 35"/>
          <p:cNvSpPr txBox="1">
            <a:spLocks noChangeArrowheads="1"/>
          </p:cNvSpPr>
          <p:nvPr/>
        </p:nvSpPr>
        <p:spPr bwMode="auto">
          <a:xfrm>
            <a:off x="5791200" y="4967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/>
              <a:t>5</a:t>
            </a:r>
          </a:p>
        </p:txBody>
      </p:sp>
      <p:sp>
        <p:nvSpPr>
          <p:cNvPr id="130084" name="Text Box 36"/>
          <p:cNvSpPr txBox="1">
            <a:spLocks noChangeArrowheads="1"/>
          </p:cNvSpPr>
          <p:nvPr/>
        </p:nvSpPr>
        <p:spPr bwMode="auto">
          <a:xfrm>
            <a:off x="4876800" y="48148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/>
              <a:t>4</a:t>
            </a:r>
          </a:p>
        </p:txBody>
      </p:sp>
      <p:sp>
        <p:nvSpPr>
          <p:cNvPr id="130085" name="Text Box 37"/>
          <p:cNvSpPr txBox="1">
            <a:spLocks noChangeArrowheads="1"/>
          </p:cNvSpPr>
          <p:nvPr/>
        </p:nvSpPr>
        <p:spPr bwMode="auto">
          <a:xfrm>
            <a:off x="4800600" y="6110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/>
              <a:t>6</a:t>
            </a:r>
          </a:p>
        </p:txBody>
      </p:sp>
      <p:sp>
        <p:nvSpPr>
          <p:cNvPr id="130086" name="Line 38"/>
          <p:cNvSpPr>
            <a:spLocks noChangeShapeType="1"/>
          </p:cNvSpPr>
          <p:nvPr/>
        </p:nvSpPr>
        <p:spPr bwMode="auto">
          <a:xfrm flipV="1">
            <a:off x="2819400" y="4648200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0087" name="Text Box 39"/>
          <p:cNvSpPr txBox="1">
            <a:spLocks noChangeArrowheads="1"/>
          </p:cNvSpPr>
          <p:nvPr/>
        </p:nvSpPr>
        <p:spPr bwMode="auto">
          <a:xfrm>
            <a:off x="3657600" y="4967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/>
              <a:t>4</a:t>
            </a:r>
          </a:p>
        </p:txBody>
      </p:sp>
      <p:sp>
        <p:nvSpPr>
          <p:cNvPr id="130088" name="Line 40"/>
          <p:cNvSpPr>
            <a:spLocks noChangeShapeType="1"/>
          </p:cNvSpPr>
          <p:nvPr/>
        </p:nvSpPr>
        <p:spPr bwMode="auto">
          <a:xfrm flipV="1">
            <a:off x="4800600" y="3505200"/>
            <a:ext cx="76200" cy="3048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987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across cuts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137218" y="5475069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761608" y="4293969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761608" y="5873341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464822" y="5291054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592503" y="4749254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592503" y="5930354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295008" y="6140041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3028308" y="48273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295008" y="456066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458097" y="4749254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057855" y="613326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4</a:t>
            </a:r>
            <a:r>
              <a:rPr lang="en-US" dirty="0" smtClean="0"/>
              <a:t>/9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767253" y="606858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4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891582" y="4180150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4</a:t>
            </a:r>
            <a:r>
              <a:rPr lang="en-US" dirty="0" smtClean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055918" y="515563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481713" y="4293969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481713" y="5873341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748413" y="48273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216893" y="4749254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6015113" y="4560669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6015113" y="5557754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748413" y="506660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675805" y="4546863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668321" y="587334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4057855" y="4883244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6</a:t>
            </a:r>
            <a:r>
              <a:rPr lang="en-US" dirty="0" smtClean="0"/>
              <a:t>/8</a:t>
            </a:r>
            <a:endParaRPr lang="en-US" kern="1200" dirty="0"/>
          </a:p>
        </p:txBody>
      </p:sp>
      <p:sp>
        <p:nvSpPr>
          <p:cNvPr id="43" name="Rectangle 3"/>
          <p:cNvSpPr txBox="1">
            <a:spLocks noChangeArrowheads="1"/>
          </p:cNvSpPr>
          <p:nvPr/>
        </p:nvSpPr>
        <p:spPr>
          <a:xfrm>
            <a:off x="381000" y="1719263"/>
            <a:ext cx="8305800" cy="100046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dirty="0" smtClean="0"/>
              <a:t>In flow graphs, we’re interested in cuts that separate s from t, that is s </a:t>
            </a:r>
            <a:r>
              <a:rPr lang="en-US" altLang="ja-JP" sz="2600" dirty="0" smtClean="0">
                <a:sym typeface="Symbol" charset="0"/>
              </a:rPr>
              <a:t> A and t  B</a:t>
            </a:r>
            <a:endParaRPr lang="en-US" sz="2600" dirty="0">
              <a:sym typeface="Symbol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3808752" y="3865606"/>
            <a:ext cx="1" cy="2802565"/>
          </a:xfrm>
          <a:prstGeom prst="line">
            <a:avLst/>
          </a:prstGeom>
          <a:ln w="38100" cmpd="sng"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9136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across cuts</a:t>
            </a:r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137218" y="5475069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761608" y="4293969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761608" y="5873341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464822" y="5291054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592503" y="4749254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592503" y="5930354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295008" y="6140041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3028308" y="48273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295008" y="456066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458097" y="4749254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057855" y="613326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4</a:t>
            </a:r>
            <a:r>
              <a:rPr lang="en-US" dirty="0" smtClean="0"/>
              <a:t>/9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767253" y="606858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4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891582" y="4180150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4</a:t>
            </a:r>
            <a:r>
              <a:rPr lang="en-US" dirty="0" smtClean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055918" y="515563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481713" y="4293969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481713" y="5873341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748413" y="48273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216893" y="4749254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6015113" y="4560669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6015113" y="5557754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748413" y="506660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675805" y="4546863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668321" y="587334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4057855" y="4883244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6</a:t>
            </a:r>
            <a:r>
              <a:rPr lang="en-US" dirty="0" smtClean="0"/>
              <a:t>/8</a:t>
            </a:r>
            <a:endParaRPr lang="en-US" kern="1200" dirty="0"/>
          </a:p>
        </p:txBody>
      </p:sp>
      <p:sp>
        <p:nvSpPr>
          <p:cNvPr id="43" name="Rectangle 3"/>
          <p:cNvSpPr txBox="1">
            <a:spLocks noChangeArrowheads="1"/>
          </p:cNvSpPr>
          <p:nvPr/>
        </p:nvSpPr>
        <p:spPr>
          <a:xfrm>
            <a:off x="381000" y="1719263"/>
            <a:ext cx="8305800" cy="1000467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800" dirty="0" smtClean="0">
                <a:sym typeface="Symbol" charset="0"/>
              </a:rPr>
              <a:t>The flow “across” a cut is the total flow from nodes in A to nodes in </a:t>
            </a:r>
            <a:r>
              <a:rPr lang="en-US" altLang="ja-JP" sz="2800" dirty="0">
                <a:sym typeface="Symbol" charset="0"/>
              </a:rPr>
              <a:t>B </a:t>
            </a:r>
            <a:r>
              <a:rPr lang="en-US" altLang="ja-JP" sz="2800" i="1" dirty="0">
                <a:sym typeface="Symbol" charset="0"/>
              </a:rPr>
              <a:t>minus</a:t>
            </a:r>
            <a:r>
              <a:rPr lang="en-US" altLang="ja-JP" sz="2800" dirty="0">
                <a:sym typeface="Symbol" charset="0"/>
              </a:rPr>
              <a:t> the total from from B to A</a:t>
            </a:r>
          </a:p>
          <a:p>
            <a:pPr marL="0" indent="0">
              <a:buNone/>
            </a:pPr>
            <a:endParaRPr lang="en-US" altLang="ja-JP" sz="2800" dirty="0" smtClean="0">
              <a:sym typeface="Symbol" charset="0"/>
            </a:endParaRPr>
          </a:p>
          <a:p>
            <a:pPr marL="0" indent="0">
              <a:buNone/>
            </a:pPr>
            <a:endParaRPr lang="en-US" sz="2800" dirty="0" smtClean="0">
              <a:sym typeface="Symbol" charset="0"/>
            </a:endParaRPr>
          </a:p>
          <a:p>
            <a:pPr marL="0" indent="0">
              <a:buNone/>
            </a:pPr>
            <a:endParaRPr lang="en-US" sz="2800" dirty="0">
              <a:sym typeface="Symbol" charset="0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 flipH="1" flipV="1">
            <a:off x="1458097" y="4417836"/>
            <a:ext cx="6540126" cy="2082145"/>
          </a:xfrm>
          <a:prstGeom prst="line">
            <a:avLst/>
          </a:prstGeom>
          <a:ln w="38100" cmpd="sng"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392614" y="2875200"/>
            <a:ext cx="4310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is the flow across this cut?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708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across cuts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137218" y="5475069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761608" y="4293969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761608" y="5873341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464822" y="5291054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592503" y="4749254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592503" y="5930354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295008" y="6140041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3028308" y="48273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295008" y="456066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458097" y="4749254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057855" y="613326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4</a:t>
            </a:r>
            <a:r>
              <a:rPr lang="en-US" dirty="0" smtClean="0"/>
              <a:t>/9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767253" y="606858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4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891582" y="4180150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4</a:t>
            </a:r>
            <a:r>
              <a:rPr lang="en-US" dirty="0" smtClean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055918" y="515563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481713" y="4293969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481713" y="5873341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748413" y="48273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216893" y="4749254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6015113" y="4560669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6015113" y="5557754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748413" y="506660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675805" y="4546863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668321" y="587334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4057855" y="4883244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6</a:t>
            </a:r>
            <a:r>
              <a:rPr lang="en-US" dirty="0" smtClean="0"/>
              <a:t>/8</a:t>
            </a:r>
            <a:endParaRPr lang="en-US" kern="1200" dirty="0"/>
          </a:p>
        </p:txBody>
      </p:sp>
      <p:sp>
        <p:nvSpPr>
          <p:cNvPr id="43" name="Rectangle 3"/>
          <p:cNvSpPr txBox="1">
            <a:spLocks noChangeArrowheads="1"/>
          </p:cNvSpPr>
          <p:nvPr/>
        </p:nvSpPr>
        <p:spPr>
          <a:xfrm>
            <a:off x="381000" y="1719263"/>
            <a:ext cx="8305800" cy="1000467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800" dirty="0" smtClean="0">
                <a:sym typeface="Symbol" charset="0"/>
              </a:rPr>
              <a:t>The flow “across” a cut is the total flow from nodes in A to nodes in B </a:t>
            </a:r>
            <a:r>
              <a:rPr lang="en-US" altLang="ja-JP" sz="2800" i="1" dirty="0" smtClean="0">
                <a:sym typeface="Symbol" charset="0"/>
              </a:rPr>
              <a:t>minus</a:t>
            </a:r>
            <a:r>
              <a:rPr lang="en-US" altLang="ja-JP" sz="2800" dirty="0" smtClean="0">
                <a:sym typeface="Symbol" charset="0"/>
              </a:rPr>
              <a:t> the total from from B to A</a:t>
            </a:r>
          </a:p>
          <a:p>
            <a:pPr marL="0" indent="0">
              <a:buNone/>
            </a:pPr>
            <a:endParaRPr lang="en-US" sz="2800" dirty="0" smtClean="0">
              <a:sym typeface="Symbol" charset="0"/>
            </a:endParaRPr>
          </a:p>
          <a:p>
            <a:pPr marL="0" indent="0">
              <a:buNone/>
            </a:pPr>
            <a:endParaRPr lang="en-US" sz="2800" dirty="0">
              <a:sym typeface="Symbol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392614" y="2875200"/>
            <a:ext cx="4310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10+10-6 = 14</a:t>
            </a:r>
            <a:endParaRPr lang="en-US" sz="2800" dirty="0">
              <a:solidFill>
                <a:srgbClr val="0000FF"/>
              </a:solidFill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 flipH="1" flipV="1">
            <a:off x="1458097" y="4417836"/>
            <a:ext cx="6540126" cy="2082145"/>
          </a:xfrm>
          <a:prstGeom prst="line">
            <a:avLst/>
          </a:prstGeom>
          <a:ln w="38100" cmpd="sng"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0648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across cuts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137218" y="5475069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761608" y="4293969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761608" y="5873341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464822" y="5291054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592503" y="4749254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592503" y="5930354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295008" y="6140041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3028308" y="48273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295008" y="456066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458097" y="4749254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057855" y="613326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4</a:t>
            </a:r>
            <a:r>
              <a:rPr lang="en-US" dirty="0" smtClean="0"/>
              <a:t>/9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767253" y="606858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4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891582" y="4180150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4</a:t>
            </a:r>
            <a:r>
              <a:rPr lang="en-US" dirty="0" smtClean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055918" y="515563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481713" y="4293969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481713" y="5873341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748413" y="48273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216893" y="4749254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6015113" y="4560669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6015113" y="5557754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748413" y="506660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675805" y="4546863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668321" y="587334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4057855" y="4883244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6</a:t>
            </a:r>
            <a:r>
              <a:rPr lang="en-US" dirty="0" smtClean="0"/>
              <a:t>/8</a:t>
            </a:r>
            <a:endParaRPr lang="en-US" kern="1200" dirty="0"/>
          </a:p>
        </p:txBody>
      </p:sp>
      <p:sp>
        <p:nvSpPr>
          <p:cNvPr id="43" name="Rectangle 3"/>
          <p:cNvSpPr txBox="1">
            <a:spLocks noChangeArrowheads="1"/>
          </p:cNvSpPr>
          <p:nvPr/>
        </p:nvSpPr>
        <p:spPr>
          <a:xfrm>
            <a:off x="381000" y="1719263"/>
            <a:ext cx="8305800" cy="100046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dirty="0" smtClean="0"/>
              <a:t>Consider any cut where s </a:t>
            </a:r>
            <a:r>
              <a:rPr lang="en-US" altLang="ja-JP" sz="2600" dirty="0" smtClean="0">
                <a:sym typeface="Symbol" charset="0"/>
              </a:rPr>
              <a:t> A and t  B, i.e. the cut partitions the source from the sink</a:t>
            </a:r>
          </a:p>
          <a:p>
            <a:pPr marL="0" indent="0">
              <a:buNone/>
            </a:pPr>
            <a:endParaRPr lang="en-US" sz="2600" dirty="0" smtClean="0">
              <a:sym typeface="Symbol" charset="0"/>
            </a:endParaRPr>
          </a:p>
          <a:p>
            <a:pPr marL="0" indent="0">
              <a:buNone/>
            </a:pPr>
            <a:endParaRPr lang="en-US" sz="2600" dirty="0">
              <a:sym typeface="Symbo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48955" y="2875200"/>
            <a:ext cx="7534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do we know about the flow across the any such cut?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461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networking</a:t>
            </a:r>
            <a:endParaRPr lang="en-US" dirty="0"/>
          </a:p>
        </p:txBody>
      </p:sp>
      <p:sp>
        <p:nvSpPr>
          <p:cNvPr id="40" name="Content Placeholder 2"/>
          <p:cNvSpPr>
            <a:spLocks noGrp="1"/>
          </p:cNvSpPr>
          <p:nvPr>
            <p:ph sz="quarter" idx="1"/>
          </p:nvPr>
        </p:nvSpPr>
        <p:spPr>
          <a:xfrm>
            <a:off x="375025" y="1600200"/>
            <a:ext cx="7797457" cy="234824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You decide to create your own campus network:</a:t>
            </a:r>
          </a:p>
          <a:p>
            <a:pPr lvl="1"/>
            <a:r>
              <a:rPr lang="en-US" sz="2000" dirty="0" smtClean="0"/>
              <a:t>You get three of your friends and string some network cables</a:t>
            </a:r>
          </a:p>
          <a:p>
            <a:pPr lvl="1"/>
            <a:r>
              <a:rPr lang="en-US" sz="2000" dirty="0" smtClean="0"/>
              <a:t>Because of capacity (due to cable type, distance, computer, </a:t>
            </a:r>
            <a:r>
              <a:rPr lang="en-US" sz="2000" dirty="0" err="1" smtClean="0"/>
              <a:t>etc</a:t>
            </a:r>
            <a:r>
              <a:rPr lang="en-US" sz="2000" dirty="0" smtClean="0"/>
              <a:t>) you can only send a certain amount of data to each person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If edges denote capacity, what is the maximum throughput you can you send from S to T?</a:t>
            </a:r>
            <a:endParaRPr lang="en-US" sz="2000" dirty="0">
              <a:solidFill>
                <a:srgbClr val="FF0000"/>
              </a:solidFill>
            </a:endParaRPr>
          </a:p>
        </p:txBody>
      </p:sp>
      <p:grpSp>
        <p:nvGrpSpPr>
          <p:cNvPr id="41" name="Group 4"/>
          <p:cNvGrpSpPr>
            <a:grpSpLocks/>
          </p:cNvGrpSpPr>
          <p:nvPr/>
        </p:nvGrpSpPr>
        <p:grpSpPr bwMode="auto">
          <a:xfrm>
            <a:off x="2538131" y="4964888"/>
            <a:ext cx="533400" cy="533400"/>
            <a:chOff x="1824" y="2736"/>
            <a:chExt cx="336" cy="336"/>
          </a:xfrm>
        </p:grpSpPr>
        <p:sp>
          <p:nvSpPr>
            <p:cNvPr id="42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44" name="Group 7"/>
          <p:cNvGrpSpPr>
            <a:grpSpLocks/>
          </p:cNvGrpSpPr>
          <p:nvPr/>
        </p:nvGrpSpPr>
        <p:grpSpPr bwMode="auto">
          <a:xfrm>
            <a:off x="4162521" y="3783788"/>
            <a:ext cx="533400" cy="533400"/>
            <a:chOff x="1824" y="2736"/>
            <a:chExt cx="336" cy="336"/>
          </a:xfrm>
        </p:grpSpPr>
        <p:sp>
          <p:nvSpPr>
            <p:cNvPr id="45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6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47" name="Group 7"/>
          <p:cNvGrpSpPr>
            <a:grpSpLocks/>
          </p:cNvGrpSpPr>
          <p:nvPr/>
        </p:nvGrpSpPr>
        <p:grpSpPr bwMode="auto">
          <a:xfrm>
            <a:off x="4138331" y="6054064"/>
            <a:ext cx="533400" cy="533400"/>
            <a:chOff x="1824" y="2736"/>
            <a:chExt cx="336" cy="336"/>
          </a:xfrm>
        </p:grpSpPr>
        <p:sp>
          <p:nvSpPr>
            <p:cNvPr id="4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50" name="Group 7"/>
          <p:cNvGrpSpPr>
            <a:grpSpLocks/>
          </p:cNvGrpSpPr>
          <p:nvPr/>
        </p:nvGrpSpPr>
        <p:grpSpPr bwMode="auto">
          <a:xfrm>
            <a:off x="5911493" y="4888688"/>
            <a:ext cx="533400" cy="533400"/>
            <a:chOff x="1824" y="2736"/>
            <a:chExt cx="336" cy="336"/>
          </a:xfrm>
        </p:grpSpPr>
        <p:sp>
          <p:nvSpPr>
            <p:cNvPr id="5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53" name="Straight Arrow Connector 52"/>
          <p:cNvCxnSpPr>
            <a:stCxn id="42" idx="7"/>
            <a:endCxn id="45" idx="3"/>
          </p:cNvCxnSpPr>
          <p:nvPr/>
        </p:nvCxnSpPr>
        <p:spPr>
          <a:xfrm flipV="1">
            <a:off x="2993416" y="4239073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2" idx="5"/>
            <a:endCxn id="48" idx="2"/>
          </p:cNvCxnSpPr>
          <p:nvPr/>
        </p:nvCxnSpPr>
        <p:spPr>
          <a:xfrm>
            <a:off x="2993416" y="5420173"/>
            <a:ext cx="1144915" cy="90059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48" idx="6"/>
            <a:endCxn id="51" idx="3"/>
          </p:cNvCxnSpPr>
          <p:nvPr/>
        </p:nvCxnSpPr>
        <p:spPr>
          <a:xfrm flipV="1">
            <a:off x="4671731" y="5343973"/>
            <a:ext cx="1317877" cy="97679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45" idx="4"/>
            <a:endCxn id="48" idx="0"/>
          </p:cNvCxnSpPr>
          <p:nvPr/>
        </p:nvCxnSpPr>
        <p:spPr>
          <a:xfrm flipH="1">
            <a:off x="4405031" y="4317188"/>
            <a:ext cx="24190" cy="173687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45" idx="5"/>
            <a:endCxn id="51" idx="1"/>
          </p:cNvCxnSpPr>
          <p:nvPr/>
        </p:nvCxnSpPr>
        <p:spPr>
          <a:xfrm>
            <a:off x="4617806" y="4239073"/>
            <a:ext cx="1371802" cy="7277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 Box 31"/>
          <p:cNvSpPr txBox="1">
            <a:spLocks noChangeArrowheads="1"/>
          </p:cNvSpPr>
          <p:nvPr/>
        </p:nvSpPr>
        <p:spPr bwMode="auto">
          <a:xfrm>
            <a:off x="3300239" y="4239073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20</a:t>
            </a:r>
            <a:endParaRPr lang="en-US" kern="1200" dirty="0"/>
          </a:p>
        </p:txBody>
      </p:sp>
      <p:sp>
        <p:nvSpPr>
          <p:cNvPr id="59" name="Text Box 31"/>
          <p:cNvSpPr txBox="1">
            <a:spLocks noChangeArrowheads="1"/>
          </p:cNvSpPr>
          <p:nvPr/>
        </p:nvSpPr>
        <p:spPr bwMode="auto">
          <a:xfrm>
            <a:off x="5264886" y="5714963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20</a:t>
            </a:r>
            <a:endParaRPr lang="en-US" kern="1200" dirty="0"/>
          </a:p>
        </p:txBody>
      </p:sp>
      <p:sp>
        <p:nvSpPr>
          <p:cNvPr id="60" name="Text Box 31"/>
          <p:cNvSpPr txBox="1">
            <a:spLocks noChangeArrowheads="1"/>
          </p:cNvSpPr>
          <p:nvPr/>
        </p:nvSpPr>
        <p:spPr bwMode="auto">
          <a:xfrm>
            <a:off x="3071531" y="5724073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r>
              <a:rPr lang="en-US" dirty="0" smtClean="0"/>
              <a:t>0</a:t>
            </a:r>
            <a:endParaRPr lang="en-US" kern="1200" dirty="0"/>
          </a:p>
        </p:txBody>
      </p:sp>
      <p:sp>
        <p:nvSpPr>
          <p:cNvPr id="61" name="Text Box 31"/>
          <p:cNvSpPr txBox="1">
            <a:spLocks noChangeArrowheads="1"/>
          </p:cNvSpPr>
          <p:nvPr/>
        </p:nvSpPr>
        <p:spPr bwMode="auto">
          <a:xfrm>
            <a:off x="5129003" y="4239073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r>
              <a:rPr lang="en-US" dirty="0" smtClean="0"/>
              <a:t>0</a:t>
            </a:r>
            <a:endParaRPr lang="en-US" kern="1200" dirty="0"/>
          </a:p>
        </p:txBody>
      </p:sp>
      <p:sp>
        <p:nvSpPr>
          <p:cNvPr id="62" name="Text Box 31"/>
          <p:cNvSpPr txBox="1">
            <a:spLocks noChangeArrowheads="1"/>
          </p:cNvSpPr>
          <p:nvPr/>
        </p:nvSpPr>
        <p:spPr bwMode="auto">
          <a:xfrm>
            <a:off x="4409331" y="488868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30</a:t>
            </a:r>
            <a:endParaRPr lang="en-US" kern="1200" dirty="0"/>
          </a:p>
        </p:txBody>
      </p:sp>
    </p:spTree>
    <p:extLst>
      <p:ext uri="{BB962C8B-B14F-4D97-AF65-F5344CB8AC3E}">
        <p14:creationId xmlns:p14="http://schemas.microsoft.com/office/powerpoint/2010/main" val="1757762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across cuts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137218" y="5475069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761608" y="4293969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761608" y="5873341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464822" y="5291054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592503" y="4749254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592503" y="5930354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295008" y="6140041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3028308" y="48273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295008" y="456066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458097" y="4749254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057855" y="613326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4</a:t>
            </a:r>
            <a:r>
              <a:rPr lang="en-US" dirty="0" smtClean="0"/>
              <a:t>/9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767253" y="606858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4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891582" y="4180150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4</a:t>
            </a:r>
            <a:r>
              <a:rPr lang="en-US" dirty="0" smtClean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055918" y="515563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481713" y="4293969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481713" y="5873341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748413" y="48273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216893" y="4749254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6015113" y="4560669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6015113" y="5557754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748413" y="506660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675805" y="4546863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668321" y="587334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4057855" y="4883244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6</a:t>
            </a:r>
            <a:r>
              <a:rPr lang="en-US" dirty="0" smtClean="0"/>
              <a:t>/8</a:t>
            </a:r>
            <a:endParaRPr lang="en-US" kern="1200" dirty="0"/>
          </a:p>
        </p:txBody>
      </p:sp>
      <p:sp>
        <p:nvSpPr>
          <p:cNvPr id="43" name="Rectangle 3"/>
          <p:cNvSpPr txBox="1">
            <a:spLocks noChangeArrowheads="1"/>
          </p:cNvSpPr>
          <p:nvPr/>
        </p:nvSpPr>
        <p:spPr>
          <a:xfrm>
            <a:off x="381000" y="1719263"/>
            <a:ext cx="8305800" cy="100046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dirty="0" smtClean="0"/>
              <a:t>Consider any cut where s </a:t>
            </a:r>
            <a:r>
              <a:rPr lang="en-US" altLang="ja-JP" sz="2600" dirty="0" smtClean="0">
                <a:sym typeface="Symbol" charset="0"/>
              </a:rPr>
              <a:t> A and t  B, i.e. the cut partitions the source from the sink</a:t>
            </a:r>
          </a:p>
          <a:p>
            <a:pPr marL="0" indent="0">
              <a:buNone/>
            </a:pPr>
            <a:endParaRPr lang="en-US" sz="2600" dirty="0" smtClean="0">
              <a:sym typeface="Symbol" charset="0"/>
            </a:endParaRPr>
          </a:p>
          <a:p>
            <a:pPr marL="0" indent="0">
              <a:buNone/>
            </a:pPr>
            <a:endParaRPr lang="en-US" sz="2600" dirty="0">
              <a:sym typeface="Symbol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54063" y="2705924"/>
            <a:ext cx="77945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The flow across ANY such cut is the same and is the current flow in the network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935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across cuts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137218" y="5475069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761608" y="4293969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761608" y="5873341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464822" y="5291054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592503" y="4749254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592503" y="5930354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295008" y="6140041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3028308" y="48273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295008" y="456066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458097" y="4749254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057855" y="613326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4</a:t>
            </a:r>
            <a:r>
              <a:rPr lang="en-US" dirty="0" smtClean="0"/>
              <a:t>/9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767253" y="606858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4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891582" y="4180150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4</a:t>
            </a:r>
            <a:r>
              <a:rPr lang="en-US" dirty="0" smtClean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055918" y="515563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481713" y="4293969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481713" y="5873341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748413" y="48273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216893" y="4749254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6015113" y="4560669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6015113" y="5557754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748413" y="506660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675805" y="4546863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668321" y="587334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4057855" y="4883244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6</a:t>
            </a:r>
            <a:r>
              <a:rPr lang="en-US" dirty="0" smtClean="0"/>
              <a:t>/8</a:t>
            </a:r>
            <a:endParaRPr lang="en-US" kern="1200" dirty="0"/>
          </a:p>
        </p:txBody>
      </p:sp>
      <p:sp>
        <p:nvSpPr>
          <p:cNvPr id="43" name="Rectangle 3"/>
          <p:cNvSpPr txBox="1">
            <a:spLocks noChangeArrowheads="1"/>
          </p:cNvSpPr>
          <p:nvPr/>
        </p:nvSpPr>
        <p:spPr>
          <a:xfrm>
            <a:off x="381000" y="1719263"/>
            <a:ext cx="8305800" cy="100046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dirty="0" smtClean="0"/>
              <a:t>Consider any cut where s </a:t>
            </a:r>
            <a:r>
              <a:rPr lang="en-US" altLang="ja-JP" sz="2600" dirty="0" smtClean="0">
                <a:sym typeface="Symbol" charset="0"/>
              </a:rPr>
              <a:t> A and t  B, i.e. the cut partitions the source from the sink</a:t>
            </a:r>
          </a:p>
          <a:p>
            <a:pPr marL="0" indent="0">
              <a:buNone/>
            </a:pPr>
            <a:endParaRPr lang="en-US" sz="2600" dirty="0" smtClean="0">
              <a:sym typeface="Symbol" charset="0"/>
            </a:endParaRPr>
          </a:p>
          <a:p>
            <a:pPr marL="0" indent="0">
              <a:buNone/>
            </a:pPr>
            <a:endParaRPr lang="en-US" sz="2600" dirty="0">
              <a:sym typeface="Symbol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2322832" y="4293969"/>
            <a:ext cx="1" cy="2268452"/>
          </a:xfrm>
          <a:prstGeom prst="line">
            <a:avLst/>
          </a:prstGeom>
          <a:ln w="38100" cmpd="sng"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392614" y="2875200"/>
            <a:ext cx="4310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4+10 = 14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399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across cuts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137218" y="5475069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761608" y="4293969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761608" y="5873341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464822" y="5291054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592503" y="4749254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592503" y="5930354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295008" y="6140041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3028308" y="48273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295008" y="456066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458097" y="4749254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057855" y="613326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4</a:t>
            </a:r>
            <a:r>
              <a:rPr lang="en-US" dirty="0" smtClean="0"/>
              <a:t>/9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767253" y="606858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4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891582" y="4180150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4</a:t>
            </a:r>
            <a:r>
              <a:rPr lang="en-US" dirty="0" smtClean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055918" y="515563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481713" y="4293969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481713" y="5873341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748413" y="48273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216893" y="4749254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6015113" y="4560669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6015113" y="5557754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748413" y="506660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675805" y="4546863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668321" y="587334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4057855" y="4883244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6</a:t>
            </a:r>
            <a:r>
              <a:rPr lang="en-US" dirty="0" smtClean="0"/>
              <a:t>/8</a:t>
            </a:r>
            <a:endParaRPr lang="en-US" kern="1200" dirty="0"/>
          </a:p>
        </p:txBody>
      </p:sp>
      <p:sp>
        <p:nvSpPr>
          <p:cNvPr id="43" name="Rectangle 3"/>
          <p:cNvSpPr txBox="1">
            <a:spLocks noChangeArrowheads="1"/>
          </p:cNvSpPr>
          <p:nvPr/>
        </p:nvSpPr>
        <p:spPr>
          <a:xfrm>
            <a:off x="381000" y="1719263"/>
            <a:ext cx="8305800" cy="100046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dirty="0" smtClean="0"/>
              <a:t>Consider any cut where s </a:t>
            </a:r>
            <a:r>
              <a:rPr lang="en-US" altLang="ja-JP" sz="2600" dirty="0" smtClean="0">
                <a:sym typeface="Symbol" charset="0"/>
              </a:rPr>
              <a:t> A and t  B, i.e. the cut partitions the source from the sink</a:t>
            </a:r>
          </a:p>
          <a:p>
            <a:pPr marL="0" indent="0">
              <a:buNone/>
            </a:pPr>
            <a:endParaRPr lang="en-US" sz="2600" dirty="0" smtClean="0">
              <a:sym typeface="Symbol" charset="0"/>
            </a:endParaRPr>
          </a:p>
          <a:p>
            <a:pPr marL="0" indent="0">
              <a:buNone/>
            </a:pPr>
            <a:endParaRPr lang="en-US" sz="2600" dirty="0">
              <a:sym typeface="Symbol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flipH="1">
            <a:off x="612648" y="4417836"/>
            <a:ext cx="6317397" cy="2017459"/>
          </a:xfrm>
          <a:prstGeom prst="line">
            <a:avLst/>
          </a:prstGeom>
          <a:ln w="38100" cmpd="sng"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392614" y="2875200"/>
            <a:ext cx="4310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4+6+4 = 14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227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across cuts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137218" y="5475069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761608" y="4293969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761608" y="5873341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464822" y="5291054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592503" y="4749254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592503" y="5930354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295008" y="6140041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3028308" y="48273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295008" y="456066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458097" y="4749254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057855" y="613326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4</a:t>
            </a:r>
            <a:r>
              <a:rPr lang="en-US" dirty="0" smtClean="0"/>
              <a:t>/9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767253" y="606858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4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891582" y="4180150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4</a:t>
            </a:r>
            <a:r>
              <a:rPr lang="en-US" dirty="0" smtClean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055918" y="515563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481713" y="4293969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481713" y="5873341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748413" y="48273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216893" y="4749254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6015113" y="4560669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6015113" y="5557754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748413" y="506660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675805" y="4546863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668321" y="587334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4057855" y="4883244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6</a:t>
            </a:r>
            <a:r>
              <a:rPr lang="en-US" dirty="0" smtClean="0"/>
              <a:t>/8</a:t>
            </a:r>
            <a:endParaRPr lang="en-US" kern="1200" dirty="0"/>
          </a:p>
        </p:txBody>
      </p:sp>
      <p:sp>
        <p:nvSpPr>
          <p:cNvPr id="43" name="Rectangle 3"/>
          <p:cNvSpPr txBox="1">
            <a:spLocks noChangeArrowheads="1"/>
          </p:cNvSpPr>
          <p:nvPr/>
        </p:nvSpPr>
        <p:spPr>
          <a:xfrm>
            <a:off x="381000" y="1719263"/>
            <a:ext cx="8305800" cy="100046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dirty="0" smtClean="0"/>
              <a:t>Consider any cut where s </a:t>
            </a:r>
            <a:r>
              <a:rPr lang="en-US" altLang="ja-JP" sz="2600" dirty="0" smtClean="0">
                <a:sym typeface="Symbol" charset="0"/>
              </a:rPr>
              <a:t> A and t  B, i.e. the cut partitions the source from the sink</a:t>
            </a:r>
          </a:p>
          <a:p>
            <a:pPr marL="0" indent="0">
              <a:buNone/>
            </a:pPr>
            <a:endParaRPr lang="en-US" sz="2600" dirty="0" smtClean="0">
              <a:sym typeface="Symbol" charset="0"/>
            </a:endParaRPr>
          </a:p>
          <a:p>
            <a:pPr marL="0" indent="0">
              <a:buNone/>
            </a:pPr>
            <a:endParaRPr lang="en-US" sz="2600" dirty="0">
              <a:sym typeface="Symbol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flipH="1" flipV="1">
            <a:off x="966342" y="4827369"/>
            <a:ext cx="7031880" cy="1241213"/>
          </a:xfrm>
          <a:prstGeom prst="line">
            <a:avLst/>
          </a:prstGeom>
          <a:ln w="38100" cmpd="sng"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392614" y="2875200"/>
            <a:ext cx="4310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10+10-6 = 14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844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across cuts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137218" y="5475069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761608" y="4293969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761608" y="5873341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464822" y="5291054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592503" y="4749254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592503" y="5930354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295008" y="6140041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3028308" y="48273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295008" y="456066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458097" y="4749254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057855" y="613326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4</a:t>
            </a:r>
            <a:r>
              <a:rPr lang="en-US" dirty="0" smtClean="0"/>
              <a:t>/9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767253" y="606858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4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891582" y="4180150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4</a:t>
            </a:r>
            <a:r>
              <a:rPr lang="en-US" dirty="0" smtClean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055918" y="515563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481713" y="4293969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481713" y="5873341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748413" y="48273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216893" y="4749254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6015113" y="4560669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6015113" y="5557754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748413" y="506660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675805" y="4546863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668321" y="587334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4057855" y="4883244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6</a:t>
            </a:r>
            <a:r>
              <a:rPr lang="en-US" dirty="0" smtClean="0"/>
              <a:t>/8</a:t>
            </a:r>
            <a:endParaRPr lang="en-US" kern="1200" dirty="0"/>
          </a:p>
        </p:txBody>
      </p:sp>
      <p:sp>
        <p:nvSpPr>
          <p:cNvPr id="43" name="Rectangle 3"/>
          <p:cNvSpPr txBox="1">
            <a:spLocks noChangeArrowheads="1"/>
          </p:cNvSpPr>
          <p:nvPr/>
        </p:nvSpPr>
        <p:spPr>
          <a:xfrm>
            <a:off x="381000" y="1719263"/>
            <a:ext cx="8305800" cy="100046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dirty="0" smtClean="0"/>
              <a:t>Consider any cut where s </a:t>
            </a:r>
            <a:r>
              <a:rPr lang="en-US" altLang="ja-JP" sz="2600" dirty="0" smtClean="0">
                <a:sym typeface="Symbol" charset="0"/>
              </a:rPr>
              <a:t> A and t  B, i.e. the cut partitions the source from the sink</a:t>
            </a:r>
          </a:p>
          <a:p>
            <a:pPr marL="0" indent="0">
              <a:buNone/>
            </a:pPr>
            <a:endParaRPr lang="en-US" sz="2600" dirty="0" smtClean="0">
              <a:sym typeface="Symbol" charset="0"/>
            </a:endParaRPr>
          </a:p>
          <a:p>
            <a:pPr marL="0" indent="0">
              <a:buNone/>
            </a:pPr>
            <a:endParaRPr lang="en-US" sz="2600" dirty="0">
              <a:sym typeface="Symbo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4063" y="2705924"/>
            <a:ext cx="77945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The flow across ANY such cut is the same and is the current flow in the network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945711" y="3498157"/>
            <a:ext cx="422428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Why? Can you prove it?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620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across cuts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46396" y="1585000"/>
            <a:ext cx="77945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flow across ANY such cut is the same and is the current flow in the network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995488" y="2458157"/>
            <a:ext cx="71355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Inductively?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1329566" y="3463974"/>
            <a:ext cx="7049989" cy="2223989"/>
          </a:xfrm>
        </p:spPr>
        <p:txBody>
          <a:bodyPr>
            <a:normAutofit/>
          </a:bodyPr>
          <a:lstStyle/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altLang="ja-JP" sz="2400" dirty="0">
                <a:sym typeface="Symbol" charset="0"/>
              </a:rPr>
              <a:t>every vertex is on a path from </a:t>
            </a:r>
            <a:r>
              <a:rPr lang="en-US" altLang="ja-JP" sz="2400" i="1" dirty="0">
                <a:sym typeface="Symbol" charset="0"/>
              </a:rPr>
              <a:t>s</a:t>
            </a:r>
            <a:r>
              <a:rPr lang="en-US" altLang="ja-JP" sz="2400" dirty="0">
                <a:sym typeface="Symbol" charset="0"/>
              </a:rPr>
              <a:t> to </a:t>
            </a:r>
            <a:r>
              <a:rPr lang="en-US" altLang="ja-JP" sz="2400" i="1" dirty="0" smtClean="0">
                <a:sym typeface="Symbol" charset="0"/>
              </a:rPr>
              <a:t>t</a:t>
            </a:r>
            <a:endParaRPr lang="en-US" sz="2400" dirty="0"/>
          </a:p>
          <a:p>
            <a:r>
              <a:rPr lang="en-US" sz="2400" dirty="0" smtClean="0"/>
              <a:t>in-flow = out-flow for every vertex (except s, t)</a:t>
            </a:r>
          </a:p>
          <a:p>
            <a:r>
              <a:rPr lang="en-US" sz="2400" dirty="0" smtClean="0"/>
              <a:t>flow along an edge cannot exceed the edge capacity</a:t>
            </a:r>
          </a:p>
          <a:p>
            <a:r>
              <a:rPr lang="en-US" sz="2400" dirty="0" smtClean="0"/>
              <a:t>flows are positive</a:t>
            </a:r>
          </a:p>
        </p:txBody>
      </p:sp>
    </p:spTree>
    <p:extLst>
      <p:ext uri="{BB962C8B-B14F-4D97-AF65-F5344CB8AC3E}">
        <p14:creationId xmlns:p14="http://schemas.microsoft.com/office/powerpoint/2010/main" val="4117118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across cuts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46396" y="1585000"/>
            <a:ext cx="77945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flow across ANY such cut is the same and is the current flow in the network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995488" y="2458157"/>
            <a:ext cx="71355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Base case: A = s</a:t>
            </a:r>
          </a:p>
        </p:txBody>
      </p:sp>
      <p:sp>
        <p:nvSpPr>
          <p:cNvPr id="34" name="Rectangle 33"/>
          <p:cNvSpPr/>
          <p:nvPr/>
        </p:nvSpPr>
        <p:spPr>
          <a:xfrm>
            <a:off x="995488" y="3353889"/>
            <a:ext cx="630062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2800" dirty="0">
                <a:solidFill>
                  <a:srgbClr val="0000FF"/>
                </a:solidFill>
              </a:rPr>
              <a:t>F</a:t>
            </a:r>
            <a:r>
              <a:rPr lang="en-US" sz="2800" dirty="0" smtClean="0">
                <a:solidFill>
                  <a:srgbClr val="0000FF"/>
                </a:solidFill>
              </a:rPr>
              <a:t>low is total from from s to t: therefore total flow out of s should be the flow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rgbClr val="0000FF"/>
                </a:solidFill>
              </a:rPr>
              <a:t>All flow from s gets to t</a:t>
            </a:r>
          </a:p>
          <a:p>
            <a:pPr marL="914400" lvl="1" indent="-457200">
              <a:buFontTx/>
              <a:buChar char="-"/>
            </a:pPr>
            <a:r>
              <a:rPr lang="en-US" sz="2800" dirty="0" smtClean="0">
                <a:solidFill>
                  <a:srgbClr val="0000FF"/>
                </a:solidFill>
              </a:rPr>
              <a:t>every vertex is on a path from s to t</a:t>
            </a:r>
          </a:p>
          <a:p>
            <a:pPr marL="914400" lvl="1" indent="-457200">
              <a:buFontTx/>
              <a:buChar char="-"/>
            </a:pPr>
            <a:r>
              <a:rPr lang="en-US" sz="2800" dirty="0" smtClean="0">
                <a:solidFill>
                  <a:srgbClr val="0000FF"/>
                </a:solidFill>
              </a:rPr>
              <a:t>in-flow = out-flow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264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across cuts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46396" y="1585000"/>
            <a:ext cx="77945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flow across ANY such cut is the same and is the current flow in the network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745464" y="2513381"/>
            <a:ext cx="8020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Inductive case: Consider moving a node </a:t>
            </a:r>
            <a:r>
              <a:rPr lang="en-US" sz="2400" i="1" dirty="0" smtClean="0">
                <a:solidFill>
                  <a:srgbClr val="0000FF"/>
                </a:solidFill>
              </a:rPr>
              <a:t>x</a:t>
            </a:r>
            <a:r>
              <a:rPr lang="en-US" sz="2400" dirty="0" smtClean="0">
                <a:solidFill>
                  <a:srgbClr val="0000FF"/>
                </a:solidFill>
              </a:rPr>
              <a:t> from A to B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021561" y="3394639"/>
            <a:ext cx="74546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Is the flow across the different partitions the same?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1526732" y="4376419"/>
            <a:ext cx="1772630" cy="2126084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4246839" y="4376419"/>
            <a:ext cx="1772630" cy="2126084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0" name="Group 7"/>
          <p:cNvGrpSpPr>
            <a:grpSpLocks/>
          </p:cNvGrpSpPr>
          <p:nvPr/>
        </p:nvGrpSpPr>
        <p:grpSpPr bwMode="auto">
          <a:xfrm>
            <a:off x="3520876" y="5080896"/>
            <a:ext cx="533400" cy="533400"/>
            <a:chOff x="1824" y="2736"/>
            <a:chExt cx="336" cy="336"/>
          </a:xfrm>
        </p:grpSpPr>
        <p:sp>
          <p:nvSpPr>
            <p:cNvPr id="5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x</a:t>
              </a:r>
            </a:p>
          </p:txBody>
        </p:sp>
      </p:grpSp>
      <p:cxnSp>
        <p:nvCxnSpPr>
          <p:cNvPr id="38" name="Straight Arrow Connector 37"/>
          <p:cNvCxnSpPr>
            <a:endCxn id="51" idx="1"/>
          </p:cNvCxnSpPr>
          <p:nvPr/>
        </p:nvCxnSpPr>
        <p:spPr>
          <a:xfrm>
            <a:off x="2940437" y="4956260"/>
            <a:ext cx="658554" cy="20275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2862322" y="5412786"/>
            <a:ext cx="658554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51" idx="3"/>
          </p:cNvCxnSpPr>
          <p:nvPr/>
        </p:nvCxnSpPr>
        <p:spPr>
          <a:xfrm flipH="1">
            <a:off x="2938522" y="5536181"/>
            <a:ext cx="660469" cy="13875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V="1">
            <a:off x="4054276" y="4956260"/>
            <a:ext cx="660469" cy="27750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endCxn id="51" idx="6"/>
          </p:cNvCxnSpPr>
          <p:nvPr/>
        </p:nvCxnSpPr>
        <p:spPr>
          <a:xfrm flipH="1" flipV="1">
            <a:off x="4054276" y="5347596"/>
            <a:ext cx="660469" cy="25263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3985629" y="5538568"/>
            <a:ext cx="660469" cy="27512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3368387" y="4252167"/>
            <a:ext cx="0" cy="2070859"/>
          </a:xfrm>
          <a:prstGeom prst="line">
            <a:avLst/>
          </a:prstGeom>
          <a:ln w="38100" cmpd="sng"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4205424" y="4252167"/>
            <a:ext cx="0" cy="2070859"/>
          </a:xfrm>
          <a:prstGeom prst="line">
            <a:avLst/>
          </a:prstGeom>
          <a:ln w="38100" cmpd="sng"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2715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across cuts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46396" y="1585000"/>
            <a:ext cx="77945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flow across ANY such cut is the same and is the current flow in the network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745464" y="2513381"/>
            <a:ext cx="8020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Inductive case: Consider moving a node </a:t>
            </a:r>
            <a:r>
              <a:rPr lang="en-US" sz="2400" i="1" dirty="0" smtClean="0">
                <a:solidFill>
                  <a:srgbClr val="0000FF"/>
                </a:solidFill>
              </a:rPr>
              <a:t>x</a:t>
            </a:r>
            <a:r>
              <a:rPr lang="en-US" sz="2400" dirty="0" smtClean="0">
                <a:solidFill>
                  <a:srgbClr val="0000FF"/>
                </a:solidFill>
              </a:rPr>
              <a:t> from A to B</a:t>
            </a:r>
          </a:p>
        </p:txBody>
      </p:sp>
      <p:sp>
        <p:nvSpPr>
          <p:cNvPr id="8" name="Oval 7"/>
          <p:cNvSpPr/>
          <p:nvPr/>
        </p:nvSpPr>
        <p:spPr>
          <a:xfrm>
            <a:off x="1578153" y="3558321"/>
            <a:ext cx="1772630" cy="2126084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8260" y="3558321"/>
            <a:ext cx="1772630" cy="2126084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3572297" y="4262798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x</a:t>
              </a:r>
            </a:p>
          </p:txBody>
        </p:sp>
      </p:grpSp>
      <p:cxnSp>
        <p:nvCxnSpPr>
          <p:cNvPr id="13" name="Straight Arrow Connector 12"/>
          <p:cNvCxnSpPr>
            <a:endCxn id="11" idx="1"/>
          </p:cNvCxnSpPr>
          <p:nvPr/>
        </p:nvCxnSpPr>
        <p:spPr>
          <a:xfrm>
            <a:off x="2991858" y="4138162"/>
            <a:ext cx="658554" cy="20275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913743" y="4594688"/>
            <a:ext cx="658554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1" idx="3"/>
          </p:cNvCxnSpPr>
          <p:nvPr/>
        </p:nvCxnSpPr>
        <p:spPr>
          <a:xfrm flipH="1">
            <a:off x="2989943" y="4718083"/>
            <a:ext cx="660469" cy="13875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105697" y="4138162"/>
            <a:ext cx="660469" cy="27750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11" idx="6"/>
          </p:cNvCxnSpPr>
          <p:nvPr/>
        </p:nvCxnSpPr>
        <p:spPr>
          <a:xfrm flipH="1" flipV="1">
            <a:off x="4105697" y="4529498"/>
            <a:ext cx="660469" cy="25263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037050" y="4720470"/>
            <a:ext cx="660469" cy="27512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419808" y="3434069"/>
            <a:ext cx="0" cy="2070859"/>
          </a:xfrm>
          <a:prstGeom prst="line">
            <a:avLst/>
          </a:prstGeom>
          <a:ln w="38100" cmpd="sng"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256845" y="3434069"/>
            <a:ext cx="0" cy="2070859"/>
          </a:xfrm>
          <a:prstGeom prst="line">
            <a:avLst/>
          </a:prstGeom>
          <a:ln w="38100" cmpd="sng"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6812107" y="5672389"/>
            <a:ext cx="23790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in-flow = out-flow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5302" y="3071435"/>
            <a:ext cx="3572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flow = left-inflow(x) – left-outflow(x)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064282" y="3071435"/>
            <a:ext cx="5370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flow = right-outflow(x) – right-inflow(x)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96654" y="5743441"/>
            <a:ext cx="6821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left-inflow(x) + right-inflow(x) = left-outflow(x) + right-outflow(x)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01601" y="6265173"/>
            <a:ext cx="6821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left-inflow(x) - left-outflow(x) = right-outflow(x) – right-inflow(x)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510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2" grpId="0"/>
      <p:bldP spid="2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Capacity of a cut</a:t>
            </a:r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109608" y="4941669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733998" y="3760569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733998" y="5339941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437212" y="4757654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564893" y="4215854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564893" y="5396954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267398" y="5606641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3000698" y="42939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267398" y="402726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871716" y="4215854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r>
              <a:rPr lang="en-US" dirty="0" smtClean="0"/>
              <a:t>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030245" y="559986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739643" y="553518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r>
              <a:rPr lang="en-US" dirty="0" smtClean="0"/>
              <a:t>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863972" y="3646750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028308" y="462223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454103" y="3760569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454103" y="5339941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720803" y="42939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189283" y="4215854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987503" y="4027269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987503" y="5024354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720803" y="453320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648195" y="4013463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640711" y="533994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4030245" y="4349844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8</a:t>
            </a:r>
            <a:endParaRPr lang="en-US" kern="1200" dirty="0"/>
          </a:p>
        </p:txBody>
      </p:sp>
      <p:sp>
        <p:nvSpPr>
          <p:cNvPr id="3" name="Rectangle 2"/>
          <p:cNvSpPr/>
          <p:nvPr/>
        </p:nvSpPr>
        <p:spPr>
          <a:xfrm>
            <a:off x="715297" y="1614817"/>
            <a:ext cx="76510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>
                <a:sym typeface="Symbol" charset="0"/>
              </a:rPr>
              <a:t>The “capacity of a cut” is the maximum flow that we could send from nodes in A to nodes in B (i.e. across the cut)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109608" y="2592750"/>
            <a:ext cx="7534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How do we calculate the capacity?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flipH="1" flipV="1">
            <a:off x="1739643" y="3760569"/>
            <a:ext cx="2608891" cy="2410596"/>
          </a:xfrm>
          <a:prstGeom prst="line">
            <a:avLst/>
          </a:prstGeom>
          <a:ln w="38100" cmpd="sng"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3514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networking</a:t>
            </a:r>
            <a:endParaRPr lang="en-US" dirty="0"/>
          </a:p>
        </p:txBody>
      </p:sp>
      <p:grpSp>
        <p:nvGrpSpPr>
          <p:cNvPr id="41" name="Group 4"/>
          <p:cNvGrpSpPr>
            <a:grpSpLocks/>
          </p:cNvGrpSpPr>
          <p:nvPr/>
        </p:nvGrpSpPr>
        <p:grpSpPr bwMode="auto">
          <a:xfrm>
            <a:off x="2538131" y="4964888"/>
            <a:ext cx="533400" cy="533400"/>
            <a:chOff x="1824" y="2736"/>
            <a:chExt cx="336" cy="336"/>
          </a:xfrm>
        </p:grpSpPr>
        <p:sp>
          <p:nvSpPr>
            <p:cNvPr id="42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44" name="Group 7"/>
          <p:cNvGrpSpPr>
            <a:grpSpLocks/>
          </p:cNvGrpSpPr>
          <p:nvPr/>
        </p:nvGrpSpPr>
        <p:grpSpPr bwMode="auto">
          <a:xfrm>
            <a:off x="4162521" y="3783788"/>
            <a:ext cx="533400" cy="533400"/>
            <a:chOff x="1824" y="2736"/>
            <a:chExt cx="336" cy="336"/>
          </a:xfrm>
        </p:grpSpPr>
        <p:sp>
          <p:nvSpPr>
            <p:cNvPr id="45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6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47" name="Group 7"/>
          <p:cNvGrpSpPr>
            <a:grpSpLocks/>
          </p:cNvGrpSpPr>
          <p:nvPr/>
        </p:nvGrpSpPr>
        <p:grpSpPr bwMode="auto">
          <a:xfrm>
            <a:off x="4138331" y="6054064"/>
            <a:ext cx="533400" cy="533400"/>
            <a:chOff x="1824" y="2736"/>
            <a:chExt cx="336" cy="336"/>
          </a:xfrm>
        </p:grpSpPr>
        <p:sp>
          <p:nvSpPr>
            <p:cNvPr id="4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50" name="Group 7"/>
          <p:cNvGrpSpPr>
            <a:grpSpLocks/>
          </p:cNvGrpSpPr>
          <p:nvPr/>
        </p:nvGrpSpPr>
        <p:grpSpPr bwMode="auto">
          <a:xfrm>
            <a:off x="5911493" y="4888688"/>
            <a:ext cx="533400" cy="533400"/>
            <a:chOff x="1824" y="2736"/>
            <a:chExt cx="336" cy="336"/>
          </a:xfrm>
        </p:grpSpPr>
        <p:sp>
          <p:nvSpPr>
            <p:cNvPr id="5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53" name="Straight Arrow Connector 52"/>
          <p:cNvCxnSpPr>
            <a:stCxn id="42" idx="7"/>
            <a:endCxn id="45" idx="3"/>
          </p:cNvCxnSpPr>
          <p:nvPr/>
        </p:nvCxnSpPr>
        <p:spPr>
          <a:xfrm flipV="1">
            <a:off x="2993416" y="4239073"/>
            <a:ext cx="1247220" cy="803930"/>
          </a:xfrm>
          <a:prstGeom prst="straightConnector1">
            <a:avLst/>
          </a:prstGeom>
          <a:ln w="57150" cmpd="sng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2" idx="5"/>
            <a:endCxn id="48" idx="2"/>
          </p:cNvCxnSpPr>
          <p:nvPr/>
        </p:nvCxnSpPr>
        <p:spPr>
          <a:xfrm>
            <a:off x="2993416" y="5420173"/>
            <a:ext cx="1144915" cy="900591"/>
          </a:xfrm>
          <a:prstGeom prst="straightConnector1">
            <a:avLst/>
          </a:prstGeom>
          <a:ln w="38100" cmpd="sng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48" idx="6"/>
            <a:endCxn id="51" idx="3"/>
          </p:cNvCxnSpPr>
          <p:nvPr/>
        </p:nvCxnSpPr>
        <p:spPr>
          <a:xfrm flipV="1">
            <a:off x="4671731" y="5343973"/>
            <a:ext cx="1317877" cy="976791"/>
          </a:xfrm>
          <a:prstGeom prst="straightConnector1">
            <a:avLst/>
          </a:prstGeom>
          <a:ln w="57150" cmpd="sng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45" idx="4"/>
            <a:endCxn id="48" idx="0"/>
          </p:cNvCxnSpPr>
          <p:nvPr/>
        </p:nvCxnSpPr>
        <p:spPr>
          <a:xfrm flipH="1">
            <a:off x="4405031" y="4317188"/>
            <a:ext cx="24190" cy="1736876"/>
          </a:xfrm>
          <a:prstGeom prst="straightConnector1">
            <a:avLst/>
          </a:prstGeom>
          <a:ln w="38100" cmpd="sng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45" idx="5"/>
            <a:endCxn id="51" idx="1"/>
          </p:cNvCxnSpPr>
          <p:nvPr/>
        </p:nvCxnSpPr>
        <p:spPr>
          <a:xfrm>
            <a:off x="4617806" y="4239073"/>
            <a:ext cx="1371802" cy="727730"/>
          </a:xfrm>
          <a:prstGeom prst="straightConnector1">
            <a:avLst/>
          </a:prstGeom>
          <a:ln w="38100" cmpd="sng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 Box 31"/>
          <p:cNvSpPr txBox="1">
            <a:spLocks noChangeArrowheads="1"/>
          </p:cNvSpPr>
          <p:nvPr/>
        </p:nvSpPr>
        <p:spPr bwMode="auto">
          <a:xfrm>
            <a:off x="2993416" y="4239073"/>
            <a:ext cx="9926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20</a:t>
            </a:r>
            <a:r>
              <a:rPr lang="en-US" dirty="0" smtClean="0"/>
              <a:t>/20</a:t>
            </a:r>
            <a:endParaRPr lang="en-US" kern="1200" dirty="0"/>
          </a:p>
        </p:txBody>
      </p:sp>
      <p:sp>
        <p:nvSpPr>
          <p:cNvPr id="59" name="Text Box 31"/>
          <p:cNvSpPr txBox="1">
            <a:spLocks noChangeArrowheads="1"/>
          </p:cNvSpPr>
          <p:nvPr/>
        </p:nvSpPr>
        <p:spPr bwMode="auto">
          <a:xfrm>
            <a:off x="5264885" y="5714963"/>
            <a:ext cx="118000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20</a:t>
            </a:r>
            <a:r>
              <a:rPr lang="en-US" dirty="0" smtClean="0"/>
              <a:t>/20</a:t>
            </a:r>
            <a:endParaRPr lang="en-US" kern="1200" dirty="0"/>
          </a:p>
        </p:txBody>
      </p:sp>
      <p:sp>
        <p:nvSpPr>
          <p:cNvPr id="60" name="Text Box 31"/>
          <p:cNvSpPr txBox="1">
            <a:spLocks noChangeArrowheads="1"/>
          </p:cNvSpPr>
          <p:nvPr/>
        </p:nvSpPr>
        <p:spPr bwMode="auto">
          <a:xfrm>
            <a:off x="2614331" y="5724073"/>
            <a:ext cx="1143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61" name="Text Box 31"/>
          <p:cNvSpPr txBox="1">
            <a:spLocks noChangeArrowheads="1"/>
          </p:cNvSpPr>
          <p:nvPr/>
        </p:nvSpPr>
        <p:spPr bwMode="auto">
          <a:xfrm>
            <a:off x="5129003" y="4239073"/>
            <a:ext cx="101416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62" name="Text Box 31"/>
          <p:cNvSpPr txBox="1">
            <a:spLocks noChangeArrowheads="1"/>
          </p:cNvSpPr>
          <p:nvPr/>
        </p:nvSpPr>
        <p:spPr bwMode="auto">
          <a:xfrm>
            <a:off x="4409330" y="4888688"/>
            <a:ext cx="85555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10</a:t>
            </a:r>
            <a:r>
              <a:rPr lang="en-US" dirty="0" smtClean="0"/>
              <a:t>/30</a:t>
            </a:r>
            <a:endParaRPr lang="en-US" kern="1200" dirty="0"/>
          </a:p>
        </p:txBody>
      </p:sp>
      <p:sp>
        <p:nvSpPr>
          <p:cNvPr id="66" name="TextBox 65"/>
          <p:cNvSpPr txBox="1"/>
          <p:nvPr/>
        </p:nvSpPr>
        <p:spPr>
          <a:xfrm>
            <a:off x="6916786" y="4820753"/>
            <a:ext cx="16703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30 units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27" name="Content Placeholder 2"/>
          <p:cNvSpPr>
            <a:spLocks noGrp="1"/>
          </p:cNvSpPr>
          <p:nvPr>
            <p:ph sz="quarter" idx="1"/>
          </p:nvPr>
        </p:nvSpPr>
        <p:spPr>
          <a:xfrm>
            <a:off x="375025" y="1600200"/>
            <a:ext cx="7797457" cy="234824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You decide to create your own campus network:</a:t>
            </a:r>
          </a:p>
          <a:p>
            <a:pPr lvl="1"/>
            <a:r>
              <a:rPr lang="en-US" sz="2000" dirty="0" smtClean="0"/>
              <a:t>You get three of your friends and string some network cables</a:t>
            </a:r>
          </a:p>
          <a:p>
            <a:pPr lvl="1"/>
            <a:r>
              <a:rPr lang="en-US" sz="2000" dirty="0" smtClean="0"/>
              <a:t>Because of capacity (due to cable type, distance, computer, </a:t>
            </a:r>
            <a:r>
              <a:rPr lang="en-US" sz="2000" dirty="0" err="1" smtClean="0"/>
              <a:t>etc</a:t>
            </a:r>
            <a:r>
              <a:rPr lang="en-US" sz="2000" dirty="0" smtClean="0"/>
              <a:t>) you can only send a certain amount of data to each person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If edges denote capacity, what is the maximum throughput you can you send from S to T?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070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Capacity of a cut</a:t>
            </a:r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109608" y="4941669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733998" y="3760569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733998" y="5339941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437212" y="4757654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564893" y="4215854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564893" y="5396954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267398" y="5606641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3000698" y="42939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267398" y="402726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871716" y="4215854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r>
              <a:rPr lang="en-US" dirty="0" smtClean="0"/>
              <a:t>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030245" y="559986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739643" y="553518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r>
              <a:rPr lang="en-US" dirty="0" smtClean="0"/>
              <a:t>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863972" y="3646750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028308" y="462223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454103" y="3760569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454103" y="5339941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720803" y="42939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189283" y="4215854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987503" y="4027269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987503" y="5024354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720803" y="453320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648195" y="4013463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640711" y="533994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4030245" y="4349844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8</a:t>
            </a:r>
            <a:endParaRPr lang="en-US" kern="1200" dirty="0"/>
          </a:p>
        </p:txBody>
      </p:sp>
      <p:sp>
        <p:nvSpPr>
          <p:cNvPr id="3" name="Rectangle 2"/>
          <p:cNvSpPr/>
          <p:nvPr/>
        </p:nvSpPr>
        <p:spPr>
          <a:xfrm>
            <a:off x="715297" y="1614817"/>
            <a:ext cx="76510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>
                <a:sym typeface="Symbol" charset="0"/>
              </a:rPr>
              <a:t>The “capacity of a cut” is the maximum flow that we could send from nodes in A to nodes in B (i.e. across the cut)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907540" y="2523720"/>
            <a:ext cx="7534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Capacity is the sum of the edges from A to B </a:t>
            </a:r>
            <a:endParaRPr lang="en-US" sz="2400" dirty="0">
              <a:solidFill>
                <a:srgbClr val="0000FF"/>
              </a:solidFill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flipH="1" flipV="1">
            <a:off x="1739643" y="3760569"/>
            <a:ext cx="2608891" cy="2410596"/>
          </a:xfrm>
          <a:prstGeom prst="line">
            <a:avLst/>
          </a:prstGeom>
          <a:ln w="38100" cmpd="sng"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557516" y="2985385"/>
            <a:ext cx="222140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Why?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366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Capacity of a cut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15297" y="1614817"/>
            <a:ext cx="76510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>
                <a:sym typeface="Symbol" charset="0"/>
              </a:rPr>
              <a:t>The “capacity of a cut” is the maximum flow that we could send from nodes in A to nodes in B (i.e. across the cut)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907540" y="2523720"/>
            <a:ext cx="7534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Capacity is the sum of the edges from A to B 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907540" y="3363075"/>
            <a:ext cx="67265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 smtClean="0">
                <a:solidFill>
                  <a:srgbClr val="0000FF"/>
                </a:solidFill>
              </a:rPr>
              <a:t>Any more and we would violate the edge capacity constraint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solidFill>
                  <a:srgbClr val="0000FF"/>
                </a:solidFill>
              </a:rPr>
              <a:t>Any less and it would not be maximal, since we could simply increase the flow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849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45270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A cut is a partitioning of the vertices into two sets A and </a:t>
            </a:r>
            <a:r>
              <a:rPr lang="en-US" sz="2800" dirty="0" smtClean="0"/>
              <a:t>B </a:t>
            </a:r>
            <a:r>
              <a:rPr lang="en-US" sz="2800" dirty="0"/>
              <a:t>= V-</a:t>
            </a:r>
            <a:r>
              <a:rPr lang="en-US" sz="2800" dirty="0" smtClean="0"/>
              <a:t>A</a:t>
            </a:r>
          </a:p>
          <a:p>
            <a:endParaRPr lang="en-US" sz="2800" dirty="0" smtClean="0"/>
          </a:p>
          <a:p>
            <a:r>
              <a:rPr lang="en-US" sz="2800" dirty="0" smtClean="0"/>
              <a:t>For </a:t>
            </a:r>
            <a:r>
              <a:rPr lang="en-US" sz="2800" dirty="0"/>
              <a:t>any cut where s </a:t>
            </a:r>
            <a:r>
              <a:rPr lang="en-US" altLang="ja-JP" sz="2800" dirty="0">
                <a:sym typeface="Symbol" charset="0"/>
              </a:rPr>
              <a:t> A and t  </a:t>
            </a:r>
            <a:r>
              <a:rPr lang="en-US" altLang="ja-JP" sz="2800" dirty="0" smtClean="0">
                <a:sym typeface="Symbol" charset="0"/>
              </a:rPr>
              <a:t>B, i.e. the cut partitions the source from the sink</a:t>
            </a:r>
            <a:endParaRPr lang="en-US" altLang="ja-JP" sz="2800" dirty="0">
              <a:sym typeface="Symbol" charset="0"/>
            </a:endParaRPr>
          </a:p>
          <a:p>
            <a:pPr lvl="1"/>
            <a:r>
              <a:rPr lang="en-US" sz="2500" dirty="0" smtClean="0"/>
              <a:t>the flow across any such cut is the same</a:t>
            </a:r>
          </a:p>
          <a:p>
            <a:pPr lvl="1"/>
            <a:r>
              <a:rPr lang="en-US" sz="2500" dirty="0" smtClean="0"/>
              <a:t>the maximum capacity (i.e. flow) across the cut is the sum of the capacities for edges from A to B</a:t>
            </a:r>
            <a:endParaRPr lang="en-US" sz="25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33222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flow</a:t>
            </a:r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976779" y="4895530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601169" y="3714430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601169" y="5293802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304383" y="4711515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432064" y="4169715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432064" y="5350815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134569" y="5560502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2867869" y="4247830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134569" y="3981130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297658" y="4169715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3897416" y="55537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4</a:t>
            </a:r>
            <a:r>
              <a:rPr lang="en-US" dirty="0" smtClean="0"/>
              <a:t>/9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606814" y="5489043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4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731143" y="3600611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4</a:t>
            </a:r>
            <a:r>
              <a:rPr lang="en-US" dirty="0" smtClean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2895479" y="4576093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321274" y="3714430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321274" y="5293802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587974" y="4247830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056454" y="4169715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854674" y="3981130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854674" y="4978215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587974" y="448706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515366" y="3967324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507882" y="5293802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3897416" y="4303705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6</a:t>
            </a:r>
            <a:r>
              <a:rPr lang="en-US" dirty="0" smtClean="0"/>
              <a:t>/8</a:t>
            </a:r>
            <a:endParaRPr lang="en-US" kern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2637823" y="6044696"/>
            <a:ext cx="35362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A</a:t>
            </a:r>
            <a:r>
              <a:rPr lang="en-US" sz="2400" dirty="0" smtClean="0">
                <a:solidFill>
                  <a:srgbClr val="FF0000"/>
                </a:solidFill>
              </a:rPr>
              <a:t>re we done?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Is this the best we can do?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1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822127" cy="179601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For </a:t>
            </a:r>
            <a:r>
              <a:rPr lang="en-US" sz="2400" dirty="0"/>
              <a:t>any cut where s </a:t>
            </a:r>
            <a:r>
              <a:rPr lang="en-US" altLang="ja-JP" sz="2400" dirty="0">
                <a:sym typeface="Symbol" charset="0"/>
              </a:rPr>
              <a:t> A and t  </a:t>
            </a:r>
            <a:r>
              <a:rPr lang="en-US" altLang="ja-JP" sz="2400" dirty="0" smtClean="0">
                <a:sym typeface="Symbol" charset="0"/>
              </a:rPr>
              <a:t>B</a:t>
            </a:r>
            <a:endParaRPr lang="en-US" altLang="ja-JP" sz="2400" dirty="0">
              <a:sym typeface="Symbol" charset="0"/>
            </a:endParaRPr>
          </a:p>
          <a:p>
            <a:pPr lvl="1"/>
            <a:r>
              <a:rPr lang="en-US" sz="2400" dirty="0" smtClean="0"/>
              <a:t>the flow across the cut is the same</a:t>
            </a:r>
          </a:p>
          <a:p>
            <a:pPr lvl="1"/>
            <a:r>
              <a:rPr lang="en-US" sz="2400" dirty="0" smtClean="0"/>
              <a:t>the maximum capacity (i.e. flow) across the cut is the sum of the capacities for edges from A to B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99711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flow</a:t>
            </a:r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976779" y="4895530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601169" y="3714430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601169" y="5293802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304383" y="4711515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432064" y="4169715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432064" y="5350815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134569" y="5560502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2867869" y="4247830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134569" y="3981130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297658" y="4169715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3897416" y="55537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4</a:t>
            </a:r>
            <a:r>
              <a:rPr lang="en-US" dirty="0" smtClean="0"/>
              <a:t>/9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606814" y="5489043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4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731143" y="3600611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4</a:t>
            </a:r>
            <a:r>
              <a:rPr lang="en-US" dirty="0" smtClean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2895479" y="4576093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321274" y="3714430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321274" y="5293802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587974" y="4247830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056454" y="4169715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854674" y="3981130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854674" y="4978215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587974" y="448706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515366" y="3967324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507882" y="5293802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3897416" y="4303705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6</a:t>
            </a:r>
            <a:r>
              <a:rPr lang="en-US" dirty="0" smtClean="0"/>
              <a:t>/8</a:t>
            </a:r>
            <a:endParaRPr lang="en-US" kern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1035248" y="6125314"/>
            <a:ext cx="70683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We can do no better than the minimum capacity cut! 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41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822127" cy="179601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For </a:t>
            </a:r>
            <a:r>
              <a:rPr lang="en-US" sz="2400" dirty="0"/>
              <a:t>any cut where s </a:t>
            </a:r>
            <a:r>
              <a:rPr lang="en-US" altLang="ja-JP" sz="2400" dirty="0">
                <a:sym typeface="Symbol" charset="0"/>
              </a:rPr>
              <a:t> A and t  </a:t>
            </a:r>
            <a:r>
              <a:rPr lang="en-US" altLang="ja-JP" sz="2400" dirty="0" smtClean="0">
                <a:sym typeface="Symbol" charset="0"/>
              </a:rPr>
              <a:t>B</a:t>
            </a:r>
            <a:endParaRPr lang="en-US" altLang="ja-JP" sz="2400" dirty="0">
              <a:sym typeface="Symbol" charset="0"/>
            </a:endParaRPr>
          </a:p>
          <a:p>
            <a:pPr lvl="1"/>
            <a:r>
              <a:rPr lang="en-US" sz="2400" dirty="0" smtClean="0"/>
              <a:t>the flow across the cut is the same</a:t>
            </a:r>
          </a:p>
          <a:p>
            <a:pPr lvl="1"/>
            <a:r>
              <a:rPr lang="en-US" sz="2400" dirty="0" smtClean="0"/>
              <a:t>the maximum capacity (i.e. flow) across the cut is the sum of the capacities for edges from A to B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69356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flow</a:t>
            </a:r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976779" y="4895530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601169" y="3714430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601169" y="5293802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304383" y="4711515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432064" y="4169715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432064" y="5350815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134569" y="5560502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2867869" y="4247830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134569" y="3981130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297658" y="4169715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3897416" y="55537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4</a:t>
            </a:r>
            <a:r>
              <a:rPr lang="en-US" dirty="0" smtClean="0"/>
              <a:t>/9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606814" y="5489043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4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731143" y="3600611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4</a:t>
            </a:r>
            <a:r>
              <a:rPr lang="en-US" dirty="0" smtClean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2895479" y="4576093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321274" y="3714430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321274" y="5293802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587974" y="4247830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056454" y="4169715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854674" y="3981130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854674" y="4978215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587974" y="448706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515366" y="3967324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507882" y="5293802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3897416" y="4303705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6</a:t>
            </a:r>
            <a:r>
              <a:rPr lang="en-US" dirty="0" smtClean="0"/>
              <a:t>/8</a:t>
            </a:r>
            <a:endParaRPr lang="en-US" kern="1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3632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What is the minimum capacity cut for this graph?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 flipH="1" flipV="1">
            <a:off x="4294454" y="3416606"/>
            <a:ext cx="2608891" cy="2410596"/>
          </a:xfrm>
          <a:prstGeom prst="line">
            <a:avLst/>
          </a:prstGeom>
          <a:ln w="38100" cmpd="sng"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427866" y="2613590"/>
            <a:ext cx="4310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Capacity = 10 + 4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610213" y="6127532"/>
            <a:ext cx="3536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Is this the best we can do?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153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50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flow</a:t>
            </a:r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976779" y="4895530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601169" y="3714430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601169" y="5293802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304383" y="4711515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432064" y="4169715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432064" y="5350815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134569" y="5560502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2867869" y="4247830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134569" y="3981130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297658" y="4169715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3897416" y="55537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4</a:t>
            </a:r>
            <a:r>
              <a:rPr lang="en-US" dirty="0" smtClean="0"/>
              <a:t>/9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606814" y="5489043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4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731143" y="3600611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4</a:t>
            </a:r>
            <a:r>
              <a:rPr lang="en-US" dirty="0" smtClean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2895479" y="4576093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321274" y="3714430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321274" y="5293802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587974" y="4247830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056454" y="4169715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854674" y="3981130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854674" y="4978215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587974" y="448706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515366" y="3967324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507882" y="5293802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3897416" y="4303705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6</a:t>
            </a:r>
            <a:r>
              <a:rPr lang="en-US" dirty="0" smtClean="0"/>
              <a:t>/8</a:t>
            </a:r>
            <a:endParaRPr lang="en-US" kern="1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36329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What is the minimum capacity cut for this graph?</a:t>
            </a:r>
          </a:p>
        </p:txBody>
      </p:sp>
      <p:cxnSp>
        <p:nvCxnSpPr>
          <p:cNvPr id="44" name="Straight Connector 43"/>
          <p:cNvCxnSpPr/>
          <p:nvPr/>
        </p:nvCxnSpPr>
        <p:spPr>
          <a:xfrm flipH="1" flipV="1">
            <a:off x="4294454" y="3416606"/>
            <a:ext cx="2608891" cy="2410596"/>
          </a:xfrm>
          <a:prstGeom prst="line">
            <a:avLst/>
          </a:prstGeom>
          <a:ln w="38100" cmpd="sng"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427866" y="2613590"/>
            <a:ext cx="4310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Capacity = 10 + 4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510179" y="6155144"/>
            <a:ext cx="6912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flow = minimum capacity, so we can do no better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471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idea</a:t>
            </a:r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976779" y="3895697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601169" y="2714597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601169" y="4293969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304383" y="3711682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432064" y="3169882"/>
            <a:ext cx="1247220" cy="80393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432064" y="4350982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134569" y="456066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2867869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134569" y="2981297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476592" y="316988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8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3897416" y="455389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606814" y="448921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r>
              <a:rPr lang="en-US" dirty="0" smtClean="0"/>
              <a:t>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731143" y="2600778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2895479" y="357626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321274" y="2714597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321274" y="4293969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587974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056454" y="3169882"/>
            <a:ext cx="2342935" cy="120220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854674" y="2981297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854674" y="3978382"/>
            <a:ext cx="1449709" cy="5822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587974" y="34872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515366" y="296749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507882" y="4293969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8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3897416" y="3303872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8</a:t>
            </a:r>
            <a:r>
              <a:rPr lang="en-US" dirty="0" smtClean="0"/>
              <a:t>/8</a:t>
            </a:r>
            <a:endParaRPr lang="en-US" kern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2143182" y="1905192"/>
            <a:ext cx="5062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send some flow down a path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00866" y="5315209"/>
            <a:ext cx="43647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How do we determine the path to send flow down?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099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idea</a:t>
            </a:r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976779" y="3895697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601169" y="2714597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601169" y="4293969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304383" y="3711682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432064" y="3169882"/>
            <a:ext cx="1247220" cy="80393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432064" y="4350982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134569" y="456066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2867869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134569" y="2981297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476592" y="316988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8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3897416" y="455389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606814" y="448921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r>
              <a:rPr lang="en-US" dirty="0" smtClean="0"/>
              <a:t>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731143" y="2600778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2895479" y="357626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321274" y="2714597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321274" y="4293969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587974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056454" y="3169882"/>
            <a:ext cx="2342935" cy="120220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854674" y="2981297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854674" y="3978382"/>
            <a:ext cx="1449709" cy="5822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587974" y="34872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515366" y="296749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507882" y="4293969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8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3897416" y="3303872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8</a:t>
            </a:r>
            <a:r>
              <a:rPr lang="en-US" dirty="0" smtClean="0"/>
              <a:t>/8</a:t>
            </a:r>
            <a:endParaRPr lang="en-US" kern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2143182" y="1905192"/>
            <a:ext cx="5062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send some flow down a path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45306" y="5329015"/>
            <a:ext cx="48052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Search for a path with remaining capacity from s to t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475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idea</a:t>
            </a:r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976779" y="3895697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601169" y="2714597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601169" y="4293969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304383" y="3711682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432064" y="3169882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432064" y="4350982"/>
            <a:ext cx="1169105" cy="2096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134569" y="4560669"/>
            <a:ext cx="218670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2867869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134569" y="2981297"/>
            <a:ext cx="218670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297658" y="3169882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3897416" y="455389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4</a:t>
            </a:r>
            <a:r>
              <a:rPr lang="en-US" dirty="0" smtClean="0"/>
              <a:t>/9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606814" y="448921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4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731143" y="2600778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4</a:t>
            </a:r>
            <a:r>
              <a:rPr lang="en-US" dirty="0" smtClean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2895479" y="357626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321274" y="2714597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321274" y="4293969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587974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056454" y="3169882"/>
            <a:ext cx="2342935" cy="120220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854674" y="2981297"/>
            <a:ext cx="1527824" cy="8085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854674" y="3978382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587974" y="34872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515366" y="296749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4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507882" y="4293969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3897416" y="3303872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6</a:t>
            </a:r>
            <a:r>
              <a:rPr lang="en-US" dirty="0" smtClean="0"/>
              <a:t>/8</a:t>
            </a:r>
            <a:endParaRPr lang="en-US" kern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2143182" y="1905192"/>
            <a:ext cx="5062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reroute some of the flow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400866" y="5315209"/>
            <a:ext cx="31871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How do we handle “rerouting” flow?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874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flow problem</a:t>
            </a:r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921559" y="3302039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545949" y="2120939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545949" y="3700311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249163" y="3118024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376844" y="2576224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376844" y="3757324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079349" y="3967011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2812649" y="265433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079349" y="238763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683667" y="2576224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r>
              <a:rPr lang="en-US" dirty="0" smtClean="0"/>
              <a:t>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3842196" y="396023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551594" y="389555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r>
              <a:rPr lang="en-US" dirty="0" smtClean="0"/>
              <a:t>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675923" y="2007120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2840259" y="298260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266054" y="2120939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266054" y="3700311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532754" y="265433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001234" y="2576224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799454" y="2387639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799454" y="3384724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532754" y="289357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460146" y="2373833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452662" y="370031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3842196" y="2710214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8</a:t>
            </a:r>
            <a:endParaRPr lang="en-US" kern="1200" dirty="0"/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1722587" y="4292851"/>
            <a:ext cx="2074458" cy="2765944"/>
          </a:xfrm>
          <a:prstGeom prst="rect">
            <a:avLst/>
          </a:prstGeom>
        </p:spPr>
      </p:pic>
      <p:sp>
        <p:nvSpPr>
          <p:cNvPr id="51" name="TextBox 50"/>
          <p:cNvSpPr txBox="1"/>
          <p:nvPr/>
        </p:nvSpPr>
        <p:spPr>
          <a:xfrm>
            <a:off x="4886924" y="5011482"/>
            <a:ext cx="34098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How much water flow can we continually send from s to t?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765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idea</a:t>
            </a:r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976779" y="3895697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601169" y="2714597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601169" y="4293969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304383" y="3711682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432064" y="3169882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432064" y="4350982"/>
            <a:ext cx="1169105" cy="2096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134569" y="4560669"/>
            <a:ext cx="218670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2867869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134569" y="2981297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297658" y="3169882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3897416" y="455389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/9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606814" y="448921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731143" y="2600778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2</a:t>
            </a:r>
            <a:r>
              <a:rPr lang="en-US" dirty="0" smtClean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2895479" y="357626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321274" y="2714597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321274" y="4293969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587974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056454" y="3169882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854674" y="2981297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854674" y="3978382"/>
            <a:ext cx="1449709" cy="5822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587974" y="34872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515366" y="296749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2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507882" y="4293969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3897416" y="3303872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8</a:t>
            </a:r>
            <a:r>
              <a:rPr lang="en-US" dirty="0" smtClean="0"/>
              <a:t>/8</a:t>
            </a:r>
            <a:endParaRPr lang="en-US" kern="1200" dirty="0"/>
          </a:p>
        </p:txBody>
      </p:sp>
      <p:sp>
        <p:nvSpPr>
          <p:cNvPr id="41" name="TextBox 40"/>
          <p:cNvSpPr txBox="1"/>
          <p:nvPr/>
        </p:nvSpPr>
        <p:spPr>
          <a:xfrm>
            <a:off x="2034498" y="5190958"/>
            <a:ext cx="48052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During the search, if an edge has some flow, we consider “reversing” some of that flow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808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idea</a:t>
            </a:r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976779" y="3895697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601169" y="2714597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601169" y="4293969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304383" y="3711682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432064" y="3169882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432064" y="4350982"/>
            <a:ext cx="1169105" cy="2096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134569" y="4560669"/>
            <a:ext cx="218670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2867869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134569" y="2981297"/>
            <a:ext cx="218670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297658" y="3169882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3897416" y="455389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4</a:t>
            </a:r>
            <a:r>
              <a:rPr lang="en-US" dirty="0" smtClean="0"/>
              <a:t>/9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606814" y="448921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4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731143" y="2600778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4</a:t>
            </a:r>
            <a:r>
              <a:rPr lang="en-US" dirty="0" smtClean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2895479" y="357626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321274" y="2714597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321274" y="4293969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587974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056454" y="3169882"/>
            <a:ext cx="2342935" cy="120220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854674" y="2981297"/>
            <a:ext cx="1527824" cy="8085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854674" y="3978382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587974" y="34872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515366" y="296749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4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507882" y="4293969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3897416" y="3303872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6</a:t>
            </a:r>
            <a:r>
              <a:rPr lang="en-US" dirty="0" smtClean="0"/>
              <a:t>/8</a:t>
            </a:r>
            <a:endParaRPr lang="en-US" kern="1200" dirty="0"/>
          </a:p>
        </p:txBody>
      </p:sp>
      <p:sp>
        <p:nvSpPr>
          <p:cNvPr id="43" name="TextBox 42"/>
          <p:cNvSpPr txBox="1"/>
          <p:nvPr/>
        </p:nvSpPr>
        <p:spPr>
          <a:xfrm>
            <a:off x="2034498" y="5190958"/>
            <a:ext cx="48052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During the search, if an edge has some flow, we consider “reversing” some of that flow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143182" y="1905192"/>
            <a:ext cx="5062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reroute some of the flow</a:t>
            </a:r>
            <a:endParaRPr lang="en-US" sz="2400" dirty="0">
              <a:solidFill>
                <a:srgbClr val="0000FF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flipH="1" flipV="1">
            <a:off x="3056454" y="3303872"/>
            <a:ext cx="2106567" cy="1047111"/>
          </a:xfrm>
          <a:prstGeom prst="straightConnector1">
            <a:avLst/>
          </a:prstGeom>
          <a:ln w="38100" cmpd="sng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8898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residual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i="1" dirty="0" smtClean="0"/>
              <a:t>residual graph </a:t>
            </a:r>
            <a:r>
              <a:rPr lang="en-US" dirty="0" err="1" smtClean="0"/>
              <a:t>G</a:t>
            </a:r>
            <a:r>
              <a:rPr lang="en-US" baseline="-25000" dirty="0" err="1" smtClean="0"/>
              <a:t>f</a:t>
            </a:r>
            <a:r>
              <a:rPr lang="en-US" dirty="0" smtClean="0"/>
              <a:t> is constructed from G</a:t>
            </a:r>
          </a:p>
          <a:p>
            <a:r>
              <a:rPr lang="en-US" dirty="0" smtClean="0"/>
              <a:t>For each edge </a:t>
            </a:r>
            <a:r>
              <a:rPr lang="en-US" i="1" dirty="0" smtClean="0"/>
              <a:t>e</a:t>
            </a:r>
            <a:r>
              <a:rPr lang="en-US" dirty="0" smtClean="0"/>
              <a:t> in the original graph (G):</a:t>
            </a:r>
          </a:p>
          <a:p>
            <a:pPr lvl="1"/>
            <a:r>
              <a:rPr lang="en-US" dirty="0" smtClean="0"/>
              <a:t>if </a:t>
            </a:r>
            <a:r>
              <a:rPr lang="en-US" i="1" dirty="0" smtClean="0"/>
              <a:t>flow(e)</a:t>
            </a:r>
            <a:r>
              <a:rPr lang="en-US" dirty="0" smtClean="0"/>
              <a:t> &lt; capacity(e)</a:t>
            </a:r>
          </a:p>
          <a:p>
            <a:pPr lvl="2"/>
            <a:r>
              <a:rPr lang="en-US" dirty="0" smtClean="0"/>
              <a:t>introduce an edge in </a:t>
            </a:r>
            <a:r>
              <a:rPr lang="en-US" dirty="0" err="1" smtClean="0"/>
              <a:t>G</a:t>
            </a:r>
            <a:r>
              <a:rPr lang="en-US" baseline="-25000" dirty="0" err="1" smtClean="0"/>
              <a:t>f</a:t>
            </a:r>
            <a:r>
              <a:rPr lang="en-US" dirty="0" smtClean="0"/>
              <a:t> with capacity = </a:t>
            </a:r>
            <a:r>
              <a:rPr lang="en-US" dirty="0" smtClean="0"/>
              <a:t>capacity</a:t>
            </a:r>
            <a:r>
              <a:rPr lang="en-US" dirty="0" smtClean="0"/>
              <a:t>(e</a:t>
            </a:r>
            <a:r>
              <a:rPr lang="en-US" dirty="0" smtClean="0"/>
              <a:t>)</a:t>
            </a:r>
            <a:r>
              <a:rPr lang="en-US" smtClean="0"/>
              <a:t>-flow(e)</a:t>
            </a:r>
            <a:endParaRPr lang="en-US" dirty="0" smtClean="0"/>
          </a:p>
          <a:p>
            <a:pPr lvl="2"/>
            <a:r>
              <a:rPr lang="en-US" dirty="0" smtClean="0"/>
              <a:t>this represents the remaining flow we can still push</a:t>
            </a:r>
          </a:p>
          <a:p>
            <a:pPr lvl="1"/>
            <a:r>
              <a:rPr lang="en-US" dirty="0" smtClean="0"/>
              <a:t>if flow(e) &gt; 0</a:t>
            </a:r>
          </a:p>
          <a:p>
            <a:pPr lvl="2"/>
            <a:r>
              <a:rPr lang="en-US" dirty="0" smtClean="0"/>
              <a:t>introduce an edge in </a:t>
            </a:r>
            <a:r>
              <a:rPr lang="en-US" dirty="0" err="1"/>
              <a:t>G</a:t>
            </a:r>
            <a:r>
              <a:rPr lang="en-US" baseline="-25000" dirty="0" err="1"/>
              <a:t>f</a:t>
            </a:r>
            <a:r>
              <a:rPr lang="en-US" dirty="0"/>
              <a:t> </a:t>
            </a:r>
            <a:r>
              <a:rPr lang="en-US" dirty="0" smtClean="0"/>
              <a:t>in the </a:t>
            </a:r>
            <a:r>
              <a:rPr lang="en-US" i="1" dirty="0" smtClean="0">
                <a:solidFill>
                  <a:srgbClr val="FF6600"/>
                </a:solidFill>
              </a:rPr>
              <a:t>opposite direction </a:t>
            </a:r>
            <a:r>
              <a:rPr lang="en-US" dirty="0" smtClean="0"/>
              <a:t>with capacity = flow(e)</a:t>
            </a:r>
          </a:p>
          <a:p>
            <a:pPr lvl="2"/>
            <a:r>
              <a:rPr lang="en-US" dirty="0" smtClean="0"/>
              <a:t>this represents the flow that we can reroute/reverse</a:t>
            </a:r>
          </a:p>
        </p:txBody>
      </p:sp>
    </p:spTree>
    <p:extLst>
      <p:ext uri="{BB962C8B-B14F-4D97-AF65-F5344CB8AC3E}">
        <p14:creationId xmlns:p14="http://schemas.microsoft.com/office/powerpoint/2010/main" val="830641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idea</a:t>
            </a:r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668281" y="2407294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4017809" y="1650024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3993619" y="3270685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5233381" y="2502130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3123566" y="2105309"/>
            <a:ext cx="972358" cy="3801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3123566" y="2862579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4527019" y="2957415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4260319" y="2183424"/>
            <a:ext cx="24190" cy="10872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4473094" y="2105309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3164914" y="1884137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20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890481" y="319441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20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2926819" y="2940694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r>
              <a:rPr lang="en-US" dirty="0" smtClean="0"/>
              <a:t>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4791023" y="1923867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r>
              <a:rPr lang="en-US" dirty="0" smtClean="0"/>
              <a:t>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4284509" y="250213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30</a:t>
            </a:r>
            <a:endParaRPr lang="en-US" kern="1200" dirty="0"/>
          </a:p>
        </p:txBody>
      </p:sp>
      <p:sp>
        <p:nvSpPr>
          <p:cNvPr id="3" name="TextBox 2"/>
          <p:cNvSpPr txBox="1"/>
          <p:nvPr/>
        </p:nvSpPr>
        <p:spPr>
          <a:xfrm>
            <a:off x="400342" y="2407294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</a:t>
            </a:r>
            <a:endParaRPr lang="en-US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400342" y="5610762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G</a:t>
            </a:r>
            <a:r>
              <a:rPr lang="en-US" sz="2800" baseline="-25000" dirty="0" err="1" smtClean="0"/>
              <a:t>f</a:t>
            </a:r>
            <a:endParaRPr lang="en-US" sz="2800" baseline="-25000" dirty="0"/>
          </a:p>
        </p:txBody>
      </p:sp>
      <p:grpSp>
        <p:nvGrpSpPr>
          <p:cNvPr id="49" name="Group 48"/>
          <p:cNvGrpSpPr/>
          <p:nvPr/>
        </p:nvGrpSpPr>
        <p:grpSpPr>
          <a:xfrm>
            <a:off x="2598174" y="4439320"/>
            <a:ext cx="3098500" cy="2154061"/>
            <a:chOff x="2598174" y="4439320"/>
            <a:chExt cx="3098500" cy="2154061"/>
          </a:xfrm>
        </p:grpSpPr>
        <p:grpSp>
          <p:nvGrpSpPr>
            <p:cNvPr id="27" name="Group 4"/>
            <p:cNvGrpSpPr>
              <a:grpSpLocks/>
            </p:cNvGrpSpPr>
            <p:nvPr/>
          </p:nvGrpSpPr>
          <p:grpSpPr bwMode="auto">
            <a:xfrm>
              <a:off x="2598174" y="5196590"/>
              <a:ext cx="533400" cy="533400"/>
              <a:chOff x="1824" y="2736"/>
              <a:chExt cx="336" cy="336"/>
            </a:xfrm>
          </p:grpSpPr>
          <p:sp>
            <p:nvSpPr>
              <p:cNvPr id="28" name="Oval 5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Text Box 6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S</a:t>
                </a:r>
              </a:p>
            </p:txBody>
          </p:sp>
        </p:grpSp>
        <p:grpSp>
          <p:nvGrpSpPr>
            <p:cNvPr id="30" name="Group 7"/>
            <p:cNvGrpSpPr>
              <a:grpSpLocks/>
            </p:cNvGrpSpPr>
            <p:nvPr/>
          </p:nvGrpSpPr>
          <p:grpSpPr bwMode="auto">
            <a:xfrm>
              <a:off x="3947702" y="4439320"/>
              <a:ext cx="533400" cy="533400"/>
              <a:chOff x="1824" y="2736"/>
              <a:chExt cx="336" cy="336"/>
            </a:xfrm>
          </p:grpSpPr>
          <p:sp>
            <p:nvSpPr>
              <p:cNvPr id="31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A</a:t>
                </a:r>
              </a:p>
            </p:txBody>
          </p:sp>
        </p:grpSp>
        <p:grpSp>
          <p:nvGrpSpPr>
            <p:cNvPr id="33" name="Group 7"/>
            <p:cNvGrpSpPr>
              <a:grpSpLocks/>
            </p:cNvGrpSpPr>
            <p:nvPr/>
          </p:nvGrpSpPr>
          <p:grpSpPr bwMode="auto">
            <a:xfrm>
              <a:off x="3923512" y="6059981"/>
              <a:ext cx="533400" cy="533400"/>
              <a:chOff x="1824" y="2736"/>
              <a:chExt cx="336" cy="336"/>
            </a:xfrm>
          </p:grpSpPr>
          <p:sp>
            <p:nvSpPr>
              <p:cNvPr id="34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B</a:t>
                </a:r>
              </a:p>
            </p:txBody>
          </p:sp>
        </p:grpSp>
        <p:grpSp>
          <p:nvGrpSpPr>
            <p:cNvPr id="36" name="Group 7"/>
            <p:cNvGrpSpPr>
              <a:grpSpLocks/>
            </p:cNvGrpSpPr>
            <p:nvPr/>
          </p:nvGrpSpPr>
          <p:grpSpPr bwMode="auto">
            <a:xfrm>
              <a:off x="5163274" y="5291426"/>
              <a:ext cx="533400" cy="533400"/>
              <a:chOff x="1824" y="2736"/>
              <a:chExt cx="336" cy="336"/>
            </a:xfrm>
          </p:grpSpPr>
          <p:sp>
            <p:nvSpPr>
              <p:cNvPr id="37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T</a:t>
                </a:r>
              </a:p>
            </p:txBody>
          </p:sp>
        </p:grpSp>
        <p:cxnSp>
          <p:nvCxnSpPr>
            <p:cNvPr id="39" name="Straight Arrow Connector 38"/>
            <p:cNvCxnSpPr>
              <a:stCxn id="28" idx="7"/>
              <a:endCxn id="31" idx="3"/>
            </p:cNvCxnSpPr>
            <p:nvPr/>
          </p:nvCxnSpPr>
          <p:spPr>
            <a:xfrm flipV="1">
              <a:off x="3053459" y="4894605"/>
              <a:ext cx="972358" cy="38010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28" idx="5"/>
              <a:endCxn id="34" idx="2"/>
            </p:cNvCxnSpPr>
            <p:nvPr/>
          </p:nvCxnSpPr>
          <p:spPr>
            <a:xfrm>
              <a:off x="3053459" y="5651875"/>
              <a:ext cx="870053" cy="674806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34" idx="6"/>
              <a:endCxn id="37" idx="3"/>
            </p:cNvCxnSpPr>
            <p:nvPr/>
          </p:nvCxnSpPr>
          <p:spPr>
            <a:xfrm flipV="1">
              <a:off x="4456912" y="5746711"/>
              <a:ext cx="784477" cy="57997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31" idx="4"/>
              <a:endCxn id="34" idx="0"/>
            </p:cNvCxnSpPr>
            <p:nvPr/>
          </p:nvCxnSpPr>
          <p:spPr>
            <a:xfrm flipH="1">
              <a:off x="4190212" y="4972720"/>
              <a:ext cx="24190" cy="1087261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31" idx="5"/>
              <a:endCxn id="37" idx="1"/>
            </p:cNvCxnSpPr>
            <p:nvPr/>
          </p:nvCxnSpPr>
          <p:spPr>
            <a:xfrm>
              <a:off x="4402987" y="4894605"/>
              <a:ext cx="838402" cy="474936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 Box 31"/>
            <p:cNvSpPr txBox="1">
              <a:spLocks noChangeArrowheads="1"/>
            </p:cNvSpPr>
            <p:nvPr/>
          </p:nvSpPr>
          <p:spPr bwMode="auto">
            <a:xfrm>
              <a:off x="3094807" y="4673433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20</a:t>
              </a:r>
              <a:endParaRPr lang="en-US" kern="1200" dirty="0"/>
            </a:p>
          </p:txBody>
        </p:sp>
        <p:sp>
          <p:nvSpPr>
            <p:cNvPr id="45" name="Text Box 31"/>
            <p:cNvSpPr txBox="1">
              <a:spLocks noChangeArrowheads="1"/>
            </p:cNvSpPr>
            <p:nvPr/>
          </p:nvSpPr>
          <p:spPr bwMode="auto">
            <a:xfrm>
              <a:off x="4820374" y="5983706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20</a:t>
              </a:r>
              <a:endParaRPr lang="en-US" kern="1200" dirty="0"/>
            </a:p>
          </p:txBody>
        </p:sp>
        <p:sp>
          <p:nvSpPr>
            <p:cNvPr id="46" name="Text Box 31"/>
            <p:cNvSpPr txBox="1">
              <a:spLocks noChangeArrowheads="1"/>
            </p:cNvSpPr>
            <p:nvPr/>
          </p:nvSpPr>
          <p:spPr bwMode="auto">
            <a:xfrm>
              <a:off x="2856712" y="5729990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1</a:t>
              </a:r>
              <a:r>
                <a:rPr lang="en-US" dirty="0" smtClean="0"/>
                <a:t>0</a:t>
              </a:r>
              <a:endParaRPr lang="en-US" kern="1200" dirty="0"/>
            </a:p>
          </p:txBody>
        </p:sp>
        <p:sp>
          <p:nvSpPr>
            <p:cNvPr id="47" name="Text Box 31"/>
            <p:cNvSpPr txBox="1">
              <a:spLocks noChangeArrowheads="1"/>
            </p:cNvSpPr>
            <p:nvPr/>
          </p:nvSpPr>
          <p:spPr bwMode="auto">
            <a:xfrm>
              <a:off x="4720916" y="4713163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1</a:t>
              </a:r>
              <a:r>
                <a:rPr lang="en-US" dirty="0" smtClean="0"/>
                <a:t>0</a:t>
              </a:r>
              <a:endParaRPr lang="en-US" kern="1200" dirty="0"/>
            </a:p>
          </p:txBody>
        </p:sp>
        <p:sp>
          <p:nvSpPr>
            <p:cNvPr id="48" name="Text Box 31"/>
            <p:cNvSpPr txBox="1">
              <a:spLocks noChangeArrowheads="1"/>
            </p:cNvSpPr>
            <p:nvPr/>
          </p:nvSpPr>
          <p:spPr bwMode="auto">
            <a:xfrm>
              <a:off x="4214402" y="5291426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30</a:t>
              </a:r>
              <a:endParaRPr lang="en-US" kern="1200" dirty="0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6170731" y="5282543"/>
            <a:ext cx="24848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Find a path from</a:t>
            </a:r>
            <a:br>
              <a:rPr lang="en-US" sz="2400" dirty="0" smtClean="0">
                <a:solidFill>
                  <a:srgbClr val="FF6600"/>
                </a:solidFill>
              </a:rPr>
            </a:br>
            <a:r>
              <a:rPr lang="en-US" sz="2400" dirty="0" smtClean="0">
                <a:solidFill>
                  <a:srgbClr val="FF6600"/>
                </a:solidFill>
              </a:rPr>
              <a:t>s to t in </a:t>
            </a:r>
            <a:r>
              <a:rPr lang="en-US" sz="2400" dirty="0" err="1" smtClean="0">
                <a:solidFill>
                  <a:srgbClr val="FF6600"/>
                </a:solidFill>
              </a:rPr>
              <a:t>G</a:t>
            </a:r>
            <a:r>
              <a:rPr lang="en-US" sz="2400" baseline="-25000" dirty="0" err="1" smtClean="0">
                <a:solidFill>
                  <a:srgbClr val="FF6600"/>
                </a:solidFill>
              </a:rPr>
              <a:t>f</a:t>
            </a:r>
            <a:endParaRPr lang="en-US" sz="2400" baseline="-250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902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idea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00342" y="2407294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</a:t>
            </a:r>
            <a:endParaRPr lang="en-US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400342" y="5610762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G</a:t>
            </a:r>
            <a:r>
              <a:rPr lang="en-US" sz="2800" baseline="-25000" dirty="0" err="1" smtClean="0"/>
              <a:t>f</a:t>
            </a:r>
            <a:endParaRPr lang="en-US" sz="2800" baseline="-25000" dirty="0"/>
          </a:p>
        </p:txBody>
      </p:sp>
      <p:grpSp>
        <p:nvGrpSpPr>
          <p:cNvPr id="72" name="Group 4"/>
          <p:cNvGrpSpPr>
            <a:grpSpLocks/>
          </p:cNvGrpSpPr>
          <p:nvPr/>
        </p:nvGrpSpPr>
        <p:grpSpPr bwMode="auto">
          <a:xfrm>
            <a:off x="2612165" y="2397114"/>
            <a:ext cx="533400" cy="533400"/>
            <a:chOff x="1824" y="2736"/>
            <a:chExt cx="336" cy="336"/>
          </a:xfrm>
        </p:grpSpPr>
        <p:sp>
          <p:nvSpPr>
            <p:cNvPr id="73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4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5" name="Group 7"/>
          <p:cNvGrpSpPr>
            <a:grpSpLocks/>
          </p:cNvGrpSpPr>
          <p:nvPr/>
        </p:nvGrpSpPr>
        <p:grpSpPr bwMode="auto">
          <a:xfrm>
            <a:off x="3961693" y="1639844"/>
            <a:ext cx="533400" cy="533400"/>
            <a:chOff x="1824" y="2736"/>
            <a:chExt cx="336" cy="336"/>
          </a:xfrm>
        </p:grpSpPr>
        <p:sp>
          <p:nvSpPr>
            <p:cNvPr id="76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7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78" name="Group 7"/>
          <p:cNvGrpSpPr>
            <a:grpSpLocks/>
          </p:cNvGrpSpPr>
          <p:nvPr/>
        </p:nvGrpSpPr>
        <p:grpSpPr bwMode="auto">
          <a:xfrm>
            <a:off x="3937503" y="3260505"/>
            <a:ext cx="533400" cy="533400"/>
            <a:chOff x="1824" y="2736"/>
            <a:chExt cx="336" cy="336"/>
          </a:xfrm>
        </p:grpSpPr>
        <p:sp>
          <p:nvSpPr>
            <p:cNvPr id="7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81" name="Group 7"/>
          <p:cNvGrpSpPr>
            <a:grpSpLocks/>
          </p:cNvGrpSpPr>
          <p:nvPr/>
        </p:nvGrpSpPr>
        <p:grpSpPr bwMode="auto">
          <a:xfrm>
            <a:off x="5177265" y="2491950"/>
            <a:ext cx="533400" cy="533400"/>
            <a:chOff x="1824" y="2736"/>
            <a:chExt cx="336" cy="336"/>
          </a:xfrm>
        </p:grpSpPr>
        <p:sp>
          <p:nvSpPr>
            <p:cNvPr id="82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3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84" name="Straight Arrow Connector 83"/>
          <p:cNvCxnSpPr>
            <a:stCxn id="73" idx="7"/>
            <a:endCxn id="76" idx="3"/>
          </p:cNvCxnSpPr>
          <p:nvPr/>
        </p:nvCxnSpPr>
        <p:spPr>
          <a:xfrm flipV="1">
            <a:off x="3067450" y="2095129"/>
            <a:ext cx="972358" cy="3801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73" idx="5"/>
            <a:endCxn id="79" idx="2"/>
          </p:cNvCxnSpPr>
          <p:nvPr/>
        </p:nvCxnSpPr>
        <p:spPr>
          <a:xfrm>
            <a:off x="3067450" y="2852399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79" idx="6"/>
            <a:endCxn id="82" idx="3"/>
          </p:cNvCxnSpPr>
          <p:nvPr/>
        </p:nvCxnSpPr>
        <p:spPr>
          <a:xfrm flipV="1">
            <a:off x="4470903" y="2947235"/>
            <a:ext cx="784477" cy="57997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76" idx="4"/>
            <a:endCxn id="79" idx="0"/>
          </p:cNvCxnSpPr>
          <p:nvPr/>
        </p:nvCxnSpPr>
        <p:spPr>
          <a:xfrm flipH="1">
            <a:off x="4204203" y="2173244"/>
            <a:ext cx="24190" cy="108726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76" idx="5"/>
            <a:endCxn id="82" idx="1"/>
          </p:cNvCxnSpPr>
          <p:nvPr/>
        </p:nvCxnSpPr>
        <p:spPr>
          <a:xfrm>
            <a:off x="4416978" y="2095129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Text Box 31"/>
          <p:cNvSpPr txBox="1">
            <a:spLocks noChangeArrowheads="1"/>
          </p:cNvSpPr>
          <p:nvPr/>
        </p:nvSpPr>
        <p:spPr bwMode="auto">
          <a:xfrm>
            <a:off x="2870703" y="1873957"/>
            <a:ext cx="9238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20</a:t>
            </a:r>
            <a:r>
              <a:rPr lang="en-US" dirty="0" smtClean="0"/>
              <a:t>/20</a:t>
            </a:r>
            <a:endParaRPr lang="en-US" kern="1200" dirty="0"/>
          </a:p>
        </p:txBody>
      </p:sp>
      <p:sp>
        <p:nvSpPr>
          <p:cNvPr id="90" name="Text Box 31"/>
          <p:cNvSpPr txBox="1">
            <a:spLocks noChangeArrowheads="1"/>
          </p:cNvSpPr>
          <p:nvPr/>
        </p:nvSpPr>
        <p:spPr bwMode="auto">
          <a:xfrm>
            <a:off x="4834365" y="3184230"/>
            <a:ext cx="112857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20</a:t>
            </a:r>
            <a:r>
              <a:rPr lang="en-US" dirty="0" smtClean="0"/>
              <a:t>/20</a:t>
            </a:r>
            <a:endParaRPr lang="en-US" kern="1200" dirty="0"/>
          </a:p>
        </p:txBody>
      </p:sp>
      <p:sp>
        <p:nvSpPr>
          <p:cNvPr id="91" name="Text Box 31"/>
          <p:cNvSpPr txBox="1">
            <a:spLocks noChangeArrowheads="1"/>
          </p:cNvSpPr>
          <p:nvPr/>
        </p:nvSpPr>
        <p:spPr bwMode="auto">
          <a:xfrm>
            <a:off x="2870703" y="2930514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r>
              <a:rPr lang="en-US" dirty="0" smtClean="0"/>
              <a:t>0</a:t>
            </a:r>
            <a:endParaRPr lang="en-US" kern="1200" dirty="0"/>
          </a:p>
        </p:txBody>
      </p:sp>
      <p:sp>
        <p:nvSpPr>
          <p:cNvPr id="92" name="Text Box 31"/>
          <p:cNvSpPr txBox="1">
            <a:spLocks noChangeArrowheads="1"/>
          </p:cNvSpPr>
          <p:nvPr/>
        </p:nvSpPr>
        <p:spPr bwMode="auto">
          <a:xfrm>
            <a:off x="4734907" y="1913687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r>
              <a:rPr lang="en-US" dirty="0" smtClean="0"/>
              <a:t>0</a:t>
            </a:r>
            <a:endParaRPr lang="en-US" kern="1200" dirty="0"/>
          </a:p>
        </p:txBody>
      </p:sp>
      <p:sp>
        <p:nvSpPr>
          <p:cNvPr id="93" name="Text Box 31"/>
          <p:cNvSpPr txBox="1">
            <a:spLocks noChangeArrowheads="1"/>
          </p:cNvSpPr>
          <p:nvPr/>
        </p:nvSpPr>
        <p:spPr bwMode="auto">
          <a:xfrm>
            <a:off x="4214587" y="2491950"/>
            <a:ext cx="85103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20</a:t>
            </a:r>
            <a:r>
              <a:rPr lang="en-US" dirty="0" smtClean="0"/>
              <a:t>/30</a:t>
            </a:r>
            <a:endParaRPr lang="en-US" kern="1200" dirty="0"/>
          </a:p>
        </p:txBody>
      </p:sp>
      <p:grpSp>
        <p:nvGrpSpPr>
          <p:cNvPr id="98" name="Group 97"/>
          <p:cNvGrpSpPr/>
          <p:nvPr/>
        </p:nvGrpSpPr>
        <p:grpSpPr>
          <a:xfrm>
            <a:off x="2598174" y="4439320"/>
            <a:ext cx="3098500" cy="2154061"/>
            <a:chOff x="2598174" y="4439320"/>
            <a:chExt cx="3098500" cy="2154061"/>
          </a:xfrm>
        </p:grpSpPr>
        <p:grpSp>
          <p:nvGrpSpPr>
            <p:cNvPr id="27" name="Group 4"/>
            <p:cNvGrpSpPr>
              <a:grpSpLocks/>
            </p:cNvGrpSpPr>
            <p:nvPr/>
          </p:nvGrpSpPr>
          <p:grpSpPr bwMode="auto">
            <a:xfrm>
              <a:off x="2598174" y="5196590"/>
              <a:ext cx="533400" cy="533400"/>
              <a:chOff x="1824" y="2736"/>
              <a:chExt cx="336" cy="336"/>
            </a:xfrm>
          </p:grpSpPr>
          <p:sp>
            <p:nvSpPr>
              <p:cNvPr id="28" name="Oval 5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Text Box 6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S</a:t>
                </a:r>
              </a:p>
            </p:txBody>
          </p:sp>
        </p:grpSp>
        <p:grpSp>
          <p:nvGrpSpPr>
            <p:cNvPr id="30" name="Group 7"/>
            <p:cNvGrpSpPr>
              <a:grpSpLocks/>
            </p:cNvGrpSpPr>
            <p:nvPr/>
          </p:nvGrpSpPr>
          <p:grpSpPr bwMode="auto">
            <a:xfrm>
              <a:off x="3947702" y="4439320"/>
              <a:ext cx="533400" cy="533400"/>
              <a:chOff x="1824" y="2736"/>
              <a:chExt cx="336" cy="336"/>
            </a:xfrm>
          </p:grpSpPr>
          <p:sp>
            <p:nvSpPr>
              <p:cNvPr id="31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A</a:t>
                </a:r>
              </a:p>
            </p:txBody>
          </p:sp>
        </p:grpSp>
        <p:grpSp>
          <p:nvGrpSpPr>
            <p:cNvPr id="33" name="Group 7"/>
            <p:cNvGrpSpPr>
              <a:grpSpLocks/>
            </p:cNvGrpSpPr>
            <p:nvPr/>
          </p:nvGrpSpPr>
          <p:grpSpPr bwMode="auto">
            <a:xfrm>
              <a:off x="3923512" y="6059981"/>
              <a:ext cx="533400" cy="533400"/>
              <a:chOff x="1824" y="2736"/>
              <a:chExt cx="336" cy="336"/>
            </a:xfrm>
          </p:grpSpPr>
          <p:sp>
            <p:nvSpPr>
              <p:cNvPr id="34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B</a:t>
                </a:r>
              </a:p>
            </p:txBody>
          </p:sp>
        </p:grpSp>
        <p:grpSp>
          <p:nvGrpSpPr>
            <p:cNvPr id="36" name="Group 7"/>
            <p:cNvGrpSpPr>
              <a:grpSpLocks/>
            </p:cNvGrpSpPr>
            <p:nvPr/>
          </p:nvGrpSpPr>
          <p:grpSpPr bwMode="auto">
            <a:xfrm>
              <a:off x="5163274" y="5291426"/>
              <a:ext cx="533400" cy="533400"/>
              <a:chOff x="1824" y="2736"/>
              <a:chExt cx="336" cy="336"/>
            </a:xfrm>
          </p:grpSpPr>
          <p:sp>
            <p:nvSpPr>
              <p:cNvPr id="37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T</a:t>
                </a:r>
              </a:p>
            </p:txBody>
          </p:sp>
        </p:grpSp>
        <p:cxnSp>
          <p:nvCxnSpPr>
            <p:cNvPr id="39" name="Straight Arrow Connector 38"/>
            <p:cNvCxnSpPr>
              <a:stCxn id="28" idx="7"/>
              <a:endCxn id="31" idx="3"/>
            </p:cNvCxnSpPr>
            <p:nvPr/>
          </p:nvCxnSpPr>
          <p:spPr>
            <a:xfrm flipV="1">
              <a:off x="3053459" y="4894605"/>
              <a:ext cx="972358" cy="38010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28" idx="5"/>
              <a:endCxn id="34" idx="2"/>
            </p:cNvCxnSpPr>
            <p:nvPr/>
          </p:nvCxnSpPr>
          <p:spPr>
            <a:xfrm>
              <a:off x="3053459" y="5651875"/>
              <a:ext cx="870053" cy="674806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34" idx="6"/>
              <a:endCxn id="37" idx="3"/>
            </p:cNvCxnSpPr>
            <p:nvPr/>
          </p:nvCxnSpPr>
          <p:spPr>
            <a:xfrm flipV="1">
              <a:off x="4456912" y="5746711"/>
              <a:ext cx="784477" cy="57997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flipH="1">
              <a:off x="4273042" y="4972720"/>
              <a:ext cx="24190" cy="1087261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31" idx="5"/>
              <a:endCxn id="37" idx="1"/>
            </p:cNvCxnSpPr>
            <p:nvPr/>
          </p:nvCxnSpPr>
          <p:spPr>
            <a:xfrm>
              <a:off x="4402987" y="4894605"/>
              <a:ext cx="838402" cy="474936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 Box 31"/>
            <p:cNvSpPr txBox="1">
              <a:spLocks noChangeArrowheads="1"/>
            </p:cNvSpPr>
            <p:nvPr/>
          </p:nvSpPr>
          <p:spPr bwMode="auto">
            <a:xfrm>
              <a:off x="3094807" y="4673433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20</a:t>
              </a:r>
              <a:endParaRPr lang="en-US" kern="1200" dirty="0"/>
            </a:p>
          </p:txBody>
        </p:sp>
        <p:sp>
          <p:nvSpPr>
            <p:cNvPr id="45" name="Text Box 31"/>
            <p:cNvSpPr txBox="1">
              <a:spLocks noChangeArrowheads="1"/>
            </p:cNvSpPr>
            <p:nvPr/>
          </p:nvSpPr>
          <p:spPr bwMode="auto">
            <a:xfrm>
              <a:off x="4820374" y="5983706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20</a:t>
              </a:r>
              <a:endParaRPr lang="en-US" kern="1200" dirty="0"/>
            </a:p>
          </p:txBody>
        </p:sp>
        <p:sp>
          <p:nvSpPr>
            <p:cNvPr id="46" name="Text Box 31"/>
            <p:cNvSpPr txBox="1">
              <a:spLocks noChangeArrowheads="1"/>
            </p:cNvSpPr>
            <p:nvPr/>
          </p:nvSpPr>
          <p:spPr bwMode="auto">
            <a:xfrm>
              <a:off x="2856712" y="5729990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1</a:t>
              </a:r>
              <a:r>
                <a:rPr lang="en-US" dirty="0" smtClean="0"/>
                <a:t>0</a:t>
              </a:r>
              <a:endParaRPr lang="en-US" kern="1200" dirty="0"/>
            </a:p>
          </p:txBody>
        </p:sp>
        <p:sp>
          <p:nvSpPr>
            <p:cNvPr id="47" name="Text Box 31"/>
            <p:cNvSpPr txBox="1">
              <a:spLocks noChangeArrowheads="1"/>
            </p:cNvSpPr>
            <p:nvPr/>
          </p:nvSpPr>
          <p:spPr bwMode="auto">
            <a:xfrm>
              <a:off x="4720916" y="4713163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1</a:t>
              </a:r>
              <a:r>
                <a:rPr lang="en-US" dirty="0" smtClean="0"/>
                <a:t>0</a:t>
              </a:r>
              <a:endParaRPr lang="en-US" kern="1200" dirty="0"/>
            </a:p>
          </p:txBody>
        </p:sp>
        <p:sp>
          <p:nvSpPr>
            <p:cNvPr id="48" name="Text Box 31"/>
            <p:cNvSpPr txBox="1">
              <a:spLocks noChangeArrowheads="1"/>
            </p:cNvSpPr>
            <p:nvPr/>
          </p:nvSpPr>
          <p:spPr bwMode="auto">
            <a:xfrm>
              <a:off x="4214402" y="5291426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1</a:t>
              </a:r>
              <a:r>
                <a:rPr lang="en-US" dirty="0" smtClean="0"/>
                <a:t>0</a:t>
              </a:r>
              <a:endParaRPr lang="en-US" kern="1200" dirty="0"/>
            </a:p>
          </p:txBody>
        </p:sp>
        <p:cxnSp>
          <p:nvCxnSpPr>
            <p:cNvPr id="95" name="Straight Arrow Connector 94"/>
            <p:cNvCxnSpPr/>
            <p:nvPr/>
          </p:nvCxnSpPr>
          <p:spPr>
            <a:xfrm flipH="1">
              <a:off x="4067418" y="4955461"/>
              <a:ext cx="24190" cy="1087261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Text Box 31"/>
            <p:cNvSpPr txBox="1">
              <a:spLocks noChangeArrowheads="1"/>
            </p:cNvSpPr>
            <p:nvPr/>
          </p:nvSpPr>
          <p:spPr bwMode="auto">
            <a:xfrm>
              <a:off x="3573097" y="5274705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20</a:t>
              </a:r>
              <a:endParaRPr lang="en-US" kern="1200" dirty="0"/>
            </a:p>
          </p:txBody>
        </p:sp>
      </p:grpSp>
      <p:sp>
        <p:nvSpPr>
          <p:cNvPr id="97" name="TextBox 96"/>
          <p:cNvSpPr txBox="1"/>
          <p:nvPr/>
        </p:nvSpPr>
        <p:spPr>
          <a:xfrm>
            <a:off x="6170731" y="5282543"/>
            <a:ext cx="24848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Find a path from</a:t>
            </a:r>
            <a:br>
              <a:rPr lang="en-US" sz="2400" dirty="0" smtClean="0">
                <a:solidFill>
                  <a:srgbClr val="FF6600"/>
                </a:solidFill>
              </a:rPr>
            </a:br>
            <a:r>
              <a:rPr lang="en-US" sz="2400" dirty="0" smtClean="0">
                <a:solidFill>
                  <a:srgbClr val="FF6600"/>
                </a:solidFill>
              </a:rPr>
              <a:t>s to t in </a:t>
            </a:r>
            <a:r>
              <a:rPr lang="en-US" sz="2400" dirty="0" err="1" smtClean="0">
                <a:solidFill>
                  <a:srgbClr val="FF6600"/>
                </a:solidFill>
              </a:rPr>
              <a:t>G</a:t>
            </a:r>
            <a:r>
              <a:rPr lang="en-US" sz="2400" baseline="-25000" dirty="0" err="1" smtClean="0">
                <a:solidFill>
                  <a:srgbClr val="FF6600"/>
                </a:solidFill>
              </a:rPr>
              <a:t>f</a:t>
            </a:r>
            <a:endParaRPr lang="en-US" sz="2400" baseline="-250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165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idea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00342" y="2407294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</a:t>
            </a:r>
            <a:endParaRPr lang="en-US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400342" y="5610762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G</a:t>
            </a:r>
            <a:r>
              <a:rPr lang="en-US" sz="2800" baseline="-25000" dirty="0" err="1" smtClean="0"/>
              <a:t>f</a:t>
            </a:r>
            <a:endParaRPr lang="en-US" sz="2800" baseline="-25000" dirty="0"/>
          </a:p>
        </p:txBody>
      </p:sp>
      <p:grpSp>
        <p:nvGrpSpPr>
          <p:cNvPr id="98" name="Group 97"/>
          <p:cNvGrpSpPr/>
          <p:nvPr/>
        </p:nvGrpSpPr>
        <p:grpSpPr>
          <a:xfrm>
            <a:off x="2598174" y="4439320"/>
            <a:ext cx="3098500" cy="2154061"/>
            <a:chOff x="2598174" y="4439320"/>
            <a:chExt cx="3098500" cy="2154061"/>
          </a:xfrm>
        </p:grpSpPr>
        <p:grpSp>
          <p:nvGrpSpPr>
            <p:cNvPr id="27" name="Group 4"/>
            <p:cNvGrpSpPr>
              <a:grpSpLocks/>
            </p:cNvGrpSpPr>
            <p:nvPr/>
          </p:nvGrpSpPr>
          <p:grpSpPr bwMode="auto">
            <a:xfrm>
              <a:off x="2598174" y="5196590"/>
              <a:ext cx="533400" cy="533400"/>
              <a:chOff x="1824" y="2736"/>
              <a:chExt cx="336" cy="336"/>
            </a:xfrm>
          </p:grpSpPr>
          <p:sp>
            <p:nvSpPr>
              <p:cNvPr id="28" name="Oval 5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Text Box 6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S</a:t>
                </a:r>
              </a:p>
            </p:txBody>
          </p:sp>
        </p:grpSp>
        <p:grpSp>
          <p:nvGrpSpPr>
            <p:cNvPr id="30" name="Group 7"/>
            <p:cNvGrpSpPr>
              <a:grpSpLocks/>
            </p:cNvGrpSpPr>
            <p:nvPr/>
          </p:nvGrpSpPr>
          <p:grpSpPr bwMode="auto">
            <a:xfrm>
              <a:off x="3947702" y="4439320"/>
              <a:ext cx="533400" cy="533400"/>
              <a:chOff x="1824" y="2736"/>
              <a:chExt cx="336" cy="336"/>
            </a:xfrm>
          </p:grpSpPr>
          <p:sp>
            <p:nvSpPr>
              <p:cNvPr id="31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A</a:t>
                </a:r>
              </a:p>
            </p:txBody>
          </p:sp>
        </p:grpSp>
        <p:grpSp>
          <p:nvGrpSpPr>
            <p:cNvPr id="33" name="Group 7"/>
            <p:cNvGrpSpPr>
              <a:grpSpLocks/>
            </p:cNvGrpSpPr>
            <p:nvPr/>
          </p:nvGrpSpPr>
          <p:grpSpPr bwMode="auto">
            <a:xfrm>
              <a:off x="3923512" y="6059981"/>
              <a:ext cx="533400" cy="533400"/>
              <a:chOff x="1824" y="2736"/>
              <a:chExt cx="336" cy="336"/>
            </a:xfrm>
          </p:grpSpPr>
          <p:sp>
            <p:nvSpPr>
              <p:cNvPr id="34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B</a:t>
                </a:r>
              </a:p>
            </p:txBody>
          </p:sp>
        </p:grpSp>
        <p:grpSp>
          <p:nvGrpSpPr>
            <p:cNvPr id="36" name="Group 7"/>
            <p:cNvGrpSpPr>
              <a:grpSpLocks/>
            </p:cNvGrpSpPr>
            <p:nvPr/>
          </p:nvGrpSpPr>
          <p:grpSpPr bwMode="auto">
            <a:xfrm>
              <a:off x="5163274" y="5291426"/>
              <a:ext cx="533400" cy="533400"/>
              <a:chOff x="1824" y="2736"/>
              <a:chExt cx="336" cy="336"/>
            </a:xfrm>
          </p:grpSpPr>
          <p:sp>
            <p:nvSpPr>
              <p:cNvPr id="37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T</a:t>
                </a:r>
              </a:p>
            </p:txBody>
          </p:sp>
        </p:grpSp>
        <p:cxnSp>
          <p:nvCxnSpPr>
            <p:cNvPr id="39" name="Straight Arrow Connector 38"/>
            <p:cNvCxnSpPr>
              <a:stCxn id="28" idx="7"/>
              <a:endCxn id="31" idx="3"/>
            </p:cNvCxnSpPr>
            <p:nvPr/>
          </p:nvCxnSpPr>
          <p:spPr>
            <a:xfrm flipV="1">
              <a:off x="3053459" y="4894605"/>
              <a:ext cx="972358" cy="38010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28" idx="5"/>
              <a:endCxn id="34" idx="2"/>
            </p:cNvCxnSpPr>
            <p:nvPr/>
          </p:nvCxnSpPr>
          <p:spPr>
            <a:xfrm>
              <a:off x="3053459" y="5651875"/>
              <a:ext cx="870053" cy="674806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34" idx="6"/>
              <a:endCxn id="37" idx="3"/>
            </p:cNvCxnSpPr>
            <p:nvPr/>
          </p:nvCxnSpPr>
          <p:spPr>
            <a:xfrm flipV="1">
              <a:off x="4456912" y="5746711"/>
              <a:ext cx="784477" cy="57997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flipH="1">
              <a:off x="4273042" y="4972720"/>
              <a:ext cx="24190" cy="1087261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31" idx="5"/>
              <a:endCxn id="37" idx="1"/>
            </p:cNvCxnSpPr>
            <p:nvPr/>
          </p:nvCxnSpPr>
          <p:spPr>
            <a:xfrm>
              <a:off x="4402987" y="4894605"/>
              <a:ext cx="838402" cy="474936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 Box 31"/>
            <p:cNvSpPr txBox="1">
              <a:spLocks noChangeArrowheads="1"/>
            </p:cNvSpPr>
            <p:nvPr/>
          </p:nvSpPr>
          <p:spPr bwMode="auto">
            <a:xfrm>
              <a:off x="3094807" y="4673433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20</a:t>
              </a:r>
              <a:endParaRPr lang="en-US" kern="1200" dirty="0"/>
            </a:p>
          </p:txBody>
        </p:sp>
        <p:sp>
          <p:nvSpPr>
            <p:cNvPr id="45" name="Text Box 31"/>
            <p:cNvSpPr txBox="1">
              <a:spLocks noChangeArrowheads="1"/>
            </p:cNvSpPr>
            <p:nvPr/>
          </p:nvSpPr>
          <p:spPr bwMode="auto">
            <a:xfrm>
              <a:off x="4820374" y="5983706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20</a:t>
              </a:r>
              <a:endParaRPr lang="en-US" kern="1200" dirty="0"/>
            </a:p>
          </p:txBody>
        </p:sp>
        <p:sp>
          <p:nvSpPr>
            <p:cNvPr id="46" name="Text Box 31"/>
            <p:cNvSpPr txBox="1">
              <a:spLocks noChangeArrowheads="1"/>
            </p:cNvSpPr>
            <p:nvPr/>
          </p:nvSpPr>
          <p:spPr bwMode="auto">
            <a:xfrm>
              <a:off x="2856712" y="5729990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1</a:t>
              </a:r>
              <a:r>
                <a:rPr lang="en-US" dirty="0" smtClean="0"/>
                <a:t>0</a:t>
              </a:r>
              <a:endParaRPr lang="en-US" kern="1200" dirty="0"/>
            </a:p>
          </p:txBody>
        </p:sp>
        <p:sp>
          <p:nvSpPr>
            <p:cNvPr id="47" name="Text Box 31"/>
            <p:cNvSpPr txBox="1">
              <a:spLocks noChangeArrowheads="1"/>
            </p:cNvSpPr>
            <p:nvPr/>
          </p:nvSpPr>
          <p:spPr bwMode="auto">
            <a:xfrm>
              <a:off x="4720916" y="4713163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10</a:t>
              </a:r>
              <a:endParaRPr lang="en-US" kern="1200" dirty="0"/>
            </a:p>
          </p:txBody>
        </p:sp>
        <p:sp>
          <p:nvSpPr>
            <p:cNvPr id="48" name="Text Box 31"/>
            <p:cNvSpPr txBox="1">
              <a:spLocks noChangeArrowheads="1"/>
            </p:cNvSpPr>
            <p:nvPr/>
          </p:nvSpPr>
          <p:spPr bwMode="auto">
            <a:xfrm>
              <a:off x="4214402" y="5291426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20</a:t>
              </a:r>
              <a:endParaRPr lang="en-US" kern="1200" dirty="0"/>
            </a:p>
          </p:txBody>
        </p:sp>
        <p:cxnSp>
          <p:nvCxnSpPr>
            <p:cNvPr id="95" name="Straight Arrow Connector 94"/>
            <p:cNvCxnSpPr/>
            <p:nvPr/>
          </p:nvCxnSpPr>
          <p:spPr>
            <a:xfrm flipH="1">
              <a:off x="4067418" y="4955461"/>
              <a:ext cx="24190" cy="1087261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Text Box 31"/>
            <p:cNvSpPr txBox="1">
              <a:spLocks noChangeArrowheads="1"/>
            </p:cNvSpPr>
            <p:nvPr/>
          </p:nvSpPr>
          <p:spPr bwMode="auto">
            <a:xfrm>
              <a:off x="3573097" y="5274705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1</a:t>
              </a:r>
              <a:r>
                <a:rPr lang="en-US" dirty="0" smtClean="0"/>
                <a:t>0</a:t>
              </a:r>
              <a:endParaRPr lang="en-US" kern="1200" dirty="0"/>
            </a:p>
          </p:txBody>
        </p:sp>
      </p:grpSp>
      <p:grpSp>
        <p:nvGrpSpPr>
          <p:cNvPr id="53" name="Group 4"/>
          <p:cNvGrpSpPr>
            <a:grpSpLocks/>
          </p:cNvGrpSpPr>
          <p:nvPr/>
        </p:nvGrpSpPr>
        <p:grpSpPr bwMode="auto">
          <a:xfrm>
            <a:off x="2533797" y="2309378"/>
            <a:ext cx="533400" cy="533400"/>
            <a:chOff x="1824" y="2736"/>
            <a:chExt cx="336" cy="336"/>
          </a:xfrm>
        </p:grpSpPr>
        <p:sp>
          <p:nvSpPr>
            <p:cNvPr id="54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56" name="Group 7"/>
          <p:cNvGrpSpPr>
            <a:grpSpLocks/>
          </p:cNvGrpSpPr>
          <p:nvPr/>
        </p:nvGrpSpPr>
        <p:grpSpPr bwMode="auto">
          <a:xfrm>
            <a:off x="3883325" y="1552108"/>
            <a:ext cx="533400" cy="533400"/>
            <a:chOff x="1824" y="2736"/>
            <a:chExt cx="336" cy="336"/>
          </a:xfrm>
        </p:grpSpPr>
        <p:sp>
          <p:nvSpPr>
            <p:cNvPr id="5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59" name="Group 7"/>
          <p:cNvGrpSpPr>
            <a:grpSpLocks/>
          </p:cNvGrpSpPr>
          <p:nvPr/>
        </p:nvGrpSpPr>
        <p:grpSpPr bwMode="auto">
          <a:xfrm>
            <a:off x="3859135" y="3172769"/>
            <a:ext cx="533400" cy="533400"/>
            <a:chOff x="1824" y="2736"/>
            <a:chExt cx="336" cy="336"/>
          </a:xfrm>
        </p:grpSpPr>
        <p:sp>
          <p:nvSpPr>
            <p:cNvPr id="6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62" name="Group 7"/>
          <p:cNvGrpSpPr>
            <a:grpSpLocks/>
          </p:cNvGrpSpPr>
          <p:nvPr/>
        </p:nvGrpSpPr>
        <p:grpSpPr bwMode="auto">
          <a:xfrm>
            <a:off x="5098897" y="2404214"/>
            <a:ext cx="533400" cy="533400"/>
            <a:chOff x="1824" y="2736"/>
            <a:chExt cx="336" cy="336"/>
          </a:xfrm>
        </p:grpSpPr>
        <p:sp>
          <p:nvSpPr>
            <p:cNvPr id="63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4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65" name="Straight Arrow Connector 64"/>
          <p:cNvCxnSpPr>
            <a:stCxn id="54" idx="7"/>
            <a:endCxn id="57" idx="3"/>
          </p:cNvCxnSpPr>
          <p:nvPr/>
        </p:nvCxnSpPr>
        <p:spPr>
          <a:xfrm flipV="1">
            <a:off x="2989082" y="2007393"/>
            <a:ext cx="972358" cy="3801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54" idx="5"/>
            <a:endCxn id="60" idx="2"/>
          </p:cNvCxnSpPr>
          <p:nvPr/>
        </p:nvCxnSpPr>
        <p:spPr>
          <a:xfrm>
            <a:off x="2989082" y="2764663"/>
            <a:ext cx="870053" cy="67480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60" idx="6"/>
            <a:endCxn id="63" idx="3"/>
          </p:cNvCxnSpPr>
          <p:nvPr/>
        </p:nvCxnSpPr>
        <p:spPr>
          <a:xfrm flipV="1">
            <a:off x="4392535" y="2859499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57" idx="4"/>
            <a:endCxn id="60" idx="0"/>
          </p:cNvCxnSpPr>
          <p:nvPr/>
        </p:nvCxnSpPr>
        <p:spPr>
          <a:xfrm flipH="1">
            <a:off x="4125835" y="2085508"/>
            <a:ext cx="24190" cy="108726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57" idx="5"/>
            <a:endCxn id="63" idx="1"/>
          </p:cNvCxnSpPr>
          <p:nvPr/>
        </p:nvCxnSpPr>
        <p:spPr>
          <a:xfrm>
            <a:off x="4338610" y="2007393"/>
            <a:ext cx="838402" cy="47493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 Box 31"/>
          <p:cNvSpPr txBox="1">
            <a:spLocks noChangeArrowheads="1"/>
          </p:cNvSpPr>
          <p:nvPr/>
        </p:nvSpPr>
        <p:spPr bwMode="auto">
          <a:xfrm>
            <a:off x="2792335" y="1786221"/>
            <a:ext cx="9238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20</a:t>
            </a:r>
            <a:r>
              <a:rPr lang="en-US" dirty="0" smtClean="0"/>
              <a:t>/20</a:t>
            </a:r>
            <a:endParaRPr lang="en-US" kern="1200" dirty="0"/>
          </a:p>
        </p:txBody>
      </p:sp>
      <p:sp>
        <p:nvSpPr>
          <p:cNvPr id="71" name="Text Box 31"/>
          <p:cNvSpPr txBox="1">
            <a:spLocks noChangeArrowheads="1"/>
          </p:cNvSpPr>
          <p:nvPr/>
        </p:nvSpPr>
        <p:spPr bwMode="auto">
          <a:xfrm>
            <a:off x="4755997" y="3096494"/>
            <a:ext cx="112857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20</a:t>
            </a:r>
            <a:r>
              <a:rPr lang="en-US" dirty="0" smtClean="0"/>
              <a:t>/20</a:t>
            </a:r>
            <a:endParaRPr lang="en-US" kern="1200" dirty="0"/>
          </a:p>
        </p:txBody>
      </p:sp>
      <p:sp>
        <p:nvSpPr>
          <p:cNvPr id="94" name="Text Box 31"/>
          <p:cNvSpPr txBox="1">
            <a:spLocks noChangeArrowheads="1"/>
          </p:cNvSpPr>
          <p:nvPr/>
        </p:nvSpPr>
        <p:spPr bwMode="auto">
          <a:xfrm>
            <a:off x="2419549" y="2856584"/>
            <a:ext cx="123805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99" name="Text Box 31"/>
          <p:cNvSpPr txBox="1">
            <a:spLocks noChangeArrowheads="1"/>
          </p:cNvSpPr>
          <p:nvPr/>
        </p:nvSpPr>
        <p:spPr bwMode="auto">
          <a:xfrm>
            <a:off x="4656539" y="1825951"/>
            <a:ext cx="9757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100" name="Text Box 31"/>
          <p:cNvSpPr txBox="1">
            <a:spLocks noChangeArrowheads="1"/>
          </p:cNvSpPr>
          <p:nvPr/>
        </p:nvSpPr>
        <p:spPr bwMode="auto">
          <a:xfrm>
            <a:off x="4136219" y="2404214"/>
            <a:ext cx="85103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1</a:t>
            </a:r>
            <a:r>
              <a:rPr lang="en-US" b="1" dirty="0" smtClean="0">
                <a:solidFill>
                  <a:srgbClr val="FF0000"/>
                </a:solidFill>
              </a:rPr>
              <a:t>0</a:t>
            </a:r>
            <a:r>
              <a:rPr lang="en-US" dirty="0" smtClean="0"/>
              <a:t>/30</a:t>
            </a:r>
            <a:endParaRPr lang="en-US" kern="1200" dirty="0"/>
          </a:p>
        </p:txBody>
      </p:sp>
      <p:sp>
        <p:nvSpPr>
          <p:cNvPr id="102" name="TextBox 101"/>
          <p:cNvSpPr txBox="1"/>
          <p:nvPr/>
        </p:nvSpPr>
        <p:spPr>
          <a:xfrm>
            <a:off x="6170731" y="5282543"/>
            <a:ext cx="24848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Find a path from</a:t>
            </a:r>
            <a:br>
              <a:rPr lang="en-US" sz="2400" dirty="0" smtClean="0">
                <a:solidFill>
                  <a:srgbClr val="FF6600"/>
                </a:solidFill>
              </a:rPr>
            </a:br>
            <a:r>
              <a:rPr lang="en-US" sz="2400" dirty="0" smtClean="0">
                <a:solidFill>
                  <a:srgbClr val="FF6600"/>
                </a:solidFill>
              </a:rPr>
              <a:t>s to t in </a:t>
            </a:r>
            <a:r>
              <a:rPr lang="en-US" sz="2400" dirty="0" err="1" smtClean="0">
                <a:solidFill>
                  <a:srgbClr val="FF6600"/>
                </a:solidFill>
              </a:rPr>
              <a:t>G</a:t>
            </a:r>
            <a:r>
              <a:rPr lang="en-US" sz="2400" baseline="-25000" dirty="0" err="1" smtClean="0">
                <a:solidFill>
                  <a:srgbClr val="FF6600"/>
                </a:solidFill>
              </a:rPr>
              <a:t>f</a:t>
            </a:r>
            <a:endParaRPr lang="en-US" sz="2400" baseline="-250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836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idea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00342" y="2407294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</a:t>
            </a:r>
            <a:endParaRPr lang="en-US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400342" y="5610762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G</a:t>
            </a:r>
            <a:r>
              <a:rPr lang="en-US" sz="2800" baseline="-25000" dirty="0" err="1" smtClean="0"/>
              <a:t>f</a:t>
            </a:r>
            <a:endParaRPr lang="en-US" sz="2800" baseline="-25000" dirty="0"/>
          </a:p>
        </p:txBody>
      </p:sp>
      <p:grpSp>
        <p:nvGrpSpPr>
          <p:cNvPr id="98" name="Group 97"/>
          <p:cNvGrpSpPr/>
          <p:nvPr/>
        </p:nvGrpSpPr>
        <p:grpSpPr>
          <a:xfrm>
            <a:off x="2598174" y="4439320"/>
            <a:ext cx="3098500" cy="2154061"/>
            <a:chOff x="2598174" y="4439320"/>
            <a:chExt cx="3098500" cy="2154061"/>
          </a:xfrm>
        </p:grpSpPr>
        <p:grpSp>
          <p:nvGrpSpPr>
            <p:cNvPr id="27" name="Group 4"/>
            <p:cNvGrpSpPr>
              <a:grpSpLocks/>
            </p:cNvGrpSpPr>
            <p:nvPr/>
          </p:nvGrpSpPr>
          <p:grpSpPr bwMode="auto">
            <a:xfrm>
              <a:off x="2598174" y="5196590"/>
              <a:ext cx="533400" cy="533400"/>
              <a:chOff x="1824" y="2736"/>
              <a:chExt cx="336" cy="336"/>
            </a:xfrm>
          </p:grpSpPr>
          <p:sp>
            <p:nvSpPr>
              <p:cNvPr id="28" name="Oval 5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Text Box 6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S</a:t>
                </a:r>
              </a:p>
            </p:txBody>
          </p:sp>
        </p:grpSp>
        <p:grpSp>
          <p:nvGrpSpPr>
            <p:cNvPr id="30" name="Group 7"/>
            <p:cNvGrpSpPr>
              <a:grpSpLocks/>
            </p:cNvGrpSpPr>
            <p:nvPr/>
          </p:nvGrpSpPr>
          <p:grpSpPr bwMode="auto">
            <a:xfrm>
              <a:off x="3947702" y="4439320"/>
              <a:ext cx="533400" cy="533400"/>
              <a:chOff x="1824" y="2736"/>
              <a:chExt cx="336" cy="336"/>
            </a:xfrm>
          </p:grpSpPr>
          <p:sp>
            <p:nvSpPr>
              <p:cNvPr id="31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A</a:t>
                </a:r>
              </a:p>
            </p:txBody>
          </p:sp>
        </p:grpSp>
        <p:grpSp>
          <p:nvGrpSpPr>
            <p:cNvPr id="33" name="Group 7"/>
            <p:cNvGrpSpPr>
              <a:grpSpLocks/>
            </p:cNvGrpSpPr>
            <p:nvPr/>
          </p:nvGrpSpPr>
          <p:grpSpPr bwMode="auto">
            <a:xfrm>
              <a:off x="3923512" y="6059981"/>
              <a:ext cx="533400" cy="533400"/>
              <a:chOff x="1824" y="2736"/>
              <a:chExt cx="336" cy="336"/>
            </a:xfrm>
          </p:grpSpPr>
          <p:sp>
            <p:nvSpPr>
              <p:cNvPr id="34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B</a:t>
                </a:r>
              </a:p>
            </p:txBody>
          </p:sp>
        </p:grpSp>
        <p:grpSp>
          <p:nvGrpSpPr>
            <p:cNvPr id="36" name="Group 7"/>
            <p:cNvGrpSpPr>
              <a:grpSpLocks/>
            </p:cNvGrpSpPr>
            <p:nvPr/>
          </p:nvGrpSpPr>
          <p:grpSpPr bwMode="auto">
            <a:xfrm>
              <a:off x="5163274" y="5291426"/>
              <a:ext cx="533400" cy="533400"/>
              <a:chOff x="1824" y="2736"/>
              <a:chExt cx="336" cy="336"/>
            </a:xfrm>
          </p:grpSpPr>
          <p:sp>
            <p:nvSpPr>
              <p:cNvPr id="37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T</a:t>
                </a:r>
              </a:p>
            </p:txBody>
          </p:sp>
        </p:grpSp>
        <p:cxnSp>
          <p:nvCxnSpPr>
            <p:cNvPr id="39" name="Straight Arrow Connector 38"/>
            <p:cNvCxnSpPr>
              <a:stCxn id="28" idx="7"/>
              <a:endCxn id="31" idx="3"/>
            </p:cNvCxnSpPr>
            <p:nvPr/>
          </p:nvCxnSpPr>
          <p:spPr>
            <a:xfrm flipV="1">
              <a:off x="3053459" y="4894605"/>
              <a:ext cx="972358" cy="38010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28" idx="5"/>
              <a:endCxn id="34" idx="2"/>
            </p:cNvCxnSpPr>
            <p:nvPr/>
          </p:nvCxnSpPr>
          <p:spPr>
            <a:xfrm>
              <a:off x="3053459" y="5651875"/>
              <a:ext cx="870053" cy="674806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34" idx="6"/>
              <a:endCxn id="37" idx="3"/>
            </p:cNvCxnSpPr>
            <p:nvPr/>
          </p:nvCxnSpPr>
          <p:spPr>
            <a:xfrm flipV="1">
              <a:off x="4456912" y="5746711"/>
              <a:ext cx="784477" cy="57997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flipH="1">
              <a:off x="4273042" y="4972720"/>
              <a:ext cx="24190" cy="1087261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31" idx="5"/>
              <a:endCxn id="37" idx="1"/>
            </p:cNvCxnSpPr>
            <p:nvPr/>
          </p:nvCxnSpPr>
          <p:spPr>
            <a:xfrm>
              <a:off x="4402987" y="4894605"/>
              <a:ext cx="838402" cy="474936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 Box 31"/>
            <p:cNvSpPr txBox="1">
              <a:spLocks noChangeArrowheads="1"/>
            </p:cNvSpPr>
            <p:nvPr/>
          </p:nvSpPr>
          <p:spPr bwMode="auto">
            <a:xfrm>
              <a:off x="3094807" y="4673433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20</a:t>
              </a:r>
              <a:endParaRPr lang="en-US" kern="1200" dirty="0"/>
            </a:p>
          </p:txBody>
        </p:sp>
        <p:sp>
          <p:nvSpPr>
            <p:cNvPr id="45" name="Text Box 31"/>
            <p:cNvSpPr txBox="1">
              <a:spLocks noChangeArrowheads="1"/>
            </p:cNvSpPr>
            <p:nvPr/>
          </p:nvSpPr>
          <p:spPr bwMode="auto">
            <a:xfrm>
              <a:off x="4820374" y="5983706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20</a:t>
              </a:r>
              <a:endParaRPr lang="en-US" kern="1200" dirty="0"/>
            </a:p>
          </p:txBody>
        </p:sp>
        <p:sp>
          <p:nvSpPr>
            <p:cNvPr id="46" name="Text Box 31"/>
            <p:cNvSpPr txBox="1">
              <a:spLocks noChangeArrowheads="1"/>
            </p:cNvSpPr>
            <p:nvPr/>
          </p:nvSpPr>
          <p:spPr bwMode="auto">
            <a:xfrm>
              <a:off x="2856712" y="5729990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1</a:t>
              </a:r>
              <a:r>
                <a:rPr lang="en-US" dirty="0" smtClean="0"/>
                <a:t>0</a:t>
              </a:r>
              <a:endParaRPr lang="en-US" kern="1200" dirty="0"/>
            </a:p>
          </p:txBody>
        </p:sp>
        <p:sp>
          <p:nvSpPr>
            <p:cNvPr id="47" name="Text Box 31"/>
            <p:cNvSpPr txBox="1">
              <a:spLocks noChangeArrowheads="1"/>
            </p:cNvSpPr>
            <p:nvPr/>
          </p:nvSpPr>
          <p:spPr bwMode="auto">
            <a:xfrm>
              <a:off x="4720916" y="4713163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10</a:t>
              </a:r>
              <a:endParaRPr lang="en-US" kern="1200" dirty="0"/>
            </a:p>
          </p:txBody>
        </p:sp>
        <p:sp>
          <p:nvSpPr>
            <p:cNvPr id="48" name="Text Box 31"/>
            <p:cNvSpPr txBox="1">
              <a:spLocks noChangeArrowheads="1"/>
            </p:cNvSpPr>
            <p:nvPr/>
          </p:nvSpPr>
          <p:spPr bwMode="auto">
            <a:xfrm>
              <a:off x="4214402" y="5291426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20</a:t>
              </a:r>
              <a:endParaRPr lang="en-US" kern="1200" dirty="0"/>
            </a:p>
          </p:txBody>
        </p:sp>
        <p:cxnSp>
          <p:nvCxnSpPr>
            <p:cNvPr id="95" name="Straight Arrow Connector 94"/>
            <p:cNvCxnSpPr/>
            <p:nvPr/>
          </p:nvCxnSpPr>
          <p:spPr>
            <a:xfrm flipH="1">
              <a:off x="4067418" y="4955461"/>
              <a:ext cx="24190" cy="1087261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Text Box 31"/>
            <p:cNvSpPr txBox="1">
              <a:spLocks noChangeArrowheads="1"/>
            </p:cNvSpPr>
            <p:nvPr/>
          </p:nvSpPr>
          <p:spPr bwMode="auto">
            <a:xfrm>
              <a:off x="3573097" y="5274705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1</a:t>
              </a:r>
              <a:r>
                <a:rPr lang="en-US" dirty="0" smtClean="0"/>
                <a:t>0</a:t>
              </a:r>
              <a:endParaRPr lang="en-US" kern="1200" dirty="0"/>
            </a:p>
          </p:txBody>
        </p:sp>
      </p:grpSp>
      <p:grpSp>
        <p:nvGrpSpPr>
          <p:cNvPr id="53" name="Group 4"/>
          <p:cNvGrpSpPr>
            <a:grpSpLocks/>
          </p:cNvGrpSpPr>
          <p:nvPr/>
        </p:nvGrpSpPr>
        <p:grpSpPr bwMode="auto">
          <a:xfrm>
            <a:off x="2533797" y="2309378"/>
            <a:ext cx="533400" cy="533400"/>
            <a:chOff x="1824" y="2736"/>
            <a:chExt cx="336" cy="336"/>
          </a:xfrm>
        </p:grpSpPr>
        <p:sp>
          <p:nvSpPr>
            <p:cNvPr id="54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56" name="Group 7"/>
          <p:cNvGrpSpPr>
            <a:grpSpLocks/>
          </p:cNvGrpSpPr>
          <p:nvPr/>
        </p:nvGrpSpPr>
        <p:grpSpPr bwMode="auto">
          <a:xfrm>
            <a:off x="3883325" y="1552108"/>
            <a:ext cx="533400" cy="533400"/>
            <a:chOff x="1824" y="2736"/>
            <a:chExt cx="336" cy="336"/>
          </a:xfrm>
        </p:grpSpPr>
        <p:sp>
          <p:nvSpPr>
            <p:cNvPr id="5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59" name="Group 7"/>
          <p:cNvGrpSpPr>
            <a:grpSpLocks/>
          </p:cNvGrpSpPr>
          <p:nvPr/>
        </p:nvGrpSpPr>
        <p:grpSpPr bwMode="auto">
          <a:xfrm>
            <a:off x="3859135" y="3172769"/>
            <a:ext cx="533400" cy="533400"/>
            <a:chOff x="1824" y="2736"/>
            <a:chExt cx="336" cy="336"/>
          </a:xfrm>
        </p:grpSpPr>
        <p:sp>
          <p:nvSpPr>
            <p:cNvPr id="6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62" name="Group 7"/>
          <p:cNvGrpSpPr>
            <a:grpSpLocks/>
          </p:cNvGrpSpPr>
          <p:nvPr/>
        </p:nvGrpSpPr>
        <p:grpSpPr bwMode="auto">
          <a:xfrm>
            <a:off x="5098897" y="2404214"/>
            <a:ext cx="533400" cy="533400"/>
            <a:chOff x="1824" y="2736"/>
            <a:chExt cx="336" cy="336"/>
          </a:xfrm>
        </p:grpSpPr>
        <p:sp>
          <p:nvSpPr>
            <p:cNvPr id="63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4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65" name="Straight Arrow Connector 64"/>
          <p:cNvCxnSpPr>
            <a:stCxn id="54" idx="7"/>
            <a:endCxn id="57" idx="3"/>
          </p:cNvCxnSpPr>
          <p:nvPr/>
        </p:nvCxnSpPr>
        <p:spPr>
          <a:xfrm flipV="1">
            <a:off x="2989082" y="2007393"/>
            <a:ext cx="972358" cy="3801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54" idx="5"/>
            <a:endCxn id="60" idx="2"/>
          </p:cNvCxnSpPr>
          <p:nvPr/>
        </p:nvCxnSpPr>
        <p:spPr>
          <a:xfrm>
            <a:off x="2989082" y="2764663"/>
            <a:ext cx="870053" cy="67480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60" idx="6"/>
            <a:endCxn id="63" idx="3"/>
          </p:cNvCxnSpPr>
          <p:nvPr/>
        </p:nvCxnSpPr>
        <p:spPr>
          <a:xfrm flipV="1">
            <a:off x="4392535" y="2859499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57" idx="4"/>
            <a:endCxn id="60" idx="0"/>
          </p:cNvCxnSpPr>
          <p:nvPr/>
        </p:nvCxnSpPr>
        <p:spPr>
          <a:xfrm flipH="1">
            <a:off x="4125835" y="2085508"/>
            <a:ext cx="24190" cy="108726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57" idx="5"/>
            <a:endCxn id="63" idx="1"/>
          </p:cNvCxnSpPr>
          <p:nvPr/>
        </p:nvCxnSpPr>
        <p:spPr>
          <a:xfrm>
            <a:off x="4338610" y="2007393"/>
            <a:ext cx="838402" cy="47493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 Box 31"/>
          <p:cNvSpPr txBox="1">
            <a:spLocks noChangeArrowheads="1"/>
          </p:cNvSpPr>
          <p:nvPr/>
        </p:nvSpPr>
        <p:spPr bwMode="auto">
          <a:xfrm>
            <a:off x="2792335" y="1786221"/>
            <a:ext cx="9238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20</a:t>
            </a:r>
            <a:r>
              <a:rPr lang="en-US" dirty="0" smtClean="0"/>
              <a:t>/20</a:t>
            </a:r>
            <a:endParaRPr lang="en-US" kern="1200" dirty="0"/>
          </a:p>
        </p:txBody>
      </p:sp>
      <p:sp>
        <p:nvSpPr>
          <p:cNvPr id="71" name="Text Box 31"/>
          <p:cNvSpPr txBox="1">
            <a:spLocks noChangeArrowheads="1"/>
          </p:cNvSpPr>
          <p:nvPr/>
        </p:nvSpPr>
        <p:spPr bwMode="auto">
          <a:xfrm>
            <a:off x="4755997" y="3096494"/>
            <a:ext cx="112857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20</a:t>
            </a:r>
            <a:r>
              <a:rPr lang="en-US" dirty="0" smtClean="0"/>
              <a:t>/20</a:t>
            </a:r>
            <a:endParaRPr lang="en-US" kern="1200" dirty="0"/>
          </a:p>
        </p:txBody>
      </p:sp>
      <p:sp>
        <p:nvSpPr>
          <p:cNvPr id="94" name="Text Box 31"/>
          <p:cNvSpPr txBox="1">
            <a:spLocks noChangeArrowheads="1"/>
          </p:cNvSpPr>
          <p:nvPr/>
        </p:nvSpPr>
        <p:spPr bwMode="auto">
          <a:xfrm>
            <a:off x="2419549" y="2856584"/>
            <a:ext cx="123805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99" name="Text Box 31"/>
          <p:cNvSpPr txBox="1">
            <a:spLocks noChangeArrowheads="1"/>
          </p:cNvSpPr>
          <p:nvPr/>
        </p:nvSpPr>
        <p:spPr bwMode="auto">
          <a:xfrm>
            <a:off x="4656539" y="1825951"/>
            <a:ext cx="9757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100" name="Text Box 31"/>
          <p:cNvSpPr txBox="1">
            <a:spLocks noChangeArrowheads="1"/>
          </p:cNvSpPr>
          <p:nvPr/>
        </p:nvSpPr>
        <p:spPr bwMode="auto">
          <a:xfrm>
            <a:off x="4136219" y="2404214"/>
            <a:ext cx="85103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1</a:t>
            </a:r>
            <a:r>
              <a:rPr lang="en-US" b="1" dirty="0" smtClean="0">
                <a:solidFill>
                  <a:srgbClr val="FF0000"/>
                </a:solidFill>
              </a:rPr>
              <a:t>0</a:t>
            </a:r>
            <a:r>
              <a:rPr lang="en-US" dirty="0" smtClean="0"/>
              <a:t>/30</a:t>
            </a:r>
            <a:endParaRPr lang="en-US" kern="1200" dirty="0"/>
          </a:p>
        </p:txBody>
      </p:sp>
      <p:sp>
        <p:nvSpPr>
          <p:cNvPr id="102" name="TextBox 101"/>
          <p:cNvSpPr txBox="1"/>
          <p:nvPr/>
        </p:nvSpPr>
        <p:spPr>
          <a:xfrm>
            <a:off x="6170731" y="5282543"/>
            <a:ext cx="2843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None exist… done!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866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idea</a:t>
            </a:r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786279" y="2905097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410669" y="1723997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410669" y="3303369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113883" y="2721082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241564" y="2179282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241564" y="3360382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2944069" y="357006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2677369" y="22573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2944069" y="1990697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548387" y="217928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r>
              <a:rPr lang="en-US" dirty="0" smtClean="0"/>
              <a:t>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3706916" y="356329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416314" y="349861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r>
              <a:rPr lang="en-US" dirty="0" smtClean="0"/>
              <a:t>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540643" y="1610178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2704979" y="258566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130774" y="1723997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130774" y="3303369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397474" y="22573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2865954" y="2179282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664174" y="1990697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664174" y="2987782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397474" y="24966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324866" y="197689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317382" y="3303369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3706916" y="2313272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8</a:t>
            </a:r>
            <a:endParaRPr lang="en-US" kern="1200" dirty="0"/>
          </a:p>
        </p:txBody>
      </p:sp>
      <p:grpSp>
        <p:nvGrpSpPr>
          <p:cNvPr id="3" name="Group 2"/>
          <p:cNvGrpSpPr/>
          <p:nvPr/>
        </p:nvGrpSpPr>
        <p:grpSpPr>
          <a:xfrm>
            <a:off x="761984" y="4316641"/>
            <a:ext cx="6861004" cy="2319831"/>
            <a:chOff x="761984" y="4316641"/>
            <a:chExt cx="6861004" cy="2319831"/>
          </a:xfrm>
        </p:grpSpPr>
        <p:grpSp>
          <p:nvGrpSpPr>
            <p:cNvPr id="40" name="Group 4"/>
            <p:cNvGrpSpPr>
              <a:grpSpLocks/>
            </p:cNvGrpSpPr>
            <p:nvPr/>
          </p:nvGrpSpPr>
          <p:grpSpPr bwMode="auto">
            <a:xfrm>
              <a:off x="761984" y="5611560"/>
              <a:ext cx="533400" cy="533400"/>
              <a:chOff x="1824" y="2736"/>
              <a:chExt cx="336" cy="336"/>
            </a:xfrm>
          </p:grpSpPr>
          <p:sp>
            <p:nvSpPr>
              <p:cNvPr id="41" name="Oval 5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Text Box 6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S</a:t>
                </a:r>
              </a:p>
            </p:txBody>
          </p:sp>
        </p:grpSp>
        <p:grpSp>
          <p:nvGrpSpPr>
            <p:cNvPr id="44" name="Group 7"/>
            <p:cNvGrpSpPr>
              <a:grpSpLocks/>
            </p:cNvGrpSpPr>
            <p:nvPr/>
          </p:nvGrpSpPr>
          <p:grpSpPr bwMode="auto">
            <a:xfrm>
              <a:off x="2386374" y="4430460"/>
              <a:ext cx="533400" cy="533400"/>
              <a:chOff x="1824" y="2736"/>
              <a:chExt cx="336" cy="336"/>
            </a:xfrm>
          </p:grpSpPr>
          <p:sp>
            <p:nvSpPr>
              <p:cNvPr id="48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A</a:t>
                </a:r>
              </a:p>
            </p:txBody>
          </p:sp>
        </p:grpSp>
        <p:grpSp>
          <p:nvGrpSpPr>
            <p:cNvPr id="51" name="Group 7"/>
            <p:cNvGrpSpPr>
              <a:grpSpLocks/>
            </p:cNvGrpSpPr>
            <p:nvPr/>
          </p:nvGrpSpPr>
          <p:grpSpPr bwMode="auto">
            <a:xfrm>
              <a:off x="2386374" y="6009832"/>
              <a:ext cx="533400" cy="533400"/>
              <a:chOff x="1824" y="2736"/>
              <a:chExt cx="336" cy="336"/>
            </a:xfrm>
          </p:grpSpPr>
          <p:sp>
            <p:nvSpPr>
              <p:cNvPr id="52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B</a:t>
                </a:r>
              </a:p>
            </p:txBody>
          </p:sp>
        </p:grpSp>
        <p:grpSp>
          <p:nvGrpSpPr>
            <p:cNvPr id="54" name="Group 7"/>
            <p:cNvGrpSpPr>
              <a:grpSpLocks/>
            </p:cNvGrpSpPr>
            <p:nvPr/>
          </p:nvGrpSpPr>
          <p:grpSpPr bwMode="auto">
            <a:xfrm>
              <a:off x="7089588" y="5427545"/>
              <a:ext cx="533400" cy="533400"/>
              <a:chOff x="1824" y="2736"/>
              <a:chExt cx="336" cy="336"/>
            </a:xfrm>
          </p:grpSpPr>
          <p:sp>
            <p:nvSpPr>
              <p:cNvPr id="55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T</a:t>
                </a:r>
              </a:p>
            </p:txBody>
          </p:sp>
        </p:grpSp>
        <p:cxnSp>
          <p:nvCxnSpPr>
            <p:cNvPr id="57" name="Straight Arrow Connector 56"/>
            <p:cNvCxnSpPr>
              <a:stCxn id="41" idx="7"/>
              <a:endCxn id="48" idx="3"/>
            </p:cNvCxnSpPr>
            <p:nvPr/>
          </p:nvCxnSpPr>
          <p:spPr>
            <a:xfrm flipV="1">
              <a:off x="1217269" y="4885745"/>
              <a:ext cx="1247220" cy="80393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41" idx="5"/>
              <a:endCxn id="52" idx="2"/>
            </p:cNvCxnSpPr>
            <p:nvPr/>
          </p:nvCxnSpPr>
          <p:spPr>
            <a:xfrm>
              <a:off x="1217269" y="6066845"/>
              <a:ext cx="1169105" cy="209687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stCxn id="52" idx="6"/>
              <a:endCxn id="71" idx="2"/>
            </p:cNvCxnSpPr>
            <p:nvPr/>
          </p:nvCxnSpPr>
          <p:spPr>
            <a:xfrm>
              <a:off x="2919774" y="6276532"/>
              <a:ext cx="2186705" cy="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stCxn id="48" idx="4"/>
              <a:endCxn id="52" idx="0"/>
            </p:cNvCxnSpPr>
            <p:nvPr/>
          </p:nvCxnSpPr>
          <p:spPr>
            <a:xfrm>
              <a:off x="2653074" y="4963860"/>
              <a:ext cx="0" cy="1045972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>
              <a:stCxn id="48" idx="6"/>
              <a:endCxn id="68" idx="2"/>
            </p:cNvCxnSpPr>
            <p:nvPr/>
          </p:nvCxnSpPr>
          <p:spPr>
            <a:xfrm>
              <a:off x="2919774" y="4697160"/>
              <a:ext cx="2186705" cy="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 Box 31"/>
            <p:cNvSpPr txBox="1">
              <a:spLocks noChangeArrowheads="1"/>
            </p:cNvSpPr>
            <p:nvPr/>
          </p:nvSpPr>
          <p:spPr bwMode="auto">
            <a:xfrm>
              <a:off x="1524092" y="4885745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1</a:t>
              </a:r>
              <a:r>
                <a:rPr lang="en-US" dirty="0" smtClean="0"/>
                <a:t>0</a:t>
              </a:r>
              <a:endParaRPr lang="en-US" kern="1200" dirty="0"/>
            </a:p>
          </p:txBody>
        </p:sp>
        <p:sp>
          <p:nvSpPr>
            <p:cNvPr id="63" name="Text Box 31"/>
            <p:cNvSpPr txBox="1">
              <a:spLocks noChangeArrowheads="1"/>
            </p:cNvSpPr>
            <p:nvPr/>
          </p:nvSpPr>
          <p:spPr bwMode="auto">
            <a:xfrm>
              <a:off x="3682621" y="6269759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9</a:t>
              </a:r>
              <a:endParaRPr lang="en-US" kern="1200" dirty="0"/>
            </a:p>
          </p:txBody>
        </p:sp>
        <p:sp>
          <p:nvSpPr>
            <p:cNvPr id="64" name="Text Box 31"/>
            <p:cNvSpPr txBox="1">
              <a:spLocks noChangeArrowheads="1"/>
            </p:cNvSpPr>
            <p:nvPr/>
          </p:nvSpPr>
          <p:spPr bwMode="auto">
            <a:xfrm>
              <a:off x="1392019" y="6205073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1</a:t>
              </a:r>
              <a:r>
                <a:rPr lang="en-US" dirty="0" smtClean="0"/>
                <a:t>0</a:t>
              </a:r>
              <a:endParaRPr lang="en-US" kern="1200" dirty="0"/>
            </a:p>
          </p:txBody>
        </p:sp>
        <p:sp>
          <p:nvSpPr>
            <p:cNvPr id="65" name="Text Box 31"/>
            <p:cNvSpPr txBox="1">
              <a:spLocks noChangeArrowheads="1"/>
            </p:cNvSpPr>
            <p:nvPr/>
          </p:nvSpPr>
          <p:spPr bwMode="auto">
            <a:xfrm>
              <a:off x="3516348" y="4316641"/>
              <a:ext cx="852073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4</a:t>
              </a:r>
              <a:endParaRPr lang="en-US" kern="1200" dirty="0"/>
            </a:p>
          </p:txBody>
        </p:sp>
        <p:sp>
          <p:nvSpPr>
            <p:cNvPr id="66" name="Text Box 31"/>
            <p:cNvSpPr txBox="1">
              <a:spLocks noChangeArrowheads="1"/>
            </p:cNvSpPr>
            <p:nvPr/>
          </p:nvSpPr>
          <p:spPr bwMode="auto">
            <a:xfrm>
              <a:off x="2680684" y="5292123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</a:t>
              </a:r>
              <a:endParaRPr lang="en-US" kern="1200" dirty="0"/>
            </a:p>
          </p:txBody>
        </p:sp>
        <p:grpSp>
          <p:nvGrpSpPr>
            <p:cNvPr id="67" name="Group 7"/>
            <p:cNvGrpSpPr>
              <a:grpSpLocks/>
            </p:cNvGrpSpPr>
            <p:nvPr/>
          </p:nvGrpSpPr>
          <p:grpSpPr bwMode="auto">
            <a:xfrm>
              <a:off x="5106479" y="4430460"/>
              <a:ext cx="533400" cy="533400"/>
              <a:chOff x="1824" y="2736"/>
              <a:chExt cx="336" cy="336"/>
            </a:xfrm>
          </p:grpSpPr>
          <p:sp>
            <p:nvSpPr>
              <p:cNvPr id="68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C</a:t>
                </a:r>
              </a:p>
            </p:txBody>
          </p:sp>
        </p:grpSp>
        <p:grpSp>
          <p:nvGrpSpPr>
            <p:cNvPr id="70" name="Group 7"/>
            <p:cNvGrpSpPr>
              <a:grpSpLocks/>
            </p:cNvGrpSpPr>
            <p:nvPr/>
          </p:nvGrpSpPr>
          <p:grpSpPr bwMode="auto">
            <a:xfrm>
              <a:off x="5106479" y="6009832"/>
              <a:ext cx="533400" cy="533400"/>
              <a:chOff x="1824" y="2736"/>
              <a:chExt cx="336" cy="336"/>
            </a:xfrm>
          </p:grpSpPr>
          <p:sp>
            <p:nvSpPr>
              <p:cNvPr id="71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D</a:t>
                </a:r>
              </a:p>
            </p:txBody>
          </p:sp>
        </p:grpSp>
        <p:cxnSp>
          <p:nvCxnSpPr>
            <p:cNvPr id="73" name="Straight Arrow Connector 72"/>
            <p:cNvCxnSpPr>
              <a:stCxn id="68" idx="4"/>
              <a:endCxn id="71" idx="0"/>
            </p:cNvCxnSpPr>
            <p:nvPr/>
          </p:nvCxnSpPr>
          <p:spPr>
            <a:xfrm>
              <a:off x="5373179" y="4963860"/>
              <a:ext cx="0" cy="1045972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stCxn id="48" idx="5"/>
              <a:endCxn id="71" idx="1"/>
            </p:cNvCxnSpPr>
            <p:nvPr/>
          </p:nvCxnSpPr>
          <p:spPr>
            <a:xfrm>
              <a:off x="2841659" y="4885745"/>
              <a:ext cx="2342935" cy="1202202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>
              <a:stCxn id="68" idx="6"/>
              <a:endCxn id="55" idx="1"/>
            </p:cNvCxnSpPr>
            <p:nvPr/>
          </p:nvCxnSpPr>
          <p:spPr>
            <a:xfrm>
              <a:off x="5639879" y="4697160"/>
              <a:ext cx="1527824" cy="80850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>
              <a:stCxn id="71" idx="6"/>
              <a:endCxn id="55" idx="2"/>
            </p:cNvCxnSpPr>
            <p:nvPr/>
          </p:nvCxnSpPr>
          <p:spPr>
            <a:xfrm flipV="1">
              <a:off x="5639879" y="5694245"/>
              <a:ext cx="1449709" cy="582287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 Box 31"/>
            <p:cNvSpPr txBox="1">
              <a:spLocks noChangeArrowheads="1"/>
            </p:cNvSpPr>
            <p:nvPr/>
          </p:nvSpPr>
          <p:spPr bwMode="auto">
            <a:xfrm>
              <a:off x="5373179" y="5203092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6</a:t>
              </a:r>
              <a:endParaRPr lang="en-US" kern="1200" dirty="0"/>
            </a:p>
          </p:txBody>
        </p:sp>
        <p:sp>
          <p:nvSpPr>
            <p:cNvPr id="78" name="Text Box 31"/>
            <p:cNvSpPr txBox="1">
              <a:spLocks noChangeArrowheads="1"/>
            </p:cNvSpPr>
            <p:nvPr/>
          </p:nvSpPr>
          <p:spPr bwMode="auto">
            <a:xfrm>
              <a:off x="6300571" y="4683354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10</a:t>
              </a:r>
              <a:endParaRPr lang="en-US" kern="1200" dirty="0"/>
            </a:p>
          </p:txBody>
        </p:sp>
        <p:sp>
          <p:nvSpPr>
            <p:cNvPr id="79" name="Text Box 31"/>
            <p:cNvSpPr txBox="1">
              <a:spLocks noChangeArrowheads="1"/>
            </p:cNvSpPr>
            <p:nvPr/>
          </p:nvSpPr>
          <p:spPr bwMode="auto">
            <a:xfrm>
              <a:off x="6293087" y="6009832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10</a:t>
              </a:r>
              <a:endParaRPr lang="en-US" kern="1200" dirty="0"/>
            </a:p>
          </p:txBody>
        </p:sp>
        <p:sp>
          <p:nvSpPr>
            <p:cNvPr id="80" name="Text Box 31"/>
            <p:cNvSpPr txBox="1">
              <a:spLocks noChangeArrowheads="1"/>
            </p:cNvSpPr>
            <p:nvPr/>
          </p:nvSpPr>
          <p:spPr bwMode="auto">
            <a:xfrm>
              <a:off x="3682621" y="5019735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8</a:t>
              </a:r>
              <a:endParaRPr lang="en-US" kern="1200" dirty="0"/>
            </a:p>
          </p:txBody>
        </p:sp>
      </p:grpSp>
      <p:sp>
        <p:nvSpPr>
          <p:cNvPr id="81" name="TextBox 80"/>
          <p:cNvSpPr txBox="1"/>
          <p:nvPr/>
        </p:nvSpPr>
        <p:spPr>
          <a:xfrm>
            <a:off x="61797" y="1642583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</a:t>
            </a:r>
            <a:endParaRPr lang="en-US" sz="2800" dirty="0"/>
          </a:p>
        </p:txBody>
      </p:sp>
      <p:sp>
        <p:nvSpPr>
          <p:cNvPr id="82" name="TextBox 81"/>
          <p:cNvSpPr txBox="1"/>
          <p:nvPr/>
        </p:nvSpPr>
        <p:spPr>
          <a:xfrm>
            <a:off x="61797" y="4584441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G</a:t>
            </a:r>
            <a:r>
              <a:rPr lang="en-US" sz="2800" baseline="-25000" dirty="0" err="1" smtClean="0"/>
              <a:t>f</a:t>
            </a:r>
            <a:endParaRPr lang="en-US" sz="2800" baseline="-25000" dirty="0"/>
          </a:p>
        </p:txBody>
      </p:sp>
    </p:spTree>
    <p:extLst>
      <p:ext uri="{BB962C8B-B14F-4D97-AF65-F5344CB8AC3E}">
        <p14:creationId xmlns:p14="http://schemas.microsoft.com/office/powerpoint/2010/main" val="1371137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idea</a:t>
            </a:r>
            <a:endParaRPr lang="en-US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3706916" y="356329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9</a:t>
            </a:r>
            <a:endParaRPr lang="en-US" kern="1200" dirty="0"/>
          </a:p>
        </p:txBody>
      </p:sp>
      <p:sp>
        <p:nvSpPr>
          <p:cNvPr id="81" name="TextBox 80"/>
          <p:cNvSpPr txBox="1"/>
          <p:nvPr/>
        </p:nvSpPr>
        <p:spPr>
          <a:xfrm>
            <a:off x="61797" y="1642583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</a:t>
            </a:r>
            <a:endParaRPr lang="en-US" sz="2800" dirty="0"/>
          </a:p>
        </p:txBody>
      </p:sp>
      <p:sp>
        <p:nvSpPr>
          <p:cNvPr id="82" name="TextBox 81"/>
          <p:cNvSpPr txBox="1"/>
          <p:nvPr/>
        </p:nvSpPr>
        <p:spPr>
          <a:xfrm>
            <a:off x="61797" y="4584441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G</a:t>
            </a:r>
            <a:r>
              <a:rPr lang="en-US" sz="2800" baseline="-25000" dirty="0" err="1" smtClean="0"/>
              <a:t>f</a:t>
            </a:r>
            <a:endParaRPr lang="en-US" sz="2800" baseline="-25000" dirty="0"/>
          </a:p>
        </p:txBody>
      </p:sp>
      <p:grpSp>
        <p:nvGrpSpPr>
          <p:cNvPr id="83" name="Group 4"/>
          <p:cNvGrpSpPr>
            <a:grpSpLocks/>
          </p:cNvGrpSpPr>
          <p:nvPr/>
        </p:nvGrpSpPr>
        <p:grpSpPr bwMode="auto">
          <a:xfrm>
            <a:off x="782117" y="2892928"/>
            <a:ext cx="533400" cy="533400"/>
            <a:chOff x="1824" y="2736"/>
            <a:chExt cx="336" cy="336"/>
          </a:xfrm>
        </p:grpSpPr>
        <p:sp>
          <p:nvSpPr>
            <p:cNvPr id="84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5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86" name="Group 7"/>
          <p:cNvGrpSpPr>
            <a:grpSpLocks/>
          </p:cNvGrpSpPr>
          <p:nvPr/>
        </p:nvGrpSpPr>
        <p:grpSpPr bwMode="auto">
          <a:xfrm>
            <a:off x="2406507" y="1711828"/>
            <a:ext cx="533400" cy="533400"/>
            <a:chOff x="1824" y="2736"/>
            <a:chExt cx="336" cy="336"/>
          </a:xfrm>
        </p:grpSpPr>
        <p:sp>
          <p:nvSpPr>
            <p:cNvPr id="8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89" name="Group 7"/>
          <p:cNvGrpSpPr>
            <a:grpSpLocks/>
          </p:cNvGrpSpPr>
          <p:nvPr/>
        </p:nvGrpSpPr>
        <p:grpSpPr bwMode="auto">
          <a:xfrm>
            <a:off x="2406507" y="3291200"/>
            <a:ext cx="533400" cy="533400"/>
            <a:chOff x="1824" y="2736"/>
            <a:chExt cx="336" cy="336"/>
          </a:xfrm>
        </p:grpSpPr>
        <p:sp>
          <p:nvSpPr>
            <p:cNvPr id="9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92" name="Group 7"/>
          <p:cNvGrpSpPr>
            <a:grpSpLocks/>
          </p:cNvGrpSpPr>
          <p:nvPr/>
        </p:nvGrpSpPr>
        <p:grpSpPr bwMode="auto">
          <a:xfrm>
            <a:off x="7109721" y="2708913"/>
            <a:ext cx="533400" cy="533400"/>
            <a:chOff x="1824" y="2736"/>
            <a:chExt cx="336" cy="336"/>
          </a:xfrm>
        </p:grpSpPr>
        <p:sp>
          <p:nvSpPr>
            <p:cNvPr id="93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4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95" name="Straight Arrow Connector 94"/>
          <p:cNvCxnSpPr>
            <a:stCxn id="84" idx="7"/>
            <a:endCxn id="87" idx="3"/>
          </p:cNvCxnSpPr>
          <p:nvPr/>
        </p:nvCxnSpPr>
        <p:spPr>
          <a:xfrm flipV="1">
            <a:off x="1237402" y="2167113"/>
            <a:ext cx="1247220" cy="80393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stCxn id="84" idx="5"/>
            <a:endCxn id="90" idx="2"/>
          </p:cNvCxnSpPr>
          <p:nvPr/>
        </p:nvCxnSpPr>
        <p:spPr>
          <a:xfrm>
            <a:off x="1237402" y="3348213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90" idx="6"/>
            <a:endCxn id="109" idx="2"/>
          </p:cNvCxnSpPr>
          <p:nvPr/>
        </p:nvCxnSpPr>
        <p:spPr>
          <a:xfrm>
            <a:off x="2939907" y="3557900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87" idx="4"/>
            <a:endCxn id="90" idx="0"/>
          </p:cNvCxnSpPr>
          <p:nvPr/>
        </p:nvCxnSpPr>
        <p:spPr>
          <a:xfrm>
            <a:off x="2673207" y="2245228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>
            <a:stCxn id="87" idx="6"/>
            <a:endCxn id="106" idx="2"/>
          </p:cNvCxnSpPr>
          <p:nvPr/>
        </p:nvCxnSpPr>
        <p:spPr>
          <a:xfrm>
            <a:off x="2939907" y="1978528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0" name="Text Box 31"/>
          <p:cNvSpPr txBox="1">
            <a:spLocks noChangeArrowheads="1"/>
          </p:cNvSpPr>
          <p:nvPr/>
        </p:nvSpPr>
        <p:spPr bwMode="auto">
          <a:xfrm>
            <a:off x="1281930" y="2167113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8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102" name="Text Box 31"/>
          <p:cNvSpPr txBox="1">
            <a:spLocks noChangeArrowheads="1"/>
          </p:cNvSpPr>
          <p:nvPr/>
        </p:nvSpPr>
        <p:spPr bwMode="auto">
          <a:xfrm>
            <a:off x="1412152" y="348644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r>
              <a:rPr lang="en-US" dirty="0" smtClean="0"/>
              <a:t>0</a:t>
            </a:r>
            <a:endParaRPr lang="en-US" kern="1200" dirty="0"/>
          </a:p>
        </p:txBody>
      </p:sp>
      <p:sp>
        <p:nvSpPr>
          <p:cNvPr id="103" name="Text Box 31"/>
          <p:cNvSpPr txBox="1">
            <a:spLocks noChangeArrowheads="1"/>
          </p:cNvSpPr>
          <p:nvPr/>
        </p:nvSpPr>
        <p:spPr bwMode="auto">
          <a:xfrm>
            <a:off x="3536481" y="1598009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4</a:t>
            </a:r>
            <a:endParaRPr lang="en-US" kern="1200" dirty="0"/>
          </a:p>
        </p:txBody>
      </p:sp>
      <p:sp>
        <p:nvSpPr>
          <p:cNvPr id="104" name="Text Box 31"/>
          <p:cNvSpPr txBox="1">
            <a:spLocks noChangeArrowheads="1"/>
          </p:cNvSpPr>
          <p:nvPr/>
        </p:nvSpPr>
        <p:spPr bwMode="auto">
          <a:xfrm>
            <a:off x="2700817" y="257349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105" name="Group 7"/>
          <p:cNvGrpSpPr>
            <a:grpSpLocks/>
          </p:cNvGrpSpPr>
          <p:nvPr/>
        </p:nvGrpSpPr>
        <p:grpSpPr bwMode="auto">
          <a:xfrm>
            <a:off x="5126612" y="1711828"/>
            <a:ext cx="533400" cy="533400"/>
            <a:chOff x="1824" y="2736"/>
            <a:chExt cx="336" cy="336"/>
          </a:xfrm>
        </p:grpSpPr>
        <p:sp>
          <p:nvSpPr>
            <p:cNvPr id="106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7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108" name="Group 7"/>
          <p:cNvGrpSpPr>
            <a:grpSpLocks/>
          </p:cNvGrpSpPr>
          <p:nvPr/>
        </p:nvGrpSpPr>
        <p:grpSpPr bwMode="auto">
          <a:xfrm>
            <a:off x="5126612" y="3291200"/>
            <a:ext cx="533400" cy="533400"/>
            <a:chOff x="1824" y="2736"/>
            <a:chExt cx="336" cy="336"/>
          </a:xfrm>
        </p:grpSpPr>
        <p:sp>
          <p:nvSpPr>
            <p:cNvPr id="10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111" name="Straight Arrow Connector 110"/>
          <p:cNvCxnSpPr>
            <a:stCxn id="106" idx="4"/>
            <a:endCxn id="109" idx="0"/>
          </p:cNvCxnSpPr>
          <p:nvPr/>
        </p:nvCxnSpPr>
        <p:spPr>
          <a:xfrm>
            <a:off x="5393312" y="2245228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stCxn id="87" idx="5"/>
            <a:endCxn id="109" idx="1"/>
          </p:cNvCxnSpPr>
          <p:nvPr/>
        </p:nvCxnSpPr>
        <p:spPr>
          <a:xfrm>
            <a:off x="2861792" y="2167113"/>
            <a:ext cx="2342935" cy="120220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106" idx="6"/>
            <a:endCxn id="93" idx="1"/>
          </p:cNvCxnSpPr>
          <p:nvPr/>
        </p:nvCxnSpPr>
        <p:spPr>
          <a:xfrm>
            <a:off x="5660012" y="1978528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109" idx="6"/>
            <a:endCxn id="93" idx="2"/>
          </p:cNvCxnSpPr>
          <p:nvPr/>
        </p:nvCxnSpPr>
        <p:spPr>
          <a:xfrm flipV="1">
            <a:off x="5660012" y="2975613"/>
            <a:ext cx="1449709" cy="5822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5" name="Text Box 31"/>
          <p:cNvSpPr txBox="1">
            <a:spLocks noChangeArrowheads="1"/>
          </p:cNvSpPr>
          <p:nvPr/>
        </p:nvSpPr>
        <p:spPr bwMode="auto">
          <a:xfrm>
            <a:off x="5393312" y="248446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6</a:t>
            </a:r>
            <a:endParaRPr lang="en-US" kern="1200" dirty="0"/>
          </a:p>
        </p:txBody>
      </p:sp>
      <p:sp>
        <p:nvSpPr>
          <p:cNvPr id="116" name="Text Box 31"/>
          <p:cNvSpPr txBox="1">
            <a:spLocks noChangeArrowheads="1"/>
          </p:cNvSpPr>
          <p:nvPr/>
        </p:nvSpPr>
        <p:spPr bwMode="auto">
          <a:xfrm>
            <a:off x="6320704" y="1964722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10</a:t>
            </a:r>
            <a:endParaRPr lang="en-US" kern="1200" dirty="0"/>
          </a:p>
        </p:txBody>
      </p:sp>
      <p:sp>
        <p:nvSpPr>
          <p:cNvPr id="117" name="Text Box 31"/>
          <p:cNvSpPr txBox="1">
            <a:spLocks noChangeArrowheads="1"/>
          </p:cNvSpPr>
          <p:nvPr/>
        </p:nvSpPr>
        <p:spPr bwMode="auto">
          <a:xfrm>
            <a:off x="6313220" y="3291200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8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118" name="Text Box 31"/>
          <p:cNvSpPr txBox="1">
            <a:spLocks noChangeArrowheads="1"/>
          </p:cNvSpPr>
          <p:nvPr/>
        </p:nvSpPr>
        <p:spPr bwMode="auto">
          <a:xfrm>
            <a:off x="3702754" y="2301103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8</a:t>
            </a:r>
            <a:r>
              <a:rPr lang="en-US" dirty="0" smtClean="0"/>
              <a:t>/8</a:t>
            </a:r>
            <a:endParaRPr lang="en-US" kern="1200" dirty="0"/>
          </a:p>
        </p:txBody>
      </p:sp>
      <p:grpSp>
        <p:nvGrpSpPr>
          <p:cNvPr id="34" name="Group 33"/>
          <p:cNvGrpSpPr/>
          <p:nvPr/>
        </p:nvGrpSpPr>
        <p:grpSpPr>
          <a:xfrm>
            <a:off x="761984" y="4316641"/>
            <a:ext cx="6861004" cy="2319831"/>
            <a:chOff x="761984" y="4316641"/>
            <a:chExt cx="6861004" cy="2319831"/>
          </a:xfrm>
        </p:grpSpPr>
        <p:grpSp>
          <p:nvGrpSpPr>
            <p:cNvPr id="40" name="Group 4"/>
            <p:cNvGrpSpPr>
              <a:grpSpLocks/>
            </p:cNvGrpSpPr>
            <p:nvPr/>
          </p:nvGrpSpPr>
          <p:grpSpPr bwMode="auto">
            <a:xfrm>
              <a:off x="761984" y="5611560"/>
              <a:ext cx="533400" cy="533400"/>
              <a:chOff x="1824" y="2736"/>
              <a:chExt cx="336" cy="336"/>
            </a:xfrm>
          </p:grpSpPr>
          <p:sp>
            <p:nvSpPr>
              <p:cNvPr id="41" name="Oval 5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Text Box 6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S</a:t>
                </a:r>
              </a:p>
            </p:txBody>
          </p:sp>
        </p:grpSp>
        <p:grpSp>
          <p:nvGrpSpPr>
            <p:cNvPr id="44" name="Group 7"/>
            <p:cNvGrpSpPr>
              <a:grpSpLocks/>
            </p:cNvGrpSpPr>
            <p:nvPr/>
          </p:nvGrpSpPr>
          <p:grpSpPr bwMode="auto">
            <a:xfrm>
              <a:off x="2386374" y="4430460"/>
              <a:ext cx="533400" cy="533400"/>
              <a:chOff x="1824" y="2736"/>
              <a:chExt cx="336" cy="336"/>
            </a:xfrm>
          </p:grpSpPr>
          <p:sp>
            <p:nvSpPr>
              <p:cNvPr id="48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A</a:t>
                </a:r>
              </a:p>
            </p:txBody>
          </p:sp>
        </p:grpSp>
        <p:grpSp>
          <p:nvGrpSpPr>
            <p:cNvPr id="51" name="Group 7"/>
            <p:cNvGrpSpPr>
              <a:grpSpLocks/>
            </p:cNvGrpSpPr>
            <p:nvPr/>
          </p:nvGrpSpPr>
          <p:grpSpPr bwMode="auto">
            <a:xfrm>
              <a:off x="2386374" y="6009832"/>
              <a:ext cx="533400" cy="533400"/>
              <a:chOff x="1824" y="2736"/>
              <a:chExt cx="336" cy="336"/>
            </a:xfrm>
          </p:grpSpPr>
          <p:sp>
            <p:nvSpPr>
              <p:cNvPr id="52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B</a:t>
                </a:r>
              </a:p>
            </p:txBody>
          </p:sp>
        </p:grpSp>
        <p:grpSp>
          <p:nvGrpSpPr>
            <p:cNvPr id="54" name="Group 7"/>
            <p:cNvGrpSpPr>
              <a:grpSpLocks/>
            </p:cNvGrpSpPr>
            <p:nvPr/>
          </p:nvGrpSpPr>
          <p:grpSpPr bwMode="auto">
            <a:xfrm>
              <a:off x="7089588" y="5427545"/>
              <a:ext cx="533400" cy="533400"/>
              <a:chOff x="1824" y="2736"/>
              <a:chExt cx="336" cy="336"/>
            </a:xfrm>
          </p:grpSpPr>
          <p:sp>
            <p:nvSpPr>
              <p:cNvPr id="55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T</a:t>
                </a:r>
              </a:p>
            </p:txBody>
          </p:sp>
        </p:grpSp>
        <p:cxnSp>
          <p:nvCxnSpPr>
            <p:cNvPr id="57" name="Straight Arrow Connector 56"/>
            <p:cNvCxnSpPr/>
            <p:nvPr/>
          </p:nvCxnSpPr>
          <p:spPr>
            <a:xfrm flipV="1">
              <a:off x="1120634" y="4802909"/>
              <a:ext cx="1247220" cy="80393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41" idx="5"/>
              <a:endCxn id="52" idx="2"/>
            </p:cNvCxnSpPr>
            <p:nvPr/>
          </p:nvCxnSpPr>
          <p:spPr>
            <a:xfrm>
              <a:off x="1217269" y="6066845"/>
              <a:ext cx="1169105" cy="209687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stCxn id="52" idx="6"/>
              <a:endCxn id="71" idx="2"/>
            </p:cNvCxnSpPr>
            <p:nvPr/>
          </p:nvCxnSpPr>
          <p:spPr>
            <a:xfrm>
              <a:off x="2919774" y="6276532"/>
              <a:ext cx="2186705" cy="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stCxn id="48" idx="4"/>
              <a:endCxn id="52" idx="0"/>
            </p:cNvCxnSpPr>
            <p:nvPr/>
          </p:nvCxnSpPr>
          <p:spPr>
            <a:xfrm>
              <a:off x="2653074" y="4963860"/>
              <a:ext cx="0" cy="1045972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>
              <a:stCxn id="48" idx="6"/>
              <a:endCxn id="68" idx="2"/>
            </p:cNvCxnSpPr>
            <p:nvPr/>
          </p:nvCxnSpPr>
          <p:spPr>
            <a:xfrm>
              <a:off x="2919774" y="4697160"/>
              <a:ext cx="2186705" cy="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 Box 31"/>
            <p:cNvSpPr txBox="1">
              <a:spLocks noChangeArrowheads="1"/>
            </p:cNvSpPr>
            <p:nvPr/>
          </p:nvSpPr>
          <p:spPr bwMode="auto">
            <a:xfrm>
              <a:off x="1392019" y="4815229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</a:t>
              </a:r>
              <a:endParaRPr lang="en-US" kern="1200" dirty="0"/>
            </a:p>
          </p:txBody>
        </p:sp>
        <p:sp>
          <p:nvSpPr>
            <p:cNvPr id="63" name="Text Box 31"/>
            <p:cNvSpPr txBox="1">
              <a:spLocks noChangeArrowheads="1"/>
            </p:cNvSpPr>
            <p:nvPr/>
          </p:nvSpPr>
          <p:spPr bwMode="auto">
            <a:xfrm>
              <a:off x="3682621" y="6269759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9</a:t>
              </a:r>
              <a:endParaRPr lang="en-US" kern="1200" dirty="0"/>
            </a:p>
          </p:txBody>
        </p:sp>
        <p:sp>
          <p:nvSpPr>
            <p:cNvPr id="64" name="Text Box 31"/>
            <p:cNvSpPr txBox="1">
              <a:spLocks noChangeArrowheads="1"/>
            </p:cNvSpPr>
            <p:nvPr/>
          </p:nvSpPr>
          <p:spPr bwMode="auto">
            <a:xfrm>
              <a:off x="1392019" y="6205073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1</a:t>
              </a:r>
              <a:r>
                <a:rPr lang="en-US" dirty="0" smtClean="0"/>
                <a:t>0</a:t>
              </a:r>
              <a:endParaRPr lang="en-US" kern="1200" dirty="0"/>
            </a:p>
          </p:txBody>
        </p:sp>
        <p:sp>
          <p:nvSpPr>
            <p:cNvPr id="65" name="Text Box 31"/>
            <p:cNvSpPr txBox="1">
              <a:spLocks noChangeArrowheads="1"/>
            </p:cNvSpPr>
            <p:nvPr/>
          </p:nvSpPr>
          <p:spPr bwMode="auto">
            <a:xfrm>
              <a:off x="3516348" y="4316641"/>
              <a:ext cx="852073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4</a:t>
              </a:r>
              <a:endParaRPr lang="en-US" kern="1200" dirty="0"/>
            </a:p>
          </p:txBody>
        </p:sp>
        <p:sp>
          <p:nvSpPr>
            <p:cNvPr id="66" name="Text Box 31"/>
            <p:cNvSpPr txBox="1">
              <a:spLocks noChangeArrowheads="1"/>
            </p:cNvSpPr>
            <p:nvPr/>
          </p:nvSpPr>
          <p:spPr bwMode="auto">
            <a:xfrm>
              <a:off x="2680684" y="5292123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</a:t>
              </a:r>
              <a:endParaRPr lang="en-US" kern="1200" dirty="0"/>
            </a:p>
          </p:txBody>
        </p:sp>
        <p:grpSp>
          <p:nvGrpSpPr>
            <p:cNvPr id="67" name="Group 7"/>
            <p:cNvGrpSpPr>
              <a:grpSpLocks/>
            </p:cNvGrpSpPr>
            <p:nvPr/>
          </p:nvGrpSpPr>
          <p:grpSpPr bwMode="auto">
            <a:xfrm>
              <a:off x="5106479" y="4430460"/>
              <a:ext cx="533400" cy="533400"/>
              <a:chOff x="1824" y="2736"/>
              <a:chExt cx="336" cy="336"/>
            </a:xfrm>
          </p:grpSpPr>
          <p:sp>
            <p:nvSpPr>
              <p:cNvPr id="68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C</a:t>
                </a:r>
              </a:p>
            </p:txBody>
          </p:sp>
        </p:grpSp>
        <p:grpSp>
          <p:nvGrpSpPr>
            <p:cNvPr id="70" name="Group 7"/>
            <p:cNvGrpSpPr>
              <a:grpSpLocks/>
            </p:cNvGrpSpPr>
            <p:nvPr/>
          </p:nvGrpSpPr>
          <p:grpSpPr bwMode="auto">
            <a:xfrm>
              <a:off x="5106479" y="6009832"/>
              <a:ext cx="533400" cy="533400"/>
              <a:chOff x="1824" y="2736"/>
              <a:chExt cx="336" cy="336"/>
            </a:xfrm>
          </p:grpSpPr>
          <p:sp>
            <p:nvSpPr>
              <p:cNvPr id="71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D</a:t>
                </a:r>
              </a:p>
            </p:txBody>
          </p:sp>
        </p:grpSp>
        <p:cxnSp>
          <p:nvCxnSpPr>
            <p:cNvPr id="73" name="Straight Arrow Connector 72"/>
            <p:cNvCxnSpPr>
              <a:stCxn id="68" idx="4"/>
              <a:endCxn id="71" idx="0"/>
            </p:cNvCxnSpPr>
            <p:nvPr/>
          </p:nvCxnSpPr>
          <p:spPr>
            <a:xfrm>
              <a:off x="5373179" y="4963860"/>
              <a:ext cx="0" cy="1045972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stCxn id="48" idx="5"/>
              <a:endCxn id="71" idx="1"/>
            </p:cNvCxnSpPr>
            <p:nvPr/>
          </p:nvCxnSpPr>
          <p:spPr>
            <a:xfrm>
              <a:off x="2841659" y="4885745"/>
              <a:ext cx="2342935" cy="1202202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>
              <a:stCxn id="68" idx="6"/>
              <a:endCxn id="55" idx="1"/>
            </p:cNvCxnSpPr>
            <p:nvPr/>
          </p:nvCxnSpPr>
          <p:spPr>
            <a:xfrm>
              <a:off x="5639879" y="4697160"/>
              <a:ext cx="1527824" cy="80850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>
            <a:xfrm flipV="1">
              <a:off x="5653684" y="5887530"/>
              <a:ext cx="1477319" cy="416614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 Box 31"/>
            <p:cNvSpPr txBox="1">
              <a:spLocks noChangeArrowheads="1"/>
            </p:cNvSpPr>
            <p:nvPr/>
          </p:nvSpPr>
          <p:spPr bwMode="auto">
            <a:xfrm>
              <a:off x="5373179" y="5203092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6</a:t>
              </a:r>
              <a:endParaRPr lang="en-US" kern="1200" dirty="0"/>
            </a:p>
          </p:txBody>
        </p:sp>
        <p:sp>
          <p:nvSpPr>
            <p:cNvPr id="78" name="Text Box 31"/>
            <p:cNvSpPr txBox="1">
              <a:spLocks noChangeArrowheads="1"/>
            </p:cNvSpPr>
            <p:nvPr/>
          </p:nvSpPr>
          <p:spPr bwMode="auto">
            <a:xfrm>
              <a:off x="6300571" y="4683354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10</a:t>
              </a:r>
              <a:endParaRPr lang="en-US" kern="1200" dirty="0"/>
            </a:p>
          </p:txBody>
        </p:sp>
        <p:sp>
          <p:nvSpPr>
            <p:cNvPr id="79" name="Text Box 31"/>
            <p:cNvSpPr txBox="1">
              <a:spLocks noChangeArrowheads="1"/>
            </p:cNvSpPr>
            <p:nvPr/>
          </p:nvSpPr>
          <p:spPr bwMode="auto">
            <a:xfrm>
              <a:off x="6320697" y="6009832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</a:t>
              </a:r>
              <a:endParaRPr lang="en-US" kern="1200" dirty="0"/>
            </a:p>
          </p:txBody>
        </p:sp>
        <p:sp>
          <p:nvSpPr>
            <p:cNvPr id="80" name="Text Box 31"/>
            <p:cNvSpPr txBox="1">
              <a:spLocks noChangeArrowheads="1"/>
            </p:cNvSpPr>
            <p:nvPr/>
          </p:nvSpPr>
          <p:spPr bwMode="auto">
            <a:xfrm>
              <a:off x="3682621" y="5019735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8</a:t>
              </a:r>
              <a:endParaRPr lang="en-US" kern="1200" dirty="0"/>
            </a:p>
          </p:txBody>
        </p:sp>
        <p:cxnSp>
          <p:nvCxnSpPr>
            <p:cNvPr id="119" name="Straight Arrow Connector 118"/>
            <p:cNvCxnSpPr/>
            <p:nvPr/>
          </p:nvCxnSpPr>
          <p:spPr>
            <a:xfrm flipV="1">
              <a:off x="5599009" y="5653362"/>
              <a:ext cx="1477319" cy="416614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Text Box 31"/>
            <p:cNvSpPr txBox="1">
              <a:spLocks noChangeArrowheads="1"/>
            </p:cNvSpPr>
            <p:nvPr/>
          </p:nvSpPr>
          <p:spPr bwMode="auto">
            <a:xfrm>
              <a:off x="6079326" y="5470005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8</a:t>
              </a:r>
              <a:endParaRPr lang="en-US" kern="1200" dirty="0"/>
            </a:p>
          </p:txBody>
        </p:sp>
        <p:cxnSp>
          <p:nvCxnSpPr>
            <p:cNvPr id="121" name="Straight Arrow Connector 120"/>
            <p:cNvCxnSpPr/>
            <p:nvPr/>
          </p:nvCxnSpPr>
          <p:spPr>
            <a:xfrm flipV="1">
              <a:off x="1300644" y="4982921"/>
              <a:ext cx="1247220" cy="80393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Text Box 31"/>
            <p:cNvSpPr txBox="1">
              <a:spLocks noChangeArrowheads="1"/>
            </p:cNvSpPr>
            <p:nvPr/>
          </p:nvSpPr>
          <p:spPr bwMode="auto">
            <a:xfrm>
              <a:off x="1817749" y="5348672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8</a:t>
              </a:r>
              <a:endParaRPr lang="en-US" kern="1200" dirty="0"/>
            </a:p>
          </p:txBody>
        </p:sp>
      </p:grpSp>
      <p:sp>
        <p:nvSpPr>
          <p:cNvPr id="123" name="TextBox 122"/>
          <p:cNvSpPr txBox="1"/>
          <p:nvPr/>
        </p:nvSpPr>
        <p:spPr>
          <a:xfrm>
            <a:off x="6728148" y="3902526"/>
            <a:ext cx="24848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Find a path from</a:t>
            </a:r>
            <a:br>
              <a:rPr lang="en-US" sz="2400" dirty="0" smtClean="0">
                <a:solidFill>
                  <a:srgbClr val="FF6600"/>
                </a:solidFill>
              </a:rPr>
            </a:br>
            <a:r>
              <a:rPr lang="en-US" sz="2400" dirty="0" smtClean="0">
                <a:solidFill>
                  <a:srgbClr val="FF6600"/>
                </a:solidFill>
              </a:rPr>
              <a:t>s to t in </a:t>
            </a:r>
            <a:r>
              <a:rPr lang="en-US" sz="2400" dirty="0" err="1" smtClean="0">
                <a:solidFill>
                  <a:srgbClr val="FF6600"/>
                </a:solidFill>
              </a:rPr>
              <a:t>G</a:t>
            </a:r>
            <a:r>
              <a:rPr lang="en-US" sz="2400" baseline="-25000" dirty="0" err="1" smtClean="0">
                <a:solidFill>
                  <a:srgbClr val="FF6600"/>
                </a:solidFill>
              </a:rPr>
              <a:t>f</a:t>
            </a:r>
            <a:endParaRPr lang="en-US" sz="2400" baseline="-250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920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idea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61797" y="1642583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</a:t>
            </a:r>
            <a:endParaRPr lang="en-US" sz="2800" dirty="0"/>
          </a:p>
        </p:txBody>
      </p:sp>
      <p:sp>
        <p:nvSpPr>
          <p:cNvPr id="82" name="TextBox 81"/>
          <p:cNvSpPr txBox="1"/>
          <p:nvPr/>
        </p:nvSpPr>
        <p:spPr>
          <a:xfrm>
            <a:off x="61797" y="4584441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G</a:t>
            </a:r>
            <a:r>
              <a:rPr lang="en-US" sz="2800" baseline="-25000" dirty="0" err="1" smtClean="0"/>
              <a:t>f</a:t>
            </a:r>
            <a:endParaRPr lang="en-US" sz="2800" baseline="-25000" dirty="0"/>
          </a:p>
        </p:txBody>
      </p:sp>
      <p:sp>
        <p:nvSpPr>
          <p:cNvPr id="123" name="TextBox 122"/>
          <p:cNvSpPr txBox="1"/>
          <p:nvPr/>
        </p:nvSpPr>
        <p:spPr>
          <a:xfrm>
            <a:off x="6728148" y="3902526"/>
            <a:ext cx="24848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Find a path from</a:t>
            </a:r>
            <a:br>
              <a:rPr lang="en-US" sz="2400" dirty="0" smtClean="0">
                <a:solidFill>
                  <a:srgbClr val="FF6600"/>
                </a:solidFill>
              </a:rPr>
            </a:br>
            <a:r>
              <a:rPr lang="en-US" sz="2400" dirty="0" smtClean="0">
                <a:solidFill>
                  <a:srgbClr val="FF6600"/>
                </a:solidFill>
              </a:rPr>
              <a:t>s to t in </a:t>
            </a:r>
            <a:r>
              <a:rPr lang="en-US" sz="2400" dirty="0" err="1" smtClean="0">
                <a:solidFill>
                  <a:srgbClr val="FF6600"/>
                </a:solidFill>
              </a:rPr>
              <a:t>G</a:t>
            </a:r>
            <a:r>
              <a:rPr lang="en-US" sz="2400" baseline="-25000" dirty="0" err="1" smtClean="0">
                <a:solidFill>
                  <a:srgbClr val="FF6600"/>
                </a:solidFill>
              </a:rPr>
              <a:t>f</a:t>
            </a:r>
            <a:endParaRPr lang="en-US" sz="2400" baseline="-25000" dirty="0">
              <a:solidFill>
                <a:srgbClr val="FF6600"/>
              </a:solidFill>
            </a:endParaRPr>
          </a:p>
        </p:txBody>
      </p:sp>
      <p:grpSp>
        <p:nvGrpSpPr>
          <p:cNvPr id="101" name="Group 4"/>
          <p:cNvGrpSpPr>
            <a:grpSpLocks/>
          </p:cNvGrpSpPr>
          <p:nvPr/>
        </p:nvGrpSpPr>
        <p:grpSpPr bwMode="auto">
          <a:xfrm>
            <a:off x="711479" y="2824235"/>
            <a:ext cx="533400" cy="533400"/>
            <a:chOff x="1824" y="2736"/>
            <a:chExt cx="336" cy="336"/>
          </a:xfrm>
        </p:grpSpPr>
        <p:sp>
          <p:nvSpPr>
            <p:cNvPr id="124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126" name="Group 7"/>
          <p:cNvGrpSpPr>
            <a:grpSpLocks/>
          </p:cNvGrpSpPr>
          <p:nvPr/>
        </p:nvGrpSpPr>
        <p:grpSpPr bwMode="auto">
          <a:xfrm>
            <a:off x="2335869" y="1643135"/>
            <a:ext cx="533400" cy="533400"/>
            <a:chOff x="1824" y="2736"/>
            <a:chExt cx="336" cy="336"/>
          </a:xfrm>
        </p:grpSpPr>
        <p:sp>
          <p:nvSpPr>
            <p:cNvPr id="1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29" name="Group 7"/>
          <p:cNvGrpSpPr>
            <a:grpSpLocks/>
          </p:cNvGrpSpPr>
          <p:nvPr/>
        </p:nvGrpSpPr>
        <p:grpSpPr bwMode="auto">
          <a:xfrm>
            <a:off x="2335869" y="3222507"/>
            <a:ext cx="533400" cy="533400"/>
            <a:chOff x="1824" y="2736"/>
            <a:chExt cx="336" cy="336"/>
          </a:xfrm>
        </p:grpSpPr>
        <p:sp>
          <p:nvSpPr>
            <p:cNvPr id="1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2" name="Group 7"/>
          <p:cNvGrpSpPr>
            <a:grpSpLocks/>
          </p:cNvGrpSpPr>
          <p:nvPr/>
        </p:nvGrpSpPr>
        <p:grpSpPr bwMode="auto">
          <a:xfrm>
            <a:off x="7039083" y="2640220"/>
            <a:ext cx="533400" cy="533400"/>
            <a:chOff x="1824" y="2736"/>
            <a:chExt cx="336" cy="336"/>
          </a:xfrm>
        </p:grpSpPr>
        <p:sp>
          <p:nvSpPr>
            <p:cNvPr id="133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4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35" name="Straight Arrow Connector 134"/>
          <p:cNvCxnSpPr>
            <a:stCxn id="124" idx="7"/>
            <a:endCxn id="127" idx="3"/>
          </p:cNvCxnSpPr>
          <p:nvPr/>
        </p:nvCxnSpPr>
        <p:spPr>
          <a:xfrm flipV="1">
            <a:off x="1166764" y="2098420"/>
            <a:ext cx="1247220" cy="80393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>
            <a:stCxn id="124" idx="5"/>
            <a:endCxn id="130" idx="2"/>
          </p:cNvCxnSpPr>
          <p:nvPr/>
        </p:nvCxnSpPr>
        <p:spPr>
          <a:xfrm>
            <a:off x="1166764" y="3279520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>
            <a:stCxn id="130" idx="6"/>
            <a:endCxn id="149" idx="2"/>
          </p:cNvCxnSpPr>
          <p:nvPr/>
        </p:nvCxnSpPr>
        <p:spPr>
          <a:xfrm>
            <a:off x="2869269" y="3489207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>
            <a:stCxn id="127" idx="4"/>
            <a:endCxn id="130" idx="0"/>
          </p:cNvCxnSpPr>
          <p:nvPr/>
        </p:nvCxnSpPr>
        <p:spPr>
          <a:xfrm>
            <a:off x="2602569" y="2176535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>
            <a:stCxn id="127" idx="6"/>
            <a:endCxn id="146" idx="2"/>
          </p:cNvCxnSpPr>
          <p:nvPr/>
        </p:nvCxnSpPr>
        <p:spPr>
          <a:xfrm>
            <a:off x="2869269" y="1909835"/>
            <a:ext cx="218670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0" name="Text Box 31"/>
          <p:cNvSpPr txBox="1">
            <a:spLocks noChangeArrowheads="1"/>
          </p:cNvSpPr>
          <p:nvPr/>
        </p:nvSpPr>
        <p:spPr bwMode="auto">
          <a:xfrm>
            <a:off x="1032358" y="2098420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141" name="Text Box 31"/>
          <p:cNvSpPr txBox="1">
            <a:spLocks noChangeArrowheads="1"/>
          </p:cNvSpPr>
          <p:nvPr/>
        </p:nvSpPr>
        <p:spPr bwMode="auto">
          <a:xfrm>
            <a:off x="3632116" y="3482434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9</a:t>
            </a:r>
            <a:endParaRPr lang="en-US" kern="1200" dirty="0"/>
          </a:p>
        </p:txBody>
      </p:sp>
      <p:sp>
        <p:nvSpPr>
          <p:cNvPr id="142" name="Text Box 31"/>
          <p:cNvSpPr txBox="1">
            <a:spLocks noChangeArrowheads="1"/>
          </p:cNvSpPr>
          <p:nvPr/>
        </p:nvSpPr>
        <p:spPr bwMode="auto">
          <a:xfrm>
            <a:off x="1341514" y="341774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r>
              <a:rPr lang="en-US" dirty="0" smtClean="0"/>
              <a:t>0</a:t>
            </a:r>
            <a:endParaRPr lang="en-US" kern="1200" dirty="0"/>
          </a:p>
        </p:txBody>
      </p:sp>
      <p:sp>
        <p:nvSpPr>
          <p:cNvPr id="143" name="Text Box 31"/>
          <p:cNvSpPr txBox="1">
            <a:spLocks noChangeArrowheads="1"/>
          </p:cNvSpPr>
          <p:nvPr/>
        </p:nvSpPr>
        <p:spPr bwMode="auto">
          <a:xfrm>
            <a:off x="3465843" y="1529316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/4</a:t>
            </a:r>
            <a:endParaRPr lang="en-US" kern="1200" dirty="0"/>
          </a:p>
        </p:txBody>
      </p:sp>
      <p:sp>
        <p:nvSpPr>
          <p:cNvPr id="144" name="Text Box 31"/>
          <p:cNvSpPr txBox="1">
            <a:spLocks noChangeArrowheads="1"/>
          </p:cNvSpPr>
          <p:nvPr/>
        </p:nvSpPr>
        <p:spPr bwMode="auto">
          <a:xfrm>
            <a:off x="2630179" y="250479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145" name="Group 7"/>
          <p:cNvGrpSpPr>
            <a:grpSpLocks/>
          </p:cNvGrpSpPr>
          <p:nvPr/>
        </p:nvGrpSpPr>
        <p:grpSpPr bwMode="auto">
          <a:xfrm>
            <a:off x="5055974" y="1643135"/>
            <a:ext cx="533400" cy="533400"/>
            <a:chOff x="1824" y="2736"/>
            <a:chExt cx="336" cy="336"/>
          </a:xfrm>
        </p:grpSpPr>
        <p:sp>
          <p:nvSpPr>
            <p:cNvPr id="146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7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148" name="Group 7"/>
          <p:cNvGrpSpPr>
            <a:grpSpLocks/>
          </p:cNvGrpSpPr>
          <p:nvPr/>
        </p:nvGrpSpPr>
        <p:grpSpPr bwMode="auto">
          <a:xfrm>
            <a:off x="5055974" y="3222507"/>
            <a:ext cx="533400" cy="533400"/>
            <a:chOff x="1824" y="2736"/>
            <a:chExt cx="336" cy="336"/>
          </a:xfrm>
        </p:grpSpPr>
        <p:sp>
          <p:nvSpPr>
            <p:cNvPr id="14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151" name="Straight Arrow Connector 150"/>
          <p:cNvCxnSpPr>
            <a:stCxn id="146" idx="4"/>
            <a:endCxn id="149" idx="0"/>
          </p:cNvCxnSpPr>
          <p:nvPr/>
        </p:nvCxnSpPr>
        <p:spPr>
          <a:xfrm>
            <a:off x="5322674" y="2176535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>
            <a:stCxn id="127" idx="5"/>
            <a:endCxn id="149" idx="1"/>
          </p:cNvCxnSpPr>
          <p:nvPr/>
        </p:nvCxnSpPr>
        <p:spPr>
          <a:xfrm>
            <a:off x="2791154" y="2098420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>
            <a:stCxn id="146" idx="6"/>
            <a:endCxn id="133" idx="1"/>
          </p:cNvCxnSpPr>
          <p:nvPr/>
        </p:nvCxnSpPr>
        <p:spPr>
          <a:xfrm>
            <a:off x="5589374" y="1909835"/>
            <a:ext cx="1527824" cy="8085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>
            <a:stCxn id="149" idx="6"/>
            <a:endCxn id="133" idx="2"/>
          </p:cNvCxnSpPr>
          <p:nvPr/>
        </p:nvCxnSpPr>
        <p:spPr>
          <a:xfrm flipV="1">
            <a:off x="5589374" y="2906920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5" name="Text Box 31"/>
          <p:cNvSpPr txBox="1">
            <a:spLocks noChangeArrowheads="1"/>
          </p:cNvSpPr>
          <p:nvPr/>
        </p:nvSpPr>
        <p:spPr bwMode="auto">
          <a:xfrm>
            <a:off x="5322674" y="2415767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6</a:t>
            </a:r>
            <a:endParaRPr lang="en-US" kern="1200" dirty="0"/>
          </a:p>
        </p:txBody>
      </p:sp>
      <p:sp>
        <p:nvSpPr>
          <p:cNvPr id="156" name="Text Box 31"/>
          <p:cNvSpPr txBox="1">
            <a:spLocks noChangeArrowheads="1"/>
          </p:cNvSpPr>
          <p:nvPr/>
        </p:nvSpPr>
        <p:spPr bwMode="auto">
          <a:xfrm>
            <a:off x="6250066" y="1896029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157" name="Text Box 31"/>
          <p:cNvSpPr txBox="1">
            <a:spLocks noChangeArrowheads="1"/>
          </p:cNvSpPr>
          <p:nvPr/>
        </p:nvSpPr>
        <p:spPr bwMode="auto">
          <a:xfrm>
            <a:off x="6242582" y="3222507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8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158" name="Text Box 31"/>
          <p:cNvSpPr txBox="1">
            <a:spLocks noChangeArrowheads="1"/>
          </p:cNvSpPr>
          <p:nvPr/>
        </p:nvSpPr>
        <p:spPr bwMode="auto">
          <a:xfrm>
            <a:off x="3632116" y="2232410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8</a:t>
            </a:r>
            <a:r>
              <a:rPr lang="en-US" dirty="0" smtClean="0"/>
              <a:t>/8</a:t>
            </a:r>
            <a:endParaRPr lang="en-US" kern="1200" dirty="0"/>
          </a:p>
        </p:txBody>
      </p:sp>
      <p:grpSp>
        <p:nvGrpSpPr>
          <p:cNvPr id="3" name="Group 2"/>
          <p:cNvGrpSpPr/>
          <p:nvPr/>
        </p:nvGrpSpPr>
        <p:grpSpPr>
          <a:xfrm>
            <a:off x="761984" y="4217728"/>
            <a:ext cx="6861004" cy="2418744"/>
            <a:chOff x="761984" y="4217728"/>
            <a:chExt cx="6861004" cy="2418744"/>
          </a:xfrm>
        </p:grpSpPr>
        <p:grpSp>
          <p:nvGrpSpPr>
            <p:cNvPr id="40" name="Group 4"/>
            <p:cNvGrpSpPr>
              <a:grpSpLocks/>
            </p:cNvGrpSpPr>
            <p:nvPr/>
          </p:nvGrpSpPr>
          <p:grpSpPr bwMode="auto">
            <a:xfrm>
              <a:off x="761984" y="5611560"/>
              <a:ext cx="533400" cy="533400"/>
              <a:chOff x="1824" y="2736"/>
              <a:chExt cx="336" cy="336"/>
            </a:xfrm>
          </p:grpSpPr>
          <p:sp>
            <p:nvSpPr>
              <p:cNvPr id="41" name="Oval 5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Text Box 6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S</a:t>
                </a:r>
              </a:p>
            </p:txBody>
          </p:sp>
        </p:grpSp>
        <p:grpSp>
          <p:nvGrpSpPr>
            <p:cNvPr id="44" name="Group 7"/>
            <p:cNvGrpSpPr>
              <a:grpSpLocks/>
            </p:cNvGrpSpPr>
            <p:nvPr/>
          </p:nvGrpSpPr>
          <p:grpSpPr bwMode="auto">
            <a:xfrm>
              <a:off x="2386374" y="4430460"/>
              <a:ext cx="533400" cy="533400"/>
              <a:chOff x="1824" y="2736"/>
              <a:chExt cx="336" cy="336"/>
            </a:xfrm>
          </p:grpSpPr>
          <p:sp>
            <p:nvSpPr>
              <p:cNvPr id="48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A</a:t>
                </a:r>
              </a:p>
            </p:txBody>
          </p:sp>
        </p:grpSp>
        <p:grpSp>
          <p:nvGrpSpPr>
            <p:cNvPr id="51" name="Group 7"/>
            <p:cNvGrpSpPr>
              <a:grpSpLocks/>
            </p:cNvGrpSpPr>
            <p:nvPr/>
          </p:nvGrpSpPr>
          <p:grpSpPr bwMode="auto">
            <a:xfrm>
              <a:off x="2386374" y="6009832"/>
              <a:ext cx="533400" cy="533400"/>
              <a:chOff x="1824" y="2736"/>
              <a:chExt cx="336" cy="336"/>
            </a:xfrm>
          </p:grpSpPr>
          <p:sp>
            <p:nvSpPr>
              <p:cNvPr id="52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B</a:t>
                </a:r>
              </a:p>
            </p:txBody>
          </p:sp>
        </p:grpSp>
        <p:grpSp>
          <p:nvGrpSpPr>
            <p:cNvPr id="54" name="Group 7"/>
            <p:cNvGrpSpPr>
              <a:grpSpLocks/>
            </p:cNvGrpSpPr>
            <p:nvPr/>
          </p:nvGrpSpPr>
          <p:grpSpPr bwMode="auto">
            <a:xfrm>
              <a:off x="7089588" y="5427545"/>
              <a:ext cx="533400" cy="533400"/>
              <a:chOff x="1824" y="2736"/>
              <a:chExt cx="336" cy="336"/>
            </a:xfrm>
          </p:grpSpPr>
          <p:sp>
            <p:nvSpPr>
              <p:cNvPr id="55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T</a:t>
                </a:r>
              </a:p>
            </p:txBody>
          </p:sp>
        </p:grpSp>
        <p:cxnSp>
          <p:nvCxnSpPr>
            <p:cNvPr id="58" name="Straight Arrow Connector 57"/>
            <p:cNvCxnSpPr>
              <a:stCxn id="41" idx="5"/>
              <a:endCxn id="52" idx="2"/>
            </p:cNvCxnSpPr>
            <p:nvPr/>
          </p:nvCxnSpPr>
          <p:spPr>
            <a:xfrm>
              <a:off x="1217269" y="6066845"/>
              <a:ext cx="1169105" cy="209687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stCxn id="52" idx="6"/>
              <a:endCxn id="71" idx="2"/>
            </p:cNvCxnSpPr>
            <p:nvPr/>
          </p:nvCxnSpPr>
          <p:spPr>
            <a:xfrm>
              <a:off x="2919774" y="6276532"/>
              <a:ext cx="2186705" cy="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stCxn id="48" idx="4"/>
              <a:endCxn id="52" idx="0"/>
            </p:cNvCxnSpPr>
            <p:nvPr/>
          </p:nvCxnSpPr>
          <p:spPr>
            <a:xfrm>
              <a:off x="2653074" y="4963860"/>
              <a:ext cx="0" cy="1045972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/>
            <p:nvPr/>
          </p:nvCxnSpPr>
          <p:spPr>
            <a:xfrm>
              <a:off x="2919774" y="4572906"/>
              <a:ext cx="2186705" cy="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 Box 31"/>
            <p:cNvSpPr txBox="1">
              <a:spLocks noChangeArrowheads="1"/>
            </p:cNvSpPr>
            <p:nvPr/>
          </p:nvSpPr>
          <p:spPr bwMode="auto">
            <a:xfrm>
              <a:off x="3682621" y="6269759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9</a:t>
              </a:r>
              <a:endParaRPr lang="en-US" kern="1200" dirty="0"/>
            </a:p>
          </p:txBody>
        </p:sp>
        <p:sp>
          <p:nvSpPr>
            <p:cNvPr id="64" name="Text Box 31"/>
            <p:cNvSpPr txBox="1">
              <a:spLocks noChangeArrowheads="1"/>
            </p:cNvSpPr>
            <p:nvPr/>
          </p:nvSpPr>
          <p:spPr bwMode="auto">
            <a:xfrm>
              <a:off x="1392019" y="6205073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1</a:t>
              </a:r>
              <a:r>
                <a:rPr lang="en-US" dirty="0" smtClean="0"/>
                <a:t>0</a:t>
              </a:r>
              <a:endParaRPr lang="en-US" kern="1200" dirty="0"/>
            </a:p>
          </p:txBody>
        </p:sp>
        <p:sp>
          <p:nvSpPr>
            <p:cNvPr id="65" name="Text Box 31"/>
            <p:cNvSpPr txBox="1">
              <a:spLocks noChangeArrowheads="1"/>
            </p:cNvSpPr>
            <p:nvPr/>
          </p:nvSpPr>
          <p:spPr bwMode="auto">
            <a:xfrm>
              <a:off x="4036011" y="4217728"/>
              <a:ext cx="852073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2</a:t>
              </a:r>
              <a:endParaRPr lang="en-US" kern="1200" dirty="0"/>
            </a:p>
          </p:txBody>
        </p:sp>
        <p:sp>
          <p:nvSpPr>
            <p:cNvPr id="66" name="Text Box 31"/>
            <p:cNvSpPr txBox="1">
              <a:spLocks noChangeArrowheads="1"/>
            </p:cNvSpPr>
            <p:nvPr/>
          </p:nvSpPr>
          <p:spPr bwMode="auto">
            <a:xfrm>
              <a:off x="2680684" y="5292123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</a:t>
              </a:r>
              <a:endParaRPr lang="en-US" kern="1200" dirty="0"/>
            </a:p>
          </p:txBody>
        </p:sp>
        <p:grpSp>
          <p:nvGrpSpPr>
            <p:cNvPr id="67" name="Group 7"/>
            <p:cNvGrpSpPr>
              <a:grpSpLocks/>
            </p:cNvGrpSpPr>
            <p:nvPr/>
          </p:nvGrpSpPr>
          <p:grpSpPr bwMode="auto">
            <a:xfrm>
              <a:off x="5106479" y="4430460"/>
              <a:ext cx="533400" cy="533400"/>
              <a:chOff x="1824" y="2736"/>
              <a:chExt cx="336" cy="336"/>
            </a:xfrm>
          </p:grpSpPr>
          <p:sp>
            <p:nvSpPr>
              <p:cNvPr id="68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C</a:t>
                </a:r>
              </a:p>
            </p:txBody>
          </p:sp>
        </p:grpSp>
        <p:grpSp>
          <p:nvGrpSpPr>
            <p:cNvPr id="70" name="Group 7"/>
            <p:cNvGrpSpPr>
              <a:grpSpLocks/>
            </p:cNvGrpSpPr>
            <p:nvPr/>
          </p:nvGrpSpPr>
          <p:grpSpPr bwMode="auto">
            <a:xfrm>
              <a:off x="5106479" y="6009832"/>
              <a:ext cx="533400" cy="533400"/>
              <a:chOff x="1824" y="2736"/>
              <a:chExt cx="336" cy="336"/>
            </a:xfrm>
          </p:grpSpPr>
          <p:sp>
            <p:nvSpPr>
              <p:cNvPr id="71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D</a:t>
                </a:r>
              </a:p>
            </p:txBody>
          </p:sp>
        </p:grpSp>
        <p:cxnSp>
          <p:nvCxnSpPr>
            <p:cNvPr id="73" name="Straight Arrow Connector 72"/>
            <p:cNvCxnSpPr>
              <a:stCxn id="68" idx="4"/>
              <a:endCxn id="71" idx="0"/>
            </p:cNvCxnSpPr>
            <p:nvPr/>
          </p:nvCxnSpPr>
          <p:spPr>
            <a:xfrm>
              <a:off x="5373179" y="4963860"/>
              <a:ext cx="0" cy="1045972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stCxn id="48" idx="5"/>
              <a:endCxn id="71" idx="1"/>
            </p:cNvCxnSpPr>
            <p:nvPr/>
          </p:nvCxnSpPr>
          <p:spPr>
            <a:xfrm>
              <a:off x="2841659" y="4885745"/>
              <a:ext cx="2342935" cy="1202202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>
              <a:off x="5667489" y="4614324"/>
              <a:ext cx="1527824" cy="80850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>
            <a:xfrm flipV="1">
              <a:off x="5653684" y="5887530"/>
              <a:ext cx="1477319" cy="416614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 Box 31"/>
            <p:cNvSpPr txBox="1">
              <a:spLocks noChangeArrowheads="1"/>
            </p:cNvSpPr>
            <p:nvPr/>
          </p:nvSpPr>
          <p:spPr bwMode="auto">
            <a:xfrm>
              <a:off x="5373179" y="5203092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6</a:t>
              </a:r>
              <a:endParaRPr lang="en-US" kern="1200" dirty="0"/>
            </a:p>
          </p:txBody>
        </p:sp>
        <p:sp>
          <p:nvSpPr>
            <p:cNvPr id="78" name="Text Box 31"/>
            <p:cNvSpPr txBox="1">
              <a:spLocks noChangeArrowheads="1"/>
            </p:cNvSpPr>
            <p:nvPr/>
          </p:nvSpPr>
          <p:spPr bwMode="auto">
            <a:xfrm>
              <a:off x="6300571" y="4683354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8</a:t>
              </a:r>
              <a:endParaRPr lang="en-US" kern="1200" dirty="0"/>
            </a:p>
          </p:txBody>
        </p:sp>
        <p:sp>
          <p:nvSpPr>
            <p:cNvPr id="79" name="Text Box 31"/>
            <p:cNvSpPr txBox="1">
              <a:spLocks noChangeArrowheads="1"/>
            </p:cNvSpPr>
            <p:nvPr/>
          </p:nvSpPr>
          <p:spPr bwMode="auto">
            <a:xfrm>
              <a:off x="6320697" y="6009832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</a:t>
              </a:r>
              <a:endParaRPr lang="en-US" kern="1200" dirty="0"/>
            </a:p>
          </p:txBody>
        </p:sp>
        <p:sp>
          <p:nvSpPr>
            <p:cNvPr id="80" name="Text Box 31"/>
            <p:cNvSpPr txBox="1">
              <a:spLocks noChangeArrowheads="1"/>
            </p:cNvSpPr>
            <p:nvPr/>
          </p:nvSpPr>
          <p:spPr bwMode="auto">
            <a:xfrm>
              <a:off x="3682621" y="5019735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8</a:t>
              </a:r>
              <a:endParaRPr lang="en-US" kern="1200" dirty="0"/>
            </a:p>
          </p:txBody>
        </p:sp>
        <p:cxnSp>
          <p:nvCxnSpPr>
            <p:cNvPr id="119" name="Straight Arrow Connector 118"/>
            <p:cNvCxnSpPr/>
            <p:nvPr/>
          </p:nvCxnSpPr>
          <p:spPr>
            <a:xfrm flipV="1">
              <a:off x="5599009" y="5653362"/>
              <a:ext cx="1477319" cy="416614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Text Box 31"/>
            <p:cNvSpPr txBox="1">
              <a:spLocks noChangeArrowheads="1"/>
            </p:cNvSpPr>
            <p:nvPr/>
          </p:nvSpPr>
          <p:spPr bwMode="auto">
            <a:xfrm>
              <a:off x="6079326" y="5470005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8</a:t>
              </a:r>
              <a:endParaRPr lang="en-US" kern="1200" dirty="0"/>
            </a:p>
          </p:txBody>
        </p:sp>
        <p:cxnSp>
          <p:nvCxnSpPr>
            <p:cNvPr id="121" name="Straight Arrow Connector 120"/>
            <p:cNvCxnSpPr/>
            <p:nvPr/>
          </p:nvCxnSpPr>
          <p:spPr>
            <a:xfrm flipV="1">
              <a:off x="1245424" y="4927697"/>
              <a:ext cx="1247220" cy="80393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Text Box 31"/>
            <p:cNvSpPr txBox="1">
              <a:spLocks noChangeArrowheads="1"/>
            </p:cNvSpPr>
            <p:nvPr/>
          </p:nvSpPr>
          <p:spPr bwMode="auto">
            <a:xfrm>
              <a:off x="1817749" y="5348672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10</a:t>
              </a:r>
              <a:endParaRPr lang="en-US" kern="1200" dirty="0"/>
            </a:p>
          </p:txBody>
        </p:sp>
        <p:cxnSp>
          <p:nvCxnSpPr>
            <p:cNvPr id="159" name="Straight Arrow Connector 158"/>
            <p:cNvCxnSpPr/>
            <p:nvPr/>
          </p:nvCxnSpPr>
          <p:spPr>
            <a:xfrm>
              <a:off x="2919774" y="4792491"/>
              <a:ext cx="2186705" cy="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0" name="Text Box 31"/>
            <p:cNvSpPr txBox="1">
              <a:spLocks noChangeArrowheads="1"/>
            </p:cNvSpPr>
            <p:nvPr/>
          </p:nvSpPr>
          <p:spPr bwMode="auto">
            <a:xfrm>
              <a:off x="4052824" y="4743308"/>
              <a:ext cx="852073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2</a:t>
              </a:r>
              <a:endParaRPr lang="en-US" kern="1200" dirty="0"/>
            </a:p>
          </p:txBody>
        </p:sp>
        <p:cxnSp>
          <p:nvCxnSpPr>
            <p:cNvPr id="161" name="Straight Arrow Connector 160"/>
            <p:cNvCxnSpPr/>
            <p:nvPr/>
          </p:nvCxnSpPr>
          <p:spPr>
            <a:xfrm>
              <a:off x="5557594" y="4835754"/>
              <a:ext cx="1527824" cy="80850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2" name="Text Box 31"/>
            <p:cNvSpPr txBox="1">
              <a:spLocks noChangeArrowheads="1"/>
            </p:cNvSpPr>
            <p:nvPr/>
          </p:nvSpPr>
          <p:spPr bwMode="auto">
            <a:xfrm>
              <a:off x="5928546" y="5089486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2</a:t>
              </a:r>
              <a:endParaRPr lang="en-US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328871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flow problem</a:t>
            </a:r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921559" y="3302039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545949" y="2120939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545949" y="3700311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249163" y="3118024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376844" y="2576224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376844" y="3757324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079349" y="3967011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2812649" y="265433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079349" y="238763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376844" y="2576224"/>
            <a:ext cx="9926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3842196" y="396023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 smtClean="0"/>
              <a:t>/9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551594" y="389555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675923" y="2007120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 smtClean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2840259" y="298260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266054" y="2120939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266054" y="3700311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532754" y="265433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001234" y="2576224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799454" y="2387639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799454" y="3384724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532754" y="289357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460146" y="2373833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452662" y="370031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3842196" y="2710214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6</a:t>
            </a:r>
            <a:r>
              <a:rPr lang="en-US" dirty="0" smtClean="0"/>
              <a:t>/8</a:t>
            </a:r>
            <a:endParaRPr lang="en-US" kern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5532754" y="5225917"/>
            <a:ext cx="16703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14 units</a:t>
            </a:r>
            <a:endParaRPr lang="en-US" sz="2800" dirty="0">
              <a:solidFill>
                <a:srgbClr val="0000FF"/>
              </a:solidFill>
            </a:endParaRPr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1722587" y="4292851"/>
            <a:ext cx="2074458" cy="2765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907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idea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61797" y="1642583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</a:t>
            </a:r>
            <a:endParaRPr lang="en-US" sz="2800" dirty="0"/>
          </a:p>
        </p:txBody>
      </p:sp>
      <p:sp>
        <p:nvSpPr>
          <p:cNvPr id="82" name="TextBox 81"/>
          <p:cNvSpPr txBox="1"/>
          <p:nvPr/>
        </p:nvSpPr>
        <p:spPr>
          <a:xfrm>
            <a:off x="61797" y="4584441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G</a:t>
            </a:r>
            <a:r>
              <a:rPr lang="en-US" sz="2800" baseline="-25000" dirty="0" err="1" smtClean="0"/>
              <a:t>f</a:t>
            </a:r>
            <a:endParaRPr lang="en-US" sz="2800" baseline="-25000" dirty="0"/>
          </a:p>
        </p:txBody>
      </p:sp>
      <p:sp>
        <p:nvSpPr>
          <p:cNvPr id="123" name="TextBox 122"/>
          <p:cNvSpPr txBox="1"/>
          <p:nvPr/>
        </p:nvSpPr>
        <p:spPr>
          <a:xfrm>
            <a:off x="6728148" y="3902526"/>
            <a:ext cx="24848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Find a path from</a:t>
            </a:r>
            <a:br>
              <a:rPr lang="en-US" sz="2400" dirty="0" smtClean="0">
                <a:solidFill>
                  <a:srgbClr val="FF6600"/>
                </a:solidFill>
              </a:rPr>
            </a:br>
            <a:r>
              <a:rPr lang="en-US" sz="2400" dirty="0" smtClean="0">
                <a:solidFill>
                  <a:srgbClr val="FF6600"/>
                </a:solidFill>
              </a:rPr>
              <a:t>s to t in </a:t>
            </a:r>
            <a:r>
              <a:rPr lang="en-US" sz="2400" dirty="0" err="1" smtClean="0">
                <a:solidFill>
                  <a:srgbClr val="FF6600"/>
                </a:solidFill>
              </a:rPr>
              <a:t>G</a:t>
            </a:r>
            <a:r>
              <a:rPr lang="en-US" sz="2400" baseline="-25000" dirty="0" err="1" smtClean="0">
                <a:solidFill>
                  <a:srgbClr val="FF6600"/>
                </a:solidFill>
              </a:rPr>
              <a:t>f</a:t>
            </a:r>
            <a:endParaRPr lang="en-US" sz="2400" baseline="-25000" dirty="0">
              <a:solidFill>
                <a:srgbClr val="FF6600"/>
              </a:solidFill>
            </a:endParaRPr>
          </a:p>
        </p:txBody>
      </p:sp>
      <p:grpSp>
        <p:nvGrpSpPr>
          <p:cNvPr id="85" name="Group 4"/>
          <p:cNvGrpSpPr>
            <a:grpSpLocks/>
          </p:cNvGrpSpPr>
          <p:nvPr/>
        </p:nvGrpSpPr>
        <p:grpSpPr bwMode="auto">
          <a:xfrm>
            <a:off x="697674" y="2895366"/>
            <a:ext cx="533400" cy="533400"/>
            <a:chOff x="1824" y="2736"/>
            <a:chExt cx="336" cy="336"/>
          </a:xfrm>
        </p:grpSpPr>
        <p:sp>
          <p:nvSpPr>
            <p:cNvPr id="8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88" name="Group 7"/>
          <p:cNvGrpSpPr>
            <a:grpSpLocks/>
          </p:cNvGrpSpPr>
          <p:nvPr/>
        </p:nvGrpSpPr>
        <p:grpSpPr bwMode="auto">
          <a:xfrm>
            <a:off x="2322064" y="1714266"/>
            <a:ext cx="533400" cy="533400"/>
            <a:chOff x="1824" y="2736"/>
            <a:chExt cx="336" cy="336"/>
          </a:xfrm>
        </p:grpSpPr>
        <p:sp>
          <p:nvSpPr>
            <p:cNvPr id="8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91" name="Group 7"/>
          <p:cNvGrpSpPr>
            <a:grpSpLocks/>
          </p:cNvGrpSpPr>
          <p:nvPr/>
        </p:nvGrpSpPr>
        <p:grpSpPr bwMode="auto">
          <a:xfrm>
            <a:off x="2322064" y="3293638"/>
            <a:ext cx="533400" cy="533400"/>
            <a:chOff x="1824" y="2736"/>
            <a:chExt cx="336" cy="336"/>
          </a:xfrm>
        </p:grpSpPr>
        <p:sp>
          <p:nvSpPr>
            <p:cNvPr id="92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3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94" name="Group 7"/>
          <p:cNvGrpSpPr>
            <a:grpSpLocks/>
          </p:cNvGrpSpPr>
          <p:nvPr/>
        </p:nvGrpSpPr>
        <p:grpSpPr bwMode="auto">
          <a:xfrm>
            <a:off x="7025278" y="2711351"/>
            <a:ext cx="533400" cy="533400"/>
            <a:chOff x="1824" y="2736"/>
            <a:chExt cx="336" cy="336"/>
          </a:xfrm>
        </p:grpSpPr>
        <p:sp>
          <p:nvSpPr>
            <p:cNvPr id="95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97" name="Straight Arrow Connector 96"/>
          <p:cNvCxnSpPr>
            <a:stCxn id="86" idx="7"/>
            <a:endCxn id="89" idx="3"/>
          </p:cNvCxnSpPr>
          <p:nvPr/>
        </p:nvCxnSpPr>
        <p:spPr>
          <a:xfrm flipV="1">
            <a:off x="1152959" y="2169551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86" idx="5"/>
            <a:endCxn id="92" idx="2"/>
          </p:cNvCxnSpPr>
          <p:nvPr/>
        </p:nvCxnSpPr>
        <p:spPr>
          <a:xfrm>
            <a:off x="1152959" y="3350651"/>
            <a:ext cx="1169105" cy="2096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>
            <a:stCxn id="92" idx="6"/>
            <a:endCxn id="112" idx="2"/>
          </p:cNvCxnSpPr>
          <p:nvPr/>
        </p:nvCxnSpPr>
        <p:spPr>
          <a:xfrm>
            <a:off x="2855464" y="3560338"/>
            <a:ext cx="218670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89" idx="4"/>
            <a:endCxn id="92" idx="0"/>
          </p:cNvCxnSpPr>
          <p:nvPr/>
        </p:nvCxnSpPr>
        <p:spPr>
          <a:xfrm>
            <a:off x="2588764" y="2247666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stCxn id="89" idx="6"/>
            <a:endCxn id="109" idx="2"/>
          </p:cNvCxnSpPr>
          <p:nvPr/>
        </p:nvCxnSpPr>
        <p:spPr>
          <a:xfrm>
            <a:off x="2855464" y="1980966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" name="Text Box 31"/>
          <p:cNvSpPr txBox="1">
            <a:spLocks noChangeArrowheads="1"/>
          </p:cNvSpPr>
          <p:nvPr/>
        </p:nvSpPr>
        <p:spPr bwMode="auto">
          <a:xfrm>
            <a:off x="1018553" y="2169551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104" name="Text Box 31"/>
          <p:cNvSpPr txBox="1">
            <a:spLocks noChangeArrowheads="1"/>
          </p:cNvSpPr>
          <p:nvPr/>
        </p:nvSpPr>
        <p:spPr bwMode="auto">
          <a:xfrm>
            <a:off x="3618311" y="3553565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/9</a:t>
            </a:r>
            <a:endParaRPr lang="en-US" kern="1200" dirty="0"/>
          </a:p>
        </p:txBody>
      </p:sp>
      <p:sp>
        <p:nvSpPr>
          <p:cNvPr id="105" name="Text Box 31"/>
          <p:cNvSpPr txBox="1">
            <a:spLocks noChangeArrowheads="1"/>
          </p:cNvSpPr>
          <p:nvPr/>
        </p:nvSpPr>
        <p:spPr bwMode="auto">
          <a:xfrm>
            <a:off x="1327709" y="348887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106" name="Text Box 31"/>
          <p:cNvSpPr txBox="1">
            <a:spLocks noChangeArrowheads="1"/>
          </p:cNvSpPr>
          <p:nvPr/>
        </p:nvSpPr>
        <p:spPr bwMode="auto">
          <a:xfrm>
            <a:off x="3452038" y="1600447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2</a:t>
            </a:r>
            <a:r>
              <a:rPr lang="en-US" dirty="0" smtClean="0"/>
              <a:t>/4</a:t>
            </a:r>
            <a:endParaRPr lang="en-US" kern="1200" dirty="0"/>
          </a:p>
        </p:txBody>
      </p:sp>
      <p:sp>
        <p:nvSpPr>
          <p:cNvPr id="107" name="Text Box 31"/>
          <p:cNvSpPr txBox="1">
            <a:spLocks noChangeArrowheads="1"/>
          </p:cNvSpPr>
          <p:nvPr/>
        </p:nvSpPr>
        <p:spPr bwMode="auto">
          <a:xfrm>
            <a:off x="2616374" y="25759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108" name="Group 7"/>
          <p:cNvGrpSpPr>
            <a:grpSpLocks/>
          </p:cNvGrpSpPr>
          <p:nvPr/>
        </p:nvGrpSpPr>
        <p:grpSpPr bwMode="auto">
          <a:xfrm>
            <a:off x="5042169" y="1714266"/>
            <a:ext cx="533400" cy="533400"/>
            <a:chOff x="1824" y="2736"/>
            <a:chExt cx="336" cy="336"/>
          </a:xfrm>
        </p:grpSpPr>
        <p:sp>
          <p:nvSpPr>
            <p:cNvPr id="10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111" name="Group 7"/>
          <p:cNvGrpSpPr>
            <a:grpSpLocks/>
          </p:cNvGrpSpPr>
          <p:nvPr/>
        </p:nvGrpSpPr>
        <p:grpSpPr bwMode="auto">
          <a:xfrm>
            <a:off x="5042169" y="3293638"/>
            <a:ext cx="533400" cy="533400"/>
            <a:chOff x="1824" y="2736"/>
            <a:chExt cx="336" cy="336"/>
          </a:xfrm>
        </p:grpSpPr>
        <p:sp>
          <p:nvSpPr>
            <p:cNvPr id="112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3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114" name="Straight Arrow Connector 113"/>
          <p:cNvCxnSpPr>
            <a:stCxn id="109" idx="4"/>
            <a:endCxn id="112" idx="0"/>
          </p:cNvCxnSpPr>
          <p:nvPr/>
        </p:nvCxnSpPr>
        <p:spPr>
          <a:xfrm>
            <a:off x="5308869" y="2247666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stCxn id="89" idx="5"/>
            <a:endCxn id="112" idx="1"/>
          </p:cNvCxnSpPr>
          <p:nvPr/>
        </p:nvCxnSpPr>
        <p:spPr>
          <a:xfrm>
            <a:off x="2777349" y="2169551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stCxn id="109" idx="6"/>
            <a:endCxn id="95" idx="1"/>
          </p:cNvCxnSpPr>
          <p:nvPr/>
        </p:nvCxnSpPr>
        <p:spPr>
          <a:xfrm>
            <a:off x="5575569" y="1980966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stCxn id="112" idx="6"/>
            <a:endCxn id="95" idx="2"/>
          </p:cNvCxnSpPr>
          <p:nvPr/>
        </p:nvCxnSpPr>
        <p:spPr>
          <a:xfrm flipV="1">
            <a:off x="5575569" y="2978051"/>
            <a:ext cx="1449709" cy="5822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8" name="Text Box 31"/>
          <p:cNvSpPr txBox="1">
            <a:spLocks noChangeArrowheads="1"/>
          </p:cNvSpPr>
          <p:nvPr/>
        </p:nvSpPr>
        <p:spPr bwMode="auto">
          <a:xfrm>
            <a:off x="5308869" y="248689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6</a:t>
            </a:r>
            <a:endParaRPr lang="en-US" kern="1200" dirty="0"/>
          </a:p>
        </p:txBody>
      </p:sp>
      <p:sp>
        <p:nvSpPr>
          <p:cNvPr id="163" name="Text Box 31"/>
          <p:cNvSpPr txBox="1">
            <a:spLocks noChangeArrowheads="1"/>
          </p:cNvSpPr>
          <p:nvPr/>
        </p:nvSpPr>
        <p:spPr bwMode="auto">
          <a:xfrm>
            <a:off x="6236261" y="1967160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2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164" name="Text Box 31"/>
          <p:cNvSpPr txBox="1">
            <a:spLocks noChangeArrowheads="1"/>
          </p:cNvSpPr>
          <p:nvPr/>
        </p:nvSpPr>
        <p:spPr bwMode="auto">
          <a:xfrm>
            <a:off x="6228777" y="3293638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165" name="Text Box 31"/>
          <p:cNvSpPr txBox="1">
            <a:spLocks noChangeArrowheads="1"/>
          </p:cNvSpPr>
          <p:nvPr/>
        </p:nvSpPr>
        <p:spPr bwMode="auto">
          <a:xfrm>
            <a:off x="3618311" y="230354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8</a:t>
            </a:r>
            <a:r>
              <a:rPr lang="en-US" dirty="0" smtClean="0"/>
              <a:t>/8</a:t>
            </a:r>
            <a:endParaRPr lang="en-US" kern="1200" dirty="0"/>
          </a:p>
        </p:txBody>
      </p:sp>
      <p:grpSp>
        <p:nvGrpSpPr>
          <p:cNvPr id="6" name="Group 5"/>
          <p:cNvGrpSpPr/>
          <p:nvPr/>
        </p:nvGrpSpPr>
        <p:grpSpPr>
          <a:xfrm>
            <a:off x="761984" y="4217728"/>
            <a:ext cx="6861004" cy="2418744"/>
            <a:chOff x="761984" y="4217728"/>
            <a:chExt cx="6861004" cy="2418744"/>
          </a:xfrm>
        </p:grpSpPr>
        <p:grpSp>
          <p:nvGrpSpPr>
            <p:cNvPr id="40" name="Group 4"/>
            <p:cNvGrpSpPr>
              <a:grpSpLocks/>
            </p:cNvGrpSpPr>
            <p:nvPr/>
          </p:nvGrpSpPr>
          <p:grpSpPr bwMode="auto">
            <a:xfrm>
              <a:off x="761984" y="5611560"/>
              <a:ext cx="533400" cy="533400"/>
              <a:chOff x="1824" y="2736"/>
              <a:chExt cx="336" cy="336"/>
            </a:xfrm>
          </p:grpSpPr>
          <p:sp>
            <p:nvSpPr>
              <p:cNvPr id="41" name="Oval 5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Text Box 6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S</a:t>
                </a:r>
              </a:p>
            </p:txBody>
          </p:sp>
        </p:grpSp>
        <p:grpSp>
          <p:nvGrpSpPr>
            <p:cNvPr id="44" name="Group 7"/>
            <p:cNvGrpSpPr>
              <a:grpSpLocks/>
            </p:cNvGrpSpPr>
            <p:nvPr/>
          </p:nvGrpSpPr>
          <p:grpSpPr bwMode="auto">
            <a:xfrm>
              <a:off x="2386374" y="4430460"/>
              <a:ext cx="533400" cy="533400"/>
              <a:chOff x="1824" y="2736"/>
              <a:chExt cx="336" cy="336"/>
            </a:xfrm>
          </p:grpSpPr>
          <p:sp>
            <p:nvSpPr>
              <p:cNvPr id="48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A</a:t>
                </a:r>
              </a:p>
            </p:txBody>
          </p:sp>
        </p:grpSp>
        <p:grpSp>
          <p:nvGrpSpPr>
            <p:cNvPr id="51" name="Group 7"/>
            <p:cNvGrpSpPr>
              <a:grpSpLocks/>
            </p:cNvGrpSpPr>
            <p:nvPr/>
          </p:nvGrpSpPr>
          <p:grpSpPr bwMode="auto">
            <a:xfrm>
              <a:off x="2386374" y="6009832"/>
              <a:ext cx="533400" cy="533400"/>
              <a:chOff x="1824" y="2736"/>
              <a:chExt cx="336" cy="336"/>
            </a:xfrm>
          </p:grpSpPr>
          <p:sp>
            <p:nvSpPr>
              <p:cNvPr id="52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B</a:t>
                </a:r>
              </a:p>
            </p:txBody>
          </p:sp>
        </p:grpSp>
        <p:grpSp>
          <p:nvGrpSpPr>
            <p:cNvPr id="54" name="Group 7"/>
            <p:cNvGrpSpPr>
              <a:grpSpLocks/>
            </p:cNvGrpSpPr>
            <p:nvPr/>
          </p:nvGrpSpPr>
          <p:grpSpPr bwMode="auto">
            <a:xfrm>
              <a:off x="7089588" y="5427545"/>
              <a:ext cx="533400" cy="533400"/>
              <a:chOff x="1824" y="2736"/>
              <a:chExt cx="336" cy="336"/>
            </a:xfrm>
          </p:grpSpPr>
          <p:sp>
            <p:nvSpPr>
              <p:cNvPr id="55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T</a:t>
                </a:r>
              </a:p>
            </p:txBody>
          </p:sp>
        </p:grpSp>
        <p:cxnSp>
          <p:nvCxnSpPr>
            <p:cNvPr id="58" name="Straight Arrow Connector 57"/>
            <p:cNvCxnSpPr/>
            <p:nvPr/>
          </p:nvCxnSpPr>
          <p:spPr>
            <a:xfrm>
              <a:off x="1217269" y="6080651"/>
              <a:ext cx="1155300" cy="333941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>
              <a:off x="2919774" y="6359368"/>
              <a:ext cx="2186705" cy="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stCxn id="48" idx="4"/>
              <a:endCxn id="52" idx="0"/>
            </p:cNvCxnSpPr>
            <p:nvPr/>
          </p:nvCxnSpPr>
          <p:spPr>
            <a:xfrm>
              <a:off x="2653074" y="4963860"/>
              <a:ext cx="0" cy="1045972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/>
            <p:nvPr/>
          </p:nvCxnSpPr>
          <p:spPr>
            <a:xfrm>
              <a:off x="2919774" y="4572906"/>
              <a:ext cx="2186705" cy="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 Box 31"/>
            <p:cNvSpPr txBox="1">
              <a:spLocks noChangeArrowheads="1"/>
            </p:cNvSpPr>
            <p:nvPr/>
          </p:nvSpPr>
          <p:spPr bwMode="auto">
            <a:xfrm>
              <a:off x="3682621" y="6269759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7</a:t>
              </a:r>
              <a:endParaRPr lang="en-US" kern="1200" dirty="0"/>
            </a:p>
          </p:txBody>
        </p:sp>
        <p:sp>
          <p:nvSpPr>
            <p:cNvPr id="64" name="Text Box 31"/>
            <p:cNvSpPr txBox="1">
              <a:spLocks noChangeArrowheads="1"/>
            </p:cNvSpPr>
            <p:nvPr/>
          </p:nvSpPr>
          <p:spPr bwMode="auto">
            <a:xfrm>
              <a:off x="1392019" y="6205073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8</a:t>
              </a:r>
              <a:endParaRPr lang="en-US" kern="1200" dirty="0"/>
            </a:p>
          </p:txBody>
        </p:sp>
        <p:sp>
          <p:nvSpPr>
            <p:cNvPr id="65" name="Text Box 31"/>
            <p:cNvSpPr txBox="1">
              <a:spLocks noChangeArrowheads="1"/>
            </p:cNvSpPr>
            <p:nvPr/>
          </p:nvSpPr>
          <p:spPr bwMode="auto">
            <a:xfrm>
              <a:off x="4036011" y="4217728"/>
              <a:ext cx="852073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2</a:t>
              </a:r>
              <a:endParaRPr lang="en-US" kern="1200" dirty="0"/>
            </a:p>
          </p:txBody>
        </p:sp>
        <p:sp>
          <p:nvSpPr>
            <p:cNvPr id="66" name="Text Box 31"/>
            <p:cNvSpPr txBox="1">
              <a:spLocks noChangeArrowheads="1"/>
            </p:cNvSpPr>
            <p:nvPr/>
          </p:nvSpPr>
          <p:spPr bwMode="auto">
            <a:xfrm>
              <a:off x="2680684" y="5292123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</a:t>
              </a:r>
              <a:endParaRPr lang="en-US" kern="1200" dirty="0"/>
            </a:p>
          </p:txBody>
        </p:sp>
        <p:grpSp>
          <p:nvGrpSpPr>
            <p:cNvPr id="67" name="Group 7"/>
            <p:cNvGrpSpPr>
              <a:grpSpLocks/>
            </p:cNvGrpSpPr>
            <p:nvPr/>
          </p:nvGrpSpPr>
          <p:grpSpPr bwMode="auto">
            <a:xfrm>
              <a:off x="5106479" y="4430460"/>
              <a:ext cx="533400" cy="533400"/>
              <a:chOff x="1824" y="2736"/>
              <a:chExt cx="336" cy="336"/>
            </a:xfrm>
          </p:grpSpPr>
          <p:sp>
            <p:nvSpPr>
              <p:cNvPr id="68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C</a:t>
                </a:r>
              </a:p>
            </p:txBody>
          </p:sp>
        </p:grpSp>
        <p:grpSp>
          <p:nvGrpSpPr>
            <p:cNvPr id="70" name="Group 7"/>
            <p:cNvGrpSpPr>
              <a:grpSpLocks/>
            </p:cNvGrpSpPr>
            <p:nvPr/>
          </p:nvGrpSpPr>
          <p:grpSpPr bwMode="auto">
            <a:xfrm>
              <a:off x="5106479" y="6009832"/>
              <a:ext cx="533400" cy="533400"/>
              <a:chOff x="1824" y="2736"/>
              <a:chExt cx="336" cy="336"/>
            </a:xfrm>
          </p:grpSpPr>
          <p:sp>
            <p:nvSpPr>
              <p:cNvPr id="71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D</a:t>
                </a:r>
              </a:p>
            </p:txBody>
          </p:sp>
        </p:grpSp>
        <p:cxnSp>
          <p:nvCxnSpPr>
            <p:cNvPr id="73" name="Straight Arrow Connector 72"/>
            <p:cNvCxnSpPr>
              <a:stCxn id="68" idx="4"/>
              <a:endCxn id="71" idx="0"/>
            </p:cNvCxnSpPr>
            <p:nvPr/>
          </p:nvCxnSpPr>
          <p:spPr>
            <a:xfrm>
              <a:off x="5373179" y="4963860"/>
              <a:ext cx="0" cy="1045972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stCxn id="48" idx="5"/>
              <a:endCxn id="71" idx="1"/>
            </p:cNvCxnSpPr>
            <p:nvPr/>
          </p:nvCxnSpPr>
          <p:spPr>
            <a:xfrm>
              <a:off x="2841659" y="4885745"/>
              <a:ext cx="2342935" cy="1202202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>
              <a:off x="5667489" y="4614324"/>
              <a:ext cx="1527824" cy="80850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 Box 31"/>
            <p:cNvSpPr txBox="1">
              <a:spLocks noChangeArrowheads="1"/>
            </p:cNvSpPr>
            <p:nvPr/>
          </p:nvSpPr>
          <p:spPr bwMode="auto">
            <a:xfrm>
              <a:off x="5373179" y="5203092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6</a:t>
              </a:r>
              <a:endParaRPr lang="en-US" kern="1200" dirty="0"/>
            </a:p>
          </p:txBody>
        </p:sp>
        <p:sp>
          <p:nvSpPr>
            <p:cNvPr id="78" name="Text Box 31"/>
            <p:cNvSpPr txBox="1">
              <a:spLocks noChangeArrowheads="1"/>
            </p:cNvSpPr>
            <p:nvPr/>
          </p:nvSpPr>
          <p:spPr bwMode="auto">
            <a:xfrm>
              <a:off x="6300571" y="4683354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8</a:t>
              </a:r>
              <a:endParaRPr lang="en-US" kern="1200" dirty="0"/>
            </a:p>
          </p:txBody>
        </p:sp>
        <p:sp>
          <p:nvSpPr>
            <p:cNvPr id="80" name="Text Box 31"/>
            <p:cNvSpPr txBox="1">
              <a:spLocks noChangeArrowheads="1"/>
            </p:cNvSpPr>
            <p:nvPr/>
          </p:nvSpPr>
          <p:spPr bwMode="auto">
            <a:xfrm>
              <a:off x="3682621" y="5019735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8</a:t>
              </a:r>
              <a:endParaRPr lang="en-US" kern="1200" dirty="0"/>
            </a:p>
          </p:txBody>
        </p:sp>
        <p:cxnSp>
          <p:nvCxnSpPr>
            <p:cNvPr id="119" name="Straight Arrow Connector 118"/>
            <p:cNvCxnSpPr/>
            <p:nvPr/>
          </p:nvCxnSpPr>
          <p:spPr>
            <a:xfrm flipV="1">
              <a:off x="5612814" y="5791422"/>
              <a:ext cx="1477319" cy="416614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Text Box 31"/>
            <p:cNvSpPr txBox="1">
              <a:spLocks noChangeArrowheads="1"/>
            </p:cNvSpPr>
            <p:nvPr/>
          </p:nvSpPr>
          <p:spPr bwMode="auto">
            <a:xfrm>
              <a:off x="6050725" y="5572738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10</a:t>
              </a:r>
              <a:endParaRPr lang="en-US" kern="1200" dirty="0"/>
            </a:p>
          </p:txBody>
        </p:sp>
        <p:cxnSp>
          <p:nvCxnSpPr>
            <p:cNvPr id="121" name="Straight Arrow Connector 120"/>
            <p:cNvCxnSpPr/>
            <p:nvPr/>
          </p:nvCxnSpPr>
          <p:spPr>
            <a:xfrm flipV="1">
              <a:off x="1245424" y="4927697"/>
              <a:ext cx="1247220" cy="80393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Text Box 31"/>
            <p:cNvSpPr txBox="1">
              <a:spLocks noChangeArrowheads="1"/>
            </p:cNvSpPr>
            <p:nvPr/>
          </p:nvSpPr>
          <p:spPr bwMode="auto">
            <a:xfrm>
              <a:off x="1817749" y="5348672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10</a:t>
              </a:r>
              <a:endParaRPr lang="en-US" kern="1200" dirty="0"/>
            </a:p>
          </p:txBody>
        </p:sp>
        <p:cxnSp>
          <p:nvCxnSpPr>
            <p:cNvPr id="159" name="Straight Arrow Connector 158"/>
            <p:cNvCxnSpPr/>
            <p:nvPr/>
          </p:nvCxnSpPr>
          <p:spPr>
            <a:xfrm>
              <a:off x="2919774" y="4792491"/>
              <a:ext cx="2186705" cy="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0" name="Text Box 31"/>
            <p:cNvSpPr txBox="1">
              <a:spLocks noChangeArrowheads="1"/>
            </p:cNvSpPr>
            <p:nvPr/>
          </p:nvSpPr>
          <p:spPr bwMode="auto">
            <a:xfrm>
              <a:off x="4052824" y="4743308"/>
              <a:ext cx="852073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2</a:t>
              </a:r>
              <a:endParaRPr lang="en-US" kern="1200" dirty="0"/>
            </a:p>
          </p:txBody>
        </p:sp>
        <p:cxnSp>
          <p:nvCxnSpPr>
            <p:cNvPr id="161" name="Straight Arrow Connector 160"/>
            <p:cNvCxnSpPr/>
            <p:nvPr/>
          </p:nvCxnSpPr>
          <p:spPr>
            <a:xfrm>
              <a:off x="5557594" y="4835754"/>
              <a:ext cx="1527824" cy="80850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2" name="Text Box 31"/>
            <p:cNvSpPr txBox="1">
              <a:spLocks noChangeArrowheads="1"/>
            </p:cNvSpPr>
            <p:nvPr/>
          </p:nvSpPr>
          <p:spPr bwMode="auto">
            <a:xfrm>
              <a:off x="5928546" y="5089486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2</a:t>
              </a:r>
              <a:endParaRPr lang="en-US" kern="1200" dirty="0"/>
            </a:p>
          </p:txBody>
        </p:sp>
        <p:cxnSp>
          <p:nvCxnSpPr>
            <p:cNvPr id="166" name="Straight Arrow Connector 165"/>
            <p:cNvCxnSpPr/>
            <p:nvPr/>
          </p:nvCxnSpPr>
          <p:spPr>
            <a:xfrm>
              <a:off x="1258684" y="5846565"/>
              <a:ext cx="1155300" cy="333941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7" name="Text Box 31"/>
            <p:cNvSpPr txBox="1">
              <a:spLocks noChangeArrowheads="1"/>
            </p:cNvSpPr>
            <p:nvPr/>
          </p:nvSpPr>
          <p:spPr bwMode="auto">
            <a:xfrm>
              <a:off x="1857602" y="5716051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2</a:t>
              </a:r>
              <a:endParaRPr lang="en-US" kern="1200" dirty="0"/>
            </a:p>
          </p:txBody>
        </p:sp>
        <p:cxnSp>
          <p:nvCxnSpPr>
            <p:cNvPr id="168" name="Straight Arrow Connector 167"/>
            <p:cNvCxnSpPr/>
            <p:nvPr/>
          </p:nvCxnSpPr>
          <p:spPr>
            <a:xfrm>
              <a:off x="2934124" y="6139006"/>
              <a:ext cx="2186705" cy="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9" name="Text Box 31"/>
            <p:cNvSpPr txBox="1">
              <a:spLocks noChangeArrowheads="1"/>
            </p:cNvSpPr>
            <p:nvPr/>
          </p:nvSpPr>
          <p:spPr bwMode="auto">
            <a:xfrm>
              <a:off x="3624393" y="5778247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</a:t>
              </a:r>
              <a:endParaRPr lang="en-US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409256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idea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61797" y="1642583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</a:t>
            </a:r>
            <a:endParaRPr lang="en-US" sz="2800" dirty="0"/>
          </a:p>
        </p:txBody>
      </p:sp>
      <p:sp>
        <p:nvSpPr>
          <p:cNvPr id="82" name="TextBox 81"/>
          <p:cNvSpPr txBox="1"/>
          <p:nvPr/>
        </p:nvSpPr>
        <p:spPr>
          <a:xfrm>
            <a:off x="61797" y="4584441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G</a:t>
            </a:r>
            <a:r>
              <a:rPr lang="en-US" sz="2800" baseline="-25000" dirty="0" err="1" smtClean="0"/>
              <a:t>f</a:t>
            </a:r>
            <a:endParaRPr lang="en-US" sz="2800" baseline="-25000" dirty="0"/>
          </a:p>
        </p:txBody>
      </p:sp>
      <p:sp>
        <p:nvSpPr>
          <p:cNvPr id="123" name="TextBox 122"/>
          <p:cNvSpPr txBox="1"/>
          <p:nvPr/>
        </p:nvSpPr>
        <p:spPr>
          <a:xfrm>
            <a:off x="6728148" y="3902526"/>
            <a:ext cx="24848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Find a path from</a:t>
            </a:r>
            <a:br>
              <a:rPr lang="en-US" sz="2400" dirty="0" smtClean="0">
                <a:solidFill>
                  <a:srgbClr val="FF6600"/>
                </a:solidFill>
              </a:rPr>
            </a:br>
            <a:r>
              <a:rPr lang="en-US" sz="2400" dirty="0" smtClean="0">
                <a:solidFill>
                  <a:srgbClr val="FF6600"/>
                </a:solidFill>
              </a:rPr>
              <a:t>s to t in </a:t>
            </a:r>
            <a:r>
              <a:rPr lang="en-US" sz="2400" dirty="0" err="1" smtClean="0">
                <a:solidFill>
                  <a:srgbClr val="FF6600"/>
                </a:solidFill>
              </a:rPr>
              <a:t>G</a:t>
            </a:r>
            <a:r>
              <a:rPr lang="en-US" sz="2400" baseline="-25000" dirty="0" err="1" smtClean="0">
                <a:solidFill>
                  <a:srgbClr val="FF6600"/>
                </a:solidFill>
              </a:rPr>
              <a:t>f</a:t>
            </a:r>
            <a:endParaRPr lang="en-US" sz="2400" baseline="-25000" dirty="0">
              <a:solidFill>
                <a:srgbClr val="FF6600"/>
              </a:solidFill>
            </a:endParaRPr>
          </a:p>
        </p:txBody>
      </p:sp>
      <p:grpSp>
        <p:nvGrpSpPr>
          <p:cNvPr id="170" name="Group 4"/>
          <p:cNvGrpSpPr>
            <a:grpSpLocks/>
          </p:cNvGrpSpPr>
          <p:nvPr/>
        </p:nvGrpSpPr>
        <p:grpSpPr bwMode="auto">
          <a:xfrm>
            <a:off x="719517" y="2885317"/>
            <a:ext cx="533400" cy="533400"/>
            <a:chOff x="1824" y="2736"/>
            <a:chExt cx="336" cy="336"/>
          </a:xfrm>
        </p:grpSpPr>
        <p:sp>
          <p:nvSpPr>
            <p:cNvPr id="171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2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173" name="Group 7"/>
          <p:cNvGrpSpPr>
            <a:grpSpLocks/>
          </p:cNvGrpSpPr>
          <p:nvPr/>
        </p:nvGrpSpPr>
        <p:grpSpPr bwMode="auto">
          <a:xfrm>
            <a:off x="2343907" y="1704217"/>
            <a:ext cx="533400" cy="533400"/>
            <a:chOff x="1824" y="2736"/>
            <a:chExt cx="336" cy="336"/>
          </a:xfrm>
        </p:grpSpPr>
        <p:sp>
          <p:nvSpPr>
            <p:cNvPr id="17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76" name="Group 7"/>
          <p:cNvGrpSpPr>
            <a:grpSpLocks/>
          </p:cNvGrpSpPr>
          <p:nvPr/>
        </p:nvGrpSpPr>
        <p:grpSpPr bwMode="auto">
          <a:xfrm>
            <a:off x="2343907" y="3283589"/>
            <a:ext cx="533400" cy="533400"/>
            <a:chOff x="1824" y="2736"/>
            <a:chExt cx="336" cy="336"/>
          </a:xfrm>
        </p:grpSpPr>
        <p:sp>
          <p:nvSpPr>
            <p:cNvPr id="17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79" name="Group 7"/>
          <p:cNvGrpSpPr>
            <a:grpSpLocks/>
          </p:cNvGrpSpPr>
          <p:nvPr/>
        </p:nvGrpSpPr>
        <p:grpSpPr bwMode="auto">
          <a:xfrm>
            <a:off x="7047121" y="2701302"/>
            <a:ext cx="533400" cy="533400"/>
            <a:chOff x="1824" y="2736"/>
            <a:chExt cx="336" cy="336"/>
          </a:xfrm>
        </p:grpSpPr>
        <p:sp>
          <p:nvSpPr>
            <p:cNvPr id="18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82" name="Straight Arrow Connector 181"/>
          <p:cNvCxnSpPr>
            <a:stCxn id="171" idx="7"/>
            <a:endCxn id="174" idx="3"/>
          </p:cNvCxnSpPr>
          <p:nvPr/>
        </p:nvCxnSpPr>
        <p:spPr>
          <a:xfrm flipV="1">
            <a:off x="1174802" y="2159502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>
            <a:stCxn id="171" idx="5"/>
            <a:endCxn id="177" idx="2"/>
          </p:cNvCxnSpPr>
          <p:nvPr/>
        </p:nvCxnSpPr>
        <p:spPr>
          <a:xfrm>
            <a:off x="1174802" y="3340602"/>
            <a:ext cx="1169105" cy="2096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>
            <a:stCxn id="177" idx="6"/>
            <a:endCxn id="196" idx="2"/>
          </p:cNvCxnSpPr>
          <p:nvPr/>
        </p:nvCxnSpPr>
        <p:spPr>
          <a:xfrm>
            <a:off x="2877307" y="3550289"/>
            <a:ext cx="218670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Arrow Connector 184"/>
          <p:cNvCxnSpPr>
            <a:stCxn id="174" idx="4"/>
            <a:endCxn id="177" idx="0"/>
          </p:cNvCxnSpPr>
          <p:nvPr/>
        </p:nvCxnSpPr>
        <p:spPr>
          <a:xfrm>
            <a:off x="2610607" y="223761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Arrow Connector 185"/>
          <p:cNvCxnSpPr>
            <a:stCxn id="174" idx="6"/>
            <a:endCxn id="193" idx="2"/>
          </p:cNvCxnSpPr>
          <p:nvPr/>
        </p:nvCxnSpPr>
        <p:spPr>
          <a:xfrm>
            <a:off x="2877307" y="1970917"/>
            <a:ext cx="218670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7" name="Text Box 31"/>
          <p:cNvSpPr txBox="1">
            <a:spLocks noChangeArrowheads="1"/>
          </p:cNvSpPr>
          <p:nvPr/>
        </p:nvSpPr>
        <p:spPr bwMode="auto">
          <a:xfrm>
            <a:off x="1040396" y="2159502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188" name="Text Box 31"/>
          <p:cNvSpPr txBox="1">
            <a:spLocks noChangeArrowheads="1"/>
          </p:cNvSpPr>
          <p:nvPr/>
        </p:nvSpPr>
        <p:spPr bwMode="auto">
          <a:xfrm>
            <a:off x="3640154" y="354351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4</a:t>
            </a:r>
            <a:r>
              <a:rPr lang="en-US" dirty="0" smtClean="0"/>
              <a:t>/9</a:t>
            </a:r>
            <a:endParaRPr lang="en-US" kern="1200" dirty="0"/>
          </a:p>
        </p:txBody>
      </p:sp>
      <p:sp>
        <p:nvSpPr>
          <p:cNvPr id="189" name="Text Box 31"/>
          <p:cNvSpPr txBox="1">
            <a:spLocks noChangeArrowheads="1"/>
          </p:cNvSpPr>
          <p:nvPr/>
        </p:nvSpPr>
        <p:spPr bwMode="auto">
          <a:xfrm>
            <a:off x="1349552" y="347883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4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190" name="Text Box 31"/>
          <p:cNvSpPr txBox="1">
            <a:spLocks noChangeArrowheads="1"/>
          </p:cNvSpPr>
          <p:nvPr/>
        </p:nvSpPr>
        <p:spPr bwMode="auto">
          <a:xfrm>
            <a:off x="3473881" y="1590398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4</a:t>
            </a:r>
            <a:r>
              <a:rPr lang="en-US" dirty="0" smtClean="0"/>
              <a:t>/4</a:t>
            </a:r>
            <a:endParaRPr lang="en-US" kern="1200" dirty="0"/>
          </a:p>
        </p:txBody>
      </p:sp>
      <p:sp>
        <p:nvSpPr>
          <p:cNvPr id="191" name="Text Box 31"/>
          <p:cNvSpPr txBox="1">
            <a:spLocks noChangeArrowheads="1"/>
          </p:cNvSpPr>
          <p:nvPr/>
        </p:nvSpPr>
        <p:spPr bwMode="auto">
          <a:xfrm>
            <a:off x="2638217" y="256588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192" name="Group 7"/>
          <p:cNvGrpSpPr>
            <a:grpSpLocks/>
          </p:cNvGrpSpPr>
          <p:nvPr/>
        </p:nvGrpSpPr>
        <p:grpSpPr bwMode="auto">
          <a:xfrm>
            <a:off x="5064012" y="1704217"/>
            <a:ext cx="533400" cy="533400"/>
            <a:chOff x="1824" y="2736"/>
            <a:chExt cx="336" cy="336"/>
          </a:xfrm>
        </p:grpSpPr>
        <p:sp>
          <p:nvSpPr>
            <p:cNvPr id="193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4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195" name="Group 7"/>
          <p:cNvGrpSpPr>
            <a:grpSpLocks/>
          </p:cNvGrpSpPr>
          <p:nvPr/>
        </p:nvGrpSpPr>
        <p:grpSpPr bwMode="auto">
          <a:xfrm>
            <a:off x="5064012" y="3283589"/>
            <a:ext cx="533400" cy="533400"/>
            <a:chOff x="1824" y="2736"/>
            <a:chExt cx="336" cy="336"/>
          </a:xfrm>
        </p:grpSpPr>
        <p:sp>
          <p:nvSpPr>
            <p:cNvPr id="196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7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198" name="Straight Arrow Connector 197"/>
          <p:cNvCxnSpPr>
            <a:stCxn id="193" idx="4"/>
            <a:endCxn id="196" idx="0"/>
          </p:cNvCxnSpPr>
          <p:nvPr/>
        </p:nvCxnSpPr>
        <p:spPr>
          <a:xfrm>
            <a:off x="5330712" y="223761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Arrow Connector 198"/>
          <p:cNvCxnSpPr>
            <a:stCxn id="174" idx="5"/>
            <a:endCxn id="196" idx="1"/>
          </p:cNvCxnSpPr>
          <p:nvPr/>
        </p:nvCxnSpPr>
        <p:spPr>
          <a:xfrm>
            <a:off x="2799192" y="2159502"/>
            <a:ext cx="2342935" cy="120220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Arrow Connector 199"/>
          <p:cNvCxnSpPr>
            <a:stCxn id="193" idx="6"/>
            <a:endCxn id="180" idx="1"/>
          </p:cNvCxnSpPr>
          <p:nvPr/>
        </p:nvCxnSpPr>
        <p:spPr>
          <a:xfrm>
            <a:off x="5597412" y="1970917"/>
            <a:ext cx="1527824" cy="8085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Arrow Connector 200"/>
          <p:cNvCxnSpPr>
            <a:stCxn id="196" idx="6"/>
            <a:endCxn id="180" idx="2"/>
          </p:cNvCxnSpPr>
          <p:nvPr/>
        </p:nvCxnSpPr>
        <p:spPr>
          <a:xfrm flipV="1">
            <a:off x="5597412" y="2968002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2" name="Text Box 31"/>
          <p:cNvSpPr txBox="1">
            <a:spLocks noChangeArrowheads="1"/>
          </p:cNvSpPr>
          <p:nvPr/>
        </p:nvSpPr>
        <p:spPr bwMode="auto">
          <a:xfrm>
            <a:off x="5330712" y="247684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6</a:t>
            </a:r>
            <a:endParaRPr lang="en-US" kern="1200" dirty="0"/>
          </a:p>
        </p:txBody>
      </p:sp>
      <p:sp>
        <p:nvSpPr>
          <p:cNvPr id="203" name="Text Box 31"/>
          <p:cNvSpPr txBox="1">
            <a:spLocks noChangeArrowheads="1"/>
          </p:cNvSpPr>
          <p:nvPr/>
        </p:nvSpPr>
        <p:spPr bwMode="auto">
          <a:xfrm>
            <a:off x="6258104" y="195711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4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04" name="Text Box 31"/>
          <p:cNvSpPr txBox="1">
            <a:spLocks noChangeArrowheads="1"/>
          </p:cNvSpPr>
          <p:nvPr/>
        </p:nvSpPr>
        <p:spPr bwMode="auto">
          <a:xfrm>
            <a:off x="6250620" y="3283589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05" name="Text Box 31"/>
          <p:cNvSpPr txBox="1">
            <a:spLocks noChangeArrowheads="1"/>
          </p:cNvSpPr>
          <p:nvPr/>
        </p:nvSpPr>
        <p:spPr bwMode="auto">
          <a:xfrm>
            <a:off x="3640154" y="2293492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6</a:t>
            </a:r>
            <a:r>
              <a:rPr lang="en-US" dirty="0" smtClean="0"/>
              <a:t>/8</a:t>
            </a:r>
            <a:endParaRPr lang="en-US" kern="1200" dirty="0"/>
          </a:p>
        </p:txBody>
      </p:sp>
      <p:grpSp>
        <p:nvGrpSpPr>
          <p:cNvPr id="3" name="Group 2"/>
          <p:cNvGrpSpPr/>
          <p:nvPr/>
        </p:nvGrpSpPr>
        <p:grpSpPr>
          <a:xfrm>
            <a:off x="761984" y="4430460"/>
            <a:ext cx="6861004" cy="2206012"/>
            <a:chOff x="761984" y="4430460"/>
            <a:chExt cx="6861004" cy="2206012"/>
          </a:xfrm>
        </p:grpSpPr>
        <p:grpSp>
          <p:nvGrpSpPr>
            <p:cNvPr id="40" name="Group 4"/>
            <p:cNvGrpSpPr>
              <a:grpSpLocks/>
            </p:cNvGrpSpPr>
            <p:nvPr/>
          </p:nvGrpSpPr>
          <p:grpSpPr bwMode="auto">
            <a:xfrm>
              <a:off x="761984" y="5611560"/>
              <a:ext cx="533400" cy="533400"/>
              <a:chOff x="1824" y="2736"/>
              <a:chExt cx="336" cy="336"/>
            </a:xfrm>
          </p:grpSpPr>
          <p:sp>
            <p:nvSpPr>
              <p:cNvPr id="41" name="Oval 5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Text Box 6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S</a:t>
                </a:r>
              </a:p>
            </p:txBody>
          </p:sp>
        </p:grpSp>
        <p:grpSp>
          <p:nvGrpSpPr>
            <p:cNvPr id="44" name="Group 7"/>
            <p:cNvGrpSpPr>
              <a:grpSpLocks/>
            </p:cNvGrpSpPr>
            <p:nvPr/>
          </p:nvGrpSpPr>
          <p:grpSpPr bwMode="auto">
            <a:xfrm>
              <a:off x="2386374" y="4430460"/>
              <a:ext cx="533400" cy="533400"/>
              <a:chOff x="1824" y="2736"/>
              <a:chExt cx="336" cy="336"/>
            </a:xfrm>
          </p:grpSpPr>
          <p:sp>
            <p:nvSpPr>
              <p:cNvPr id="48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A</a:t>
                </a:r>
              </a:p>
            </p:txBody>
          </p:sp>
        </p:grpSp>
        <p:grpSp>
          <p:nvGrpSpPr>
            <p:cNvPr id="51" name="Group 7"/>
            <p:cNvGrpSpPr>
              <a:grpSpLocks/>
            </p:cNvGrpSpPr>
            <p:nvPr/>
          </p:nvGrpSpPr>
          <p:grpSpPr bwMode="auto">
            <a:xfrm>
              <a:off x="2386374" y="6009832"/>
              <a:ext cx="533400" cy="533400"/>
              <a:chOff x="1824" y="2736"/>
              <a:chExt cx="336" cy="336"/>
            </a:xfrm>
          </p:grpSpPr>
          <p:sp>
            <p:nvSpPr>
              <p:cNvPr id="52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B</a:t>
                </a:r>
              </a:p>
            </p:txBody>
          </p:sp>
        </p:grpSp>
        <p:grpSp>
          <p:nvGrpSpPr>
            <p:cNvPr id="54" name="Group 7"/>
            <p:cNvGrpSpPr>
              <a:grpSpLocks/>
            </p:cNvGrpSpPr>
            <p:nvPr/>
          </p:nvGrpSpPr>
          <p:grpSpPr bwMode="auto">
            <a:xfrm>
              <a:off x="7089588" y="5427545"/>
              <a:ext cx="533400" cy="533400"/>
              <a:chOff x="1824" y="2736"/>
              <a:chExt cx="336" cy="336"/>
            </a:xfrm>
          </p:grpSpPr>
          <p:sp>
            <p:nvSpPr>
              <p:cNvPr id="55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T</a:t>
                </a:r>
              </a:p>
            </p:txBody>
          </p:sp>
        </p:grpSp>
        <p:cxnSp>
          <p:nvCxnSpPr>
            <p:cNvPr id="58" name="Straight Arrow Connector 57"/>
            <p:cNvCxnSpPr/>
            <p:nvPr/>
          </p:nvCxnSpPr>
          <p:spPr>
            <a:xfrm>
              <a:off x="1217269" y="6080651"/>
              <a:ext cx="1155300" cy="333941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>
              <a:off x="2919774" y="6359368"/>
              <a:ext cx="2186705" cy="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stCxn id="48" idx="4"/>
              <a:endCxn id="52" idx="0"/>
            </p:cNvCxnSpPr>
            <p:nvPr/>
          </p:nvCxnSpPr>
          <p:spPr>
            <a:xfrm>
              <a:off x="2653074" y="4963860"/>
              <a:ext cx="0" cy="1045972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 Box 31"/>
            <p:cNvSpPr txBox="1">
              <a:spLocks noChangeArrowheads="1"/>
            </p:cNvSpPr>
            <p:nvPr/>
          </p:nvSpPr>
          <p:spPr bwMode="auto">
            <a:xfrm>
              <a:off x="3682621" y="6269759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5</a:t>
              </a:r>
              <a:endParaRPr lang="en-US" kern="1200" dirty="0"/>
            </a:p>
          </p:txBody>
        </p:sp>
        <p:sp>
          <p:nvSpPr>
            <p:cNvPr id="64" name="Text Box 31"/>
            <p:cNvSpPr txBox="1">
              <a:spLocks noChangeArrowheads="1"/>
            </p:cNvSpPr>
            <p:nvPr/>
          </p:nvSpPr>
          <p:spPr bwMode="auto">
            <a:xfrm>
              <a:off x="1392019" y="6205073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6</a:t>
              </a:r>
              <a:endParaRPr lang="en-US" kern="1200" dirty="0"/>
            </a:p>
          </p:txBody>
        </p:sp>
        <p:sp>
          <p:nvSpPr>
            <p:cNvPr id="66" name="Text Box 31"/>
            <p:cNvSpPr txBox="1">
              <a:spLocks noChangeArrowheads="1"/>
            </p:cNvSpPr>
            <p:nvPr/>
          </p:nvSpPr>
          <p:spPr bwMode="auto">
            <a:xfrm>
              <a:off x="2680684" y="5292123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</a:t>
              </a:r>
              <a:endParaRPr lang="en-US" kern="1200" dirty="0"/>
            </a:p>
          </p:txBody>
        </p:sp>
        <p:grpSp>
          <p:nvGrpSpPr>
            <p:cNvPr id="67" name="Group 7"/>
            <p:cNvGrpSpPr>
              <a:grpSpLocks/>
            </p:cNvGrpSpPr>
            <p:nvPr/>
          </p:nvGrpSpPr>
          <p:grpSpPr bwMode="auto">
            <a:xfrm>
              <a:off x="5106479" y="4430460"/>
              <a:ext cx="533400" cy="533400"/>
              <a:chOff x="1824" y="2736"/>
              <a:chExt cx="336" cy="336"/>
            </a:xfrm>
          </p:grpSpPr>
          <p:sp>
            <p:nvSpPr>
              <p:cNvPr id="68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C</a:t>
                </a:r>
              </a:p>
            </p:txBody>
          </p:sp>
        </p:grpSp>
        <p:grpSp>
          <p:nvGrpSpPr>
            <p:cNvPr id="70" name="Group 7"/>
            <p:cNvGrpSpPr>
              <a:grpSpLocks/>
            </p:cNvGrpSpPr>
            <p:nvPr/>
          </p:nvGrpSpPr>
          <p:grpSpPr bwMode="auto">
            <a:xfrm>
              <a:off x="5106479" y="6009832"/>
              <a:ext cx="533400" cy="533400"/>
              <a:chOff x="1824" y="2736"/>
              <a:chExt cx="336" cy="336"/>
            </a:xfrm>
          </p:grpSpPr>
          <p:sp>
            <p:nvSpPr>
              <p:cNvPr id="71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D</a:t>
                </a:r>
              </a:p>
            </p:txBody>
          </p:sp>
        </p:grpSp>
        <p:cxnSp>
          <p:nvCxnSpPr>
            <p:cNvPr id="73" name="Straight Arrow Connector 72"/>
            <p:cNvCxnSpPr>
              <a:stCxn id="68" idx="4"/>
              <a:endCxn id="71" idx="0"/>
            </p:cNvCxnSpPr>
            <p:nvPr/>
          </p:nvCxnSpPr>
          <p:spPr>
            <a:xfrm>
              <a:off x="5373179" y="4963860"/>
              <a:ext cx="0" cy="1045972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>
              <a:off x="2869269" y="4844327"/>
              <a:ext cx="2342935" cy="1202202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>
              <a:off x="5667489" y="4614324"/>
              <a:ext cx="1527824" cy="80850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 Box 31"/>
            <p:cNvSpPr txBox="1">
              <a:spLocks noChangeArrowheads="1"/>
            </p:cNvSpPr>
            <p:nvPr/>
          </p:nvSpPr>
          <p:spPr bwMode="auto">
            <a:xfrm>
              <a:off x="5373179" y="5203092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6</a:t>
              </a:r>
              <a:endParaRPr lang="en-US" kern="1200" dirty="0"/>
            </a:p>
          </p:txBody>
        </p:sp>
        <p:sp>
          <p:nvSpPr>
            <p:cNvPr id="78" name="Text Box 31"/>
            <p:cNvSpPr txBox="1">
              <a:spLocks noChangeArrowheads="1"/>
            </p:cNvSpPr>
            <p:nvPr/>
          </p:nvSpPr>
          <p:spPr bwMode="auto">
            <a:xfrm>
              <a:off x="6300571" y="4683354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6</a:t>
              </a:r>
              <a:endParaRPr lang="en-US" kern="1200" dirty="0"/>
            </a:p>
          </p:txBody>
        </p:sp>
        <p:sp>
          <p:nvSpPr>
            <p:cNvPr id="80" name="Text Box 31"/>
            <p:cNvSpPr txBox="1">
              <a:spLocks noChangeArrowheads="1"/>
            </p:cNvSpPr>
            <p:nvPr/>
          </p:nvSpPr>
          <p:spPr bwMode="auto">
            <a:xfrm>
              <a:off x="3904237" y="5027987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6</a:t>
              </a:r>
              <a:endParaRPr lang="en-US" kern="1200" dirty="0"/>
            </a:p>
          </p:txBody>
        </p:sp>
        <p:cxnSp>
          <p:nvCxnSpPr>
            <p:cNvPr id="119" name="Straight Arrow Connector 118"/>
            <p:cNvCxnSpPr/>
            <p:nvPr/>
          </p:nvCxnSpPr>
          <p:spPr>
            <a:xfrm flipV="1">
              <a:off x="5612814" y="5791422"/>
              <a:ext cx="1477319" cy="416614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Text Box 31"/>
            <p:cNvSpPr txBox="1">
              <a:spLocks noChangeArrowheads="1"/>
            </p:cNvSpPr>
            <p:nvPr/>
          </p:nvSpPr>
          <p:spPr bwMode="auto">
            <a:xfrm>
              <a:off x="6050725" y="5572738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10</a:t>
              </a:r>
              <a:endParaRPr lang="en-US" kern="1200" dirty="0"/>
            </a:p>
          </p:txBody>
        </p:sp>
        <p:cxnSp>
          <p:nvCxnSpPr>
            <p:cNvPr id="121" name="Straight Arrow Connector 120"/>
            <p:cNvCxnSpPr/>
            <p:nvPr/>
          </p:nvCxnSpPr>
          <p:spPr>
            <a:xfrm flipV="1">
              <a:off x="1245424" y="4927697"/>
              <a:ext cx="1247220" cy="80393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Text Box 31"/>
            <p:cNvSpPr txBox="1">
              <a:spLocks noChangeArrowheads="1"/>
            </p:cNvSpPr>
            <p:nvPr/>
          </p:nvSpPr>
          <p:spPr bwMode="auto">
            <a:xfrm>
              <a:off x="1817749" y="5348672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10</a:t>
              </a:r>
              <a:endParaRPr lang="en-US" kern="1200" dirty="0"/>
            </a:p>
          </p:txBody>
        </p:sp>
        <p:cxnSp>
          <p:nvCxnSpPr>
            <p:cNvPr id="159" name="Straight Arrow Connector 158"/>
            <p:cNvCxnSpPr/>
            <p:nvPr/>
          </p:nvCxnSpPr>
          <p:spPr>
            <a:xfrm>
              <a:off x="2919774" y="4695849"/>
              <a:ext cx="2186705" cy="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0" name="Text Box 31"/>
            <p:cNvSpPr txBox="1">
              <a:spLocks noChangeArrowheads="1"/>
            </p:cNvSpPr>
            <p:nvPr/>
          </p:nvSpPr>
          <p:spPr bwMode="auto">
            <a:xfrm>
              <a:off x="4052824" y="4715696"/>
              <a:ext cx="852073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4</a:t>
              </a:r>
              <a:endParaRPr lang="en-US" kern="1200" dirty="0"/>
            </a:p>
          </p:txBody>
        </p:sp>
        <p:cxnSp>
          <p:nvCxnSpPr>
            <p:cNvPr id="161" name="Straight Arrow Connector 160"/>
            <p:cNvCxnSpPr/>
            <p:nvPr/>
          </p:nvCxnSpPr>
          <p:spPr>
            <a:xfrm>
              <a:off x="5557594" y="4835754"/>
              <a:ext cx="1527824" cy="80850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2" name="Text Box 31"/>
            <p:cNvSpPr txBox="1">
              <a:spLocks noChangeArrowheads="1"/>
            </p:cNvSpPr>
            <p:nvPr/>
          </p:nvSpPr>
          <p:spPr bwMode="auto">
            <a:xfrm>
              <a:off x="5928546" y="5089486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4</a:t>
              </a:r>
              <a:endParaRPr lang="en-US" kern="1200" dirty="0"/>
            </a:p>
          </p:txBody>
        </p:sp>
        <p:cxnSp>
          <p:nvCxnSpPr>
            <p:cNvPr id="166" name="Straight Arrow Connector 165"/>
            <p:cNvCxnSpPr/>
            <p:nvPr/>
          </p:nvCxnSpPr>
          <p:spPr>
            <a:xfrm>
              <a:off x="1258684" y="5846565"/>
              <a:ext cx="1155300" cy="333941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7" name="Text Box 31"/>
            <p:cNvSpPr txBox="1">
              <a:spLocks noChangeArrowheads="1"/>
            </p:cNvSpPr>
            <p:nvPr/>
          </p:nvSpPr>
          <p:spPr bwMode="auto">
            <a:xfrm>
              <a:off x="1857602" y="5716051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4</a:t>
              </a:r>
              <a:endParaRPr lang="en-US" kern="1200" dirty="0"/>
            </a:p>
          </p:txBody>
        </p:sp>
        <p:cxnSp>
          <p:nvCxnSpPr>
            <p:cNvPr id="168" name="Straight Arrow Connector 167"/>
            <p:cNvCxnSpPr/>
            <p:nvPr/>
          </p:nvCxnSpPr>
          <p:spPr>
            <a:xfrm>
              <a:off x="2906514" y="6180424"/>
              <a:ext cx="2186705" cy="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9" name="Text Box 31"/>
            <p:cNvSpPr txBox="1">
              <a:spLocks noChangeArrowheads="1"/>
            </p:cNvSpPr>
            <p:nvPr/>
          </p:nvSpPr>
          <p:spPr bwMode="auto">
            <a:xfrm>
              <a:off x="3624393" y="5778247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4</a:t>
              </a:r>
              <a:endParaRPr lang="en-US" kern="1200" dirty="0"/>
            </a:p>
          </p:txBody>
        </p:sp>
        <p:sp>
          <p:nvSpPr>
            <p:cNvPr id="206" name="Text Box 31"/>
            <p:cNvSpPr txBox="1">
              <a:spLocks noChangeArrowheads="1"/>
            </p:cNvSpPr>
            <p:nvPr/>
          </p:nvSpPr>
          <p:spPr bwMode="auto">
            <a:xfrm>
              <a:off x="3407899" y="5339392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</a:t>
              </a:r>
              <a:endParaRPr lang="en-US" kern="1200" dirty="0"/>
            </a:p>
          </p:txBody>
        </p:sp>
        <p:cxnSp>
          <p:nvCxnSpPr>
            <p:cNvPr id="207" name="Straight Arrow Connector 206"/>
            <p:cNvCxnSpPr/>
            <p:nvPr/>
          </p:nvCxnSpPr>
          <p:spPr>
            <a:xfrm>
              <a:off x="2759374" y="4927697"/>
              <a:ext cx="2342935" cy="1202202"/>
            </a:xfrm>
            <a:prstGeom prst="straightConnector1">
              <a:avLst/>
            </a:prstGeom>
            <a:ln>
              <a:solidFill>
                <a:srgbClr val="000000"/>
              </a:solidFill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64548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idea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61797" y="1642583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</a:t>
            </a:r>
            <a:endParaRPr lang="en-US" sz="2800" dirty="0"/>
          </a:p>
        </p:txBody>
      </p:sp>
      <p:sp>
        <p:nvSpPr>
          <p:cNvPr id="82" name="TextBox 81"/>
          <p:cNvSpPr txBox="1"/>
          <p:nvPr/>
        </p:nvSpPr>
        <p:spPr>
          <a:xfrm>
            <a:off x="61797" y="4584441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G</a:t>
            </a:r>
            <a:r>
              <a:rPr lang="en-US" sz="2800" baseline="-25000" dirty="0" err="1" smtClean="0"/>
              <a:t>f</a:t>
            </a:r>
            <a:endParaRPr lang="en-US" sz="2800" baseline="-25000" dirty="0"/>
          </a:p>
        </p:txBody>
      </p:sp>
      <p:sp>
        <p:nvSpPr>
          <p:cNvPr id="123" name="TextBox 122"/>
          <p:cNvSpPr txBox="1"/>
          <p:nvPr/>
        </p:nvSpPr>
        <p:spPr>
          <a:xfrm>
            <a:off x="6728148" y="4012974"/>
            <a:ext cx="2484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DONE!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grpSp>
        <p:nvGrpSpPr>
          <p:cNvPr id="170" name="Group 4"/>
          <p:cNvGrpSpPr>
            <a:grpSpLocks/>
          </p:cNvGrpSpPr>
          <p:nvPr/>
        </p:nvGrpSpPr>
        <p:grpSpPr bwMode="auto">
          <a:xfrm>
            <a:off x="719517" y="2885317"/>
            <a:ext cx="533400" cy="533400"/>
            <a:chOff x="1824" y="2736"/>
            <a:chExt cx="336" cy="336"/>
          </a:xfrm>
        </p:grpSpPr>
        <p:sp>
          <p:nvSpPr>
            <p:cNvPr id="171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2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173" name="Group 7"/>
          <p:cNvGrpSpPr>
            <a:grpSpLocks/>
          </p:cNvGrpSpPr>
          <p:nvPr/>
        </p:nvGrpSpPr>
        <p:grpSpPr bwMode="auto">
          <a:xfrm>
            <a:off x="2343907" y="1704217"/>
            <a:ext cx="533400" cy="533400"/>
            <a:chOff x="1824" y="2736"/>
            <a:chExt cx="336" cy="336"/>
          </a:xfrm>
        </p:grpSpPr>
        <p:sp>
          <p:nvSpPr>
            <p:cNvPr id="17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76" name="Group 7"/>
          <p:cNvGrpSpPr>
            <a:grpSpLocks/>
          </p:cNvGrpSpPr>
          <p:nvPr/>
        </p:nvGrpSpPr>
        <p:grpSpPr bwMode="auto">
          <a:xfrm>
            <a:off x="2343907" y="3283589"/>
            <a:ext cx="533400" cy="533400"/>
            <a:chOff x="1824" y="2736"/>
            <a:chExt cx="336" cy="336"/>
          </a:xfrm>
        </p:grpSpPr>
        <p:sp>
          <p:nvSpPr>
            <p:cNvPr id="17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79" name="Group 7"/>
          <p:cNvGrpSpPr>
            <a:grpSpLocks/>
          </p:cNvGrpSpPr>
          <p:nvPr/>
        </p:nvGrpSpPr>
        <p:grpSpPr bwMode="auto">
          <a:xfrm>
            <a:off x="7047121" y="2701302"/>
            <a:ext cx="533400" cy="533400"/>
            <a:chOff x="1824" y="2736"/>
            <a:chExt cx="336" cy="336"/>
          </a:xfrm>
        </p:grpSpPr>
        <p:sp>
          <p:nvSpPr>
            <p:cNvPr id="18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82" name="Straight Arrow Connector 181"/>
          <p:cNvCxnSpPr>
            <a:stCxn id="171" idx="7"/>
            <a:endCxn id="174" idx="3"/>
          </p:cNvCxnSpPr>
          <p:nvPr/>
        </p:nvCxnSpPr>
        <p:spPr>
          <a:xfrm flipV="1">
            <a:off x="1174802" y="2159502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>
            <a:stCxn id="171" idx="5"/>
            <a:endCxn id="177" idx="2"/>
          </p:cNvCxnSpPr>
          <p:nvPr/>
        </p:nvCxnSpPr>
        <p:spPr>
          <a:xfrm>
            <a:off x="1174802" y="3340602"/>
            <a:ext cx="1169105" cy="2096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>
            <a:stCxn id="177" idx="6"/>
            <a:endCxn id="196" idx="2"/>
          </p:cNvCxnSpPr>
          <p:nvPr/>
        </p:nvCxnSpPr>
        <p:spPr>
          <a:xfrm>
            <a:off x="2877307" y="3550289"/>
            <a:ext cx="218670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Arrow Connector 184"/>
          <p:cNvCxnSpPr>
            <a:stCxn id="174" idx="4"/>
            <a:endCxn id="177" idx="0"/>
          </p:cNvCxnSpPr>
          <p:nvPr/>
        </p:nvCxnSpPr>
        <p:spPr>
          <a:xfrm>
            <a:off x="2610607" y="223761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Arrow Connector 185"/>
          <p:cNvCxnSpPr>
            <a:stCxn id="174" idx="6"/>
            <a:endCxn id="193" idx="2"/>
          </p:cNvCxnSpPr>
          <p:nvPr/>
        </p:nvCxnSpPr>
        <p:spPr>
          <a:xfrm>
            <a:off x="2877307" y="1970917"/>
            <a:ext cx="218670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7" name="Text Box 31"/>
          <p:cNvSpPr txBox="1">
            <a:spLocks noChangeArrowheads="1"/>
          </p:cNvSpPr>
          <p:nvPr/>
        </p:nvSpPr>
        <p:spPr bwMode="auto">
          <a:xfrm>
            <a:off x="1040396" y="2159502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188" name="Text Box 31"/>
          <p:cNvSpPr txBox="1">
            <a:spLocks noChangeArrowheads="1"/>
          </p:cNvSpPr>
          <p:nvPr/>
        </p:nvSpPr>
        <p:spPr bwMode="auto">
          <a:xfrm>
            <a:off x="3640154" y="354351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4</a:t>
            </a:r>
            <a:r>
              <a:rPr lang="en-US" dirty="0" smtClean="0"/>
              <a:t>/9</a:t>
            </a:r>
            <a:endParaRPr lang="en-US" kern="1200" dirty="0"/>
          </a:p>
        </p:txBody>
      </p:sp>
      <p:sp>
        <p:nvSpPr>
          <p:cNvPr id="189" name="Text Box 31"/>
          <p:cNvSpPr txBox="1">
            <a:spLocks noChangeArrowheads="1"/>
          </p:cNvSpPr>
          <p:nvPr/>
        </p:nvSpPr>
        <p:spPr bwMode="auto">
          <a:xfrm>
            <a:off x="1349552" y="347883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4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190" name="Text Box 31"/>
          <p:cNvSpPr txBox="1">
            <a:spLocks noChangeArrowheads="1"/>
          </p:cNvSpPr>
          <p:nvPr/>
        </p:nvSpPr>
        <p:spPr bwMode="auto">
          <a:xfrm>
            <a:off x="3473881" y="1590398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4</a:t>
            </a:r>
            <a:r>
              <a:rPr lang="en-US" dirty="0" smtClean="0"/>
              <a:t>/4</a:t>
            </a:r>
            <a:endParaRPr lang="en-US" kern="1200" dirty="0"/>
          </a:p>
        </p:txBody>
      </p:sp>
      <p:sp>
        <p:nvSpPr>
          <p:cNvPr id="191" name="Text Box 31"/>
          <p:cNvSpPr txBox="1">
            <a:spLocks noChangeArrowheads="1"/>
          </p:cNvSpPr>
          <p:nvPr/>
        </p:nvSpPr>
        <p:spPr bwMode="auto">
          <a:xfrm>
            <a:off x="2638217" y="256588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192" name="Group 7"/>
          <p:cNvGrpSpPr>
            <a:grpSpLocks/>
          </p:cNvGrpSpPr>
          <p:nvPr/>
        </p:nvGrpSpPr>
        <p:grpSpPr bwMode="auto">
          <a:xfrm>
            <a:off x="5064012" y="1704217"/>
            <a:ext cx="533400" cy="533400"/>
            <a:chOff x="1824" y="2736"/>
            <a:chExt cx="336" cy="336"/>
          </a:xfrm>
        </p:grpSpPr>
        <p:sp>
          <p:nvSpPr>
            <p:cNvPr id="193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4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195" name="Group 7"/>
          <p:cNvGrpSpPr>
            <a:grpSpLocks/>
          </p:cNvGrpSpPr>
          <p:nvPr/>
        </p:nvGrpSpPr>
        <p:grpSpPr bwMode="auto">
          <a:xfrm>
            <a:off x="5064012" y="3283589"/>
            <a:ext cx="533400" cy="533400"/>
            <a:chOff x="1824" y="2736"/>
            <a:chExt cx="336" cy="336"/>
          </a:xfrm>
        </p:grpSpPr>
        <p:sp>
          <p:nvSpPr>
            <p:cNvPr id="196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7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198" name="Straight Arrow Connector 197"/>
          <p:cNvCxnSpPr>
            <a:stCxn id="193" idx="4"/>
            <a:endCxn id="196" idx="0"/>
          </p:cNvCxnSpPr>
          <p:nvPr/>
        </p:nvCxnSpPr>
        <p:spPr>
          <a:xfrm>
            <a:off x="5330712" y="223761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Arrow Connector 198"/>
          <p:cNvCxnSpPr>
            <a:stCxn id="174" idx="5"/>
            <a:endCxn id="196" idx="1"/>
          </p:cNvCxnSpPr>
          <p:nvPr/>
        </p:nvCxnSpPr>
        <p:spPr>
          <a:xfrm>
            <a:off x="2799192" y="2159502"/>
            <a:ext cx="2342935" cy="120220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Arrow Connector 199"/>
          <p:cNvCxnSpPr>
            <a:stCxn id="193" idx="6"/>
            <a:endCxn id="180" idx="1"/>
          </p:cNvCxnSpPr>
          <p:nvPr/>
        </p:nvCxnSpPr>
        <p:spPr>
          <a:xfrm>
            <a:off x="5597412" y="1970917"/>
            <a:ext cx="1527824" cy="8085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Arrow Connector 200"/>
          <p:cNvCxnSpPr>
            <a:stCxn id="196" idx="6"/>
            <a:endCxn id="180" idx="2"/>
          </p:cNvCxnSpPr>
          <p:nvPr/>
        </p:nvCxnSpPr>
        <p:spPr>
          <a:xfrm flipV="1">
            <a:off x="5597412" y="2968002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2" name="Text Box 31"/>
          <p:cNvSpPr txBox="1">
            <a:spLocks noChangeArrowheads="1"/>
          </p:cNvSpPr>
          <p:nvPr/>
        </p:nvSpPr>
        <p:spPr bwMode="auto">
          <a:xfrm>
            <a:off x="5330712" y="247684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6</a:t>
            </a:r>
            <a:endParaRPr lang="en-US" kern="1200" dirty="0"/>
          </a:p>
        </p:txBody>
      </p:sp>
      <p:sp>
        <p:nvSpPr>
          <p:cNvPr id="203" name="Text Box 31"/>
          <p:cNvSpPr txBox="1">
            <a:spLocks noChangeArrowheads="1"/>
          </p:cNvSpPr>
          <p:nvPr/>
        </p:nvSpPr>
        <p:spPr bwMode="auto">
          <a:xfrm>
            <a:off x="6258104" y="195711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4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04" name="Text Box 31"/>
          <p:cNvSpPr txBox="1">
            <a:spLocks noChangeArrowheads="1"/>
          </p:cNvSpPr>
          <p:nvPr/>
        </p:nvSpPr>
        <p:spPr bwMode="auto">
          <a:xfrm>
            <a:off x="6250620" y="3283589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05" name="Text Box 31"/>
          <p:cNvSpPr txBox="1">
            <a:spLocks noChangeArrowheads="1"/>
          </p:cNvSpPr>
          <p:nvPr/>
        </p:nvSpPr>
        <p:spPr bwMode="auto">
          <a:xfrm>
            <a:off x="3640154" y="2293492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6</a:t>
            </a:r>
            <a:r>
              <a:rPr lang="en-US" dirty="0" smtClean="0"/>
              <a:t>/8</a:t>
            </a:r>
            <a:endParaRPr lang="en-US" kern="1200" dirty="0"/>
          </a:p>
        </p:txBody>
      </p:sp>
      <p:grpSp>
        <p:nvGrpSpPr>
          <p:cNvPr id="3" name="Group 2"/>
          <p:cNvGrpSpPr/>
          <p:nvPr/>
        </p:nvGrpSpPr>
        <p:grpSpPr>
          <a:xfrm>
            <a:off x="761984" y="4430460"/>
            <a:ext cx="6861004" cy="2206012"/>
            <a:chOff x="761984" y="4430460"/>
            <a:chExt cx="6861004" cy="2206012"/>
          </a:xfrm>
        </p:grpSpPr>
        <p:grpSp>
          <p:nvGrpSpPr>
            <p:cNvPr id="40" name="Group 4"/>
            <p:cNvGrpSpPr>
              <a:grpSpLocks/>
            </p:cNvGrpSpPr>
            <p:nvPr/>
          </p:nvGrpSpPr>
          <p:grpSpPr bwMode="auto">
            <a:xfrm>
              <a:off x="761984" y="5611560"/>
              <a:ext cx="533400" cy="533400"/>
              <a:chOff x="1824" y="2736"/>
              <a:chExt cx="336" cy="336"/>
            </a:xfrm>
          </p:grpSpPr>
          <p:sp>
            <p:nvSpPr>
              <p:cNvPr id="41" name="Oval 5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Text Box 6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S</a:t>
                </a:r>
              </a:p>
            </p:txBody>
          </p:sp>
        </p:grpSp>
        <p:grpSp>
          <p:nvGrpSpPr>
            <p:cNvPr id="44" name="Group 7"/>
            <p:cNvGrpSpPr>
              <a:grpSpLocks/>
            </p:cNvGrpSpPr>
            <p:nvPr/>
          </p:nvGrpSpPr>
          <p:grpSpPr bwMode="auto">
            <a:xfrm>
              <a:off x="2386374" y="4430460"/>
              <a:ext cx="533400" cy="533400"/>
              <a:chOff x="1824" y="2736"/>
              <a:chExt cx="336" cy="336"/>
            </a:xfrm>
          </p:grpSpPr>
          <p:sp>
            <p:nvSpPr>
              <p:cNvPr id="48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A</a:t>
                </a:r>
              </a:p>
            </p:txBody>
          </p:sp>
        </p:grpSp>
        <p:grpSp>
          <p:nvGrpSpPr>
            <p:cNvPr id="51" name="Group 7"/>
            <p:cNvGrpSpPr>
              <a:grpSpLocks/>
            </p:cNvGrpSpPr>
            <p:nvPr/>
          </p:nvGrpSpPr>
          <p:grpSpPr bwMode="auto">
            <a:xfrm>
              <a:off x="2386374" y="6009832"/>
              <a:ext cx="533400" cy="533400"/>
              <a:chOff x="1824" y="2736"/>
              <a:chExt cx="336" cy="336"/>
            </a:xfrm>
          </p:grpSpPr>
          <p:sp>
            <p:nvSpPr>
              <p:cNvPr id="52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B</a:t>
                </a:r>
              </a:p>
            </p:txBody>
          </p:sp>
        </p:grpSp>
        <p:grpSp>
          <p:nvGrpSpPr>
            <p:cNvPr id="54" name="Group 7"/>
            <p:cNvGrpSpPr>
              <a:grpSpLocks/>
            </p:cNvGrpSpPr>
            <p:nvPr/>
          </p:nvGrpSpPr>
          <p:grpSpPr bwMode="auto">
            <a:xfrm>
              <a:off x="7089588" y="5427545"/>
              <a:ext cx="533400" cy="533400"/>
              <a:chOff x="1824" y="2736"/>
              <a:chExt cx="336" cy="336"/>
            </a:xfrm>
          </p:grpSpPr>
          <p:sp>
            <p:nvSpPr>
              <p:cNvPr id="55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T</a:t>
                </a:r>
              </a:p>
            </p:txBody>
          </p:sp>
        </p:grpSp>
        <p:cxnSp>
          <p:nvCxnSpPr>
            <p:cNvPr id="58" name="Straight Arrow Connector 57"/>
            <p:cNvCxnSpPr/>
            <p:nvPr/>
          </p:nvCxnSpPr>
          <p:spPr>
            <a:xfrm>
              <a:off x="1217269" y="6080651"/>
              <a:ext cx="1155300" cy="333941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>
              <a:off x="2919774" y="6359368"/>
              <a:ext cx="2186705" cy="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stCxn id="48" idx="4"/>
              <a:endCxn id="52" idx="0"/>
            </p:cNvCxnSpPr>
            <p:nvPr/>
          </p:nvCxnSpPr>
          <p:spPr>
            <a:xfrm>
              <a:off x="2653074" y="4963860"/>
              <a:ext cx="0" cy="1045972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 Box 31"/>
            <p:cNvSpPr txBox="1">
              <a:spLocks noChangeArrowheads="1"/>
            </p:cNvSpPr>
            <p:nvPr/>
          </p:nvSpPr>
          <p:spPr bwMode="auto">
            <a:xfrm>
              <a:off x="3682621" y="6269759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5</a:t>
              </a:r>
              <a:endParaRPr lang="en-US" kern="1200" dirty="0"/>
            </a:p>
          </p:txBody>
        </p:sp>
        <p:sp>
          <p:nvSpPr>
            <p:cNvPr id="64" name="Text Box 31"/>
            <p:cNvSpPr txBox="1">
              <a:spLocks noChangeArrowheads="1"/>
            </p:cNvSpPr>
            <p:nvPr/>
          </p:nvSpPr>
          <p:spPr bwMode="auto">
            <a:xfrm>
              <a:off x="1392019" y="6205073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6</a:t>
              </a:r>
              <a:endParaRPr lang="en-US" kern="1200" dirty="0"/>
            </a:p>
          </p:txBody>
        </p:sp>
        <p:sp>
          <p:nvSpPr>
            <p:cNvPr id="66" name="Text Box 31"/>
            <p:cNvSpPr txBox="1">
              <a:spLocks noChangeArrowheads="1"/>
            </p:cNvSpPr>
            <p:nvPr/>
          </p:nvSpPr>
          <p:spPr bwMode="auto">
            <a:xfrm>
              <a:off x="2680684" y="5292123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</a:t>
              </a:r>
              <a:endParaRPr lang="en-US" kern="1200" dirty="0"/>
            </a:p>
          </p:txBody>
        </p:sp>
        <p:grpSp>
          <p:nvGrpSpPr>
            <p:cNvPr id="67" name="Group 7"/>
            <p:cNvGrpSpPr>
              <a:grpSpLocks/>
            </p:cNvGrpSpPr>
            <p:nvPr/>
          </p:nvGrpSpPr>
          <p:grpSpPr bwMode="auto">
            <a:xfrm>
              <a:off x="5106479" y="4430460"/>
              <a:ext cx="533400" cy="533400"/>
              <a:chOff x="1824" y="2736"/>
              <a:chExt cx="336" cy="336"/>
            </a:xfrm>
          </p:grpSpPr>
          <p:sp>
            <p:nvSpPr>
              <p:cNvPr id="68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C</a:t>
                </a:r>
              </a:p>
            </p:txBody>
          </p:sp>
        </p:grpSp>
        <p:grpSp>
          <p:nvGrpSpPr>
            <p:cNvPr id="70" name="Group 7"/>
            <p:cNvGrpSpPr>
              <a:grpSpLocks/>
            </p:cNvGrpSpPr>
            <p:nvPr/>
          </p:nvGrpSpPr>
          <p:grpSpPr bwMode="auto">
            <a:xfrm>
              <a:off x="5106479" y="6009832"/>
              <a:ext cx="533400" cy="533400"/>
              <a:chOff x="1824" y="2736"/>
              <a:chExt cx="336" cy="336"/>
            </a:xfrm>
          </p:grpSpPr>
          <p:sp>
            <p:nvSpPr>
              <p:cNvPr id="71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D</a:t>
                </a:r>
              </a:p>
            </p:txBody>
          </p:sp>
        </p:grpSp>
        <p:cxnSp>
          <p:nvCxnSpPr>
            <p:cNvPr id="73" name="Straight Arrow Connector 72"/>
            <p:cNvCxnSpPr>
              <a:stCxn id="68" idx="4"/>
              <a:endCxn id="71" idx="0"/>
            </p:cNvCxnSpPr>
            <p:nvPr/>
          </p:nvCxnSpPr>
          <p:spPr>
            <a:xfrm>
              <a:off x="5373179" y="4963860"/>
              <a:ext cx="0" cy="1045972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>
              <a:off x="2869269" y="4844327"/>
              <a:ext cx="2342935" cy="1202202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>
              <a:off x="5667489" y="4614324"/>
              <a:ext cx="1527824" cy="80850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 Box 31"/>
            <p:cNvSpPr txBox="1">
              <a:spLocks noChangeArrowheads="1"/>
            </p:cNvSpPr>
            <p:nvPr/>
          </p:nvSpPr>
          <p:spPr bwMode="auto">
            <a:xfrm>
              <a:off x="5373179" y="5203092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6</a:t>
              </a:r>
              <a:endParaRPr lang="en-US" kern="1200" dirty="0"/>
            </a:p>
          </p:txBody>
        </p:sp>
        <p:sp>
          <p:nvSpPr>
            <p:cNvPr id="78" name="Text Box 31"/>
            <p:cNvSpPr txBox="1">
              <a:spLocks noChangeArrowheads="1"/>
            </p:cNvSpPr>
            <p:nvPr/>
          </p:nvSpPr>
          <p:spPr bwMode="auto">
            <a:xfrm>
              <a:off x="6300571" y="4683354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6</a:t>
              </a:r>
              <a:endParaRPr lang="en-US" kern="1200" dirty="0"/>
            </a:p>
          </p:txBody>
        </p:sp>
        <p:sp>
          <p:nvSpPr>
            <p:cNvPr id="80" name="Text Box 31"/>
            <p:cNvSpPr txBox="1">
              <a:spLocks noChangeArrowheads="1"/>
            </p:cNvSpPr>
            <p:nvPr/>
          </p:nvSpPr>
          <p:spPr bwMode="auto">
            <a:xfrm>
              <a:off x="3904237" y="5027987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6</a:t>
              </a:r>
              <a:endParaRPr lang="en-US" kern="1200" dirty="0"/>
            </a:p>
          </p:txBody>
        </p:sp>
        <p:cxnSp>
          <p:nvCxnSpPr>
            <p:cNvPr id="119" name="Straight Arrow Connector 118"/>
            <p:cNvCxnSpPr/>
            <p:nvPr/>
          </p:nvCxnSpPr>
          <p:spPr>
            <a:xfrm flipV="1">
              <a:off x="5612814" y="5791422"/>
              <a:ext cx="1477319" cy="416614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Text Box 31"/>
            <p:cNvSpPr txBox="1">
              <a:spLocks noChangeArrowheads="1"/>
            </p:cNvSpPr>
            <p:nvPr/>
          </p:nvSpPr>
          <p:spPr bwMode="auto">
            <a:xfrm>
              <a:off x="6050725" y="5572738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10</a:t>
              </a:r>
              <a:endParaRPr lang="en-US" kern="1200" dirty="0"/>
            </a:p>
          </p:txBody>
        </p:sp>
        <p:cxnSp>
          <p:nvCxnSpPr>
            <p:cNvPr id="121" name="Straight Arrow Connector 120"/>
            <p:cNvCxnSpPr/>
            <p:nvPr/>
          </p:nvCxnSpPr>
          <p:spPr>
            <a:xfrm flipV="1">
              <a:off x="1245424" y="4927697"/>
              <a:ext cx="1247220" cy="80393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Text Box 31"/>
            <p:cNvSpPr txBox="1">
              <a:spLocks noChangeArrowheads="1"/>
            </p:cNvSpPr>
            <p:nvPr/>
          </p:nvSpPr>
          <p:spPr bwMode="auto">
            <a:xfrm>
              <a:off x="1817749" y="5348672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10</a:t>
              </a:r>
              <a:endParaRPr lang="en-US" kern="1200" dirty="0"/>
            </a:p>
          </p:txBody>
        </p:sp>
        <p:cxnSp>
          <p:nvCxnSpPr>
            <p:cNvPr id="159" name="Straight Arrow Connector 158"/>
            <p:cNvCxnSpPr/>
            <p:nvPr/>
          </p:nvCxnSpPr>
          <p:spPr>
            <a:xfrm>
              <a:off x="2919774" y="4695849"/>
              <a:ext cx="2186705" cy="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0" name="Text Box 31"/>
            <p:cNvSpPr txBox="1">
              <a:spLocks noChangeArrowheads="1"/>
            </p:cNvSpPr>
            <p:nvPr/>
          </p:nvSpPr>
          <p:spPr bwMode="auto">
            <a:xfrm>
              <a:off x="4052824" y="4715696"/>
              <a:ext cx="852073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4</a:t>
              </a:r>
              <a:endParaRPr lang="en-US" kern="1200" dirty="0"/>
            </a:p>
          </p:txBody>
        </p:sp>
        <p:cxnSp>
          <p:nvCxnSpPr>
            <p:cNvPr id="161" name="Straight Arrow Connector 160"/>
            <p:cNvCxnSpPr/>
            <p:nvPr/>
          </p:nvCxnSpPr>
          <p:spPr>
            <a:xfrm>
              <a:off x="5557594" y="4835754"/>
              <a:ext cx="1527824" cy="80850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2" name="Text Box 31"/>
            <p:cNvSpPr txBox="1">
              <a:spLocks noChangeArrowheads="1"/>
            </p:cNvSpPr>
            <p:nvPr/>
          </p:nvSpPr>
          <p:spPr bwMode="auto">
            <a:xfrm>
              <a:off x="5928546" y="5089486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4</a:t>
              </a:r>
              <a:endParaRPr lang="en-US" kern="1200" dirty="0"/>
            </a:p>
          </p:txBody>
        </p:sp>
        <p:cxnSp>
          <p:nvCxnSpPr>
            <p:cNvPr id="166" name="Straight Arrow Connector 165"/>
            <p:cNvCxnSpPr/>
            <p:nvPr/>
          </p:nvCxnSpPr>
          <p:spPr>
            <a:xfrm>
              <a:off x="1258684" y="5846565"/>
              <a:ext cx="1155300" cy="333941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7" name="Text Box 31"/>
            <p:cNvSpPr txBox="1">
              <a:spLocks noChangeArrowheads="1"/>
            </p:cNvSpPr>
            <p:nvPr/>
          </p:nvSpPr>
          <p:spPr bwMode="auto">
            <a:xfrm>
              <a:off x="1857602" y="5716051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4</a:t>
              </a:r>
              <a:endParaRPr lang="en-US" kern="1200" dirty="0"/>
            </a:p>
          </p:txBody>
        </p:sp>
        <p:cxnSp>
          <p:nvCxnSpPr>
            <p:cNvPr id="168" name="Straight Arrow Connector 167"/>
            <p:cNvCxnSpPr/>
            <p:nvPr/>
          </p:nvCxnSpPr>
          <p:spPr>
            <a:xfrm>
              <a:off x="2906514" y="6180424"/>
              <a:ext cx="2186705" cy="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9" name="Text Box 31"/>
            <p:cNvSpPr txBox="1">
              <a:spLocks noChangeArrowheads="1"/>
            </p:cNvSpPr>
            <p:nvPr/>
          </p:nvSpPr>
          <p:spPr bwMode="auto">
            <a:xfrm>
              <a:off x="3624393" y="5778247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 smtClean="0"/>
                <a:t>4</a:t>
              </a:r>
              <a:endParaRPr lang="en-US" kern="1200" dirty="0"/>
            </a:p>
          </p:txBody>
        </p:sp>
        <p:sp>
          <p:nvSpPr>
            <p:cNvPr id="206" name="Text Box 31"/>
            <p:cNvSpPr txBox="1">
              <a:spLocks noChangeArrowheads="1"/>
            </p:cNvSpPr>
            <p:nvPr/>
          </p:nvSpPr>
          <p:spPr bwMode="auto">
            <a:xfrm>
              <a:off x="3407899" y="5339392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</a:t>
              </a:r>
              <a:endParaRPr lang="en-US" kern="1200" dirty="0"/>
            </a:p>
          </p:txBody>
        </p:sp>
        <p:cxnSp>
          <p:nvCxnSpPr>
            <p:cNvPr id="207" name="Straight Arrow Connector 206"/>
            <p:cNvCxnSpPr/>
            <p:nvPr/>
          </p:nvCxnSpPr>
          <p:spPr>
            <a:xfrm>
              <a:off x="2759374" y="4927697"/>
              <a:ext cx="2342935" cy="1202202"/>
            </a:xfrm>
            <a:prstGeom prst="straightConnector1">
              <a:avLst/>
            </a:prstGeom>
            <a:ln>
              <a:solidFill>
                <a:srgbClr val="000000"/>
              </a:solidFill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42083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Ford-Fulkerson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2209" y="2028178"/>
            <a:ext cx="8153400" cy="388067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Ford-Fulkerson(G, s, t)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flow = 0 for all edges</a:t>
            </a:r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dirty="0" err="1" smtClean="0"/>
              <a:t>G</a:t>
            </a:r>
            <a:r>
              <a:rPr lang="en-US" baseline="-25000" dirty="0" err="1" smtClean="0"/>
              <a:t>f</a:t>
            </a:r>
            <a:r>
              <a:rPr lang="en-US" dirty="0" smtClean="0"/>
              <a:t> = </a:t>
            </a:r>
            <a:r>
              <a:rPr lang="en-US" dirty="0" err="1" smtClean="0"/>
              <a:t>residualGraph</a:t>
            </a:r>
            <a:r>
              <a:rPr lang="en-US" dirty="0" smtClean="0"/>
              <a:t>(G)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while a simple path exists from s to t in </a:t>
            </a:r>
            <a:r>
              <a:rPr lang="en-US" dirty="0" err="1" smtClean="0"/>
              <a:t>G</a:t>
            </a:r>
            <a:r>
              <a:rPr lang="en-US" baseline="-25000" dirty="0" err="1" smtClean="0"/>
              <a:t>f</a:t>
            </a:r>
            <a:endParaRPr lang="en-US" baseline="-25000" dirty="0"/>
          </a:p>
          <a:p>
            <a:pPr marL="0" indent="0">
              <a:buNone/>
            </a:pPr>
            <a:r>
              <a:rPr lang="en-US" dirty="0" smtClean="0"/>
              <a:t>      send as much flow along the path as possible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G</a:t>
            </a:r>
            <a:r>
              <a:rPr lang="en-US" baseline="-25000" dirty="0" err="1" smtClean="0"/>
              <a:t>f</a:t>
            </a:r>
            <a:r>
              <a:rPr lang="en-US" dirty="0" smtClean="0"/>
              <a:t> = </a:t>
            </a:r>
            <a:r>
              <a:rPr lang="en-US" dirty="0" err="1" smtClean="0"/>
              <a:t>residualGraph</a:t>
            </a:r>
            <a:r>
              <a:rPr lang="en-US" dirty="0" smtClean="0"/>
              <a:t>(G)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return flow</a:t>
            </a:r>
          </a:p>
        </p:txBody>
      </p:sp>
      <p:sp>
        <p:nvSpPr>
          <p:cNvPr id="4" name="Oval 3"/>
          <p:cNvSpPr/>
          <p:nvPr/>
        </p:nvSpPr>
        <p:spPr>
          <a:xfrm>
            <a:off x="1946487" y="3672326"/>
            <a:ext cx="1891267" cy="538424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845509" y="2673244"/>
            <a:ext cx="34650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a simple path contains no repeated vertices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080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Ford-Fulkerson: is it correct?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1853" y="4473061"/>
            <a:ext cx="567380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Ford-Fulkerson(G, s, t)</a:t>
            </a:r>
          </a:p>
          <a:p>
            <a:r>
              <a:rPr lang="en-US" sz="2000" dirty="0" smtClean="0"/>
              <a:t>   flow = 0 for all edges</a:t>
            </a:r>
          </a:p>
          <a:p>
            <a:r>
              <a:rPr lang="en-US" sz="2000" dirty="0" smtClean="0"/>
              <a:t>   </a:t>
            </a:r>
            <a:r>
              <a:rPr lang="en-US" sz="2000" dirty="0" err="1" smtClean="0"/>
              <a:t>G</a:t>
            </a:r>
            <a:r>
              <a:rPr lang="en-US" sz="2000" baseline="-25000" dirty="0" err="1" smtClean="0"/>
              <a:t>f</a:t>
            </a:r>
            <a:r>
              <a:rPr lang="en-US" sz="2000" dirty="0" smtClean="0"/>
              <a:t> = </a:t>
            </a:r>
            <a:r>
              <a:rPr lang="en-US" sz="2000" dirty="0" err="1" smtClean="0"/>
              <a:t>residualGraph</a:t>
            </a:r>
            <a:r>
              <a:rPr lang="en-US" sz="2000" dirty="0" smtClean="0"/>
              <a:t>(G)</a:t>
            </a:r>
          </a:p>
          <a:p>
            <a:r>
              <a:rPr lang="en-US" sz="2000" dirty="0" smtClean="0"/>
              <a:t>   while a simple path exists from s to t in </a:t>
            </a:r>
            <a:r>
              <a:rPr lang="en-US" sz="2000" dirty="0" err="1" smtClean="0"/>
              <a:t>G</a:t>
            </a:r>
            <a:r>
              <a:rPr lang="en-US" sz="2000" baseline="-25000" dirty="0" err="1" smtClean="0"/>
              <a:t>f</a:t>
            </a:r>
            <a:endParaRPr lang="en-US" sz="2000" baseline="-25000" dirty="0" smtClean="0"/>
          </a:p>
          <a:p>
            <a:r>
              <a:rPr lang="en-US" sz="2000" dirty="0" smtClean="0"/>
              <a:t>      send as much flow along path as possible</a:t>
            </a:r>
          </a:p>
          <a:p>
            <a:r>
              <a:rPr lang="en-US" sz="2000" dirty="0" smtClean="0"/>
              <a:t>      </a:t>
            </a:r>
            <a:r>
              <a:rPr lang="en-US" sz="2000" dirty="0" err="1" smtClean="0"/>
              <a:t>G</a:t>
            </a:r>
            <a:r>
              <a:rPr lang="en-US" sz="2000" baseline="-25000" dirty="0" err="1" smtClean="0"/>
              <a:t>f</a:t>
            </a:r>
            <a:r>
              <a:rPr lang="en-US" sz="2000" dirty="0" smtClean="0"/>
              <a:t> = </a:t>
            </a:r>
            <a:r>
              <a:rPr lang="en-US" sz="2000" dirty="0" err="1" smtClean="0"/>
              <a:t>residualGraph</a:t>
            </a:r>
            <a:r>
              <a:rPr lang="en-US" sz="2000" dirty="0" smtClean="0"/>
              <a:t>(G)</a:t>
            </a:r>
          </a:p>
          <a:p>
            <a:r>
              <a:rPr lang="en-US" sz="2000" dirty="0" smtClean="0"/>
              <a:t>   return flow</a:t>
            </a:r>
          </a:p>
          <a:p>
            <a:endParaRPr lang="en-US" sz="2000" dirty="0"/>
          </a:p>
        </p:txBody>
      </p:sp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56913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Does the function terminate?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Every iteration increases the flow from s to t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Every path must start with s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The path has positive flow (or it wouldn’t exist)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The path is a simple path (so it cannot revisit s)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conservation of flow</a:t>
            </a:r>
          </a:p>
        </p:txBody>
      </p:sp>
    </p:spTree>
    <p:extLst>
      <p:ext uri="{BB962C8B-B14F-4D97-AF65-F5344CB8AC3E}">
        <p14:creationId xmlns:p14="http://schemas.microsoft.com/office/powerpoint/2010/main" val="550753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Ford-Fulkerson: is it correct?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56913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Does the function terminate?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Every iteration increases the flow from s to t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the flow is bounded by the min-cut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1853" y="4473061"/>
            <a:ext cx="567380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Ford-Fulkerson(G, s, t)</a:t>
            </a:r>
          </a:p>
          <a:p>
            <a:r>
              <a:rPr lang="en-US" sz="2000" dirty="0" smtClean="0"/>
              <a:t>   flow = 0 for all edges</a:t>
            </a:r>
          </a:p>
          <a:p>
            <a:r>
              <a:rPr lang="en-US" sz="2000" dirty="0" smtClean="0"/>
              <a:t>   </a:t>
            </a:r>
            <a:r>
              <a:rPr lang="en-US" sz="2000" dirty="0" err="1" smtClean="0"/>
              <a:t>G</a:t>
            </a:r>
            <a:r>
              <a:rPr lang="en-US" sz="2000" baseline="-25000" dirty="0" err="1" smtClean="0"/>
              <a:t>f</a:t>
            </a:r>
            <a:r>
              <a:rPr lang="en-US" sz="2000" dirty="0" smtClean="0"/>
              <a:t> = </a:t>
            </a:r>
            <a:r>
              <a:rPr lang="en-US" sz="2000" dirty="0" err="1" smtClean="0"/>
              <a:t>residualGraph</a:t>
            </a:r>
            <a:r>
              <a:rPr lang="en-US" sz="2000" dirty="0" smtClean="0"/>
              <a:t>(G)</a:t>
            </a:r>
          </a:p>
          <a:p>
            <a:r>
              <a:rPr lang="en-US" sz="2000" dirty="0" smtClean="0"/>
              <a:t>   while a simple path exists from s to t in </a:t>
            </a:r>
            <a:r>
              <a:rPr lang="en-US" sz="2000" dirty="0" err="1" smtClean="0"/>
              <a:t>G</a:t>
            </a:r>
            <a:r>
              <a:rPr lang="en-US" sz="2000" baseline="-25000" dirty="0" err="1" smtClean="0"/>
              <a:t>f</a:t>
            </a:r>
            <a:endParaRPr lang="en-US" sz="2000" baseline="-25000" dirty="0" smtClean="0"/>
          </a:p>
          <a:p>
            <a:r>
              <a:rPr lang="en-US" sz="2000" dirty="0" smtClean="0"/>
              <a:t>      send as much flow along path as possible</a:t>
            </a:r>
          </a:p>
          <a:p>
            <a:r>
              <a:rPr lang="en-US" sz="2000" dirty="0" smtClean="0"/>
              <a:t>      </a:t>
            </a:r>
            <a:r>
              <a:rPr lang="en-US" sz="2000" dirty="0" err="1" smtClean="0"/>
              <a:t>G</a:t>
            </a:r>
            <a:r>
              <a:rPr lang="en-US" sz="2000" baseline="-25000" dirty="0" err="1" smtClean="0"/>
              <a:t>f</a:t>
            </a:r>
            <a:r>
              <a:rPr lang="en-US" sz="2000" dirty="0" smtClean="0"/>
              <a:t> = </a:t>
            </a:r>
            <a:r>
              <a:rPr lang="en-US" sz="2000" dirty="0" err="1" smtClean="0"/>
              <a:t>residualGraph</a:t>
            </a:r>
            <a:r>
              <a:rPr lang="en-US" sz="2000" dirty="0" smtClean="0"/>
              <a:t>(G)</a:t>
            </a:r>
          </a:p>
          <a:p>
            <a:r>
              <a:rPr lang="en-US" sz="2000" dirty="0" smtClean="0"/>
              <a:t>   return flow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88290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Ford-Fulkerson: is it correct?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87286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When it terminates is it the maximum flow?</a:t>
            </a:r>
          </a:p>
          <a:p>
            <a:pPr lvl="2"/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1853" y="4473061"/>
            <a:ext cx="567380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Ford-Fulkerson(G, s, t)</a:t>
            </a:r>
          </a:p>
          <a:p>
            <a:r>
              <a:rPr lang="en-US" sz="2000" dirty="0" smtClean="0"/>
              <a:t>   flow = 0 for all edges</a:t>
            </a:r>
          </a:p>
          <a:p>
            <a:r>
              <a:rPr lang="en-US" sz="2000" dirty="0" smtClean="0"/>
              <a:t>   </a:t>
            </a:r>
            <a:r>
              <a:rPr lang="en-US" sz="2000" dirty="0" err="1" smtClean="0"/>
              <a:t>G</a:t>
            </a:r>
            <a:r>
              <a:rPr lang="en-US" sz="2000" baseline="-25000" dirty="0" err="1" smtClean="0"/>
              <a:t>f</a:t>
            </a:r>
            <a:r>
              <a:rPr lang="en-US" sz="2000" dirty="0" smtClean="0"/>
              <a:t> = </a:t>
            </a:r>
            <a:r>
              <a:rPr lang="en-US" sz="2000" dirty="0" err="1" smtClean="0"/>
              <a:t>residualGraph</a:t>
            </a:r>
            <a:r>
              <a:rPr lang="en-US" sz="2000" dirty="0" smtClean="0"/>
              <a:t>(G)</a:t>
            </a:r>
          </a:p>
          <a:p>
            <a:r>
              <a:rPr lang="en-US" sz="2000" dirty="0" smtClean="0"/>
              <a:t>   while a simple path exists from s to t in </a:t>
            </a:r>
            <a:r>
              <a:rPr lang="en-US" sz="2000" dirty="0" err="1" smtClean="0"/>
              <a:t>G</a:t>
            </a:r>
            <a:r>
              <a:rPr lang="en-US" sz="2000" baseline="-25000" dirty="0" err="1" smtClean="0"/>
              <a:t>f</a:t>
            </a:r>
            <a:endParaRPr lang="en-US" sz="2000" baseline="-25000" dirty="0" smtClean="0"/>
          </a:p>
          <a:p>
            <a:r>
              <a:rPr lang="en-US" sz="2000" dirty="0" smtClean="0"/>
              <a:t>      send as much flow along path as possible</a:t>
            </a:r>
          </a:p>
          <a:p>
            <a:r>
              <a:rPr lang="en-US" sz="2000" dirty="0" smtClean="0"/>
              <a:t>      </a:t>
            </a:r>
            <a:r>
              <a:rPr lang="en-US" sz="2000" dirty="0" err="1" smtClean="0"/>
              <a:t>G</a:t>
            </a:r>
            <a:r>
              <a:rPr lang="en-US" sz="2000" baseline="-25000" dirty="0" err="1" smtClean="0"/>
              <a:t>f</a:t>
            </a:r>
            <a:r>
              <a:rPr lang="en-US" sz="2000" dirty="0" smtClean="0"/>
              <a:t> = </a:t>
            </a:r>
            <a:r>
              <a:rPr lang="en-US" sz="2000" dirty="0" err="1" smtClean="0"/>
              <a:t>residualGraph</a:t>
            </a:r>
            <a:r>
              <a:rPr lang="en-US" sz="2000" dirty="0" smtClean="0"/>
              <a:t>(G)</a:t>
            </a:r>
          </a:p>
          <a:p>
            <a:r>
              <a:rPr lang="en-US" sz="2000" dirty="0" smtClean="0"/>
              <a:t>   return flow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18214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Ford-Fulkerson: is it correct?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88849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When it terminates is it the maximum flow?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Assume it didn’t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We know then that the flow &lt; min-cut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therefore, the flow &lt; capacity across EVERY cut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therefore, across each cut there must be a forward edge in </a:t>
            </a:r>
            <a:r>
              <a:rPr lang="en-US" dirty="0" err="1" smtClean="0">
                <a:solidFill>
                  <a:srgbClr val="000000"/>
                </a:solidFill>
              </a:rPr>
              <a:t>G</a:t>
            </a:r>
            <a:r>
              <a:rPr lang="en-US" baseline="-25000" dirty="0" err="1" smtClean="0">
                <a:solidFill>
                  <a:srgbClr val="000000"/>
                </a:solidFill>
              </a:rPr>
              <a:t>f</a:t>
            </a:r>
            <a:endParaRPr lang="en-US" baseline="-25000" dirty="0" smtClean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thus, there must exist a path from s to t in </a:t>
            </a:r>
            <a:r>
              <a:rPr lang="en-US" dirty="0" err="1" smtClean="0">
                <a:solidFill>
                  <a:srgbClr val="000000"/>
                </a:solidFill>
              </a:rPr>
              <a:t>G</a:t>
            </a:r>
            <a:r>
              <a:rPr lang="en-US" baseline="-25000" dirty="0" err="1" smtClean="0">
                <a:solidFill>
                  <a:srgbClr val="000000"/>
                </a:solidFill>
              </a:rPr>
              <a:t>f</a:t>
            </a:r>
            <a:endParaRPr lang="en-US" baseline="-25000" dirty="0" smtClean="0">
              <a:solidFill>
                <a:srgbClr val="000000"/>
              </a:solidFill>
            </a:endParaRP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start at s (and A = s)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repeat until t is found</a:t>
            </a:r>
          </a:p>
          <a:p>
            <a:pPr lvl="3"/>
            <a:r>
              <a:rPr lang="en-US" dirty="0" smtClean="0">
                <a:solidFill>
                  <a:srgbClr val="000000"/>
                </a:solidFill>
              </a:rPr>
              <a:t>pick one node across the cut with a forward edge</a:t>
            </a:r>
          </a:p>
          <a:p>
            <a:pPr lvl="3"/>
            <a:r>
              <a:rPr lang="en-US" dirty="0" smtClean="0">
                <a:solidFill>
                  <a:srgbClr val="000000"/>
                </a:solidFill>
              </a:rPr>
              <a:t>add this to the path</a:t>
            </a:r>
          </a:p>
          <a:p>
            <a:pPr lvl="3"/>
            <a:r>
              <a:rPr lang="en-US" dirty="0" smtClean="0">
                <a:solidFill>
                  <a:srgbClr val="000000"/>
                </a:solidFill>
              </a:rPr>
              <a:t>add the node to A (for argument sake)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However, the algorithm would not have terminated… a contradiction</a:t>
            </a:r>
          </a:p>
        </p:txBody>
      </p:sp>
    </p:spTree>
    <p:extLst>
      <p:ext uri="{BB962C8B-B14F-4D97-AF65-F5344CB8AC3E}">
        <p14:creationId xmlns:p14="http://schemas.microsoft.com/office/powerpoint/2010/main" val="2995566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Ford-Fulkerson: runtime?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1853" y="2471232"/>
            <a:ext cx="59498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Ford-Fulkerson(G, s, t)</a:t>
            </a:r>
          </a:p>
          <a:p>
            <a:r>
              <a:rPr lang="en-US" sz="2400" dirty="0" smtClean="0"/>
              <a:t>   flow = 0 for all edges</a:t>
            </a:r>
          </a:p>
          <a:p>
            <a:r>
              <a:rPr lang="en-US" sz="2400" dirty="0" smtClean="0"/>
              <a:t>   </a:t>
            </a:r>
            <a:r>
              <a:rPr lang="en-US" sz="2400" dirty="0" err="1" smtClean="0"/>
              <a:t>G</a:t>
            </a:r>
            <a:r>
              <a:rPr lang="en-US" sz="2400" baseline="-25000" dirty="0" err="1" smtClean="0"/>
              <a:t>f</a:t>
            </a:r>
            <a:r>
              <a:rPr lang="en-US" sz="2400" dirty="0" smtClean="0"/>
              <a:t> = </a:t>
            </a:r>
            <a:r>
              <a:rPr lang="en-US" sz="2400" dirty="0" err="1" smtClean="0"/>
              <a:t>residualGraph</a:t>
            </a:r>
            <a:r>
              <a:rPr lang="en-US" sz="2400" dirty="0" smtClean="0"/>
              <a:t>(G)</a:t>
            </a:r>
          </a:p>
          <a:p>
            <a:r>
              <a:rPr lang="en-US" sz="2400" dirty="0" smtClean="0"/>
              <a:t>   while a simple path exists from s to t in </a:t>
            </a:r>
            <a:r>
              <a:rPr lang="en-US" sz="2400" dirty="0" err="1" smtClean="0"/>
              <a:t>G</a:t>
            </a:r>
            <a:r>
              <a:rPr lang="en-US" sz="2400" baseline="-25000" dirty="0" err="1" smtClean="0"/>
              <a:t>f</a:t>
            </a:r>
            <a:endParaRPr lang="en-US" sz="2400" baseline="-25000" dirty="0" smtClean="0"/>
          </a:p>
          <a:p>
            <a:r>
              <a:rPr lang="en-US" sz="2400" dirty="0" smtClean="0"/>
              <a:t>      send as much flow along path as possible</a:t>
            </a:r>
          </a:p>
          <a:p>
            <a:r>
              <a:rPr lang="en-US" sz="2400" dirty="0" smtClean="0"/>
              <a:t>      </a:t>
            </a:r>
            <a:r>
              <a:rPr lang="en-US" sz="2400" dirty="0" err="1" smtClean="0"/>
              <a:t>G</a:t>
            </a:r>
            <a:r>
              <a:rPr lang="en-US" sz="2400" baseline="-25000" dirty="0" err="1" smtClean="0"/>
              <a:t>f</a:t>
            </a:r>
            <a:r>
              <a:rPr lang="en-US" sz="2400" dirty="0" smtClean="0"/>
              <a:t> = </a:t>
            </a:r>
            <a:r>
              <a:rPr lang="en-US" sz="2400" dirty="0" err="1" smtClean="0"/>
              <a:t>residualGraph</a:t>
            </a:r>
            <a:r>
              <a:rPr lang="en-US" sz="2400" dirty="0" smtClean="0"/>
              <a:t>(G)</a:t>
            </a:r>
          </a:p>
          <a:p>
            <a:r>
              <a:rPr lang="en-US" sz="2400" dirty="0" smtClean="0"/>
              <a:t>   return flow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54827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Ford-Fulkerson: runtime?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1853" y="2471232"/>
            <a:ext cx="59498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Ford-Fulkerson(G, s, t)</a:t>
            </a:r>
          </a:p>
          <a:p>
            <a:r>
              <a:rPr lang="en-US" sz="2400" dirty="0" smtClean="0"/>
              <a:t>   flow = 0 for all edges</a:t>
            </a:r>
          </a:p>
          <a:p>
            <a:r>
              <a:rPr lang="en-US" sz="2400" dirty="0" smtClean="0"/>
              <a:t>   </a:t>
            </a:r>
            <a:r>
              <a:rPr lang="en-US" sz="2400" dirty="0" err="1" smtClean="0"/>
              <a:t>G</a:t>
            </a:r>
            <a:r>
              <a:rPr lang="en-US" sz="2400" baseline="-25000" dirty="0" err="1" smtClean="0"/>
              <a:t>f</a:t>
            </a:r>
            <a:r>
              <a:rPr lang="en-US" sz="2400" dirty="0" smtClean="0"/>
              <a:t> = </a:t>
            </a:r>
            <a:r>
              <a:rPr lang="en-US" sz="2400" dirty="0" err="1" smtClean="0"/>
              <a:t>residualGraph</a:t>
            </a:r>
            <a:r>
              <a:rPr lang="en-US" sz="2400" dirty="0" smtClean="0"/>
              <a:t>(G)</a:t>
            </a:r>
          </a:p>
          <a:p>
            <a:r>
              <a:rPr lang="en-US" sz="2400" dirty="0" smtClean="0"/>
              <a:t>   while a simple path exists from s to t in </a:t>
            </a:r>
            <a:r>
              <a:rPr lang="en-US" sz="2400" dirty="0" err="1" smtClean="0"/>
              <a:t>G</a:t>
            </a:r>
            <a:r>
              <a:rPr lang="en-US" sz="2400" baseline="-25000" dirty="0" err="1" smtClean="0"/>
              <a:t>f</a:t>
            </a:r>
            <a:endParaRPr lang="en-US" sz="2400" baseline="-25000" dirty="0" smtClean="0"/>
          </a:p>
          <a:p>
            <a:r>
              <a:rPr lang="en-US" sz="2400" dirty="0" smtClean="0"/>
              <a:t>      send as much flow along path as possible</a:t>
            </a:r>
          </a:p>
          <a:p>
            <a:r>
              <a:rPr lang="en-US" sz="2400" dirty="0" smtClean="0"/>
              <a:t>      </a:t>
            </a:r>
            <a:r>
              <a:rPr lang="en-US" sz="2400" dirty="0" err="1" smtClean="0"/>
              <a:t>G</a:t>
            </a:r>
            <a:r>
              <a:rPr lang="en-US" sz="2400" baseline="-25000" dirty="0" err="1" smtClean="0"/>
              <a:t>f</a:t>
            </a:r>
            <a:r>
              <a:rPr lang="en-US" sz="2400" dirty="0" smtClean="0"/>
              <a:t> = </a:t>
            </a:r>
            <a:r>
              <a:rPr lang="en-US" sz="2400" dirty="0" err="1" smtClean="0"/>
              <a:t>residualGraph</a:t>
            </a:r>
            <a:r>
              <a:rPr lang="en-US" sz="2400" dirty="0" smtClean="0"/>
              <a:t>(G)</a:t>
            </a:r>
          </a:p>
          <a:p>
            <a:r>
              <a:rPr lang="en-US" sz="2400" dirty="0" smtClean="0"/>
              <a:t>   return flow</a:t>
            </a:r>
          </a:p>
          <a:p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372731" y="3244349"/>
            <a:ext cx="3161315" cy="455589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2648" y="4349345"/>
            <a:ext cx="3161315" cy="455589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101752" y="3051072"/>
            <a:ext cx="266429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</a:rPr>
              <a:t>traverse the graph</a:t>
            </a:r>
          </a:p>
          <a:p>
            <a:pPr marL="285750" indent="-285750"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</a:rPr>
              <a:t>at most add 2 edges for original edge</a:t>
            </a:r>
          </a:p>
          <a:p>
            <a:pPr marL="285750" indent="-285750"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</a:rPr>
              <a:t>O(V + E)</a:t>
            </a:r>
          </a:p>
          <a:p>
            <a:pPr marL="285750" indent="-285750">
              <a:buFontTx/>
              <a:buChar char="-"/>
            </a:pP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80419" y="4604879"/>
            <a:ext cx="42927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Can we simplify this expression?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61225" y="4038714"/>
            <a:ext cx="1007210" cy="310631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900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graph/networks</a:t>
            </a:r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06168" y="5394498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4155696" y="4637228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4131506" y="6257889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4" name="Group 7"/>
          <p:cNvGrpSpPr>
            <a:grpSpLocks/>
          </p:cNvGrpSpPr>
          <p:nvPr/>
        </p:nvGrpSpPr>
        <p:grpSpPr bwMode="auto">
          <a:xfrm>
            <a:off x="5371268" y="5489334"/>
            <a:ext cx="533400" cy="533400"/>
            <a:chOff x="1824" y="2736"/>
            <a:chExt cx="336" cy="336"/>
          </a:xfrm>
        </p:grpSpPr>
        <p:sp>
          <p:nvSpPr>
            <p:cNvPr id="15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8" name="Straight Arrow Connector 17"/>
          <p:cNvCxnSpPr>
            <a:stCxn id="5" idx="7"/>
            <a:endCxn id="8" idx="3"/>
          </p:cNvCxnSpPr>
          <p:nvPr/>
        </p:nvCxnSpPr>
        <p:spPr>
          <a:xfrm flipV="1">
            <a:off x="3261453" y="5092513"/>
            <a:ext cx="972358" cy="3801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5" idx="5"/>
            <a:endCxn id="11" idx="2"/>
          </p:cNvCxnSpPr>
          <p:nvPr/>
        </p:nvCxnSpPr>
        <p:spPr>
          <a:xfrm>
            <a:off x="3261453" y="5849783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1" idx="6"/>
            <a:endCxn id="15" idx="3"/>
          </p:cNvCxnSpPr>
          <p:nvPr/>
        </p:nvCxnSpPr>
        <p:spPr>
          <a:xfrm flipV="1">
            <a:off x="4664906" y="5944619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8" idx="4"/>
            <a:endCxn id="11" idx="0"/>
          </p:cNvCxnSpPr>
          <p:nvPr/>
        </p:nvCxnSpPr>
        <p:spPr>
          <a:xfrm flipH="1">
            <a:off x="4398206" y="5170628"/>
            <a:ext cx="24190" cy="10872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8" idx="5"/>
            <a:endCxn id="15" idx="1"/>
          </p:cNvCxnSpPr>
          <p:nvPr/>
        </p:nvCxnSpPr>
        <p:spPr>
          <a:xfrm>
            <a:off x="4610981" y="5092513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 Box 31"/>
          <p:cNvSpPr txBox="1">
            <a:spLocks noChangeArrowheads="1"/>
          </p:cNvSpPr>
          <p:nvPr/>
        </p:nvSpPr>
        <p:spPr bwMode="auto">
          <a:xfrm>
            <a:off x="3302801" y="487134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20</a:t>
            </a:r>
            <a:endParaRPr lang="en-US" kern="1200" dirty="0"/>
          </a:p>
        </p:txBody>
      </p:sp>
      <p:sp>
        <p:nvSpPr>
          <p:cNvPr id="36" name="Text Box 31"/>
          <p:cNvSpPr txBox="1">
            <a:spLocks noChangeArrowheads="1"/>
          </p:cNvSpPr>
          <p:nvPr/>
        </p:nvSpPr>
        <p:spPr bwMode="auto">
          <a:xfrm>
            <a:off x="5028368" y="6181614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20</a:t>
            </a:r>
            <a:endParaRPr lang="en-US" kern="1200" dirty="0"/>
          </a:p>
        </p:txBody>
      </p:sp>
      <p:sp>
        <p:nvSpPr>
          <p:cNvPr id="37" name="Text Box 31"/>
          <p:cNvSpPr txBox="1">
            <a:spLocks noChangeArrowheads="1"/>
          </p:cNvSpPr>
          <p:nvPr/>
        </p:nvSpPr>
        <p:spPr bwMode="auto">
          <a:xfrm>
            <a:off x="3064706" y="592789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r>
              <a:rPr lang="en-US" dirty="0" smtClean="0"/>
              <a:t>0</a:t>
            </a:r>
            <a:endParaRPr lang="en-US" kern="1200" dirty="0"/>
          </a:p>
        </p:txBody>
      </p:sp>
      <p:sp>
        <p:nvSpPr>
          <p:cNvPr id="38" name="Text Box 31"/>
          <p:cNvSpPr txBox="1">
            <a:spLocks noChangeArrowheads="1"/>
          </p:cNvSpPr>
          <p:nvPr/>
        </p:nvSpPr>
        <p:spPr bwMode="auto">
          <a:xfrm>
            <a:off x="4928910" y="491107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r>
              <a:rPr lang="en-US" dirty="0" smtClean="0"/>
              <a:t>0</a:t>
            </a:r>
            <a:endParaRPr lang="en-US" kern="1200" dirty="0"/>
          </a:p>
        </p:txBody>
      </p:sp>
      <p:sp>
        <p:nvSpPr>
          <p:cNvPr id="39" name="Text Box 31"/>
          <p:cNvSpPr txBox="1">
            <a:spLocks noChangeArrowheads="1"/>
          </p:cNvSpPr>
          <p:nvPr/>
        </p:nvSpPr>
        <p:spPr bwMode="auto">
          <a:xfrm>
            <a:off x="4422396" y="5489334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30</a:t>
            </a:r>
            <a:endParaRPr lang="en-US" kern="1200" dirty="0"/>
          </a:p>
        </p:txBody>
      </p:sp>
      <p:sp>
        <p:nvSpPr>
          <p:cNvPr id="40" name="Content Placeholder 2"/>
          <p:cNvSpPr>
            <a:spLocks noGrp="1"/>
          </p:cNvSpPr>
          <p:nvPr>
            <p:ph sz="quarter" idx="1"/>
          </p:nvPr>
        </p:nvSpPr>
        <p:spPr>
          <a:xfrm>
            <a:off x="405573" y="1614006"/>
            <a:ext cx="8641792" cy="2444881"/>
          </a:xfrm>
        </p:spPr>
        <p:txBody>
          <a:bodyPr>
            <a:noAutofit/>
          </a:bodyPr>
          <a:lstStyle/>
          <a:p>
            <a:r>
              <a:rPr lang="en-US" sz="2400" dirty="0" smtClean="0"/>
              <a:t>Flow network</a:t>
            </a:r>
          </a:p>
          <a:p>
            <a:pPr lvl="1"/>
            <a:r>
              <a:rPr lang="en-US" sz="2400" dirty="0" smtClean="0"/>
              <a:t>directed, weighted graph (V, E)</a:t>
            </a:r>
          </a:p>
          <a:p>
            <a:pPr lvl="1"/>
            <a:r>
              <a:rPr lang="en-US" altLang="ja-JP" sz="2400" dirty="0">
                <a:sym typeface="Symbol" charset="0"/>
              </a:rPr>
              <a:t>positive edge </a:t>
            </a:r>
            <a:r>
              <a:rPr lang="en-US" altLang="ja-JP" sz="2400" dirty="0" smtClean="0">
                <a:sym typeface="Symbol" charset="0"/>
              </a:rPr>
              <a:t>weights indicating the “capacity” (</a:t>
            </a:r>
            <a:r>
              <a:rPr lang="en-US" altLang="ja-JP" sz="2400" dirty="0">
                <a:sym typeface="Symbol" charset="0"/>
              </a:rPr>
              <a:t>generally, assume integers</a:t>
            </a:r>
            <a:r>
              <a:rPr lang="en-US" altLang="ja-JP" sz="2400" dirty="0" smtClean="0">
                <a:sym typeface="Symbol" charset="0"/>
              </a:rPr>
              <a:t>)</a:t>
            </a:r>
            <a:endParaRPr lang="en-US" sz="2400" dirty="0" smtClean="0"/>
          </a:p>
          <a:p>
            <a:pPr lvl="1"/>
            <a:r>
              <a:rPr lang="en-US" sz="2400" dirty="0" smtClean="0"/>
              <a:t>contains a single source </a:t>
            </a:r>
            <a:r>
              <a:rPr lang="en-US" sz="2400" i="1" dirty="0" smtClean="0"/>
              <a:t>s</a:t>
            </a:r>
            <a:r>
              <a:rPr lang="en-US" sz="2400" dirty="0"/>
              <a:t> </a:t>
            </a:r>
            <a:r>
              <a:rPr lang="en-US" altLang="ja-JP" sz="2400" dirty="0" smtClean="0">
                <a:sym typeface="Symbol" charset="0"/>
              </a:rPr>
              <a:t> V with no incoming edges</a:t>
            </a:r>
          </a:p>
          <a:p>
            <a:pPr lvl="1"/>
            <a:r>
              <a:rPr lang="en-US" altLang="ja-JP" sz="2400" dirty="0" smtClean="0">
                <a:sym typeface="Symbol" charset="0"/>
              </a:rPr>
              <a:t>contains a single sink/target </a:t>
            </a:r>
            <a:r>
              <a:rPr lang="en-US" altLang="ja-JP" sz="2400" i="1" dirty="0" smtClean="0">
                <a:sym typeface="Symbol" charset="0"/>
              </a:rPr>
              <a:t>t </a:t>
            </a:r>
            <a:r>
              <a:rPr lang="en-US" altLang="ja-JP" sz="2400" dirty="0">
                <a:sym typeface="Symbol" charset="0"/>
              </a:rPr>
              <a:t> </a:t>
            </a:r>
            <a:r>
              <a:rPr lang="en-US" altLang="ja-JP" sz="2400" dirty="0" smtClean="0">
                <a:sym typeface="Symbol" charset="0"/>
              </a:rPr>
              <a:t>V with no outgoing edges</a:t>
            </a:r>
          </a:p>
          <a:p>
            <a:pPr lvl="1"/>
            <a:r>
              <a:rPr lang="en-US" altLang="ja-JP" sz="2400" dirty="0" smtClean="0">
                <a:sym typeface="Symbol" charset="0"/>
              </a:rPr>
              <a:t>every vertex is on a path from </a:t>
            </a:r>
            <a:r>
              <a:rPr lang="en-US" altLang="ja-JP" sz="2400" i="1" dirty="0" smtClean="0">
                <a:sym typeface="Symbol" charset="0"/>
              </a:rPr>
              <a:t>s</a:t>
            </a:r>
            <a:r>
              <a:rPr lang="en-US" altLang="ja-JP" sz="2400" dirty="0" smtClean="0">
                <a:sym typeface="Symbol" charset="0"/>
              </a:rPr>
              <a:t> to </a:t>
            </a:r>
            <a:r>
              <a:rPr lang="en-US" altLang="ja-JP" sz="2400" i="1" dirty="0" smtClean="0">
                <a:sym typeface="Symbol" charset="0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982476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Ford-Fulkerson: runtime?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1853" y="2471232"/>
            <a:ext cx="59498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Ford-Fulkerson(G, s, t)</a:t>
            </a:r>
          </a:p>
          <a:p>
            <a:r>
              <a:rPr lang="en-US" sz="2400" dirty="0" smtClean="0"/>
              <a:t>   flow = 0 for all edges</a:t>
            </a:r>
          </a:p>
          <a:p>
            <a:r>
              <a:rPr lang="en-US" sz="2400" dirty="0" smtClean="0"/>
              <a:t>   </a:t>
            </a:r>
            <a:r>
              <a:rPr lang="en-US" sz="2400" dirty="0" err="1" smtClean="0"/>
              <a:t>G</a:t>
            </a:r>
            <a:r>
              <a:rPr lang="en-US" sz="2400" baseline="-25000" dirty="0" err="1" smtClean="0"/>
              <a:t>f</a:t>
            </a:r>
            <a:r>
              <a:rPr lang="en-US" sz="2400" dirty="0" smtClean="0"/>
              <a:t> = </a:t>
            </a:r>
            <a:r>
              <a:rPr lang="en-US" sz="2400" dirty="0" err="1" smtClean="0"/>
              <a:t>residualGraph</a:t>
            </a:r>
            <a:r>
              <a:rPr lang="en-US" sz="2400" dirty="0" smtClean="0"/>
              <a:t>(G)</a:t>
            </a:r>
          </a:p>
          <a:p>
            <a:r>
              <a:rPr lang="en-US" sz="2400" dirty="0" smtClean="0"/>
              <a:t>   while a simple path exists from s to t in </a:t>
            </a:r>
            <a:r>
              <a:rPr lang="en-US" sz="2400" dirty="0" err="1" smtClean="0"/>
              <a:t>G</a:t>
            </a:r>
            <a:r>
              <a:rPr lang="en-US" sz="2400" baseline="-25000" dirty="0" err="1" smtClean="0"/>
              <a:t>f</a:t>
            </a:r>
            <a:endParaRPr lang="en-US" sz="2400" baseline="-25000" dirty="0" smtClean="0"/>
          </a:p>
          <a:p>
            <a:r>
              <a:rPr lang="en-US" sz="2400" dirty="0" smtClean="0"/>
              <a:t>      send as much flow along path as possible</a:t>
            </a:r>
          </a:p>
          <a:p>
            <a:r>
              <a:rPr lang="en-US" sz="2400" dirty="0" smtClean="0"/>
              <a:t>      </a:t>
            </a:r>
            <a:r>
              <a:rPr lang="en-US" sz="2400" dirty="0" err="1" smtClean="0"/>
              <a:t>G</a:t>
            </a:r>
            <a:r>
              <a:rPr lang="en-US" sz="2400" baseline="-25000" dirty="0" err="1" smtClean="0"/>
              <a:t>f</a:t>
            </a:r>
            <a:r>
              <a:rPr lang="en-US" sz="2400" dirty="0" smtClean="0"/>
              <a:t> = </a:t>
            </a:r>
            <a:r>
              <a:rPr lang="en-US" sz="2400" dirty="0" err="1" smtClean="0"/>
              <a:t>residualGraph</a:t>
            </a:r>
            <a:r>
              <a:rPr lang="en-US" sz="2400" dirty="0" smtClean="0"/>
              <a:t>(G)</a:t>
            </a:r>
          </a:p>
          <a:p>
            <a:r>
              <a:rPr lang="en-US" sz="2400" dirty="0" smtClean="0"/>
              <a:t>   return flow</a:t>
            </a:r>
          </a:p>
          <a:p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372731" y="3244349"/>
            <a:ext cx="3161315" cy="455589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2648" y="4349345"/>
            <a:ext cx="3161315" cy="455589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101751" y="3051072"/>
            <a:ext cx="287141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</a:rPr>
              <a:t>traverse the graph</a:t>
            </a:r>
          </a:p>
          <a:p>
            <a:pPr marL="285750" indent="-285750"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</a:rPr>
              <a:t>at most add 2 edges for original edge</a:t>
            </a:r>
          </a:p>
          <a:p>
            <a:pPr marL="285750" indent="-285750"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</a:rPr>
              <a:t>O(V + E) = O(E)</a:t>
            </a:r>
          </a:p>
          <a:p>
            <a:pPr marL="285750" indent="-285750"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</a:rPr>
              <a:t>(all nodes exists on paths exist from s to t)</a:t>
            </a:r>
          </a:p>
          <a:p>
            <a:pPr marL="285750" indent="-285750">
              <a:buFontTx/>
              <a:buChar char="-"/>
            </a:pP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046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Ford-Fulkerson: runtime?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1853" y="2471232"/>
            <a:ext cx="59498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Ford-Fulkerson(G, s, t)</a:t>
            </a:r>
          </a:p>
          <a:p>
            <a:r>
              <a:rPr lang="en-US" sz="2400" dirty="0" smtClean="0"/>
              <a:t>   flow = 0 for all edges</a:t>
            </a:r>
          </a:p>
          <a:p>
            <a:r>
              <a:rPr lang="en-US" sz="2400" dirty="0" smtClean="0"/>
              <a:t>   </a:t>
            </a:r>
            <a:r>
              <a:rPr lang="en-US" sz="2400" dirty="0" err="1" smtClean="0"/>
              <a:t>G</a:t>
            </a:r>
            <a:r>
              <a:rPr lang="en-US" sz="2400" baseline="-25000" dirty="0" err="1" smtClean="0"/>
              <a:t>f</a:t>
            </a:r>
            <a:r>
              <a:rPr lang="en-US" sz="2400" dirty="0" smtClean="0"/>
              <a:t> = </a:t>
            </a:r>
            <a:r>
              <a:rPr lang="en-US" sz="2400" dirty="0" err="1" smtClean="0"/>
              <a:t>residualGraph</a:t>
            </a:r>
            <a:r>
              <a:rPr lang="en-US" sz="2400" dirty="0" smtClean="0"/>
              <a:t>(G)</a:t>
            </a:r>
          </a:p>
          <a:p>
            <a:r>
              <a:rPr lang="en-US" sz="2400" dirty="0" smtClean="0"/>
              <a:t>   while a simple path exists from s to t in </a:t>
            </a:r>
            <a:r>
              <a:rPr lang="en-US" sz="2400" dirty="0" err="1" smtClean="0"/>
              <a:t>G</a:t>
            </a:r>
            <a:r>
              <a:rPr lang="en-US" sz="2400" baseline="-25000" dirty="0" err="1" smtClean="0"/>
              <a:t>f</a:t>
            </a:r>
            <a:endParaRPr lang="en-US" sz="2400" baseline="-25000" dirty="0" smtClean="0"/>
          </a:p>
          <a:p>
            <a:r>
              <a:rPr lang="en-US" sz="2400" dirty="0" smtClean="0"/>
              <a:t>      send as much flow along path as possible</a:t>
            </a:r>
          </a:p>
          <a:p>
            <a:r>
              <a:rPr lang="en-US" sz="2400" dirty="0" smtClean="0"/>
              <a:t>      </a:t>
            </a:r>
            <a:r>
              <a:rPr lang="en-US" sz="2400" dirty="0" err="1" smtClean="0"/>
              <a:t>G</a:t>
            </a:r>
            <a:r>
              <a:rPr lang="en-US" sz="2400" baseline="-25000" dirty="0" err="1" smtClean="0"/>
              <a:t>f</a:t>
            </a:r>
            <a:r>
              <a:rPr lang="en-US" sz="2400" dirty="0" smtClean="0"/>
              <a:t> = </a:t>
            </a:r>
            <a:r>
              <a:rPr lang="en-US" sz="2400" dirty="0" err="1" smtClean="0"/>
              <a:t>residualGraph</a:t>
            </a:r>
            <a:r>
              <a:rPr lang="en-US" sz="2400" dirty="0" smtClean="0"/>
              <a:t>(G)</a:t>
            </a:r>
          </a:p>
          <a:p>
            <a:r>
              <a:rPr lang="en-US" sz="2400" dirty="0" smtClean="0"/>
              <a:t>   return flow</a:t>
            </a:r>
          </a:p>
          <a:p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1159608" y="3596931"/>
            <a:ext cx="4458974" cy="455589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143167" y="3368604"/>
            <a:ext cx="26642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</a:rPr>
              <a:t>BFS or DFS</a:t>
            </a:r>
          </a:p>
          <a:p>
            <a:pPr marL="285750" indent="-285750"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</a:rPr>
              <a:t>O(V + E) = O(E)</a:t>
            </a:r>
          </a:p>
          <a:p>
            <a:pPr marL="285750" indent="-285750">
              <a:buFontTx/>
              <a:buChar char="-"/>
            </a:pP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111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Ford-Fulkerson: runtime?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1853" y="2471232"/>
            <a:ext cx="59498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Ford-Fulkerson(G, s, t)</a:t>
            </a:r>
          </a:p>
          <a:p>
            <a:r>
              <a:rPr lang="en-US" sz="2400" dirty="0" smtClean="0"/>
              <a:t>   flow = 0 for all edges</a:t>
            </a:r>
          </a:p>
          <a:p>
            <a:r>
              <a:rPr lang="en-US" sz="2400" dirty="0" smtClean="0"/>
              <a:t>   </a:t>
            </a:r>
            <a:r>
              <a:rPr lang="en-US" sz="2400" dirty="0" err="1" smtClean="0"/>
              <a:t>G</a:t>
            </a:r>
            <a:r>
              <a:rPr lang="en-US" sz="2400" baseline="-25000" dirty="0" err="1" smtClean="0"/>
              <a:t>f</a:t>
            </a:r>
            <a:r>
              <a:rPr lang="en-US" sz="2400" dirty="0" smtClean="0"/>
              <a:t> = </a:t>
            </a:r>
            <a:r>
              <a:rPr lang="en-US" sz="2400" dirty="0" err="1" smtClean="0"/>
              <a:t>residualGraph</a:t>
            </a:r>
            <a:r>
              <a:rPr lang="en-US" sz="2400" dirty="0" smtClean="0"/>
              <a:t>(G)</a:t>
            </a:r>
          </a:p>
          <a:p>
            <a:r>
              <a:rPr lang="en-US" sz="2400" dirty="0" smtClean="0"/>
              <a:t>   while a simple path exists from s to t in </a:t>
            </a:r>
            <a:r>
              <a:rPr lang="en-US" sz="2400" dirty="0" err="1" smtClean="0"/>
              <a:t>G</a:t>
            </a:r>
            <a:r>
              <a:rPr lang="en-US" sz="2400" baseline="-25000" dirty="0" err="1" smtClean="0"/>
              <a:t>f</a:t>
            </a:r>
            <a:endParaRPr lang="en-US" sz="2400" baseline="-25000" dirty="0" smtClean="0"/>
          </a:p>
          <a:p>
            <a:r>
              <a:rPr lang="en-US" sz="2400" dirty="0" smtClean="0"/>
              <a:t>      send as much flow along path as possible</a:t>
            </a:r>
          </a:p>
          <a:p>
            <a:r>
              <a:rPr lang="en-US" sz="2400" dirty="0" smtClean="0"/>
              <a:t>      </a:t>
            </a:r>
            <a:r>
              <a:rPr lang="en-US" sz="2400" dirty="0" err="1" smtClean="0"/>
              <a:t>G</a:t>
            </a:r>
            <a:r>
              <a:rPr lang="en-US" sz="2400" baseline="-25000" dirty="0" err="1" smtClean="0"/>
              <a:t>f</a:t>
            </a:r>
            <a:r>
              <a:rPr lang="en-US" sz="2400" dirty="0" smtClean="0"/>
              <a:t> = </a:t>
            </a:r>
            <a:r>
              <a:rPr lang="en-US" sz="2400" dirty="0" err="1" smtClean="0"/>
              <a:t>residualGraph</a:t>
            </a:r>
            <a:r>
              <a:rPr lang="en-US" sz="2400" dirty="0" smtClean="0"/>
              <a:t>(G)</a:t>
            </a:r>
          </a:p>
          <a:p>
            <a:r>
              <a:rPr lang="en-US" sz="2400" dirty="0" smtClean="0"/>
              <a:t>   return flow</a:t>
            </a:r>
          </a:p>
          <a:p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455559" y="3604370"/>
            <a:ext cx="717855" cy="455589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87946" y="3368604"/>
            <a:ext cx="300083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</a:rPr>
              <a:t>max-flow!</a:t>
            </a:r>
          </a:p>
          <a:p>
            <a:pPr marL="285750" indent="-285750"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</a:rPr>
              <a:t>increases ever iteration</a:t>
            </a:r>
          </a:p>
          <a:p>
            <a:pPr marL="285750" indent="-285750"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</a:rPr>
              <a:t>integer capacities, so integer increases</a:t>
            </a:r>
          </a:p>
          <a:p>
            <a:pPr marL="285750" indent="-285750">
              <a:buFontTx/>
              <a:buChar char="-"/>
            </a:pPr>
            <a:endParaRPr lang="en-US" sz="2000" dirty="0" smtClean="0">
              <a:solidFill>
                <a:srgbClr val="0000FF"/>
              </a:solidFill>
            </a:endParaRPr>
          </a:p>
          <a:p>
            <a:pPr marL="285750" indent="-285750">
              <a:buFontTx/>
              <a:buChar char="-"/>
            </a:pP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2648" y="5518220"/>
            <a:ext cx="42880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Can we bound the number of times the loop will execute?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229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Ford-Fulkerson: runtime?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1853" y="2471232"/>
            <a:ext cx="59498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Ford-Fulkerson(G, s, t)</a:t>
            </a:r>
          </a:p>
          <a:p>
            <a:r>
              <a:rPr lang="en-US" sz="2400" dirty="0" smtClean="0"/>
              <a:t>   flow = 0 for all edges</a:t>
            </a:r>
          </a:p>
          <a:p>
            <a:r>
              <a:rPr lang="en-US" sz="2400" dirty="0" smtClean="0"/>
              <a:t>   </a:t>
            </a:r>
            <a:r>
              <a:rPr lang="en-US" sz="2400" dirty="0" err="1" smtClean="0"/>
              <a:t>G</a:t>
            </a:r>
            <a:r>
              <a:rPr lang="en-US" sz="2400" baseline="-25000" dirty="0" err="1" smtClean="0"/>
              <a:t>f</a:t>
            </a:r>
            <a:r>
              <a:rPr lang="en-US" sz="2400" dirty="0" smtClean="0"/>
              <a:t> = </a:t>
            </a:r>
            <a:r>
              <a:rPr lang="en-US" sz="2400" dirty="0" err="1" smtClean="0"/>
              <a:t>residualGraph</a:t>
            </a:r>
            <a:r>
              <a:rPr lang="en-US" sz="2400" dirty="0" smtClean="0"/>
              <a:t>(G)</a:t>
            </a:r>
          </a:p>
          <a:p>
            <a:r>
              <a:rPr lang="en-US" sz="2400" dirty="0" smtClean="0"/>
              <a:t>   while a simple path exists from s to t in </a:t>
            </a:r>
            <a:r>
              <a:rPr lang="en-US" sz="2400" dirty="0" err="1" smtClean="0"/>
              <a:t>G</a:t>
            </a:r>
            <a:r>
              <a:rPr lang="en-US" sz="2400" baseline="-25000" dirty="0" err="1" smtClean="0"/>
              <a:t>f</a:t>
            </a:r>
            <a:endParaRPr lang="en-US" sz="2400" baseline="-25000" dirty="0" smtClean="0"/>
          </a:p>
          <a:p>
            <a:r>
              <a:rPr lang="en-US" sz="2400" dirty="0" smtClean="0"/>
              <a:t>      send as much flow along path as possible</a:t>
            </a:r>
          </a:p>
          <a:p>
            <a:r>
              <a:rPr lang="en-US" sz="2400" dirty="0" smtClean="0"/>
              <a:t>      </a:t>
            </a:r>
            <a:r>
              <a:rPr lang="en-US" sz="2400" dirty="0" err="1" smtClean="0"/>
              <a:t>G</a:t>
            </a:r>
            <a:r>
              <a:rPr lang="en-US" sz="2400" baseline="-25000" dirty="0" err="1" smtClean="0"/>
              <a:t>f</a:t>
            </a:r>
            <a:r>
              <a:rPr lang="en-US" sz="2400" dirty="0" smtClean="0"/>
              <a:t> = </a:t>
            </a:r>
            <a:r>
              <a:rPr lang="en-US" sz="2400" dirty="0" err="1" smtClean="0"/>
              <a:t>residualGraph</a:t>
            </a:r>
            <a:r>
              <a:rPr lang="en-US" sz="2400" dirty="0" smtClean="0"/>
              <a:t>(G)</a:t>
            </a:r>
          </a:p>
          <a:p>
            <a:r>
              <a:rPr lang="en-US" sz="2400" dirty="0" smtClean="0"/>
              <a:t>   return flow</a:t>
            </a:r>
          </a:p>
          <a:p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455559" y="3604370"/>
            <a:ext cx="717855" cy="455589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87946" y="3368604"/>
            <a:ext cx="300083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</a:rPr>
              <a:t>max-flow!</a:t>
            </a:r>
          </a:p>
          <a:p>
            <a:pPr marL="285750" indent="-285750"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</a:rPr>
              <a:t>increases ever iteration</a:t>
            </a:r>
          </a:p>
          <a:p>
            <a:pPr marL="285750" indent="-285750"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</a:rPr>
              <a:t>integer capacities, so integer increases</a:t>
            </a:r>
          </a:p>
          <a:p>
            <a:pPr marL="285750" indent="-285750">
              <a:buFontTx/>
              <a:buChar char="-"/>
            </a:pPr>
            <a:endParaRPr lang="en-US" sz="2000" dirty="0" smtClean="0">
              <a:solidFill>
                <a:srgbClr val="0000FF"/>
              </a:solidFill>
            </a:endParaRPr>
          </a:p>
          <a:p>
            <a:pPr marL="285750" indent="-285750">
              <a:buFontTx/>
              <a:buChar char="-"/>
            </a:pP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2648" y="5518220"/>
            <a:ext cx="4288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Overall runtime?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93238" y="5544739"/>
            <a:ext cx="2701441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O(max-flow * E)</a:t>
            </a:r>
          </a:p>
          <a:p>
            <a:pPr marL="285750" indent="-285750">
              <a:buFontTx/>
              <a:buChar char="-"/>
            </a:pPr>
            <a:endParaRPr lang="en-US" sz="2400" dirty="0" smtClean="0">
              <a:solidFill>
                <a:srgbClr val="0000FF"/>
              </a:solidFill>
            </a:endParaRPr>
          </a:p>
          <a:p>
            <a:pPr marL="285750" indent="-285750">
              <a:buFontTx/>
              <a:buChar char="-"/>
            </a:pP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479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22398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What are the constraints on flow in a network?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06168" y="5366886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4155696" y="4609616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4131506" y="6230277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5371268" y="5461722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3261453" y="5064901"/>
            <a:ext cx="972358" cy="3801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3261453" y="5822171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4664906" y="5917007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4398206" y="5143016"/>
            <a:ext cx="24190" cy="10872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4610981" y="5064901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3302801" y="48437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20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5028368" y="615400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20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3064706" y="590028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r>
              <a:rPr lang="en-US" dirty="0" smtClean="0"/>
              <a:t>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4928910" y="488345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r>
              <a:rPr lang="en-US" dirty="0" smtClean="0"/>
              <a:t>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4422396" y="546172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30</a:t>
            </a:r>
            <a:endParaRPr lang="en-US" kern="1200" dirty="0"/>
          </a:p>
        </p:txBody>
      </p:sp>
    </p:spTree>
    <p:extLst>
      <p:ext uri="{BB962C8B-B14F-4D97-AF65-F5344CB8AC3E}">
        <p14:creationId xmlns:p14="http://schemas.microsoft.com/office/powerpoint/2010/main" val="1156315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223989"/>
          </a:xfrm>
        </p:spPr>
        <p:txBody>
          <a:bodyPr/>
          <a:lstStyle/>
          <a:p>
            <a:r>
              <a:rPr lang="en-US" dirty="0" smtClean="0"/>
              <a:t>in-flow = out-flow for every vertex (except s, t)</a:t>
            </a:r>
          </a:p>
          <a:p>
            <a:r>
              <a:rPr lang="en-US" dirty="0" smtClean="0"/>
              <a:t>flow along an edge cannot exceed the edge capacity</a:t>
            </a:r>
          </a:p>
          <a:p>
            <a:r>
              <a:rPr lang="en-US" dirty="0" smtClean="0"/>
              <a:t>flows are positive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06168" y="5366886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4155696" y="4609616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4131506" y="6230277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5371268" y="5461722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3261453" y="5064901"/>
            <a:ext cx="972358" cy="3801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3261453" y="5822171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4664906" y="5917007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4398206" y="5143016"/>
            <a:ext cx="24190" cy="10872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4610981" y="5064901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3302801" y="48437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20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5028368" y="615400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20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3064706" y="590028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r>
              <a:rPr lang="en-US" dirty="0" smtClean="0"/>
              <a:t>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4928910" y="488345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r>
              <a:rPr lang="en-US" dirty="0" smtClean="0"/>
              <a:t>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4422396" y="546172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30</a:t>
            </a:r>
            <a:endParaRPr lang="en-US" kern="1200" dirty="0"/>
          </a:p>
        </p:txBody>
      </p:sp>
    </p:spTree>
    <p:extLst>
      <p:ext uri="{BB962C8B-B14F-4D97-AF65-F5344CB8AC3E}">
        <p14:creationId xmlns:p14="http://schemas.microsoft.com/office/powerpoint/2010/main" val="457225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000000"/>
          </a:solidFill>
          <a:tailEnd type="arrow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517</TotalTime>
  <Words>4029</Words>
  <Application>Microsoft Macintosh PowerPoint</Application>
  <PresentationFormat>On-screen Show (4:3)</PresentationFormat>
  <Paragraphs>1173</Paragraphs>
  <Slides>73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73</vt:i4>
      </vt:variant>
    </vt:vector>
  </HeadingPairs>
  <TitlesOfParts>
    <vt:vector size="74" baseType="lpstr">
      <vt:lpstr>Median</vt:lpstr>
      <vt:lpstr>Max Flow</vt:lpstr>
      <vt:lpstr>Admin</vt:lpstr>
      <vt:lpstr>Student networking</vt:lpstr>
      <vt:lpstr>Student networking</vt:lpstr>
      <vt:lpstr>Another flow problem</vt:lpstr>
      <vt:lpstr>Another flow problem</vt:lpstr>
      <vt:lpstr>Flow graph/networks</vt:lpstr>
      <vt:lpstr>Flow</vt:lpstr>
      <vt:lpstr>Flow</vt:lpstr>
      <vt:lpstr>Max flow problem</vt:lpstr>
      <vt:lpstr>Applications?</vt:lpstr>
      <vt:lpstr>Max flow origins</vt:lpstr>
      <vt:lpstr>Algorithm ideas?</vt:lpstr>
      <vt:lpstr>Algorithm idea</vt:lpstr>
      <vt:lpstr>Algorithm idea</vt:lpstr>
      <vt:lpstr>Algorithm idea</vt:lpstr>
      <vt:lpstr>Algorithm idea</vt:lpstr>
      <vt:lpstr>Algorithm idea</vt:lpstr>
      <vt:lpstr>Algorithm idea</vt:lpstr>
      <vt:lpstr>Algorithm idea</vt:lpstr>
      <vt:lpstr>Algorithm idea</vt:lpstr>
      <vt:lpstr>Algorithm idea</vt:lpstr>
      <vt:lpstr>Algorithm idea</vt:lpstr>
      <vt:lpstr>Algorithm idea</vt:lpstr>
      <vt:lpstr>Cuts</vt:lpstr>
      <vt:lpstr>Flow across cuts</vt:lpstr>
      <vt:lpstr>Flow across cuts</vt:lpstr>
      <vt:lpstr>Flow across cuts</vt:lpstr>
      <vt:lpstr>Flow across cuts</vt:lpstr>
      <vt:lpstr>Flow across cuts</vt:lpstr>
      <vt:lpstr>Flow across cuts</vt:lpstr>
      <vt:lpstr>Flow across cuts</vt:lpstr>
      <vt:lpstr>Flow across cuts</vt:lpstr>
      <vt:lpstr>Flow across cuts</vt:lpstr>
      <vt:lpstr>Flow across cuts</vt:lpstr>
      <vt:lpstr>Flow across cuts</vt:lpstr>
      <vt:lpstr>Flow across cuts</vt:lpstr>
      <vt:lpstr>Flow across cuts</vt:lpstr>
      <vt:lpstr>Capacity of a cut</vt:lpstr>
      <vt:lpstr>Capacity of a cut</vt:lpstr>
      <vt:lpstr>Capacity of a cut</vt:lpstr>
      <vt:lpstr>Quick recap</vt:lpstr>
      <vt:lpstr>Maximum flow</vt:lpstr>
      <vt:lpstr>Maximum flow</vt:lpstr>
      <vt:lpstr>Maximum flow</vt:lpstr>
      <vt:lpstr>Maximum flow</vt:lpstr>
      <vt:lpstr>Algorithm idea</vt:lpstr>
      <vt:lpstr>Algorithm idea</vt:lpstr>
      <vt:lpstr>Algorithm idea</vt:lpstr>
      <vt:lpstr>Algorithm idea</vt:lpstr>
      <vt:lpstr>Algorithm idea</vt:lpstr>
      <vt:lpstr>The residual graph</vt:lpstr>
      <vt:lpstr>Algorithm idea</vt:lpstr>
      <vt:lpstr>Algorithm idea</vt:lpstr>
      <vt:lpstr>Algorithm idea</vt:lpstr>
      <vt:lpstr>Algorithm idea</vt:lpstr>
      <vt:lpstr>Algorithm idea</vt:lpstr>
      <vt:lpstr>Algorithm idea</vt:lpstr>
      <vt:lpstr>Algorithm idea</vt:lpstr>
      <vt:lpstr>Algorithm idea</vt:lpstr>
      <vt:lpstr>Algorithm idea</vt:lpstr>
      <vt:lpstr>Algorithm idea</vt:lpstr>
      <vt:lpstr>Ford-Fulkerson</vt:lpstr>
      <vt:lpstr>Ford-Fulkerson: is it correct?</vt:lpstr>
      <vt:lpstr>Ford-Fulkerson: is it correct?</vt:lpstr>
      <vt:lpstr>Ford-Fulkerson: is it correct?</vt:lpstr>
      <vt:lpstr>Ford-Fulkerson: is it correct?</vt:lpstr>
      <vt:lpstr>Ford-Fulkerson: runtime?</vt:lpstr>
      <vt:lpstr>Ford-Fulkerson: runtime?</vt:lpstr>
      <vt:lpstr>Ford-Fulkerson: runtime?</vt:lpstr>
      <vt:lpstr>Ford-Fulkerson: runtime?</vt:lpstr>
      <vt:lpstr>Ford-Fulkerson: runtime?</vt:lpstr>
      <vt:lpstr>Ford-Fulkerson: runtime?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Max Flow</dc:title>
  <dc:creator>David Kauchak</dc:creator>
  <cp:lastModifiedBy>David Kauchak</cp:lastModifiedBy>
  <cp:revision>181</cp:revision>
  <dcterms:created xsi:type="dcterms:W3CDTF">2012-04-20T19:10:08Z</dcterms:created>
  <dcterms:modified xsi:type="dcterms:W3CDTF">2012-04-26T19:11:41Z</dcterms:modified>
</cp:coreProperties>
</file>