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358" r:id="rId3"/>
    <p:sldId id="545" r:id="rId4"/>
    <p:sldId id="456" r:id="rId5"/>
    <p:sldId id="482" r:id="rId6"/>
    <p:sldId id="492" r:id="rId7"/>
    <p:sldId id="501" r:id="rId8"/>
    <p:sldId id="481" r:id="rId9"/>
    <p:sldId id="443" r:id="rId10"/>
    <p:sldId id="444" r:id="rId11"/>
    <p:sldId id="450" r:id="rId12"/>
    <p:sldId id="528" r:id="rId13"/>
    <p:sldId id="530" r:id="rId14"/>
    <p:sldId id="531" r:id="rId15"/>
    <p:sldId id="529" r:id="rId16"/>
    <p:sldId id="532" r:id="rId17"/>
    <p:sldId id="533" r:id="rId18"/>
    <p:sldId id="534" r:id="rId19"/>
    <p:sldId id="535" r:id="rId20"/>
    <p:sldId id="452" r:id="rId21"/>
    <p:sldId id="512" r:id="rId22"/>
    <p:sldId id="513" r:id="rId23"/>
    <p:sldId id="510" r:id="rId24"/>
    <p:sldId id="511" r:id="rId25"/>
    <p:sldId id="515" r:id="rId26"/>
    <p:sldId id="516" r:id="rId27"/>
    <p:sldId id="536" r:id="rId28"/>
    <p:sldId id="514" r:id="rId29"/>
    <p:sldId id="520" r:id="rId30"/>
    <p:sldId id="521" r:id="rId31"/>
    <p:sldId id="522" r:id="rId32"/>
    <p:sldId id="523" r:id="rId33"/>
    <p:sldId id="524" r:id="rId34"/>
    <p:sldId id="446" r:id="rId35"/>
    <p:sldId id="537" r:id="rId36"/>
    <p:sldId id="508" r:id="rId37"/>
    <p:sldId id="447" r:id="rId38"/>
    <p:sldId id="448" r:id="rId39"/>
    <p:sldId id="449" r:id="rId40"/>
    <p:sldId id="52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9" autoAdjust="0"/>
    <p:restoredTop sz="94660"/>
  </p:normalViewPr>
  <p:slideViewPr>
    <p:cSldViewPr snapToObjects="1">
      <p:cViewPr varScale="1">
        <p:scale>
          <a:sx n="95" d="100"/>
          <a:sy n="95" d="100"/>
        </p:scale>
        <p:origin x="-1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Sheet1!$E$1:$E$9</c:f>
              <c:numCache>
                <c:formatCode>General</c:formatCode>
                <c:ptCount val="9"/>
                <c:pt idx="0">
                  <c:v>30.0</c:v>
                </c:pt>
                <c:pt idx="1">
                  <c:v>33.0</c:v>
                </c:pt>
                <c:pt idx="2">
                  <c:v>34.0</c:v>
                </c:pt>
                <c:pt idx="3">
                  <c:v>36.0</c:v>
                </c:pt>
                <c:pt idx="4">
                  <c:v>37.0</c:v>
                </c:pt>
                <c:pt idx="5">
                  <c:v>38.0</c:v>
                </c:pt>
                <c:pt idx="6">
                  <c:v>39.0</c:v>
                </c:pt>
                <c:pt idx="7">
                  <c:v>40.0</c:v>
                </c:pt>
                <c:pt idx="8">
                  <c:v>42.0</c:v>
                </c:pt>
              </c:numCache>
            </c:numRef>
          </c:cat>
          <c:val>
            <c:numRef>
              <c:f>Sheet1!$F$1:$F$9</c:f>
              <c:numCache>
                <c:formatCode>General</c:formatCode>
                <c:ptCount val="9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4.0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112840"/>
        <c:axId val="-2135578360"/>
      </c:barChart>
      <c:catAx>
        <c:axId val="-202711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578360"/>
        <c:crosses val="autoZero"/>
        <c:auto val="1"/>
        <c:lblAlgn val="ctr"/>
        <c:lblOffset val="100"/>
        <c:noMultiLvlLbl val="0"/>
      </c:catAx>
      <c:valAx>
        <c:axId val="-2135578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7112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involves</a:t>
            </a:r>
            <a:r>
              <a:rPr lang="en-US" baseline="0" dirty="0" smtClean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although</a:t>
            </a:r>
            <a:r>
              <a:rPr lang="en-US" baseline="0" dirty="0" smtClean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37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3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4.emf"/><Relationship Id="rId8" Type="http://schemas.openxmlformats.org/officeDocument/2006/relationships/oleObject" Target="../embeddings/Microsoft_Equation6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19.emf"/><Relationship Id="rId9" Type="http://schemas.openxmlformats.org/officeDocument/2006/relationships/oleObject" Target="../embeddings/Microsoft_Equation11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6.bin"/><Relationship Id="rId12" Type="http://schemas.openxmlformats.org/officeDocument/2006/relationships/image" Target="../media/image25.emf"/><Relationship Id="rId13" Type="http://schemas.openxmlformats.org/officeDocument/2006/relationships/oleObject" Target="../embeddings/Microsoft_Equation17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22.emf"/><Relationship Id="rId7" Type="http://schemas.openxmlformats.org/officeDocument/2006/relationships/oleObject" Target="../embeddings/Microsoft_Equation14.bin"/><Relationship Id="rId8" Type="http://schemas.openxmlformats.org/officeDocument/2006/relationships/image" Target="../media/image23.emf"/><Relationship Id="rId9" Type="http://schemas.openxmlformats.org/officeDocument/2006/relationships/oleObject" Target="../embeddings/Microsoft_Equation15.bin"/><Relationship Id="rId10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27.emf"/><Relationship Id="rId5" Type="http://schemas.openxmlformats.org/officeDocument/2006/relationships/oleObject" Target="../embeddings/Microsoft_Equation19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5.png"/><Relationship Id="rId25" Type="http://schemas.openxmlformats.org/officeDocument/2006/relationships/image" Target="../media/image6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CS451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 obtaining probabilities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2866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8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38352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9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7836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0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8942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1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1399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2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30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flip a coin 100 times.  60 times you get </a:t>
            </a:r>
            <a:r>
              <a:rPr lang="en-US" dirty="0" smtClean="0"/>
              <a:t>heads and 40 times you get tails.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the probability for </a:t>
            </a:r>
            <a:r>
              <a:rPr lang="en-US" dirty="0">
                <a:solidFill>
                  <a:srgbClr val="FF0000"/>
                </a:solidFill>
              </a:rPr>
              <a:t>heads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(head) = 0.60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FF6600"/>
                </a:solidFill>
              </a:rPr>
              <a:t>likelihood</a:t>
            </a:r>
            <a:r>
              <a:rPr lang="en-US" sz="2800" dirty="0" smtClean="0"/>
              <a:t> of a data set is the probability that a particular model (i.e. a model and estimated probabilities) assigns to the data</a:t>
            </a:r>
            <a:endParaRPr lang="en-US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8510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0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probable is it under the model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 parameters (e.g. probability of heads)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23281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5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probable is it under the model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 parameters (e.g. probability of heads)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r>
              <a:rPr lang="en-US" sz="2400" dirty="0" smtClean="0">
                <a:solidFill>
                  <a:srgbClr val="FF0000"/>
                </a:solidFill>
              </a:rPr>
              <a:t>=p(head) = 0.6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0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407071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7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r>
              <a:rPr lang="en-US" sz="2400" dirty="0" smtClean="0">
                <a:solidFill>
                  <a:srgbClr val="FF0000"/>
                </a:solidFill>
              </a:rPr>
              <a:t>=p(head) = 0.6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* </a:t>
            </a:r>
            <a:r>
              <a:rPr lang="en-US" sz="2400" dirty="0" smtClean="0">
                <a:solidFill>
                  <a:srgbClr val="0000FF"/>
                </a:solidFill>
              </a:rPr>
              <a:t>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heads with p(head) = 0.6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tails with p(tail) = 0.4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2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6600"/>
                </a:solidFill>
              </a:rPr>
              <a:t>maximum </a:t>
            </a:r>
            <a:r>
              <a:rPr lang="en-US" i="1" dirty="0">
                <a:solidFill>
                  <a:srgbClr val="FF6600"/>
                </a:solidFill>
              </a:rPr>
              <a:t>likelihood</a:t>
            </a:r>
            <a:r>
              <a:rPr lang="en-US" dirty="0"/>
              <a:t> </a:t>
            </a:r>
            <a:r>
              <a:rPr lang="en-US" dirty="0" smtClean="0"/>
              <a:t>estimate for a model parameter is the one </a:t>
            </a:r>
            <a:r>
              <a:rPr lang="en-US" dirty="0"/>
              <a:t>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4651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7" name="Equation" r:id="rId4" imgW="1625600" imgH="457200" progId="Equation.3">
                  <p:embed/>
                </p:oleObj>
              </mc:Choice>
              <mc:Fallback>
                <p:oleObj name="Equation" r:id="rId4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Often easier to work with log-likelihood:</a:t>
              </a:r>
              <a:endParaRPr lang="en-US" sz="2000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379041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438" name="Equation" r:id="rId6" imgW="1892300" imgH="457200" progId="Equation.3">
                    <p:embed/>
                  </p:oleObj>
                </mc:Choice>
                <mc:Fallback>
                  <p:oleObj name="Equation" r:id="rId6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372222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439" name="Equation" r:id="rId8" imgW="1473200" imgH="457200" progId="Equation.3">
                    <p:embed/>
                  </p:oleObj>
                </mc:Choice>
                <mc:Fallback>
                  <p:oleObj name="Equation" r:id="rId8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is this ok?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6600"/>
                </a:solidFill>
              </a:rPr>
              <a:t>maximum </a:t>
            </a:r>
            <a:r>
              <a:rPr lang="en-US" i="1" dirty="0">
                <a:solidFill>
                  <a:srgbClr val="FF6600"/>
                </a:solidFill>
              </a:rPr>
              <a:t>likelihood</a:t>
            </a:r>
            <a:r>
              <a:rPr lang="en-US" dirty="0"/>
              <a:t> </a:t>
            </a:r>
            <a:r>
              <a:rPr lang="en-US" dirty="0" smtClean="0"/>
              <a:t>estimate for a model parameter is the one </a:t>
            </a:r>
            <a:r>
              <a:rPr lang="en-US" dirty="0"/>
              <a:t>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87144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7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Given some training data, how do we calculate the MLE?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54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16732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3"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15467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4" name="Equation" r:id="rId5" imgW="1574800" imgH="203200" progId="Equation.3">
                  <p:embed/>
                </p:oleObj>
              </mc:Choice>
              <mc:Fallback>
                <p:oleObj name="Equation" r:id="rId5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97256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5" name="Equation" r:id="rId7" imgW="2235200" imgH="203200" progId="Equation.3">
                  <p:embed/>
                </p:oleObj>
              </mc:Choice>
              <mc:Fallback>
                <p:oleObj name="Equation" r:id="rId7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1186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6" name="Equation" r:id="rId9" imgW="2476500" imgH="215900" progId="Equation.3">
                  <p:embed/>
                </p:oleObj>
              </mc:Choice>
              <mc:Fallback>
                <p:oleObj name="Equation" r:id="rId9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find the max?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77738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5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014513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6" name="Equation" r:id="rId5" imgW="863600" imgH="393700" progId="Equation.3">
                  <p:embed/>
                </p:oleObj>
              </mc:Choice>
              <mc:Fallback>
                <p:oleObj name="Equation" r:id="rId5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45938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7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84522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8" name="Equation" r:id="rId9" imgW="952500" imgH="177800" progId="Equation.3">
                  <p:embed/>
                </p:oleObj>
              </mc:Choice>
              <mc:Fallback>
                <p:oleObj name="Equation" r:id="rId9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9930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9" name="Equation" r:id="rId11" imgW="647700" imgH="177800" progId="Equation.3">
                  <p:embed/>
                </p:oleObj>
              </mc:Choice>
              <mc:Fallback>
                <p:oleObj name="Equation" r:id="rId11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38030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0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Yay!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MLE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4648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7" name="Equation" r:id="rId3" imgW="1727200" imgH="393700" progId="Equation.3">
                  <p:embed/>
                </p:oleObj>
              </mc:Choice>
              <mc:Fallback>
                <p:oleObj name="Equation" r:id="rId3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n times.  </a:t>
            </a:r>
            <a:r>
              <a:rPr lang="en-US" sz="2000" b="1" dirty="0" smtClean="0">
                <a:solidFill>
                  <a:srgbClr val="FF6600"/>
                </a:solidFill>
              </a:rPr>
              <a:t>a</a:t>
            </a:r>
            <a:r>
              <a:rPr lang="en-US" sz="2000" dirty="0" smtClean="0"/>
              <a:t> times you get heads and </a:t>
            </a:r>
            <a:r>
              <a:rPr lang="en-US" sz="2000" b="1" dirty="0" smtClean="0">
                <a:solidFill>
                  <a:srgbClr val="FF6600"/>
                </a:solidFill>
              </a:rPr>
              <a:t>b</a:t>
            </a:r>
            <a:r>
              <a:rPr lang="en-US" sz="2000" dirty="0" smtClean="0"/>
              <a:t> times you get tails.</a:t>
            </a:r>
            <a:endParaRPr lang="en-US" sz="20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24658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8" name="Equation" r:id="rId5" imgW="584200" imgH="393700" progId="Equation.3">
                  <p:embed/>
                </p:oleObj>
              </mc:Choice>
              <mc:Fallback>
                <p:oleObj name="Equation" r:id="rId5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CS Lunch on Thursday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MLE: sanity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p(heads) = 0.5</a:t>
            </a:r>
          </a:p>
          <a:p>
            <a:pPr marL="36576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log(0.50</a:t>
            </a:r>
            <a:r>
              <a:rPr lang="en-US" sz="2000" baseline="30000" dirty="0" smtClean="0">
                <a:solidFill>
                  <a:srgbClr val="0000FF"/>
                </a:solidFill>
              </a:rPr>
              <a:t>60</a:t>
            </a:r>
            <a:r>
              <a:rPr lang="en-US" sz="2000" dirty="0" smtClean="0">
                <a:solidFill>
                  <a:srgbClr val="0000FF"/>
                </a:solidFill>
              </a:rPr>
              <a:t> * 0.50</a:t>
            </a:r>
            <a:r>
              <a:rPr lang="en-US" sz="2000" baseline="30000" dirty="0" smtClean="0">
                <a:solidFill>
                  <a:srgbClr val="0000FF"/>
                </a:solidFill>
              </a:rPr>
              <a:t>40</a:t>
            </a:r>
            <a:r>
              <a:rPr lang="en-US" sz="2000" dirty="0" smtClean="0">
                <a:solidFill>
                  <a:srgbClr val="0000FF"/>
                </a:solidFill>
              </a:rPr>
              <a:t>) =-69.3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p(heads</a:t>
            </a:r>
            <a:r>
              <a:rPr lang="en-US" sz="2400" dirty="0" smtClean="0"/>
              <a:t>) = 0.7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log(0.70</a:t>
            </a:r>
            <a:r>
              <a:rPr lang="en-US" sz="2000" baseline="30000" dirty="0" smtClean="0">
                <a:solidFill>
                  <a:srgbClr val="0000FF"/>
                </a:solidFill>
              </a:rPr>
              <a:t>60</a:t>
            </a:r>
            <a:r>
              <a:rPr lang="en-US" sz="2000" dirty="0" smtClean="0">
                <a:solidFill>
                  <a:srgbClr val="0000FF"/>
                </a:solidFill>
              </a:rPr>
              <a:t> * 0.30</a:t>
            </a:r>
            <a:r>
              <a:rPr lang="en-US" sz="2000" baseline="30000" dirty="0" smtClean="0">
                <a:solidFill>
                  <a:srgbClr val="0000FF"/>
                </a:solidFill>
              </a:rPr>
              <a:t>40</a:t>
            </a:r>
            <a:r>
              <a:rPr lang="en-US" sz="2000" dirty="0" smtClean="0">
                <a:solidFill>
                  <a:srgbClr val="0000FF"/>
                </a:solidFill>
              </a:rPr>
              <a:t>)=-69.5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40373" y="3500735"/>
            <a:ext cx="384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log(0.60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 smtClean="0">
                <a:solidFill>
                  <a:srgbClr val="0000FF"/>
                </a:solidFill>
              </a:rPr>
              <a:t>40</a:t>
            </a:r>
            <a:r>
              <a:rPr lang="en-US" sz="2400" dirty="0" smtClean="0">
                <a:solidFill>
                  <a:srgbClr val="0000FF"/>
                </a:solidFill>
              </a:rPr>
              <a:t>) = -67.3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0373" y="2819400"/>
            <a:ext cx="234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p(heads) = </a:t>
            </a:r>
            <a:r>
              <a:rPr lang="en-US" sz="2800" dirty="0" smtClean="0"/>
              <a:t>0.6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4191000"/>
            <a:ext cx="853440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2648" y="2819400"/>
            <a:ext cx="347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do any better?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You flip a coin 100 times.  60 times you get heads and 40 times you get tails.</a:t>
            </a:r>
            <a:endParaRPr lang="en-US" sz="20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08020"/>
              </p:ext>
            </p:extLst>
          </p:nvPr>
        </p:nvGraphicFramePr>
        <p:xfrm>
          <a:off x="1219200" y="32766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37"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3651250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6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estimation for NB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484366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84568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5" imgW="520700" imgH="215900" progId="Equation.3">
                  <p:embed/>
                </p:oleObj>
              </mc:Choice>
              <mc:Fallback>
                <p:oleObj name="Equation" r:id="rId5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62098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7" imgW="990600" imgH="482600" progId="Equation.3">
                  <p:embed/>
                </p:oleObj>
              </mc:Choice>
              <mc:Fallback>
                <p:oleObj name="Equation" r:id="rId7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MLE estimates for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2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16600"/>
              </p:ext>
            </p:extLst>
          </p:nvPr>
        </p:nvGraphicFramePr>
        <p:xfrm>
          <a:off x="406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2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398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3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difficult is this to calculate?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5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classification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NB Model</a:t>
              </a:r>
              <a:endParaRPr lang="en-US" sz="2000" dirty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use a probabilistic model for classification/prediction?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 unlabeled example: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redict the label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68553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2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2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84921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53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4127805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254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label =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5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classify with </a:t>
            </a:r>
            <a:r>
              <a:rPr lang="en-US" sz="2400" dirty="0"/>
              <a:t>a model, we’re given </a:t>
            </a:r>
            <a:r>
              <a:rPr lang="en-US" sz="2400" dirty="0" smtClean="0"/>
              <a:t>an example and </a:t>
            </a:r>
            <a:r>
              <a:rPr lang="en-US" sz="2400" dirty="0"/>
              <a:t>we</a:t>
            </a:r>
            <a:r>
              <a:rPr lang="en-US" sz="2400" dirty="0" smtClean="0"/>
              <a:t> obtain the probability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can also ask </a:t>
            </a:r>
            <a:r>
              <a:rPr lang="en-US" sz="2400" dirty="0"/>
              <a:t>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the “generative story” for a </a:t>
            </a:r>
            <a:r>
              <a:rPr lang="en-US" sz="2400" dirty="0" smtClean="0"/>
              <a:t>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Looking at the generative </a:t>
            </a:r>
            <a:r>
              <a:rPr lang="en-US" sz="2400" dirty="0" smtClean="0"/>
              <a:t>story </a:t>
            </a:r>
            <a:r>
              <a:rPr lang="en-US" sz="2400" dirty="0" smtClean="0"/>
              <a:t>can help understand the </a:t>
            </a:r>
            <a:r>
              <a:rPr lang="en-US" sz="2400" dirty="0" smtClean="0"/>
              <a:t>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also can use generative stories to help develop a model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</a:t>
            </a:r>
            <a:r>
              <a:rPr lang="en-US" dirty="0" smtClean="0"/>
              <a:t>generative </a:t>
            </a:r>
            <a:r>
              <a:rPr lang="en-US" dirty="0" smtClean="0"/>
              <a:t>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38274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4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</a:t>
            </a:r>
            <a:r>
              <a:rPr lang="en-US" sz="2400" dirty="0" smtClean="0">
                <a:solidFill>
                  <a:srgbClr val="FF0000"/>
                </a:solidFill>
              </a:rPr>
              <a:t>e generative story for the NB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</a:t>
            </a:r>
            <a:r>
              <a:rPr lang="en-US" dirty="0" smtClean="0"/>
              <a:t>generative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roll </a:t>
            </a:r>
            <a:r>
              <a:rPr lang="en-US" dirty="0"/>
              <a:t>a </a:t>
            </a:r>
            <a:r>
              <a:rPr lang="en-US" dirty="0" smtClean="0"/>
              <a:t>biased, </a:t>
            </a:r>
            <a:r>
              <a:rPr lang="en-US" dirty="0" err="1" smtClean="0"/>
              <a:t>num_labels</a:t>
            </a:r>
            <a:r>
              <a:rPr lang="en-US" dirty="0"/>
              <a:t>-sided </a:t>
            </a:r>
            <a:r>
              <a:rPr lang="en-US" dirty="0" smtClean="0"/>
              <a:t>die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Flip a </a:t>
            </a:r>
            <a:r>
              <a:rPr lang="en-US" dirty="0" smtClean="0"/>
              <a:t>biased coin</a:t>
            </a:r>
            <a:r>
              <a:rPr lang="en-US" dirty="0" smtClean="0"/>
              <a:t>: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tails, don’t include the feature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272534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0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about for modeling wine reviews?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6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decision boundary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77100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12" name="Equation" r:id="rId4" imgW="1905000" imgH="482600" progId="Equation.3">
                    <p:embed/>
                  </p:oleObj>
                </mc:Choice>
                <mc:Fallback>
                  <p:oleObj name="Equation" r:id="rId4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label 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decision boundary for NB look like if the features are binary?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5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14360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04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25137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05" name="Equation" r:id="rId5" imgW="2603500" imgH="457200" progId="Equation.3">
                  <p:embed/>
                </p:oleObj>
              </mc:Choice>
              <mc:Fallback>
                <p:oleObj name="Equation" r:id="rId5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38872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06" name="Equation" r:id="rId7" imgW="3911600" imgH="457200" progId="Equation.3">
                  <p:embed/>
                </p:oleObj>
              </mc:Choice>
              <mc:Fallback>
                <p:oleObj name="Equation" r:id="rId7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19038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07" name="Equation" r:id="rId9" imgW="1917700" imgH="571500" progId="Equation.3">
                  <p:embed/>
                </p:oleObj>
              </mc:Choice>
              <mc:Fallback>
                <p:oleObj name="Equation" r:id="rId9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14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Midterm</a:t>
            </a:r>
          </a:p>
          <a:p>
            <a:pPr marL="0" indent="0">
              <a:buNone/>
            </a:pPr>
            <a:r>
              <a:rPr lang="en-US" dirty="0"/>
              <a:t>	mean: 37</a:t>
            </a:r>
          </a:p>
          <a:p>
            <a:pPr marL="0" indent="0">
              <a:buNone/>
            </a:pPr>
            <a:r>
              <a:rPr lang="en-US" dirty="0"/>
              <a:t>	median: 38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61179"/>
              </p:ext>
            </p:extLst>
          </p:nvPr>
        </p:nvGraphicFramePr>
        <p:xfrm>
          <a:off x="1981200" y="36963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40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76544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6" name="Equation" r:id="rId3" imgW="4305300" imgH="457200" progId="Equation.3">
                  <p:embed/>
                </p:oleObj>
              </mc:Choice>
              <mc:Fallback>
                <p:oleObj name="Equation" r:id="rId3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80210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7" name="Equation" r:id="rId5" imgW="4889500" imgH="457200" progId="Equation.3">
                  <p:embed/>
                </p:oleObj>
              </mc:Choice>
              <mc:Fallback>
                <p:oleObj name="Equation" r:id="rId5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4622722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18" name="Equation" r:id="rId7" imgW="4191000" imgH="457200" progId="Equation.3">
                    <p:embed/>
                  </p:oleObj>
                </mc:Choice>
                <mc:Fallback>
                  <p:oleObj name="Equation" r:id="rId7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i</a:t>
              </a:r>
              <a:r>
                <a:rPr lang="en-US" sz="2000" dirty="0" smtClean="0">
                  <a:solidFill>
                    <a:srgbClr val="FF6600"/>
                  </a:solidFill>
                </a:rPr>
                <a:t> are binary)</a:t>
              </a:r>
              <a:endParaRPr lang="en-US" sz="2000" dirty="0">
                <a:solidFill>
                  <a:srgbClr val="FF6600"/>
                </a:solidFill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69368"/>
              </p:ext>
            </p:extLst>
          </p:nvPr>
        </p:nvGraphicFramePr>
        <p:xfrm>
          <a:off x="933450" y="5257800"/>
          <a:ext cx="721922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9" name="Equation" r:id="rId9" imgW="3937000" imgH="457200" progId="Equation.3">
                  <p:embed/>
                </p:oleObj>
              </mc:Choice>
              <mc:Fallback>
                <p:oleObj name="Equation" r:id="rId9" imgW="393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3450" y="5257800"/>
                        <a:ext cx="721922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07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look like?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78611"/>
              </p:ext>
            </p:extLst>
          </p:nvPr>
        </p:nvGraphicFramePr>
        <p:xfrm>
          <a:off x="868363" y="3200400"/>
          <a:ext cx="76152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4" name="Equation" r:id="rId3" imgW="4152900" imgH="457200" progId="Equation.3">
                  <p:embed/>
                </p:oleObj>
              </mc:Choice>
              <mc:Fallback>
                <p:oleObj name="Equation" r:id="rId3" imgW="415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363" y="3200400"/>
                        <a:ext cx="761523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53701"/>
              </p:ext>
            </p:extLst>
          </p:nvPr>
        </p:nvGraphicFramePr>
        <p:xfrm>
          <a:off x="152400" y="1828800"/>
          <a:ext cx="79422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5" name="Equation" r:id="rId5" imgW="4330700" imgH="457200" progId="Equation.3">
                  <p:embed/>
                </p:oleObj>
              </mc:Choice>
              <mc:Fallback>
                <p:oleObj name="Equation" r:id="rId5" imgW="433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79422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0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38427"/>
              </p:ext>
            </p:extLst>
          </p:nvPr>
        </p:nvGraphicFramePr>
        <p:xfrm>
          <a:off x="152400" y="1828800"/>
          <a:ext cx="79422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6" name="Equation" r:id="rId3" imgW="4330700" imgH="457200" progId="Equation.3">
                  <p:embed/>
                </p:oleObj>
              </mc:Choice>
              <mc:Fallback>
                <p:oleObj name="Equation" r:id="rId3" imgW="433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79422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62843"/>
              </p:ext>
            </p:extLst>
          </p:nvPr>
        </p:nvGraphicFramePr>
        <p:xfrm>
          <a:off x="868363" y="3200400"/>
          <a:ext cx="76152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7" name="Equation" r:id="rId5" imgW="4152900" imgH="457200" progId="Equation.3">
                  <p:embed/>
                </p:oleObj>
              </mc:Choice>
              <mc:Fallback>
                <p:oleObj name="Equation" r:id="rId5" imgW="415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8363" y="3200400"/>
                        <a:ext cx="761523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 !!!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*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as a linear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7566"/>
              </p:ext>
            </p:extLst>
          </p:nvPr>
        </p:nvGraphicFramePr>
        <p:xfrm>
          <a:off x="304800" y="3099955"/>
          <a:ext cx="2590800" cy="86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2" name="Equation" r:id="rId3" imgW="1295400" imgH="431800" progId="Equation.3">
                  <p:embed/>
                </p:oleObj>
              </mc:Choice>
              <mc:Fallback>
                <p:oleObj name="Equation" r:id="rId3" imgW="1295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99955"/>
                        <a:ext cx="2590800" cy="862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likely this feature is to be </a:t>
            </a:r>
            <a:r>
              <a:rPr lang="en-US" sz="2400" dirty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given the label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likely this feature is to be 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given the label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low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larger weights (positive or negative) indicate feature is important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775F55"/>
              </a:solidFill>
            </a:endParaRPr>
          </a:p>
          <a:p>
            <a:pPr lvl="1"/>
            <a:r>
              <a:rPr lang="en-US" dirty="0" err="1" smtClean="0">
                <a:solidFill>
                  <a:srgbClr val="775F55"/>
                </a:solidFill>
              </a:rPr>
              <a:t>Overfittin</a:t>
            </a:r>
            <a:r>
              <a:rPr lang="en-US" dirty="0" err="1" smtClean="0">
                <a:solidFill>
                  <a:srgbClr val="775F55"/>
                </a:solidFill>
              </a:rPr>
              <a:t>g</a:t>
            </a:r>
            <a:r>
              <a:rPr lang="en-US" dirty="0" smtClean="0">
                <a:solidFill>
                  <a:srgbClr val="775F55"/>
                </a:solidFill>
              </a:rPr>
              <a:t>!</a:t>
            </a:r>
            <a:endParaRPr lang="en-US" dirty="0" smtClean="0">
              <a:solidFill>
                <a:srgbClr val="775F55"/>
              </a:solidFill>
            </a:endParaRP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Amount </a:t>
            </a:r>
            <a:r>
              <a:rPr lang="en-US" dirty="0" smtClean="0">
                <a:solidFill>
                  <a:srgbClr val="775F55"/>
                </a:solidFill>
              </a:rPr>
              <a:t>of data</a:t>
            </a:r>
          </a:p>
          <a:p>
            <a:pPr lvl="2"/>
            <a:r>
              <a:rPr lang="en-US" dirty="0" smtClean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 smtClean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6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84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239298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775F55"/>
                </a:solidFill>
              </a:rPr>
              <a:t>p(not_parasitic</a:t>
            </a:r>
            <a:r>
              <a:rPr lang="en-US" sz="2400" dirty="0" smtClean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 smtClean="0">
                <a:solidFill>
                  <a:srgbClr val="775F55"/>
                </a:solidFill>
              </a:rPr>
              <a:t>10000</a:t>
            </a:r>
            <a:r>
              <a:rPr lang="en-US" sz="2400" dirty="0" smtClean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So, probability of us finding one is ~10%, in which case we would incorrectly assume that the probability is 1/10,000 (10 times too large)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Solutions?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the data with a probabilistic model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specifically, learn p(</a:t>
            </a:r>
            <a:r>
              <a:rPr lang="en-US" sz="2400" i="1" dirty="0" smtClean="0"/>
              <a:t>features,</a:t>
            </a:r>
            <a:r>
              <a:rPr lang="en-US" sz="2400" i="1" dirty="0"/>
              <a:t> </a:t>
            </a:r>
            <a:r>
              <a:rPr lang="en-US" sz="2400" i="1" dirty="0" smtClean="0"/>
              <a:t>label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p(</a:t>
            </a:r>
            <a:r>
              <a:rPr lang="en-US" sz="2400" i="1" dirty="0" smtClean="0"/>
              <a:t>features, label</a:t>
            </a:r>
            <a:r>
              <a:rPr lang="en-US" sz="2400" dirty="0" smtClean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14973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Coin1 data: 3 Heads and 1 Tail</a:t>
            </a:r>
          </a:p>
          <a:p>
            <a:pPr marL="0" indent="0">
              <a:buNone/>
            </a:pPr>
            <a:r>
              <a:rPr lang="en-US" dirty="0" smtClean="0"/>
              <a:t>Coin2 data: 30 Heads and 10 tails</a:t>
            </a:r>
          </a:p>
          <a:p>
            <a:pPr marL="0" indent="0">
              <a:buNone/>
            </a:pPr>
            <a:r>
              <a:rPr lang="en-US" dirty="0" smtClean="0"/>
              <a:t>Coin3 data: 2 Tails</a:t>
            </a:r>
          </a:p>
          <a:p>
            <a:pPr marL="0" indent="0">
              <a:buNone/>
            </a:pPr>
            <a:r>
              <a:rPr lang="en-US" dirty="0" smtClean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59101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72392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7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 smtClean="0"/>
              <a:t>We did this before, e.g. assume the data is linearly separable</a:t>
            </a:r>
          </a:p>
          <a:p>
            <a:endParaRPr lang="en-US" sz="2400" dirty="0"/>
          </a:p>
          <a:p>
            <a:r>
              <a:rPr lang="en-US" sz="2400" dirty="0" smtClean="0"/>
              <a:t>These assumptions allow us to represent the data more compactly and to estimate the parameters of the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1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22745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68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37558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69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 smtClean="0">
              <a:solidFill>
                <a:srgbClr val="775F55"/>
              </a:solidFill>
            </a:endParaRP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 smtClean="0">
                <a:solidFill>
                  <a:srgbClr val="775F55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775F55"/>
                </a:solidFill>
              </a:rPr>
              <a:t>i</a:t>
            </a:r>
            <a:r>
              <a:rPr lang="en-US" sz="2500" dirty="0" err="1" smtClean="0">
                <a:solidFill>
                  <a:srgbClr val="775F55"/>
                </a:solidFill>
              </a:rPr>
              <a:t>|y</a:t>
            </a:r>
            <a:r>
              <a:rPr lang="en-US" sz="2500" dirty="0" smtClean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that any review is about Pinot Noir?</a:t>
            </a:r>
          </a:p>
          <a:p>
            <a:pPr lvl="1"/>
            <a:r>
              <a:rPr lang="en-US" sz="2500" dirty="0" smtClean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 smtClean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20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7259</TotalTime>
  <Words>1551</Words>
  <Application>Microsoft Macintosh PowerPoint</Application>
  <PresentationFormat>On-screen Show (4:3)</PresentationFormat>
  <Paragraphs>263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Median</vt:lpstr>
      <vt:lpstr>Equation</vt:lpstr>
      <vt:lpstr>Microsoft Equation</vt:lpstr>
      <vt:lpstr>Probabilistic Models</vt:lpstr>
      <vt:lpstr>Admin</vt:lpstr>
      <vt:lpstr>Midterm</vt:lpstr>
      <vt:lpstr>Probabilistic Modeling</vt:lpstr>
      <vt:lpstr>Basic steps for probabilistic modeling</vt:lpstr>
      <vt:lpstr>Step 1: pick a model</vt:lpstr>
      <vt:lpstr>Naïve Bayes assumption</vt:lpstr>
      <vt:lpstr>Basic steps for probabilistic modeling</vt:lpstr>
      <vt:lpstr>Obtaining probabilities</vt:lpstr>
      <vt:lpstr>NB: obtaining probabilities</vt:lpstr>
      <vt:lpstr>Maximum Likelihood Estimation (MLE)</vt:lpstr>
      <vt:lpstr>Likelihood</vt:lpstr>
      <vt:lpstr>Likelihood</vt:lpstr>
      <vt:lpstr>Likelihood</vt:lpstr>
      <vt:lpstr>Maximum Likelihood Estimation (MLE)</vt:lpstr>
      <vt:lpstr>Calculating MLE</vt:lpstr>
      <vt:lpstr>Calculating MLE</vt:lpstr>
      <vt:lpstr>Calculating MLE</vt:lpstr>
      <vt:lpstr>Calculating MLE</vt:lpstr>
      <vt:lpstr>MLE: sanity check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maths</vt:lpstr>
      <vt:lpstr>Some more maths</vt:lpstr>
      <vt:lpstr>And…</vt:lpstr>
      <vt:lpstr>And…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628</cp:revision>
  <cp:lastPrinted>2013-10-24T22:50:31Z</cp:lastPrinted>
  <dcterms:created xsi:type="dcterms:W3CDTF">2011-01-25T19:35:23Z</dcterms:created>
  <dcterms:modified xsi:type="dcterms:W3CDTF">2013-10-28T20:34:50Z</dcterms:modified>
</cp:coreProperties>
</file>