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72" r:id="rId6"/>
    <p:sldId id="273" r:id="rId7"/>
    <p:sldId id="275" r:id="rId8"/>
    <p:sldId id="276" r:id="rId9"/>
    <p:sldId id="277" r:id="rId10"/>
    <p:sldId id="274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middlebury.edu/~dkauchak/classes/cs451/assignments/assign4/doc/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multiclass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learning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341" y="4221985"/>
            <a:ext cx="833354" cy="490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793096" y="1833441"/>
            <a:ext cx="711142" cy="1430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53" y="2904062"/>
            <a:ext cx="748463" cy="7337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86" y="3423355"/>
            <a:ext cx="748463" cy="733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40" y="3790248"/>
            <a:ext cx="748463" cy="7337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456" y="5390559"/>
            <a:ext cx="833354" cy="4902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523" y="5492516"/>
            <a:ext cx="833354" cy="4902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246" y="4712193"/>
            <a:ext cx="833354" cy="4902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33444" y="1477869"/>
            <a:ext cx="711142" cy="1430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363734" y="2567228"/>
            <a:ext cx="711142" cy="14300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946234" y="2211656"/>
            <a:ext cx="711142" cy="143009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116667" y="1837347"/>
            <a:ext cx="4470088" cy="3553212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47297" y="6224222"/>
            <a:ext cx="6367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Hard to separate three classes with just one line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3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approach to multiclass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Abstraction: we have a generic binary classifier, how can we use it to solve our new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optionally: also output a confidence/score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6132" y="5739164"/>
            <a:ext cx="670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solve our multiclass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4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Assignment 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2 back soon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If you need assignment feedback…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CS Lunch </a:t>
            </a:r>
            <a:r>
              <a:rPr lang="en-US" sz="3200" dirty="0" smtClean="0"/>
              <a:t>tomorrow (</a:t>
            </a:r>
            <a:r>
              <a:rPr lang="en-US" sz="3200" dirty="0" smtClean="0"/>
              <a:t>Thursday): </a:t>
            </a:r>
            <a:r>
              <a:rPr lang="en-US" sz="3200" dirty="0" smtClean="0"/>
              <a:t>12:20pm in Ross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Student CS talks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Eclipse/IDEs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42241" cy="5130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enerate class files with package structure,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uto-generate method stubs (auto generate getters/setters)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syntax on the fly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auto-complete as you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automatically add imports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automatically add try/catch blocks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debugging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variable, method, parameter, renaming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Javadoc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67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3889" y="4713280"/>
            <a:ext cx="59939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human readable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easily generated in most IDEs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can use tools to automatically generate documentation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12648" y="5747561"/>
            <a:ext cx="90252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http://www.cs.middlebury.edu/~dkauchak/classes/cs451/assignments/assign4/doc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20522"/>
            <a:ext cx="77597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0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classification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8" y="3857161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86" y="4734082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6" y="5400967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9872" y="1949084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27522" y="257989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872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1633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7522" y="465218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3" name="Right Brace 12"/>
          <p:cNvSpPr/>
          <p:nvPr/>
        </p:nvSpPr>
        <p:spPr>
          <a:xfrm rot="16200000">
            <a:off x="1219715" y="1707435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3255" y="1425864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examples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1633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868" y="3186610"/>
            <a:ext cx="563033" cy="5168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11094" y="5742544"/>
            <a:ext cx="711142" cy="14300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41633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38222" y="1949084"/>
            <a:ext cx="4430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Same setup where we have a set of features for each example</a:t>
            </a:r>
          </a:p>
          <a:p>
            <a:endParaRPr lang="en-US" sz="2400" dirty="0"/>
          </a:p>
          <a:p>
            <a:r>
              <a:rPr lang="en-US" sz="2400" dirty="0" smtClean="0"/>
              <a:t>Rather than just two labels, now have 3 or more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56667" y="4734082"/>
            <a:ext cx="2850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real-world examples?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8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multiclass classification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043" y="1600200"/>
            <a:ext cx="1281289" cy="1601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5043" y="3272556"/>
            <a:ext cx="1662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face recognition</a:t>
            </a:r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727477" y="1904294"/>
            <a:ext cx="2378075" cy="823913"/>
            <a:chOff x="3168" y="480"/>
            <a:chExt cx="1907" cy="720"/>
          </a:xfrm>
        </p:grpSpPr>
        <p:pic>
          <p:nvPicPr>
            <p:cNvPr id="8" name="Picture 20" descr="w51-r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480"/>
              <a:ext cx="41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1" descr="w51-e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480"/>
              <a:ext cx="41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2" descr="w51-b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480"/>
              <a:ext cx="41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3" descr="w51-a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480"/>
              <a:ext cx="41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4" descr="w51-c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480"/>
              <a:ext cx="41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201016" y="3620909"/>
            <a:ext cx="2258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classification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468" y="1969285"/>
            <a:ext cx="1419578" cy="165162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57179" y="2947497"/>
            <a:ext cx="2328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handwriting recognition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2039" y="4224916"/>
            <a:ext cx="1639804" cy="12898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84686" y="5591253"/>
            <a:ext cx="196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emotion recognition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0"/>
          <a:srcRect b="37891"/>
          <a:stretch/>
        </p:blipFill>
        <p:spPr>
          <a:xfrm>
            <a:off x="0" y="4796590"/>
            <a:ext cx="2712761" cy="119264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4420" y="6023156"/>
            <a:ext cx="181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sentiment analysis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84088" y="3901750"/>
            <a:ext cx="4100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most real-world applications tend to be multiclass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64791" y="5083660"/>
            <a:ext cx="1587229" cy="105622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858292" y="6207822"/>
            <a:ext cx="20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autonomous vehicles</a:t>
            </a:r>
            <a:endParaRPr lang="en-US" dirty="0"/>
          </a:p>
        </p:txBody>
      </p:sp>
      <p:pic>
        <p:nvPicPr>
          <p:cNvPr id="23" name="Picture 15" descr="SCOP_figur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761" y="1513808"/>
            <a:ext cx="1145531" cy="17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512033" y="3350694"/>
            <a:ext cx="203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6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Multiclass: current classifiers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3260" y="5400967"/>
            <a:ext cx="4331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of these work out of the box?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With small modifications?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644422" y="2057400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32488" y="3648980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476999" y="2057400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036205" y="2323524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37427" y="2649471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01049" y="2323524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743649" y="3848915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08937" y="3958982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80340" y="4153715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59739" y="434844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0361" y="4176295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92761" y="3905365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23804" y="457400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08470" y="4839512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89092" y="4667359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12" y="2384769"/>
            <a:ext cx="748463" cy="7337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61" y="3857161"/>
            <a:ext cx="681392" cy="6865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79" y="4734082"/>
            <a:ext cx="833354" cy="4902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829" y="5400967"/>
            <a:ext cx="951713" cy="54323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61" y="3186610"/>
            <a:ext cx="563033" cy="51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4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-Nearest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Neighbor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(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-NN)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936" y="1897269"/>
            <a:ext cx="8153400" cy="206795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To classify an example </a:t>
            </a:r>
            <a:r>
              <a:rPr lang="en-US" sz="2800" b="1" i="1" dirty="0" err="1" smtClean="0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:</a:t>
            </a:r>
          </a:p>
          <a:p>
            <a:pPr lvl="1" eaLnBrk="1" hangingPunct="1"/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Find </a:t>
            </a:r>
            <a:r>
              <a:rPr lang="en-US" sz="2800" b="1" i="1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 nearest neighbors of </a:t>
            </a:r>
            <a:r>
              <a:rPr lang="en-US" sz="2800" b="1" i="1" dirty="0" err="1" smtClean="0">
                <a:ea typeface="ＭＳ Ｐゴシック" pitchFamily="-110" charset="-128"/>
                <a:cs typeface="ＭＳ Ｐゴシック" pitchFamily="-110" charset="-128"/>
              </a:rPr>
              <a:t>d</a:t>
            </a:r>
            <a:endParaRPr lang="en-US" sz="2800" b="1" i="1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 eaLnBrk="1" hangingPunct="1"/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Choose as the label the majority label within the </a:t>
            </a:r>
            <a:r>
              <a:rPr lang="en-US" sz="2800" b="1" i="1" dirty="0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 nearest neighbors</a:t>
            </a:r>
            <a:endParaRPr lang="en-US" sz="3200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7445" y="5095220"/>
            <a:ext cx="3599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No algorithmic changes!</a:t>
            </a:r>
          </a:p>
        </p:txBody>
      </p:sp>
      <p:pic>
        <p:nvPicPr>
          <p:cNvPr id="5" name="Picture 3" descr="Voron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867" y="3781778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957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Base cases: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all data belong to the same class, pick that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all the data have the same feature values,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we’re out of features to examine,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the we don’t have any data left, pick majority label of </a:t>
            </a:r>
            <a:r>
              <a:rPr lang="en-US" i="1" dirty="0" smtClean="0"/>
              <a:t>parent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6600"/>
                </a:solidFill>
              </a:rPr>
              <a:t>If some other stopping criteria </a:t>
            </a:r>
            <a:r>
              <a:rPr lang="en-US" dirty="0" smtClean="0"/>
              <a:t>exists to avoid </a:t>
            </a:r>
            <a:r>
              <a:rPr lang="en-US" dirty="0" err="1" smtClean="0"/>
              <a:t>overfitting</a:t>
            </a:r>
            <a:r>
              <a:rPr lang="en-US" dirty="0" smtClean="0"/>
              <a:t>, pick majority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Otherwise:</a:t>
            </a:r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data value and call recursively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4223" y="5969000"/>
            <a:ext cx="3599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No algorithmic changes!</a:t>
            </a:r>
          </a:p>
        </p:txBody>
      </p:sp>
    </p:spTree>
    <p:extLst>
      <p:ext uri="{BB962C8B-B14F-4D97-AF65-F5344CB8AC3E}">
        <p14:creationId xmlns:p14="http://schemas.microsoft.com/office/powerpoint/2010/main" val="254801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8670</TotalTime>
  <Words>406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multiclass</vt:lpstr>
      <vt:lpstr>Admin</vt:lpstr>
      <vt:lpstr>Eclipse/IDEs</vt:lpstr>
      <vt:lpstr>Javadoc</vt:lpstr>
      <vt:lpstr>Multiclass classification</vt:lpstr>
      <vt:lpstr>Real world multiclass classification</vt:lpstr>
      <vt:lpstr>Multiclass: current classifiers</vt:lpstr>
      <vt:lpstr>k-Nearest Neighbor (k-NN)</vt:lpstr>
      <vt:lpstr>Decision Tree learning</vt:lpstr>
      <vt:lpstr>Perceptron learning</vt:lpstr>
      <vt:lpstr>Black box approach to multiclass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1574</cp:revision>
  <cp:lastPrinted>2013-09-17T22:01:58Z</cp:lastPrinted>
  <dcterms:created xsi:type="dcterms:W3CDTF">2013-09-08T20:10:23Z</dcterms:created>
  <dcterms:modified xsi:type="dcterms:W3CDTF">2013-10-02T20:57:54Z</dcterms:modified>
</cp:coreProperties>
</file>