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1"/>
  </p:notesMasterIdLst>
  <p:handoutMasterIdLst>
    <p:handoutMasterId r:id="rId62"/>
  </p:handoutMasterIdLst>
  <p:sldIdLst>
    <p:sldId id="256" r:id="rId2"/>
    <p:sldId id="356" r:id="rId3"/>
    <p:sldId id="695" r:id="rId4"/>
    <p:sldId id="685" r:id="rId5"/>
    <p:sldId id="478" r:id="rId6"/>
    <p:sldId id="479" r:id="rId7"/>
    <p:sldId id="553" r:id="rId8"/>
    <p:sldId id="572" r:id="rId9"/>
    <p:sldId id="573" r:id="rId10"/>
    <p:sldId id="574" r:id="rId11"/>
    <p:sldId id="575" r:id="rId12"/>
    <p:sldId id="576" r:id="rId13"/>
    <p:sldId id="577" r:id="rId14"/>
    <p:sldId id="578" r:id="rId15"/>
    <p:sldId id="579" r:id="rId16"/>
    <p:sldId id="580" r:id="rId17"/>
    <p:sldId id="581" r:id="rId18"/>
    <p:sldId id="582" r:id="rId19"/>
    <p:sldId id="583" r:id="rId20"/>
    <p:sldId id="584" r:id="rId21"/>
    <p:sldId id="586" r:id="rId22"/>
    <p:sldId id="587" r:id="rId23"/>
    <p:sldId id="588" r:id="rId24"/>
    <p:sldId id="589" r:id="rId25"/>
    <p:sldId id="590" r:id="rId26"/>
    <p:sldId id="592" r:id="rId27"/>
    <p:sldId id="593" r:id="rId28"/>
    <p:sldId id="594" r:id="rId29"/>
    <p:sldId id="595" r:id="rId30"/>
    <p:sldId id="596" r:id="rId31"/>
    <p:sldId id="599" r:id="rId32"/>
    <p:sldId id="601" r:id="rId33"/>
    <p:sldId id="600" r:id="rId34"/>
    <p:sldId id="602" r:id="rId35"/>
    <p:sldId id="604" r:id="rId36"/>
    <p:sldId id="605" r:id="rId37"/>
    <p:sldId id="606" r:id="rId38"/>
    <p:sldId id="608" r:id="rId39"/>
    <p:sldId id="609" r:id="rId40"/>
    <p:sldId id="598" r:id="rId41"/>
    <p:sldId id="451" r:id="rId42"/>
    <p:sldId id="452" r:id="rId43"/>
    <p:sldId id="612" r:id="rId44"/>
    <p:sldId id="597" r:id="rId45"/>
    <p:sldId id="613" r:id="rId46"/>
    <p:sldId id="614" r:id="rId47"/>
    <p:sldId id="615" r:id="rId48"/>
    <p:sldId id="673" r:id="rId49"/>
    <p:sldId id="616" r:id="rId50"/>
    <p:sldId id="674" r:id="rId51"/>
    <p:sldId id="617" r:id="rId52"/>
    <p:sldId id="618" r:id="rId53"/>
    <p:sldId id="619" r:id="rId54"/>
    <p:sldId id="620" r:id="rId55"/>
    <p:sldId id="621" r:id="rId56"/>
    <p:sldId id="622" r:id="rId57"/>
    <p:sldId id="624" r:id="rId58"/>
    <p:sldId id="684" r:id="rId59"/>
    <p:sldId id="694" r:id="rId6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5" autoAdjust="0"/>
    <p:restoredTop sz="94660"/>
  </p:normalViewPr>
  <p:slideViewPr>
    <p:cSldViewPr snapToObjects="1">
      <p:cViewPr varScale="1">
        <p:scale>
          <a:sx n="91" d="100"/>
          <a:sy n="91" d="100"/>
        </p:scale>
        <p:origin x="-7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printerSettings" Target="printerSettings/printerSettings1.bin"/><Relationship Id="rId64" Type="http://schemas.openxmlformats.org/officeDocument/2006/relationships/presProps" Target="presProps.xml"/><Relationship Id="rId65" Type="http://schemas.openxmlformats.org/officeDocument/2006/relationships/viewProps" Target="viewProps.xml"/><Relationship Id="rId66" Type="http://schemas.openxmlformats.org/officeDocument/2006/relationships/theme" Target="theme/theme1.xml"/><Relationship Id="rId67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notesMaster" Target="notesMasters/notesMaster1.xml"/><Relationship Id="rId62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14534-372D-3948-B805-7CEBECFBF31B}" type="datetimeFigureOut">
              <a:rPr lang="en-US" smtClean="0"/>
              <a:t>10/11/11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A71BF-4A92-D54F-B50A-FDD8AAB2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2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086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146B4B-CC12-ED44-B6A9-297B6B1074C9}" type="slidenum">
              <a:rPr lang="en-US"/>
              <a:pPr/>
              <a:t>6</a:t>
            </a:fld>
            <a:endParaRPr lang="en-US"/>
          </a:p>
        </p:txBody>
      </p:sp>
      <p:sp>
        <p:nvSpPr>
          <p:cNvPr id="501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483" y="4342589"/>
            <a:ext cx="5487036" cy="41154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5670" tIns="42835" rIns="85670" bIns="4283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6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6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77B956-AAA2-A847-99B2-EECCD025B6A4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3C062D-A8F4-2A41-8078-5513E9FE8E83}" type="slidenum">
              <a:rPr lang="en-US"/>
              <a:pPr/>
              <a:t>42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7" y="4344134"/>
            <a:ext cx="5028988" cy="41139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A8BF7-14A6-7D4C-9849-FF9F59174B91}" type="slidenum">
              <a:rPr lang="en-US"/>
              <a:pPr/>
              <a:t>43</a:t>
            </a:fld>
            <a:endParaRPr lang="en-US"/>
          </a:p>
        </p:txBody>
      </p:sp>
      <p:sp>
        <p:nvSpPr>
          <p:cNvPr id="523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7" y="4344134"/>
            <a:ext cx="5028988" cy="41139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D5C0AF-E36F-6F4C-9A34-DB8947510A34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3188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43FF2A6B-D89F-0842-AC11-32466BB10EB5}" type="slidenum">
              <a:rPr lang="en-US" sz="1200">
                <a:latin typeface="Times New Roman" charset="0"/>
              </a:rPr>
              <a:pPr algn="r"/>
              <a:t>46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4212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0B54C5E-88E3-8F4F-962C-F561C7A8B137}" type="slidenum">
              <a:rPr lang="en-US" sz="1200">
                <a:latin typeface="Times New Roman" charset="0"/>
              </a:rPr>
              <a:pPr algn="r"/>
              <a:t>47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4212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0B54C5E-88E3-8F4F-962C-F561C7A8B137}" type="slidenum">
              <a:rPr lang="en-US" sz="1200">
                <a:latin typeface="Times New Roman" charset="0"/>
              </a:rPr>
              <a:pPr algn="r"/>
              <a:t>48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5236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182E4E03-7B5F-BA4A-9E7E-13372D6FD41D}" type="slidenum">
              <a:rPr lang="en-US" sz="1200">
                <a:latin typeface="Times New Roman" charset="0"/>
              </a:rPr>
              <a:pPr algn="r"/>
              <a:t>49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5236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182E4E03-7B5F-BA4A-9E7E-13372D6FD41D}" type="slidenum">
              <a:rPr lang="en-US" sz="1200">
                <a:latin typeface="Times New Roman" charset="0"/>
              </a:rPr>
              <a:pPr algn="r"/>
              <a:t>50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6260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5B691018-2A62-0A42-AF7F-F81C1513AA09}" type="slidenum">
              <a:rPr lang="en-US" sz="1200">
                <a:latin typeface="Times New Roman" charset="0"/>
              </a:rPr>
              <a:pPr algn="r"/>
              <a:t>51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7284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C983E7B2-AEB1-284B-A5DE-6E23CD9F1B89}" type="slidenum">
              <a:rPr lang="en-US" sz="1200">
                <a:latin typeface="Times New Roman" charset="0"/>
              </a:rPr>
              <a:pPr algn="r"/>
              <a:t>52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8308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D95FF4B5-735A-0843-95E3-9F7B34347E95}" type="slidenum">
              <a:rPr lang="en-US" sz="1200">
                <a:latin typeface="Times New Roman" charset="0"/>
              </a:rPr>
              <a:pPr algn="r"/>
              <a:t>53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9332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CDB93C70-0D1B-0740-A11E-E2452EB3BE7B}" type="slidenum">
              <a:rPr lang="en-US" sz="1200">
                <a:latin typeface="Times New Roman" charset="0"/>
              </a:rPr>
              <a:pPr algn="r"/>
              <a:t>54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100356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32965CEA-580F-AF45-8629-11D7D0EB84A5}" type="slidenum">
              <a:rPr lang="en-US" sz="1200">
                <a:latin typeface="Times New Roman" charset="0"/>
              </a:rPr>
              <a:pPr algn="r"/>
              <a:t>55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101380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BE8F9183-BC0C-5544-8E17-92509B64F7F0}" type="slidenum">
              <a:rPr lang="en-US" sz="1200">
                <a:latin typeface="Times New Roman" charset="0"/>
              </a:rPr>
              <a:pPr algn="r"/>
              <a:t>56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103428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542A1EC0-B9A2-FB4E-9044-719FC478D82B}" type="slidenum">
              <a:rPr lang="en-US" sz="1200">
                <a:latin typeface="Times New Roman" charset="0"/>
              </a:rPr>
              <a:pPr algn="r"/>
              <a:t>57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A5EEB88E-7757-5A4B-AAD0-720926D7CF1D}" type="slidenum">
              <a:rPr lang="en-US" b="1">
                <a:solidFill>
                  <a:srgbClr val="000000"/>
                </a:solidFill>
                <a:latin typeface="Times New Roman" charset="0"/>
              </a:rPr>
              <a:pPr/>
              <a:t>58</a:t>
            </a:fld>
            <a:endParaRPr lang="en-US" b="1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urveymonkey.com/s/TF75YJD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earchenginewatch.com/article/2077636/Smarter-Marketing-and-the-Weak-Link-In-Its-Succes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David Kauchak</a:t>
            </a:r>
          </a:p>
          <a:p>
            <a:r>
              <a:rPr lang="en-US" dirty="0" smtClean="0"/>
              <a:t>CS457 </a:t>
            </a:r>
            <a:r>
              <a:rPr lang="en-US" dirty="0" smtClean="0"/>
              <a:t>– </a:t>
            </a:r>
            <a:r>
              <a:rPr lang="en-US" dirty="0" smtClean="0"/>
              <a:t>Fall </a:t>
            </a:r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34200" y="6211669"/>
            <a:ext cx="2514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some slides adapted from Ray Mooney</a:t>
            </a:r>
            <a:endParaRPr lang="en-US" sz="16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3421063" y="3330575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rot="10800000">
            <a:off x="4038600" y="3938678"/>
            <a:ext cx="2209800" cy="7857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715000" y="4778514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how could we figure this out?</a:t>
            </a:r>
            <a:endParaRPr lang="en-US" sz="20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3421063" y="3330575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rot="10800000">
            <a:off x="4038600" y="3938678"/>
            <a:ext cx="2209800" cy="7857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715000" y="4778514"/>
            <a:ext cx="342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Key: rules are binary and only have two constituents on the right hand side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248400" y="5881688"/>
            <a:ext cx="152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VP -&gt; </a:t>
            </a:r>
            <a:r>
              <a:rPr lang="en-US" dirty="0" smtClean="0">
                <a:solidFill>
                  <a:srgbClr val="008000"/>
                </a:solidFill>
              </a:rPr>
              <a:t>VB NP</a:t>
            </a:r>
          </a:p>
          <a:p>
            <a:r>
              <a:rPr lang="en-US" dirty="0" smtClean="0"/>
              <a:t>NP -&gt; </a:t>
            </a:r>
            <a:r>
              <a:rPr lang="en-US" dirty="0" smtClean="0">
                <a:solidFill>
                  <a:srgbClr val="008000"/>
                </a:solidFill>
              </a:rPr>
              <a:t>DT NN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3421063" y="3330575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429000" y="4189413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495425" y="33401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See if we can make a new constituent combining any for “the” with any for “man with”</a:t>
            </a:r>
            <a:endParaRPr lang="en-US" sz="24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3421063" y="3330575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429000" y="50292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486025" y="33401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See if we can make a new constituent combining any for “the man” with any for “with”</a:t>
            </a:r>
            <a:endParaRPr lang="en-US" sz="24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rial"/>
                <a:cs typeface="Arial"/>
              </a:rPr>
              <a:t>?</a:t>
            </a:r>
            <a:endParaRPr lang="en-US" sz="36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364038" y="33528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54038" y="2479675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See if we can make a new constituent combining any for “Film” with any for “the man with trust”</a:t>
            </a:r>
            <a:endParaRPr lang="en-US" sz="24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391025" y="41910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495425" y="2479675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See if we can make a new constituent combining any for “Film the” with any for “man with trust”</a:t>
            </a:r>
            <a:endParaRPr lang="en-US" sz="24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391025" y="50292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438400" y="2479675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See if we can make a new constituent combining any for “Film the man” with any for “with trust”</a:t>
            </a:r>
            <a:endParaRPr lang="en-US" sz="24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391025" y="58674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400425" y="25019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See if we can make a new constituent combining any for “Film the man with” with any for “trust”</a:t>
            </a:r>
            <a:endParaRPr lang="en-US" sz="24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if our rules weren’t binary?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</a:p>
          <a:p>
            <a:pPr lvl="1"/>
            <a:r>
              <a:rPr lang="en-US" dirty="0">
                <a:hlinkClick r:id="rId2"/>
              </a:rPr>
              <a:t>http://www.surveymonkey.com/s/</a:t>
            </a:r>
            <a:r>
              <a:rPr lang="en-US" dirty="0" smtClean="0">
                <a:hlinkClick r:id="rId2"/>
              </a:rPr>
              <a:t>TF75YJD</a:t>
            </a:r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391025" y="50292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33400" y="25019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See if we can make a new constituent combining any  for “Film” with any for “the man” with any for “with trust”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446338" y="25019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order should we fill the entries in the chart?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order should we traverse the entries in the chart?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29000" y="33401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3531439" y="4293438"/>
            <a:ext cx="70952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3048000" y="37338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From bottom to top, left to right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rot="5400000" flipH="1" flipV="1">
            <a:off x="723900" y="3238500"/>
            <a:ext cx="533400" cy="1588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1219200" y="3656806"/>
            <a:ext cx="1371600" cy="1588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 flipH="1" flipV="1">
            <a:off x="1789906" y="4228306"/>
            <a:ext cx="2362200" cy="1588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914400" y="6477000"/>
            <a:ext cx="2819400" cy="1588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Top-left along the diagonals moving to the right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066800" y="3048000"/>
            <a:ext cx="3733800" cy="3200400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981200" y="3048000"/>
            <a:ext cx="2819400" cy="2514600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971800" y="3048000"/>
            <a:ext cx="1828800" cy="1676400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673722" y="2057400"/>
            <a:ext cx="2092326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 -&gt; VP</a:t>
            </a:r>
          </a:p>
          <a:p>
            <a:r>
              <a:rPr lang="en-US" dirty="0" smtClean="0"/>
              <a:t>VP -&gt; VB NP</a:t>
            </a:r>
          </a:p>
          <a:p>
            <a:r>
              <a:rPr lang="en-US" dirty="0" smtClean="0"/>
              <a:t>VP -&gt; VP2 PP</a:t>
            </a:r>
          </a:p>
          <a:p>
            <a:r>
              <a:rPr lang="en-US" dirty="0" smtClean="0"/>
              <a:t>VP2 -&gt; VB NP</a:t>
            </a:r>
          </a:p>
          <a:p>
            <a:r>
              <a:rPr lang="en-US" dirty="0" smtClean="0"/>
              <a:t>NP -&gt; DT NN </a:t>
            </a:r>
          </a:p>
          <a:p>
            <a:r>
              <a:rPr lang="en-US" dirty="0" smtClean="0"/>
              <a:t>NP -&gt; NN</a:t>
            </a:r>
          </a:p>
          <a:p>
            <a:r>
              <a:rPr lang="en-US" dirty="0" smtClean="0"/>
              <a:t>NP -&gt; NP PP</a:t>
            </a:r>
          </a:p>
          <a:p>
            <a:r>
              <a:rPr lang="en-US" dirty="0" smtClean="0"/>
              <a:t>PP -&gt; IN NP</a:t>
            </a:r>
          </a:p>
          <a:p>
            <a:r>
              <a:rPr lang="en-US" dirty="0" smtClean="0"/>
              <a:t>DT -&gt; the</a:t>
            </a:r>
          </a:p>
          <a:p>
            <a:r>
              <a:rPr lang="en-US" dirty="0" smtClean="0"/>
              <a:t>IN -&gt; with</a:t>
            </a:r>
          </a:p>
          <a:p>
            <a:r>
              <a:rPr lang="en-US" dirty="0" smtClean="0"/>
              <a:t>VB -&gt; film</a:t>
            </a:r>
          </a:p>
          <a:p>
            <a:r>
              <a:rPr lang="en-US" dirty="0" smtClean="0"/>
              <a:t>VB -&gt; man</a:t>
            </a:r>
          </a:p>
          <a:p>
            <a:r>
              <a:rPr lang="en-US" dirty="0" smtClean="0"/>
              <a:t>VB -&gt; trust</a:t>
            </a:r>
          </a:p>
          <a:p>
            <a:r>
              <a:rPr lang="en-US" dirty="0" smtClean="0"/>
              <a:t>NN -&gt; man</a:t>
            </a:r>
          </a:p>
          <a:p>
            <a:r>
              <a:rPr lang="en-US" dirty="0" smtClean="0"/>
              <a:t>NN -&gt; film</a:t>
            </a:r>
          </a:p>
          <a:p>
            <a:r>
              <a:rPr lang="en-US" dirty="0" smtClean="0"/>
              <a:t>NN -&gt; trust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673722" y="2057400"/>
            <a:ext cx="2092326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 -&gt; VP</a:t>
            </a:r>
          </a:p>
          <a:p>
            <a:r>
              <a:rPr lang="en-US" dirty="0" smtClean="0"/>
              <a:t>VP -&gt; VB NP</a:t>
            </a:r>
          </a:p>
          <a:p>
            <a:r>
              <a:rPr lang="en-US" dirty="0" smtClean="0"/>
              <a:t>VP -&gt; VP2 PP</a:t>
            </a:r>
          </a:p>
          <a:p>
            <a:r>
              <a:rPr lang="en-US" dirty="0" smtClean="0"/>
              <a:t>VP2 -&gt; VB NP</a:t>
            </a:r>
          </a:p>
          <a:p>
            <a:r>
              <a:rPr lang="en-US" dirty="0" smtClean="0"/>
              <a:t>NP -&gt; DT NN </a:t>
            </a:r>
          </a:p>
          <a:p>
            <a:r>
              <a:rPr lang="en-US" dirty="0" smtClean="0"/>
              <a:t>NP -&gt; NN</a:t>
            </a:r>
          </a:p>
          <a:p>
            <a:r>
              <a:rPr lang="en-US" dirty="0" smtClean="0"/>
              <a:t>NP -&gt; NP PP</a:t>
            </a:r>
          </a:p>
          <a:p>
            <a:r>
              <a:rPr lang="en-US" dirty="0" smtClean="0"/>
              <a:t>PP -&gt; IN NP</a:t>
            </a:r>
          </a:p>
          <a:p>
            <a:r>
              <a:rPr lang="en-US" dirty="0" smtClean="0"/>
              <a:t>DT -&gt; the</a:t>
            </a:r>
          </a:p>
          <a:p>
            <a:r>
              <a:rPr lang="en-US" dirty="0" smtClean="0"/>
              <a:t>IN -&gt; with</a:t>
            </a:r>
          </a:p>
          <a:p>
            <a:r>
              <a:rPr lang="en-US" dirty="0" smtClean="0"/>
              <a:t>VB -&gt; film</a:t>
            </a:r>
          </a:p>
          <a:p>
            <a:r>
              <a:rPr lang="en-US" dirty="0" smtClean="0"/>
              <a:t>VB -&gt; man</a:t>
            </a:r>
          </a:p>
          <a:p>
            <a:r>
              <a:rPr lang="en-US" dirty="0" smtClean="0"/>
              <a:t>VB -&gt; trust</a:t>
            </a:r>
          </a:p>
          <a:p>
            <a:r>
              <a:rPr lang="en-US" dirty="0" smtClean="0"/>
              <a:t>NN -&gt; man</a:t>
            </a:r>
          </a:p>
          <a:p>
            <a:r>
              <a:rPr lang="en-US" dirty="0" smtClean="0"/>
              <a:t>NN -&gt; film</a:t>
            </a:r>
          </a:p>
          <a:p>
            <a:r>
              <a:rPr lang="en-US" dirty="0" smtClean="0"/>
              <a:t>NN -&gt; trust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33400" y="24384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  <a:p>
            <a:r>
              <a:rPr lang="en-US" dirty="0" smtClean="0"/>
              <a:t>VB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524000" y="339226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38400" y="41148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29000" y="5029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19600" y="58584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673722" y="2057400"/>
            <a:ext cx="2092326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 -&gt; VP</a:t>
            </a:r>
          </a:p>
          <a:p>
            <a:r>
              <a:rPr lang="en-US" dirty="0" smtClean="0"/>
              <a:t>VP -&gt; VB NP</a:t>
            </a:r>
          </a:p>
          <a:p>
            <a:r>
              <a:rPr lang="en-US" dirty="0" smtClean="0"/>
              <a:t>VP -&gt; VP2 PP</a:t>
            </a:r>
          </a:p>
          <a:p>
            <a:r>
              <a:rPr lang="en-US" dirty="0" smtClean="0"/>
              <a:t>VP2 -&gt; VB NP</a:t>
            </a:r>
          </a:p>
          <a:p>
            <a:r>
              <a:rPr lang="en-US" dirty="0" smtClean="0"/>
              <a:t>NP -&gt; DT NN </a:t>
            </a:r>
          </a:p>
          <a:p>
            <a:r>
              <a:rPr lang="en-US" dirty="0" smtClean="0"/>
              <a:t>NP -&gt; NN</a:t>
            </a:r>
          </a:p>
          <a:p>
            <a:r>
              <a:rPr lang="en-US" dirty="0" smtClean="0"/>
              <a:t>NP -&gt; NP PP</a:t>
            </a:r>
          </a:p>
          <a:p>
            <a:r>
              <a:rPr lang="en-US" dirty="0" smtClean="0"/>
              <a:t>PP -&gt; IN NP</a:t>
            </a:r>
          </a:p>
          <a:p>
            <a:r>
              <a:rPr lang="en-US" dirty="0" smtClean="0"/>
              <a:t>DT -&gt; the</a:t>
            </a:r>
          </a:p>
          <a:p>
            <a:r>
              <a:rPr lang="en-US" dirty="0" smtClean="0"/>
              <a:t>IN -&gt; with</a:t>
            </a:r>
          </a:p>
          <a:p>
            <a:r>
              <a:rPr lang="en-US" dirty="0" smtClean="0"/>
              <a:t>VB -&gt; film</a:t>
            </a:r>
          </a:p>
          <a:p>
            <a:r>
              <a:rPr lang="en-US" dirty="0" smtClean="0"/>
              <a:t>VB -&gt; man</a:t>
            </a:r>
          </a:p>
          <a:p>
            <a:r>
              <a:rPr lang="en-US" dirty="0" smtClean="0"/>
              <a:t>VB -&gt; trust</a:t>
            </a:r>
          </a:p>
          <a:p>
            <a:r>
              <a:rPr lang="en-US" dirty="0" smtClean="0"/>
              <a:t>NN -&gt; man</a:t>
            </a:r>
          </a:p>
          <a:p>
            <a:r>
              <a:rPr lang="en-US" dirty="0" smtClean="0"/>
              <a:t>NN -&gt; film</a:t>
            </a:r>
          </a:p>
          <a:p>
            <a:r>
              <a:rPr lang="en-US" dirty="0" smtClean="0"/>
              <a:t>NN -&gt; trust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524000" y="339226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38400" y="41148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29000" y="5029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19600" y="58584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828800" y="28956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438400" y="326767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19600" y="50408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3733800" y="45720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33400" y="24384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  <a:p>
            <a:r>
              <a:rPr lang="en-US" dirty="0" smtClean="0"/>
              <a:t>VB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673722" y="2057400"/>
            <a:ext cx="2092326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 -&gt; VP</a:t>
            </a:r>
          </a:p>
          <a:p>
            <a:r>
              <a:rPr lang="en-US" dirty="0" smtClean="0"/>
              <a:t>VP -&gt; VB NP</a:t>
            </a:r>
          </a:p>
          <a:p>
            <a:r>
              <a:rPr lang="en-US" dirty="0" smtClean="0"/>
              <a:t>VP -&gt; VP2 PP</a:t>
            </a:r>
          </a:p>
          <a:p>
            <a:r>
              <a:rPr lang="en-US" dirty="0" smtClean="0"/>
              <a:t>VP2 -&gt; VB NP</a:t>
            </a:r>
          </a:p>
          <a:p>
            <a:r>
              <a:rPr lang="en-US" dirty="0" smtClean="0"/>
              <a:t>NP -&gt; DT NN </a:t>
            </a:r>
          </a:p>
          <a:p>
            <a:r>
              <a:rPr lang="en-US" dirty="0" smtClean="0"/>
              <a:t>NP -&gt; NN</a:t>
            </a:r>
          </a:p>
          <a:p>
            <a:r>
              <a:rPr lang="en-US" dirty="0" smtClean="0"/>
              <a:t>NP -&gt; NP PP</a:t>
            </a:r>
          </a:p>
          <a:p>
            <a:r>
              <a:rPr lang="en-US" dirty="0" smtClean="0"/>
              <a:t>PP -&gt; IN NP</a:t>
            </a:r>
          </a:p>
          <a:p>
            <a:r>
              <a:rPr lang="en-US" dirty="0" smtClean="0"/>
              <a:t>DT -&gt; the</a:t>
            </a:r>
          </a:p>
          <a:p>
            <a:r>
              <a:rPr lang="en-US" dirty="0" smtClean="0"/>
              <a:t>IN -&gt; with</a:t>
            </a:r>
          </a:p>
          <a:p>
            <a:r>
              <a:rPr lang="en-US" dirty="0" smtClean="0"/>
              <a:t>VB -&gt; film</a:t>
            </a:r>
          </a:p>
          <a:p>
            <a:r>
              <a:rPr lang="en-US" dirty="0" smtClean="0"/>
              <a:t>VB -&gt; man</a:t>
            </a:r>
          </a:p>
          <a:p>
            <a:r>
              <a:rPr lang="en-US" dirty="0" smtClean="0"/>
              <a:t>VB -&gt; trust</a:t>
            </a:r>
          </a:p>
          <a:p>
            <a:r>
              <a:rPr lang="en-US" dirty="0" smtClean="0"/>
              <a:t>NN -&gt; man</a:t>
            </a:r>
          </a:p>
          <a:p>
            <a:r>
              <a:rPr lang="en-US" dirty="0" smtClean="0"/>
              <a:t>NN -&gt; film</a:t>
            </a:r>
          </a:p>
          <a:p>
            <a:r>
              <a:rPr lang="en-US" dirty="0" smtClean="0"/>
              <a:t>NN -&gt; trust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524000" y="339226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38400" y="41148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29000" y="5029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19600" y="58584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828800" y="28956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438400" y="326767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19600" y="50408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3733800" y="45720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438400" y="2438400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VP2</a:t>
            </a:r>
          </a:p>
          <a:p>
            <a:r>
              <a:rPr lang="en-US" dirty="0" smtClean="0"/>
              <a:t>VP</a:t>
            </a:r>
          </a:p>
          <a:p>
            <a:r>
              <a:rPr lang="en-US" dirty="0" smtClean="0"/>
              <a:t>S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4191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3733800" y="37338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3400" y="24384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  <a:p>
            <a:r>
              <a:rPr lang="en-US" dirty="0" smtClean="0"/>
              <a:t>VB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673722" y="2057400"/>
            <a:ext cx="2092326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 -&gt; VP</a:t>
            </a:r>
          </a:p>
          <a:p>
            <a:r>
              <a:rPr lang="en-US" dirty="0" smtClean="0"/>
              <a:t>VP -&gt; VB NP</a:t>
            </a:r>
          </a:p>
          <a:p>
            <a:r>
              <a:rPr lang="en-US" dirty="0" smtClean="0"/>
              <a:t>VP -&gt; VP2 PP</a:t>
            </a:r>
          </a:p>
          <a:p>
            <a:r>
              <a:rPr lang="en-US" dirty="0" smtClean="0"/>
              <a:t>VP2 -&gt; VB NP</a:t>
            </a:r>
          </a:p>
          <a:p>
            <a:r>
              <a:rPr lang="en-US" dirty="0" smtClean="0"/>
              <a:t>NP -&gt; DT NN </a:t>
            </a:r>
          </a:p>
          <a:p>
            <a:r>
              <a:rPr lang="en-US" dirty="0" smtClean="0"/>
              <a:t>NP -&gt; NN</a:t>
            </a:r>
          </a:p>
          <a:p>
            <a:r>
              <a:rPr lang="en-US" dirty="0" smtClean="0"/>
              <a:t>NP -&gt; NP PP</a:t>
            </a:r>
          </a:p>
          <a:p>
            <a:r>
              <a:rPr lang="en-US" dirty="0" smtClean="0"/>
              <a:t>PP -&gt; IN NP</a:t>
            </a:r>
          </a:p>
          <a:p>
            <a:r>
              <a:rPr lang="en-US" dirty="0" smtClean="0"/>
              <a:t>DT -&gt; the</a:t>
            </a:r>
          </a:p>
          <a:p>
            <a:r>
              <a:rPr lang="en-US" dirty="0" smtClean="0"/>
              <a:t>IN -&gt; with</a:t>
            </a:r>
          </a:p>
          <a:p>
            <a:r>
              <a:rPr lang="en-US" dirty="0" smtClean="0"/>
              <a:t>VB -&gt; film</a:t>
            </a:r>
          </a:p>
          <a:p>
            <a:r>
              <a:rPr lang="en-US" dirty="0" smtClean="0"/>
              <a:t>VB -&gt; man</a:t>
            </a:r>
          </a:p>
          <a:p>
            <a:r>
              <a:rPr lang="en-US" dirty="0" smtClean="0"/>
              <a:t>VB -&gt; trust</a:t>
            </a:r>
          </a:p>
          <a:p>
            <a:r>
              <a:rPr lang="en-US" dirty="0" smtClean="0"/>
              <a:t>NN -&gt; man</a:t>
            </a:r>
          </a:p>
          <a:p>
            <a:r>
              <a:rPr lang="en-US" dirty="0" smtClean="0"/>
              <a:t>NN -&gt; film</a:t>
            </a:r>
          </a:p>
          <a:p>
            <a:r>
              <a:rPr lang="en-US" dirty="0" smtClean="0"/>
              <a:t>NN -&gt; trust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524000" y="339226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38400" y="41148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29000" y="5029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19600" y="58584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828800" y="28956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438400" y="326767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19600" y="50408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3733800" y="45720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438400" y="2457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VP2</a:t>
            </a:r>
          </a:p>
          <a:p>
            <a:r>
              <a:rPr lang="en-US" dirty="0" smtClean="0"/>
              <a:t>VP</a:t>
            </a:r>
          </a:p>
          <a:p>
            <a:r>
              <a:rPr lang="en-US" dirty="0" smtClean="0"/>
              <a:t>S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4191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3733800" y="37338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695700" y="2894012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343400" y="33528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33400" y="24384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  <a:p>
            <a:r>
              <a:rPr lang="en-US" dirty="0" smtClean="0"/>
              <a:t>VB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Graduate school?</a:t>
            </a:r>
          </a:p>
          <a:p>
            <a:r>
              <a:rPr lang="en-US" dirty="0" smtClean="0"/>
              <a:t>Good time for last-minute programming contest practice sessions?</a:t>
            </a:r>
          </a:p>
          <a:p>
            <a:r>
              <a:rPr lang="en-US" dirty="0" smtClean="0"/>
              <a:t>Assignment 2 grading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610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51142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673722" y="2057400"/>
            <a:ext cx="2092326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 -&gt; VP</a:t>
            </a:r>
          </a:p>
          <a:p>
            <a:r>
              <a:rPr lang="en-US" dirty="0" smtClean="0"/>
              <a:t>VP -&gt; VB NP</a:t>
            </a:r>
          </a:p>
          <a:p>
            <a:r>
              <a:rPr lang="en-US" dirty="0" smtClean="0"/>
              <a:t>VP -&gt; VP2 PP</a:t>
            </a:r>
          </a:p>
          <a:p>
            <a:r>
              <a:rPr lang="en-US" dirty="0" smtClean="0"/>
              <a:t>VP2 -&gt; VB NP</a:t>
            </a:r>
          </a:p>
          <a:p>
            <a:r>
              <a:rPr lang="en-US" dirty="0" smtClean="0"/>
              <a:t>NP -&gt; DT NN </a:t>
            </a:r>
          </a:p>
          <a:p>
            <a:r>
              <a:rPr lang="en-US" dirty="0" smtClean="0"/>
              <a:t>NP -&gt; NN</a:t>
            </a:r>
          </a:p>
          <a:p>
            <a:r>
              <a:rPr lang="en-US" dirty="0" smtClean="0"/>
              <a:t>NP -&gt; NP PP</a:t>
            </a:r>
          </a:p>
          <a:p>
            <a:r>
              <a:rPr lang="en-US" dirty="0" smtClean="0"/>
              <a:t>PP -&gt; IN NP</a:t>
            </a:r>
          </a:p>
          <a:p>
            <a:r>
              <a:rPr lang="en-US" dirty="0" smtClean="0"/>
              <a:t>DT -&gt; the</a:t>
            </a:r>
          </a:p>
          <a:p>
            <a:r>
              <a:rPr lang="en-US" dirty="0" smtClean="0"/>
              <a:t>IN -&gt; with</a:t>
            </a:r>
          </a:p>
          <a:p>
            <a:r>
              <a:rPr lang="en-US" dirty="0" smtClean="0"/>
              <a:t>VB -&gt; film</a:t>
            </a:r>
          </a:p>
          <a:p>
            <a:r>
              <a:rPr lang="en-US" dirty="0" smtClean="0"/>
              <a:t>VB -&gt; man</a:t>
            </a:r>
          </a:p>
          <a:p>
            <a:r>
              <a:rPr lang="en-US" dirty="0" smtClean="0"/>
              <a:t>VB -&gt; trust</a:t>
            </a:r>
          </a:p>
          <a:p>
            <a:r>
              <a:rPr lang="en-US" dirty="0" smtClean="0"/>
              <a:t>NN -&gt; man</a:t>
            </a:r>
          </a:p>
          <a:p>
            <a:r>
              <a:rPr lang="en-US" dirty="0" smtClean="0"/>
              <a:t>NN -&gt; film</a:t>
            </a:r>
          </a:p>
          <a:p>
            <a:r>
              <a:rPr lang="en-US" dirty="0" smtClean="0"/>
              <a:t>NN -&gt; trust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524000" y="339226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38400" y="41148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29000" y="5029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19600" y="58584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828800" y="28956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438400" y="326767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19600" y="50408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3733800" y="45720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438400" y="2457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VP2</a:t>
            </a:r>
          </a:p>
          <a:p>
            <a:r>
              <a:rPr lang="en-US" dirty="0" smtClean="0"/>
              <a:t>VP</a:t>
            </a:r>
          </a:p>
          <a:p>
            <a:r>
              <a:rPr lang="en-US" dirty="0" smtClean="0"/>
              <a:t>S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4191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3733800" y="37338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695700" y="2894012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343400" y="33528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343400" y="2429470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</a:p>
          <a:p>
            <a:r>
              <a:rPr lang="en-US" dirty="0" smtClean="0"/>
              <a:t>VP</a:t>
            </a:r>
          </a:p>
          <a:p>
            <a:r>
              <a:rPr lang="en-US" dirty="0" smtClean="0"/>
              <a:t>VP2</a:t>
            </a:r>
          </a:p>
          <a:p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33400" y="24384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  <a:p>
            <a:r>
              <a:rPr lang="en-US" dirty="0" smtClean="0"/>
              <a:t>VB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CKY: some things to talk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After we fill in the chart, </a:t>
            </a:r>
            <a:r>
              <a:rPr lang="en-US" dirty="0" smtClean="0">
                <a:solidFill>
                  <a:srgbClr val="FF0000"/>
                </a:solidFill>
              </a:rPr>
              <a:t>how do we know if there is a parse?</a:t>
            </a:r>
          </a:p>
          <a:p>
            <a:pPr lvl="1"/>
            <a:r>
              <a:rPr lang="en-US" dirty="0" smtClean="0"/>
              <a:t>If there is an </a:t>
            </a:r>
            <a:r>
              <a:rPr lang="en-US" b="1" dirty="0" smtClean="0"/>
              <a:t>S</a:t>
            </a:r>
            <a:r>
              <a:rPr lang="en-US" dirty="0" smtClean="0"/>
              <a:t> in the upper right corner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What if we want an actual tree/parse?</a:t>
            </a:r>
            <a:endParaRPr lang="en-US" dirty="0" smtClean="0"/>
          </a:p>
          <a:p>
            <a:pPr lvl="1"/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3733800"/>
            <a:ext cx="3270250" cy="28565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CKY: retrieving the parse</a:t>
            </a:r>
            <a:endParaRPr lang="en-US" dirty="0"/>
          </a:p>
        </p:txBody>
      </p:sp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528638" y="2162175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14874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6"/>
          <p:cNvSpPr>
            <a:spLocks noChangeArrowheads="1"/>
          </p:cNvSpPr>
          <p:nvPr/>
        </p:nvSpPr>
        <p:spPr bwMode="auto">
          <a:xfrm>
            <a:off x="24463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34051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3640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1495425" y="3011488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24542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1"/>
          <p:cNvSpPr>
            <a:spLocks noChangeArrowheads="1"/>
          </p:cNvSpPr>
          <p:nvPr/>
        </p:nvSpPr>
        <p:spPr bwMode="auto">
          <a:xfrm>
            <a:off x="341312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43719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3"/>
          <p:cNvSpPr>
            <a:spLocks noChangeArrowheads="1"/>
          </p:cNvSpPr>
          <p:nvPr/>
        </p:nvSpPr>
        <p:spPr bwMode="auto">
          <a:xfrm>
            <a:off x="24622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4"/>
          <p:cNvSpPr>
            <a:spLocks noChangeArrowheads="1"/>
          </p:cNvSpPr>
          <p:nvPr/>
        </p:nvSpPr>
        <p:spPr bwMode="auto">
          <a:xfrm>
            <a:off x="342106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5"/>
          <p:cNvSpPr>
            <a:spLocks noChangeArrowheads="1"/>
          </p:cNvSpPr>
          <p:nvPr/>
        </p:nvSpPr>
        <p:spPr bwMode="auto">
          <a:xfrm>
            <a:off x="43799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06"/>
          <p:cNvSpPr>
            <a:spLocks noChangeArrowheads="1"/>
          </p:cNvSpPr>
          <p:nvPr/>
        </p:nvSpPr>
        <p:spPr bwMode="auto">
          <a:xfrm>
            <a:off x="342900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07"/>
          <p:cNvSpPr>
            <a:spLocks noChangeArrowheads="1"/>
          </p:cNvSpPr>
          <p:nvPr/>
        </p:nvSpPr>
        <p:spPr bwMode="auto">
          <a:xfrm>
            <a:off x="438785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08"/>
          <p:cNvSpPr>
            <a:spLocks noChangeArrowheads="1"/>
          </p:cNvSpPr>
          <p:nvPr/>
        </p:nvSpPr>
        <p:spPr bwMode="auto">
          <a:xfrm>
            <a:off x="4395788" y="55626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10"/>
          <p:cNvSpPr txBox="1">
            <a:spLocks noChangeArrowheads="1"/>
          </p:cNvSpPr>
          <p:nvPr/>
        </p:nvSpPr>
        <p:spPr bwMode="auto">
          <a:xfrm>
            <a:off x="152400" y="2052638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20" name="TextBox 111"/>
          <p:cNvSpPr txBox="1">
            <a:spLocks noChangeArrowheads="1"/>
          </p:cNvSpPr>
          <p:nvPr/>
        </p:nvSpPr>
        <p:spPr bwMode="auto">
          <a:xfrm>
            <a:off x="609600" y="1752600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0" y="30652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38400" y="378777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7021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9600" y="553144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828800" y="25685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8400" y="29406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19600" y="47138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733800" y="42449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2130246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VB2</a:t>
            </a:r>
          </a:p>
          <a:p>
            <a:r>
              <a:rPr lang="en-US" dirty="0" smtClean="0"/>
              <a:t>VP</a:t>
            </a:r>
          </a:p>
          <a:p>
            <a:r>
              <a:rPr lang="en-US" dirty="0" smtClean="0"/>
              <a:t>S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86397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733800" y="34067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95700" y="2566987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2076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</a:p>
          <a:p>
            <a:endParaRPr lang="en-US" dirty="0" smtClean="0"/>
          </a:p>
          <a:p>
            <a:r>
              <a:rPr lang="en-US" dirty="0" smtClean="0"/>
              <a:t>VP</a:t>
            </a:r>
          </a:p>
          <a:p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4469607" y="2562224"/>
            <a:ext cx="207963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371181" y="3172620"/>
            <a:ext cx="40322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914402" y="2829817"/>
            <a:ext cx="3505198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477000" y="1600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400800" y="2343329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VP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 rot="5400000">
            <a:off x="6440489" y="2161798"/>
            <a:ext cx="381001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0960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7818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 rot="10800000" flipV="1">
            <a:off x="6324600" y="2743197"/>
            <a:ext cx="230189" cy="197449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6630990" y="2743200"/>
            <a:ext cx="379410" cy="19744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09600" y="13716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533400" y="21246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  <a:p>
            <a:r>
              <a:rPr lang="en-US" dirty="0" smtClean="0"/>
              <a:t>VB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CKY: retrieving the parse</a:t>
            </a:r>
            <a:endParaRPr lang="en-US" dirty="0"/>
          </a:p>
        </p:txBody>
      </p:sp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528638" y="2162175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14874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6"/>
          <p:cNvSpPr>
            <a:spLocks noChangeArrowheads="1"/>
          </p:cNvSpPr>
          <p:nvPr/>
        </p:nvSpPr>
        <p:spPr bwMode="auto">
          <a:xfrm>
            <a:off x="24463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34051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3640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1495425" y="3011488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24542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1"/>
          <p:cNvSpPr>
            <a:spLocks noChangeArrowheads="1"/>
          </p:cNvSpPr>
          <p:nvPr/>
        </p:nvSpPr>
        <p:spPr bwMode="auto">
          <a:xfrm>
            <a:off x="341312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43719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3"/>
          <p:cNvSpPr>
            <a:spLocks noChangeArrowheads="1"/>
          </p:cNvSpPr>
          <p:nvPr/>
        </p:nvSpPr>
        <p:spPr bwMode="auto">
          <a:xfrm>
            <a:off x="24622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4"/>
          <p:cNvSpPr>
            <a:spLocks noChangeArrowheads="1"/>
          </p:cNvSpPr>
          <p:nvPr/>
        </p:nvSpPr>
        <p:spPr bwMode="auto">
          <a:xfrm>
            <a:off x="342106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5"/>
          <p:cNvSpPr>
            <a:spLocks noChangeArrowheads="1"/>
          </p:cNvSpPr>
          <p:nvPr/>
        </p:nvSpPr>
        <p:spPr bwMode="auto">
          <a:xfrm>
            <a:off x="43799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06"/>
          <p:cNvSpPr>
            <a:spLocks noChangeArrowheads="1"/>
          </p:cNvSpPr>
          <p:nvPr/>
        </p:nvSpPr>
        <p:spPr bwMode="auto">
          <a:xfrm>
            <a:off x="342900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07"/>
          <p:cNvSpPr>
            <a:spLocks noChangeArrowheads="1"/>
          </p:cNvSpPr>
          <p:nvPr/>
        </p:nvSpPr>
        <p:spPr bwMode="auto">
          <a:xfrm>
            <a:off x="438785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08"/>
          <p:cNvSpPr>
            <a:spLocks noChangeArrowheads="1"/>
          </p:cNvSpPr>
          <p:nvPr/>
        </p:nvSpPr>
        <p:spPr bwMode="auto">
          <a:xfrm>
            <a:off x="4395788" y="55626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10"/>
          <p:cNvSpPr txBox="1">
            <a:spLocks noChangeArrowheads="1"/>
          </p:cNvSpPr>
          <p:nvPr/>
        </p:nvSpPr>
        <p:spPr bwMode="auto">
          <a:xfrm>
            <a:off x="152400" y="2052638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20" name="TextBox 111"/>
          <p:cNvSpPr txBox="1">
            <a:spLocks noChangeArrowheads="1"/>
          </p:cNvSpPr>
          <p:nvPr/>
        </p:nvSpPr>
        <p:spPr bwMode="auto">
          <a:xfrm>
            <a:off x="609600" y="1752600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0" y="30652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38400" y="378777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7021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9600" y="553144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828800" y="25685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8400" y="29406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19600" y="47138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733800" y="42449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2130246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VB2</a:t>
            </a:r>
          </a:p>
          <a:p>
            <a:r>
              <a:rPr lang="en-US" dirty="0" smtClean="0"/>
              <a:t>VP</a:t>
            </a:r>
          </a:p>
          <a:p>
            <a:r>
              <a:rPr lang="en-US" dirty="0" smtClean="0"/>
              <a:t>S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86397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733800" y="34067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95700" y="2566987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2076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</a:p>
          <a:p>
            <a:endParaRPr lang="en-US" dirty="0" smtClean="0"/>
          </a:p>
          <a:p>
            <a:r>
              <a:rPr lang="en-US" dirty="0" smtClean="0"/>
              <a:t>VP</a:t>
            </a:r>
          </a:p>
          <a:p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4469607" y="2562224"/>
            <a:ext cx="207963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371181" y="3172620"/>
            <a:ext cx="40322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914402" y="2829817"/>
            <a:ext cx="3505198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477000" y="1600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400800" y="2343329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VP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 rot="5400000">
            <a:off x="6440489" y="2161798"/>
            <a:ext cx="381001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0960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7818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 rot="10800000" flipV="1">
            <a:off x="6324600" y="2743197"/>
            <a:ext cx="230189" cy="197449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6630990" y="2743200"/>
            <a:ext cx="379410" cy="19744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>
            <a:off x="2895600" y="3264932"/>
            <a:ext cx="1468438" cy="19581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4031060" y="4158058"/>
            <a:ext cx="108823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553200" y="36692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7315200" y="3657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609600" y="13716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cxnSp>
        <p:nvCxnSpPr>
          <p:cNvPr id="69" name="Straight Arrow Connector 68"/>
          <p:cNvCxnSpPr/>
          <p:nvPr/>
        </p:nvCxnSpPr>
        <p:spPr>
          <a:xfrm rot="5400000">
            <a:off x="6597374" y="3449358"/>
            <a:ext cx="522843" cy="153990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16200000" flipH="1">
            <a:off x="7060407" y="3304383"/>
            <a:ext cx="511177" cy="455609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33400" y="21246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  <a:p>
            <a:r>
              <a:rPr lang="en-US" dirty="0" smtClean="0"/>
              <a:t>VB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CKY: retrieving the parse</a:t>
            </a:r>
            <a:endParaRPr lang="en-US" dirty="0"/>
          </a:p>
        </p:txBody>
      </p:sp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528638" y="2162175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14874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6"/>
          <p:cNvSpPr>
            <a:spLocks noChangeArrowheads="1"/>
          </p:cNvSpPr>
          <p:nvPr/>
        </p:nvSpPr>
        <p:spPr bwMode="auto">
          <a:xfrm>
            <a:off x="24463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34051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3640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1495425" y="3011488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24542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1"/>
          <p:cNvSpPr>
            <a:spLocks noChangeArrowheads="1"/>
          </p:cNvSpPr>
          <p:nvPr/>
        </p:nvSpPr>
        <p:spPr bwMode="auto">
          <a:xfrm>
            <a:off x="341312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43719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3"/>
          <p:cNvSpPr>
            <a:spLocks noChangeArrowheads="1"/>
          </p:cNvSpPr>
          <p:nvPr/>
        </p:nvSpPr>
        <p:spPr bwMode="auto">
          <a:xfrm>
            <a:off x="24622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4"/>
          <p:cNvSpPr>
            <a:spLocks noChangeArrowheads="1"/>
          </p:cNvSpPr>
          <p:nvPr/>
        </p:nvSpPr>
        <p:spPr bwMode="auto">
          <a:xfrm>
            <a:off x="342106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5"/>
          <p:cNvSpPr>
            <a:spLocks noChangeArrowheads="1"/>
          </p:cNvSpPr>
          <p:nvPr/>
        </p:nvSpPr>
        <p:spPr bwMode="auto">
          <a:xfrm>
            <a:off x="43799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06"/>
          <p:cNvSpPr>
            <a:spLocks noChangeArrowheads="1"/>
          </p:cNvSpPr>
          <p:nvPr/>
        </p:nvSpPr>
        <p:spPr bwMode="auto">
          <a:xfrm>
            <a:off x="342900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07"/>
          <p:cNvSpPr>
            <a:spLocks noChangeArrowheads="1"/>
          </p:cNvSpPr>
          <p:nvPr/>
        </p:nvSpPr>
        <p:spPr bwMode="auto">
          <a:xfrm>
            <a:off x="438785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08"/>
          <p:cNvSpPr>
            <a:spLocks noChangeArrowheads="1"/>
          </p:cNvSpPr>
          <p:nvPr/>
        </p:nvSpPr>
        <p:spPr bwMode="auto">
          <a:xfrm>
            <a:off x="4395788" y="55626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10"/>
          <p:cNvSpPr txBox="1">
            <a:spLocks noChangeArrowheads="1"/>
          </p:cNvSpPr>
          <p:nvPr/>
        </p:nvSpPr>
        <p:spPr bwMode="auto">
          <a:xfrm>
            <a:off x="152400" y="2052638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20" name="TextBox 111"/>
          <p:cNvSpPr txBox="1">
            <a:spLocks noChangeArrowheads="1"/>
          </p:cNvSpPr>
          <p:nvPr/>
        </p:nvSpPr>
        <p:spPr bwMode="auto">
          <a:xfrm>
            <a:off x="609600" y="1752600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0" y="30652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38400" y="378777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7021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9600" y="553144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828800" y="25685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8400" y="29406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19600" y="47138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733800" y="42449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2130246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VB2</a:t>
            </a:r>
          </a:p>
          <a:p>
            <a:r>
              <a:rPr lang="en-US" dirty="0" smtClean="0"/>
              <a:t>VP</a:t>
            </a:r>
          </a:p>
          <a:p>
            <a:r>
              <a:rPr lang="en-US" dirty="0" smtClean="0"/>
              <a:t>S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86397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733800" y="34067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95700" y="2566987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2076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</a:p>
          <a:p>
            <a:endParaRPr lang="en-US" dirty="0" smtClean="0"/>
          </a:p>
          <a:p>
            <a:r>
              <a:rPr lang="en-US" dirty="0" smtClean="0"/>
              <a:t>VP</a:t>
            </a:r>
          </a:p>
          <a:p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4469607" y="2562224"/>
            <a:ext cx="207963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371181" y="3172620"/>
            <a:ext cx="40322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914402" y="2829817"/>
            <a:ext cx="3505198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477000" y="1600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400800" y="2343329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VP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 rot="5400000">
            <a:off x="6440489" y="2161798"/>
            <a:ext cx="381001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0960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7818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 rot="10800000" flipV="1">
            <a:off x="6324600" y="2743197"/>
            <a:ext cx="230189" cy="197449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6630990" y="2743200"/>
            <a:ext cx="379410" cy="19744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>
            <a:off x="2895600" y="3264932"/>
            <a:ext cx="1468438" cy="19581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4031060" y="4158058"/>
            <a:ext cx="108823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553200" y="36692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7315200" y="3657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609600" y="13716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cxnSp>
        <p:nvCxnSpPr>
          <p:cNvPr id="69" name="Straight Arrow Connector 68"/>
          <p:cNvCxnSpPr/>
          <p:nvPr/>
        </p:nvCxnSpPr>
        <p:spPr>
          <a:xfrm rot="5400000">
            <a:off x="6597374" y="3449358"/>
            <a:ext cx="522843" cy="153990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16200000" flipH="1">
            <a:off x="7060407" y="3304383"/>
            <a:ext cx="511177" cy="455609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10800000">
            <a:off x="1884363" y="3221516"/>
            <a:ext cx="577851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>
            <a:off x="2283067" y="3707052"/>
            <a:ext cx="663096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0800000" flipV="1">
            <a:off x="3733800" y="4855371"/>
            <a:ext cx="687388" cy="2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16200000" flipH="1">
            <a:off x="4030665" y="5550692"/>
            <a:ext cx="1088230" cy="2385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248400" y="4343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DT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6858000" y="4343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NN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7543800" y="4343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8153400" y="4343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75" name="Straight Arrow Connector 74"/>
          <p:cNvCxnSpPr/>
          <p:nvPr/>
        </p:nvCxnSpPr>
        <p:spPr>
          <a:xfrm rot="5400000">
            <a:off x="6444973" y="4081184"/>
            <a:ext cx="294246" cy="23019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16200000" flipH="1">
            <a:off x="6791560" y="4115597"/>
            <a:ext cx="359889" cy="227009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16200000" flipH="1">
            <a:off x="7467840" y="4102894"/>
            <a:ext cx="305913" cy="153992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7697793" y="3922931"/>
            <a:ext cx="608007" cy="475559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6667500" y="5239057"/>
            <a:ext cx="1905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…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33400" y="21336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  <a:p>
            <a:r>
              <a:rPr lang="en-US" dirty="0" smtClean="0"/>
              <a:t>VB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CKY: retrieving the parse</a:t>
            </a:r>
            <a:endParaRPr lang="en-US" dirty="0"/>
          </a:p>
        </p:txBody>
      </p:sp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528638" y="2162175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14874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6"/>
          <p:cNvSpPr>
            <a:spLocks noChangeArrowheads="1"/>
          </p:cNvSpPr>
          <p:nvPr/>
        </p:nvSpPr>
        <p:spPr bwMode="auto">
          <a:xfrm>
            <a:off x="24463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34051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3640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1495425" y="3011488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24542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1"/>
          <p:cNvSpPr>
            <a:spLocks noChangeArrowheads="1"/>
          </p:cNvSpPr>
          <p:nvPr/>
        </p:nvSpPr>
        <p:spPr bwMode="auto">
          <a:xfrm>
            <a:off x="341312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43719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3"/>
          <p:cNvSpPr>
            <a:spLocks noChangeArrowheads="1"/>
          </p:cNvSpPr>
          <p:nvPr/>
        </p:nvSpPr>
        <p:spPr bwMode="auto">
          <a:xfrm>
            <a:off x="24622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4"/>
          <p:cNvSpPr>
            <a:spLocks noChangeArrowheads="1"/>
          </p:cNvSpPr>
          <p:nvPr/>
        </p:nvSpPr>
        <p:spPr bwMode="auto">
          <a:xfrm>
            <a:off x="342106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5"/>
          <p:cNvSpPr>
            <a:spLocks noChangeArrowheads="1"/>
          </p:cNvSpPr>
          <p:nvPr/>
        </p:nvSpPr>
        <p:spPr bwMode="auto">
          <a:xfrm>
            <a:off x="43799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06"/>
          <p:cNvSpPr>
            <a:spLocks noChangeArrowheads="1"/>
          </p:cNvSpPr>
          <p:nvPr/>
        </p:nvSpPr>
        <p:spPr bwMode="auto">
          <a:xfrm>
            <a:off x="342900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07"/>
          <p:cNvSpPr>
            <a:spLocks noChangeArrowheads="1"/>
          </p:cNvSpPr>
          <p:nvPr/>
        </p:nvSpPr>
        <p:spPr bwMode="auto">
          <a:xfrm>
            <a:off x="438785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08"/>
          <p:cNvSpPr>
            <a:spLocks noChangeArrowheads="1"/>
          </p:cNvSpPr>
          <p:nvPr/>
        </p:nvSpPr>
        <p:spPr bwMode="auto">
          <a:xfrm>
            <a:off x="4395788" y="55626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10"/>
          <p:cNvSpPr txBox="1">
            <a:spLocks noChangeArrowheads="1"/>
          </p:cNvSpPr>
          <p:nvPr/>
        </p:nvSpPr>
        <p:spPr bwMode="auto">
          <a:xfrm>
            <a:off x="152400" y="2052638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20" name="TextBox 111"/>
          <p:cNvSpPr txBox="1">
            <a:spLocks noChangeArrowheads="1"/>
          </p:cNvSpPr>
          <p:nvPr/>
        </p:nvSpPr>
        <p:spPr bwMode="auto">
          <a:xfrm>
            <a:off x="609600" y="1752600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0" y="30652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38400" y="378777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7021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9600" y="553144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828800" y="25685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8400" y="29406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19600" y="47138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733800" y="42449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2130246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VB2</a:t>
            </a:r>
          </a:p>
          <a:p>
            <a:r>
              <a:rPr lang="en-US" dirty="0" smtClean="0"/>
              <a:t>VP</a:t>
            </a:r>
          </a:p>
          <a:p>
            <a:r>
              <a:rPr lang="en-US" dirty="0" smtClean="0"/>
              <a:t>S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86397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733800" y="34067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95700" y="2566987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2076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</a:p>
          <a:p>
            <a:endParaRPr lang="en-US" dirty="0" smtClean="0"/>
          </a:p>
          <a:p>
            <a:r>
              <a:rPr lang="en-US" dirty="0" smtClean="0"/>
              <a:t>VP</a:t>
            </a:r>
          </a:p>
          <a:p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4469607" y="2562224"/>
            <a:ext cx="207963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371181" y="3172620"/>
            <a:ext cx="40322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914402" y="2829817"/>
            <a:ext cx="3505198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>
            <a:off x="2895600" y="3264932"/>
            <a:ext cx="1468438" cy="19581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4031060" y="4158058"/>
            <a:ext cx="108823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09600" y="13716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cxnSp>
        <p:nvCxnSpPr>
          <p:cNvPr id="54" name="Straight Arrow Connector 53"/>
          <p:cNvCxnSpPr/>
          <p:nvPr/>
        </p:nvCxnSpPr>
        <p:spPr>
          <a:xfrm rot="10800000">
            <a:off x="1884363" y="3221516"/>
            <a:ext cx="577851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>
            <a:off x="2283067" y="3707052"/>
            <a:ext cx="663096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0800000" flipV="1">
            <a:off x="3733800" y="4855371"/>
            <a:ext cx="687388" cy="2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16200000" flipH="1">
            <a:off x="4030665" y="5550692"/>
            <a:ext cx="1088230" cy="2385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638800" y="2263775"/>
            <a:ext cx="3354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Where do these arrows/references come from?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3400" y="21336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  <a:p>
            <a:r>
              <a:rPr lang="en-US" dirty="0" smtClean="0"/>
              <a:t>VB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CKY: retrieving the parse</a:t>
            </a:r>
            <a:endParaRPr lang="en-US" dirty="0"/>
          </a:p>
        </p:txBody>
      </p:sp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528638" y="2162175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14874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6"/>
          <p:cNvSpPr>
            <a:spLocks noChangeArrowheads="1"/>
          </p:cNvSpPr>
          <p:nvPr/>
        </p:nvSpPr>
        <p:spPr bwMode="auto">
          <a:xfrm>
            <a:off x="24463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34051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3640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1495425" y="3011488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24542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1"/>
          <p:cNvSpPr>
            <a:spLocks noChangeArrowheads="1"/>
          </p:cNvSpPr>
          <p:nvPr/>
        </p:nvSpPr>
        <p:spPr bwMode="auto">
          <a:xfrm>
            <a:off x="341312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43719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3"/>
          <p:cNvSpPr>
            <a:spLocks noChangeArrowheads="1"/>
          </p:cNvSpPr>
          <p:nvPr/>
        </p:nvSpPr>
        <p:spPr bwMode="auto">
          <a:xfrm>
            <a:off x="24622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4"/>
          <p:cNvSpPr>
            <a:spLocks noChangeArrowheads="1"/>
          </p:cNvSpPr>
          <p:nvPr/>
        </p:nvSpPr>
        <p:spPr bwMode="auto">
          <a:xfrm>
            <a:off x="342106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5"/>
          <p:cNvSpPr>
            <a:spLocks noChangeArrowheads="1"/>
          </p:cNvSpPr>
          <p:nvPr/>
        </p:nvSpPr>
        <p:spPr bwMode="auto">
          <a:xfrm>
            <a:off x="43799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06"/>
          <p:cNvSpPr>
            <a:spLocks noChangeArrowheads="1"/>
          </p:cNvSpPr>
          <p:nvPr/>
        </p:nvSpPr>
        <p:spPr bwMode="auto">
          <a:xfrm>
            <a:off x="342900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07"/>
          <p:cNvSpPr>
            <a:spLocks noChangeArrowheads="1"/>
          </p:cNvSpPr>
          <p:nvPr/>
        </p:nvSpPr>
        <p:spPr bwMode="auto">
          <a:xfrm>
            <a:off x="438785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08"/>
          <p:cNvSpPr>
            <a:spLocks noChangeArrowheads="1"/>
          </p:cNvSpPr>
          <p:nvPr/>
        </p:nvSpPr>
        <p:spPr bwMode="auto">
          <a:xfrm>
            <a:off x="4395788" y="55626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10"/>
          <p:cNvSpPr txBox="1">
            <a:spLocks noChangeArrowheads="1"/>
          </p:cNvSpPr>
          <p:nvPr/>
        </p:nvSpPr>
        <p:spPr bwMode="auto">
          <a:xfrm>
            <a:off x="152400" y="2052638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20" name="TextBox 111"/>
          <p:cNvSpPr txBox="1">
            <a:spLocks noChangeArrowheads="1"/>
          </p:cNvSpPr>
          <p:nvPr/>
        </p:nvSpPr>
        <p:spPr bwMode="auto">
          <a:xfrm>
            <a:off x="609600" y="1752600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0" y="30652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38400" y="378777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7021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9600" y="553144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828800" y="25685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8400" y="29406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19600" y="47138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733800" y="42449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2130246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VB2</a:t>
            </a:r>
          </a:p>
          <a:p>
            <a:r>
              <a:rPr lang="en-US" dirty="0" smtClean="0"/>
              <a:t>VP</a:t>
            </a:r>
          </a:p>
          <a:p>
            <a:r>
              <a:rPr lang="en-US" dirty="0" smtClean="0"/>
              <a:t>S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86397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733800" y="34067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95700" y="2566987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2076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</a:p>
          <a:p>
            <a:endParaRPr lang="en-US" dirty="0" smtClean="0"/>
          </a:p>
          <a:p>
            <a:r>
              <a:rPr lang="en-US" dirty="0" smtClean="0"/>
              <a:t>VP</a:t>
            </a:r>
          </a:p>
          <a:p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4469607" y="2562224"/>
            <a:ext cx="207963" cy="1588"/>
          </a:xfrm>
          <a:prstGeom prst="straightConnector1">
            <a:avLst/>
          </a:pr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371181" y="3172620"/>
            <a:ext cx="40322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914402" y="2829817"/>
            <a:ext cx="3505198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>
            <a:off x="2895600" y="3264932"/>
            <a:ext cx="1468438" cy="19581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4031060" y="4158058"/>
            <a:ext cx="108823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09600" y="13716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cxnSp>
        <p:nvCxnSpPr>
          <p:cNvPr id="54" name="Straight Arrow Connector 53"/>
          <p:cNvCxnSpPr/>
          <p:nvPr/>
        </p:nvCxnSpPr>
        <p:spPr>
          <a:xfrm rot="10800000">
            <a:off x="1884363" y="3221516"/>
            <a:ext cx="577851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>
            <a:off x="2283067" y="3707052"/>
            <a:ext cx="663096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0800000" flipV="1">
            <a:off x="3733800" y="4855371"/>
            <a:ext cx="687388" cy="2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16200000" flipH="1">
            <a:off x="4030665" y="5550692"/>
            <a:ext cx="1088230" cy="2385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638800" y="3505200"/>
            <a:ext cx="33549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add a constituent in a cell, we’re applying a rule</a:t>
            </a:r>
          </a:p>
          <a:p>
            <a:endParaRPr lang="en-US" sz="2400" dirty="0" smtClean="0"/>
          </a:p>
          <a:p>
            <a:r>
              <a:rPr lang="en-US" sz="2400" dirty="0" smtClean="0"/>
              <a:t>The references represent the smaller constituents we used to build this constituent</a:t>
            </a:r>
            <a:endParaRPr lang="en-US" sz="2400" dirty="0"/>
          </a:p>
        </p:txBody>
      </p:sp>
      <p:sp>
        <p:nvSpPr>
          <p:cNvPr id="46" name="Rectangle 45"/>
          <p:cNvSpPr/>
          <p:nvPr/>
        </p:nvSpPr>
        <p:spPr>
          <a:xfrm>
            <a:off x="5943600" y="2130246"/>
            <a:ext cx="13178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 -&gt; VP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33400" y="21336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  <a:p>
            <a:r>
              <a:rPr lang="en-US" dirty="0" smtClean="0"/>
              <a:t>VB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CKY: retrieving the parse</a:t>
            </a:r>
            <a:endParaRPr lang="en-US" dirty="0"/>
          </a:p>
        </p:txBody>
      </p:sp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528638" y="2162175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14874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6"/>
          <p:cNvSpPr>
            <a:spLocks noChangeArrowheads="1"/>
          </p:cNvSpPr>
          <p:nvPr/>
        </p:nvSpPr>
        <p:spPr bwMode="auto">
          <a:xfrm>
            <a:off x="24463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34051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3640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1495425" y="3011488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24542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1"/>
          <p:cNvSpPr>
            <a:spLocks noChangeArrowheads="1"/>
          </p:cNvSpPr>
          <p:nvPr/>
        </p:nvSpPr>
        <p:spPr bwMode="auto">
          <a:xfrm>
            <a:off x="341312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43719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3"/>
          <p:cNvSpPr>
            <a:spLocks noChangeArrowheads="1"/>
          </p:cNvSpPr>
          <p:nvPr/>
        </p:nvSpPr>
        <p:spPr bwMode="auto">
          <a:xfrm>
            <a:off x="24622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4"/>
          <p:cNvSpPr>
            <a:spLocks noChangeArrowheads="1"/>
          </p:cNvSpPr>
          <p:nvPr/>
        </p:nvSpPr>
        <p:spPr bwMode="auto">
          <a:xfrm>
            <a:off x="342106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5"/>
          <p:cNvSpPr>
            <a:spLocks noChangeArrowheads="1"/>
          </p:cNvSpPr>
          <p:nvPr/>
        </p:nvSpPr>
        <p:spPr bwMode="auto">
          <a:xfrm>
            <a:off x="43799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06"/>
          <p:cNvSpPr>
            <a:spLocks noChangeArrowheads="1"/>
          </p:cNvSpPr>
          <p:nvPr/>
        </p:nvSpPr>
        <p:spPr bwMode="auto">
          <a:xfrm>
            <a:off x="342900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07"/>
          <p:cNvSpPr>
            <a:spLocks noChangeArrowheads="1"/>
          </p:cNvSpPr>
          <p:nvPr/>
        </p:nvSpPr>
        <p:spPr bwMode="auto">
          <a:xfrm>
            <a:off x="438785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08"/>
          <p:cNvSpPr>
            <a:spLocks noChangeArrowheads="1"/>
          </p:cNvSpPr>
          <p:nvPr/>
        </p:nvSpPr>
        <p:spPr bwMode="auto">
          <a:xfrm>
            <a:off x="4395788" y="55626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10"/>
          <p:cNvSpPr txBox="1">
            <a:spLocks noChangeArrowheads="1"/>
          </p:cNvSpPr>
          <p:nvPr/>
        </p:nvSpPr>
        <p:spPr bwMode="auto">
          <a:xfrm>
            <a:off x="152400" y="2052638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20" name="TextBox 111"/>
          <p:cNvSpPr txBox="1">
            <a:spLocks noChangeArrowheads="1"/>
          </p:cNvSpPr>
          <p:nvPr/>
        </p:nvSpPr>
        <p:spPr bwMode="auto">
          <a:xfrm>
            <a:off x="609600" y="1752600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0" y="30652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38400" y="378777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7021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9600" y="553144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828800" y="25685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8400" y="29406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19600" y="47138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733800" y="42449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2130246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VB2</a:t>
            </a:r>
          </a:p>
          <a:p>
            <a:r>
              <a:rPr lang="en-US" dirty="0" smtClean="0"/>
              <a:t>VP</a:t>
            </a:r>
          </a:p>
          <a:p>
            <a:r>
              <a:rPr lang="en-US" dirty="0" smtClean="0"/>
              <a:t>S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86397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733800" y="34067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95700" y="2566987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2076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</a:p>
          <a:p>
            <a:endParaRPr lang="en-US" dirty="0" smtClean="0"/>
          </a:p>
          <a:p>
            <a:r>
              <a:rPr lang="en-US" dirty="0" smtClean="0"/>
              <a:t>VP</a:t>
            </a:r>
          </a:p>
          <a:p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4469607" y="2562224"/>
            <a:ext cx="207963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371181" y="3172620"/>
            <a:ext cx="403227" cy="1588"/>
          </a:xfrm>
          <a:prstGeom prst="straightConnector1">
            <a:avLst/>
          </a:pr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914402" y="2819397"/>
            <a:ext cx="3505198" cy="1"/>
          </a:xfrm>
          <a:prstGeom prst="straightConnector1">
            <a:avLst/>
          </a:pr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>
            <a:off x="2895600" y="3264932"/>
            <a:ext cx="1468438" cy="19581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4031060" y="4158058"/>
            <a:ext cx="108823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09600" y="13716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cxnSp>
        <p:nvCxnSpPr>
          <p:cNvPr id="54" name="Straight Arrow Connector 53"/>
          <p:cNvCxnSpPr/>
          <p:nvPr/>
        </p:nvCxnSpPr>
        <p:spPr>
          <a:xfrm rot="10800000">
            <a:off x="1884363" y="3221516"/>
            <a:ext cx="577851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>
            <a:off x="2283067" y="3707052"/>
            <a:ext cx="663096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0800000" flipV="1">
            <a:off x="3733800" y="4855371"/>
            <a:ext cx="687388" cy="2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16200000" flipH="1">
            <a:off x="4030665" y="5550692"/>
            <a:ext cx="1088230" cy="2385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638800" y="3505200"/>
            <a:ext cx="33549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add a constituent in a cell, we’re applying a rule</a:t>
            </a:r>
          </a:p>
          <a:p>
            <a:endParaRPr lang="en-US" sz="2400" dirty="0" smtClean="0"/>
          </a:p>
          <a:p>
            <a:r>
              <a:rPr lang="en-US" sz="2400" dirty="0" smtClean="0"/>
              <a:t>The references represent the smaller constituents we used to build this constituent</a:t>
            </a:r>
            <a:endParaRPr lang="en-US" sz="2400" dirty="0"/>
          </a:p>
        </p:txBody>
      </p:sp>
      <p:sp>
        <p:nvSpPr>
          <p:cNvPr id="46" name="Rectangle 45"/>
          <p:cNvSpPr/>
          <p:nvPr/>
        </p:nvSpPr>
        <p:spPr>
          <a:xfrm>
            <a:off x="5943600" y="2130246"/>
            <a:ext cx="20527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VP -&gt; VB NP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33400" y="21246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  <a:p>
            <a:r>
              <a:rPr lang="en-US" dirty="0" smtClean="0"/>
              <a:t>VB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CKY: retrieving the parse</a:t>
            </a:r>
            <a:endParaRPr lang="en-US" dirty="0"/>
          </a:p>
        </p:txBody>
      </p:sp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528638" y="2162175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14874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6"/>
          <p:cNvSpPr>
            <a:spLocks noChangeArrowheads="1"/>
          </p:cNvSpPr>
          <p:nvPr/>
        </p:nvSpPr>
        <p:spPr bwMode="auto">
          <a:xfrm>
            <a:off x="24463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34051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3640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1495425" y="3011488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24542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1"/>
          <p:cNvSpPr>
            <a:spLocks noChangeArrowheads="1"/>
          </p:cNvSpPr>
          <p:nvPr/>
        </p:nvSpPr>
        <p:spPr bwMode="auto">
          <a:xfrm>
            <a:off x="341312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43719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3"/>
          <p:cNvSpPr>
            <a:spLocks noChangeArrowheads="1"/>
          </p:cNvSpPr>
          <p:nvPr/>
        </p:nvSpPr>
        <p:spPr bwMode="auto">
          <a:xfrm>
            <a:off x="24622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4"/>
          <p:cNvSpPr>
            <a:spLocks noChangeArrowheads="1"/>
          </p:cNvSpPr>
          <p:nvPr/>
        </p:nvSpPr>
        <p:spPr bwMode="auto">
          <a:xfrm>
            <a:off x="342106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5"/>
          <p:cNvSpPr>
            <a:spLocks noChangeArrowheads="1"/>
          </p:cNvSpPr>
          <p:nvPr/>
        </p:nvSpPr>
        <p:spPr bwMode="auto">
          <a:xfrm>
            <a:off x="43799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06"/>
          <p:cNvSpPr>
            <a:spLocks noChangeArrowheads="1"/>
          </p:cNvSpPr>
          <p:nvPr/>
        </p:nvSpPr>
        <p:spPr bwMode="auto">
          <a:xfrm>
            <a:off x="342900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07"/>
          <p:cNvSpPr>
            <a:spLocks noChangeArrowheads="1"/>
          </p:cNvSpPr>
          <p:nvPr/>
        </p:nvSpPr>
        <p:spPr bwMode="auto">
          <a:xfrm>
            <a:off x="438785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08"/>
          <p:cNvSpPr>
            <a:spLocks noChangeArrowheads="1"/>
          </p:cNvSpPr>
          <p:nvPr/>
        </p:nvSpPr>
        <p:spPr bwMode="auto">
          <a:xfrm>
            <a:off x="4395788" y="55626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10"/>
          <p:cNvSpPr txBox="1">
            <a:spLocks noChangeArrowheads="1"/>
          </p:cNvSpPr>
          <p:nvPr/>
        </p:nvSpPr>
        <p:spPr bwMode="auto">
          <a:xfrm>
            <a:off x="152400" y="2052638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20" name="TextBox 111"/>
          <p:cNvSpPr txBox="1">
            <a:spLocks noChangeArrowheads="1"/>
          </p:cNvSpPr>
          <p:nvPr/>
        </p:nvSpPr>
        <p:spPr bwMode="auto">
          <a:xfrm>
            <a:off x="609600" y="1752600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0" y="30652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38400" y="378777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7021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9600" y="553144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828800" y="25685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8400" y="29406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19600" y="47138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733800" y="42449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2130246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VB2</a:t>
            </a:r>
          </a:p>
          <a:p>
            <a:r>
              <a:rPr lang="en-US" dirty="0" smtClean="0"/>
              <a:t>VP</a:t>
            </a:r>
          </a:p>
          <a:p>
            <a:r>
              <a:rPr lang="en-US" dirty="0" smtClean="0"/>
              <a:t>S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86397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733800" y="34067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95700" y="2566987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2076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</a:p>
          <a:p>
            <a:endParaRPr lang="en-US" dirty="0" smtClean="0"/>
          </a:p>
          <a:p>
            <a:r>
              <a:rPr lang="en-US" dirty="0" smtClean="0"/>
              <a:t>VP</a:t>
            </a:r>
          </a:p>
          <a:p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4469607" y="2562224"/>
            <a:ext cx="207963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371181" y="3172620"/>
            <a:ext cx="40322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914402" y="2895598"/>
            <a:ext cx="3505198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09600" y="13716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67" name="TextBox 66"/>
          <p:cNvSpPr txBox="1"/>
          <p:nvPr/>
        </p:nvSpPr>
        <p:spPr>
          <a:xfrm>
            <a:off x="5638800" y="2263775"/>
            <a:ext cx="3354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about ambiguous parses?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rot="10800000">
            <a:off x="2819400" y="2667000"/>
            <a:ext cx="1600198" cy="86616"/>
          </a:xfrm>
          <a:prstGeom prst="straightConnector1">
            <a:avLst/>
          </a:prstGeom>
          <a:ln w="28575" cap="flat" cmpd="sng" algn="ctr">
            <a:solidFill>
              <a:srgbClr val="B95B2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6200000" flipH="1">
            <a:off x="3819294" y="3874522"/>
            <a:ext cx="1807827" cy="2385"/>
          </a:xfrm>
          <a:prstGeom prst="straightConnector1">
            <a:avLst/>
          </a:prstGeom>
          <a:ln w="2857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33400" y="21336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  <a:p>
            <a:r>
              <a:rPr lang="en-US" dirty="0" smtClean="0"/>
              <a:t>VB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CKY: retrieving the parse</a:t>
            </a:r>
            <a:endParaRPr lang="en-US" dirty="0"/>
          </a:p>
        </p:txBody>
      </p:sp>
      <p:sp>
        <p:nvSpPr>
          <p:cNvPr id="45" name="Content Placeholder 44"/>
          <p:cNvSpPr>
            <a:spLocks noGrp="1"/>
          </p:cNvSpPr>
          <p:nvPr>
            <p:ph sz="quarter" idx="1"/>
          </p:nvPr>
        </p:nvSpPr>
        <p:spPr>
          <a:xfrm>
            <a:off x="3375990" y="1600200"/>
            <a:ext cx="5390057" cy="449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 can store multiple derivations of each constituent</a:t>
            </a:r>
          </a:p>
          <a:p>
            <a:r>
              <a:rPr lang="en-US" sz="2800" dirty="0" smtClean="0"/>
              <a:t>This representation is called a “parse forest”</a:t>
            </a:r>
          </a:p>
          <a:p>
            <a:r>
              <a:rPr lang="en-US" sz="2800" dirty="0" smtClean="0"/>
              <a:t>It is often convenient to leave it in this form, rather than enumerate all possible parses.  </a:t>
            </a:r>
            <a:r>
              <a:rPr lang="en-US" sz="2800" dirty="0" smtClean="0">
                <a:solidFill>
                  <a:srgbClr val="FF0000"/>
                </a:solidFill>
              </a:rPr>
              <a:t>Why?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81200"/>
            <a:ext cx="3147391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Java programming</a:t>
            </a:r>
          </a:p>
          <a:p>
            <a:pPr lvl="1"/>
            <a:r>
              <a:rPr lang="en-US" dirty="0" smtClean="0"/>
              <a:t>What is a package?</a:t>
            </a:r>
          </a:p>
          <a:p>
            <a:pPr lvl="2"/>
            <a:r>
              <a:rPr lang="en-US" dirty="0" smtClean="0"/>
              <a:t>Why are they important?</a:t>
            </a:r>
          </a:p>
          <a:p>
            <a:pPr lvl="2"/>
            <a:r>
              <a:rPr lang="en-US" dirty="0" smtClean="0"/>
              <a:t>When should we use them?</a:t>
            </a:r>
          </a:p>
          <a:p>
            <a:pPr lvl="2"/>
            <a:r>
              <a:rPr lang="en-US" dirty="0" smtClean="0"/>
              <a:t>How do we define them?</a:t>
            </a:r>
          </a:p>
          <a:p>
            <a:pPr lvl="1"/>
            <a:r>
              <a:rPr lang="en-US" dirty="0" smtClean="0"/>
              <a:t>Interfaces:</a:t>
            </a:r>
          </a:p>
          <a:p>
            <a:pPr lvl="2"/>
            <a:r>
              <a:rPr lang="en-US" dirty="0" smtClean="0"/>
              <a:t>say my interface has a method:</a:t>
            </a:r>
          </a:p>
          <a:p>
            <a:pPr marL="685800" lvl="2" indent="0">
              <a:buNone/>
            </a:pPr>
            <a:r>
              <a:rPr lang="en-US" dirty="0" smtClean="0"/>
              <a:t>	public </a:t>
            </a:r>
            <a:r>
              <a:rPr lang="en-US" dirty="0"/>
              <a:t>void </a:t>
            </a:r>
            <a:r>
              <a:rPr lang="en-US" dirty="0" err="1"/>
              <a:t>myMethod</a:t>
            </a:r>
            <a:r>
              <a:rPr lang="en-US" dirty="0"/>
              <a:t>()</a:t>
            </a:r>
            <a:r>
              <a:rPr lang="en-US" dirty="0" smtClean="0"/>
              <a:t>;</a:t>
            </a:r>
            <a:endParaRPr lang="en-US" dirty="0"/>
          </a:p>
          <a:p>
            <a:pPr lvl="2"/>
            <a:r>
              <a:rPr lang="en-US" dirty="0" smtClean="0"/>
              <a:t>If I’m implementing the interface is it ok to:</a:t>
            </a:r>
            <a:endParaRPr lang="en-US" dirty="0"/>
          </a:p>
          <a:p>
            <a:pPr marL="685800" lvl="2" indent="0">
              <a:buNone/>
            </a:pPr>
            <a:r>
              <a:rPr lang="en-US" dirty="0"/>
              <a:t>	</a:t>
            </a:r>
            <a:r>
              <a:rPr lang="en-US" dirty="0" smtClean="0"/>
              <a:t>public void </a:t>
            </a:r>
            <a:r>
              <a:rPr lang="en-US" dirty="0" err="1" smtClean="0"/>
              <a:t>myMethod</a:t>
            </a:r>
            <a:r>
              <a:rPr lang="en-US" dirty="0" smtClean="0"/>
              <a:t>() throws </a:t>
            </a:r>
            <a:r>
              <a:rPr lang="en-US" dirty="0" err="1" smtClean="0"/>
              <a:t>SomeCheckedException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6957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CKY: some things to think about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35063" y="2615862"/>
            <a:ext cx="209232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 -&gt; VP</a:t>
            </a:r>
          </a:p>
          <a:p>
            <a:r>
              <a:rPr lang="en-US" dirty="0" smtClean="0"/>
              <a:t>VP -&gt; VB NP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VP -&gt; VB NP PP</a:t>
            </a:r>
          </a:p>
          <a:p>
            <a:r>
              <a:rPr lang="en-US" dirty="0" smtClean="0"/>
              <a:t>NP -&gt; DT NN </a:t>
            </a:r>
          </a:p>
          <a:p>
            <a:r>
              <a:rPr lang="en-US" dirty="0" smtClean="0"/>
              <a:t>NP -&gt; NN</a:t>
            </a:r>
          </a:p>
          <a:p>
            <a:r>
              <a:rPr lang="en-US" dirty="0" smtClean="0"/>
              <a:t>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5400" y="2615862"/>
            <a:ext cx="209232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 -&gt; VP</a:t>
            </a:r>
          </a:p>
          <a:p>
            <a:r>
              <a:rPr lang="en-US" dirty="0" smtClean="0"/>
              <a:t>VP -&gt; VB NP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VP -&gt; VP2 PP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VP2 -&gt; VB NP</a:t>
            </a:r>
          </a:p>
          <a:p>
            <a:r>
              <a:rPr lang="en-US" dirty="0" smtClean="0"/>
              <a:t>NP -&gt; DT NN </a:t>
            </a:r>
          </a:p>
          <a:p>
            <a:r>
              <a:rPr lang="en-US" dirty="0" smtClean="0"/>
              <a:t>NP -&gt; NN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648200" y="1828800"/>
            <a:ext cx="24791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Actual grammar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1447800" y="1828800"/>
            <a:ext cx="7983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CNF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12648" y="4875787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We get a CNF parse tree</a:t>
            </a:r>
          </a:p>
        </p:txBody>
      </p:sp>
      <p:sp>
        <p:nvSpPr>
          <p:cNvPr id="9" name="Rectangle 8"/>
          <p:cNvSpPr/>
          <p:nvPr/>
        </p:nvSpPr>
        <p:spPr>
          <a:xfrm>
            <a:off x="4800600" y="4724400"/>
            <a:ext cx="27373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but want one for the actual grammar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4200" y="595378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Ideas?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 ambiguity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0874" y="56343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 eat sushi with tuna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612774" y="5443835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98474" y="479613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4674" y="404580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613568" y="46048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9937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1874" y="479613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15271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65274" y="479613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22891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27274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013074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2975768" y="54430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32074" y="404580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  <a:endParaRPr lang="en-US" dirty="0"/>
          </a:p>
        </p:txBody>
      </p:sp>
      <p:cxnSp>
        <p:nvCxnSpPr>
          <p:cNvPr id="18" name="Straight Connector 17"/>
          <p:cNvCxnSpPr>
            <a:stCxn id="14" idx="0"/>
          </p:cNvCxnSpPr>
          <p:nvPr/>
        </p:nvCxnSpPr>
        <p:spPr>
          <a:xfrm rot="5400000" flipH="1" flipV="1">
            <a:off x="2536824" y="4472285"/>
            <a:ext cx="3810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V="1">
            <a:off x="2847458" y="4478119"/>
            <a:ext cx="369332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46274" y="34362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21" name="Straight Connector 20"/>
          <p:cNvCxnSpPr>
            <a:stCxn id="12" idx="0"/>
          </p:cNvCxnSpPr>
          <p:nvPr/>
        </p:nvCxnSpPr>
        <p:spPr>
          <a:xfrm rot="5400000" flipH="1" flipV="1">
            <a:off x="1393824" y="4167485"/>
            <a:ext cx="9906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20" idx="2"/>
          </p:cNvCxnSpPr>
          <p:nvPr/>
        </p:nvCxnSpPr>
        <p:spPr>
          <a:xfrm rot="10800000">
            <a:off x="2251074" y="3805535"/>
            <a:ext cx="533400" cy="240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412874" y="28266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VP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rot="5400000" flipH="1" flipV="1">
            <a:off x="575071" y="3805932"/>
            <a:ext cx="1600200" cy="3802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23" idx="2"/>
          </p:cNvCxnSpPr>
          <p:nvPr/>
        </p:nvCxnSpPr>
        <p:spPr>
          <a:xfrm rot="10800000">
            <a:off x="1717674" y="3195935"/>
            <a:ext cx="304800" cy="240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55674" y="21408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 rot="5400000" flipH="1" flipV="1">
            <a:off x="149343" y="3163272"/>
            <a:ext cx="1535668" cy="2293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>
            <a:off x="1185068" y="2510135"/>
            <a:ext cx="380206" cy="3164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962400" y="56343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 eat sushi with tuna</a:t>
            </a:r>
            <a:endParaRPr lang="en-US" sz="2400" dirty="0"/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3924300" y="5443835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10000" y="479613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PRP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886200" y="404580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3925094" y="46048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4305300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343400" y="479613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4838700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876800" y="479613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5600700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638800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324600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6287294" y="54430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943600" y="404580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  <a:endParaRPr lang="en-US" dirty="0"/>
          </a:p>
        </p:txBody>
      </p:sp>
      <p:cxnSp>
        <p:nvCxnSpPr>
          <p:cNvPr id="43" name="Straight Connector 42"/>
          <p:cNvCxnSpPr>
            <a:stCxn id="39" idx="0"/>
          </p:cNvCxnSpPr>
          <p:nvPr/>
        </p:nvCxnSpPr>
        <p:spPr>
          <a:xfrm rot="5400000" flipH="1" flipV="1">
            <a:off x="5848350" y="4472285"/>
            <a:ext cx="3810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V="1">
            <a:off x="6158984" y="4478119"/>
            <a:ext cx="369332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876800" y="3962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46" name="Straight Connector 45"/>
          <p:cNvCxnSpPr>
            <a:stCxn id="37" idx="0"/>
          </p:cNvCxnSpPr>
          <p:nvPr/>
        </p:nvCxnSpPr>
        <p:spPr>
          <a:xfrm rot="5400000" flipH="1" flipV="1">
            <a:off x="4876800" y="4605635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724400" y="28266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VP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rot="5400000" flipH="1" flipV="1">
            <a:off x="3886597" y="3805932"/>
            <a:ext cx="1600200" cy="3802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48" idx="2"/>
          </p:cNvCxnSpPr>
          <p:nvPr/>
        </p:nvCxnSpPr>
        <p:spPr>
          <a:xfrm rot="5400000" flipH="1" flipV="1">
            <a:off x="4645571" y="3578771"/>
            <a:ext cx="766465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267200" y="21408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cxnSp>
        <p:nvCxnSpPr>
          <p:cNvPr id="52" name="Straight Connector 51"/>
          <p:cNvCxnSpPr/>
          <p:nvPr/>
        </p:nvCxnSpPr>
        <p:spPr>
          <a:xfrm rot="5400000" flipH="1" flipV="1">
            <a:off x="3460869" y="3163272"/>
            <a:ext cx="1535668" cy="2293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4496594" y="2510135"/>
            <a:ext cx="380206" cy="3164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0800000">
            <a:off x="5181602" y="3200401"/>
            <a:ext cx="990601" cy="8454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858000" y="1953716"/>
            <a:ext cx="209232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 -&gt; NP  VP</a:t>
            </a:r>
          </a:p>
          <a:p>
            <a:r>
              <a:rPr lang="en-US" sz="1400" dirty="0" smtClean="0"/>
              <a:t>NP -&gt; PRP</a:t>
            </a:r>
          </a:p>
          <a:p>
            <a:r>
              <a:rPr lang="en-US" sz="1400" dirty="0" smtClean="0"/>
              <a:t>NP -&gt; N PP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VP -&gt; V NP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VP -&gt; V NP PP</a:t>
            </a:r>
          </a:p>
          <a:p>
            <a:r>
              <a:rPr lang="en-US" sz="1400" dirty="0" smtClean="0"/>
              <a:t>PP -&gt; IN N</a:t>
            </a:r>
          </a:p>
          <a:p>
            <a:r>
              <a:rPr lang="en-US" sz="1400" dirty="0" smtClean="0"/>
              <a:t>PRP -&gt; I</a:t>
            </a:r>
          </a:p>
          <a:p>
            <a:r>
              <a:rPr lang="en-US" sz="1400" dirty="0" smtClean="0"/>
              <a:t>V -&gt; eat</a:t>
            </a:r>
          </a:p>
          <a:p>
            <a:r>
              <a:rPr lang="en-US" sz="1400" dirty="0" smtClean="0"/>
              <a:t>N -&gt; sushi</a:t>
            </a:r>
          </a:p>
          <a:p>
            <a:r>
              <a:rPr lang="en-US" sz="1400" dirty="0" smtClean="0"/>
              <a:t>N -&gt; tuna</a:t>
            </a:r>
          </a:p>
          <a:p>
            <a:r>
              <a:rPr lang="en-US" sz="1400" dirty="0" smtClean="0"/>
              <a:t>IN -&gt; with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498474" y="6248400"/>
            <a:ext cx="7159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can we decide between these?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A Simple </a:t>
            </a:r>
            <a:r>
              <a:rPr lang="en-US" altLang="ko-KR" dirty="0" smtClean="0">
                <a:ea typeface="굴림" charset="-127"/>
                <a:cs typeface="굴림" charset="-127"/>
              </a:rPr>
              <a:t>PCFG</a:t>
            </a:r>
            <a:endParaRPr lang="en-US" altLang="ko-KR" dirty="0">
              <a:ea typeface="굴림" charset="-127"/>
              <a:cs typeface="굴림" charset="-127"/>
            </a:endParaRPr>
          </a:p>
        </p:txBody>
      </p:sp>
      <p:graphicFrame>
        <p:nvGraphicFramePr>
          <p:cNvPr id="520217" name="Group 25"/>
          <p:cNvGraphicFramePr>
            <a:graphicFrameLocks noGrp="1"/>
          </p:cNvGraphicFramePr>
          <p:nvPr/>
        </p:nvGraphicFramePr>
        <p:xfrm>
          <a:off x="1052513" y="2986088"/>
          <a:ext cx="7704137" cy="2627313"/>
        </p:xfrm>
        <a:graphic>
          <a:graphicData uri="http://schemas.openxmlformats.org/drawingml/2006/table">
            <a:tbl>
              <a:tblPr/>
              <a:tblGrid>
                <a:gridCol w="3852862"/>
                <a:gridCol w="3851275"/>
              </a:tblGrid>
              <a:tr h="2627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   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NP  VP       1.0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VP 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V  NP         0.7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VP 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VP  PP        0.3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PP 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P  NP          1.0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P   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</a:t>
                      </a:r>
                      <a:r>
                        <a:rPr kumimoji="0" lang="en-US" altLang="ko-KR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with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  1.0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V   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</a:t>
                      </a:r>
                      <a:r>
                        <a:rPr kumimoji="0" lang="en-US" altLang="ko-KR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saw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   1.0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NP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NP PP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astronomers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</a:t>
                      </a:r>
                      <a:endParaRPr kumimoji="0" lang="en-US" altLang="ko-K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charset="0"/>
                        <a:ea typeface="굴림" charset="-127"/>
                        <a:cs typeface="굴림" charset="-127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ears   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saw    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0.04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stars  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telescope        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</a:t>
                      </a:r>
                      <a:endParaRPr kumimoji="0" lang="en-US" altLang="ko-K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charset="0"/>
                        <a:ea typeface="굴림" charset="-127"/>
                        <a:cs typeface="굴림" charset="-127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16002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Probabilities!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2513" y="3429000"/>
            <a:ext cx="3214687" cy="685800"/>
          </a:xfrm>
          <a:prstGeom prst="rect">
            <a:avLst/>
          </a:prstGeom>
          <a:solidFill>
            <a:srgbClr val="FF0000">
              <a:alpha val="31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42" name="Picture 2"/>
          <p:cNvPicPr>
            <a:picLocks noChangeAspect="1" noChangeArrowheads="1"/>
          </p:cNvPicPr>
          <p:nvPr/>
        </p:nvPicPr>
        <p:blipFill>
          <a:blip r:embed="rId3"/>
          <a:srcRect l="16927" t="17708" r="28611" b="21875"/>
          <a:stretch>
            <a:fillRect/>
          </a:stretch>
        </p:blipFill>
        <p:spPr bwMode="auto">
          <a:xfrm>
            <a:off x="228600" y="228600"/>
            <a:ext cx="4472152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 l="17617" t="23008" r="30129" b="27083"/>
          <a:stretch>
            <a:fillRect/>
          </a:stretch>
        </p:blipFill>
        <p:spPr bwMode="auto">
          <a:xfrm>
            <a:off x="4724400" y="76200"/>
            <a:ext cx="4403791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28600" y="4267200"/>
            <a:ext cx="4724400" cy="928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sz="2000" dirty="0" smtClean="0">
                <a:solidFill>
                  <a:srgbClr val="0000FF"/>
                </a:solidFill>
                <a:ea typeface="굴림" charset="-127"/>
                <a:cs typeface="굴림" charset="-127"/>
              </a:rPr>
              <a:t>= 1.0 * 0.1 * 0.7 * 1.0 * 0.4 * 0.18 </a:t>
            </a:r>
          </a:p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altLang="ko-KR" sz="2000" dirty="0" smtClean="0">
                <a:solidFill>
                  <a:srgbClr val="0000FF"/>
                </a:solidFill>
                <a:ea typeface="굴림" charset="-127"/>
                <a:cs typeface="굴림" charset="-127"/>
              </a:rPr>
              <a:t>         * 1.0 * 1.0 * 0.18</a:t>
            </a:r>
          </a:p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altLang="ko-KR" sz="2000" dirty="0" smtClean="0">
                <a:solidFill>
                  <a:srgbClr val="0000FF"/>
                </a:solidFill>
                <a:ea typeface="굴림" charset="-127"/>
                <a:cs typeface="굴림" charset="-127"/>
              </a:rPr>
              <a:t>=  0.0009072</a:t>
            </a:r>
            <a:endParaRPr lang="en-US" altLang="ko-KR" sz="2000" dirty="0">
              <a:solidFill>
                <a:srgbClr val="0000FF"/>
              </a:solidFill>
              <a:ea typeface="굴림" charset="-127"/>
              <a:cs typeface="굴림" charset="-127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48200" y="4267200"/>
            <a:ext cx="4572000" cy="9284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sz="2000" dirty="0" smtClean="0">
                <a:solidFill>
                  <a:srgbClr val="0000FF"/>
                </a:solidFill>
                <a:ea typeface="굴림" charset="-127"/>
                <a:cs typeface="굴림" charset="-127"/>
              </a:rPr>
              <a:t>= 1.0 * 0.1 * 0.3 * 0.7 * 1.0 * 0.18</a:t>
            </a:r>
          </a:p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altLang="ko-KR" sz="2000" dirty="0" smtClean="0">
                <a:solidFill>
                  <a:srgbClr val="0000FF"/>
                </a:solidFill>
                <a:ea typeface="굴림" charset="-127"/>
                <a:cs typeface="굴림" charset="-127"/>
              </a:rPr>
              <a:t>         * 1.0 * 1.0 * 0.18</a:t>
            </a:r>
          </a:p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altLang="ko-KR" sz="2000" dirty="0" smtClean="0">
                <a:solidFill>
                  <a:srgbClr val="0000FF"/>
                </a:solidFill>
                <a:ea typeface="굴림" charset="-127"/>
                <a:cs typeface="굴림" charset="-127"/>
              </a:rPr>
              <a:t>= 0.0006804 </a:t>
            </a:r>
          </a:p>
        </p:txBody>
      </p:sp>
      <p:sp>
        <p:nvSpPr>
          <p:cNvPr id="8" name="Rectangle 7"/>
          <p:cNvSpPr/>
          <p:nvPr/>
        </p:nvSpPr>
        <p:spPr>
          <a:xfrm>
            <a:off x="1676400" y="4267200"/>
            <a:ext cx="457200" cy="381000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96000" y="4267200"/>
            <a:ext cx="457200" cy="381000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315200" y="685800"/>
            <a:ext cx="685800" cy="381000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438400" y="838200"/>
            <a:ext cx="685800" cy="381000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 with </a:t>
            </a:r>
            <a:r>
              <a:rPr lang="en-US" dirty="0" err="1" smtClean="0"/>
              <a:t>PCFGs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does this change our CKY algorithm?</a:t>
            </a:r>
          </a:p>
          <a:p>
            <a:pPr lvl="1"/>
            <a:r>
              <a:rPr lang="en-US" dirty="0" smtClean="0"/>
              <a:t>We need to keep track of the probability of a constituent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How do we calculate the probability of a constituent?</a:t>
            </a:r>
          </a:p>
          <a:p>
            <a:pPr lvl="1"/>
            <a:r>
              <a:rPr lang="en-US" dirty="0" smtClean="0"/>
              <a:t>Product of the PCFG rule times the product of the probabilities of the sub-constituents (right hand sides)</a:t>
            </a:r>
          </a:p>
          <a:p>
            <a:pPr lvl="1"/>
            <a:r>
              <a:rPr lang="en-US" dirty="0" smtClean="0"/>
              <a:t>Building up the product from the bottom-up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What if there are multiple ways of deriving a particular constituent?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max: pick the most likely derivation of that constituent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Include in each </a:t>
            </a:r>
            <a:r>
              <a:rPr lang="en-US" dirty="0"/>
              <a:t>cell a probability for each non-</a:t>
            </a:r>
            <a:r>
              <a:rPr lang="en-US" dirty="0" smtClean="0"/>
              <a:t>terminal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Cell[</a:t>
            </a:r>
            <a:r>
              <a:rPr lang="en-US" i="1" dirty="0" err="1"/>
              <a:t>i</a:t>
            </a:r>
            <a:r>
              <a:rPr lang="en-US" dirty="0" err="1"/>
              <a:t>,</a:t>
            </a:r>
            <a:r>
              <a:rPr lang="en-US" i="1" dirty="0" err="1"/>
              <a:t>j</a:t>
            </a:r>
            <a:r>
              <a:rPr lang="en-US" dirty="0"/>
              <a:t>] must retain the </a:t>
            </a:r>
            <a:r>
              <a:rPr lang="en-US" i="1" dirty="0">
                <a:solidFill>
                  <a:srgbClr val="FF0000"/>
                </a:solidFill>
              </a:rPr>
              <a:t>most probable</a:t>
            </a:r>
            <a:r>
              <a:rPr lang="en-US" dirty="0"/>
              <a:t> derivation of each constituent (non-terminal) covering words </a:t>
            </a:r>
            <a:r>
              <a:rPr lang="en-US" i="1" dirty="0" err="1"/>
              <a:t>i</a:t>
            </a:r>
            <a:r>
              <a:rPr lang="en-US" dirty="0" smtClean="0"/>
              <a:t> through </a:t>
            </a:r>
            <a:r>
              <a:rPr lang="en-US" i="1" dirty="0" err="1" smtClean="0">
                <a:latin typeface="Arial"/>
                <a:cs typeface="Arial"/>
              </a:rPr>
              <a:t>j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/>
              <a:t>When transforming the grammar to CNF, must set production probabilities to preserve the probability of </a:t>
            </a:r>
            <a:r>
              <a:rPr lang="en-US" dirty="0" smtClean="0"/>
              <a:t>derivations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/>
              <a:t> Probabilistic Grammar Conversion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609600" y="1546225"/>
            <a:ext cx="3621088" cy="529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</a:rPr>
              <a:t>S 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→ NP VP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S → Aux NP VP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VP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Pronoun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Proper-Noun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</a:t>
            </a:r>
            <a:r>
              <a:rPr lang="en-US" b="1" dirty="0" err="1">
                <a:latin typeface="Times New Roman" charset="0"/>
                <a:ea typeface="Times New Roman" charset="0"/>
                <a:cs typeface="Times New Roman" charset="0"/>
              </a:rPr>
              <a:t>Det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Nominal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Noun 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Noun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PP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Verb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Verb NP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VP PP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PP → Prep NP</a:t>
            </a:r>
          </a:p>
        </p:txBody>
      </p:sp>
      <p:sp>
        <p:nvSpPr>
          <p:cNvPr id="26628" name="Text Box 7"/>
          <p:cNvSpPr txBox="1">
            <a:spLocks noChangeArrowheads="1"/>
          </p:cNvSpPr>
          <p:nvPr/>
        </p:nvSpPr>
        <p:spPr bwMode="auto">
          <a:xfrm>
            <a:off x="685800" y="762000"/>
            <a:ext cx="26749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2"/>
                </a:solidFill>
                <a:latin typeface="Times New Roman" charset="0"/>
              </a:rPr>
              <a:t>Original Grammar</a:t>
            </a:r>
          </a:p>
        </p:txBody>
      </p:sp>
      <p:sp>
        <p:nvSpPr>
          <p:cNvPr id="26629" name="Text Box 8"/>
          <p:cNvSpPr txBox="1">
            <a:spLocks noChangeArrowheads="1"/>
          </p:cNvSpPr>
          <p:nvPr/>
        </p:nvSpPr>
        <p:spPr bwMode="auto">
          <a:xfrm>
            <a:off x="4648200" y="762000"/>
            <a:ext cx="32972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2"/>
                </a:solidFill>
                <a:latin typeface="Times New Roman" charset="0"/>
              </a:rPr>
              <a:t>Chomsky Normal Form</a:t>
            </a:r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4191000" y="1524000"/>
            <a:ext cx="3998913" cy="529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</a:rPr>
              <a:t>S 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→ NP VP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S → X1 VP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X1 → Aux NP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book | include | prefer</a:t>
            </a:r>
          </a:p>
          <a:p>
            <a:pPr>
              <a:lnSpc>
                <a:spcPct val="90000"/>
              </a:lnSpc>
            </a:pPr>
            <a:r>
              <a:rPr lang="en-US" dirty="0"/>
              <a:t>          </a:t>
            </a:r>
            <a:r>
              <a:rPr lang="en-US" b="1" dirty="0">
                <a:latin typeface="Times New Roman" charset="0"/>
              </a:rPr>
              <a:t>0.01     0.004    0.006</a:t>
            </a: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Verb NP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VP PP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 I   |  he  |  she |  me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0.1   0.02  0.02    0.06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Houston | NWA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   0.16           .04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</a:t>
            </a:r>
            <a:r>
              <a:rPr lang="en-US" b="1" dirty="0" err="1">
                <a:latin typeface="Times New Roman" charset="0"/>
                <a:ea typeface="Times New Roman" charset="0"/>
                <a:cs typeface="Times New Roman" charset="0"/>
              </a:rPr>
              <a:t>Det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Nominal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book | flight | meal | money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            0.03    0.15   0.06     0.06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Noun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PP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book | include | prefer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   0.1      0.04        0.06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Verb NP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VP PP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PP → Prep NP</a:t>
            </a:r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3352800" y="1546225"/>
            <a:ext cx="533400" cy="529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ea typeface="Times New Roman" charset="0"/>
                <a:cs typeface="Times New Roman" charset="0"/>
              </a:rPr>
              <a:t>0.8</a:t>
            </a:r>
          </a:p>
          <a:p>
            <a:pPr>
              <a:lnSpc>
                <a:spcPct val="90000"/>
              </a:lnSpc>
            </a:pPr>
            <a:r>
              <a:rPr lang="en-US"/>
              <a:t>0.1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0.1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0.2</a:t>
            </a:r>
          </a:p>
          <a:p>
            <a:pPr>
              <a:lnSpc>
                <a:spcPct val="90000"/>
              </a:lnSpc>
            </a:pPr>
            <a:r>
              <a:rPr lang="en-US"/>
              <a:t> 0.2</a:t>
            </a:r>
          </a:p>
          <a:p>
            <a:pPr>
              <a:lnSpc>
                <a:spcPct val="90000"/>
              </a:lnSpc>
            </a:pPr>
            <a:r>
              <a:rPr lang="en-US"/>
              <a:t> 0.6</a:t>
            </a:r>
          </a:p>
          <a:p>
            <a:pPr>
              <a:lnSpc>
                <a:spcPct val="90000"/>
              </a:lnSpc>
            </a:pPr>
            <a:r>
              <a:rPr lang="en-US"/>
              <a:t>0.3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0.2</a:t>
            </a:r>
          </a:p>
          <a:p>
            <a:pPr>
              <a:lnSpc>
                <a:spcPct val="90000"/>
              </a:lnSpc>
            </a:pPr>
            <a:r>
              <a:rPr lang="en-US"/>
              <a:t>0.5</a:t>
            </a:r>
          </a:p>
          <a:p>
            <a:pPr>
              <a:lnSpc>
                <a:spcPct val="90000"/>
              </a:lnSpc>
            </a:pPr>
            <a:r>
              <a:rPr lang="en-US"/>
              <a:t>0.2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0.5</a:t>
            </a:r>
          </a:p>
          <a:p>
            <a:pPr>
              <a:lnSpc>
                <a:spcPct val="90000"/>
              </a:lnSpc>
            </a:pPr>
            <a:r>
              <a:rPr lang="en-US"/>
              <a:t>0.3</a:t>
            </a:r>
          </a:p>
          <a:p>
            <a:pPr>
              <a:lnSpc>
                <a:spcPct val="90000"/>
              </a:lnSpc>
            </a:pPr>
            <a:r>
              <a:rPr lang="en-US"/>
              <a:t>1.0</a:t>
            </a:r>
          </a:p>
        </p:txBody>
      </p:sp>
      <p:sp>
        <p:nvSpPr>
          <p:cNvPr id="26632" name="Text Box 4"/>
          <p:cNvSpPr txBox="1">
            <a:spLocks noChangeArrowheads="1"/>
          </p:cNvSpPr>
          <p:nvPr/>
        </p:nvSpPr>
        <p:spPr bwMode="auto">
          <a:xfrm>
            <a:off x="8077200" y="1546225"/>
            <a:ext cx="838200" cy="529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ea typeface="Times New Roman" charset="0"/>
                <a:cs typeface="Times New Roman" charset="0"/>
              </a:rPr>
              <a:t>0.8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0.1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1.0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0.05</a:t>
            </a:r>
          </a:p>
          <a:p>
            <a:pPr>
              <a:lnSpc>
                <a:spcPct val="90000"/>
              </a:lnSpc>
            </a:pPr>
            <a:r>
              <a:rPr lang="en-US" dirty="0"/>
              <a:t>0.03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0.6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0.2</a:t>
            </a:r>
          </a:p>
          <a:p>
            <a:pPr>
              <a:lnSpc>
                <a:spcPct val="90000"/>
              </a:lnSpc>
            </a:pPr>
            <a:r>
              <a:rPr lang="en-US" dirty="0"/>
              <a:t>0.5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0.5</a:t>
            </a:r>
          </a:p>
          <a:p>
            <a:pPr>
              <a:lnSpc>
                <a:spcPct val="90000"/>
              </a:lnSpc>
            </a:pPr>
            <a:r>
              <a:rPr lang="en-US" dirty="0"/>
              <a:t>0.3</a:t>
            </a:r>
          </a:p>
          <a:p>
            <a:pPr>
              <a:lnSpc>
                <a:spcPct val="90000"/>
              </a:lnSpc>
            </a:pPr>
            <a:r>
              <a:rPr lang="en-US" dirty="0"/>
              <a:t>1.0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27652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27653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5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6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7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8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9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0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1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2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3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4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5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6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725863" y="3100388"/>
            <a:ext cx="946150" cy="785812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19215" y="5279851"/>
            <a:ext cx="3406648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NP → </a:t>
            </a:r>
            <a:r>
              <a:rPr lang="en-US" b="1" dirty="0" err="1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Det</a:t>
            </a:r>
            <a:r>
              <a:rPr lang="en-US" b="1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Nominal	0.60</a:t>
            </a:r>
            <a:endParaRPr lang="en-US" b="1" dirty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4800" y="5791200"/>
            <a:ext cx="3087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is the probability of the NP?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27652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27653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5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6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7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8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9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0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1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2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3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4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5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6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657600" y="3200400"/>
            <a:ext cx="101812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 dirty="0">
              <a:solidFill>
                <a:srgbClr val="FF0000"/>
              </a:solidFill>
              <a:latin typeface="Times New Roman" charset="0"/>
            </a:endParaRPr>
          </a:p>
          <a:p>
            <a:r>
              <a:rPr lang="en-US" sz="1200" b="1" dirty="0">
                <a:solidFill>
                  <a:srgbClr val="FF0000"/>
                </a:solidFill>
                <a:latin typeface="Times New Roman" charset="0"/>
              </a:rPr>
              <a:t>NP:.6*.6*.15</a:t>
            </a:r>
          </a:p>
          <a:p>
            <a:r>
              <a:rPr lang="en-US" sz="1200" b="1" dirty="0">
                <a:solidFill>
                  <a:srgbClr val="FF0000"/>
                </a:solidFill>
                <a:latin typeface="Times New Roman" charset="0"/>
              </a:rPr>
              <a:t>     =.054</a:t>
            </a:r>
          </a:p>
        </p:txBody>
      </p:sp>
      <p:cxnSp>
        <p:nvCxnSpPr>
          <p:cNvPr id="34" name="Straight Arrow Connector 33"/>
          <p:cNvCxnSpPr>
            <a:cxnSpLocks noChangeShapeType="1"/>
            <a:stCxn id="30" idx="1"/>
          </p:cNvCxnSpPr>
          <p:nvPr/>
        </p:nvCxnSpPr>
        <p:spPr bwMode="auto">
          <a:xfrm rot="10800000" flipV="1">
            <a:off x="3200400" y="3523566"/>
            <a:ext cx="457200" cy="21023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" name="Straight Arrow Connector 35"/>
          <p:cNvCxnSpPr>
            <a:cxnSpLocks noChangeShapeType="1"/>
          </p:cNvCxnSpPr>
          <p:nvPr/>
        </p:nvCxnSpPr>
        <p:spPr bwMode="auto">
          <a:xfrm rot="16200000" flipH="1">
            <a:off x="3472656" y="3918744"/>
            <a:ext cx="690563" cy="158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6" name="Rectangle 25"/>
          <p:cNvSpPr/>
          <p:nvPr/>
        </p:nvSpPr>
        <p:spPr>
          <a:xfrm>
            <a:off x="319215" y="5279851"/>
            <a:ext cx="3406648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NP → </a:t>
            </a:r>
            <a:r>
              <a:rPr lang="en-US" b="1" dirty="0" err="1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Det</a:t>
            </a:r>
            <a:r>
              <a:rPr lang="en-US" b="1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Nominal	0.60</a:t>
            </a:r>
            <a:endParaRPr lang="en-US" b="1" dirty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28676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28677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79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0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1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2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3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4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5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6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7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8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9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90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91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8692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28693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8694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28695" name="TextBox 29"/>
          <p:cNvSpPr txBox="1">
            <a:spLocks noChangeArrowheads="1"/>
          </p:cNvSpPr>
          <p:nvPr/>
        </p:nvSpPr>
        <p:spPr bwMode="auto">
          <a:xfrm>
            <a:off x="36576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702050" y="2262188"/>
            <a:ext cx="946150" cy="785812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09600" y="5114664"/>
            <a:ext cx="3027492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VP → Verb NP	0.5</a:t>
            </a:r>
            <a:endParaRPr lang="en-US" b="1" dirty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4800" y="5791200"/>
            <a:ext cx="3087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is the probability of the VP?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CFG and a sentence, determine the possible parse </a:t>
            </a:r>
            <a:r>
              <a:rPr lang="en-US" dirty="0" err="1" smtClean="0"/>
              <a:t>tree(s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200400"/>
            <a:ext cx="209232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 -&gt; NP  VP</a:t>
            </a:r>
          </a:p>
          <a:p>
            <a:r>
              <a:rPr lang="en-US" dirty="0" smtClean="0"/>
              <a:t>NP -&gt; PRP</a:t>
            </a:r>
          </a:p>
          <a:p>
            <a:r>
              <a:rPr lang="en-US" dirty="0" smtClean="0"/>
              <a:t>NP -&gt; N PP</a:t>
            </a:r>
          </a:p>
          <a:p>
            <a:r>
              <a:rPr lang="en-US" dirty="0" smtClean="0"/>
              <a:t>VP -&gt; V NP</a:t>
            </a:r>
          </a:p>
          <a:p>
            <a:r>
              <a:rPr lang="en-US" dirty="0" smtClean="0"/>
              <a:t>VP -&gt; V NP PP</a:t>
            </a:r>
          </a:p>
          <a:p>
            <a:r>
              <a:rPr lang="en-US" dirty="0" smtClean="0"/>
              <a:t>PP -&gt; IN N</a:t>
            </a:r>
          </a:p>
          <a:p>
            <a:r>
              <a:rPr lang="en-US" dirty="0" smtClean="0"/>
              <a:t>PRP -&gt; I</a:t>
            </a:r>
          </a:p>
          <a:p>
            <a:r>
              <a:rPr lang="en-US" dirty="0" smtClean="0"/>
              <a:t>V -&gt; eat</a:t>
            </a:r>
          </a:p>
          <a:p>
            <a:r>
              <a:rPr lang="en-US" dirty="0" smtClean="0"/>
              <a:t>N -&gt; sushi</a:t>
            </a:r>
          </a:p>
          <a:p>
            <a:r>
              <a:rPr lang="en-US" dirty="0" smtClean="0"/>
              <a:t>N -&gt; tuna</a:t>
            </a:r>
          </a:p>
          <a:p>
            <a:r>
              <a:rPr lang="en-US" dirty="0" smtClean="0"/>
              <a:t>IN -&gt; with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62400" y="2969567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 eat sushi with tuna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28676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28677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79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0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1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2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3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4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5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6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7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8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9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90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91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8692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28693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8694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28695" name="TextBox 29"/>
          <p:cNvSpPr txBox="1">
            <a:spLocks noChangeArrowheads="1"/>
          </p:cNvSpPr>
          <p:nvPr/>
        </p:nvSpPr>
        <p:spPr bwMode="auto">
          <a:xfrm>
            <a:off x="36576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28696" name="TextBox 25"/>
          <p:cNvSpPr txBox="1">
            <a:spLocks noChangeArrowheads="1"/>
          </p:cNvSpPr>
          <p:nvPr/>
        </p:nvSpPr>
        <p:spPr bwMode="auto">
          <a:xfrm>
            <a:off x="3613150" y="2362200"/>
            <a:ext cx="11079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 dirty="0">
              <a:solidFill>
                <a:srgbClr val="FF0000"/>
              </a:solidFill>
              <a:latin typeface="Times New Roman" charset="0"/>
            </a:endParaRPr>
          </a:p>
          <a:p>
            <a:r>
              <a:rPr lang="en-US" sz="1200" b="1" dirty="0">
                <a:solidFill>
                  <a:srgbClr val="FF0000"/>
                </a:solidFill>
                <a:latin typeface="Times New Roman" charset="0"/>
              </a:rPr>
              <a:t>VP:.5*.5*.054</a:t>
            </a:r>
          </a:p>
          <a:p>
            <a:r>
              <a:rPr lang="en-US" sz="1200" b="1" dirty="0">
                <a:solidFill>
                  <a:srgbClr val="FF0000"/>
                </a:solidFill>
                <a:latin typeface="Times New Roman" charset="0"/>
              </a:rPr>
              <a:t>     =.0135</a:t>
            </a:r>
          </a:p>
        </p:txBody>
      </p:sp>
      <p:cxnSp>
        <p:nvCxnSpPr>
          <p:cNvPr id="28697" name="Straight Arrow Connector 27"/>
          <p:cNvCxnSpPr>
            <a:cxnSpLocks noChangeShapeType="1"/>
            <a:stCxn id="28696" idx="1"/>
          </p:cNvCxnSpPr>
          <p:nvPr/>
        </p:nvCxnSpPr>
        <p:spPr bwMode="auto">
          <a:xfrm rot="10800000">
            <a:off x="2362200" y="2514600"/>
            <a:ext cx="1250950" cy="17076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8698" name="Straight Arrow Connector 31"/>
          <p:cNvCxnSpPr>
            <a:cxnSpLocks noChangeShapeType="1"/>
          </p:cNvCxnSpPr>
          <p:nvPr/>
        </p:nvCxnSpPr>
        <p:spPr bwMode="auto">
          <a:xfrm rot="5400000">
            <a:off x="3467101" y="3086100"/>
            <a:ext cx="68580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6" name="Rectangle 25"/>
          <p:cNvSpPr/>
          <p:nvPr/>
        </p:nvSpPr>
        <p:spPr>
          <a:xfrm>
            <a:off x="609600" y="5114664"/>
            <a:ext cx="3027492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VP → Verb NP	0.5</a:t>
            </a:r>
            <a:endParaRPr lang="en-US" b="1" dirty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29700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29701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2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3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4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5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6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7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8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9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10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11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12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13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14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15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9716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29717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9718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29719" name="TextBox 29"/>
          <p:cNvSpPr txBox="1">
            <a:spLocks noChangeArrowheads="1"/>
          </p:cNvSpPr>
          <p:nvPr/>
        </p:nvSpPr>
        <p:spPr bwMode="auto">
          <a:xfrm>
            <a:off x="36576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29720" name="TextBox 25"/>
          <p:cNvSpPr txBox="1">
            <a:spLocks noChangeArrowheads="1"/>
          </p:cNvSpPr>
          <p:nvPr/>
        </p:nvSpPr>
        <p:spPr bwMode="auto">
          <a:xfrm>
            <a:off x="3617913" y="26670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VP:.5*.5*.054</a:t>
            </a:r>
          </a:p>
          <a:p>
            <a:r>
              <a:rPr lang="en-US" sz="1200" b="1">
                <a:latin typeface="Times New Roman" charset="0"/>
              </a:rPr>
              <a:t>     =.0135</a:t>
            </a:r>
          </a:p>
        </p:txBody>
      </p:sp>
      <p:sp>
        <p:nvSpPr>
          <p:cNvPr id="29721" name="TextBox 26"/>
          <p:cNvSpPr txBox="1">
            <a:spLocks noChangeArrowheads="1"/>
          </p:cNvSpPr>
          <p:nvPr/>
        </p:nvSpPr>
        <p:spPr bwMode="auto">
          <a:xfrm>
            <a:off x="3657600" y="22098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S:.05*.5*.054</a:t>
            </a:r>
          </a:p>
          <a:p>
            <a:r>
              <a:rPr lang="en-US" sz="1200" b="1">
                <a:latin typeface="Times New Roman" charset="0"/>
              </a:rPr>
              <a:t>     =.00135</a:t>
            </a:r>
          </a:p>
        </p:txBody>
      </p:sp>
      <p:cxnSp>
        <p:nvCxnSpPr>
          <p:cNvPr id="29722" name="Straight Arrow Connector 32"/>
          <p:cNvCxnSpPr>
            <a:cxnSpLocks noChangeShapeType="1"/>
          </p:cNvCxnSpPr>
          <p:nvPr/>
        </p:nvCxnSpPr>
        <p:spPr bwMode="auto">
          <a:xfrm rot="10800000" flipV="1">
            <a:off x="2362200" y="2286000"/>
            <a:ext cx="1371600" cy="228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9723" name="Straight Arrow Connector 34"/>
          <p:cNvCxnSpPr>
            <a:cxnSpLocks noChangeShapeType="1"/>
          </p:cNvCxnSpPr>
          <p:nvPr/>
        </p:nvCxnSpPr>
        <p:spPr bwMode="auto">
          <a:xfrm rot="5400000">
            <a:off x="3276600" y="2895600"/>
            <a:ext cx="10668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30724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30725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26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27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28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29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0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1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2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3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4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5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6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7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8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9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0740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30741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0742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0743" name="TextBox 29"/>
          <p:cNvSpPr txBox="1">
            <a:spLocks noChangeArrowheads="1"/>
          </p:cNvSpPr>
          <p:nvPr/>
        </p:nvSpPr>
        <p:spPr bwMode="auto">
          <a:xfrm>
            <a:off x="36576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30744" name="TextBox 25"/>
          <p:cNvSpPr txBox="1">
            <a:spLocks noChangeArrowheads="1"/>
          </p:cNvSpPr>
          <p:nvPr/>
        </p:nvSpPr>
        <p:spPr bwMode="auto">
          <a:xfrm>
            <a:off x="3617913" y="26670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VP:.5*.5*.054</a:t>
            </a:r>
          </a:p>
          <a:p>
            <a:r>
              <a:rPr lang="en-US" sz="1200" b="1">
                <a:latin typeface="Times New Roman" charset="0"/>
              </a:rPr>
              <a:t>     =.0135</a:t>
            </a:r>
          </a:p>
        </p:txBody>
      </p:sp>
      <p:sp>
        <p:nvSpPr>
          <p:cNvPr id="30745" name="TextBox 26"/>
          <p:cNvSpPr txBox="1">
            <a:spLocks noChangeArrowheads="1"/>
          </p:cNvSpPr>
          <p:nvPr/>
        </p:nvSpPr>
        <p:spPr bwMode="auto">
          <a:xfrm>
            <a:off x="3657600" y="22098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S:.05*.5*.054</a:t>
            </a:r>
          </a:p>
          <a:p>
            <a:r>
              <a:rPr lang="en-US" sz="1200" b="1">
                <a:latin typeface="Times New Roman" charset="0"/>
              </a:rPr>
              <a:t>     =.00135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716463" y="4367213"/>
            <a:ext cx="5254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687888" y="3521075"/>
            <a:ext cx="5270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660900" y="2674938"/>
            <a:ext cx="5254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611688" y="5029200"/>
            <a:ext cx="666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Prep:.2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/>
      <p:bldP spid="32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31748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31749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0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1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2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3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4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5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6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7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8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9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60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61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62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63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1764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31765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1766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1767" name="TextBox 29"/>
          <p:cNvSpPr txBox="1">
            <a:spLocks noChangeArrowheads="1"/>
          </p:cNvSpPr>
          <p:nvPr/>
        </p:nvSpPr>
        <p:spPr bwMode="auto">
          <a:xfrm>
            <a:off x="36576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31768" name="TextBox 25"/>
          <p:cNvSpPr txBox="1">
            <a:spLocks noChangeArrowheads="1"/>
          </p:cNvSpPr>
          <p:nvPr/>
        </p:nvSpPr>
        <p:spPr bwMode="auto">
          <a:xfrm>
            <a:off x="3617913" y="26670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VP:.5*.5*.054</a:t>
            </a:r>
          </a:p>
          <a:p>
            <a:r>
              <a:rPr lang="en-US" sz="1200" b="1">
                <a:latin typeface="Times New Roman" charset="0"/>
              </a:rPr>
              <a:t>     =.0135</a:t>
            </a:r>
          </a:p>
        </p:txBody>
      </p:sp>
      <p:sp>
        <p:nvSpPr>
          <p:cNvPr id="31769" name="TextBox 26"/>
          <p:cNvSpPr txBox="1">
            <a:spLocks noChangeArrowheads="1"/>
          </p:cNvSpPr>
          <p:nvPr/>
        </p:nvSpPr>
        <p:spPr bwMode="auto">
          <a:xfrm>
            <a:off x="3657600" y="22098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S:.05*.5*.054</a:t>
            </a:r>
          </a:p>
          <a:p>
            <a:r>
              <a:rPr lang="en-US" sz="1200" b="1">
                <a:latin typeface="Times New Roman" charset="0"/>
              </a:rPr>
              <a:t>     =.00135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716463" y="4367213"/>
            <a:ext cx="5254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687888" y="3521075"/>
            <a:ext cx="5270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660900" y="2674938"/>
            <a:ext cx="5254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611688" y="5029200"/>
            <a:ext cx="666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Prep:.2</a:t>
            </a:r>
          </a:p>
        </p:txBody>
      </p:sp>
      <p:sp>
        <p:nvSpPr>
          <p:cNvPr id="33" name="TextBox 41"/>
          <p:cNvSpPr txBox="1">
            <a:spLocks noChangeArrowheads="1"/>
          </p:cNvSpPr>
          <p:nvPr/>
        </p:nvSpPr>
        <p:spPr bwMode="auto">
          <a:xfrm>
            <a:off x="5562600" y="57912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NP:.16</a:t>
            </a:r>
          </a:p>
          <a:p>
            <a:r>
              <a:rPr lang="en-US" sz="1200" b="1">
                <a:latin typeface="Times New Roman" charset="0"/>
              </a:rPr>
              <a:t>PropNoun:.8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562600" y="4953000"/>
            <a:ext cx="1079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PP:1.0*.2*.16</a:t>
            </a:r>
          </a:p>
          <a:p>
            <a:r>
              <a:rPr lang="en-US" sz="1200" b="1">
                <a:latin typeface="Times New Roman" charset="0"/>
              </a:rPr>
              <a:t>       =.032</a:t>
            </a:r>
          </a:p>
        </p:txBody>
      </p:sp>
      <p:cxnSp>
        <p:nvCxnSpPr>
          <p:cNvPr id="37" name="Straight Arrow Connector 36"/>
          <p:cNvCxnSpPr>
            <a:cxnSpLocks noChangeShapeType="1"/>
          </p:cNvCxnSpPr>
          <p:nvPr/>
        </p:nvCxnSpPr>
        <p:spPr bwMode="auto">
          <a:xfrm rot="5400000">
            <a:off x="5334001" y="5486400"/>
            <a:ext cx="76200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2" name="Straight Arrow Connector 41"/>
          <p:cNvCxnSpPr>
            <a:cxnSpLocks noChangeShapeType="1"/>
            <a:endCxn id="34" idx="3"/>
          </p:cNvCxnSpPr>
          <p:nvPr/>
        </p:nvCxnSpPr>
        <p:spPr bwMode="auto">
          <a:xfrm rot="10800000" flipV="1">
            <a:off x="5278438" y="5105400"/>
            <a:ext cx="436562" cy="619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32772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32773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74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75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76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77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78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79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0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1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2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3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4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5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6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7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2788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32789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2790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2791" name="TextBox 29"/>
          <p:cNvSpPr txBox="1">
            <a:spLocks noChangeArrowheads="1"/>
          </p:cNvSpPr>
          <p:nvPr/>
        </p:nvSpPr>
        <p:spPr bwMode="auto">
          <a:xfrm>
            <a:off x="36576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32792" name="TextBox 25"/>
          <p:cNvSpPr txBox="1">
            <a:spLocks noChangeArrowheads="1"/>
          </p:cNvSpPr>
          <p:nvPr/>
        </p:nvSpPr>
        <p:spPr bwMode="auto">
          <a:xfrm>
            <a:off x="3617913" y="26670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VP:.5*.5*.054</a:t>
            </a:r>
          </a:p>
          <a:p>
            <a:r>
              <a:rPr lang="en-US" sz="1200" b="1">
                <a:latin typeface="Times New Roman" charset="0"/>
              </a:rPr>
              <a:t>     =.0135</a:t>
            </a:r>
          </a:p>
        </p:txBody>
      </p:sp>
      <p:sp>
        <p:nvSpPr>
          <p:cNvPr id="32793" name="TextBox 26"/>
          <p:cNvSpPr txBox="1">
            <a:spLocks noChangeArrowheads="1"/>
          </p:cNvSpPr>
          <p:nvPr/>
        </p:nvSpPr>
        <p:spPr bwMode="auto">
          <a:xfrm>
            <a:off x="3657600" y="22098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S:.05*.5*.054</a:t>
            </a:r>
          </a:p>
          <a:p>
            <a:r>
              <a:rPr lang="en-US" sz="1200" b="1">
                <a:latin typeface="Times New Roman" charset="0"/>
              </a:rPr>
              <a:t>     =.00135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716463" y="4367213"/>
            <a:ext cx="5254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687888" y="3521075"/>
            <a:ext cx="5270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660900" y="2674938"/>
            <a:ext cx="5254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611688" y="5029200"/>
            <a:ext cx="666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Prep:.2</a:t>
            </a:r>
          </a:p>
        </p:txBody>
      </p:sp>
      <p:sp>
        <p:nvSpPr>
          <p:cNvPr id="33" name="TextBox 41"/>
          <p:cNvSpPr txBox="1">
            <a:spLocks noChangeArrowheads="1"/>
          </p:cNvSpPr>
          <p:nvPr/>
        </p:nvSpPr>
        <p:spPr bwMode="auto">
          <a:xfrm>
            <a:off x="5562600" y="57912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NP:.16</a:t>
            </a:r>
          </a:p>
          <a:p>
            <a:r>
              <a:rPr lang="en-US" sz="1200" b="1">
                <a:latin typeface="Times New Roman" charset="0"/>
              </a:rPr>
              <a:t>PropNoun:.8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562600" y="4953000"/>
            <a:ext cx="1079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PP:1.0*.2*.16</a:t>
            </a:r>
          </a:p>
          <a:p>
            <a:r>
              <a:rPr lang="en-US" sz="1200" b="1">
                <a:latin typeface="Times New Roman" charset="0"/>
              </a:rPr>
              <a:t>       =.032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638800" y="4038600"/>
            <a:ext cx="9159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Nominal:</a:t>
            </a:r>
          </a:p>
          <a:p>
            <a:r>
              <a:rPr lang="en-US" sz="1200" b="1">
                <a:latin typeface="Times New Roman" charset="0"/>
              </a:rPr>
              <a:t>.5*.15*.032</a:t>
            </a:r>
          </a:p>
          <a:p>
            <a:r>
              <a:rPr lang="en-US" sz="1200" b="1">
                <a:latin typeface="Times New Roman" charset="0"/>
              </a:rPr>
              <a:t>=.0024</a:t>
            </a:r>
          </a:p>
        </p:txBody>
      </p:sp>
      <p:cxnSp>
        <p:nvCxnSpPr>
          <p:cNvPr id="32801" name="Straight Arrow Connector 42"/>
          <p:cNvCxnSpPr>
            <a:cxnSpLocks noChangeShapeType="1"/>
            <a:endCxn id="32789" idx="3"/>
          </p:cNvCxnSpPr>
          <p:nvPr/>
        </p:nvCxnSpPr>
        <p:spPr bwMode="auto">
          <a:xfrm rot="10800000" flipV="1">
            <a:off x="4689475" y="4191000"/>
            <a:ext cx="1101725" cy="1079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2802" name="Straight Arrow Connector 44"/>
          <p:cNvCxnSpPr>
            <a:cxnSpLocks noChangeShapeType="1"/>
          </p:cNvCxnSpPr>
          <p:nvPr/>
        </p:nvCxnSpPr>
        <p:spPr bwMode="auto">
          <a:xfrm rot="5400000">
            <a:off x="5295901" y="4610100"/>
            <a:ext cx="83820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33796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33797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798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799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0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1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2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3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4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5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6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7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8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9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10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11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3812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33813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3814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3815" name="TextBox 29"/>
          <p:cNvSpPr txBox="1">
            <a:spLocks noChangeArrowheads="1"/>
          </p:cNvSpPr>
          <p:nvPr/>
        </p:nvSpPr>
        <p:spPr bwMode="auto">
          <a:xfrm>
            <a:off x="36576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33816" name="TextBox 25"/>
          <p:cNvSpPr txBox="1">
            <a:spLocks noChangeArrowheads="1"/>
          </p:cNvSpPr>
          <p:nvPr/>
        </p:nvSpPr>
        <p:spPr bwMode="auto">
          <a:xfrm>
            <a:off x="3617913" y="26670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VP:.5*.5*.054</a:t>
            </a:r>
          </a:p>
          <a:p>
            <a:r>
              <a:rPr lang="en-US" sz="1200" b="1">
                <a:latin typeface="Times New Roman" charset="0"/>
              </a:rPr>
              <a:t>     =.0135</a:t>
            </a:r>
          </a:p>
        </p:txBody>
      </p:sp>
      <p:sp>
        <p:nvSpPr>
          <p:cNvPr id="33817" name="TextBox 26"/>
          <p:cNvSpPr txBox="1">
            <a:spLocks noChangeArrowheads="1"/>
          </p:cNvSpPr>
          <p:nvPr/>
        </p:nvSpPr>
        <p:spPr bwMode="auto">
          <a:xfrm>
            <a:off x="3657600" y="22098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S:.05*.5*.054</a:t>
            </a:r>
          </a:p>
          <a:p>
            <a:r>
              <a:rPr lang="en-US" sz="1200" b="1">
                <a:latin typeface="Times New Roman" charset="0"/>
              </a:rPr>
              <a:t>     =.00135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716463" y="4367213"/>
            <a:ext cx="5254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687888" y="3521075"/>
            <a:ext cx="5270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660900" y="2674938"/>
            <a:ext cx="5254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611688" y="5029200"/>
            <a:ext cx="666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Prep:.2</a:t>
            </a:r>
          </a:p>
        </p:txBody>
      </p:sp>
      <p:sp>
        <p:nvSpPr>
          <p:cNvPr id="33" name="TextBox 41"/>
          <p:cNvSpPr txBox="1">
            <a:spLocks noChangeArrowheads="1"/>
          </p:cNvSpPr>
          <p:nvPr/>
        </p:nvSpPr>
        <p:spPr bwMode="auto">
          <a:xfrm>
            <a:off x="5562600" y="57912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NP:.16</a:t>
            </a:r>
          </a:p>
          <a:p>
            <a:r>
              <a:rPr lang="en-US" sz="1200" b="1">
                <a:latin typeface="Times New Roman" charset="0"/>
              </a:rPr>
              <a:t>PropNoun:.8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562600" y="4953000"/>
            <a:ext cx="1079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PP:1.0*.2*.16</a:t>
            </a:r>
          </a:p>
          <a:p>
            <a:r>
              <a:rPr lang="en-US" sz="1200" b="1">
                <a:latin typeface="Times New Roman" charset="0"/>
              </a:rPr>
              <a:t>       =.032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638800" y="4038600"/>
            <a:ext cx="9159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Nominal:</a:t>
            </a:r>
          </a:p>
          <a:p>
            <a:r>
              <a:rPr lang="en-US" sz="1200" b="1">
                <a:latin typeface="Times New Roman" charset="0"/>
              </a:rPr>
              <a:t>.5*.15*.032</a:t>
            </a:r>
          </a:p>
          <a:p>
            <a:r>
              <a:rPr lang="en-US" sz="1200" b="1">
                <a:latin typeface="Times New Roman" charset="0"/>
              </a:rPr>
              <a:t>=.0024</a:t>
            </a:r>
          </a:p>
        </p:txBody>
      </p:sp>
      <p:sp>
        <p:nvSpPr>
          <p:cNvPr id="33825" name="TextBox 36"/>
          <p:cNvSpPr txBox="1">
            <a:spLocks noChangeArrowheads="1"/>
          </p:cNvSpPr>
          <p:nvPr/>
        </p:nvSpPr>
        <p:spPr bwMode="auto">
          <a:xfrm>
            <a:off x="5562600" y="2971800"/>
            <a:ext cx="965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</a:t>
            </a:r>
          </a:p>
          <a:p>
            <a:r>
              <a:rPr lang="en-US" sz="1200" b="1">
                <a:latin typeface="Times New Roman" charset="0"/>
              </a:rPr>
              <a:t>       .0024</a:t>
            </a:r>
          </a:p>
          <a:p>
            <a:r>
              <a:rPr lang="en-US" sz="1200" b="1">
                <a:latin typeface="Times New Roman" charset="0"/>
              </a:rPr>
              <a:t>     =.000864</a:t>
            </a:r>
          </a:p>
        </p:txBody>
      </p:sp>
      <p:cxnSp>
        <p:nvCxnSpPr>
          <p:cNvPr id="33826" name="Straight Arrow Connector 41"/>
          <p:cNvCxnSpPr>
            <a:cxnSpLocks noChangeShapeType="1"/>
            <a:endCxn id="33812" idx="3"/>
          </p:cNvCxnSpPr>
          <p:nvPr/>
        </p:nvCxnSpPr>
        <p:spPr bwMode="auto">
          <a:xfrm rot="10800000" flipV="1">
            <a:off x="3346450" y="3352800"/>
            <a:ext cx="2368550" cy="3794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3827" name="Straight Arrow Connector 45"/>
          <p:cNvCxnSpPr>
            <a:cxnSpLocks noChangeShapeType="1"/>
          </p:cNvCxnSpPr>
          <p:nvPr/>
        </p:nvCxnSpPr>
        <p:spPr bwMode="auto">
          <a:xfrm rot="5400000">
            <a:off x="5334001" y="3733800"/>
            <a:ext cx="76200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34820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34821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2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3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4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5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6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7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8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9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30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31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32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33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34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35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4836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34837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4838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4839" name="TextBox 29"/>
          <p:cNvSpPr txBox="1">
            <a:spLocks noChangeArrowheads="1"/>
          </p:cNvSpPr>
          <p:nvPr/>
        </p:nvSpPr>
        <p:spPr bwMode="auto">
          <a:xfrm>
            <a:off x="36576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34840" name="TextBox 25"/>
          <p:cNvSpPr txBox="1">
            <a:spLocks noChangeArrowheads="1"/>
          </p:cNvSpPr>
          <p:nvPr/>
        </p:nvSpPr>
        <p:spPr bwMode="auto">
          <a:xfrm>
            <a:off x="3617913" y="26670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VP:.5*.5*.054</a:t>
            </a:r>
          </a:p>
          <a:p>
            <a:r>
              <a:rPr lang="en-US" sz="1200" b="1">
                <a:latin typeface="Times New Roman" charset="0"/>
              </a:rPr>
              <a:t>     =.0135</a:t>
            </a:r>
          </a:p>
        </p:txBody>
      </p:sp>
      <p:sp>
        <p:nvSpPr>
          <p:cNvPr id="34841" name="TextBox 26"/>
          <p:cNvSpPr txBox="1">
            <a:spLocks noChangeArrowheads="1"/>
          </p:cNvSpPr>
          <p:nvPr/>
        </p:nvSpPr>
        <p:spPr bwMode="auto">
          <a:xfrm>
            <a:off x="3657600" y="22098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S:.05*.5*.054</a:t>
            </a:r>
          </a:p>
          <a:p>
            <a:r>
              <a:rPr lang="en-US" sz="1200" b="1">
                <a:latin typeface="Times New Roman" charset="0"/>
              </a:rPr>
              <a:t>     =.00135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716463" y="4367213"/>
            <a:ext cx="5254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687888" y="3521075"/>
            <a:ext cx="5270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660900" y="2674938"/>
            <a:ext cx="5254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611688" y="5029200"/>
            <a:ext cx="666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Prep:.2</a:t>
            </a:r>
          </a:p>
        </p:txBody>
      </p:sp>
      <p:sp>
        <p:nvSpPr>
          <p:cNvPr id="33" name="TextBox 41"/>
          <p:cNvSpPr txBox="1">
            <a:spLocks noChangeArrowheads="1"/>
          </p:cNvSpPr>
          <p:nvPr/>
        </p:nvSpPr>
        <p:spPr bwMode="auto">
          <a:xfrm>
            <a:off x="5562600" y="57912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NP:.16</a:t>
            </a:r>
          </a:p>
          <a:p>
            <a:r>
              <a:rPr lang="en-US" sz="1200" b="1">
                <a:latin typeface="Times New Roman" charset="0"/>
              </a:rPr>
              <a:t>PropNoun:.8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562600" y="4953000"/>
            <a:ext cx="1079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PP:1.0*.2*.16</a:t>
            </a:r>
          </a:p>
          <a:p>
            <a:r>
              <a:rPr lang="en-US" sz="1200" b="1">
                <a:latin typeface="Times New Roman" charset="0"/>
              </a:rPr>
              <a:t>       =.032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638800" y="4038600"/>
            <a:ext cx="9159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Nominal:</a:t>
            </a:r>
          </a:p>
          <a:p>
            <a:r>
              <a:rPr lang="en-US" sz="1200" b="1">
                <a:latin typeface="Times New Roman" charset="0"/>
              </a:rPr>
              <a:t>.5*.15*.032</a:t>
            </a:r>
          </a:p>
          <a:p>
            <a:r>
              <a:rPr lang="en-US" sz="1200" b="1">
                <a:latin typeface="Times New Roman" charset="0"/>
              </a:rPr>
              <a:t>=.0024</a:t>
            </a:r>
          </a:p>
        </p:txBody>
      </p:sp>
      <p:sp>
        <p:nvSpPr>
          <p:cNvPr id="34849" name="TextBox 36"/>
          <p:cNvSpPr txBox="1">
            <a:spLocks noChangeArrowheads="1"/>
          </p:cNvSpPr>
          <p:nvPr/>
        </p:nvSpPr>
        <p:spPr bwMode="auto">
          <a:xfrm>
            <a:off x="5562600" y="2971800"/>
            <a:ext cx="965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</a:t>
            </a:r>
          </a:p>
          <a:p>
            <a:r>
              <a:rPr lang="en-US" sz="1200" b="1">
                <a:latin typeface="Times New Roman" charset="0"/>
              </a:rPr>
              <a:t>       .0024</a:t>
            </a:r>
          </a:p>
          <a:p>
            <a:r>
              <a:rPr lang="en-US" sz="1200" b="1">
                <a:latin typeface="Times New Roman" charset="0"/>
              </a:rPr>
              <a:t>     =.000864</a:t>
            </a:r>
          </a:p>
        </p:txBody>
      </p:sp>
      <p:sp>
        <p:nvSpPr>
          <p:cNvPr id="34850" name="TextBox 40"/>
          <p:cNvSpPr txBox="1">
            <a:spLocks noChangeArrowheads="1"/>
          </p:cNvSpPr>
          <p:nvPr/>
        </p:nvSpPr>
        <p:spPr bwMode="auto">
          <a:xfrm>
            <a:off x="6657975" y="2060575"/>
            <a:ext cx="1095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solidFill>
                  <a:srgbClr val="000090"/>
                </a:solidFill>
                <a:latin typeface="Times New Roman" charset="0"/>
              </a:rPr>
              <a:t>S:.05*.5*</a:t>
            </a:r>
          </a:p>
          <a:p>
            <a:r>
              <a:rPr lang="en-US" sz="1200" b="1" dirty="0">
                <a:solidFill>
                  <a:srgbClr val="000090"/>
                </a:solidFill>
                <a:latin typeface="Times New Roman" charset="0"/>
              </a:rPr>
              <a:t>     .000864</a:t>
            </a:r>
          </a:p>
          <a:p>
            <a:r>
              <a:rPr lang="en-US" sz="1200" b="1" dirty="0">
                <a:solidFill>
                  <a:srgbClr val="000090"/>
                </a:solidFill>
                <a:latin typeface="Times New Roman" charset="0"/>
              </a:rPr>
              <a:t>   =.0000216</a:t>
            </a:r>
          </a:p>
        </p:txBody>
      </p:sp>
      <p:cxnSp>
        <p:nvCxnSpPr>
          <p:cNvPr id="34851" name="Straight Arrow Connector 46"/>
          <p:cNvCxnSpPr>
            <a:cxnSpLocks noChangeShapeType="1"/>
          </p:cNvCxnSpPr>
          <p:nvPr/>
        </p:nvCxnSpPr>
        <p:spPr bwMode="auto">
          <a:xfrm rot="10800000" flipV="1">
            <a:off x="2286000" y="2514600"/>
            <a:ext cx="3733800" cy="1"/>
          </a:xfrm>
          <a:prstGeom prst="straightConnector1">
            <a:avLst/>
          </a:prstGeom>
          <a:noFill/>
          <a:ln w="28575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34852" name="Straight Arrow Connector 48"/>
          <p:cNvCxnSpPr>
            <a:cxnSpLocks noChangeShapeType="1"/>
          </p:cNvCxnSpPr>
          <p:nvPr/>
        </p:nvCxnSpPr>
        <p:spPr bwMode="auto">
          <a:xfrm rot="5400000">
            <a:off x="5524501" y="2705101"/>
            <a:ext cx="685798" cy="304800"/>
          </a:xfrm>
          <a:prstGeom prst="straightConnector1">
            <a:avLst/>
          </a:prstGeom>
          <a:noFill/>
          <a:ln w="28575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37" name="Straight Arrow Connector 43"/>
          <p:cNvCxnSpPr>
            <a:cxnSpLocks noChangeShapeType="1"/>
          </p:cNvCxnSpPr>
          <p:nvPr/>
        </p:nvCxnSpPr>
        <p:spPr bwMode="auto">
          <a:xfrm rot="10800000" flipV="1">
            <a:off x="3886200" y="2655094"/>
            <a:ext cx="2133600" cy="88106"/>
          </a:xfrm>
          <a:prstGeom prst="straightConnector1">
            <a:avLst/>
          </a:prstGeom>
          <a:noFill/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38" name="Straight Arrow Connector 54"/>
          <p:cNvCxnSpPr>
            <a:cxnSpLocks noChangeShapeType="1"/>
          </p:cNvCxnSpPr>
          <p:nvPr/>
        </p:nvCxnSpPr>
        <p:spPr bwMode="auto">
          <a:xfrm rot="5400000">
            <a:off x="4716860" y="3727848"/>
            <a:ext cx="2375694" cy="230186"/>
          </a:xfrm>
          <a:prstGeom prst="straightConnector1">
            <a:avLst/>
          </a:prstGeom>
          <a:noFill/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 w="med" len="med"/>
          </a:ln>
        </p:spPr>
      </p:cxnSp>
      <p:sp>
        <p:nvSpPr>
          <p:cNvPr id="49" name="TextBox 41"/>
          <p:cNvSpPr txBox="1">
            <a:spLocks noChangeArrowheads="1"/>
          </p:cNvSpPr>
          <p:nvPr/>
        </p:nvSpPr>
        <p:spPr bwMode="auto">
          <a:xfrm>
            <a:off x="6642100" y="2947987"/>
            <a:ext cx="1095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solidFill>
                  <a:srgbClr val="3366FF"/>
                </a:solidFill>
                <a:latin typeface="Times New Roman" charset="0"/>
              </a:rPr>
              <a:t>S:.03*.0135*</a:t>
            </a:r>
          </a:p>
          <a:p>
            <a:r>
              <a:rPr lang="en-US" sz="1200" b="1" dirty="0">
                <a:solidFill>
                  <a:srgbClr val="3366FF"/>
                </a:solidFill>
                <a:latin typeface="Times New Roman" charset="0"/>
              </a:rPr>
              <a:t>    .032</a:t>
            </a:r>
          </a:p>
          <a:p>
            <a:r>
              <a:rPr lang="en-US" sz="1200" b="1" dirty="0">
                <a:solidFill>
                  <a:srgbClr val="3366FF"/>
                </a:solidFill>
                <a:latin typeface="Times New Roman" charset="0"/>
              </a:rPr>
              <a:t>  =.00001296</a:t>
            </a:r>
          </a:p>
        </p:txBody>
      </p:sp>
      <p:sp>
        <p:nvSpPr>
          <p:cNvPr id="51" name="Rectangle 50"/>
          <p:cNvSpPr/>
          <p:nvPr/>
        </p:nvSpPr>
        <p:spPr>
          <a:xfrm>
            <a:off x="609600" y="5132300"/>
            <a:ext cx="2217738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3366FF"/>
                </a:solidFill>
                <a:latin typeface="Times New Roman" charset="0"/>
                <a:ea typeface="Times New Roman" charset="0"/>
                <a:cs typeface="Times New Roman" charset="0"/>
              </a:rPr>
              <a:t>S → VP PP	0.03</a:t>
            </a:r>
            <a:endParaRPr lang="en-US" b="1" dirty="0">
              <a:solidFill>
                <a:srgbClr val="3366F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28060" y="5597351"/>
            <a:ext cx="2953340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0090"/>
                </a:solidFill>
                <a:latin typeface="Times New Roman" charset="0"/>
                <a:ea typeface="Times New Roman" charset="0"/>
                <a:cs typeface="Times New Roman" charset="0"/>
              </a:rPr>
              <a:t>S → Verb NP	0.05</a:t>
            </a:r>
            <a:endParaRPr lang="en-US" b="1" dirty="0">
              <a:solidFill>
                <a:srgbClr val="00009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36868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36869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0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1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2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3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4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5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6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7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8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9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80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81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82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83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6884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36885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6886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6887" name="TextBox 29"/>
          <p:cNvSpPr txBox="1">
            <a:spLocks noChangeArrowheads="1"/>
          </p:cNvSpPr>
          <p:nvPr/>
        </p:nvSpPr>
        <p:spPr bwMode="auto">
          <a:xfrm>
            <a:off x="36576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36888" name="TextBox 25"/>
          <p:cNvSpPr txBox="1">
            <a:spLocks noChangeArrowheads="1"/>
          </p:cNvSpPr>
          <p:nvPr/>
        </p:nvSpPr>
        <p:spPr bwMode="auto">
          <a:xfrm>
            <a:off x="3617913" y="26670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VP:.5*.5*.054</a:t>
            </a:r>
          </a:p>
          <a:p>
            <a:r>
              <a:rPr lang="en-US" sz="1200" b="1">
                <a:latin typeface="Times New Roman" charset="0"/>
              </a:rPr>
              <a:t>     =.0135</a:t>
            </a:r>
          </a:p>
        </p:txBody>
      </p:sp>
      <p:sp>
        <p:nvSpPr>
          <p:cNvPr id="36889" name="TextBox 26"/>
          <p:cNvSpPr txBox="1">
            <a:spLocks noChangeArrowheads="1"/>
          </p:cNvSpPr>
          <p:nvPr/>
        </p:nvSpPr>
        <p:spPr bwMode="auto">
          <a:xfrm>
            <a:off x="3657600" y="22098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S:.05*.5*.054</a:t>
            </a:r>
          </a:p>
          <a:p>
            <a:r>
              <a:rPr lang="en-US" sz="1200" b="1">
                <a:latin typeface="Times New Roman" charset="0"/>
              </a:rPr>
              <a:t>     =.00135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716463" y="4367213"/>
            <a:ext cx="5254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687888" y="3521075"/>
            <a:ext cx="5270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660900" y="2674938"/>
            <a:ext cx="5254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611688" y="5029200"/>
            <a:ext cx="666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Prep:.2</a:t>
            </a:r>
          </a:p>
        </p:txBody>
      </p:sp>
      <p:sp>
        <p:nvSpPr>
          <p:cNvPr id="33" name="TextBox 41"/>
          <p:cNvSpPr txBox="1">
            <a:spLocks noChangeArrowheads="1"/>
          </p:cNvSpPr>
          <p:nvPr/>
        </p:nvSpPr>
        <p:spPr bwMode="auto">
          <a:xfrm>
            <a:off x="5562600" y="57912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NP:.16</a:t>
            </a:r>
          </a:p>
          <a:p>
            <a:r>
              <a:rPr lang="en-US" sz="1200" b="1">
                <a:latin typeface="Times New Roman" charset="0"/>
              </a:rPr>
              <a:t>PropNoun:.8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562600" y="4953000"/>
            <a:ext cx="1079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PP:1.0*.2*.16</a:t>
            </a:r>
          </a:p>
          <a:p>
            <a:r>
              <a:rPr lang="en-US" sz="1200" b="1">
                <a:latin typeface="Times New Roman" charset="0"/>
              </a:rPr>
              <a:t>       =.032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638800" y="4038600"/>
            <a:ext cx="9159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Nominal:</a:t>
            </a:r>
          </a:p>
          <a:p>
            <a:r>
              <a:rPr lang="en-US" sz="1200" b="1">
                <a:latin typeface="Times New Roman" charset="0"/>
              </a:rPr>
              <a:t>.5*.15*.032</a:t>
            </a:r>
          </a:p>
          <a:p>
            <a:r>
              <a:rPr lang="en-US" sz="1200" b="1">
                <a:latin typeface="Times New Roman" charset="0"/>
              </a:rPr>
              <a:t>=.0024</a:t>
            </a:r>
          </a:p>
        </p:txBody>
      </p:sp>
      <p:sp>
        <p:nvSpPr>
          <p:cNvPr id="36897" name="TextBox 36"/>
          <p:cNvSpPr txBox="1">
            <a:spLocks noChangeArrowheads="1"/>
          </p:cNvSpPr>
          <p:nvPr/>
        </p:nvSpPr>
        <p:spPr bwMode="auto">
          <a:xfrm>
            <a:off x="5562600" y="2971800"/>
            <a:ext cx="965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</a:t>
            </a:r>
          </a:p>
          <a:p>
            <a:r>
              <a:rPr lang="en-US" sz="1200" b="1">
                <a:latin typeface="Times New Roman" charset="0"/>
              </a:rPr>
              <a:t>       .0024</a:t>
            </a:r>
          </a:p>
          <a:p>
            <a:r>
              <a:rPr lang="en-US" sz="1200" b="1">
                <a:latin typeface="Times New Roman" charset="0"/>
              </a:rPr>
              <a:t>     =.000864</a:t>
            </a:r>
          </a:p>
        </p:txBody>
      </p:sp>
      <p:sp>
        <p:nvSpPr>
          <p:cNvPr id="36898" name="TextBox 40"/>
          <p:cNvSpPr txBox="1">
            <a:spLocks noChangeArrowheads="1"/>
          </p:cNvSpPr>
          <p:nvPr/>
        </p:nvSpPr>
        <p:spPr bwMode="auto">
          <a:xfrm>
            <a:off x="5638800" y="2438400"/>
            <a:ext cx="1095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S:.0000216</a:t>
            </a:r>
          </a:p>
        </p:txBody>
      </p:sp>
      <p:cxnSp>
        <p:nvCxnSpPr>
          <p:cNvPr id="36899" name="Straight Arrow Connector 44"/>
          <p:cNvCxnSpPr>
            <a:cxnSpLocks noChangeShapeType="1"/>
          </p:cNvCxnSpPr>
          <p:nvPr/>
        </p:nvCxnSpPr>
        <p:spPr bwMode="auto">
          <a:xfrm rot="10800000">
            <a:off x="2286000" y="2514600"/>
            <a:ext cx="3429000" cy="603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900" name="Straight Arrow Connector 46"/>
          <p:cNvCxnSpPr>
            <a:cxnSpLocks noChangeShapeType="1"/>
          </p:cNvCxnSpPr>
          <p:nvPr/>
        </p:nvCxnSpPr>
        <p:spPr bwMode="auto">
          <a:xfrm rot="5400000">
            <a:off x="5486400" y="2895600"/>
            <a:ext cx="5334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901" name="Straight Arrow Connector 55"/>
          <p:cNvCxnSpPr>
            <a:cxnSpLocks noChangeShapeType="1"/>
          </p:cNvCxnSpPr>
          <p:nvPr/>
        </p:nvCxnSpPr>
        <p:spPr bwMode="auto">
          <a:xfrm rot="10800000" flipV="1">
            <a:off x="3200400" y="3352800"/>
            <a:ext cx="2514600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902" name="Straight Arrow Connector 57"/>
          <p:cNvCxnSpPr>
            <a:cxnSpLocks noChangeShapeType="1"/>
          </p:cNvCxnSpPr>
          <p:nvPr/>
        </p:nvCxnSpPr>
        <p:spPr bwMode="auto">
          <a:xfrm rot="16200000" flipH="1">
            <a:off x="5372100" y="3695700"/>
            <a:ext cx="7620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903" name="Straight Arrow Connector 59"/>
          <p:cNvCxnSpPr>
            <a:cxnSpLocks noChangeShapeType="1"/>
          </p:cNvCxnSpPr>
          <p:nvPr/>
        </p:nvCxnSpPr>
        <p:spPr bwMode="auto">
          <a:xfrm rot="10800000" flipV="1">
            <a:off x="4572000" y="4191000"/>
            <a:ext cx="12192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904" name="Straight Arrow Connector 61"/>
          <p:cNvCxnSpPr>
            <a:cxnSpLocks noChangeShapeType="1"/>
          </p:cNvCxnSpPr>
          <p:nvPr/>
        </p:nvCxnSpPr>
        <p:spPr bwMode="auto">
          <a:xfrm rot="5400000">
            <a:off x="5295901" y="4610100"/>
            <a:ext cx="83820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905" name="Straight Arrow Connector 65"/>
          <p:cNvCxnSpPr>
            <a:cxnSpLocks noChangeShapeType="1"/>
          </p:cNvCxnSpPr>
          <p:nvPr/>
        </p:nvCxnSpPr>
        <p:spPr bwMode="auto">
          <a:xfrm rot="10800000" flipV="1">
            <a:off x="5181600" y="5105400"/>
            <a:ext cx="5334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906" name="Straight Arrow Connector 67"/>
          <p:cNvCxnSpPr>
            <a:cxnSpLocks noChangeShapeType="1"/>
          </p:cNvCxnSpPr>
          <p:nvPr/>
        </p:nvCxnSpPr>
        <p:spPr bwMode="auto">
          <a:xfrm rot="16200000" flipH="1">
            <a:off x="5410200" y="5486400"/>
            <a:ext cx="6858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9" name="TextBox 68"/>
          <p:cNvSpPr txBox="1"/>
          <p:nvPr/>
        </p:nvSpPr>
        <p:spPr>
          <a:xfrm>
            <a:off x="6546850" y="2209800"/>
            <a:ext cx="2657475" cy="1938338"/>
          </a:xfrm>
          <a:prstGeom prst="rect">
            <a:avLst/>
          </a:prstGeom>
          <a:noFill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Times New Roman" charset="0"/>
              </a:rPr>
              <a:t>Pick most probable</a:t>
            </a:r>
          </a:p>
          <a:p>
            <a:r>
              <a:rPr lang="en-US" sz="2000" b="1" dirty="0">
                <a:solidFill>
                  <a:srgbClr val="FF0000"/>
                </a:solidFill>
                <a:latin typeface="Times New Roman" charset="0"/>
              </a:rPr>
              <a:t>parse, i.e. take max to</a:t>
            </a:r>
          </a:p>
          <a:p>
            <a:r>
              <a:rPr lang="en-US" sz="2000" b="1" dirty="0">
                <a:solidFill>
                  <a:srgbClr val="FF0000"/>
                </a:solidFill>
                <a:latin typeface="Times New Roman" charset="0"/>
              </a:rPr>
              <a:t>combine probabilities</a:t>
            </a:r>
          </a:p>
          <a:p>
            <a:r>
              <a:rPr lang="en-US" sz="2000" b="1" dirty="0">
                <a:solidFill>
                  <a:srgbClr val="FF0000"/>
                </a:solidFill>
                <a:latin typeface="Times New Roman" charset="0"/>
              </a:rPr>
              <a:t>of multiple derivations</a:t>
            </a:r>
          </a:p>
          <a:p>
            <a:r>
              <a:rPr lang="en-US" sz="2000" b="1" dirty="0">
                <a:solidFill>
                  <a:srgbClr val="FF0000"/>
                </a:solidFill>
                <a:latin typeface="Times New Roman" charset="0"/>
              </a:rPr>
              <a:t>of each constituent in</a:t>
            </a:r>
          </a:p>
          <a:p>
            <a:r>
              <a:rPr lang="en-US" sz="2000" b="1" dirty="0">
                <a:solidFill>
                  <a:srgbClr val="FF0000"/>
                </a:solidFill>
                <a:latin typeface="Times New Roman" charset="0"/>
              </a:rPr>
              <a:t>each </a:t>
            </a:r>
            <a:r>
              <a:rPr lang="en-US" sz="2000" b="1" dirty="0" smtClean="0">
                <a:solidFill>
                  <a:srgbClr val="FF0000"/>
                </a:solidFill>
                <a:latin typeface="Times New Roman" charset="0"/>
              </a:rPr>
              <a:t>cell</a:t>
            </a:r>
            <a:endParaRPr lang="en-US" sz="2000" b="1" dirty="0">
              <a:solidFill>
                <a:srgbClr val="FF000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</a:t>
            </a:r>
            <a:r>
              <a:rPr lang="en-US" dirty="0"/>
              <a:t>PCFG Limitations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err="1" smtClean="0"/>
              <a:t>PCFGs</a:t>
            </a:r>
            <a:r>
              <a:rPr lang="en-US" sz="2800" dirty="0" smtClean="0"/>
              <a:t> </a:t>
            </a:r>
            <a:r>
              <a:rPr lang="en-US" sz="2800" dirty="0"/>
              <a:t>do not rely on specific words or concepts, only general structural disambiguation is possible (e.g. prefer to attach </a:t>
            </a:r>
            <a:r>
              <a:rPr lang="en-US" sz="2800" dirty="0" err="1"/>
              <a:t>PPs</a:t>
            </a:r>
            <a:r>
              <a:rPr lang="en-US" sz="2800" dirty="0"/>
              <a:t> to </a:t>
            </a:r>
            <a:r>
              <a:rPr lang="en-US" sz="2800" dirty="0" err="1"/>
              <a:t>Nominals</a:t>
            </a:r>
            <a:r>
              <a:rPr lang="en-US" sz="28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500" dirty="0" smtClean="0"/>
              <a:t>Generic </a:t>
            </a:r>
            <a:r>
              <a:rPr lang="en-US" sz="2500" dirty="0" err="1" smtClean="0"/>
              <a:t>PCFGs</a:t>
            </a:r>
            <a:r>
              <a:rPr lang="en-US" sz="2500" dirty="0" smtClean="0"/>
              <a:t> </a:t>
            </a:r>
            <a:r>
              <a:rPr lang="en-US" sz="2500" dirty="0"/>
              <a:t>cannot resolve syntactic ambiguities that require semantics to resolve, e.g. ate with fork vs. </a:t>
            </a:r>
            <a:r>
              <a:rPr lang="en-US" sz="2500" dirty="0" smtClean="0"/>
              <a:t>meatballs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Smoothing/dealing with out of vocabulary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MLE estimates are not always the best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Smarter Marketing and the Weak Link In Its Success</a:t>
            </a:r>
          </a:p>
          <a:p>
            <a:pPr lvl="1"/>
            <a:r>
              <a:rPr lang="en-US" sz="1400" dirty="0">
                <a:hlinkClick r:id="rId2"/>
              </a:rPr>
              <a:t>http://searchenginewatch.com/article/2077636/Smarter-Marketing-and-the-Weak-Link-In-Its-</a:t>
            </a:r>
            <a:r>
              <a:rPr lang="en-US" sz="1400" dirty="0" smtClean="0">
                <a:hlinkClick r:id="rId2"/>
              </a:rPr>
              <a:t>Success</a:t>
            </a:r>
            <a:endParaRPr lang="en-US" sz="1400" dirty="0" smtClean="0"/>
          </a:p>
          <a:p>
            <a:endParaRPr lang="en-US" sz="1700" dirty="0" smtClean="0"/>
          </a:p>
          <a:p>
            <a:endParaRPr lang="en-US" sz="2000" dirty="0" smtClean="0"/>
          </a:p>
          <a:p>
            <a:r>
              <a:rPr lang="en-US" sz="2000" dirty="0" smtClean="0"/>
              <a:t>What </a:t>
            </a:r>
            <a:r>
              <a:rPr lang="en-US" sz="2000" dirty="0"/>
              <a:t>are the ethics involved with tracking user interests for the purpose of advertising</a:t>
            </a:r>
            <a:r>
              <a:rPr lang="en-US" sz="2000" dirty="0" smtClean="0"/>
              <a:t>?  Is </a:t>
            </a:r>
            <a:r>
              <a:rPr lang="en-US" sz="2000" dirty="0"/>
              <a:t>this something you find preferable to 'blind' marketing?</a:t>
            </a:r>
          </a:p>
          <a:p>
            <a:endParaRPr lang="en-US" sz="2000" dirty="0" smtClean="0"/>
          </a:p>
          <a:p>
            <a:r>
              <a:rPr lang="en-US" sz="2000" dirty="0" smtClean="0"/>
              <a:t>Is possible </a:t>
            </a:r>
            <a:r>
              <a:rPr lang="en-US" sz="2000" dirty="0"/>
              <a:t>to get an accurate picture of </a:t>
            </a:r>
            <a:r>
              <a:rPr lang="en-US" sz="2000" dirty="0" smtClean="0"/>
              <a:t>someone’s interests </a:t>
            </a:r>
            <a:r>
              <a:rPr lang="en-US" sz="2000" dirty="0"/>
              <a:t>from their web activity? What sources would be good for doing so?</a:t>
            </a:r>
          </a:p>
          <a:p>
            <a:endParaRPr lang="en-US" sz="2000" dirty="0" smtClean="0"/>
          </a:p>
          <a:p>
            <a:r>
              <a:rPr lang="en-US" sz="2000" dirty="0" smtClean="0"/>
              <a:t>How </a:t>
            </a:r>
            <a:r>
              <a:rPr lang="en-US" sz="2000" dirty="0"/>
              <a:t>do you feel about websites that change content depending on the viewer? What are the implications of sites that behave this way?</a:t>
            </a:r>
          </a:p>
        </p:txBody>
      </p:sp>
    </p:spTree>
    <p:extLst>
      <p:ext uri="{BB962C8B-B14F-4D97-AF65-F5344CB8AC3E}">
        <p14:creationId xmlns:p14="http://schemas.microsoft.com/office/powerpoint/2010/main" val="482636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</a:t>
            </a:r>
            <a:endParaRPr lang="en-US" dirty="0"/>
          </a:p>
        </p:txBody>
      </p:sp>
      <p:sp>
        <p:nvSpPr>
          <p:cNvPr id="35" name="Content Placeholder 34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95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Top-down parsing</a:t>
            </a:r>
          </a:p>
          <a:p>
            <a:pPr lvl="1"/>
            <a:r>
              <a:rPr lang="en-US" sz="2000" dirty="0" smtClean="0"/>
              <a:t>start at the top (usually S) and apply rules</a:t>
            </a:r>
          </a:p>
          <a:p>
            <a:pPr lvl="1"/>
            <a:r>
              <a:rPr lang="en-US" sz="2000" dirty="0" smtClean="0"/>
              <a:t>matching left-hand sides and replacing with right-hand sides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n-US" sz="2000" dirty="0" smtClean="0"/>
              <a:t>Bottom-up parsing</a:t>
            </a:r>
          </a:p>
          <a:p>
            <a:pPr lvl="1"/>
            <a:r>
              <a:rPr lang="en-US" sz="1800" dirty="0" smtClean="0"/>
              <a:t>start at the bottom (i.e. words) and build the parse tree up from there</a:t>
            </a:r>
          </a:p>
          <a:p>
            <a:pPr lvl="1"/>
            <a:r>
              <a:rPr lang="en-US" sz="1800" dirty="0" smtClean="0"/>
              <a:t>matching right-hand sides and replacing with left-hand sides</a:t>
            </a:r>
          </a:p>
          <a:p>
            <a:pPr lvl="2"/>
            <a:endParaRPr lang="en-US" sz="1600" dirty="0" smtClean="0"/>
          </a:p>
        </p:txBody>
      </p:sp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3238500" y="5637212"/>
            <a:ext cx="1905000" cy="992188"/>
            <a:chOff x="1968" y="2160"/>
            <a:chExt cx="1200" cy="624"/>
          </a:xfrm>
        </p:grpSpPr>
        <p:sp>
          <p:nvSpPr>
            <p:cNvPr id="11" name="Line 5"/>
            <p:cNvSpPr>
              <a:spLocks noChangeShapeType="1"/>
            </p:cNvSpPr>
            <p:nvPr/>
          </p:nvSpPr>
          <p:spPr bwMode="auto">
            <a:xfrm flipV="1">
              <a:off x="1968" y="2160"/>
              <a:ext cx="576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2544" y="2160"/>
              <a:ext cx="624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 flipH="1">
              <a:off x="2592" y="2496"/>
              <a:ext cx="288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2736" y="2640"/>
              <a:ext cx="144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9"/>
            <p:cNvSpPr>
              <a:spLocks noChangeShapeType="1"/>
            </p:cNvSpPr>
            <p:nvPr/>
          </p:nvSpPr>
          <p:spPr bwMode="auto">
            <a:xfrm flipH="1">
              <a:off x="2256" y="2304"/>
              <a:ext cx="43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" name="Line 10"/>
          <p:cNvSpPr>
            <a:spLocks noChangeShapeType="1"/>
          </p:cNvSpPr>
          <p:nvPr/>
        </p:nvSpPr>
        <p:spPr bwMode="auto">
          <a:xfrm flipV="1">
            <a:off x="4076700" y="6170612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 flipH="1" flipV="1">
            <a:off x="4686300" y="6399212"/>
            <a:ext cx="150813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 flipH="1" flipV="1">
            <a:off x="4837113" y="6094412"/>
            <a:ext cx="458787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3"/>
          <p:cNvSpPr>
            <a:spLocks noChangeShapeType="1"/>
          </p:cNvSpPr>
          <p:nvPr/>
        </p:nvSpPr>
        <p:spPr bwMode="auto">
          <a:xfrm flipV="1">
            <a:off x="3543300" y="5942012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 flipV="1">
            <a:off x="3086100" y="5561012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27"/>
          <p:cNvSpPr>
            <a:spLocks noChangeShapeType="1"/>
          </p:cNvSpPr>
          <p:nvPr/>
        </p:nvSpPr>
        <p:spPr bwMode="auto">
          <a:xfrm flipH="1" flipV="1">
            <a:off x="4305300" y="5561012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2" name="Group 15"/>
          <p:cNvGrpSpPr>
            <a:grpSpLocks/>
          </p:cNvGrpSpPr>
          <p:nvPr/>
        </p:nvGrpSpPr>
        <p:grpSpPr bwMode="auto">
          <a:xfrm>
            <a:off x="3048000" y="3048000"/>
            <a:ext cx="1905000" cy="990600"/>
            <a:chOff x="1968" y="2160"/>
            <a:chExt cx="1200" cy="624"/>
          </a:xfrm>
        </p:grpSpPr>
        <p:sp>
          <p:nvSpPr>
            <p:cNvPr id="23" name="Line 16"/>
            <p:cNvSpPr>
              <a:spLocks noChangeShapeType="1"/>
            </p:cNvSpPr>
            <p:nvPr/>
          </p:nvSpPr>
          <p:spPr bwMode="auto">
            <a:xfrm flipV="1">
              <a:off x="1968" y="2160"/>
              <a:ext cx="576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17"/>
            <p:cNvSpPr>
              <a:spLocks noChangeShapeType="1"/>
            </p:cNvSpPr>
            <p:nvPr/>
          </p:nvSpPr>
          <p:spPr bwMode="auto">
            <a:xfrm>
              <a:off x="2544" y="2160"/>
              <a:ext cx="624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18"/>
            <p:cNvSpPr>
              <a:spLocks noChangeShapeType="1"/>
            </p:cNvSpPr>
            <p:nvPr/>
          </p:nvSpPr>
          <p:spPr bwMode="auto">
            <a:xfrm flipH="1">
              <a:off x="2592" y="2496"/>
              <a:ext cx="288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19"/>
            <p:cNvSpPr>
              <a:spLocks noChangeShapeType="1"/>
            </p:cNvSpPr>
            <p:nvPr/>
          </p:nvSpPr>
          <p:spPr bwMode="auto">
            <a:xfrm>
              <a:off x="2736" y="2640"/>
              <a:ext cx="144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0"/>
            <p:cNvSpPr>
              <a:spLocks noChangeShapeType="1"/>
            </p:cNvSpPr>
            <p:nvPr/>
          </p:nvSpPr>
          <p:spPr bwMode="auto">
            <a:xfrm flipH="1">
              <a:off x="2256" y="2304"/>
              <a:ext cx="43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" name="Line 21"/>
          <p:cNvSpPr>
            <a:spLocks noChangeShapeType="1"/>
          </p:cNvSpPr>
          <p:nvPr/>
        </p:nvSpPr>
        <p:spPr bwMode="auto">
          <a:xfrm flipV="1">
            <a:off x="3886200" y="3581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22"/>
          <p:cNvSpPr>
            <a:spLocks noChangeShapeType="1"/>
          </p:cNvSpPr>
          <p:nvPr/>
        </p:nvSpPr>
        <p:spPr bwMode="auto">
          <a:xfrm flipH="1" flipV="1">
            <a:off x="4494213" y="3810000"/>
            <a:ext cx="153987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23"/>
          <p:cNvSpPr>
            <a:spLocks noChangeShapeType="1"/>
          </p:cNvSpPr>
          <p:nvPr/>
        </p:nvSpPr>
        <p:spPr bwMode="auto">
          <a:xfrm flipH="1" flipV="1">
            <a:off x="4114800" y="2971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24"/>
          <p:cNvSpPr>
            <a:spLocks noChangeShapeType="1"/>
          </p:cNvSpPr>
          <p:nvPr/>
        </p:nvSpPr>
        <p:spPr bwMode="auto">
          <a:xfrm flipV="1">
            <a:off x="3352800" y="33528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25"/>
          <p:cNvSpPr>
            <a:spLocks noChangeShapeType="1"/>
          </p:cNvSpPr>
          <p:nvPr/>
        </p:nvSpPr>
        <p:spPr bwMode="auto">
          <a:xfrm flipV="1">
            <a:off x="2895600" y="29718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26"/>
          <p:cNvSpPr>
            <a:spLocks noChangeShapeType="1"/>
          </p:cNvSpPr>
          <p:nvPr/>
        </p:nvSpPr>
        <p:spPr bwMode="auto">
          <a:xfrm flipH="1" flipV="1">
            <a:off x="4648200" y="3503613"/>
            <a:ext cx="381000" cy="382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CKY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grammar must be converted to </a:t>
            </a:r>
            <a:r>
              <a:rPr lang="en-US" b="1" dirty="0">
                <a:solidFill>
                  <a:srgbClr val="FF0000"/>
                </a:solidFill>
              </a:rPr>
              <a:t>Chomsky normal form (CNF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dirty="0" smtClean="0"/>
              <a:t>We’ll allow all unary rules, though</a:t>
            </a:r>
          </a:p>
          <a:p>
            <a:endParaRPr lang="en-US" dirty="0" smtClean="0"/>
          </a:p>
          <a:p>
            <a:r>
              <a:rPr lang="en-US" dirty="0" smtClean="0"/>
              <a:t>Parse </a:t>
            </a:r>
            <a:r>
              <a:rPr lang="en-US" dirty="0"/>
              <a:t>bottom-up storing phrases formed from all substrings in a triangular table (chart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cxnSp>
        <p:nvCxnSpPr>
          <p:cNvPr id="39" name="Straight Arrow Connector 38"/>
          <p:cNvCxnSpPr/>
          <p:nvPr/>
        </p:nvCxnSpPr>
        <p:spPr>
          <a:xfrm rot="10800000">
            <a:off x="4038600" y="3938678"/>
            <a:ext cx="2209800" cy="7857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324600" y="4626114"/>
            <a:ext cx="2289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what does this cell represent?</a:t>
            </a:r>
            <a:endParaRPr lang="en-US" sz="20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cxnSp>
        <p:nvCxnSpPr>
          <p:cNvPr id="39" name="Straight Arrow Connector 38"/>
          <p:cNvCxnSpPr/>
          <p:nvPr/>
        </p:nvCxnSpPr>
        <p:spPr>
          <a:xfrm rot="10800000">
            <a:off x="4038600" y="3938678"/>
            <a:ext cx="2209800" cy="7857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715000" y="4778514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all constituents spanning 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1-3 or “the man with” </a:t>
            </a:r>
            <a:endParaRPr lang="en-US" sz="20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5433</TotalTime>
  <Words>4273</Words>
  <Application>Microsoft Macintosh PowerPoint</Application>
  <PresentationFormat>On-screen Show (4:3)</PresentationFormat>
  <Paragraphs>1478</Paragraphs>
  <Slides>59</Slides>
  <Notes>41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Median</vt:lpstr>
      <vt:lpstr>Parsing</vt:lpstr>
      <vt:lpstr>Admin</vt:lpstr>
      <vt:lpstr>Admin</vt:lpstr>
      <vt:lpstr>Admin</vt:lpstr>
      <vt:lpstr>Parsing</vt:lpstr>
      <vt:lpstr>Parsing</vt:lpstr>
      <vt:lpstr>CKY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CKY: some things to talk about</vt:lpstr>
      <vt:lpstr>CKY: retrieving the parse</vt:lpstr>
      <vt:lpstr>CKY: retrieving the parse</vt:lpstr>
      <vt:lpstr>CKY: retrieving the parse</vt:lpstr>
      <vt:lpstr>CKY: retrieving the parse</vt:lpstr>
      <vt:lpstr>CKY: retrieving the parse</vt:lpstr>
      <vt:lpstr>CKY: retrieving the parse</vt:lpstr>
      <vt:lpstr>CKY: retrieving the parse</vt:lpstr>
      <vt:lpstr>CKY: retrieving the parse</vt:lpstr>
      <vt:lpstr>CKY: some things to think about</vt:lpstr>
      <vt:lpstr>Parsing ambiguity</vt:lpstr>
      <vt:lpstr>A Simple PCFG</vt:lpstr>
      <vt:lpstr>PowerPoint Presentation</vt:lpstr>
      <vt:lpstr>Parsing with PCFGs</vt:lpstr>
      <vt:lpstr>Probabilistic CKY</vt:lpstr>
      <vt:lpstr> Probabilistic Grammar Conversion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Generic PCFG Limitations</vt:lpstr>
      <vt:lpstr>Article discussion</vt:lpstr>
    </vt:vector>
  </TitlesOfParts>
  <Company>Pomona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David Kauchak</cp:lastModifiedBy>
  <cp:revision>395</cp:revision>
  <cp:lastPrinted>2011-02-16T23:33:34Z</cp:lastPrinted>
  <dcterms:created xsi:type="dcterms:W3CDTF">2011-02-16T20:16:42Z</dcterms:created>
  <dcterms:modified xsi:type="dcterms:W3CDTF">2011-10-11T17:38:08Z</dcterms:modified>
</cp:coreProperties>
</file>