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2.xml" ContentType="application/vnd.openxmlformats-officedocument.presentationml.notesSlide+xml"/>
  <Override PartName="/ppt/embeddings/oleObject26.bin" ContentType="application/vnd.openxmlformats-officedocument.oleObject"/>
  <Override PartName="/ppt/notesSlides/notesSlide1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Microsoft_Equation1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608" r:id="rId2"/>
    <p:sldId id="256" r:id="rId3"/>
    <p:sldId id="438" r:id="rId4"/>
    <p:sldId id="522" r:id="rId5"/>
    <p:sldId id="595" r:id="rId6"/>
    <p:sldId id="596" r:id="rId7"/>
    <p:sldId id="466" r:id="rId8"/>
    <p:sldId id="599" r:id="rId9"/>
    <p:sldId id="502" r:id="rId10"/>
    <p:sldId id="524" r:id="rId11"/>
    <p:sldId id="526" r:id="rId12"/>
    <p:sldId id="525" r:id="rId13"/>
    <p:sldId id="527" r:id="rId14"/>
    <p:sldId id="528" r:id="rId15"/>
    <p:sldId id="529" r:id="rId16"/>
    <p:sldId id="530" r:id="rId17"/>
    <p:sldId id="532" r:id="rId18"/>
    <p:sldId id="531" r:id="rId19"/>
    <p:sldId id="533" r:id="rId20"/>
    <p:sldId id="559" r:id="rId21"/>
    <p:sldId id="560" r:id="rId22"/>
    <p:sldId id="561" r:id="rId23"/>
    <p:sldId id="562" r:id="rId24"/>
    <p:sldId id="566" r:id="rId25"/>
    <p:sldId id="570" r:id="rId26"/>
    <p:sldId id="572" r:id="rId27"/>
    <p:sldId id="580" r:id="rId28"/>
    <p:sldId id="574" r:id="rId29"/>
    <p:sldId id="581" r:id="rId30"/>
    <p:sldId id="575" r:id="rId31"/>
    <p:sldId id="576" r:id="rId32"/>
    <p:sldId id="582" r:id="rId33"/>
    <p:sldId id="523" r:id="rId34"/>
    <p:sldId id="536" r:id="rId35"/>
    <p:sldId id="537" r:id="rId36"/>
    <p:sldId id="538" r:id="rId37"/>
    <p:sldId id="539" r:id="rId38"/>
    <p:sldId id="540" r:id="rId39"/>
    <p:sldId id="541" r:id="rId40"/>
    <p:sldId id="607" r:id="rId41"/>
    <p:sldId id="542" r:id="rId42"/>
    <p:sldId id="586" r:id="rId43"/>
    <p:sldId id="587" r:id="rId44"/>
    <p:sldId id="583" r:id="rId45"/>
    <p:sldId id="588" r:id="rId46"/>
    <p:sldId id="589" r:id="rId47"/>
    <p:sldId id="591" r:id="rId48"/>
    <p:sldId id="601" r:id="rId49"/>
    <p:sldId id="602" r:id="rId50"/>
    <p:sldId id="603" r:id="rId51"/>
    <p:sldId id="605" r:id="rId52"/>
    <p:sldId id="604" r:id="rId53"/>
    <p:sldId id="592" r:id="rId54"/>
    <p:sldId id="593" r:id="rId55"/>
    <p:sldId id="543" r:id="rId56"/>
    <p:sldId id="594" r:id="rId57"/>
    <p:sldId id="544" r:id="rId58"/>
    <p:sldId id="597" r:id="rId59"/>
    <p:sldId id="598" r:id="rId60"/>
    <p:sldId id="546" r:id="rId61"/>
    <p:sldId id="549" r:id="rId62"/>
    <p:sldId id="606" r:id="rId63"/>
    <p:sldId id="55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85346" autoAdjust="0"/>
  </p:normalViewPr>
  <p:slideViewPr>
    <p:cSldViewPr snapToObjects="1">
      <p:cViewPr varScale="1">
        <p:scale>
          <a:sx n="69" d="100"/>
          <a:sy n="69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Sheet1!$A$1:$A$10</c:f>
              <c:numCache>
                <c:formatCode>General</c:formatCode>
                <c:ptCount val="10"/>
                <c:pt idx="0">
                  <c:v>47875.0</c:v>
                </c:pt>
                <c:pt idx="1">
                  <c:v>12992.0</c:v>
                </c:pt>
                <c:pt idx="2">
                  <c:v>6549.0</c:v>
                </c:pt>
                <c:pt idx="3">
                  <c:v>3991.0</c:v>
                </c:pt>
                <c:pt idx="4">
                  <c:v>2968.0</c:v>
                </c:pt>
                <c:pt idx="5">
                  <c:v>2172.0</c:v>
                </c:pt>
                <c:pt idx="6">
                  <c:v>1784.0</c:v>
                </c:pt>
                <c:pt idx="7">
                  <c:v>1384.0</c:v>
                </c:pt>
                <c:pt idx="8">
                  <c:v>1113.0</c:v>
                </c:pt>
                <c:pt idx="9">
                  <c:v>926.0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565096"/>
        <c:axId val="497568040"/>
      </c:barChart>
      <c:catAx>
        <c:axId val="497565096"/>
        <c:scaling>
          <c:orientation val="minMax"/>
        </c:scaling>
        <c:delete val="0"/>
        <c:axPos val="l"/>
        <c:majorTickMark val="out"/>
        <c:minorTickMark val="none"/>
        <c:tickLblPos val="nextTo"/>
        <c:crossAx val="497568040"/>
        <c:crosses val="autoZero"/>
        <c:auto val="1"/>
        <c:lblAlgn val="ctr"/>
        <c:lblOffset val="100"/>
        <c:noMultiLvlLbl val="0"/>
      </c:catAx>
      <c:valAx>
        <c:axId val="497568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97565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Sheet1!$A$1:$A$10</c:f>
              <c:numCache>
                <c:formatCode>General</c:formatCode>
                <c:ptCount val="10"/>
                <c:pt idx="0">
                  <c:v>47875.0</c:v>
                </c:pt>
                <c:pt idx="1">
                  <c:v>12992.0</c:v>
                </c:pt>
                <c:pt idx="2">
                  <c:v>6549.0</c:v>
                </c:pt>
                <c:pt idx="3">
                  <c:v>3991.0</c:v>
                </c:pt>
                <c:pt idx="4">
                  <c:v>2968.0</c:v>
                </c:pt>
                <c:pt idx="5">
                  <c:v>2172.0</c:v>
                </c:pt>
                <c:pt idx="6">
                  <c:v>1784.0</c:v>
                </c:pt>
                <c:pt idx="7">
                  <c:v>1384.0</c:v>
                </c:pt>
                <c:pt idx="8">
                  <c:v>1113.0</c:v>
                </c:pt>
                <c:pt idx="9">
                  <c:v>926.0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8072"/>
        <c:axId val="44381016"/>
      </c:barChart>
      <c:catAx>
        <c:axId val="44378072"/>
        <c:scaling>
          <c:orientation val="minMax"/>
        </c:scaling>
        <c:delete val="0"/>
        <c:axPos val="l"/>
        <c:majorTickMark val="out"/>
        <c:minorTickMark val="none"/>
        <c:tickLblPos val="nextTo"/>
        <c:crossAx val="44381016"/>
        <c:crosses val="autoZero"/>
        <c:auto val="1"/>
        <c:lblAlgn val="ctr"/>
        <c:lblOffset val="100"/>
        <c:noMultiLvlLbl val="0"/>
      </c:catAx>
      <c:valAx>
        <c:axId val="44381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78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Sheet1!$A$1:$A$10</c:f>
              <c:numCache>
                <c:formatCode>General</c:formatCode>
                <c:ptCount val="10"/>
                <c:pt idx="0">
                  <c:v>47875.0</c:v>
                </c:pt>
                <c:pt idx="1">
                  <c:v>12992.0</c:v>
                </c:pt>
                <c:pt idx="2">
                  <c:v>6549.0</c:v>
                </c:pt>
                <c:pt idx="3">
                  <c:v>3991.0</c:v>
                </c:pt>
                <c:pt idx="4">
                  <c:v>2968.0</c:v>
                </c:pt>
                <c:pt idx="5">
                  <c:v>2172.0</c:v>
                </c:pt>
                <c:pt idx="6">
                  <c:v>1784.0</c:v>
                </c:pt>
                <c:pt idx="7">
                  <c:v>1384.0</c:v>
                </c:pt>
                <c:pt idx="8">
                  <c:v>1113.0</c:v>
                </c:pt>
                <c:pt idx="9">
                  <c:v>926.0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5656"/>
        <c:axId val="44428600"/>
      </c:barChart>
      <c:catAx>
        <c:axId val="44425656"/>
        <c:scaling>
          <c:orientation val="minMax"/>
        </c:scaling>
        <c:delete val="0"/>
        <c:axPos val="l"/>
        <c:majorTickMark val="out"/>
        <c:minorTickMark val="none"/>
        <c:tickLblPos val="nextTo"/>
        <c:crossAx val="44428600"/>
        <c:crosses val="autoZero"/>
        <c:auto val="1"/>
        <c:lblAlgn val="ctr"/>
        <c:lblOffset val="100"/>
        <c:noMultiLvlLbl val="0"/>
      </c:catAx>
      <c:valAx>
        <c:axId val="44428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425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ignores a lot of information!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we have something like:</a:t>
            </a:r>
          </a:p>
          <a:p>
            <a:pPr>
              <a:buFontTx/>
              <a:buNone/>
            </a:pPr>
            <a:r>
              <a:rPr lang="en-US" dirty="0" smtClean="0"/>
              <a:t>	“the </a:t>
            </a:r>
            <a:r>
              <a:rPr lang="en-US" dirty="0" err="1" smtClean="0"/>
              <a:t>dow</a:t>
            </a:r>
            <a:r>
              <a:rPr lang="en-US" dirty="0" smtClean="0"/>
              <a:t> &lt;word&gt;”</a:t>
            </a:r>
          </a:p>
          <a:p>
            <a:pPr>
              <a:buFontTx/>
              <a:buNone/>
            </a:pPr>
            <a:r>
              <a:rPr lang="en-US" dirty="0" smtClean="0"/>
              <a:t>	or</a:t>
            </a:r>
          </a:p>
          <a:p>
            <a:pPr>
              <a:buFontTx/>
              <a:buNone/>
            </a:pPr>
            <a:r>
              <a:rPr lang="en-US" dirty="0" smtClean="0"/>
              <a:t>	“Adobe</a:t>
            </a:r>
            <a:r>
              <a:rPr lang="en-US" baseline="0" dirty="0" smtClean="0"/>
              <a:t> acquired &lt;word&gt;”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</a:t>
            </a:r>
            <a:r>
              <a:rPr lang="en-US" baseline="0" dirty="0" smtClean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</a:t>
            </a:r>
            <a:r>
              <a:rPr lang="en-US" baseline="0" dirty="0" smtClean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people</a:t>
            </a:r>
            <a:r>
              <a:rPr lang="en-US" baseline="0" dirty="0" smtClean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similar to </a:t>
            </a:r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similar to </a:t>
            </a:r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CEB45-CE07-BE4C-84AF-65E4C90C6A13}" type="slidenum">
              <a:rPr lang="en-US"/>
              <a:pPr/>
              <a:t>24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CEB45-CE07-BE4C-84AF-65E4C90C6A13}" type="slidenum">
              <a:rPr lang="en-US"/>
              <a:pPr/>
              <a:t>25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CEB45-CE07-BE4C-84AF-65E4C90C6A13}" type="slidenum">
              <a:rPr lang="en-US"/>
              <a:pPr/>
              <a:t>26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ignores a lot of information!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speech.sri.com/projects/srilm/" TargetMode="External"/><Relationship Id="rId3" Type="http://schemas.openxmlformats.org/officeDocument/2006/relationships/hyperlink" Target="http://www.speech.cs.cmu.edu/SLM_info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=RE4ce4mexrU</a:t>
            </a:r>
          </a:p>
        </p:txBody>
      </p:sp>
    </p:spTree>
    <p:extLst>
      <p:ext uri="{BB962C8B-B14F-4D97-AF65-F5344CB8AC3E}">
        <p14:creationId xmlns:p14="http://schemas.microsoft.com/office/powerpoint/2010/main" val="59507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-gram language modeling assumes we have a fixed vocabulary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 smtClean="0"/>
          </a:p>
          <a:p>
            <a:r>
              <a:rPr lang="en-US" dirty="0" smtClean="0"/>
              <a:t>Whether implicit or explicit, an </a:t>
            </a:r>
            <a:r>
              <a:rPr lang="en-US" dirty="0" err="1" smtClean="0"/>
              <a:t>n</a:t>
            </a:r>
            <a:r>
              <a:rPr lang="en-US" dirty="0" smtClean="0"/>
              <a:t>-gram language model is defined over a finite, fixed vocabulary</a:t>
            </a:r>
          </a:p>
          <a:p>
            <a:endParaRPr lang="en-US" dirty="0" smtClean="0"/>
          </a:p>
          <a:p>
            <a:r>
              <a:rPr lang="en-US" dirty="0" smtClean="0"/>
              <a:t>What happens when we encounter a word not in our vocabulary (Out Of Vocabulary)?</a:t>
            </a:r>
          </a:p>
          <a:p>
            <a:pPr lvl="1"/>
            <a:r>
              <a:rPr lang="en-US" dirty="0" smtClean="0"/>
              <a:t>If we don’t do anything, </a:t>
            </a:r>
            <a:r>
              <a:rPr lang="en-US" dirty="0" err="1" smtClean="0"/>
              <a:t>prob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Smoothing doesn’t really help us with this!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make this explicit, smoothing helps us with…</a:t>
            </a:r>
            <a:endParaRPr lang="en-US" dirty="0"/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all entries in our vocabulary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Vocabulary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</a:p>
          <a:p>
            <a:r>
              <a:rPr lang="en-US" sz="2000" dirty="0" smtClean="0"/>
              <a:t>able</a:t>
            </a:r>
          </a:p>
          <a:p>
            <a:r>
              <a:rPr lang="en-US" sz="2000" dirty="0" smtClean="0"/>
              <a:t>about</a:t>
            </a:r>
          </a:p>
          <a:p>
            <a:r>
              <a:rPr lang="en-US" sz="2000" dirty="0" smtClean="0"/>
              <a:t>account</a:t>
            </a:r>
          </a:p>
          <a:p>
            <a:r>
              <a:rPr lang="en-US" sz="2000" dirty="0" smtClean="0"/>
              <a:t>acid</a:t>
            </a:r>
          </a:p>
          <a:p>
            <a:r>
              <a:rPr lang="en-US" sz="2000" dirty="0" smtClean="0"/>
              <a:t>across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young</a:t>
            </a:r>
          </a:p>
          <a:p>
            <a:r>
              <a:rPr lang="en-US" sz="2000" dirty="0" smtClean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 smtClean="0"/>
              <a:t>3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Counts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Smoothed counts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can we have words in our vocabulary we’ve never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Choosing a vocabulary: </a:t>
            </a:r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for example, all those the occur more than 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times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Benefits/drawbacks?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Ideally your vocabulary should represents words </a:t>
            </a:r>
            <a:r>
              <a:rPr lang="en-US" dirty="0" smtClean="0">
                <a:solidFill>
                  <a:srgbClr val="000000"/>
                </a:solidFill>
              </a:rPr>
              <a:t>you’re </a:t>
            </a:r>
            <a:r>
              <a:rPr lang="en-US" dirty="0" smtClean="0">
                <a:solidFill>
                  <a:srgbClr val="000000"/>
                </a:solidFill>
              </a:rPr>
              <a:t>likely to see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Too many </a:t>
            </a:r>
            <a:r>
              <a:rPr lang="en-US" dirty="0" smtClean="0">
                <a:solidFill>
                  <a:srgbClr val="000000"/>
                </a:solidFill>
              </a:rPr>
              <a:t>words: </a:t>
            </a:r>
            <a:r>
              <a:rPr lang="en-US" dirty="0" smtClean="0">
                <a:solidFill>
                  <a:srgbClr val="000000"/>
                </a:solidFill>
              </a:rPr>
              <a:t>end up washing out your probability estimates (and getting poor estimates)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Too </a:t>
            </a:r>
            <a:r>
              <a:rPr lang="en-US" dirty="0" smtClean="0">
                <a:solidFill>
                  <a:srgbClr val="000000"/>
                </a:solidFill>
              </a:rPr>
              <a:t>few: </a:t>
            </a:r>
            <a:r>
              <a:rPr lang="en-US" dirty="0" smtClean="0">
                <a:solidFill>
                  <a:srgbClr val="000000"/>
                </a:solidFill>
              </a:rPr>
              <a:t>lots of out of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/>
          <a:lstStyle/>
          <a:p>
            <a:r>
              <a:rPr lang="en-US" dirty="0" smtClean="0"/>
              <a:t>No matter your chosen vocabulary, you’re still going to have out of vocabulary (OOV)</a:t>
            </a:r>
          </a:p>
          <a:p>
            <a:r>
              <a:rPr lang="en-US" dirty="0" smtClean="0"/>
              <a:t>How can we deal with this?</a:t>
            </a:r>
          </a:p>
          <a:p>
            <a:pPr lvl="1"/>
            <a:r>
              <a:rPr lang="en-US" dirty="0" smtClean="0"/>
              <a:t>Ignore words we’ve never seen before</a:t>
            </a:r>
          </a:p>
          <a:p>
            <a:pPr lvl="2"/>
            <a:r>
              <a:rPr lang="en-US" dirty="0" smtClean="0"/>
              <a:t>Somewhat unsatisfying, though can work depending on the application</a:t>
            </a:r>
          </a:p>
          <a:p>
            <a:pPr lvl="2"/>
            <a:r>
              <a:rPr lang="en-US" dirty="0" smtClean="0"/>
              <a:t>Probability is then dependent on how many in vocabulary words are seen in a sentence/text</a:t>
            </a:r>
          </a:p>
          <a:p>
            <a:pPr lvl="1"/>
            <a:r>
              <a:rPr lang="en-US" dirty="0" smtClean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an extra word in your vocabulary to denote OOV (&lt;OOV&gt;, &lt;UNK&gt;)</a:t>
            </a:r>
          </a:p>
          <a:p>
            <a:r>
              <a:rPr lang="en-US" dirty="0" smtClean="0"/>
              <a:t>Replace all words in your training corpus not in the vocabulary with &lt;UNK&gt;</a:t>
            </a:r>
          </a:p>
          <a:p>
            <a:pPr lvl="1"/>
            <a:r>
              <a:rPr lang="en-US" dirty="0" smtClean="0"/>
              <a:t>You’ll get bigrams, trigrams, etc with &lt;UNK&gt;</a:t>
            </a:r>
          </a:p>
          <a:p>
            <a:pPr lvl="2"/>
            <a:r>
              <a:rPr lang="en-US" dirty="0" err="1" smtClean="0"/>
              <a:t>p</a:t>
            </a:r>
            <a:r>
              <a:rPr lang="en-US" dirty="0" smtClean="0"/>
              <a:t>(&lt;UNK&gt; | “I am”)</a:t>
            </a:r>
          </a:p>
          <a:p>
            <a:pPr lvl="2"/>
            <a:r>
              <a:rPr lang="en-US" dirty="0" err="1" smtClean="0"/>
              <a:t>p(fast</a:t>
            </a:r>
            <a:r>
              <a:rPr lang="en-US" dirty="0" smtClean="0"/>
              <a:t> | “I &lt;UNK&gt;”)</a:t>
            </a:r>
          </a:p>
          <a:p>
            <a:r>
              <a:rPr lang="en-US" dirty="0" smtClean="0"/>
              <a:t>During 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common approach (and the one we’ll use for the assignment):</a:t>
            </a:r>
          </a:p>
          <a:p>
            <a:pPr lvl="1"/>
            <a:r>
              <a:rPr lang="en-US" dirty="0" smtClean="0"/>
              <a:t>Replace the first occurrence of each word by &lt;UNK&gt; in a data set</a:t>
            </a:r>
          </a:p>
          <a:p>
            <a:pPr lvl="1"/>
            <a:r>
              <a:rPr lang="en-US" dirty="0" smtClean="0"/>
              <a:t>Estimate probabilities normally</a:t>
            </a:r>
          </a:p>
          <a:p>
            <a:r>
              <a:rPr lang="en-US" dirty="0" smtClean="0"/>
              <a:t>Vocabulary then is all words that occurred two or more times</a:t>
            </a:r>
          </a:p>
          <a:p>
            <a:r>
              <a:rPr lang="en-US" dirty="0" smtClean="0"/>
              <a:t>This also discounts all word counts by 1 and gives that probability mass to &lt;UNK&gt;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table</a:t>
            </a:r>
            <a:endParaRPr lang="en-US" dirty="0"/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Should we store all entries?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Hashtable</a:t>
            </a:r>
            <a:endParaRPr lang="en-US" dirty="0" smtClean="0"/>
          </a:p>
          <a:p>
            <a:pPr lvl="1"/>
            <a:r>
              <a:rPr lang="en-US" dirty="0" smtClean="0"/>
              <a:t>fast retrieval</a:t>
            </a:r>
          </a:p>
          <a:p>
            <a:pPr lvl="1"/>
            <a:r>
              <a:rPr lang="en-US" dirty="0" smtClean="0"/>
              <a:t>fairly good memory usage</a:t>
            </a:r>
          </a:p>
          <a:p>
            <a:r>
              <a:rPr lang="en-US" dirty="0" smtClean="0"/>
              <a:t>Only store those entries of things we’ve seen</a:t>
            </a:r>
          </a:p>
          <a:p>
            <a:pPr lvl="1"/>
            <a:r>
              <a:rPr lang="en-US" dirty="0" smtClean="0"/>
              <a:t>for example, we don’t store </a:t>
            </a:r>
            <a:r>
              <a:rPr lang="en-US" dirty="0" smtClean="0"/>
              <a:t>|V|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trigrams</a:t>
            </a:r>
          </a:p>
          <a:p>
            <a:r>
              <a:rPr lang="en-US" dirty="0" smtClean="0"/>
              <a:t>For trigrams we can:</a:t>
            </a:r>
          </a:p>
          <a:p>
            <a:pPr lvl="1"/>
            <a:r>
              <a:rPr lang="en-US" dirty="0" smtClean="0"/>
              <a:t>Store one </a:t>
            </a:r>
            <a:r>
              <a:rPr lang="en-US" dirty="0" err="1" smtClean="0"/>
              <a:t>hashtable</a:t>
            </a:r>
            <a:r>
              <a:rPr lang="en-US" dirty="0" smtClean="0"/>
              <a:t> with bigrams as keys</a:t>
            </a:r>
          </a:p>
          <a:p>
            <a:pPr lvl="1"/>
            <a:r>
              <a:rPr lang="en-US" dirty="0" smtClean="0"/>
              <a:t>Store a </a:t>
            </a:r>
            <a:r>
              <a:rPr lang="en-US" dirty="0" err="1" smtClean="0"/>
              <a:t>hashtable</a:t>
            </a:r>
            <a:r>
              <a:rPr lang="en-US" dirty="0" smtClean="0"/>
              <a:t> of </a:t>
            </a:r>
            <a:r>
              <a:rPr lang="en-US" dirty="0" err="1" smtClean="0"/>
              <a:t>hashtables</a:t>
            </a:r>
            <a:r>
              <a:rPr lang="en-US" dirty="0" smtClean="0"/>
              <a:t> (I’m recommending this)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Storing the table: </a:t>
            </a:r>
            <a:br>
              <a:rPr lang="en-US" dirty="0" smtClean="0"/>
            </a:br>
            <a:r>
              <a:rPr lang="en-US" dirty="0" smtClean="0"/>
              <a:t>add-lambda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those we’ve seen before: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Unseen </a:t>
            </a:r>
            <a:r>
              <a:rPr lang="en-US" dirty="0" err="1" smtClean="0"/>
              <a:t>n</a:t>
            </a:r>
            <a:r>
              <a:rPr lang="en-US" dirty="0" smtClean="0"/>
              <a:t>-grams: </a:t>
            </a:r>
            <a:r>
              <a:rPr lang="en-US" dirty="0" err="1" smtClean="0"/>
              <a:t>p(z|ab</a:t>
            </a:r>
            <a:r>
              <a:rPr lang="en-US" dirty="0" smtClean="0"/>
              <a:t>) = ?</a:t>
            </a:r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1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058988" y="4648200"/>
          <a:ext cx="2778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2" name="Equation" r:id="rId5" imgW="1435100" imgH="393700" progId="Equation.3">
                  <p:embed/>
                </p:oleObj>
              </mc:Choice>
              <mc:Fallback>
                <p:oleObj name="Equation" r:id="rId5" imgW="1435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4648200"/>
                        <a:ext cx="27781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2388" y="5791200"/>
            <a:ext cx="380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Store the lower order counts (or probabilities)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105400"/>
            <a:ext cx="762000" cy="304800"/>
          </a:xfrm>
          <a:prstGeom prst="rect">
            <a:avLst/>
          </a:prstGeom>
          <a:solidFill>
            <a:srgbClr val="0000FF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modeling:</a:t>
            </a:r>
            <a:br>
              <a:rPr lang="en-US" dirty="0" smtClean="0"/>
            </a:b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CS457 </a:t>
            </a:r>
            <a:r>
              <a:rPr lang="en-US" dirty="0" smtClean="0"/>
              <a:t>– </a:t>
            </a:r>
            <a:r>
              <a:rPr lang="en-US" dirty="0" smtClean="0"/>
              <a:t>Fall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some slides adapted from Jason Eisner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novel events?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1828800"/>
          <a:ext cx="6477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986999" y="312780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words occurring X times in the corpus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867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likely are novel/unseen events?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novel events?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1828800"/>
          <a:ext cx="365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986999" y="312780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words occurring X times in the corpus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0" y="4343400"/>
            <a:ext cx="7467600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495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follow the pattern, something like this…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Good-Turing estimation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828800"/>
          <a:ext cx="6629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7552" y="1941017"/>
            <a:ext cx="23164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9876543210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401886" y="3789908"/>
            <a:ext cx="369778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Good-Turing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60800"/>
          </a:xfrm>
        </p:spPr>
        <p:txBody>
          <a:bodyPr/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number of words/bigrams occurring </a:t>
            </a:r>
            <a:r>
              <a:rPr lang="en-US" dirty="0" err="1" smtClean="0"/>
              <a:t>c</a:t>
            </a:r>
            <a:r>
              <a:rPr lang="en-US" dirty="0" smtClean="0"/>
              <a:t> times</a:t>
            </a:r>
          </a:p>
          <a:p>
            <a:r>
              <a:rPr lang="en-US" dirty="0"/>
              <a:t>Estimate the probability of novel events as: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 smtClean="0"/>
              <a:t>MLE counts for things with count c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4338"/>
              </p:ext>
            </p:extLst>
          </p:nvPr>
        </p:nvGraphicFramePr>
        <p:xfrm>
          <a:off x="2895600" y="4495800"/>
          <a:ext cx="2209800" cy="90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3" name="Equation" r:id="rId3" imgW="990600" imgH="406400" progId="Equation.3">
                  <p:embed/>
                </p:oleObj>
              </mc:Choice>
              <mc:Fallback>
                <p:oleObj name="Equation" r:id="rId3" imgW="99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2209800" cy="90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4555332" y="5198267"/>
            <a:ext cx="338136" cy="762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199" y="5769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scale down the next frequency up 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84037"/>
              </p:ext>
            </p:extLst>
          </p:nvPr>
        </p:nvGraphicFramePr>
        <p:xfrm>
          <a:off x="2456793" y="2819400"/>
          <a:ext cx="308186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4" name="Equation" r:id="rId5" imgW="1651000" imgH="381000" progId="Equation.3">
                  <p:embed/>
                </p:oleObj>
              </mc:Choice>
              <mc:Fallback>
                <p:oleObj name="Equation" r:id="rId5" imgW="1651000" imgH="38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793" y="2819400"/>
                        <a:ext cx="308186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Good-Turing (classic example)</a:t>
            </a:r>
            <a:endParaRPr lang="en-US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27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Imagine you are fishing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 </a:t>
            </a:r>
            <a:r>
              <a:rPr lang="en-US" sz="2000" dirty="0"/>
              <a:t>species: carp, perch, whitefish, trout, salmon, eel, catfish, </a:t>
            </a:r>
            <a:r>
              <a:rPr lang="en-US" sz="2000" dirty="0" smtClean="0"/>
              <a:t>bass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You have caught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10 carp, 3 perch, 2 whitefish, </a:t>
            </a:r>
            <a:r>
              <a:rPr lang="en-US" sz="2000" dirty="0">
                <a:solidFill>
                  <a:srgbClr val="A50021"/>
                </a:solidFill>
              </a:rPr>
              <a:t>1 trout, 1 salmon, 1 eel = 18 fish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likely is it that the next fish caught is from a new species (one not seen in our previous catch)</a:t>
            </a:r>
            <a:r>
              <a:rPr lang="en-US" sz="2400" dirty="0" smtClean="0"/>
              <a:t>?</a:t>
            </a: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1905000" y="5130800"/>
          <a:ext cx="308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1" name="Equation" r:id="rId4" imgW="1651000" imgH="381000" progId="Equation.3">
                  <p:embed/>
                </p:oleObj>
              </mc:Choice>
              <mc:Fallback>
                <p:oleObj name="Equation" r:id="rId4" imgW="16510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30800"/>
                        <a:ext cx="30813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57800" y="5130800"/>
          <a:ext cx="609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2" name="Equation" r:id="rId6" imgW="304800" imgH="368300" progId="Equation.3">
                  <p:embed/>
                </p:oleObj>
              </mc:Choice>
              <mc:Fallback>
                <p:oleObj name="Equation" r:id="rId6" imgW="3048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30800"/>
                        <a:ext cx="609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305" y="156961"/>
            <a:ext cx="1862138" cy="158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Good-Turing (classic example)</a:t>
            </a:r>
            <a:endParaRPr lang="en-US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Imagine you are fishing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 species: carp, perch, whitefish, trout, salmon, eel, catfish, bass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You have caught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10 carp, 3 perch, 2 whitefish, </a:t>
            </a:r>
            <a:r>
              <a:rPr lang="en-US" sz="2000" dirty="0" smtClean="0">
                <a:solidFill>
                  <a:srgbClr val="A50021"/>
                </a:solidFill>
              </a:rPr>
              <a:t>1 trout, 1 salmon, 1 eel = 18 fish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likely is it that next species is trout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2141210" y="4191000"/>
          <a:ext cx="22098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9" name="Equation" r:id="rId4" imgW="990600" imgH="406400" progId="Equation.3">
                  <p:embed/>
                </p:oleObj>
              </mc:Choice>
              <mc:Fallback>
                <p:oleObj name="Equation" r:id="rId4" imgW="99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210" y="4191000"/>
                        <a:ext cx="22098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35160" y="4191001"/>
          <a:ext cx="209424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0" name="Equation" r:id="rId6" imgW="850900" imgH="368300" progId="Equation.3">
                  <p:embed/>
                </p:oleObj>
              </mc:Choice>
              <mc:Fallback>
                <p:oleObj name="Equation" r:id="rId6" imgW="8509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160" y="4191001"/>
                        <a:ext cx="2094240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928105" y="5486400"/>
            <a:ext cx="845810" cy="981140"/>
            <a:chOff x="3928105" y="5486400"/>
            <a:chExt cx="845810" cy="98114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928105" y="5486400"/>
            <a:ext cx="845810" cy="98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31" name="Equation" r:id="rId8" imgW="317500" imgH="368300" progId="Equation.3">
                    <p:embed/>
                  </p:oleObj>
                </mc:Choice>
                <mc:Fallback>
                  <p:oleObj name="Equation" r:id="rId8" imgW="317500" imgH="368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105" y="5486400"/>
                          <a:ext cx="845810" cy="9811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928105" y="5486400"/>
              <a:ext cx="845810" cy="98114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Good-Turing (classic example)</a:t>
            </a:r>
            <a:endParaRPr lang="en-US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Imagine you are fishing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 species: carp, perch, whitefish, trout, salmon, eel, catfish, bass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You have caught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10 carp, 3 perch, 2 whitefish, </a:t>
            </a:r>
            <a:r>
              <a:rPr lang="en-US" sz="2000" dirty="0" smtClean="0">
                <a:solidFill>
                  <a:srgbClr val="A50021"/>
                </a:solidFill>
              </a:rPr>
              <a:t>1 trout, 1 salmon, 1 eel = 18 fish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likely is it that next species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0000FF"/>
                </a:solidFill>
              </a:rPr>
              <a:t>perch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2141210" y="4191000"/>
          <a:ext cx="22098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9" name="Equation" r:id="rId4" imgW="990600" imgH="406400" progId="Equation.3">
                  <p:embed/>
                </p:oleObj>
              </mc:Choice>
              <mc:Fallback>
                <p:oleObj name="Equation" r:id="rId4" imgW="99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210" y="4191000"/>
                        <a:ext cx="220980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800600" y="4191000"/>
            <a:ext cx="3965448" cy="1680120"/>
            <a:chOff x="4800600" y="4191000"/>
            <a:chExt cx="3965448" cy="1680120"/>
          </a:xfrm>
        </p:grpSpPr>
        <p:sp>
          <p:nvSpPr>
            <p:cNvPr id="9" name="TextBox 8"/>
            <p:cNvSpPr txBox="1"/>
            <p:nvPr/>
          </p:nvSpPr>
          <p:spPr>
            <a:xfrm>
              <a:off x="5257800" y="4191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sz="2400" dirty="0" smtClean="0">
                  <a:solidFill>
                    <a:srgbClr val="FF0000"/>
                  </a:solidFill>
                </a:rPr>
                <a:t> is 0!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5163234"/>
              <a:ext cx="3965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Nice idea, but kind of a pain to implement in practice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frequency based smoothing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r>
              <a:rPr lang="en-US" dirty="0" smtClean="0"/>
              <a:t>The following bigrams have never been seen: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X| ate)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X | San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would you pick?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Diego</a:t>
            </a:r>
          </a:p>
          <a:p>
            <a:r>
              <a:rPr lang="en-US" sz="2400" dirty="0" smtClean="0"/>
              <a:t>Francisco</a:t>
            </a:r>
          </a:p>
          <a:p>
            <a:r>
              <a:rPr lang="en-US" sz="2400" dirty="0" smtClean="0"/>
              <a:t>Luis</a:t>
            </a:r>
          </a:p>
          <a:p>
            <a:r>
              <a:rPr lang="en-US" sz="2400" dirty="0" smtClean="0"/>
              <a:t>Jose</a:t>
            </a:r>
          </a:p>
          <a:p>
            <a:r>
              <a:rPr lang="en-US" sz="2400" dirty="0" smtClean="0"/>
              <a:t>Marcos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</a:t>
            </a:r>
          </a:p>
          <a:p>
            <a:r>
              <a:rPr lang="en-US" sz="2400" dirty="0" smtClean="0"/>
              <a:t>apples</a:t>
            </a:r>
          </a:p>
          <a:p>
            <a:r>
              <a:rPr lang="en-US" sz="2400" dirty="0" smtClean="0"/>
              <a:t>bananas</a:t>
            </a:r>
          </a:p>
          <a:p>
            <a:r>
              <a:rPr lang="en-US" sz="2400" dirty="0" smtClean="0"/>
              <a:t>hamburgers</a:t>
            </a:r>
          </a:p>
          <a:p>
            <a:r>
              <a:rPr lang="en-US" sz="2400" dirty="0" smtClean="0"/>
              <a:t>a lot</a:t>
            </a:r>
          </a:p>
          <a:p>
            <a:r>
              <a:rPr lang="en-US" sz="2400" dirty="0" smtClean="0"/>
              <a:t>for two</a:t>
            </a:r>
          </a:p>
          <a:p>
            <a:r>
              <a:rPr lang="en-US" sz="2400" dirty="0" smtClean="0"/>
              <a:t>grapes</a:t>
            </a:r>
          </a:p>
          <a:p>
            <a:r>
              <a:rPr lang="en-US" sz="24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Probability </a:t>
            </a:r>
            <a:r>
              <a:rPr lang="en-US" dirty="0"/>
              <a:t>mass is shifted around, depending on the context of words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 smtClean="0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Assignment 2 out</a:t>
            </a:r>
          </a:p>
          <a:p>
            <a:pPr lvl="1"/>
            <a:r>
              <a:rPr lang="en-US" dirty="0" smtClean="0"/>
              <a:t>bigram language modeling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Can work with partners</a:t>
            </a:r>
          </a:p>
          <a:p>
            <a:pPr lvl="2"/>
            <a:r>
              <a:rPr lang="en-US" dirty="0" smtClean="0"/>
              <a:t>Anyone looking for a partner?</a:t>
            </a:r>
          </a:p>
          <a:p>
            <a:pPr lvl="1"/>
            <a:r>
              <a:rPr lang="en-US" dirty="0" smtClean="0"/>
              <a:t>Due </a:t>
            </a:r>
            <a:r>
              <a:rPr lang="en-US" dirty="0" smtClean="0"/>
              <a:t>Wednesday 10/5 </a:t>
            </a:r>
          </a:p>
          <a:p>
            <a:pPr lvl="1"/>
            <a:r>
              <a:rPr lang="en-US" dirty="0" smtClean="0"/>
              <a:t>Style/commenting (</a:t>
            </a:r>
            <a:r>
              <a:rPr lang="en-US" dirty="0" err="1" smtClean="0"/>
              <a:t>JavaDoc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Some advice</a:t>
            </a:r>
          </a:p>
          <a:p>
            <a:pPr lvl="2"/>
            <a:r>
              <a:rPr lang="en-US" dirty="0" smtClean="0"/>
              <a:t>Start now!</a:t>
            </a:r>
            <a:endParaRPr lang="en-US" dirty="0" smtClean="0"/>
          </a:p>
          <a:p>
            <a:pPr lvl="2"/>
            <a:r>
              <a:rPr lang="en-US" dirty="0" smtClean="0"/>
              <a:t>Spend 1-2 hours working out an example by hand (you can check your answers with me)</a:t>
            </a:r>
          </a:p>
          <a:p>
            <a:pPr lvl="2"/>
            <a:r>
              <a:rPr lang="en-US" dirty="0" err="1" smtClean="0"/>
              <a:t>HashMap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bigrams</a:t>
            </a:r>
            <a:endParaRPr lang="en-US" dirty="0"/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)</a:t>
            </a:r>
            <a:r>
              <a:rPr lang="en-US" dirty="0" smtClean="0"/>
              <a:t> is the number of times w</a:t>
            </a:r>
            <a:r>
              <a:rPr lang="en-US" baseline="-25000" dirty="0" smtClean="0"/>
              <a:t>i-1</a:t>
            </a:r>
            <a:r>
              <a:rPr lang="en-US" dirty="0" smtClean="0"/>
              <a:t> occurred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Z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if c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0" name="Equation" r:id="rId3" imgW="2057400" imgH="406400" progId="Equation.3">
                  <p:embed/>
                </p:oleObj>
              </mc:Choice>
              <mc:Fallback>
                <p:oleObj name="Equation" r:id="rId3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times we saw the bigram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times w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occurred   +   # of types to the right of w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7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frequency based smoothing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r>
              <a:rPr lang="en-US" dirty="0" smtClean="0"/>
              <a:t>The following trigrams have never been seen: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cumquat | see the 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zygote | see the 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car | see the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would add-lambda pick as most likely?  Good-Turing? Witten-Bell?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would you pick?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smoothing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Utilize information in lower-order models</a:t>
            </a:r>
          </a:p>
          <a:p>
            <a:r>
              <a:rPr lang="en-US" sz="2400" dirty="0" smtClean="0"/>
              <a:t>Interpolation</a:t>
            </a:r>
          </a:p>
          <a:p>
            <a:pPr lvl="1"/>
            <a:r>
              <a:rPr lang="en-US" sz="2000" dirty="0" err="1" smtClean="0"/>
              <a:t>p</a:t>
            </a:r>
            <a:r>
              <a:rPr lang="en-US" sz="2000" dirty="0" smtClean="0"/>
              <a:t>*(</a:t>
            </a:r>
            <a:r>
              <a:rPr lang="en-US" sz="2000" dirty="0" err="1" smtClean="0"/>
              <a:t>z</a:t>
            </a:r>
            <a:r>
              <a:rPr lang="en-US" sz="2000" dirty="0" smtClean="0"/>
              <a:t>| </a:t>
            </a:r>
            <a:r>
              <a:rPr lang="en-US" sz="2000" dirty="0" err="1" smtClean="0"/>
              <a:t>x,y</a:t>
            </a:r>
            <a:r>
              <a:rPr lang="en-US" sz="2000" dirty="0" smtClean="0"/>
              <a:t>) = </a:t>
            </a:r>
            <a:r>
              <a:rPr lang="en-US" sz="2000" dirty="0" err="1" smtClean="0"/>
              <a:t>λp(z</a:t>
            </a:r>
            <a:r>
              <a:rPr lang="en-US" sz="2000" dirty="0" smtClean="0"/>
              <a:t> | </a:t>
            </a:r>
            <a:r>
              <a:rPr lang="en-US" sz="2000" dirty="0" err="1" smtClean="0"/>
              <a:t>x</a:t>
            </a:r>
            <a:r>
              <a:rPr lang="en-US" sz="2000" dirty="0" smtClean="0"/>
              <a:t>, </a:t>
            </a:r>
            <a:r>
              <a:rPr lang="en-US" sz="2000" dirty="0" err="1" smtClean="0"/>
              <a:t>y</a:t>
            </a:r>
            <a:r>
              <a:rPr lang="en-US" sz="2000" dirty="0" smtClean="0"/>
              <a:t>) + </a:t>
            </a:r>
            <a:r>
              <a:rPr lang="en-US" sz="2000" dirty="0" err="1" smtClean="0"/>
              <a:t>μp(z</a:t>
            </a:r>
            <a:r>
              <a:rPr lang="en-US" sz="2000" dirty="0" smtClean="0"/>
              <a:t> | </a:t>
            </a:r>
            <a:r>
              <a:rPr lang="en-US" sz="2000" dirty="0" err="1" smtClean="0"/>
              <a:t>y</a:t>
            </a:r>
            <a:r>
              <a:rPr lang="en-US" sz="2000" dirty="0" smtClean="0"/>
              <a:t>) + (1-λ-μ)p(z)</a:t>
            </a:r>
          </a:p>
          <a:p>
            <a:pPr lvl="1"/>
            <a:r>
              <a:rPr lang="en-US" sz="2000" dirty="0" smtClean="0"/>
              <a:t>Combine the probabilities in some linear combination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Backoff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Often </a:t>
            </a:r>
            <a:r>
              <a:rPr lang="en-US" sz="2000" dirty="0" err="1" smtClean="0"/>
              <a:t>k</a:t>
            </a:r>
            <a:r>
              <a:rPr lang="en-US" sz="2000" dirty="0" smtClean="0"/>
              <a:t> = 0 (or 1)</a:t>
            </a:r>
          </a:p>
          <a:p>
            <a:pPr lvl="1"/>
            <a:r>
              <a:rPr lang="en-US" sz="2000" dirty="0" smtClean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Equation" r:id="rId3" imgW="2438400" imgH="660400" progId="Equation.3">
                  <p:embed/>
                </p:oleObj>
              </mc:Choice>
              <mc:Fallback>
                <p:oleObj name="Equation" r:id="rId3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281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Trigram is very context specific, very noisy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Unigram is context-independent, smooth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Interpolate Trigram, Bigram, Unigram for best combination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How should we determine </a:t>
            </a:r>
            <a:r>
              <a:rPr lang="en-US" sz="2800" dirty="0" err="1" smtClean="0">
                <a:solidFill>
                  <a:srgbClr val="FF0000"/>
                </a:solidFill>
              </a:rPr>
              <a:t>λ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andμ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r>
              <a:rPr lang="en-US" sz="2800" dirty="0" smtClean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Equation" r:id="rId3" imgW="2921000" imgH="393700" progId="Equation.3">
                  <p:embed/>
                </p:oleObj>
              </mc:Choice>
              <mc:Fallback>
                <p:oleObj name="Equation" r:id="rId3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</a:t>
            </a:r>
            <a:r>
              <a:rPr lang="en-US" dirty="0" smtClean="0"/>
              <a:t> Finding </a:t>
            </a:r>
            <a:r>
              <a:rPr lang="en-US" dirty="0"/>
              <a:t>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Just like we talked about before, split training data </a:t>
            </a:r>
            <a:r>
              <a:rPr lang="en-US" sz="2800" dirty="0"/>
              <a:t>into </a:t>
            </a:r>
            <a:r>
              <a:rPr lang="en-US" sz="2800" dirty="0" smtClean="0"/>
              <a:t>training and development</a:t>
            </a:r>
          </a:p>
          <a:p>
            <a:pPr lvl="1"/>
            <a:r>
              <a:rPr lang="en-US" sz="2500" dirty="0" smtClean="0"/>
              <a:t>can use cross-validation, leave-one-out, etc.</a:t>
            </a:r>
          </a:p>
          <a:p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/>
              <a:t>lots of different values for </a:t>
            </a:r>
            <a:r>
              <a:rPr lang="en-US" sz="2800" dirty="0" err="1">
                <a:sym typeface="Symbol" pitchFamily="-112" charset="2"/>
              </a:rPr>
              <a:t></a:t>
            </a:r>
            <a:r>
              <a:rPr lang="en-US" sz="2800" dirty="0" err="1" smtClean="0">
                <a:sym typeface="Symbol" pitchFamily="-112" charset="2"/>
              </a:rPr>
              <a:t></a:t>
            </a:r>
            <a:r>
              <a:rPr lang="en-US" sz="2800" dirty="0" smtClean="0">
                <a:sym typeface="Symbol" pitchFamily="-112" charset="2"/>
              </a:rPr>
              <a:t> </a:t>
            </a:r>
            <a:r>
              <a:rPr lang="en-US" sz="2800" dirty="0" err="1" smtClean="0">
                <a:sym typeface="Symbol" pitchFamily="-112" charset="2"/>
              </a:rPr>
              <a:t></a:t>
            </a:r>
            <a:r>
              <a:rPr lang="en-US" sz="2800" dirty="0" smtClean="0">
                <a:sym typeface="Symbol" pitchFamily="-112" charset="2"/>
              </a:rPr>
              <a:t> </a:t>
            </a:r>
            <a:r>
              <a:rPr lang="en-US" sz="2800" dirty="0">
                <a:sym typeface="Symbol" pitchFamily="-112" charset="2"/>
              </a:rPr>
              <a:t>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  <a:endParaRPr lang="en-US" sz="2800" dirty="0" smtClean="0">
              <a:sym typeface="Symbol" pitchFamily="-112" charset="2"/>
            </a:endParaRPr>
          </a:p>
          <a:p>
            <a:r>
              <a:rPr lang="en-US" sz="2800" dirty="0" smtClean="0">
                <a:sym typeface="Symbol" pitchFamily="-112" charset="2"/>
              </a:rPr>
              <a:t>Two approaches for finding these efficiently</a:t>
            </a:r>
          </a:p>
          <a:p>
            <a:pPr lvl="1"/>
            <a:r>
              <a:rPr lang="en-US" sz="2800" dirty="0" smtClean="0">
                <a:sym typeface="Symbol" pitchFamily="-112" charset="2"/>
              </a:rPr>
              <a:t>EM </a:t>
            </a:r>
            <a:r>
              <a:rPr lang="en-US" sz="2800" dirty="0">
                <a:sym typeface="Symbol" pitchFamily="-112" charset="2"/>
              </a:rPr>
              <a:t>(</a:t>
            </a:r>
            <a:r>
              <a:rPr lang="en-US" sz="2800" dirty="0" smtClean="0">
                <a:sym typeface="Symbol" pitchFamily="-112" charset="2"/>
              </a:rPr>
              <a:t>expectation maximization)</a:t>
            </a:r>
          </a:p>
          <a:p>
            <a:pPr lvl="1"/>
            <a:r>
              <a:rPr lang="en-US" sz="2800" dirty="0" smtClean="0">
                <a:sym typeface="Symbol" pitchFamily="-112" charset="2"/>
              </a:rPr>
              <a:t>“</a:t>
            </a:r>
            <a:r>
              <a:rPr lang="en-US" sz="2800" dirty="0">
                <a:sym typeface="Symbol" pitchFamily="-112" charset="2"/>
              </a:rPr>
              <a:t>Powell search” – see Numerical Recipes in 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Smoothing:</a:t>
            </a:r>
            <a:r>
              <a:rPr lang="en-US" dirty="0" smtClean="0"/>
              <a:t> </a:t>
            </a:r>
            <a:r>
              <a:rPr lang="en-US" dirty="0" err="1" smtClean="0"/>
              <a:t>Jelinek</a:t>
            </a:r>
            <a:r>
              <a:rPr lang="en-US" dirty="0"/>
              <a:t>-Mercer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8474" y="1981201"/>
            <a:ext cx="7556313" cy="2590800"/>
          </a:xfrm>
        </p:spPr>
        <p:txBody>
          <a:bodyPr>
            <a:normAutofit fontScale="92500"/>
          </a:bodyPr>
          <a:lstStyle/>
          <a:p>
            <a:r>
              <a:rPr lang="en-US" dirty="0"/>
              <a:t>Simple interpolation: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Should all bigrams be smoothed equally? Which of these is </a:t>
            </a:r>
            <a:r>
              <a:rPr lang="en-US" dirty="0" smtClean="0"/>
              <a:t>more </a:t>
            </a:r>
            <a:r>
              <a:rPr lang="en-US" dirty="0" smtClean="0"/>
              <a:t>likely to start an unseen trigram?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5400" y="2514600"/>
          <a:ext cx="631231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4" name="Equation" r:id="rId4" imgW="2717800" imgH="393700" progId="Equation.3">
                  <p:embed/>
                </p:oleObj>
              </mc:Choice>
              <mc:Fallback>
                <p:oleObj name="Equation" r:id="rId4" imgW="2717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31231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4572001"/>
            <a:ext cx="45339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5867400"/>
            <a:ext cx="4483100" cy="838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95500" y="5410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19300" y="66294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Smoothing:</a:t>
            </a:r>
            <a:r>
              <a:rPr lang="en-US" dirty="0" smtClean="0"/>
              <a:t> </a:t>
            </a:r>
            <a:r>
              <a:rPr lang="en-US" dirty="0" err="1" smtClean="0"/>
              <a:t>Jelinek</a:t>
            </a:r>
            <a:r>
              <a:rPr lang="en-US" dirty="0"/>
              <a:t>-Mercer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45526" cy="4144963"/>
          </a:xfrm>
        </p:spPr>
        <p:txBody>
          <a:bodyPr>
            <a:normAutofit/>
          </a:bodyPr>
          <a:lstStyle/>
          <a:p>
            <a:r>
              <a:rPr lang="en-US" sz="2700" dirty="0"/>
              <a:t>Simple interpolation:</a:t>
            </a:r>
          </a:p>
          <a:p>
            <a:endParaRPr lang="en-US" sz="2700" dirty="0"/>
          </a:p>
          <a:p>
            <a:endParaRPr lang="en-US" sz="2700" dirty="0" smtClean="0"/>
          </a:p>
          <a:p>
            <a:r>
              <a:rPr lang="en-US" sz="2700" dirty="0" smtClean="0"/>
              <a:t>Multiple </a:t>
            </a:r>
            <a:r>
              <a:rPr lang="en-US" sz="2700" dirty="0" smtClean="0"/>
              <a:t>parameters based on frequency bins: </a:t>
            </a:r>
            <a:r>
              <a:rPr lang="en-US" sz="2700" dirty="0" smtClean="0"/>
              <a:t>smooth </a:t>
            </a:r>
            <a:r>
              <a:rPr lang="en-US" sz="2700" dirty="0"/>
              <a:t>a little after “The Dow”, </a:t>
            </a:r>
            <a:r>
              <a:rPr lang="en-US" sz="2700" dirty="0" smtClean="0"/>
              <a:t> more </a:t>
            </a:r>
            <a:r>
              <a:rPr lang="en-US" sz="2700" dirty="0"/>
              <a:t>after “Adobe acquired”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5400" y="2514600"/>
          <a:ext cx="631231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Equation" r:id="rId3" imgW="2717800" imgH="393700" progId="Equation.3">
                  <p:embed/>
                </p:oleObj>
              </mc:Choice>
              <mc:Fallback>
                <p:oleObj name="Equation" r:id="rId3" imgW="2717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31231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1143000" y="4800600"/>
          <a:ext cx="693156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6" name="Equation" r:id="rId5" imgW="2832100" imgH="635000" progId="Equation.3">
                  <p:embed/>
                </p:oleObj>
              </mc:Choice>
              <mc:Fallback>
                <p:oleObj name="Equation" r:id="rId5" imgW="2832100" imgH="63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693156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Smoothing: </a:t>
            </a:r>
            <a:r>
              <a:rPr lang="en-US" dirty="0" err="1" smtClean="0"/>
              <a:t>Jelinek</a:t>
            </a:r>
            <a:r>
              <a:rPr lang="en-US" dirty="0"/>
              <a:t>-Mercer continued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Bin counts by frequency and assign </a:t>
            </a:r>
            <a:r>
              <a:rPr lang="en-US" sz="2400" dirty="0" err="1" smtClean="0">
                <a:sym typeface="Symbol" pitchFamily="-112" charset="2"/>
              </a:rPr>
              <a:t>s</a:t>
            </a:r>
            <a:r>
              <a:rPr lang="en-US" sz="2400" dirty="0" smtClean="0">
                <a:sym typeface="Symbol" pitchFamily="-112" charset="2"/>
              </a:rPr>
              <a:t> for each bin</a:t>
            </a:r>
          </a:p>
          <a:p>
            <a:r>
              <a:rPr lang="en-US" sz="2400" dirty="0">
                <a:sym typeface="Symbol" pitchFamily="-112" charset="2"/>
              </a:rPr>
              <a:t>Find </a:t>
            </a:r>
            <a:r>
              <a:rPr lang="en-US" sz="2400" dirty="0" err="1">
                <a:sym typeface="Symbol" pitchFamily="-112" charset="2"/>
              </a:rPr>
              <a:t>s</a:t>
            </a:r>
            <a:r>
              <a:rPr lang="en-US" sz="2400" dirty="0">
                <a:sym typeface="Symbol" pitchFamily="-112" charset="2"/>
              </a:rPr>
              <a:t>  by cross-validation on held-out </a:t>
            </a:r>
            <a:r>
              <a:rPr lang="en-US" sz="2400" dirty="0" smtClean="0">
                <a:sym typeface="Symbol" pitchFamily="-112" charset="2"/>
              </a:rPr>
              <a:t>data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990600" y="1981200"/>
          <a:ext cx="693102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1" name="Equation" r:id="rId3" imgW="2832100" imgH="635000" progId="Equation.3">
                  <p:embed/>
                </p:oleObj>
              </mc:Choice>
              <mc:Fallback>
                <p:oleObj name="Equation" r:id="rId3" imgW="2832100" imgH="63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6931025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first quiz next </a:t>
            </a:r>
            <a:r>
              <a:rPr lang="en-US" dirty="0" smtClean="0"/>
              <a:t>Tuesday (10/4)</a:t>
            </a:r>
            <a:endParaRPr lang="en-US" dirty="0" smtClean="0"/>
          </a:p>
          <a:p>
            <a:pPr lvl="1"/>
            <a:r>
              <a:rPr lang="en-US" dirty="0" smtClean="0"/>
              <a:t>In-class (~30 min.)</a:t>
            </a:r>
          </a:p>
          <a:p>
            <a:pPr lvl="1"/>
            <a:r>
              <a:rPr lang="en-US" dirty="0" smtClean="0"/>
              <a:t>Topics</a:t>
            </a:r>
          </a:p>
          <a:p>
            <a:pPr lvl="2"/>
            <a:r>
              <a:rPr lang="en-US" dirty="0" smtClean="0"/>
              <a:t>corpus analysis</a:t>
            </a:r>
          </a:p>
          <a:p>
            <a:pPr lvl="2"/>
            <a:r>
              <a:rPr lang="en-US" dirty="0" smtClean="0"/>
              <a:t>regular expressions</a:t>
            </a:r>
          </a:p>
          <a:p>
            <a:pPr lvl="2"/>
            <a:r>
              <a:rPr lang="en-US" dirty="0" smtClean="0"/>
              <a:t>probability</a:t>
            </a:r>
          </a:p>
          <a:p>
            <a:pPr lvl="2"/>
            <a:r>
              <a:rPr lang="en-US" dirty="0" smtClean="0"/>
              <a:t>language modeling</a:t>
            </a:r>
          </a:p>
          <a:p>
            <a:pPr lvl="1"/>
            <a:r>
              <a:rPr lang="en-US" dirty="0" smtClean="0"/>
              <a:t>Open book</a:t>
            </a:r>
          </a:p>
          <a:p>
            <a:pPr lvl="2"/>
            <a:r>
              <a:rPr lang="en-US" dirty="0" smtClean="0"/>
              <a:t>we’ll try it out for this one</a:t>
            </a:r>
          </a:p>
          <a:p>
            <a:pPr lvl="2"/>
            <a:r>
              <a:rPr lang="en-US" dirty="0" smtClean="0"/>
              <a:t>better to assume closed book (30 minutes goes by fast!)</a:t>
            </a:r>
          </a:p>
          <a:p>
            <a:pPr lvl="1"/>
            <a:r>
              <a:rPr lang="en-US" dirty="0" smtClean="0"/>
              <a:t>7.5</a:t>
            </a:r>
            <a:r>
              <a:rPr lang="en-US" dirty="0" smtClean="0"/>
              <a:t>% of your grade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r>
              <a:rPr lang="en-US" dirty="0" smtClean="0"/>
              <a:t>Subtract some absolute number from each of the counts (e.g. 0.75)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will this affect common words?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340726" cy="2316163"/>
          </a:xfrm>
        </p:spPr>
        <p:txBody>
          <a:bodyPr/>
          <a:lstStyle/>
          <a:p>
            <a:r>
              <a:rPr lang="en-US" dirty="0" smtClean="0"/>
              <a:t>Subtract some absolute number from each of the counts (e.g. 0.75)</a:t>
            </a:r>
          </a:p>
          <a:p>
            <a:pPr lvl="1"/>
            <a:r>
              <a:rPr lang="en-US" dirty="0" smtClean="0"/>
              <a:t>will have a large effect on low </a:t>
            </a:r>
            <a:r>
              <a:rPr lang="en-US" dirty="0" smtClean="0"/>
              <a:t>counts (rare words)</a:t>
            </a:r>
            <a:endParaRPr lang="en-US" dirty="0" smtClean="0"/>
          </a:p>
          <a:p>
            <a:pPr lvl="1"/>
            <a:r>
              <a:rPr lang="en-US" dirty="0" smtClean="0"/>
              <a:t>will have a small effect on large </a:t>
            </a:r>
            <a:r>
              <a:rPr lang="en-US" dirty="0" smtClean="0"/>
              <a:t>counts (common words)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6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7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</a:t>
            </a:r>
            <a:r>
              <a:rPr lang="en-US" sz="3200" dirty="0" err="1" smtClean="0">
                <a:solidFill>
                  <a:srgbClr val="FF0000"/>
                </a:solidFill>
              </a:rPr>
              <a:t>α(xy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2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 smtClean="0"/>
              <a:t>	2</a:t>
            </a:r>
            <a:endParaRPr lang="en-US" sz="2400" dirty="0" smtClean="0"/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</a:t>
            </a:r>
            <a:r>
              <a:rPr lang="en-US" sz="2400" dirty="0" smtClean="0"/>
              <a:t>	1</a:t>
            </a:r>
            <a:endParaRPr lang="en-US" sz="2400" dirty="0" smtClean="0"/>
          </a:p>
          <a:p>
            <a:r>
              <a:rPr lang="en-US" sz="2400" dirty="0" smtClean="0"/>
              <a:t>see the car		</a:t>
            </a:r>
            <a:r>
              <a:rPr lang="en-US" sz="2400" dirty="0" smtClean="0"/>
              <a:t>	1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32248" y="1676400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Dow Jones		10</a:t>
            </a:r>
          </a:p>
          <a:p>
            <a:r>
              <a:rPr lang="en-US" sz="2400" dirty="0" smtClean="0"/>
              <a:t>the Dow rose		5</a:t>
            </a:r>
          </a:p>
          <a:p>
            <a:r>
              <a:rPr lang="en-US" sz="2400" dirty="0" smtClean="0"/>
              <a:t>the Dow fell		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cat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6576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rose | the Dow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26943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jumped | the Dow ) =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 smtClean="0"/>
              <a:t>	2</a:t>
            </a:r>
            <a:endParaRPr lang="en-US" sz="2400" dirty="0" smtClean="0"/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</a:t>
            </a:r>
            <a:r>
              <a:rPr lang="en-US" sz="2400" dirty="0" smtClean="0"/>
              <a:t>	1</a:t>
            </a:r>
            <a:endParaRPr lang="en-US" sz="2400" dirty="0" smtClean="0"/>
          </a:p>
          <a:p>
            <a:r>
              <a:rPr lang="en-US" sz="2400" dirty="0" smtClean="0"/>
              <a:t>see the car		</a:t>
            </a:r>
            <a:r>
              <a:rPr lang="en-US" sz="2400" dirty="0" smtClean="0"/>
              <a:t>	1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cat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9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0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 smtClean="0"/>
              <a:t>	2</a:t>
            </a:r>
            <a:endParaRPr lang="en-US" sz="2400" dirty="0" smtClean="0"/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</a:t>
            </a:r>
            <a:r>
              <a:rPr lang="en-US" sz="2400" dirty="0" smtClean="0"/>
              <a:t>	1</a:t>
            </a:r>
            <a:endParaRPr lang="en-US" sz="2400" dirty="0" smtClean="0"/>
          </a:p>
          <a:p>
            <a:r>
              <a:rPr lang="en-US" sz="2400" dirty="0" smtClean="0"/>
              <a:t>see the car	</a:t>
            </a:r>
            <a:r>
              <a:rPr lang="en-US" sz="2400" dirty="0" smtClean="0"/>
              <a:t>	</a:t>
            </a:r>
            <a:r>
              <a:rPr lang="en-US" sz="2400" dirty="0" smtClean="0"/>
              <a:t>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048" y="3200400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much probability mass did we reserve/discount for the bigram model?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8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 smtClean="0"/>
              <a:t>	2</a:t>
            </a:r>
            <a:endParaRPr lang="en-US" sz="2400" dirty="0" smtClean="0"/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</a:t>
            </a:r>
            <a:r>
              <a:rPr lang="en-US" sz="2400" dirty="0" smtClean="0"/>
              <a:t>	1</a:t>
            </a:r>
            <a:endParaRPr lang="en-US" sz="2400" dirty="0" smtClean="0"/>
          </a:p>
          <a:p>
            <a:r>
              <a:rPr lang="en-US" sz="2400" dirty="0" smtClean="0"/>
              <a:t>see the car		</a:t>
            </a:r>
            <a:r>
              <a:rPr lang="en-US" sz="2400" dirty="0" smtClean="0"/>
              <a:t>	1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 smtClean="0">
                <a:solidFill>
                  <a:srgbClr val="0000FF"/>
                </a:solidFill>
              </a:rPr>
              <a:t>count(“see</a:t>
            </a:r>
            <a:r>
              <a:rPr lang="en-US" sz="2400" dirty="0" smtClean="0">
                <a:solidFill>
                  <a:srgbClr val="0000FF"/>
                </a:solidFill>
              </a:rPr>
              <a:t> the”) from the probability distribution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5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/>
              <a:t>	</a:t>
            </a:r>
            <a:r>
              <a:rPr lang="en-US" sz="24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</a:t>
            </a:r>
            <a:r>
              <a:rPr lang="en-US" sz="2400" dirty="0" smtClean="0"/>
              <a:t>	1</a:t>
            </a:r>
            <a:endParaRPr lang="en-US" sz="2400" dirty="0" smtClean="0"/>
          </a:p>
          <a:p>
            <a:r>
              <a:rPr lang="en-US" sz="2400" dirty="0" smtClean="0"/>
              <a:t>see the car		</a:t>
            </a:r>
            <a:r>
              <a:rPr lang="en-US" sz="2400" dirty="0" smtClean="0"/>
              <a:t>	1</a:t>
            </a:r>
            <a:endParaRPr lang="en-US" sz="2400" dirty="0" smtClean="0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7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8" name="Equation" r:id="rId6" imgW="3022600" imgH="368300" progId="Equation.3">
                  <p:embed/>
                </p:oleObj>
              </mc:Choice>
              <mc:Fallback>
                <p:oleObj name="Equation" r:id="rId6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distribute this probability mass to all bigrams that we </a:t>
            </a:r>
            <a:r>
              <a:rPr lang="en-US" sz="2800" dirty="0" smtClean="0">
                <a:solidFill>
                  <a:srgbClr val="0000FF"/>
                </a:solidFill>
              </a:rPr>
              <a:t>are backing </a:t>
            </a:r>
            <a:r>
              <a:rPr lang="en-US" sz="2800" dirty="0" smtClean="0">
                <a:solidFill>
                  <a:srgbClr val="0000FF"/>
                </a:solidFill>
              </a:rPr>
              <a:t>off to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1" name="TextBox 20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some number of bigrams we’re going to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 to, i.e. those </a:t>
            </a:r>
            <a:r>
              <a:rPr lang="en-US" sz="2800" i="1" dirty="0" smtClean="0"/>
              <a:t>X</a:t>
            </a:r>
            <a:r>
              <a:rPr lang="en-US" sz="2800" dirty="0" smtClean="0"/>
              <a:t> where </a:t>
            </a:r>
            <a:r>
              <a:rPr lang="en-US" sz="2800" dirty="0" err="1" smtClean="0"/>
              <a:t>C(see</a:t>
            </a:r>
            <a:r>
              <a:rPr lang="en-US" sz="2800" dirty="0" smtClean="0"/>
              <a:t> the </a:t>
            </a:r>
            <a:r>
              <a:rPr lang="en-US" sz="2800" i="1" dirty="0" smtClean="0"/>
              <a:t>X</a:t>
            </a:r>
            <a:r>
              <a:rPr lang="en-US" sz="2800" dirty="0" smtClean="0"/>
              <a:t>) = 0, that is unseen trigrams starting with “see the”</a:t>
            </a:r>
          </a:p>
          <a:p>
            <a:r>
              <a:rPr lang="en-US" sz="2800" dirty="0" smtClean="0"/>
              <a:t>When we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, for each of these, we’ll be including their probability in the model: P(X | the)</a:t>
            </a:r>
          </a:p>
          <a:p>
            <a:r>
              <a:rPr lang="en-US" sz="2800" dirty="0" err="1" smtClean="0"/>
              <a:t>αis</a:t>
            </a:r>
            <a:r>
              <a:rPr lang="en-US" sz="2800" dirty="0" smtClean="0"/>
              <a:t> 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973946"/>
              </p:ext>
            </p:extLst>
          </p:nvPr>
        </p:nvGraphicFramePr>
        <p:xfrm>
          <a:off x="914400" y="5295900"/>
          <a:ext cx="73866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1" name="Equation" r:id="rId3" imgW="3568700" imgH="393700" progId="Equation.3">
                  <p:embed/>
                </p:oleObj>
              </mc:Choice>
              <mc:Fallback>
                <p:oleObj name="Equation" r:id="rId3" imgW="35687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95900"/>
                        <a:ext cx="73866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can calculate </a:t>
            </a:r>
            <a:r>
              <a:rPr lang="en-US" sz="2800" dirty="0" err="1" smtClean="0"/>
              <a:t>α</a:t>
            </a:r>
            <a:r>
              <a:rPr lang="en-US" sz="2800" dirty="0" smtClean="0"/>
              <a:t> two ways</a:t>
            </a:r>
          </a:p>
          <a:p>
            <a:pPr lvl="1"/>
            <a:r>
              <a:rPr lang="en-US" sz="2400" dirty="0" smtClean="0"/>
              <a:t>Based on those we haven’t seen: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5" name="Equation" r:id="rId3" imgW="2298700" imgH="546100" progId="Equation.3">
                  <p:embed/>
                </p:oleObj>
              </mc:Choice>
              <mc:Fallback>
                <p:oleObj name="Equation" r:id="rId3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6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smoothing techniques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α</a:t>
            </a:r>
            <a:r>
              <a:rPr lang="en-US" dirty="0" smtClean="0"/>
              <a:t> in general: trigrams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Calculate the reserved mass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Calculate the sum of the backed off probability.  For bigram “A B”: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Calculate </a:t>
            </a:r>
            <a:r>
              <a:rPr lang="en-US" sz="2000" dirty="0" err="1" smtClean="0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89590" y="243393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reserved_mass(bigram</a:t>
            </a:r>
            <a:r>
              <a:rPr lang="en-US" sz="2000" dirty="0" smtClean="0"/>
              <a:t>) =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952" y="213360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</a:t>
            </a:r>
            <a:r>
              <a:rPr lang="en-US" sz="2000" i="1" dirty="0" smtClean="0"/>
              <a:t>types</a:t>
            </a:r>
            <a:r>
              <a:rPr lang="en-US" sz="2000" dirty="0" smtClean="0"/>
              <a:t> starting with bigram * 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85886" y="273873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count(bigram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66700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1489590" y="3852863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5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3852863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6324600" y="3810000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6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either is fine in practice, the left is easier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1598740" y="541020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7" name="Equation" r:id="rId7" imgW="1981200" imgH="546100" progId="Equation.3">
                  <p:embed/>
                </p:oleObj>
              </mc:Choice>
              <mc:Fallback>
                <p:oleObj name="Equation" r:id="rId7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41020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4102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02920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the sum of the bigram probabilities of those trigrams that we saw starting with bigram A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α</a:t>
            </a:r>
            <a:r>
              <a:rPr lang="en-US" dirty="0" smtClean="0"/>
              <a:t> in general: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Calculate the reserved mass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Calculate the sum of the backed off probability.  For bigram “A B”: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Calculate </a:t>
            </a:r>
            <a:r>
              <a:rPr lang="en-US" sz="2000" dirty="0" err="1" smtClean="0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89590" y="243393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reserved_mass(unigram</a:t>
            </a:r>
            <a:r>
              <a:rPr lang="en-US" sz="2000" dirty="0" smtClean="0"/>
              <a:t>) =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952" y="213360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</a:t>
            </a:r>
            <a:r>
              <a:rPr lang="en-US" sz="2000" i="1" dirty="0" smtClean="0"/>
              <a:t>types</a:t>
            </a:r>
            <a:r>
              <a:rPr lang="en-US" sz="2000" dirty="0" smtClean="0"/>
              <a:t> starting with unigram * 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85886" y="273873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count(unigram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66700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1689100" y="3852863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3" name="Equation" r:id="rId3" imgW="889000" imgH="355600" progId="Equation.3">
                  <p:embed/>
                </p:oleObj>
              </mc:Choice>
              <mc:Fallback>
                <p:oleObj name="Equation" r:id="rId3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852863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6524625" y="3810000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4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810000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either is fine in practice, the left is easier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1839913" y="5410200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5" name="Equation" r:id="rId7" imgW="1701800" imgH="546100" progId="Equation.3">
                  <p:embed/>
                </p:oleObj>
              </mc:Choice>
              <mc:Fallback>
                <p:oleObj name="Equation" r:id="rId7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410200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4102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029200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the sum of the unigram probabilities of those bigrams that we saw starting with word 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backoff</a:t>
            </a:r>
            <a:r>
              <a:rPr lang="en-US" dirty="0" smtClean="0"/>
              <a:t> models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Store the </a:t>
            </a:r>
            <a:r>
              <a:rPr lang="en-US" sz="2800" dirty="0" err="1" smtClean="0"/>
              <a:t>αs</a:t>
            </a:r>
            <a:r>
              <a:rPr lang="en-US" sz="2800" dirty="0" smtClean="0"/>
              <a:t> in another table</a:t>
            </a:r>
          </a:p>
          <a:p>
            <a:pPr lvl="1"/>
            <a:r>
              <a:rPr lang="en-US" sz="2400" dirty="0" smtClean="0"/>
              <a:t>If it’s a trigram backed off to a bigram, it’s a table keyed by the bigrams</a:t>
            </a:r>
          </a:p>
          <a:p>
            <a:pPr lvl="1"/>
            <a:r>
              <a:rPr lang="en-US" sz="2400" dirty="0" smtClean="0"/>
              <a:t>If it’s a bigram backed off to a unigram, it’s a table keyed by the unigrams</a:t>
            </a:r>
          </a:p>
          <a:p>
            <a:r>
              <a:rPr lang="en-US" sz="2800" dirty="0" smtClean="0"/>
              <a:t>Compute the </a:t>
            </a:r>
            <a:r>
              <a:rPr lang="en-US" sz="2800" dirty="0" err="1" smtClean="0"/>
              <a:t>αs</a:t>
            </a:r>
            <a:r>
              <a:rPr lang="en-US" sz="2800" dirty="0" smtClean="0"/>
              <a:t> during training</a:t>
            </a:r>
            <a:endParaRPr lang="en-US" sz="2200" dirty="0" smtClean="0"/>
          </a:p>
          <a:p>
            <a:pPr lvl="1"/>
            <a:r>
              <a:rPr lang="en-US" sz="2200" dirty="0" smtClean="0"/>
              <a:t>After calculating all of the probabilities of seen unigrams/bigrams/trigrams</a:t>
            </a:r>
          </a:p>
          <a:p>
            <a:pPr lvl="1"/>
            <a:r>
              <a:rPr lang="en-US" sz="2200" dirty="0" smtClean="0"/>
              <a:t>Go back through and calculate the </a:t>
            </a:r>
            <a:r>
              <a:rPr lang="en-US" sz="2200" dirty="0" err="1" smtClean="0"/>
              <a:t>αs</a:t>
            </a:r>
            <a:r>
              <a:rPr lang="en-US" sz="2200" dirty="0" smtClean="0"/>
              <a:t> (you should have all of the information you need)</a:t>
            </a:r>
          </a:p>
          <a:p>
            <a:r>
              <a:rPr lang="en-US" sz="2500" dirty="0" smtClean="0"/>
              <a:t>During testing, it should then be easy to apply the </a:t>
            </a:r>
            <a:r>
              <a:rPr lang="en-US" sz="2500" dirty="0" err="1" smtClean="0"/>
              <a:t>backoff</a:t>
            </a:r>
            <a:r>
              <a:rPr lang="en-US" sz="2500" dirty="0" smtClean="0"/>
              <a:t> model with the </a:t>
            </a:r>
            <a:r>
              <a:rPr lang="en-US" sz="2500" dirty="0" err="1" smtClean="0"/>
              <a:t>αs</a:t>
            </a:r>
            <a:r>
              <a:rPr lang="en-US" sz="2500" dirty="0" smtClean="0"/>
              <a:t> pre-calculated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jumped | the Dow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reserved mass?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Dow Jones		10</a:t>
            </a:r>
          </a:p>
          <a:p>
            <a:r>
              <a:rPr lang="en-US" sz="2400" dirty="0" smtClean="0"/>
              <a:t>the Dow rose		5</a:t>
            </a:r>
          </a:p>
          <a:p>
            <a:r>
              <a:rPr lang="en-US" sz="2400" dirty="0" smtClean="0"/>
              <a:t>the Dow fell		5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8" name="Equation" r:id="rId3" imgW="3213100" imgH="368300" progId="Equation.3">
                  <p:embed/>
                </p:oleObj>
              </mc:Choice>
              <mc:Fallback>
                <p:oleObj name="Equation" r:id="rId3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2438400" y="5562600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9" name="Equation" r:id="rId5" imgW="2400300" imgH="546100" progId="Equation.3">
                  <p:embed/>
                </p:oleObj>
              </mc:Choice>
              <mc:Fallback>
                <p:oleObj name="Equation" r:id="rId5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62600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Two nice attributes:</a:t>
            </a:r>
          </a:p>
          <a:p>
            <a:pPr lvl="1"/>
            <a:r>
              <a:rPr lang="en-US" dirty="0" smtClean="0"/>
              <a:t>decreases if we’ve seen more bigrams</a:t>
            </a:r>
          </a:p>
          <a:p>
            <a:pPr lvl="2"/>
            <a:r>
              <a:rPr lang="en-US" dirty="0" smtClean="0"/>
              <a:t>should be more confident that the unseen trigram is no good</a:t>
            </a:r>
          </a:p>
          <a:p>
            <a:pPr lvl="1"/>
            <a:r>
              <a:rPr lang="en-US" dirty="0" smtClean="0"/>
              <a:t>increases if the bigram tends to be followed by lots of other words</a:t>
            </a:r>
          </a:p>
          <a:p>
            <a:pPr lvl="2"/>
            <a:r>
              <a:rPr lang="en-US" dirty="0" smtClean="0"/>
              <a:t>will be more likely to see an unseen trigram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reserved_mass</a:t>
            </a:r>
            <a:r>
              <a:rPr lang="en-US" sz="2400" dirty="0" smtClean="0"/>
              <a:t> =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bigram * D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count(bigram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Kneser</a:t>
            </a:r>
            <a:r>
              <a:rPr lang="en-US" dirty="0" smtClean="0"/>
              <a:t>-Ney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45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not all counts should be discounted with the same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9718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P(Francisco</a:t>
            </a:r>
            <a:r>
              <a:rPr lang="en-US" sz="2400" dirty="0" smtClean="0"/>
              <a:t> | eggplant) </a:t>
            </a:r>
            <a:r>
              <a:rPr lang="en-US" sz="2400" dirty="0" err="1" smtClean="0">
                <a:solidFill>
                  <a:srgbClr val="008000"/>
                </a:solidFill>
              </a:rPr>
              <a:t>vs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P(stew</a:t>
            </a:r>
            <a:r>
              <a:rPr lang="en-US" sz="2400" dirty="0" smtClean="0"/>
              <a:t> | eggplant)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68187" y="4191000"/>
            <a:ext cx="6194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we’ve never seen </a:t>
            </a:r>
            <a:r>
              <a:rPr lang="en-US" sz="2000" dirty="0" smtClean="0">
                <a:solidFill>
                  <a:srgbClr val="FF0000"/>
                </a:solidFill>
              </a:rPr>
              <a:t>either bigram before, </a:t>
            </a:r>
            <a:r>
              <a:rPr lang="en-US" sz="2000" dirty="0" smtClean="0">
                <a:solidFill>
                  <a:srgbClr val="FF0000"/>
                </a:solidFill>
              </a:rPr>
              <a:t>which should be more likely? why?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What would an normal discounted </a:t>
            </a:r>
            <a:r>
              <a:rPr lang="en-US" sz="2000" dirty="0" err="1" smtClean="0">
                <a:solidFill>
                  <a:srgbClr val="FF0000"/>
                </a:solidFill>
              </a:rPr>
              <a:t>backoff</a:t>
            </a:r>
            <a:r>
              <a:rPr lang="en-US" sz="2000" dirty="0" smtClean="0">
                <a:solidFill>
                  <a:srgbClr val="FF0000"/>
                </a:solidFill>
              </a:rPr>
              <a:t> model say?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What is the 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common</a:t>
            </a:r>
            <a:endParaRPr lang="en-US" i="1" dirty="0">
              <a:solidFill>
                <a:srgbClr val="FF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68187" y="2819400"/>
            <a:ext cx="936813" cy="293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3733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rarer</a:t>
            </a:r>
            <a:endParaRPr lang="en-US" i="1" dirty="0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44387" y="3802797"/>
            <a:ext cx="936813" cy="171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Kneser</a:t>
            </a:r>
            <a:r>
              <a:rPr lang="en-US" dirty="0" smtClean="0"/>
              <a:t>-Ney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45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not all counts should be discounted with the same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9718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P(Francisco</a:t>
            </a:r>
            <a:r>
              <a:rPr lang="en-US" sz="2400" dirty="0" smtClean="0"/>
              <a:t> | eggplant) </a:t>
            </a:r>
            <a:r>
              <a:rPr lang="en-US" sz="2400" dirty="0" err="1" smtClean="0">
                <a:solidFill>
                  <a:srgbClr val="008000"/>
                </a:solidFill>
              </a:rPr>
              <a:t>vs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P(stew</a:t>
            </a:r>
            <a:r>
              <a:rPr lang="en-US" sz="2400" dirty="0" smtClean="0"/>
              <a:t> | eggplant)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802797"/>
            <a:ext cx="7442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Problem: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Both of these would have the same </a:t>
            </a:r>
            <a:r>
              <a:rPr lang="en-US" sz="2400" dirty="0" err="1" smtClean="0">
                <a:solidFill>
                  <a:srgbClr val="0000FF"/>
                </a:solidFill>
              </a:rPr>
              <a:t>backoff</a:t>
            </a:r>
            <a:r>
              <a:rPr lang="en-US" sz="2400" dirty="0" smtClean="0">
                <a:solidFill>
                  <a:srgbClr val="0000FF"/>
                </a:solidFill>
              </a:rPr>
              <a:t> parameter since they’re both conditioning on eggplant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We then would end up picking based on which was most frequent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However, even though Francisco tends to only be preceded by a small number of words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Kneser</a:t>
            </a:r>
            <a:r>
              <a:rPr lang="en-US" dirty="0" smtClean="0"/>
              <a:t>-Ney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38796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Idea: not all counts should be discounted with the same value</a:t>
            </a:r>
          </a:p>
          <a:p>
            <a:r>
              <a:rPr lang="en-US" dirty="0" smtClean="0"/>
              <a:t> “Francisco” is common, so </a:t>
            </a:r>
            <a:r>
              <a:rPr lang="en-US" dirty="0" err="1" smtClean="0"/>
              <a:t>backoff</a:t>
            </a:r>
            <a:r>
              <a:rPr lang="en-US" dirty="0" smtClean="0"/>
              <a:t>/interpolated methods say it is likely</a:t>
            </a:r>
          </a:p>
          <a:p>
            <a:pPr lvl="1"/>
            <a:r>
              <a:rPr lang="en-US" dirty="0" smtClean="0"/>
              <a:t>But it only occurs in context of “San”</a:t>
            </a:r>
          </a:p>
          <a:p>
            <a:r>
              <a:rPr lang="en-US" dirty="0" smtClean="0"/>
              <a:t>“stew</a:t>
            </a:r>
            <a:r>
              <a:rPr lang="en-US" dirty="0" smtClean="0"/>
              <a:t>” is common in many contexts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Weight </a:t>
            </a:r>
            <a:r>
              <a:rPr lang="en-US" dirty="0" err="1" smtClean="0">
                <a:solidFill>
                  <a:srgbClr val="008000"/>
                </a:solidFill>
              </a:rPr>
              <a:t>backoff</a:t>
            </a:r>
            <a:r>
              <a:rPr lang="en-US" dirty="0" smtClean="0">
                <a:solidFill>
                  <a:srgbClr val="008000"/>
                </a:solidFill>
              </a:rPr>
              <a:t> by number of contexts word occurs 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5479832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P(Francisco</a:t>
            </a:r>
            <a:r>
              <a:rPr lang="en-US" dirty="0" smtClean="0"/>
              <a:t> | eggplant)  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</a:p>
          <a:p>
            <a:r>
              <a:rPr lang="en-US" dirty="0" err="1" smtClean="0"/>
              <a:t>P(stew</a:t>
            </a:r>
            <a:r>
              <a:rPr lang="en-US" dirty="0" smtClean="0"/>
              <a:t> | eggplant)  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Kneser</a:t>
            </a:r>
            <a:r>
              <a:rPr lang="en-US" dirty="0" smtClean="0"/>
              <a:t>-Ney</a:t>
            </a:r>
            <a:endParaRPr lang="en-US" dirty="0"/>
          </a:p>
        </p:txBody>
      </p:sp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1849438" y="1676400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5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76400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1985963" y="4921250"/>
          <a:ext cx="4795837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6" name="Equation" r:id="rId5" imgW="2705100" imgH="965200" progId="Equation.3">
                  <p:embed/>
                </p:oleObj>
              </mc:Choice>
              <mc:Fallback>
                <p:oleObj name="Equation" r:id="rId5" imgW="2705100" imgH="965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921250"/>
                        <a:ext cx="4795837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352800" y="3581400"/>
            <a:ext cx="8382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3581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the probability of the word/bigram occurring, use the probability of the </a:t>
            </a:r>
            <a:r>
              <a:rPr lang="en-US" dirty="0" smtClean="0"/>
              <a:t>word to follow other words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CONTINUATION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Relative to other words, how likely is this word to continue (i.e. follow) many other words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49338" y="3378200"/>
          <a:ext cx="64373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7" name="Equation" r:id="rId3" imgW="3454400" imgH="558800" progId="Equation.3">
                  <p:embed/>
                </p:oleObj>
              </mc:Choice>
              <mc:Fallback>
                <p:oleObj name="Equation" r:id="rId3" imgW="3454400" imgH="55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3378200"/>
                        <a:ext cx="6437312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3271837" y="4648200"/>
          <a:ext cx="30527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8" name="Equation" r:id="rId5" imgW="1638300" imgH="584200" progId="Equation.3">
                  <p:embed/>
                </p:oleObj>
              </mc:Choice>
              <mc:Fallback>
                <p:oleObj name="Equation" r:id="rId5" imgW="1638300" imgH="584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7" y="4648200"/>
                        <a:ext cx="3052763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home ideas:</a:t>
            </a:r>
          </a:p>
          <a:p>
            <a:pPr lvl="1"/>
            <a:r>
              <a:rPr lang="en-US" dirty="0" smtClean="0"/>
              <a:t>Key idea of smoothing is to redistribute the probability to handle less </a:t>
            </a:r>
            <a:r>
              <a:rPr lang="en-US" dirty="0" smtClean="0"/>
              <a:t>seen </a:t>
            </a:r>
            <a:r>
              <a:rPr lang="en-US" dirty="0" smtClean="0"/>
              <a:t>(or never seen) events</a:t>
            </a:r>
          </a:p>
          <a:p>
            <a:pPr lvl="2"/>
            <a:r>
              <a:rPr lang="en-US" dirty="0" smtClean="0"/>
              <a:t>Still must always maintain a true probability distribution</a:t>
            </a:r>
          </a:p>
          <a:p>
            <a:pPr lvl="1"/>
            <a:r>
              <a:rPr lang="en-US" dirty="0" smtClean="0"/>
              <a:t>Lots of ways of smoothing data</a:t>
            </a:r>
          </a:p>
          <a:p>
            <a:pPr lvl="1"/>
            <a:r>
              <a:rPr lang="en-US" dirty="0" smtClean="0"/>
              <a:t>Should take into account features in your data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language model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Skipping models: rather than just the previous 2 words, condition on the previous word and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word back, etc.</a:t>
            </a:r>
          </a:p>
          <a:p>
            <a:r>
              <a:rPr lang="en-US" sz="2400" dirty="0" smtClean="0"/>
              <a:t>Caching models: phrases seen are more likely to be seen again (helps deal with new domains)</a:t>
            </a:r>
          </a:p>
          <a:p>
            <a:r>
              <a:rPr lang="en-US" sz="2400" dirty="0" smtClean="0"/>
              <a:t>Clustering: </a:t>
            </a:r>
          </a:p>
          <a:p>
            <a:pPr lvl="1"/>
            <a:r>
              <a:rPr lang="en-US" sz="2200" dirty="0" smtClean="0"/>
              <a:t>some words fall into categories (e.g. Monday, Tuesday, Wednesday…)</a:t>
            </a:r>
          </a:p>
          <a:p>
            <a:pPr lvl="1"/>
            <a:r>
              <a:rPr lang="en-US" sz="2200" dirty="0" smtClean="0"/>
              <a:t>smooth probabilities with category probabilities</a:t>
            </a:r>
          </a:p>
          <a:p>
            <a:r>
              <a:rPr lang="en-US" sz="2400" dirty="0" smtClean="0"/>
              <a:t>Domain adaptation:</a:t>
            </a:r>
          </a:p>
          <a:p>
            <a:pPr lvl="1"/>
            <a:r>
              <a:rPr lang="en-US" sz="2200" dirty="0" smtClean="0"/>
              <a:t>interpolate between a general model and a domain specific model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results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6589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idea of smoothing is to redistribute the probability to handle less </a:t>
            </a:r>
            <a:r>
              <a:rPr lang="en-US" dirty="0" smtClean="0"/>
              <a:t>seen </a:t>
            </a:r>
            <a:r>
              <a:rPr lang="en-US" dirty="0" smtClean="0"/>
              <a:t>(or never seen) events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 smtClean="0"/>
              <a:t>always maintain a true probability distribution</a:t>
            </a:r>
          </a:p>
          <a:p>
            <a:r>
              <a:rPr lang="en-US" dirty="0" smtClean="0"/>
              <a:t>Lots of ways of smoothing data</a:t>
            </a:r>
          </a:p>
          <a:p>
            <a:r>
              <a:rPr lang="en-US" dirty="0" smtClean="0"/>
              <a:t>Should take into account features in your data!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n</a:t>
            </a:r>
            <a:r>
              <a:rPr lang="en-US" dirty="0" smtClean="0"/>
              <a:t>-grams, </a:t>
            </a:r>
            <a:r>
              <a:rPr lang="en-US" dirty="0" err="1" smtClean="0"/>
              <a:t>backoff</a:t>
            </a:r>
            <a:r>
              <a:rPr lang="en-US" dirty="0" smtClean="0"/>
              <a:t> models and, in particular, </a:t>
            </a:r>
            <a:r>
              <a:rPr lang="en-US" dirty="0" err="1" smtClean="0"/>
              <a:t>Kneser</a:t>
            </a:r>
            <a:r>
              <a:rPr lang="en-US" dirty="0" smtClean="0"/>
              <a:t>-Ney smoothing work well</a:t>
            </a:r>
          </a:p>
        </p:txBody>
      </p:sp>
    </p:spTree>
    <p:extLst>
      <p:ext uri="{BB962C8B-B14F-4D97-AF65-F5344CB8AC3E}">
        <p14:creationId xmlns:p14="http://schemas.microsoft.com/office/powerpoint/2010/main" val="39542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Modeling Toolkits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SRI</a:t>
            </a:r>
          </a:p>
          <a:p>
            <a:pPr lvl="1"/>
            <a:r>
              <a:rPr lang="en-US" dirty="0" smtClean="0">
                <a:hlinkClick r:id="rId2"/>
              </a:rPr>
              <a:t>http://www-speech.sri.com/projects/srilm/</a:t>
            </a:r>
            <a:endParaRPr lang="en-US" dirty="0" smtClean="0"/>
          </a:p>
          <a:p>
            <a:r>
              <a:rPr lang="en-US" dirty="0" smtClean="0"/>
              <a:t>CMU</a:t>
            </a:r>
          </a:p>
          <a:p>
            <a:pPr lvl="1"/>
            <a:r>
              <a:rPr lang="en-US" dirty="0" smtClean="0">
                <a:hlinkClick r:id="rId3"/>
              </a:rPr>
              <a:t>http://www.speech.cs.cmu.edu/SLM_info.html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think today is a good day to be me</a:t>
            </a:r>
            <a:r>
              <a:rPr lang="en-US" dirty="0" smtClean="0">
                <a:solidFill>
                  <a:srgbClr val="000000"/>
                </a:solidFill>
              </a:rPr>
              <a:t>) 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| &lt;start&gt; &lt;start&gt;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think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&lt;start&gt; I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today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 think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think today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today is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good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is 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 smtClean="0">
                <a:solidFill>
                  <a:srgbClr val="FF0000"/>
                </a:solidFill>
              </a:rPr>
              <a:t>prob</a:t>
            </a:r>
            <a:r>
              <a:rPr lang="en-US" sz="2400" dirty="0" smtClean="0">
                <a:solidFill>
                  <a:srgbClr val="FF0000"/>
                </a:solidFill>
              </a:rPr>
              <a:t> = 0!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think today is a good day to be me</a:t>
            </a:r>
            <a:r>
              <a:rPr lang="en-US" dirty="0" smtClean="0">
                <a:solidFill>
                  <a:srgbClr val="000000"/>
                </a:solidFill>
              </a:rPr>
              <a:t>) 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| &lt;start&gt; &lt;start&gt;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think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&lt;start&gt; I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today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 think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think today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today is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good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is 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dirty="0" smtClean="0"/>
              <a:t>-</a:t>
            </a:r>
            <a:r>
              <a:rPr lang="en-US" dirty="0" smtClean="0">
                <a:sym typeface="Symbol" charset="2"/>
              </a:rPr>
              <a:t>lambda</a:t>
            </a:r>
            <a:r>
              <a:rPr lang="en-US" dirty="0" smtClean="0"/>
              <a:t> smoothing</a:t>
            </a:r>
            <a:endParaRPr lang="en-US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r>
              <a:rPr lang="en-US" sz="2400" dirty="0"/>
              <a:t>A large dictionary makes novel events too probable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add </a:t>
            </a:r>
            <a:r>
              <a:rPr lang="en-US" sz="2400" dirty="0" err="1">
                <a:sym typeface="Symbol" charset="2"/>
              </a:rPr>
              <a:t></a:t>
            </a:r>
            <a:r>
              <a:rPr lang="en-US" sz="2400" dirty="0">
                <a:sym typeface="Symbol" charset="2"/>
              </a:rPr>
              <a:t> = </a:t>
            </a:r>
            <a:r>
              <a:rPr lang="en-US" sz="2400" dirty="0" smtClean="0">
                <a:sym typeface="Symbol" charset="2"/>
              </a:rPr>
              <a:t>0.01 to all counts</a:t>
            </a:r>
            <a:endParaRPr lang="en-US" sz="2400" dirty="0">
              <a:sym typeface="Symbol" charset="2"/>
            </a:endParaRP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6314</TotalTime>
  <Words>3273</Words>
  <Application>Microsoft Macintosh PowerPoint</Application>
  <PresentationFormat>On-screen Show (4:3)</PresentationFormat>
  <Paragraphs>589</Paragraphs>
  <Slides>63</Slides>
  <Notes>13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Median</vt:lpstr>
      <vt:lpstr>Equation</vt:lpstr>
      <vt:lpstr>Microsoft Equation</vt:lpstr>
      <vt:lpstr>Language acquisition</vt:lpstr>
      <vt:lpstr>Language modeling: Smoothing</vt:lpstr>
      <vt:lpstr>Admin</vt:lpstr>
      <vt:lpstr>Admin</vt:lpstr>
      <vt:lpstr>Today</vt:lpstr>
      <vt:lpstr>Today</vt:lpstr>
      <vt:lpstr>Smoothing</vt:lpstr>
      <vt:lpstr>Smoothing</vt:lpstr>
      <vt:lpstr>Add-lambda smoothing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How common are novel events?</vt:lpstr>
      <vt:lpstr>How common are novel events?</vt:lpstr>
      <vt:lpstr>Good-Turing estimation</vt:lpstr>
      <vt:lpstr>Good-Turing estimation</vt:lpstr>
      <vt:lpstr>Good-Turing (classic example)</vt:lpstr>
      <vt:lpstr>Good-Turing (classic example)</vt:lpstr>
      <vt:lpstr>Good-Turing (classic example)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Smoothing: Simple Interpolation</vt:lpstr>
      <vt:lpstr>Smoothing: Finding parameter values</vt:lpstr>
      <vt:lpstr>Smoothing: Jelinek-Mercer</vt:lpstr>
      <vt:lpstr>Smoothing: Jelinek-Mercer</vt:lpstr>
      <vt:lpstr>Smoothing: Jelinek-Mercer continued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  <vt:lpstr>Kneser-Ney</vt:lpstr>
      <vt:lpstr>Kneser-Ney</vt:lpstr>
      <vt:lpstr>Kneser-Ney</vt:lpstr>
      <vt:lpstr>Kneser-Ney</vt:lpstr>
      <vt:lpstr>PCONTINUATION</vt:lpstr>
      <vt:lpstr>Other language model ideas?</vt:lpstr>
      <vt:lpstr>Smoothing results</vt:lpstr>
      <vt:lpstr>Take home ideas</vt:lpstr>
      <vt:lpstr>Language Modeling Toolkits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441</cp:revision>
  <cp:lastPrinted>2011-09-27T17:45:21Z</cp:lastPrinted>
  <dcterms:created xsi:type="dcterms:W3CDTF">2011-02-10T22:08:43Z</dcterms:created>
  <dcterms:modified xsi:type="dcterms:W3CDTF">2011-09-27T17:47:07Z</dcterms:modified>
</cp:coreProperties>
</file>