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540" r:id="rId3"/>
    <p:sldId id="466" r:id="rId4"/>
    <p:sldId id="280" r:id="rId5"/>
    <p:sldId id="339" r:id="rId6"/>
    <p:sldId id="340" r:id="rId7"/>
    <p:sldId id="492" r:id="rId8"/>
    <p:sldId id="506" r:id="rId9"/>
    <p:sldId id="493" r:id="rId10"/>
    <p:sldId id="495" r:id="rId11"/>
    <p:sldId id="497" r:id="rId12"/>
    <p:sldId id="499" r:id="rId13"/>
    <p:sldId id="501" r:id="rId14"/>
    <p:sldId id="502" r:id="rId15"/>
    <p:sldId id="503" r:id="rId16"/>
    <p:sldId id="504" r:id="rId17"/>
    <p:sldId id="507" r:id="rId18"/>
    <p:sldId id="508" r:id="rId19"/>
    <p:sldId id="505" r:id="rId20"/>
    <p:sldId id="509" r:id="rId21"/>
    <p:sldId id="511" r:id="rId22"/>
    <p:sldId id="513" r:id="rId23"/>
    <p:sldId id="514" r:id="rId24"/>
    <p:sldId id="515" r:id="rId25"/>
    <p:sldId id="516" r:id="rId26"/>
    <p:sldId id="517" r:id="rId27"/>
    <p:sldId id="518" r:id="rId28"/>
    <p:sldId id="519" r:id="rId29"/>
    <p:sldId id="520" r:id="rId30"/>
    <p:sldId id="521" r:id="rId31"/>
    <p:sldId id="522" r:id="rId32"/>
    <p:sldId id="523" r:id="rId33"/>
    <p:sldId id="524" r:id="rId34"/>
    <p:sldId id="526" r:id="rId35"/>
    <p:sldId id="528" r:id="rId36"/>
    <p:sldId id="527" r:id="rId37"/>
    <p:sldId id="529" r:id="rId38"/>
    <p:sldId id="530" r:id="rId39"/>
    <p:sldId id="531" r:id="rId40"/>
    <p:sldId id="532" r:id="rId41"/>
    <p:sldId id="538" r:id="rId42"/>
    <p:sldId id="533" r:id="rId43"/>
    <p:sldId id="534" r:id="rId44"/>
    <p:sldId id="535" r:id="rId45"/>
    <p:sldId id="53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1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14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>
            <a:extLst>
              <a:ext uri="{FF2B5EF4-FFF2-40B4-BE49-F238E27FC236}">
                <a16:creationId xmlns:a16="http://schemas.microsoft.com/office/drawing/2014/main" id="{9F89591F-69A1-9C4F-BD18-A3C91BB993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0" name="Notes Placeholder 2">
            <a:extLst>
              <a:ext uri="{FF2B5EF4-FFF2-40B4-BE49-F238E27FC236}">
                <a16:creationId xmlns:a16="http://schemas.microsoft.com/office/drawing/2014/main" id="{8FDBB0DC-0B4E-C04A-B70B-BD051664A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775BE4CF-321E-DE48-9EAB-F263821B2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E391AE-CB97-1345-BE01-CAB150F63CD7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32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90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5/4/21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5/4/21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balanced search trees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6C71F-0FBB-034F-93A4-B953011E04B2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2D7B0-CAB7-904F-93EC-812282A2B7C4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F04610-0E5A-5F4B-A521-9D71580949D6}"/>
              </a:ext>
            </a:extLst>
          </p:cNvPr>
          <p:cNvCxnSpPr>
            <a:cxnSpLocks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D9468E5-0CE5-1649-8B14-3139FAA7119F}"/>
              </a:ext>
            </a:extLst>
          </p:cNvPr>
          <p:cNvSpPr txBox="1"/>
          <p:nvPr/>
        </p:nvSpPr>
        <p:spPr>
          <a:xfrm>
            <a:off x="854671" y="1910570"/>
            <a:ext cx="1383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Search(H)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E7B8F7-8590-4F46-9C10-B3FD4980B41D}"/>
              </a:ext>
            </a:extLst>
          </p:cNvPr>
          <p:cNvSpPr txBox="1"/>
          <p:nvPr/>
        </p:nvSpPr>
        <p:spPr>
          <a:xfrm>
            <a:off x="3605908" y="5522496"/>
            <a:ext cx="173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child?</a:t>
            </a:r>
          </a:p>
        </p:txBody>
      </p:sp>
    </p:spTree>
    <p:extLst>
      <p:ext uri="{BB962C8B-B14F-4D97-AF65-F5344CB8AC3E}">
        <p14:creationId xmlns:p14="http://schemas.microsoft.com/office/powerpoint/2010/main" val="614034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6C71F-0FBB-034F-93A4-B953011E04B2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46CF41-AA6A-874F-BC39-08D2D0F2ABB3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2D7B0-CAB7-904F-93EC-812282A2B7C4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5AC923-E5CD-6F48-AFD8-B5B20953546C}"/>
              </a:ext>
            </a:extLst>
          </p:cNvPr>
          <p:cNvCxnSpPr>
            <a:cxnSpLocks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A45C3F-E7CE-DB41-A0C7-F0011969DC7E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C2C4729-E552-C14B-ACDB-32C925AD737C}"/>
              </a:ext>
            </a:extLst>
          </p:cNvPr>
          <p:cNvCxnSpPr>
            <a:cxnSpLocks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F04610-0E5A-5F4B-A521-9D71580949D6}"/>
              </a:ext>
            </a:extLst>
          </p:cNvPr>
          <p:cNvCxnSpPr>
            <a:cxnSpLocks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D9468E5-0CE5-1649-8B14-3139FAA7119F}"/>
              </a:ext>
            </a:extLst>
          </p:cNvPr>
          <p:cNvSpPr txBox="1"/>
          <p:nvPr/>
        </p:nvSpPr>
        <p:spPr>
          <a:xfrm>
            <a:off x="854671" y="1910570"/>
            <a:ext cx="1383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Search(H)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F10402-DBB0-044D-9152-2C394013AC51}"/>
              </a:ext>
            </a:extLst>
          </p:cNvPr>
          <p:cNvSpPr txBox="1"/>
          <p:nvPr/>
        </p:nvSpPr>
        <p:spPr>
          <a:xfrm>
            <a:off x="3916800" y="5830360"/>
            <a:ext cx="173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child?</a:t>
            </a:r>
          </a:p>
        </p:txBody>
      </p:sp>
    </p:spTree>
    <p:extLst>
      <p:ext uri="{BB962C8B-B14F-4D97-AF65-F5344CB8AC3E}">
        <p14:creationId xmlns:p14="http://schemas.microsoft.com/office/powerpoint/2010/main" val="354827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6C71F-0FBB-034F-93A4-B953011E04B2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46CF41-AA6A-874F-BC39-08D2D0F2ABB3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C794-C164-2044-9550-76387A9669F0}"/>
              </a:ext>
            </a:extLst>
          </p:cNvPr>
          <p:cNvSpPr txBox="1"/>
          <p:nvPr/>
        </p:nvSpPr>
        <p:spPr>
          <a:xfrm>
            <a:off x="3021930" y="5430250"/>
            <a:ext cx="338890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2D7B0-CAB7-904F-93EC-812282A2B7C4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5AC923-E5CD-6F48-AFD8-B5B20953546C}"/>
              </a:ext>
            </a:extLst>
          </p:cNvPr>
          <p:cNvCxnSpPr>
            <a:cxnSpLocks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A45C3F-E7CE-DB41-A0C7-F0011969DC7E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C2C4729-E552-C14B-ACDB-32C925AD737C}"/>
              </a:ext>
            </a:extLst>
          </p:cNvPr>
          <p:cNvCxnSpPr>
            <a:cxnSpLocks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F04610-0E5A-5F4B-A521-9D71580949D6}"/>
              </a:ext>
            </a:extLst>
          </p:cNvPr>
          <p:cNvCxnSpPr>
            <a:cxnSpLocks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D9468E5-0CE5-1649-8B14-3139FAA7119F}"/>
              </a:ext>
            </a:extLst>
          </p:cNvPr>
          <p:cNvSpPr txBox="1"/>
          <p:nvPr/>
        </p:nvSpPr>
        <p:spPr>
          <a:xfrm>
            <a:off x="854671" y="1910570"/>
            <a:ext cx="1383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Search(H)</a:t>
            </a:r>
          </a:p>
        </p:txBody>
      </p:sp>
    </p:spTree>
    <p:extLst>
      <p:ext uri="{BB962C8B-B14F-4D97-AF65-F5344CB8AC3E}">
        <p14:creationId xmlns:p14="http://schemas.microsoft.com/office/powerpoint/2010/main" val="108901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6C71F-0FBB-034F-93A4-B953011E04B2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2D7B0-CAB7-904F-93EC-812282A2B7C4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F04610-0E5A-5F4B-A521-9D71580949D6}"/>
              </a:ext>
            </a:extLst>
          </p:cNvPr>
          <p:cNvCxnSpPr>
            <a:cxnSpLocks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D9468E5-0CE5-1649-8B14-3139FAA7119F}"/>
              </a:ext>
            </a:extLst>
          </p:cNvPr>
          <p:cNvSpPr txBox="1"/>
          <p:nvPr/>
        </p:nvSpPr>
        <p:spPr>
          <a:xfrm>
            <a:off x="854671" y="1910570"/>
            <a:ext cx="1351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Search(B)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A52970-C78E-6346-9C28-A2F3ECC8F594}"/>
              </a:ext>
            </a:extLst>
          </p:cNvPr>
          <p:cNvSpPr txBox="1"/>
          <p:nvPr/>
        </p:nvSpPr>
        <p:spPr>
          <a:xfrm>
            <a:off x="3605908" y="5522496"/>
            <a:ext cx="173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child?</a:t>
            </a:r>
          </a:p>
        </p:txBody>
      </p:sp>
    </p:spTree>
    <p:extLst>
      <p:ext uri="{BB962C8B-B14F-4D97-AF65-F5344CB8AC3E}">
        <p14:creationId xmlns:p14="http://schemas.microsoft.com/office/powerpoint/2010/main" val="505567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6C71F-0FBB-034F-93A4-B953011E04B2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46CF41-AA6A-874F-BC39-08D2D0F2ABB3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2D7B0-CAB7-904F-93EC-812282A2B7C4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5AC923-E5CD-6F48-AFD8-B5B20953546C}"/>
              </a:ext>
            </a:extLst>
          </p:cNvPr>
          <p:cNvCxnSpPr>
            <a:cxnSpLocks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A45C3F-E7CE-DB41-A0C7-F0011969DC7E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C2C4729-E552-C14B-ACDB-32C925AD737C}"/>
              </a:ext>
            </a:extLst>
          </p:cNvPr>
          <p:cNvCxnSpPr>
            <a:cxnSpLocks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F04610-0E5A-5F4B-A521-9D71580949D6}"/>
              </a:ext>
            </a:extLst>
          </p:cNvPr>
          <p:cNvCxnSpPr>
            <a:cxnSpLocks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D9468E5-0CE5-1649-8B14-3139FAA7119F}"/>
              </a:ext>
            </a:extLst>
          </p:cNvPr>
          <p:cNvSpPr txBox="1"/>
          <p:nvPr/>
        </p:nvSpPr>
        <p:spPr>
          <a:xfrm>
            <a:off x="854671" y="1910570"/>
            <a:ext cx="1351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Search(B)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4236BD-F630-8347-A1A4-6C8474486703}"/>
              </a:ext>
            </a:extLst>
          </p:cNvPr>
          <p:cNvSpPr txBox="1"/>
          <p:nvPr/>
        </p:nvSpPr>
        <p:spPr>
          <a:xfrm>
            <a:off x="3916800" y="5900911"/>
            <a:ext cx="173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child?</a:t>
            </a:r>
          </a:p>
        </p:txBody>
      </p:sp>
    </p:spTree>
    <p:extLst>
      <p:ext uri="{BB962C8B-B14F-4D97-AF65-F5344CB8AC3E}">
        <p14:creationId xmlns:p14="http://schemas.microsoft.com/office/powerpoint/2010/main" val="3231229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6C71F-0FBB-034F-93A4-B953011E04B2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46CF41-AA6A-874F-BC39-08D2D0F2ABB3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E96A4E-006D-404A-BB39-568D6772A0F5}"/>
              </a:ext>
            </a:extLst>
          </p:cNvPr>
          <p:cNvSpPr txBox="1"/>
          <p:nvPr/>
        </p:nvSpPr>
        <p:spPr>
          <a:xfrm>
            <a:off x="1560091" y="5430250"/>
            <a:ext cx="677779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2D7B0-CAB7-904F-93EC-812282A2B7C4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5AC923-E5CD-6F48-AFD8-B5B20953546C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A45C3F-E7CE-DB41-A0C7-F0011969DC7E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C2C4729-E552-C14B-ACDB-32C925AD737C}"/>
              </a:ext>
            </a:extLst>
          </p:cNvPr>
          <p:cNvCxnSpPr>
            <a:cxnSpLocks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F04610-0E5A-5F4B-A521-9D71580949D6}"/>
              </a:ext>
            </a:extLst>
          </p:cNvPr>
          <p:cNvCxnSpPr>
            <a:cxnSpLocks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D9468E5-0CE5-1649-8B14-3139FAA7119F}"/>
              </a:ext>
            </a:extLst>
          </p:cNvPr>
          <p:cNvSpPr txBox="1"/>
          <p:nvPr/>
        </p:nvSpPr>
        <p:spPr>
          <a:xfrm>
            <a:off x="854671" y="1910570"/>
            <a:ext cx="1351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Search(B)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AD22C8-BC4B-DA41-9644-46528764497D}"/>
              </a:ext>
            </a:extLst>
          </p:cNvPr>
          <p:cNvSpPr txBox="1"/>
          <p:nvPr/>
        </p:nvSpPr>
        <p:spPr>
          <a:xfrm>
            <a:off x="3698280" y="5900911"/>
            <a:ext cx="173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child?</a:t>
            </a:r>
          </a:p>
        </p:txBody>
      </p:sp>
    </p:spTree>
    <p:extLst>
      <p:ext uri="{BB962C8B-B14F-4D97-AF65-F5344CB8AC3E}">
        <p14:creationId xmlns:p14="http://schemas.microsoft.com/office/powerpoint/2010/main" val="1078578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6C71F-0FBB-034F-93A4-B953011E04B2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46CF41-AA6A-874F-BC39-08D2D0F2ABB3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E96A4E-006D-404A-BB39-568D6772A0F5}"/>
              </a:ext>
            </a:extLst>
          </p:cNvPr>
          <p:cNvSpPr txBox="1"/>
          <p:nvPr/>
        </p:nvSpPr>
        <p:spPr>
          <a:xfrm>
            <a:off x="1560091" y="543025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2D7B0-CAB7-904F-93EC-812282A2B7C4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5AC923-E5CD-6F48-AFD8-B5B20953546C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A45C3F-E7CE-DB41-A0C7-F0011969DC7E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C2C4729-E552-C14B-ACDB-32C925AD737C}"/>
              </a:ext>
            </a:extLst>
          </p:cNvPr>
          <p:cNvCxnSpPr>
            <a:cxnSpLocks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F04610-0E5A-5F4B-A521-9D71580949D6}"/>
              </a:ext>
            </a:extLst>
          </p:cNvPr>
          <p:cNvCxnSpPr>
            <a:cxnSpLocks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D9468E5-0CE5-1649-8B14-3139FAA7119F}"/>
              </a:ext>
            </a:extLst>
          </p:cNvPr>
          <p:cNvSpPr txBox="1"/>
          <p:nvPr/>
        </p:nvSpPr>
        <p:spPr>
          <a:xfrm>
            <a:off x="854671" y="1910570"/>
            <a:ext cx="1351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Search(B)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F647EC-E92C-6345-B7F2-14F7C1A7373A}"/>
              </a:ext>
            </a:extLst>
          </p:cNvPr>
          <p:cNvCxnSpPr>
            <a:stCxn id="7" idx="2"/>
          </p:cNvCxnSpPr>
          <p:nvPr/>
        </p:nvCxnSpPr>
        <p:spPr>
          <a:xfrm>
            <a:off x="1898981" y="5830360"/>
            <a:ext cx="0" cy="293714"/>
          </a:xfrm>
          <a:prstGeom prst="line">
            <a:avLst/>
          </a:prstGeom>
          <a:ln>
            <a:solidFill>
              <a:srgbClr val="007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6FA9F08-8EBA-6F48-AB97-381EE97E9AB0}"/>
              </a:ext>
            </a:extLst>
          </p:cNvPr>
          <p:cNvSpPr txBox="1"/>
          <p:nvPr/>
        </p:nvSpPr>
        <p:spPr>
          <a:xfrm>
            <a:off x="2803358" y="6232358"/>
            <a:ext cx="1468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Not found!</a:t>
            </a:r>
          </a:p>
        </p:txBody>
      </p:sp>
    </p:spTree>
    <p:extLst>
      <p:ext uri="{BB962C8B-B14F-4D97-AF65-F5344CB8AC3E}">
        <p14:creationId xmlns:p14="http://schemas.microsoft.com/office/powerpoint/2010/main" val="2215313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6C71F-0FBB-034F-93A4-B953011E04B2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46CF41-AA6A-874F-BC39-08D2D0F2ABB3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E96A4E-006D-404A-BB39-568D6772A0F5}"/>
              </a:ext>
            </a:extLst>
          </p:cNvPr>
          <p:cNvSpPr txBox="1"/>
          <p:nvPr/>
        </p:nvSpPr>
        <p:spPr>
          <a:xfrm>
            <a:off x="1560091" y="543025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C794-C164-2044-9550-76387A9669F0}"/>
              </a:ext>
            </a:extLst>
          </p:cNvPr>
          <p:cNvSpPr txBox="1"/>
          <p:nvPr/>
        </p:nvSpPr>
        <p:spPr>
          <a:xfrm>
            <a:off x="302193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853F50-A8FA-864A-9521-5D79EBA0262C}"/>
              </a:ext>
            </a:extLst>
          </p:cNvPr>
          <p:cNvSpPr txBox="1"/>
          <p:nvPr/>
        </p:nvSpPr>
        <p:spPr>
          <a:xfrm>
            <a:off x="3975435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0F4C6F-AF10-8449-B31A-69AD03A2AB8F}"/>
              </a:ext>
            </a:extLst>
          </p:cNvPr>
          <p:cNvSpPr txBox="1"/>
          <p:nvPr/>
        </p:nvSpPr>
        <p:spPr>
          <a:xfrm>
            <a:off x="6512090" y="5430250"/>
            <a:ext cx="6948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9E99D0-1808-124F-A555-2744CBE72A25}"/>
              </a:ext>
            </a:extLst>
          </p:cNvPr>
          <p:cNvSpPr txBox="1"/>
          <p:nvPr/>
        </p:nvSpPr>
        <p:spPr>
          <a:xfrm>
            <a:off x="538914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13ED08-4C14-4246-8531-95649CFD08CE}"/>
              </a:ext>
            </a:extLst>
          </p:cNvPr>
          <p:cNvSpPr txBox="1"/>
          <p:nvPr/>
        </p:nvSpPr>
        <p:spPr>
          <a:xfrm>
            <a:off x="5841321" y="4408510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2D7B0-CAB7-904F-93EC-812282A2B7C4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5AC923-E5CD-6F48-AFD8-B5B20953546C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A45C3F-E7CE-DB41-A0C7-F0011969DC7E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C2C4729-E552-C14B-ACDB-32C925AD737C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F04610-0E5A-5F4B-A521-9D71580949D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93DA860-CC1E-7844-9A4F-E82AEC5BD328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5558585" y="483008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B42E38-EBF6-C642-B796-0AC38394AE7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195255" y="4830085"/>
            <a:ext cx="664248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182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9FE8-EA01-D94D-9C9D-1DC880708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16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Like BST, insert always happens at a leaf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leaf is a 2-node, just insert it directly</a:t>
            </a:r>
          </a:p>
        </p:txBody>
      </p:sp>
    </p:spTree>
    <p:extLst>
      <p:ext uri="{BB962C8B-B14F-4D97-AF65-F5344CB8AC3E}">
        <p14:creationId xmlns:p14="http://schemas.microsoft.com/office/powerpoint/2010/main" val="1314507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9FE8-EA01-D94D-9C9D-1DC880708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5591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the leaf is a 2-node, just insert it directly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560091" y="543025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302193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75435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6512090" y="5430250"/>
            <a:ext cx="6948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8914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841321" y="4408510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558585" y="483008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823879-827C-B747-8F60-08451D9B6A39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195255" y="4830085"/>
            <a:ext cx="664248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612648" y="2480651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Insert(F)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B05B0E-104B-8D4A-B24B-01716FC85827}"/>
              </a:ext>
            </a:extLst>
          </p:cNvPr>
          <p:cNvSpPr txBox="1"/>
          <p:nvPr/>
        </p:nvSpPr>
        <p:spPr>
          <a:xfrm>
            <a:off x="2775493" y="6240146"/>
            <a:ext cx="223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Where should it go?</a:t>
            </a:r>
          </a:p>
        </p:txBody>
      </p:sp>
    </p:spTree>
    <p:extLst>
      <p:ext uri="{BB962C8B-B14F-4D97-AF65-F5344CB8AC3E}">
        <p14:creationId xmlns:p14="http://schemas.microsoft.com/office/powerpoint/2010/main" val="292517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8803C-D88C-734C-9E90-46E059845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01592-72C8-2B4D-AFB2-6B6EAA427E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Last day for “normal” mentor hours, Friday (5/7)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on </a:t>
            </a:r>
            <a:r>
              <a:rPr lang="en-US"/>
              <a:t>mentor hours next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42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9FE8-EA01-D94D-9C9D-1DC880708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5591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the leaf is a 2-node, just insert it directly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560091" y="543025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302193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75435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6512090" y="5430250"/>
            <a:ext cx="6948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8914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841321" y="4408510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558585" y="483008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823879-827C-B747-8F60-08451D9B6A39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195255" y="4830085"/>
            <a:ext cx="664248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612648" y="2480651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Insert(F)</a:t>
            </a:r>
          </a:p>
        </p:txBody>
      </p:sp>
    </p:spTree>
    <p:extLst>
      <p:ext uri="{BB962C8B-B14F-4D97-AF65-F5344CB8AC3E}">
        <p14:creationId xmlns:p14="http://schemas.microsoft.com/office/powerpoint/2010/main" val="3427778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9FE8-EA01-D94D-9C9D-1DC880708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5591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the leaf is a 2-node, just insert it directly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560091" y="543025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302193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75435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6512090" y="5430250"/>
            <a:ext cx="6948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8914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841321" y="4408510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558585" y="483008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823879-827C-B747-8F60-08451D9B6A39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195255" y="4830085"/>
            <a:ext cx="664248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612648" y="2480651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Insert(F)</a:t>
            </a:r>
          </a:p>
        </p:txBody>
      </p:sp>
    </p:spTree>
    <p:extLst>
      <p:ext uri="{BB962C8B-B14F-4D97-AF65-F5344CB8AC3E}">
        <p14:creationId xmlns:p14="http://schemas.microsoft.com/office/powerpoint/2010/main" val="2538948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9FE8-EA01-D94D-9C9D-1DC880708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5591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the leaf is a 2-node, just insert it directly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560091" y="543025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3021930" y="5430250"/>
            <a:ext cx="338890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75435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6512090" y="5430250"/>
            <a:ext cx="6948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8914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841321" y="4408510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558585" y="483008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823879-827C-B747-8F60-08451D9B6A39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195255" y="4830085"/>
            <a:ext cx="664248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612648" y="2480651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Insert(F)</a:t>
            </a:r>
          </a:p>
        </p:txBody>
      </p:sp>
    </p:spTree>
    <p:extLst>
      <p:ext uri="{BB962C8B-B14F-4D97-AF65-F5344CB8AC3E}">
        <p14:creationId xmlns:p14="http://schemas.microsoft.com/office/powerpoint/2010/main" val="2010878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9FE8-EA01-D94D-9C9D-1DC880708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5591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the leaf is a 2-node, just insert it directly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72780" y="359083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906627" y="440851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560091" y="543025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946726" y="5430250"/>
            <a:ext cx="558994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 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75435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6512090" y="5430250"/>
            <a:ext cx="6948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89140" y="543025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841321" y="4408510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360820" y="399094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98981" y="480862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91375" y="480862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72595" y="480862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845760" y="398693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558585" y="483008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823879-827C-B747-8F60-08451D9B6A39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195255" y="4830085"/>
            <a:ext cx="664248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612648" y="2480651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Insert(F)</a:t>
            </a:r>
          </a:p>
        </p:txBody>
      </p:sp>
    </p:spTree>
    <p:extLst>
      <p:ext uri="{BB962C8B-B14F-4D97-AF65-F5344CB8AC3E}">
        <p14:creationId xmlns:p14="http://schemas.microsoft.com/office/powerpoint/2010/main" val="2208144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9FE8-EA01-D94D-9C9D-1DC880708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200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Like BST, insert always happens at a leaf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leaf is a 2-node, just insert it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leaf is a 3-node:</a:t>
            </a:r>
          </a:p>
          <a:p>
            <a:pPr lvl="1"/>
            <a:r>
              <a:rPr lang="en-US" dirty="0"/>
              <a:t>We now have three values at this leaf</a:t>
            </a:r>
          </a:p>
          <a:p>
            <a:pPr lvl="1"/>
            <a:r>
              <a:rPr lang="en-US" dirty="0"/>
              <a:t>Send the middle value up a node</a:t>
            </a:r>
          </a:p>
          <a:p>
            <a:pPr lvl="1"/>
            <a:r>
              <a:rPr lang="en-US" dirty="0"/>
              <a:t>Make new 2-nodes out of the smallest and largest</a:t>
            </a:r>
          </a:p>
        </p:txBody>
      </p:sp>
    </p:spTree>
    <p:extLst>
      <p:ext uri="{BB962C8B-B14F-4D97-AF65-F5344CB8AC3E}">
        <p14:creationId xmlns:p14="http://schemas.microsoft.com/office/powerpoint/2010/main" val="2942577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880624" y="5856000"/>
            <a:ext cx="55899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 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6445988" y="5856000"/>
            <a:ext cx="6948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25273" y="523437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823879-827C-B747-8F60-08451D9B6A39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129153" y="5255835"/>
            <a:ext cx="664248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Insert(T)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/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A58A84-6838-334C-99CD-6594B25D938D}"/>
              </a:ext>
            </a:extLst>
          </p:cNvPr>
          <p:cNvSpPr txBox="1"/>
          <p:nvPr/>
        </p:nvSpPr>
        <p:spPr>
          <a:xfrm>
            <a:off x="207477" y="4623472"/>
            <a:ext cx="223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Where should it go?</a:t>
            </a:r>
          </a:p>
        </p:txBody>
      </p:sp>
    </p:spTree>
    <p:extLst>
      <p:ext uri="{BB962C8B-B14F-4D97-AF65-F5344CB8AC3E}">
        <p14:creationId xmlns:p14="http://schemas.microsoft.com/office/powerpoint/2010/main" val="287692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880624" y="5856000"/>
            <a:ext cx="55899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 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6445988" y="5856000"/>
            <a:ext cx="694826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25273" y="523437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823879-827C-B747-8F60-08451D9B6A39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129153" y="5255835"/>
            <a:ext cx="664248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Insert(T)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A5322C42-5150-3D4B-BC3D-242237259434}"/>
              </a:ext>
            </a:extLst>
          </p:cNvPr>
          <p:cNvSpPr txBox="1">
            <a:spLocks/>
          </p:cNvSpPr>
          <p:nvPr/>
        </p:nvSpPr>
        <p:spPr>
          <a:xfrm>
            <a:off x="470457" y="1611622"/>
            <a:ext cx="8153400" cy="17651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/>
              <a:t>If the leaf is a 3-node:</a:t>
            </a:r>
          </a:p>
          <a:p>
            <a:pPr lvl="1"/>
            <a:r>
              <a:rPr lang="en-US" sz="2000"/>
              <a:t>We now have three values at this leaf</a:t>
            </a:r>
          </a:p>
          <a:p>
            <a:pPr lvl="1"/>
            <a:r>
              <a:rPr lang="en-US" sz="2000"/>
              <a:t>Send the middle value up a node</a:t>
            </a:r>
          </a:p>
          <a:p>
            <a:pPr lvl="1"/>
            <a:r>
              <a:rPr lang="en-US" sz="2000"/>
              <a:t>Make new 2-nodes out of the smallest and largest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130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880624" y="5856000"/>
            <a:ext cx="55899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 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6445987" y="5856000"/>
            <a:ext cx="990399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T  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25273" y="523437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172528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823879-827C-B747-8F60-08451D9B6A39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129153" y="5255835"/>
            <a:ext cx="812034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Insert(T)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>
                <a:solidFill>
                  <a:srgbClr val="0070FF"/>
                </a:solidFill>
              </a:rPr>
              <a:t>We now have three values at this leaf</a:t>
            </a:r>
          </a:p>
          <a:p>
            <a:pPr lvl="1"/>
            <a:r>
              <a:rPr lang="en-US" sz="2000" dirty="0"/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  <a:p>
            <a:pPr marL="36576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4492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880624" y="5856000"/>
            <a:ext cx="55899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 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25273" y="523437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Insert(T)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>
                <a:solidFill>
                  <a:srgbClr val="0070FF"/>
                </a:solidFill>
              </a:rPr>
              <a:t>Send the middle value up a node</a:t>
            </a:r>
          </a:p>
          <a:p>
            <a:pPr lvl="1"/>
            <a:r>
              <a:rPr lang="en-US" sz="2000" dirty="0">
                <a:solidFill>
                  <a:srgbClr val="0070FF"/>
                </a:solidFill>
              </a:rPr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E121272-6F9F-B449-9633-4A58EB5A264C}"/>
              </a:ext>
            </a:extLst>
          </p:cNvPr>
          <p:cNvSpPr txBox="1"/>
          <p:nvPr/>
        </p:nvSpPr>
        <p:spPr>
          <a:xfrm>
            <a:off x="7903030" y="4216638"/>
            <a:ext cx="990399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 T  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7D63E81-CCE1-1B49-AD58-10F0C1E5A092}"/>
              </a:ext>
            </a:extLst>
          </p:cNvPr>
          <p:cNvSpPr txBox="1"/>
          <p:nvPr/>
        </p:nvSpPr>
        <p:spPr>
          <a:xfrm>
            <a:off x="7232262" y="3194898"/>
            <a:ext cx="3539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FE12FB5-5952-7447-9E61-3B754FC0AAFE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7586196" y="3616473"/>
            <a:ext cx="812034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own Arrow 6">
            <a:extLst>
              <a:ext uri="{FF2B5EF4-FFF2-40B4-BE49-F238E27FC236}">
                <a16:creationId xmlns:a16="http://schemas.microsoft.com/office/drawing/2014/main" id="{9C9D053D-16A7-894D-B07A-5D3A2F6868B7}"/>
              </a:ext>
            </a:extLst>
          </p:cNvPr>
          <p:cNvSpPr/>
          <p:nvPr/>
        </p:nvSpPr>
        <p:spPr>
          <a:xfrm rot="2397009">
            <a:off x="6881979" y="3973870"/>
            <a:ext cx="552044" cy="740952"/>
          </a:xfrm>
          <a:prstGeom prst="downArrow">
            <a:avLst/>
          </a:prstGeom>
          <a:solidFill>
            <a:srgbClr val="FFC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8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880624" y="5856000"/>
            <a:ext cx="55899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 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25273" y="523437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06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Insert(I)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/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ABE42B1-9517-4B46-A931-7FDE1156F137}"/>
              </a:ext>
            </a:extLst>
          </p:cNvPr>
          <p:cNvSpPr txBox="1"/>
          <p:nvPr/>
        </p:nvSpPr>
        <p:spPr>
          <a:xfrm>
            <a:off x="207477" y="4623472"/>
            <a:ext cx="223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Where should it go?</a:t>
            </a:r>
          </a:p>
        </p:txBody>
      </p:sp>
    </p:spTree>
    <p:extLst>
      <p:ext uri="{BB962C8B-B14F-4D97-AF65-F5344CB8AC3E}">
        <p14:creationId xmlns:p14="http://schemas.microsoft.com/office/powerpoint/2010/main" val="305026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F0D8AC1-845D-B844-BDE7-6C5BEC437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Search Trees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C969E1-7D8C-1F4C-8D8B-63685E420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4"/>
            <a:ext cx="8229600" cy="17859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sz="2400" dirty="0"/>
              <a:t>BST – A binary tree where each each node has a key, and every node’s key is:</a:t>
            </a:r>
          </a:p>
          <a:p>
            <a:r>
              <a:rPr lang="en-US" altLang="en-US" sz="2400" dirty="0"/>
              <a:t>Larger than all keys in its left subtree. (everything left is smaller)</a:t>
            </a:r>
          </a:p>
          <a:p>
            <a:r>
              <a:rPr lang="en-US" altLang="en-US" sz="2400" dirty="0"/>
              <a:t>Smaller than all keys in its right subtree. </a:t>
            </a:r>
            <a:r>
              <a:rPr lang="en-US" altLang="en-US" sz="2400"/>
              <a:t>(everything right is larger)</a:t>
            </a:r>
            <a:endParaRPr lang="en-US" altLang="en-US" sz="2400" dirty="0"/>
          </a:p>
          <a:p>
            <a:pPr marL="0" indent="0" eaLnBrk="1" hangingPunct="1"/>
            <a:endParaRPr lang="en-US" altLang="en-US" sz="2400" dirty="0"/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529FBA75-2242-9B44-98F9-27D1F7801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0632" y="37859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8" name="Oval 26">
            <a:extLst>
              <a:ext uri="{FF2B5EF4-FFF2-40B4-BE49-F238E27FC236}">
                <a16:creationId xmlns:a16="http://schemas.microsoft.com/office/drawing/2014/main" id="{AA982888-42CA-074D-BCA2-CDA8B3CB0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432" y="37097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96438394-186B-444D-BA61-773F2FDBD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832" y="47003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10" name="Oval 28">
            <a:extLst>
              <a:ext uri="{FF2B5EF4-FFF2-40B4-BE49-F238E27FC236}">
                <a16:creationId xmlns:a16="http://schemas.microsoft.com/office/drawing/2014/main" id="{D62A7A1F-0C4F-8344-9EBE-2A323503C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232" y="46241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D962A8FA-7533-AE43-BA5A-21A66D353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232" y="61481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12" name="Oval 30">
            <a:extLst>
              <a:ext uri="{FF2B5EF4-FFF2-40B4-BE49-F238E27FC236}">
                <a16:creationId xmlns:a16="http://schemas.microsoft.com/office/drawing/2014/main" id="{37D1DE7D-64A7-DF41-86FA-D2C13B84B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032" y="60719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6F3AB5D6-A11F-7543-897D-BCF42FA412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93232" y="5081337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2">
            <a:extLst>
              <a:ext uri="{FF2B5EF4-FFF2-40B4-BE49-F238E27FC236}">
                <a16:creationId xmlns:a16="http://schemas.microsoft.com/office/drawing/2014/main" id="{8014B466-69D0-4547-B597-F1028F654F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2432" y="4166937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33">
            <a:extLst>
              <a:ext uri="{FF2B5EF4-FFF2-40B4-BE49-F238E27FC236}">
                <a16:creationId xmlns:a16="http://schemas.microsoft.com/office/drawing/2014/main" id="{E4405CEC-707C-7945-81A7-36445B296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232" y="60719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16" name="Oval 34">
            <a:extLst>
              <a:ext uri="{FF2B5EF4-FFF2-40B4-BE49-F238E27FC236}">
                <a16:creationId xmlns:a16="http://schemas.microsoft.com/office/drawing/2014/main" id="{EEBB422C-8CAD-5B4D-AFE8-A865914AE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632" y="59957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Text Box 35">
            <a:extLst>
              <a:ext uri="{FF2B5EF4-FFF2-40B4-BE49-F238E27FC236}">
                <a16:creationId xmlns:a16="http://schemas.microsoft.com/office/drawing/2014/main" id="{6486B99D-B37B-9742-9673-FEE6855FB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432" y="47003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2D219D4C-6D28-9441-9F2B-5286CE8D1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232" y="46241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Text Box 37">
            <a:extLst>
              <a:ext uri="{FF2B5EF4-FFF2-40B4-BE49-F238E27FC236}">
                <a16:creationId xmlns:a16="http://schemas.microsoft.com/office/drawing/2014/main" id="{4C80C974-120F-7748-BD8C-DCA43FC19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032" y="6086225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</a:t>
            </a:r>
          </a:p>
        </p:txBody>
      </p:sp>
      <p:sp>
        <p:nvSpPr>
          <p:cNvPr id="20" name="Oval 38">
            <a:extLst>
              <a:ext uri="{FF2B5EF4-FFF2-40B4-BE49-F238E27FC236}">
                <a16:creationId xmlns:a16="http://schemas.microsoft.com/office/drawing/2014/main" id="{10BF1EE0-F71C-B847-B086-1A13D94FE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5632" y="5995737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Line 39">
            <a:extLst>
              <a:ext uri="{FF2B5EF4-FFF2-40B4-BE49-F238E27FC236}">
                <a16:creationId xmlns:a16="http://schemas.microsoft.com/office/drawing/2014/main" id="{D1071422-3D0A-F841-AE79-7EFCBE477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2432" y="5157537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0">
            <a:extLst>
              <a:ext uri="{FF2B5EF4-FFF2-40B4-BE49-F238E27FC236}">
                <a16:creationId xmlns:a16="http://schemas.microsoft.com/office/drawing/2014/main" id="{E7F4D8A3-8CC9-3447-B767-BA2210CAB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4032" y="4166937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1">
            <a:extLst>
              <a:ext uri="{FF2B5EF4-FFF2-40B4-BE49-F238E27FC236}">
                <a16:creationId xmlns:a16="http://schemas.microsoft.com/office/drawing/2014/main" id="{EC4DCC0A-B0C3-9A45-A94A-17CF619CD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0832" y="5081337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42">
            <a:extLst>
              <a:ext uri="{FF2B5EF4-FFF2-40B4-BE49-F238E27FC236}">
                <a16:creationId xmlns:a16="http://schemas.microsoft.com/office/drawing/2014/main" id="{684BD525-7441-5240-BEBD-9F330FDF9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632" y="4714625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165012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880624" y="5856000"/>
            <a:ext cx="558994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 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25273" y="523437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06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Insert(I)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/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9872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56949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830210" y="5870218"/>
            <a:ext cx="745725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 H 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</p:cNvCxnSpPr>
          <p:nvPr/>
        </p:nvCxnSpPr>
        <p:spPr>
          <a:xfrm flipH="1">
            <a:off x="3125273" y="5234370"/>
            <a:ext cx="176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06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Insert(I)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>
                <a:solidFill>
                  <a:srgbClr val="0070FF"/>
                </a:solidFill>
              </a:rPr>
              <a:t>We now have three values at this leaf</a:t>
            </a:r>
          </a:p>
          <a:p>
            <a:pPr lvl="1"/>
            <a:r>
              <a:rPr lang="en-US" sz="2000" dirty="0"/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90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817075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H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500989" y="5870218"/>
            <a:ext cx="295063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2648521" y="5234370"/>
            <a:ext cx="478516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06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Insert(I)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>
                <a:solidFill>
                  <a:srgbClr val="0070FF"/>
                </a:solidFill>
              </a:rPr>
              <a:t>Send the middle value up a node</a:t>
            </a:r>
          </a:p>
          <a:p>
            <a:pPr lvl="1"/>
            <a:r>
              <a:rPr lang="en-US" sz="2000" dirty="0">
                <a:solidFill>
                  <a:srgbClr val="0070FF"/>
                </a:solidFill>
              </a:rPr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CF4364A-E940-4249-9386-79E06CD6C1EF}"/>
              </a:ext>
            </a:extLst>
          </p:cNvPr>
          <p:cNvSpPr txBox="1"/>
          <p:nvPr/>
        </p:nvSpPr>
        <p:spPr>
          <a:xfrm>
            <a:off x="3189751" y="5891683"/>
            <a:ext cx="312108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D88B6B8-FC40-D542-98DC-9D2DFB668639}"/>
              </a:ext>
            </a:extLst>
          </p:cNvPr>
          <p:cNvCxnSpPr>
            <a:cxnSpLocks/>
            <a:stCxn id="22" idx="2"/>
            <a:endCxn id="35" idx="0"/>
          </p:cNvCxnSpPr>
          <p:nvPr/>
        </p:nvCxnSpPr>
        <p:spPr>
          <a:xfrm>
            <a:off x="3249063" y="5234370"/>
            <a:ext cx="96742" cy="65731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412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81707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H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500989" y="5870218"/>
            <a:ext cx="2950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2648521" y="5234370"/>
            <a:ext cx="478516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06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Insert(I)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/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CF4364A-E940-4249-9386-79E06CD6C1EF}"/>
              </a:ext>
            </a:extLst>
          </p:cNvPr>
          <p:cNvSpPr txBox="1"/>
          <p:nvPr/>
        </p:nvSpPr>
        <p:spPr>
          <a:xfrm>
            <a:off x="3189751" y="5891683"/>
            <a:ext cx="3121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D88B6B8-FC40-D542-98DC-9D2DFB668639}"/>
              </a:ext>
            </a:extLst>
          </p:cNvPr>
          <p:cNvCxnSpPr>
            <a:cxnSpLocks/>
            <a:stCxn id="22" idx="2"/>
            <a:endCxn id="35" idx="0"/>
          </p:cNvCxnSpPr>
          <p:nvPr/>
        </p:nvCxnSpPr>
        <p:spPr>
          <a:xfrm>
            <a:off x="3249063" y="5234370"/>
            <a:ext cx="96742" cy="65731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3C2BD9-5B15-1E4B-BEA4-53AF61B0A68B}"/>
              </a:ext>
            </a:extLst>
          </p:cNvPr>
          <p:cNvSpPr txBox="1"/>
          <p:nvPr/>
        </p:nvSpPr>
        <p:spPr>
          <a:xfrm>
            <a:off x="611518" y="4480317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now?</a:t>
            </a:r>
          </a:p>
        </p:txBody>
      </p:sp>
    </p:spTree>
    <p:extLst>
      <p:ext uri="{BB962C8B-B14F-4D97-AF65-F5344CB8AC3E}">
        <p14:creationId xmlns:p14="http://schemas.microsoft.com/office/powerpoint/2010/main" val="3508794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817075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H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500989" y="5870218"/>
            <a:ext cx="2950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2648521" y="5234370"/>
            <a:ext cx="478516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06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Insert(I)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/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CF4364A-E940-4249-9386-79E06CD6C1EF}"/>
              </a:ext>
            </a:extLst>
          </p:cNvPr>
          <p:cNvSpPr txBox="1"/>
          <p:nvPr/>
        </p:nvSpPr>
        <p:spPr>
          <a:xfrm>
            <a:off x="3189751" y="5891683"/>
            <a:ext cx="3121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D88B6B8-FC40-D542-98DC-9D2DFB668639}"/>
              </a:ext>
            </a:extLst>
          </p:cNvPr>
          <p:cNvCxnSpPr>
            <a:cxnSpLocks/>
            <a:stCxn id="22" idx="2"/>
            <a:endCxn id="35" idx="0"/>
          </p:cNvCxnSpPr>
          <p:nvPr/>
        </p:nvCxnSpPr>
        <p:spPr>
          <a:xfrm>
            <a:off x="3249063" y="5234370"/>
            <a:ext cx="96742" cy="65731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3C2BD9-5B15-1E4B-BEA4-53AF61B0A68B}"/>
              </a:ext>
            </a:extLst>
          </p:cNvPr>
          <p:cNvSpPr txBox="1"/>
          <p:nvPr/>
        </p:nvSpPr>
        <p:spPr>
          <a:xfrm>
            <a:off x="611518" y="4480317"/>
            <a:ext cx="8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FF"/>
                </a:solidFill>
              </a:rPr>
              <a:t>Repeat!</a:t>
            </a:r>
          </a:p>
        </p:txBody>
      </p:sp>
    </p:spTree>
    <p:extLst>
      <p:ext uri="{BB962C8B-B14F-4D97-AF65-F5344CB8AC3E}">
        <p14:creationId xmlns:p14="http://schemas.microsoft.com/office/powerpoint/2010/main" val="2655515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406678" y="4016583"/>
            <a:ext cx="3729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817075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H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500989" y="5870218"/>
            <a:ext cx="2950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2648521" y="5234370"/>
            <a:ext cx="478516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06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Insert(I)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>
                <a:solidFill>
                  <a:srgbClr val="0070FF"/>
                </a:solidFill>
              </a:rPr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CF4364A-E940-4249-9386-79E06CD6C1EF}"/>
              </a:ext>
            </a:extLst>
          </p:cNvPr>
          <p:cNvSpPr txBox="1"/>
          <p:nvPr/>
        </p:nvSpPr>
        <p:spPr>
          <a:xfrm>
            <a:off x="3189751" y="5891683"/>
            <a:ext cx="3121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D88B6B8-FC40-D542-98DC-9D2DFB668639}"/>
              </a:ext>
            </a:extLst>
          </p:cNvPr>
          <p:cNvCxnSpPr>
            <a:cxnSpLocks/>
            <a:stCxn id="22" idx="2"/>
            <a:endCxn id="35" idx="0"/>
          </p:cNvCxnSpPr>
          <p:nvPr/>
        </p:nvCxnSpPr>
        <p:spPr>
          <a:xfrm>
            <a:off x="3249063" y="5234370"/>
            <a:ext cx="96742" cy="65731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476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196717" y="4012575"/>
            <a:ext cx="700879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H 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840525" y="4834260"/>
            <a:ext cx="819170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500989" y="5870218"/>
            <a:ext cx="2950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294718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34370"/>
            <a:ext cx="1011174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2648521" y="5234370"/>
            <a:ext cx="478516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406493" y="5234370"/>
            <a:ext cx="672285" cy="6216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06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Insert(I)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>
                <a:solidFill>
                  <a:srgbClr val="0070FF"/>
                </a:solidFill>
              </a:rPr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CF4364A-E940-4249-9386-79E06CD6C1EF}"/>
              </a:ext>
            </a:extLst>
          </p:cNvPr>
          <p:cNvSpPr txBox="1"/>
          <p:nvPr/>
        </p:nvSpPr>
        <p:spPr>
          <a:xfrm>
            <a:off x="3189751" y="5891683"/>
            <a:ext cx="3121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D88B6B8-FC40-D542-98DC-9D2DFB668639}"/>
              </a:ext>
            </a:extLst>
          </p:cNvPr>
          <p:cNvCxnSpPr>
            <a:cxnSpLocks/>
            <a:stCxn id="22" idx="2"/>
            <a:endCxn id="35" idx="0"/>
          </p:cNvCxnSpPr>
          <p:nvPr/>
        </p:nvCxnSpPr>
        <p:spPr>
          <a:xfrm>
            <a:off x="3250110" y="5234370"/>
            <a:ext cx="95695" cy="65731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5708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9B1F4-45A4-8D4B-B6CA-153D9A98FE6F}"/>
              </a:ext>
            </a:extLst>
          </p:cNvPr>
          <p:cNvSpPr txBox="1"/>
          <p:nvPr/>
        </p:nvSpPr>
        <p:spPr>
          <a:xfrm>
            <a:off x="4196717" y="4012575"/>
            <a:ext cx="700879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H 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81C8C1-3A85-B142-996D-2CDD3C9D6970}"/>
              </a:ext>
            </a:extLst>
          </p:cNvPr>
          <p:cNvSpPr txBox="1"/>
          <p:nvPr/>
        </p:nvSpPr>
        <p:spPr>
          <a:xfrm>
            <a:off x="2749901" y="4844992"/>
            <a:ext cx="379241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AEAF7-554A-5247-8A8D-A13C8B4899B7}"/>
              </a:ext>
            </a:extLst>
          </p:cNvPr>
          <p:cNvSpPr txBox="1"/>
          <p:nvPr/>
        </p:nvSpPr>
        <p:spPr>
          <a:xfrm>
            <a:off x="1493989" y="5856000"/>
            <a:ext cx="677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 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8D9294-7EB6-684F-86B1-4A04919DAAA7}"/>
              </a:ext>
            </a:extLst>
          </p:cNvPr>
          <p:cNvSpPr txBox="1"/>
          <p:nvPr/>
        </p:nvSpPr>
        <p:spPr>
          <a:xfrm>
            <a:off x="2500989" y="5870218"/>
            <a:ext cx="2950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895320-0433-724B-A3C6-D70806F97DF7}"/>
              </a:ext>
            </a:extLst>
          </p:cNvPr>
          <p:cNvSpPr txBox="1"/>
          <p:nvPr/>
        </p:nvSpPr>
        <p:spPr>
          <a:xfrm>
            <a:off x="3909333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EF8534-F978-C14A-9D2D-299AD832D0CE}"/>
              </a:ext>
            </a:extLst>
          </p:cNvPr>
          <p:cNvSpPr txBox="1"/>
          <p:nvPr/>
        </p:nvSpPr>
        <p:spPr>
          <a:xfrm>
            <a:off x="5995326" y="5870218"/>
            <a:ext cx="3734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4EAD54-8D03-5841-A2CD-6C62802AF54B}"/>
              </a:ext>
            </a:extLst>
          </p:cNvPr>
          <p:cNvSpPr txBox="1"/>
          <p:nvPr/>
        </p:nvSpPr>
        <p:spPr>
          <a:xfrm>
            <a:off x="5323038" y="5856000"/>
            <a:ext cx="3388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06A83-5C01-1142-95D2-A12BFAA7C02A}"/>
              </a:ext>
            </a:extLst>
          </p:cNvPr>
          <p:cNvSpPr txBox="1"/>
          <p:nvPr/>
        </p:nvSpPr>
        <p:spPr>
          <a:xfrm>
            <a:off x="5775219" y="4834260"/>
            <a:ext cx="670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  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51649B-2ED1-E64E-83FC-6338F03EC411}"/>
              </a:ext>
            </a:extLst>
          </p:cNvPr>
          <p:cNvCxnSpPr/>
          <p:nvPr/>
        </p:nvCxnSpPr>
        <p:spPr>
          <a:xfrm flipH="1">
            <a:off x="3084757" y="4416693"/>
            <a:ext cx="1111960" cy="4175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BE9683-11F6-BB40-903B-CEA28BDCA63E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832879" y="5255834"/>
            <a:ext cx="917022" cy="6001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3F6242-5994-0548-8C17-47A3B356A494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2648521" y="5234370"/>
            <a:ext cx="476752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BAB2AC-725D-9844-8B30-04BFC69DEA04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4078778" y="5255834"/>
            <a:ext cx="285001" cy="6001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A58D2E-0DC4-2741-9EAA-89208659BBD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4779658" y="4412685"/>
            <a:ext cx="1330945" cy="4215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B35DF3-0244-4848-B8A8-8AF5243A4B4C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492483" y="5255835"/>
            <a:ext cx="282736" cy="6001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DED3A16-9E15-6841-A115-6A63107CC7BE}"/>
              </a:ext>
            </a:extLst>
          </p:cNvPr>
          <p:cNvSpPr txBox="1"/>
          <p:nvPr/>
        </p:nvSpPr>
        <p:spPr>
          <a:xfrm>
            <a:off x="434515" y="3754973"/>
            <a:ext cx="106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Insert(I)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CC80575-208F-5241-9254-3D7D8466F3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457" y="1611622"/>
            <a:ext cx="8153400" cy="17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leaf is a 3-node:</a:t>
            </a:r>
          </a:p>
          <a:p>
            <a:pPr lvl="1"/>
            <a:r>
              <a:rPr lang="en-US" sz="2000" dirty="0"/>
              <a:t>We now have three values at this leaf</a:t>
            </a:r>
          </a:p>
          <a:p>
            <a:pPr lvl="1"/>
            <a:r>
              <a:rPr lang="en-US" sz="2000" dirty="0">
                <a:solidFill>
                  <a:srgbClr val="0070FF"/>
                </a:solidFill>
              </a:rPr>
              <a:t>Send the middle value up a node</a:t>
            </a:r>
          </a:p>
          <a:p>
            <a:pPr lvl="1"/>
            <a:r>
              <a:rPr lang="en-US" sz="2000" dirty="0"/>
              <a:t>Make new 2-nodes out of the smallest and largest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6805-0753-5543-8881-63CFB20052E0}"/>
              </a:ext>
            </a:extLst>
          </p:cNvPr>
          <p:cNvSpPr txBox="1"/>
          <p:nvPr/>
        </p:nvSpPr>
        <p:spPr>
          <a:xfrm>
            <a:off x="6769621" y="5870218"/>
            <a:ext cx="4145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X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1F937C-053E-E341-B7EC-D0269EA8932E}"/>
              </a:ext>
            </a:extLst>
          </p:cNvPr>
          <p:cNvCxnSpPr>
            <a:cxnSpLocks/>
            <a:stCxn id="28" idx="2"/>
            <a:endCxn id="26" idx="0"/>
          </p:cNvCxnSpPr>
          <p:nvPr/>
        </p:nvCxnSpPr>
        <p:spPr>
          <a:xfrm>
            <a:off x="6110603" y="5234370"/>
            <a:ext cx="71450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FE74D0-7AB4-0144-BFD6-FABC55694FE1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6440112" y="5234370"/>
            <a:ext cx="536798" cy="6358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CF4364A-E940-4249-9386-79E06CD6C1EF}"/>
              </a:ext>
            </a:extLst>
          </p:cNvPr>
          <p:cNvSpPr txBox="1"/>
          <p:nvPr/>
        </p:nvSpPr>
        <p:spPr>
          <a:xfrm>
            <a:off x="3189751" y="5891683"/>
            <a:ext cx="3121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D88B6B8-FC40-D542-98DC-9D2DFB668639}"/>
              </a:ext>
            </a:extLst>
          </p:cNvPr>
          <p:cNvCxnSpPr>
            <a:cxnSpLocks/>
            <a:endCxn id="35" idx="0"/>
          </p:cNvCxnSpPr>
          <p:nvPr/>
        </p:nvCxnSpPr>
        <p:spPr>
          <a:xfrm flipH="1">
            <a:off x="3345805" y="5255834"/>
            <a:ext cx="711416" cy="6358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4BF0001-ABD3-9B43-9A79-17AD3130953A}"/>
              </a:ext>
            </a:extLst>
          </p:cNvPr>
          <p:cNvSpPr txBox="1"/>
          <p:nvPr/>
        </p:nvSpPr>
        <p:spPr>
          <a:xfrm>
            <a:off x="4068951" y="4855724"/>
            <a:ext cx="283098" cy="400110"/>
          </a:xfrm>
          <a:prstGeom prst="rect">
            <a:avLst/>
          </a:prstGeom>
          <a:noFill/>
          <a:ln>
            <a:solidFill>
              <a:srgbClr val="007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J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ADBCB78-58FC-FA46-8520-51C4973DC837}"/>
              </a:ext>
            </a:extLst>
          </p:cNvPr>
          <p:cNvCxnSpPr>
            <a:cxnSpLocks/>
            <a:stCxn id="21" idx="2"/>
            <a:endCxn id="42" idx="0"/>
          </p:cNvCxnSpPr>
          <p:nvPr/>
        </p:nvCxnSpPr>
        <p:spPr>
          <a:xfrm flipH="1">
            <a:off x="4210500" y="4412685"/>
            <a:ext cx="336657" cy="4430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2614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9FE8-EA01-D94D-9C9D-1DC880708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3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If the leaf is a 2-node, just insert it directly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If the leaf is a 3-node:</a:t>
            </a:r>
          </a:p>
          <a:p>
            <a:pPr lvl="1"/>
            <a:r>
              <a:rPr lang="en-US" sz="2400" dirty="0"/>
              <a:t>We now have three values at this leaf</a:t>
            </a:r>
          </a:p>
          <a:p>
            <a:pPr lvl="1"/>
            <a:r>
              <a:rPr lang="en-US" sz="2400" dirty="0"/>
              <a:t>Send the middle value up a node</a:t>
            </a:r>
          </a:p>
          <a:p>
            <a:pPr lvl="1"/>
            <a:r>
              <a:rPr lang="en-US" sz="2400" dirty="0"/>
              <a:t>Make new 2-nodes out of the smallest and largest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DA9556-0179-0542-B6C2-716591DAE392}"/>
              </a:ext>
            </a:extLst>
          </p:cNvPr>
          <p:cNvSpPr txBox="1"/>
          <p:nvPr/>
        </p:nvSpPr>
        <p:spPr>
          <a:xfrm>
            <a:off x="1542361" y="5629618"/>
            <a:ext cx="5170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will the height of the tree change?</a:t>
            </a:r>
          </a:p>
        </p:txBody>
      </p:sp>
    </p:spTree>
    <p:extLst>
      <p:ext uri="{BB962C8B-B14F-4D97-AF65-F5344CB8AC3E}">
        <p14:creationId xmlns:p14="http://schemas.microsoft.com/office/powerpoint/2010/main" val="36393545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5301-D0AD-B14E-8FF3-290E27B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9FE8-EA01-D94D-9C9D-1DC8807089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3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If the leaf is a 2-node, just insert it directly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If the leaf is a 3-node:</a:t>
            </a:r>
          </a:p>
          <a:p>
            <a:pPr lvl="1"/>
            <a:r>
              <a:rPr lang="en-US" sz="2400" dirty="0"/>
              <a:t>We now have three values at this leaf</a:t>
            </a:r>
          </a:p>
          <a:p>
            <a:pPr lvl="1"/>
            <a:r>
              <a:rPr lang="en-US" sz="2400" dirty="0"/>
              <a:t>Send the middle value up a node</a:t>
            </a:r>
          </a:p>
          <a:p>
            <a:pPr lvl="1"/>
            <a:r>
              <a:rPr lang="en-US" sz="2400" dirty="0"/>
              <a:t>Make new 2-nodes out of the smallest and largest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DA9556-0179-0542-B6C2-716591DAE392}"/>
              </a:ext>
            </a:extLst>
          </p:cNvPr>
          <p:cNvSpPr txBox="1"/>
          <p:nvPr/>
        </p:nvSpPr>
        <p:spPr>
          <a:xfrm>
            <a:off x="1222873" y="4693184"/>
            <a:ext cx="6290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FF"/>
                </a:solidFill>
              </a:rPr>
              <a:t>Only when the root is a 3-node and we insert into a path that is all 3-nodes!</a:t>
            </a:r>
          </a:p>
          <a:p>
            <a:endParaRPr lang="en-US" sz="2400" dirty="0">
              <a:solidFill>
                <a:srgbClr val="0070FF"/>
              </a:solidFill>
            </a:endParaRPr>
          </a:p>
          <a:p>
            <a:r>
              <a:rPr lang="en-US" sz="2400" dirty="0">
                <a:solidFill>
                  <a:srgbClr val="0070FF"/>
                </a:solidFill>
              </a:rPr>
              <a:t>Effect: The tree can hold quite a few values before having to increase the height</a:t>
            </a:r>
          </a:p>
        </p:txBody>
      </p:sp>
    </p:spTree>
    <p:extLst>
      <p:ext uri="{BB962C8B-B14F-4D97-AF65-F5344CB8AC3E}">
        <p14:creationId xmlns:p14="http://schemas.microsoft.com/office/powerpoint/2010/main" val="417057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7A6A786-14F5-8D46-96F8-8EBAFEE7B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Operations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A08F6FA-E729-4C48-BE18-2AC249438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2346" y="1732547"/>
            <a:ext cx="8633701" cy="50212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Search – Does the key exist in the tree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Insert – Insert the key into tree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Delete – Delete the key from the tree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429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6061C-0CE2-6048-8E98-73F4FFF56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227D5-D4B2-7143-A65A-9EA4AD7C40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38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Draw the 2-3 tree that results when you insert the keys: </a:t>
            </a:r>
          </a:p>
          <a:p>
            <a:pPr marL="0" indent="0">
              <a:buNone/>
            </a:pPr>
            <a:r>
              <a:rPr lang="en-US" sz="2400" dirty="0"/>
              <a:t>E A S Y Q U T I O N in that order in an initially empty tree.</a:t>
            </a:r>
          </a:p>
        </p:txBody>
      </p:sp>
    </p:spTree>
    <p:extLst>
      <p:ext uri="{BB962C8B-B14F-4D97-AF65-F5344CB8AC3E}">
        <p14:creationId xmlns:p14="http://schemas.microsoft.com/office/powerpoint/2010/main" val="12457718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6061C-0CE2-6048-8E98-73F4FFF56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227D5-D4B2-7143-A65A-9EA4AD7C40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38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Draw the 2-3 tree that results when you insert the keys: </a:t>
            </a:r>
          </a:p>
          <a:p>
            <a:pPr marL="0" indent="0">
              <a:buNone/>
            </a:pPr>
            <a:r>
              <a:rPr lang="en-US" sz="2400" dirty="0"/>
              <a:t>E A S Y Q U T I O N in that order in an initially empty tree.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2D6187-DB33-BE41-8DB6-3A9A5255B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2827625"/>
            <a:ext cx="7943161" cy="385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927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0A08-E2A9-4447-B2FB-E238EB43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5FC72-EADE-E844-9706-DD1F13BBB0C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Worst case height: O(log 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does that mean?</a:t>
            </a:r>
          </a:p>
        </p:txBody>
      </p:sp>
    </p:spTree>
    <p:extLst>
      <p:ext uri="{BB962C8B-B14F-4D97-AF65-F5344CB8AC3E}">
        <p14:creationId xmlns:p14="http://schemas.microsoft.com/office/powerpoint/2010/main" val="439228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0A08-E2A9-4447-B2FB-E238EB43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5FC72-EADE-E844-9706-DD1F13BBB0C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Worst case height: O(log 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FF"/>
                </a:solidFill>
              </a:rPr>
              <a:t>Insert, search and delete are all O(log n)</a:t>
            </a:r>
          </a:p>
        </p:txBody>
      </p:sp>
    </p:spTree>
    <p:extLst>
      <p:ext uri="{BB962C8B-B14F-4D97-AF65-F5344CB8AC3E}">
        <p14:creationId xmlns:p14="http://schemas.microsoft.com/office/powerpoint/2010/main" val="1379681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0A08-E2A9-4447-B2FB-E238EB43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search trees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5FC72-EADE-E844-9706-DD1F13BBB0C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pain to implement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Overhead can often make slower than standard BST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balanced trees exist that provide the same worst case guarantee, but are faster (</a:t>
            </a:r>
            <a:r>
              <a:rPr lang="en-US" dirty="0" err="1"/>
              <a:t>e.g</a:t>
            </a:r>
            <a:r>
              <a:rPr lang="en-US" dirty="0"/>
              <a:t>, red-black trees)</a:t>
            </a:r>
          </a:p>
        </p:txBody>
      </p:sp>
    </p:spTree>
    <p:extLst>
      <p:ext uri="{BB962C8B-B14F-4D97-AF65-F5344CB8AC3E}">
        <p14:creationId xmlns:p14="http://schemas.microsoft.com/office/powerpoint/2010/main" val="41980237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14D9-DBD1-B145-97E6-56A454C8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 high-level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08806-22DA-8741-91C0-C3A0AE9B22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www.cs.usfca.edu</a:t>
            </a:r>
            <a:r>
              <a:rPr lang="en-US" dirty="0"/>
              <a:t>/~</a:t>
            </a:r>
            <a:r>
              <a:rPr lang="en-US" dirty="0" err="1"/>
              <a:t>galles</a:t>
            </a:r>
            <a:r>
              <a:rPr lang="en-US" dirty="0"/>
              <a:t>/visualization/</a:t>
            </a:r>
            <a:r>
              <a:rPr lang="en-US" dirty="0" err="1"/>
              <a:t>RedBlack.html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8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2F178F7-4877-4241-ADE8-DB955EB55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Height of the tree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29A1CC7C-AA8F-2B4D-A1F4-3FB7D1953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Most of the operations take time </a:t>
            </a:r>
            <a:br>
              <a:rPr lang="en-US" altLang="en-US" sz="2800" dirty="0"/>
            </a:br>
            <a:r>
              <a:rPr lang="en-US" altLang="en-US" sz="2800" dirty="0">
                <a:solidFill>
                  <a:srgbClr val="0000FF"/>
                </a:solidFill>
              </a:rPr>
              <a:t>O(height)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We said trees built from random data have height </a:t>
            </a:r>
            <a:r>
              <a:rPr lang="en-US" altLang="en-US" sz="2800" dirty="0">
                <a:solidFill>
                  <a:srgbClr val="0000FF"/>
                </a:solidFill>
              </a:rPr>
              <a:t>O(log n)</a:t>
            </a:r>
            <a:r>
              <a:rPr lang="en-US" altLang="en-US" sz="2800" dirty="0"/>
              <a:t>, which is asymptotically tight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Two problems:</a:t>
            </a:r>
          </a:p>
          <a:p>
            <a:pPr lvl="1" eaLnBrk="1" hangingPunct="1"/>
            <a:r>
              <a:rPr lang="en-US" altLang="en-US" sz="2400" dirty="0"/>
              <a:t>We can’</a:t>
            </a:r>
            <a:r>
              <a:rPr lang="en-US" altLang="ja-JP" sz="2400" dirty="0"/>
              <a:t>t always insure random data</a:t>
            </a:r>
          </a:p>
          <a:p>
            <a:pPr lvl="1" eaLnBrk="1" hangingPunct="1"/>
            <a:r>
              <a:rPr lang="en-US" altLang="en-US" sz="2400" dirty="0"/>
              <a:t>What happens when we delete nodes and insert others after building a tree?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065D1D-EB4B-B641-9CB8-095248ADBB67}"/>
              </a:ext>
            </a:extLst>
          </p:cNvPr>
          <p:cNvSpPr txBox="1"/>
          <p:nvPr/>
        </p:nvSpPr>
        <p:spPr>
          <a:xfrm>
            <a:off x="409074" y="6096000"/>
            <a:ext cx="7535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FF"/>
                </a:solidFill>
              </a:rPr>
              <a:t>Worst case height for binary search trees is O(n) </a:t>
            </a:r>
            <a:r>
              <a:rPr lang="en-US" sz="2800" dirty="0">
                <a:solidFill>
                  <a:srgbClr val="0070FF"/>
                </a:solidFill>
                <a:sym typeface="Wingdings" pitchFamily="2" charset="2"/>
              </a:rPr>
              <a:t></a:t>
            </a:r>
            <a:endParaRPr lang="en-US" sz="2800" dirty="0">
              <a:solidFill>
                <a:srgbClr val="007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5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448CF294-5EEB-274B-B4D6-B9AA030A7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Balanced trees</a:t>
            </a:r>
          </a:p>
        </p:txBody>
      </p:sp>
      <p:sp>
        <p:nvSpPr>
          <p:cNvPr id="94210" name="Rectangle 3">
            <a:extLst>
              <a:ext uri="{FF2B5EF4-FFF2-40B4-BE49-F238E27FC236}">
                <a16:creationId xmlns:a16="http://schemas.microsoft.com/office/drawing/2014/main" id="{973C7EE5-D0A8-1140-8C56-DD1FA555A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3104147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/>
              <a:t>Make sure that the trees remain balanced!</a:t>
            </a:r>
          </a:p>
          <a:p>
            <a:pPr lvl="1" eaLnBrk="1" hangingPunct="1"/>
            <a:r>
              <a:rPr lang="en-US" altLang="en-US" dirty="0"/>
              <a:t>Red-black trees</a:t>
            </a:r>
          </a:p>
          <a:p>
            <a:pPr lvl="1" eaLnBrk="1" hangingPunct="1"/>
            <a:r>
              <a:rPr lang="en-US" altLang="en-US" dirty="0"/>
              <a:t>AVL trees</a:t>
            </a:r>
          </a:p>
          <a:p>
            <a:pPr lvl="1" eaLnBrk="1" hangingPunct="1"/>
            <a:r>
              <a:rPr lang="en-US" altLang="en-US" dirty="0"/>
              <a:t>2-3 trees</a:t>
            </a:r>
          </a:p>
          <a:p>
            <a:pPr lvl="1" eaLnBrk="1" hangingPunct="1"/>
            <a:r>
              <a:rPr lang="en-US" altLang="en-US" dirty="0"/>
              <a:t>2-3-4 trees</a:t>
            </a:r>
          </a:p>
          <a:p>
            <a:pPr lvl="1" eaLnBrk="1" hangingPunct="1"/>
            <a:r>
              <a:rPr lang="en-US" altLang="en-US" dirty="0"/>
              <a:t>B-trees</a:t>
            </a:r>
          </a:p>
          <a:p>
            <a:pPr lvl="1" eaLnBrk="1" hangingPunct="1"/>
            <a:r>
              <a:rPr lang="en-US" altLang="en-US" dirty="0"/>
              <a:t>…</a:t>
            </a:r>
          </a:p>
          <a:p>
            <a:pPr marL="365760" lvl="1" indent="0" eaLnBrk="1" hangingPunct="1">
              <a:buNone/>
            </a:pPr>
            <a:endParaRPr lang="en-US" altLang="en-US" dirty="0"/>
          </a:p>
          <a:p>
            <a:pPr marL="45720" indent="0">
              <a:buNone/>
            </a:pPr>
            <a:r>
              <a:rPr lang="en-US" altLang="en-US" dirty="0">
                <a:solidFill>
                  <a:srgbClr val="0070FF"/>
                </a:solidFill>
              </a:rPr>
              <a:t>Height is guaranteed to be O(log n)</a:t>
            </a:r>
          </a:p>
        </p:txBody>
      </p:sp>
    </p:spTree>
    <p:extLst>
      <p:ext uri="{BB962C8B-B14F-4D97-AF65-F5344CB8AC3E}">
        <p14:creationId xmlns:p14="http://schemas.microsoft.com/office/powerpoint/2010/main" val="199082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922B6-9878-3843-8583-78C501ADCD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8863" y="84221"/>
            <a:ext cx="8153400" cy="990600"/>
          </a:xfrm>
        </p:spPr>
        <p:txBody>
          <a:bodyPr/>
          <a:lstStyle/>
          <a:p>
            <a:r>
              <a:rPr lang="en-US" dirty="0"/>
              <a:t>2-3 trees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5D890-344E-E846-947F-F747FDAB922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33822" y="2689392"/>
            <a:ext cx="8531225" cy="3692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2-node: one key and two children (left and right)</a:t>
            </a:r>
          </a:p>
          <a:p>
            <a:pPr lvl="1"/>
            <a:r>
              <a:rPr lang="en-US" sz="2000" dirty="0"/>
              <a:t>everything in left is smaller than key</a:t>
            </a:r>
          </a:p>
          <a:p>
            <a:pPr lvl="1"/>
            <a:r>
              <a:rPr lang="en-US" sz="2000" dirty="0"/>
              <a:t>everything right is greater than (or equal to) key</a:t>
            </a:r>
          </a:p>
          <a:p>
            <a:pPr marL="45720" indent="0">
              <a:buNone/>
            </a:pPr>
            <a:br>
              <a:rPr lang="en-US" sz="2400" dirty="0"/>
            </a:br>
            <a:r>
              <a:rPr lang="en-US" sz="2400" dirty="0"/>
              <a:t>3-node: two keys (k</a:t>
            </a:r>
            <a:r>
              <a:rPr lang="en-US" sz="2400" baseline="-25000" dirty="0"/>
              <a:t>1</a:t>
            </a:r>
            <a:r>
              <a:rPr lang="en-US" sz="2400" dirty="0"/>
              <a:t>, k</a:t>
            </a:r>
            <a:r>
              <a:rPr lang="en-US" sz="2400" baseline="-25000" dirty="0"/>
              <a:t>2</a:t>
            </a:r>
            <a:r>
              <a:rPr lang="en-US" sz="2400" dirty="0"/>
              <a:t>)  and three children, left, middle and right</a:t>
            </a:r>
          </a:p>
          <a:p>
            <a:pPr marL="708660" lvl="1" indent="-342900"/>
            <a:r>
              <a:rPr lang="en-US" sz="2100" dirty="0"/>
              <a:t>k</a:t>
            </a:r>
            <a:r>
              <a:rPr lang="en-US" sz="2100" baseline="-25000" dirty="0"/>
              <a:t>1</a:t>
            </a:r>
            <a:r>
              <a:rPr lang="en-US" sz="2100" dirty="0"/>
              <a:t> &lt; k</a:t>
            </a:r>
            <a:r>
              <a:rPr lang="en-US" sz="2100" baseline="-25000" dirty="0"/>
              <a:t>2</a:t>
            </a:r>
          </a:p>
          <a:p>
            <a:pPr marL="708660" lvl="1" indent="-342900"/>
            <a:r>
              <a:rPr lang="en-US" sz="2100" dirty="0"/>
              <a:t>everything in left is less than k</a:t>
            </a:r>
            <a:r>
              <a:rPr lang="en-US" sz="2100" baseline="-25000" dirty="0"/>
              <a:t>1</a:t>
            </a:r>
          </a:p>
          <a:p>
            <a:pPr marL="708660" lvl="1" indent="-342900"/>
            <a:r>
              <a:rPr lang="en-US" sz="2100" dirty="0"/>
              <a:t>everything in middle is between k</a:t>
            </a:r>
            <a:r>
              <a:rPr lang="en-US" sz="2100" baseline="-25000" dirty="0"/>
              <a:t>1</a:t>
            </a:r>
            <a:r>
              <a:rPr lang="en-US" sz="2100" dirty="0"/>
              <a:t> and k</a:t>
            </a:r>
            <a:r>
              <a:rPr lang="en-US" sz="2100" baseline="-25000" dirty="0"/>
              <a:t>2</a:t>
            </a:r>
            <a:r>
              <a:rPr lang="en-US" sz="2100" dirty="0"/>
              <a:t> (greater than or equal to k</a:t>
            </a:r>
            <a:r>
              <a:rPr lang="en-US" sz="2100" baseline="-25000" dirty="0"/>
              <a:t>1</a:t>
            </a:r>
            <a:r>
              <a:rPr lang="en-US" sz="2100" dirty="0"/>
              <a:t> and less than k</a:t>
            </a:r>
            <a:r>
              <a:rPr lang="en-US" sz="2100" baseline="-25000" dirty="0"/>
              <a:t>2</a:t>
            </a:r>
            <a:r>
              <a:rPr lang="en-US" sz="2100" dirty="0"/>
              <a:t>)</a:t>
            </a:r>
            <a:endParaRPr lang="en-US" sz="2100" baseline="-25000" dirty="0"/>
          </a:p>
          <a:p>
            <a:pPr marL="708660" lvl="1" indent="-342900"/>
            <a:r>
              <a:rPr lang="en-US" sz="2100" dirty="0"/>
              <a:t>everything in right is greater than (</a:t>
            </a:r>
            <a:r>
              <a:rPr lang="en-US" sz="2100"/>
              <a:t>or equal to) </a:t>
            </a:r>
            <a:r>
              <a:rPr lang="en-US" sz="2100" dirty="0"/>
              <a:t>k</a:t>
            </a:r>
            <a:r>
              <a:rPr lang="en-US" sz="2100" baseline="-25000" dirty="0"/>
              <a:t>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29BFD6-A37A-3A4B-8F71-887D8B3BB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05" y="52114"/>
            <a:ext cx="3562803" cy="260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9468E5-0CE5-1649-8B14-3139FAA7119F}"/>
              </a:ext>
            </a:extLst>
          </p:cNvPr>
          <p:cNvSpPr txBox="1"/>
          <p:nvPr/>
        </p:nvSpPr>
        <p:spPr>
          <a:xfrm>
            <a:off x="521071" y="2079231"/>
            <a:ext cx="4963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do we search for a key?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F4517FC-0B3B-C54D-8CAA-14032C57F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625" y="3615824"/>
            <a:ext cx="3562803" cy="260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9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CD31-44E5-974B-9C41-9F7290F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9468E5-0CE5-1649-8B14-3139FAA7119F}"/>
              </a:ext>
            </a:extLst>
          </p:cNvPr>
          <p:cNvSpPr txBox="1"/>
          <p:nvPr/>
        </p:nvSpPr>
        <p:spPr>
          <a:xfrm>
            <a:off x="417617" y="1636767"/>
            <a:ext cx="58303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Almost identical to BST search</a:t>
            </a:r>
          </a:p>
          <a:p>
            <a:endParaRPr lang="en-US" sz="2400" dirty="0"/>
          </a:p>
          <a:p>
            <a:r>
              <a:rPr lang="en-US" sz="2400" dirty="0"/>
              <a:t>Only difference: sometimes we have two keys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B3346787-0FFA-3149-B4F0-C6CBB1D04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625" y="3615824"/>
            <a:ext cx="3562803" cy="260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34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4731</TotalTime>
  <Words>1599</Words>
  <Application>Microsoft Macintosh PowerPoint</Application>
  <PresentationFormat>On-screen Show (4:3)</PresentationFormat>
  <Paragraphs>417</Paragraphs>
  <Slides>45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Tw Cen MT</vt:lpstr>
      <vt:lpstr>Wingdings</vt:lpstr>
      <vt:lpstr>Wingdings 2</vt:lpstr>
      <vt:lpstr>Median</vt:lpstr>
      <vt:lpstr>balanced search trees</vt:lpstr>
      <vt:lpstr>Admin</vt:lpstr>
      <vt:lpstr>Binary Search Trees</vt:lpstr>
      <vt:lpstr>Operations</vt:lpstr>
      <vt:lpstr>Height of the tree</vt:lpstr>
      <vt:lpstr>Balanced trees</vt:lpstr>
      <vt:lpstr>2-3 trees 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Practice</vt:lpstr>
      <vt:lpstr>Practice</vt:lpstr>
      <vt:lpstr>Running time</vt:lpstr>
      <vt:lpstr>Running time</vt:lpstr>
      <vt:lpstr>2-3 search trees in practice</vt:lpstr>
      <vt:lpstr>Red-black tree high-level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314</cp:revision>
  <cp:lastPrinted>2020-02-18T23:46:10Z</cp:lastPrinted>
  <dcterms:created xsi:type="dcterms:W3CDTF">2013-09-08T20:10:23Z</dcterms:created>
  <dcterms:modified xsi:type="dcterms:W3CDTF">2021-05-04T22:52:01Z</dcterms:modified>
</cp:coreProperties>
</file>