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256" r:id="rId2"/>
    <p:sldId id="615" r:id="rId3"/>
    <p:sldId id="511" r:id="rId4"/>
    <p:sldId id="512" r:id="rId5"/>
    <p:sldId id="780" r:id="rId6"/>
    <p:sldId id="777" r:id="rId7"/>
    <p:sldId id="407" r:id="rId8"/>
    <p:sldId id="408" r:id="rId9"/>
    <p:sldId id="409" r:id="rId10"/>
    <p:sldId id="410" r:id="rId11"/>
    <p:sldId id="411" r:id="rId12"/>
    <p:sldId id="412" r:id="rId13"/>
    <p:sldId id="413" r:id="rId14"/>
    <p:sldId id="414" r:id="rId15"/>
    <p:sldId id="415" r:id="rId16"/>
    <p:sldId id="416" r:id="rId17"/>
    <p:sldId id="781" r:id="rId18"/>
    <p:sldId id="782" r:id="rId19"/>
    <p:sldId id="424" r:id="rId20"/>
    <p:sldId id="425" r:id="rId21"/>
    <p:sldId id="426" r:id="rId22"/>
    <p:sldId id="427" r:id="rId23"/>
    <p:sldId id="428" r:id="rId24"/>
    <p:sldId id="429" r:id="rId25"/>
    <p:sldId id="430" r:id="rId26"/>
    <p:sldId id="431" r:id="rId27"/>
    <p:sldId id="432" r:id="rId28"/>
    <p:sldId id="433" r:id="rId29"/>
    <p:sldId id="434" r:id="rId30"/>
    <p:sldId id="435" r:id="rId31"/>
    <p:sldId id="436" r:id="rId32"/>
    <p:sldId id="437" r:id="rId33"/>
    <p:sldId id="438" r:id="rId34"/>
    <p:sldId id="439" r:id="rId35"/>
    <p:sldId id="440" r:id="rId36"/>
    <p:sldId id="441" r:id="rId37"/>
    <p:sldId id="442" r:id="rId38"/>
    <p:sldId id="443" r:id="rId39"/>
    <p:sldId id="444" r:id="rId40"/>
    <p:sldId id="417" r:id="rId41"/>
    <p:sldId id="418" r:id="rId42"/>
    <p:sldId id="784" r:id="rId43"/>
    <p:sldId id="571" r:id="rId44"/>
    <p:sldId id="794" r:id="rId45"/>
    <p:sldId id="786" r:id="rId46"/>
    <p:sldId id="788" r:id="rId47"/>
    <p:sldId id="787" r:id="rId48"/>
    <p:sldId id="778" r:id="rId49"/>
    <p:sldId id="789" r:id="rId50"/>
    <p:sldId id="791" r:id="rId51"/>
    <p:sldId id="579" r:id="rId52"/>
    <p:sldId id="792" r:id="rId53"/>
    <p:sldId id="790" r:id="rId54"/>
    <p:sldId id="793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F9600"/>
    <a:srgbClr val="FF9600"/>
    <a:srgbClr val="FF9E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7"/>
    <p:restoredTop sz="93673"/>
  </p:normalViewPr>
  <p:slideViewPr>
    <p:cSldViewPr snapToGrid="0" snapToObjects="1">
      <p:cViewPr varScale="1">
        <p:scale>
          <a:sx n="91" d="100"/>
          <a:sy n="91" d="100"/>
        </p:scale>
        <p:origin x="61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4/29/21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4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94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9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35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78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11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24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11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4/29/21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4/29/21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4/29/21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4/29/21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4/29/21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4/29/21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omonacs622021sp/LectureCode/tree/master/GraphExample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omonacs622021sp/LectureCode/tree/master/GraphExampl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graphs: shortest paths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62 – Spring 2021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>
            <a:extLst>
              <a:ext uri="{FF2B5EF4-FFF2-40B4-BE49-F238E27FC236}">
                <a16:creationId xmlns:a16="http://schemas.microsoft.com/office/drawing/2014/main" id="{226D8E90-08CB-0C43-A148-0BCBC9033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101378" name="Rectangle 3">
            <a:extLst>
              <a:ext uri="{FF2B5EF4-FFF2-40B4-BE49-F238E27FC236}">
                <a16:creationId xmlns:a16="http://schemas.microsoft.com/office/drawing/2014/main" id="{E7B9FFF3-BD5B-4144-9D3B-9138D6087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We can still use BFS</a:t>
            </a:r>
          </a:p>
        </p:txBody>
      </p:sp>
      <p:grpSp>
        <p:nvGrpSpPr>
          <p:cNvPr id="101379" name="Group 33">
            <a:extLst>
              <a:ext uri="{FF2B5EF4-FFF2-40B4-BE49-F238E27FC236}">
                <a16:creationId xmlns:a16="http://schemas.microsoft.com/office/drawing/2014/main" id="{014961A8-2864-9B47-9711-B3CC582DCDD3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4343400"/>
            <a:ext cx="533400" cy="533400"/>
            <a:chOff x="1824" y="2736"/>
            <a:chExt cx="336" cy="336"/>
          </a:xfrm>
        </p:grpSpPr>
        <p:sp>
          <p:nvSpPr>
            <p:cNvPr id="23586" name="Oval 34">
              <a:extLst>
                <a:ext uri="{FF2B5EF4-FFF2-40B4-BE49-F238E27FC236}">
                  <a16:creationId xmlns:a16="http://schemas.microsoft.com/office/drawing/2014/main" id="{608E1423-7B5E-DA41-87EE-D1CE367F4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3587" name="Text Box 35">
              <a:extLst>
                <a:ext uri="{FF2B5EF4-FFF2-40B4-BE49-F238E27FC236}">
                  <a16:creationId xmlns:a16="http://schemas.microsoft.com/office/drawing/2014/main" id="{88D65A27-0B25-C34D-AC29-5529ACB220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1380" name="Group 36">
            <a:extLst>
              <a:ext uri="{FF2B5EF4-FFF2-40B4-BE49-F238E27FC236}">
                <a16:creationId xmlns:a16="http://schemas.microsoft.com/office/drawing/2014/main" id="{C3774FA0-6175-6F4C-AA87-C9E4EB21592A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429000"/>
            <a:ext cx="533400" cy="533400"/>
            <a:chOff x="1824" y="2736"/>
            <a:chExt cx="336" cy="336"/>
          </a:xfrm>
        </p:grpSpPr>
        <p:sp>
          <p:nvSpPr>
            <p:cNvPr id="23589" name="Oval 37">
              <a:extLst>
                <a:ext uri="{FF2B5EF4-FFF2-40B4-BE49-F238E27FC236}">
                  <a16:creationId xmlns:a16="http://schemas.microsoft.com/office/drawing/2014/main" id="{28A067A8-65B4-364F-BEED-4D1228C49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3590" name="Text Box 38">
              <a:extLst>
                <a:ext uri="{FF2B5EF4-FFF2-40B4-BE49-F238E27FC236}">
                  <a16:creationId xmlns:a16="http://schemas.microsoft.com/office/drawing/2014/main" id="{A1ACE636-B182-7643-8658-51EA9586E8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1381" name="Group 39">
            <a:extLst>
              <a:ext uri="{FF2B5EF4-FFF2-40B4-BE49-F238E27FC236}">
                <a16:creationId xmlns:a16="http://schemas.microsoft.com/office/drawing/2014/main" id="{BF283C4D-EAFD-D540-84C6-72A3B6B8B193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105400"/>
            <a:ext cx="533400" cy="533400"/>
            <a:chOff x="1824" y="2736"/>
            <a:chExt cx="336" cy="336"/>
          </a:xfrm>
        </p:grpSpPr>
        <p:sp>
          <p:nvSpPr>
            <p:cNvPr id="23592" name="Oval 40">
              <a:extLst>
                <a:ext uri="{FF2B5EF4-FFF2-40B4-BE49-F238E27FC236}">
                  <a16:creationId xmlns:a16="http://schemas.microsoft.com/office/drawing/2014/main" id="{D407BE0A-7001-C641-9460-133C8453A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3593" name="Text Box 41">
              <a:extLst>
                <a:ext uri="{FF2B5EF4-FFF2-40B4-BE49-F238E27FC236}">
                  <a16:creationId xmlns:a16="http://schemas.microsoft.com/office/drawing/2014/main" id="{4E562BE1-CBD5-464C-B9E5-C78909E13C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01382" name="Group 42">
            <a:extLst>
              <a:ext uri="{FF2B5EF4-FFF2-40B4-BE49-F238E27FC236}">
                <a16:creationId xmlns:a16="http://schemas.microsoft.com/office/drawing/2014/main" id="{61440572-8772-1E48-91A4-BDAFF8C07C63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5105400"/>
            <a:ext cx="533400" cy="533400"/>
            <a:chOff x="1824" y="2736"/>
            <a:chExt cx="336" cy="336"/>
          </a:xfrm>
        </p:grpSpPr>
        <p:sp>
          <p:nvSpPr>
            <p:cNvPr id="23595" name="Oval 43">
              <a:extLst>
                <a:ext uri="{FF2B5EF4-FFF2-40B4-BE49-F238E27FC236}">
                  <a16:creationId xmlns:a16="http://schemas.microsoft.com/office/drawing/2014/main" id="{9ADF53CF-0EF7-8747-BDD5-2B999E2DB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3596" name="Text Box 44">
              <a:extLst>
                <a:ext uri="{FF2B5EF4-FFF2-40B4-BE49-F238E27FC236}">
                  <a16:creationId xmlns:a16="http://schemas.microsoft.com/office/drawing/2014/main" id="{7AECEBEC-7D9A-4A4C-843F-3670E922A5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01383" name="Group 45">
            <a:extLst>
              <a:ext uri="{FF2B5EF4-FFF2-40B4-BE49-F238E27FC236}">
                <a16:creationId xmlns:a16="http://schemas.microsoft.com/office/drawing/2014/main" id="{0F645F3C-2D1C-DB46-AC10-71A2A0EFAA4E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429000"/>
            <a:ext cx="533400" cy="533400"/>
            <a:chOff x="1824" y="2736"/>
            <a:chExt cx="336" cy="336"/>
          </a:xfrm>
        </p:grpSpPr>
        <p:sp>
          <p:nvSpPr>
            <p:cNvPr id="23598" name="Oval 46">
              <a:extLst>
                <a:ext uri="{FF2B5EF4-FFF2-40B4-BE49-F238E27FC236}">
                  <a16:creationId xmlns:a16="http://schemas.microsoft.com/office/drawing/2014/main" id="{F257EA8D-8674-3E4C-BE30-36D5002C5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3599" name="Text Box 47">
              <a:extLst>
                <a:ext uri="{FF2B5EF4-FFF2-40B4-BE49-F238E27FC236}">
                  <a16:creationId xmlns:a16="http://schemas.microsoft.com/office/drawing/2014/main" id="{F1C6A7F0-4931-D843-B660-14343CF0FE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23600" name="Line 48">
            <a:extLst>
              <a:ext uri="{FF2B5EF4-FFF2-40B4-BE49-F238E27FC236}">
                <a16:creationId xmlns:a16="http://schemas.microsoft.com/office/drawing/2014/main" id="{54E45FD5-504F-4C4D-A467-BBB66016F7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810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601" name="Line 49">
            <a:extLst>
              <a:ext uri="{FF2B5EF4-FFF2-40B4-BE49-F238E27FC236}">
                <a16:creationId xmlns:a16="http://schemas.microsoft.com/office/drawing/2014/main" id="{6BA0BAC0-DD69-C746-9169-4C789EBFD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800600"/>
            <a:ext cx="6858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602" name="Line 50">
            <a:extLst>
              <a:ext uri="{FF2B5EF4-FFF2-40B4-BE49-F238E27FC236}">
                <a16:creationId xmlns:a16="http://schemas.microsoft.com/office/drawing/2014/main" id="{9DDD9AF5-8DC2-A64E-9E78-24A7C4587B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603" name="Line 51">
            <a:extLst>
              <a:ext uri="{FF2B5EF4-FFF2-40B4-BE49-F238E27FC236}">
                <a16:creationId xmlns:a16="http://schemas.microsoft.com/office/drawing/2014/main" id="{A495BF42-38B2-A043-918E-E656AA4C72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3962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604" name="Line 52">
            <a:extLst>
              <a:ext uri="{FF2B5EF4-FFF2-40B4-BE49-F238E27FC236}">
                <a16:creationId xmlns:a16="http://schemas.microsoft.com/office/drawing/2014/main" id="{D9CAB5E9-36DB-D849-8D58-69A3012CAC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3962400"/>
            <a:ext cx="0" cy="1143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605" name="Line 53">
            <a:extLst>
              <a:ext uri="{FF2B5EF4-FFF2-40B4-BE49-F238E27FC236}">
                <a16:creationId xmlns:a16="http://schemas.microsoft.com/office/drawing/2014/main" id="{E59153D8-148F-E34E-81AE-F9D3E164D5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657600"/>
            <a:ext cx="990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606" name="Line 54">
            <a:extLst>
              <a:ext uri="{FF2B5EF4-FFF2-40B4-BE49-F238E27FC236}">
                <a16:creationId xmlns:a16="http://schemas.microsoft.com/office/drawing/2014/main" id="{A026527F-446A-BA4A-B5AE-C9A3E10CF0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886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607" name="Oval 55">
            <a:extLst>
              <a:ext uri="{FF2B5EF4-FFF2-40B4-BE49-F238E27FC236}">
                <a16:creationId xmlns:a16="http://schemas.microsoft.com/office/drawing/2014/main" id="{57C1AE4D-28DB-E24A-8C19-21B22F048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114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608" name="Oval 56">
            <a:extLst>
              <a:ext uri="{FF2B5EF4-FFF2-40B4-BE49-F238E27FC236}">
                <a16:creationId xmlns:a16="http://schemas.microsoft.com/office/drawing/2014/main" id="{8F8A5EB3-406B-FA40-BE32-72F96D262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609" name="Oval 57">
            <a:extLst>
              <a:ext uri="{FF2B5EF4-FFF2-40B4-BE49-F238E27FC236}">
                <a16:creationId xmlns:a16="http://schemas.microsoft.com/office/drawing/2014/main" id="{1FBB708E-43CE-9E4E-811D-2DEF8C541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610" name="Oval 58">
            <a:extLst>
              <a:ext uri="{FF2B5EF4-FFF2-40B4-BE49-F238E27FC236}">
                <a16:creationId xmlns:a16="http://schemas.microsoft.com/office/drawing/2014/main" id="{8E581378-527D-FA46-AB68-DB545B984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611" name="Oval 59">
            <a:extLst>
              <a:ext uri="{FF2B5EF4-FFF2-40B4-BE49-F238E27FC236}">
                <a16:creationId xmlns:a16="http://schemas.microsoft.com/office/drawing/2014/main" id="{40D64562-B208-F945-950E-0E7F66D86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581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612" name="Oval 60">
            <a:extLst>
              <a:ext uri="{FF2B5EF4-FFF2-40B4-BE49-F238E27FC236}">
                <a16:creationId xmlns:a16="http://schemas.microsoft.com/office/drawing/2014/main" id="{962AE002-46E1-804E-AB11-997C006B7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613" name="Oval 61">
            <a:extLst>
              <a:ext uri="{FF2B5EF4-FFF2-40B4-BE49-F238E27FC236}">
                <a16:creationId xmlns:a16="http://schemas.microsoft.com/office/drawing/2014/main" id="{76963A28-FFC9-BC45-8853-195E52904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614" name="Oval 62">
            <a:extLst>
              <a:ext uri="{FF2B5EF4-FFF2-40B4-BE49-F238E27FC236}">
                <a16:creationId xmlns:a16="http://schemas.microsoft.com/office/drawing/2014/main" id="{553024BB-4723-DF4E-81A7-01602F727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616" name="Oval 64">
            <a:extLst>
              <a:ext uri="{FF2B5EF4-FFF2-40B4-BE49-F238E27FC236}">
                <a16:creationId xmlns:a16="http://schemas.microsoft.com/office/drawing/2014/main" id="{DDD02842-E820-7A43-AAC4-D273494F7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793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>
            <a:extLst>
              <a:ext uri="{FF2B5EF4-FFF2-40B4-BE49-F238E27FC236}">
                <a16:creationId xmlns:a16="http://schemas.microsoft.com/office/drawing/2014/main" id="{FD9E0D4A-3B27-1243-A1BB-F99085B27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102402" name="Rectangle 3">
            <a:extLst>
              <a:ext uri="{FF2B5EF4-FFF2-40B4-BE49-F238E27FC236}">
                <a16:creationId xmlns:a16="http://schemas.microsoft.com/office/drawing/2014/main" id="{FAD153B0-C437-1D42-A67C-E7A0FAB0F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problem?</a:t>
            </a:r>
          </a:p>
        </p:txBody>
      </p:sp>
      <p:grpSp>
        <p:nvGrpSpPr>
          <p:cNvPr id="102403" name="Group 4">
            <a:extLst>
              <a:ext uri="{FF2B5EF4-FFF2-40B4-BE49-F238E27FC236}">
                <a16:creationId xmlns:a16="http://schemas.microsoft.com/office/drawing/2014/main" id="{D80BB5E8-337D-044F-96A7-54D76A2F7737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4343400"/>
            <a:ext cx="533400" cy="533400"/>
            <a:chOff x="1824" y="2736"/>
            <a:chExt cx="336" cy="336"/>
          </a:xfrm>
        </p:grpSpPr>
        <p:sp>
          <p:nvSpPr>
            <p:cNvPr id="25605" name="Oval 5">
              <a:extLst>
                <a:ext uri="{FF2B5EF4-FFF2-40B4-BE49-F238E27FC236}">
                  <a16:creationId xmlns:a16="http://schemas.microsoft.com/office/drawing/2014/main" id="{03B9B69D-8D38-7F47-BFF3-D7D9136B1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606" name="Text Box 6">
              <a:extLst>
                <a:ext uri="{FF2B5EF4-FFF2-40B4-BE49-F238E27FC236}">
                  <a16:creationId xmlns:a16="http://schemas.microsoft.com/office/drawing/2014/main" id="{0B920CB9-58A1-2647-9630-0A0B8320AD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2404" name="Group 7">
            <a:extLst>
              <a:ext uri="{FF2B5EF4-FFF2-40B4-BE49-F238E27FC236}">
                <a16:creationId xmlns:a16="http://schemas.microsoft.com/office/drawing/2014/main" id="{F49A4719-651D-6C42-87BB-FD5EAE3343E3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429000"/>
            <a:ext cx="533400" cy="533400"/>
            <a:chOff x="1824" y="2736"/>
            <a:chExt cx="336" cy="336"/>
          </a:xfrm>
        </p:grpSpPr>
        <p:sp>
          <p:nvSpPr>
            <p:cNvPr id="25608" name="Oval 8">
              <a:extLst>
                <a:ext uri="{FF2B5EF4-FFF2-40B4-BE49-F238E27FC236}">
                  <a16:creationId xmlns:a16="http://schemas.microsoft.com/office/drawing/2014/main" id="{5F96055C-26F2-C14E-AF63-E21066BF25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609" name="Text Box 9">
              <a:extLst>
                <a:ext uri="{FF2B5EF4-FFF2-40B4-BE49-F238E27FC236}">
                  <a16:creationId xmlns:a16="http://schemas.microsoft.com/office/drawing/2014/main" id="{83FAD1DB-8A7E-4C4A-997E-FE7AA8F095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2405" name="Group 10">
            <a:extLst>
              <a:ext uri="{FF2B5EF4-FFF2-40B4-BE49-F238E27FC236}">
                <a16:creationId xmlns:a16="http://schemas.microsoft.com/office/drawing/2014/main" id="{52A8E28E-036C-EE40-8CB6-E47F3143F6A2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105400"/>
            <a:ext cx="533400" cy="533400"/>
            <a:chOff x="1824" y="2736"/>
            <a:chExt cx="336" cy="336"/>
          </a:xfrm>
        </p:grpSpPr>
        <p:sp>
          <p:nvSpPr>
            <p:cNvPr id="25611" name="Oval 11">
              <a:extLst>
                <a:ext uri="{FF2B5EF4-FFF2-40B4-BE49-F238E27FC236}">
                  <a16:creationId xmlns:a16="http://schemas.microsoft.com/office/drawing/2014/main" id="{0CA48362-91AF-1F40-8A47-FCC93A934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612" name="Text Box 12">
              <a:extLst>
                <a:ext uri="{FF2B5EF4-FFF2-40B4-BE49-F238E27FC236}">
                  <a16:creationId xmlns:a16="http://schemas.microsoft.com/office/drawing/2014/main" id="{9468D347-D913-5544-8430-076543452F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02406" name="Group 13">
            <a:extLst>
              <a:ext uri="{FF2B5EF4-FFF2-40B4-BE49-F238E27FC236}">
                <a16:creationId xmlns:a16="http://schemas.microsoft.com/office/drawing/2014/main" id="{BFDF5B1E-BBF5-FA4F-8335-5E68752020EB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5105400"/>
            <a:ext cx="533400" cy="533400"/>
            <a:chOff x="1824" y="2736"/>
            <a:chExt cx="336" cy="336"/>
          </a:xfrm>
        </p:grpSpPr>
        <p:sp>
          <p:nvSpPr>
            <p:cNvPr id="25614" name="Oval 14">
              <a:extLst>
                <a:ext uri="{FF2B5EF4-FFF2-40B4-BE49-F238E27FC236}">
                  <a16:creationId xmlns:a16="http://schemas.microsoft.com/office/drawing/2014/main" id="{C997DF46-1677-5742-B2FE-0E9683D1A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615" name="Text Box 15">
              <a:extLst>
                <a:ext uri="{FF2B5EF4-FFF2-40B4-BE49-F238E27FC236}">
                  <a16:creationId xmlns:a16="http://schemas.microsoft.com/office/drawing/2014/main" id="{16B48057-3CD3-1A4E-A295-8E0B2AAC9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02407" name="Group 16">
            <a:extLst>
              <a:ext uri="{FF2B5EF4-FFF2-40B4-BE49-F238E27FC236}">
                <a16:creationId xmlns:a16="http://schemas.microsoft.com/office/drawing/2014/main" id="{68206C2D-AA50-8445-BB34-30403B195452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429000"/>
            <a:ext cx="533400" cy="533400"/>
            <a:chOff x="1824" y="2736"/>
            <a:chExt cx="336" cy="336"/>
          </a:xfrm>
        </p:grpSpPr>
        <p:sp>
          <p:nvSpPr>
            <p:cNvPr id="25617" name="Oval 17">
              <a:extLst>
                <a:ext uri="{FF2B5EF4-FFF2-40B4-BE49-F238E27FC236}">
                  <a16:creationId xmlns:a16="http://schemas.microsoft.com/office/drawing/2014/main" id="{0D6DBEB4-56C0-5F4A-91E0-5C04C20E1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618" name="Text Box 18">
              <a:extLst>
                <a:ext uri="{FF2B5EF4-FFF2-40B4-BE49-F238E27FC236}">
                  <a16:creationId xmlns:a16="http://schemas.microsoft.com/office/drawing/2014/main" id="{56BE0B28-0DD5-F949-9706-3CECB91A8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25619" name="Line 19">
            <a:extLst>
              <a:ext uri="{FF2B5EF4-FFF2-40B4-BE49-F238E27FC236}">
                <a16:creationId xmlns:a16="http://schemas.microsoft.com/office/drawing/2014/main" id="{DFEB9A35-E027-894A-BC6D-A2AC4CC285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810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20" name="Line 20">
            <a:extLst>
              <a:ext uri="{FF2B5EF4-FFF2-40B4-BE49-F238E27FC236}">
                <a16:creationId xmlns:a16="http://schemas.microsoft.com/office/drawing/2014/main" id="{BF6F185E-C080-A249-842D-DCD4E34ADE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800600"/>
            <a:ext cx="6858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21" name="Line 21">
            <a:extLst>
              <a:ext uri="{FF2B5EF4-FFF2-40B4-BE49-F238E27FC236}">
                <a16:creationId xmlns:a16="http://schemas.microsoft.com/office/drawing/2014/main" id="{C7C7D309-D027-E340-A93F-B5A2A9DDA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22" name="Line 22">
            <a:extLst>
              <a:ext uri="{FF2B5EF4-FFF2-40B4-BE49-F238E27FC236}">
                <a16:creationId xmlns:a16="http://schemas.microsoft.com/office/drawing/2014/main" id="{8E1BF62C-BA17-0347-B0B1-ECCE4DAD58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3962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23" name="Line 23">
            <a:extLst>
              <a:ext uri="{FF2B5EF4-FFF2-40B4-BE49-F238E27FC236}">
                <a16:creationId xmlns:a16="http://schemas.microsoft.com/office/drawing/2014/main" id="{A0319413-22A1-0544-BEB5-87BD2ABAB6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3962400"/>
            <a:ext cx="0" cy="1143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24" name="Line 24">
            <a:extLst>
              <a:ext uri="{FF2B5EF4-FFF2-40B4-BE49-F238E27FC236}">
                <a16:creationId xmlns:a16="http://schemas.microsoft.com/office/drawing/2014/main" id="{756E4186-2C5E-FE4A-940F-951EC5849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657600"/>
            <a:ext cx="990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25" name="Line 25">
            <a:extLst>
              <a:ext uri="{FF2B5EF4-FFF2-40B4-BE49-F238E27FC236}">
                <a16:creationId xmlns:a16="http://schemas.microsoft.com/office/drawing/2014/main" id="{05E73D47-B43E-1C4D-A74C-EAD229C3A38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886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26" name="Oval 26">
            <a:extLst>
              <a:ext uri="{FF2B5EF4-FFF2-40B4-BE49-F238E27FC236}">
                <a16:creationId xmlns:a16="http://schemas.microsoft.com/office/drawing/2014/main" id="{8E329F56-07ED-DE4B-83DE-2F3CB9362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27" name="Oval 27">
            <a:extLst>
              <a:ext uri="{FF2B5EF4-FFF2-40B4-BE49-F238E27FC236}">
                <a16:creationId xmlns:a16="http://schemas.microsoft.com/office/drawing/2014/main" id="{C666D34C-E9F8-FD46-9DB4-343472406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28" name="Oval 28">
            <a:extLst>
              <a:ext uri="{FF2B5EF4-FFF2-40B4-BE49-F238E27FC236}">
                <a16:creationId xmlns:a16="http://schemas.microsoft.com/office/drawing/2014/main" id="{9BFED31C-722D-7D43-8641-9C94BFF7E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29" name="Oval 29">
            <a:extLst>
              <a:ext uri="{FF2B5EF4-FFF2-40B4-BE49-F238E27FC236}">
                <a16:creationId xmlns:a16="http://schemas.microsoft.com/office/drawing/2014/main" id="{756AA6D0-3F1A-5146-8BDA-051B3EC4D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30" name="Oval 30">
            <a:extLst>
              <a:ext uri="{FF2B5EF4-FFF2-40B4-BE49-F238E27FC236}">
                <a16:creationId xmlns:a16="http://schemas.microsoft.com/office/drawing/2014/main" id="{5483BB96-C2FD-8C41-B45E-E8A0C108A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581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31" name="Oval 31">
            <a:extLst>
              <a:ext uri="{FF2B5EF4-FFF2-40B4-BE49-F238E27FC236}">
                <a16:creationId xmlns:a16="http://schemas.microsoft.com/office/drawing/2014/main" id="{9B8FA622-E9B6-4A44-BB69-580538420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32" name="Oval 32">
            <a:extLst>
              <a:ext uri="{FF2B5EF4-FFF2-40B4-BE49-F238E27FC236}">
                <a16:creationId xmlns:a16="http://schemas.microsoft.com/office/drawing/2014/main" id="{3EC56F0A-B5E9-674B-81EB-AFE032191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33" name="Oval 33">
            <a:extLst>
              <a:ext uri="{FF2B5EF4-FFF2-40B4-BE49-F238E27FC236}">
                <a16:creationId xmlns:a16="http://schemas.microsoft.com/office/drawing/2014/main" id="{E68B3294-AD33-CF4E-853A-9D826C4B6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34" name="Oval 34">
            <a:extLst>
              <a:ext uri="{FF2B5EF4-FFF2-40B4-BE49-F238E27FC236}">
                <a16:creationId xmlns:a16="http://schemas.microsoft.com/office/drawing/2014/main" id="{67E848DD-D014-E449-9E7C-31B5B2F1C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114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2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>
            <a:extLst>
              <a:ext uri="{FF2B5EF4-FFF2-40B4-BE49-F238E27FC236}">
                <a16:creationId xmlns:a16="http://schemas.microsoft.com/office/drawing/2014/main" id="{2C678FCF-02F6-584C-8A85-8FCBA2DD0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103426" name="Rectangle 3">
            <a:extLst>
              <a:ext uri="{FF2B5EF4-FFF2-40B4-BE49-F238E27FC236}">
                <a16:creationId xmlns:a16="http://schemas.microsoft.com/office/drawing/2014/main" id="{AFB7D251-4B7D-524A-920F-85EB951D36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1219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Running time is dependent on the weights!</a:t>
            </a:r>
          </a:p>
        </p:txBody>
      </p:sp>
      <p:grpSp>
        <p:nvGrpSpPr>
          <p:cNvPr id="103427" name="Group 34">
            <a:extLst>
              <a:ext uri="{FF2B5EF4-FFF2-40B4-BE49-F238E27FC236}">
                <a16:creationId xmlns:a16="http://schemas.microsoft.com/office/drawing/2014/main" id="{C1F4B7A0-08C2-8A40-AAD7-816334AD5C2E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343400"/>
            <a:ext cx="533400" cy="533400"/>
            <a:chOff x="1824" y="2736"/>
            <a:chExt cx="336" cy="336"/>
          </a:xfrm>
        </p:grpSpPr>
        <p:sp>
          <p:nvSpPr>
            <p:cNvPr id="26659" name="Oval 35">
              <a:extLst>
                <a:ext uri="{FF2B5EF4-FFF2-40B4-BE49-F238E27FC236}">
                  <a16:creationId xmlns:a16="http://schemas.microsoft.com/office/drawing/2014/main" id="{1E270172-3B60-214E-B3CD-5377D6C5A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660" name="Text Box 36">
              <a:extLst>
                <a:ext uri="{FF2B5EF4-FFF2-40B4-BE49-F238E27FC236}">
                  <a16:creationId xmlns:a16="http://schemas.microsoft.com/office/drawing/2014/main" id="{DB2F3619-1D6D-1B4E-8CE5-00B5C99B9C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3428" name="Group 37">
            <a:extLst>
              <a:ext uri="{FF2B5EF4-FFF2-40B4-BE49-F238E27FC236}">
                <a16:creationId xmlns:a16="http://schemas.microsoft.com/office/drawing/2014/main" id="{A1FEC322-EC2D-024B-87E9-5C24C0C3D135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3429000"/>
            <a:ext cx="533400" cy="533400"/>
            <a:chOff x="1824" y="2736"/>
            <a:chExt cx="336" cy="336"/>
          </a:xfrm>
        </p:grpSpPr>
        <p:sp>
          <p:nvSpPr>
            <p:cNvPr id="26662" name="Oval 38">
              <a:extLst>
                <a:ext uri="{FF2B5EF4-FFF2-40B4-BE49-F238E27FC236}">
                  <a16:creationId xmlns:a16="http://schemas.microsoft.com/office/drawing/2014/main" id="{13D7FB0C-50E3-F149-958F-0762ADC7C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663" name="Text Box 39">
              <a:extLst>
                <a:ext uri="{FF2B5EF4-FFF2-40B4-BE49-F238E27FC236}">
                  <a16:creationId xmlns:a16="http://schemas.microsoft.com/office/drawing/2014/main" id="{2D0543ED-C791-0045-93D7-EAA66E38D1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3429" name="Group 40">
            <a:extLst>
              <a:ext uri="{FF2B5EF4-FFF2-40B4-BE49-F238E27FC236}">
                <a16:creationId xmlns:a16="http://schemas.microsoft.com/office/drawing/2014/main" id="{C108CD59-1472-0543-9D30-47DA210FD16A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5105400"/>
            <a:ext cx="533400" cy="533400"/>
            <a:chOff x="1824" y="2736"/>
            <a:chExt cx="336" cy="336"/>
          </a:xfrm>
        </p:grpSpPr>
        <p:sp>
          <p:nvSpPr>
            <p:cNvPr id="26665" name="Oval 41">
              <a:extLst>
                <a:ext uri="{FF2B5EF4-FFF2-40B4-BE49-F238E27FC236}">
                  <a16:creationId xmlns:a16="http://schemas.microsoft.com/office/drawing/2014/main" id="{D9A60C4C-4070-BE43-8891-2BCAD84DC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666" name="Text Box 42">
              <a:extLst>
                <a:ext uri="{FF2B5EF4-FFF2-40B4-BE49-F238E27FC236}">
                  <a16:creationId xmlns:a16="http://schemas.microsoft.com/office/drawing/2014/main" id="{240D815B-DEBA-9F40-B640-CD66623C04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26673" name="Line 49">
            <a:extLst>
              <a:ext uri="{FF2B5EF4-FFF2-40B4-BE49-F238E27FC236}">
                <a16:creationId xmlns:a16="http://schemas.microsoft.com/office/drawing/2014/main" id="{883C7CC9-EF37-F645-9F4B-72507733B2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810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74" name="Line 50">
            <a:extLst>
              <a:ext uri="{FF2B5EF4-FFF2-40B4-BE49-F238E27FC236}">
                <a16:creationId xmlns:a16="http://schemas.microsoft.com/office/drawing/2014/main" id="{9B559344-0400-6A4A-8533-D7671A5288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800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77" name="Line 53">
            <a:extLst>
              <a:ext uri="{FF2B5EF4-FFF2-40B4-BE49-F238E27FC236}">
                <a16:creationId xmlns:a16="http://schemas.microsoft.com/office/drawing/2014/main" id="{705B5209-CCC5-1741-9D9B-C9D2EFBE66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3962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80" name="Text Box 56">
            <a:extLst>
              <a:ext uri="{FF2B5EF4-FFF2-40B4-BE49-F238E27FC236}">
                <a16:creationId xmlns:a16="http://schemas.microsoft.com/office/drawing/2014/main" id="{65E3A722-0EF9-8B41-9F7F-C27F1E01C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26681" name="Text Box 57">
            <a:extLst>
              <a:ext uri="{FF2B5EF4-FFF2-40B4-BE49-F238E27FC236}">
                <a16:creationId xmlns:a16="http://schemas.microsoft.com/office/drawing/2014/main" id="{3AAD1318-BEE1-A24A-B6BA-F12B08348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6682" name="Text Box 58">
            <a:extLst>
              <a:ext uri="{FF2B5EF4-FFF2-40B4-BE49-F238E27FC236}">
                <a16:creationId xmlns:a16="http://schemas.microsoft.com/office/drawing/2014/main" id="{BC73C199-E349-2847-B956-7285C5C47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733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grpSp>
        <p:nvGrpSpPr>
          <p:cNvPr id="103436" name="Group 63">
            <a:extLst>
              <a:ext uri="{FF2B5EF4-FFF2-40B4-BE49-F238E27FC236}">
                <a16:creationId xmlns:a16="http://schemas.microsoft.com/office/drawing/2014/main" id="{6E05BA82-4FA2-5C41-853C-3460DC9BF915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4267200"/>
            <a:ext cx="533400" cy="533400"/>
            <a:chOff x="1824" y="2736"/>
            <a:chExt cx="336" cy="336"/>
          </a:xfrm>
        </p:grpSpPr>
        <p:sp>
          <p:nvSpPr>
            <p:cNvPr id="26688" name="Oval 64">
              <a:extLst>
                <a:ext uri="{FF2B5EF4-FFF2-40B4-BE49-F238E27FC236}">
                  <a16:creationId xmlns:a16="http://schemas.microsoft.com/office/drawing/2014/main" id="{A1CFEA54-78CF-2446-9A02-86BE969E5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689" name="Text Box 65">
              <a:extLst>
                <a:ext uri="{FF2B5EF4-FFF2-40B4-BE49-F238E27FC236}">
                  <a16:creationId xmlns:a16="http://schemas.microsoft.com/office/drawing/2014/main" id="{7F55CC04-9051-7E43-BEE1-BBD6643E88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3437" name="Group 66">
            <a:extLst>
              <a:ext uri="{FF2B5EF4-FFF2-40B4-BE49-F238E27FC236}">
                <a16:creationId xmlns:a16="http://schemas.microsoft.com/office/drawing/2014/main" id="{098F80E3-8FBD-5945-8A7E-8836E47E5965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352800"/>
            <a:ext cx="533400" cy="533400"/>
            <a:chOff x="1824" y="2736"/>
            <a:chExt cx="336" cy="336"/>
          </a:xfrm>
        </p:grpSpPr>
        <p:sp>
          <p:nvSpPr>
            <p:cNvPr id="26691" name="Oval 67">
              <a:extLst>
                <a:ext uri="{FF2B5EF4-FFF2-40B4-BE49-F238E27FC236}">
                  <a16:creationId xmlns:a16="http://schemas.microsoft.com/office/drawing/2014/main" id="{23916B9D-CDAE-8E4C-8928-471149701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692" name="Text Box 68">
              <a:extLst>
                <a:ext uri="{FF2B5EF4-FFF2-40B4-BE49-F238E27FC236}">
                  <a16:creationId xmlns:a16="http://schemas.microsoft.com/office/drawing/2014/main" id="{429DE979-4490-F34D-8B3E-5353A776E7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3438" name="Group 69">
            <a:extLst>
              <a:ext uri="{FF2B5EF4-FFF2-40B4-BE49-F238E27FC236}">
                <a16:creationId xmlns:a16="http://schemas.microsoft.com/office/drawing/2014/main" id="{D564023D-B9CB-294B-B1A3-A090EBB7987E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029200"/>
            <a:ext cx="533400" cy="533400"/>
            <a:chOff x="1824" y="2736"/>
            <a:chExt cx="336" cy="336"/>
          </a:xfrm>
        </p:grpSpPr>
        <p:sp>
          <p:nvSpPr>
            <p:cNvPr id="26694" name="Oval 70">
              <a:extLst>
                <a:ext uri="{FF2B5EF4-FFF2-40B4-BE49-F238E27FC236}">
                  <a16:creationId xmlns:a16="http://schemas.microsoft.com/office/drawing/2014/main" id="{3C0ED5E1-304F-CB46-AFA9-B92434928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695" name="Text Box 71">
              <a:extLst>
                <a:ext uri="{FF2B5EF4-FFF2-40B4-BE49-F238E27FC236}">
                  <a16:creationId xmlns:a16="http://schemas.microsoft.com/office/drawing/2014/main" id="{8AE9DFE6-ADB2-6F4A-9D2C-CB95F08A54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26696" name="Line 72">
            <a:extLst>
              <a:ext uri="{FF2B5EF4-FFF2-40B4-BE49-F238E27FC236}">
                <a16:creationId xmlns:a16="http://schemas.microsoft.com/office/drawing/2014/main" id="{34DE20AE-515C-9747-A4E6-D5CDA061D3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3733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97" name="Line 73">
            <a:extLst>
              <a:ext uri="{FF2B5EF4-FFF2-40B4-BE49-F238E27FC236}">
                <a16:creationId xmlns:a16="http://schemas.microsoft.com/office/drawing/2014/main" id="{FB1EC8D5-7334-9C47-9A52-206E8FDA0ED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724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98" name="Line 74">
            <a:extLst>
              <a:ext uri="{FF2B5EF4-FFF2-40B4-BE49-F238E27FC236}">
                <a16:creationId xmlns:a16="http://schemas.microsoft.com/office/drawing/2014/main" id="{D6BA2622-C1BF-5E4A-BF00-3769FF0136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3886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99" name="Text Box 75">
            <a:extLst>
              <a:ext uri="{FF2B5EF4-FFF2-40B4-BE49-F238E27FC236}">
                <a16:creationId xmlns:a16="http://schemas.microsoft.com/office/drawing/2014/main" id="{5ECAA44E-EEED-D241-88CF-D0C75B23B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1054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200</a:t>
            </a:r>
          </a:p>
        </p:txBody>
      </p:sp>
      <p:sp>
        <p:nvSpPr>
          <p:cNvPr id="26700" name="Text Box 76">
            <a:extLst>
              <a:ext uri="{FF2B5EF4-FFF2-40B4-BE49-F238E27FC236}">
                <a16:creationId xmlns:a16="http://schemas.microsoft.com/office/drawing/2014/main" id="{CB0E3A37-5EF4-EB49-A46F-5F2420745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191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50</a:t>
            </a:r>
          </a:p>
        </p:txBody>
      </p:sp>
      <p:sp>
        <p:nvSpPr>
          <p:cNvPr id="26701" name="Text Box 77">
            <a:extLst>
              <a:ext uri="{FF2B5EF4-FFF2-40B4-BE49-F238E27FC236}">
                <a16:creationId xmlns:a16="http://schemas.microsoft.com/office/drawing/2014/main" id="{3E3A449E-C98C-8640-AE86-0820E6A33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657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720363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05" name="Line 57">
            <a:extLst>
              <a:ext uri="{FF2B5EF4-FFF2-40B4-BE49-F238E27FC236}">
                <a16:creationId xmlns:a16="http://schemas.microsoft.com/office/drawing/2014/main" id="{5FE5C697-FE41-2641-B4B7-E6AEB79379F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20000" y="3505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703" name="Line 55">
            <a:extLst>
              <a:ext uri="{FF2B5EF4-FFF2-40B4-BE49-F238E27FC236}">
                <a16:creationId xmlns:a16="http://schemas.microsoft.com/office/drawing/2014/main" id="{69C16D5B-F92D-5646-BDC1-A28F1897772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181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701" name="Line 53">
            <a:extLst>
              <a:ext uri="{FF2B5EF4-FFF2-40B4-BE49-F238E27FC236}">
                <a16:creationId xmlns:a16="http://schemas.microsoft.com/office/drawing/2014/main" id="{E01EAAF3-1219-534D-AF2A-686C3DC12E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3276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452" name="Rectangle 2">
            <a:extLst>
              <a:ext uri="{FF2B5EF4-FFF2-40B4-BE49-F238E27FC236}">
                <a16:creationId xmlns:a16="http://schemas.microsoft.com/office/drawing/2014/main" id="{ADF1B040-C269-6748-B5E8-2D0CE8D787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grpSp>
        <p:nvGrpSpPr>
          <p:cNvPr id="104453" name="Group 4">
            <a:extLst>
              <a:ext uri="{FF2B5EF4-FFF2-40B4-BE49-F238E27FC236}">
                <a16:creationId xmlns:a16="http://schemas.microsoft.com/office/drawing/2014/main" id="{2BCF7957-638A-E243-AE01-3FCBFD16AE4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114800"/>
            <a:ext cx="533400" cy="533400"/>
            <a:chOff x="1824" y="2736"/>
            <a:chExt cx="336" cy="336"/>
          </a:xfrm>
        </p:grpSpPr>
        <p:sp>
          <p:nvSpPr>
            <p:cNvPr id="27653" name="Oval 5">
              <a:extLst>
                <a:ext uri="{FF2B5EF4-FFF2-40B4-BE49-F238E27FC236}">
                  <a16:creationId xmlns:a16="http://schemas.microsoft.com/office/drawing/2014/main" id="{AF0C9C27-10DD-E844-8FC8-28EC9F4E4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654" name="Text Box 6">
              <a:extLst>
                <a:ext uri="{FF2B5EF4-FFF2-40B4-BE49-F238E27FC236}">
                  <a16:creationId xmlns:a16="http://schemas.microsoft.com/office/drawing/2014/main" id="{2001B83B-F89B-864B-87A1-60B7CA278E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4454" name="Group 7">
            <a:extLst>
              <a:ext uri="{FF2B5EF4-FFF2-40B4-BE49-F238E27FC236}">
                <a16:creationId xmlns:a16="http://schemas.microsoft.com/office/drawing/2014/main" id="{FBFE79CB-964B-594B-B7B3-761DD2AC2469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200400"/>
            <a:ext cx="533400" cy="533400"/>
            <a:chOff x="1824" y="2736"/>
            <a:chExt cx="336" cy="336"/>
          </a:xfrm>
        </p:grpSpPr>
        <p:sp>
          <p:nvSpPr>
            <p:cNvPr id="27656" name="Oval 8">
              <a:extLst>
                <a:ext uri="{FF2B5EF4-FFF2-40B4-BE49-F238E27FC236}">
                  <a16:creationId xmlns:a16="http://schemas.microsoft.com/office/drawing/2014/main" id="{46C1ABC4-84C0-6044-89F1-9663A4532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657" name="Text Box 9">
              <a:extLst>
                <a:ext uri="{FF2B5EF4-FFF2-40B4-BE49-F238E27FC236}">
                  <a16:creationId xmlns:a16="http://schemas.microsoft.com/office/drawing/2014/main" id="{9D3F8E63-4D1A-364E-9640-85098A7F60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4455" name="Group 10">
            <a:extLst>
              <a:ext uri="{FF2B5EF4-FFF2-40B4-BE49-F238E27FC236}">
                <a16:creationId xmlns:a16="http://schemas.microsoft.com/office/drawing/2014/main" id="{204ADC73-B70D-C44F-B44B-8308AF87E5DC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876800"/>
            <a:ext cx="533400" cy="533400"/>
            <a:chOff x="1824" y="2736"/>
            <a:chExt cx="336" cy="336"/>
          </a:xfrm>
        </p:grpSpPr>
        <p:sp>
          <p:nvSpPr>
            <p:cNvPr id="27659" name="Oval 11">
              <a:extLst>
                <a:ext uri="{FF2B5EF4-FFF2-40B4-BE49-F238E27FC236}">
                  <a16:creationId xmlns:a16="http://schemas.microsoft.com/office/drawing/2014/main" id="{7936AE2C-4C4F-8A42-BD3D-CE28A209F0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660" name="Text Box 12">
              <a:extLst>
                <a:ext uri="{FF2B5EF4-FFF2-40B4-BE49-F238E27FC236}">
                  <a16:creationId xmlns:a16="http://schemas.microsoft.com/office/drawing/2014/main" id="{11802499-B538-3344-BFF9-A3A26F69B3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27661" name="Line 13">
            <a:extLst>
              <a:ext uri="{FF2B5EF4-FFF2-40B4-BE49-F238E27FC236}">
                <a16:creationId xmlns:a16="http://schemas.microsoft.com/office/drawing/2014/main" id="{B58802E5-2E96-DD4E-9F0F-21920CEB21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3581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62" name="Line 14">
            <a:extLst>
              <a:ext uri="{FF2B5EF4-FFF2-40B4-BE49-F238E27FC236}">
                <a16:creationId xmlns:a16="http://schemas.microsoft.com/office/drawing/2014/main" id="{F2B9C97D-60DE-7048-B111-ACEEA477644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572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63" name="Line 15">
            <a:extLst>
              <a:ext uri="{FF2B5EF4-FFF2-40B4-BE49-F238E27FC236}">
                <a16:creationId xmlns:a16="http://schemas.microsoft.com/office/drawing/2014/main" id="{CEFB8BF1-4504-284F-81BE-657A71F4AE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3733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64" name="Text Box 16">
            <a:extLst>
              <a:ext uri="{FF2B5EF4-FFF2-40B4-BE49-F238E27FC236}">
                <a16:creationId xmlns:a16="http://schemas.microsoft.com/office/drawing/2014/main" id="{2A1E4129-1DEB-4D45-8544-813224BCC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9530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200</a:t>
            </a:r>
          </a:p>
        </p:txBody>
      </p:sp>
      <p:sp>
        <p:nvSpPr>
          <p:cNvPr id="27665" name="Text Box 17">
            <a:extLst>
              <a:ext uri="{FF2B5EF4-FFF2-40B4-BE49-F238E27FC236}">
                <a16:creationId xmlns:a16="http://schemas.microsoft.com/office/drawing/2014/main" id="{2A1D9AA1-3AD0-6D4F-A179-42C5D3347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038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50</a:t>
            </a:r>
          </a:p>
        </p:txBody>
      </p:sp>
      <p:sp>
        <p:nvSpPr>
          <p:cNvPr id="27666" name="Text Box 18">
            <a:extLst>
              <a:ext uri="{FF2B5EF4-FFF2-40B4-BE49-F238E27FC236}">
                <a16:creationId xmlns:a16="http://schemas.microsoft.com/office/drawing/2014/main" id="{D2C7B6FD-DE75-054D-95CB-50DE0762A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052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100</a:t>
            </a:r>
          </a:p>
        </p:txBody>
      </p:sp>
      <p:grpSp>
        <p:nvGrpSpPr>
          <p:cNvPr id="104462" name="Group 19">
            <a:extLst>
              <a:ext uri="{FF2B5EF4-FFF2-40B4-BE49-F238E27FC236}">
                <a16:creationId xmlns:a16="http://schemas.microsoft.com/office/drawing/2014/main" id="{F6B76806-9AFE-4149-A315-3715B5A98A7B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038600"/>
            <a:ext cx="533400" cy="533400"/>
            <a:chOff x="1824" y="2736"/>
            <a:chExt cx="336" cy="336"/>
          </a:xfrm>
        </p:grpSpPr>
        <p:sp>
          <p:nvSpPr>
            <p:cNvPr id="27668" name="Oval 20">
              <a:extLst>
                <a:ext uri="{FF2B5EF4-FFF2-40B4-BE49-F238E27FC236}">
                  <a16:creationId xmlns:a16="http://schemas.microsoft.com/office/drawing/2014/main" id="{E4F38A7E-CB37-BD4C-B19A-38CFA2BF1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669" name="Text Box 21">
              <a:extLst>
                <a:ext uri="{FF2B5EF4-FFF2-40B4-BE49-F238E27FC236}">
                  <a16:creationId xmlns:a16="http://schemas.microsoft.com/office/drawing/2014/main" id="{CC2E1353-2C04-D747-B063-EED4D655D8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4463" name="Group 22">
            <a:extLst>
              <a:ext uri="{FF2B5EF4-FFF2-40B4-BE49-F238E27FC236}">
                <a16:creationId xmlns:a16="http://schemas.microsoft.com/office/drawing/2014/main" id="{F43C3F69-CCCE-C14C-851C-39887D998A5D}"/>
              </a:ext>
            </a:extLst>
          </p:cNvPr>
          <p:cNvGrpSpPr>
            <a:grpSpLocks/>
          </p:cNvGrpSpPr>
          <p:nvPr/>
        </p:nvGrpSpPr>
        <p:grpSpPr bwMode="auto">
          <a:xfrm>
            <a:off x="7239000" y="2971800"/>
            <a:ext cx="533400" cy="533400"/>
            <a:chOff x="1824" y="2736"/>
            <a:chExt cx="336" cy="336"/>
          </a:xfrm>
        </p:grpSpPr>
        <p:sp>
          <p:nvSpPr>
            <p:cNvPr id="27671" name="Oval 23">
              <a:extLst>
                <a:ext uri="{FF2B5EF4-FFF2-40B4-BE49-F238E27FC236}">
                  <a16:creationId xmlns:a16="http://schemas.microsoft.com/office/drawing/2014/main" id="{77AD8D9F-51E3-2646-8486-D2C65DB5F7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672" name="Text Box 24">
              <a:extLst>
                <a:ext uri="{FF2B5EF4-FFF2-40B4-BE49-F238E27FC236}">
                  <a16:creationId xmlns:a16="http://schemas.microsoft.com/office/drawing/2014/main" id="{0EA4E3CF-8494-554D-B223-F51C5B19B2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4464" name="Group 25">
            <a:extLst>
              <a:ext uri="{FF2B5EF4-FFF2-40B4-BE49-F238E27FC236}">
                <a16:creationId xmlns:a16="http://schemas.microsoft.com/office/drawing/2014/main" id="{9264D5BF-4DED-134C-84FE-B4552FCAE040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181600"/>
            <a:ext cx="533400" cy="533400"/>
            <a:chOff x="1824" y="2736"/>
            <a:chExt cx="336" cy="336"/>
          </a:xfrm>
        </p:grpSpPr>
        <p:sp>
          <p:nvSpPr>
            <p:cNvPr id="27674" name="Oval 26">
              <a:extLst>
                <a:ext uri="{FF2B5EF4-FFF2-40B4-BE49-F238E27FC236}">
                  <a16:creationId xmlns:a16="http://schemas.microsoft.com/office/drawing/2014/main" id="{14AFE3D5-9E43-F547-BBAA-7310A8EDC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675" name="Text Box 27">
              <a:extLst>
                <a:ext uri="{FF2B5EF4-FFF2-40B4-BE49-F238E27FC236}">
                  <a16:creationId xmlns:a16="http://schemas.microsoft.com/office/drawing/2014/main" id="{1341235D-7E83-6042-BFE7-E1C2A8656A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27682" name="AutoShape 34">
            <a:extLst>
              <a:ext uri="{FF2B5EF4-FFF2-40B4-BE49-F238E27FC236}">
                <a16:creationId xmlns:a16="http://schemas.microsoft.com/office/drawing/2014/main" id="{B14BF0BA-E04C-4E4B-986D-67D292F60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962400"/>
            <a:ext cx="1066800" cy="685800"/>
          </a:xfrm>
          <a:prstGeom prst="rightArrow">
            <a:avLst>
              <a:gd name="adj1" fmla="val 50000"/>
              <a:gd name="adj2" fmla="val 3888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83" name="Line 35">
            <a:extLst>
              <a:ext uri="{FF2B5EF4-FFF2-40B4-BE49-F238E27FC236}">
                <a16:creationId xmlns:a16="http://schemas.microsoft.com/office/drawing/2014/main" id="{30D1B14B-0407-584F-B61B-FEE6305ACF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37338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84" name="Line 36">
            <a:extLst>
              <a:ext uri="{FF2B5EF4-FFF2-40B4-BE49-F238E27FC236}">
                <a16:creationId xmlns:a16="http://schemas.microsoft.com/office/drawing/2014/main" id="{2574445C-1161-CD49-A946-4F6E04EC622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419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85" name="Line 37">
            <a:extLst>
              <a:ext uri="{FF2B5EF4-FFF2-40B4-BE49-F238E27FC236}">
                <a16:creationId xmlns:a16="http://schemas.microsoft.com/office/drawing/2014/main" id="{5201EFFF-703A-9C45-9BE4-17A4977D7D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4958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86" name="Oval 38">
            <a:extLst>
              <a:ext uri="{FF2B5EF4-FFF2-40B4-BE49-F238E27FC236}">
                <a16:creationId xmlns:a16="http://schemas.microsoft.com/office/drawing/2014/main" id="{7E7F0B10-BEF3-9747-8F50-055ED5F60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87" name="Oval 39">
            <a:extLst>
              <a:ext uri="{FF2B5EF4-FFF2-40B4-BE49-F238E27FC236}">
                <a16:creationId xmlns:a16="http://schemas.microsoft.com/office/drawing/2014/main" id="{6386BCC2-A9C1-3B45-934A-93F26C4AF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88" name="Oval 40">
            <a:extLst>
              <a:ext uri="{FF2B5EF4-FFF2-40B4-BE49-F238E27FC236}">
                <a16:creationId xmlns:a16="http://schemas.microsoft.com/office/drawing/2014/main" id="{EB72A28A-261C-954B-AF7A-C43F2FC10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89" name="Oval 41">
            <a:extLst>
              <a:ext uri="{FF2B5EF4-FFF2-40B4-BE49-F238E27FC236}">
                <a16:creationId xmlns:a16="http://schemas.microsoft.com/office/drawing/2014/main" id="{DDB8C741-7ED2-5740-B1CB-51B31F58E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90" name="Oval 42">
            <a:extLst>
              <a:ext uri="{FF2B5EF4-FFF2-40B4-BE49-F238E27FC236}">
                <a16:creationId xmlns:a16="http://schemas.microsoft.com/office/drawing/2014/main" id="{C891CCD5-B827-3641-8394-B23CA9935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91" name="Oval 43">
            <a:extLst>
              <a:ext uri="{FF2B5EF4-FFF2-40B4-BE49-F238E27FC236}">
                <a16:creationId xmlns:a16="http://schemas.microsoft.com/office/drawing/2014/main" id="{68EBD2F1-166A-234A-A98B-D51B1E3DC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92" name="Oval 44">
            <a:extLst>
              <a:ext uri="{FF2B5EF4-FFF2-40B4-BE49-F238E27FC236}">
                <a16:creationId xmlns:a16="http://schemas.microsoft.com/office/drawing/2014/main" id="{B6097D73-8EE1-B945-820B-8F10D7E6E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93" name="Oval 45">
            <a:extLst>
              <a:ext uri="{FF2B5EF4-FFF2-40B4-BE49-F238E27FC236}">
                <a16:creationId xmlns:a16="http://schemas.microsoft.com/office/drawing/2014/main" id="{8E932026-E8AF-8B43-9048-C84941341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94" name="Oval 46">
            <a:extLst>
              <a:ext uri="{FF2B5EF4-FFF2-40B4-BE49-F238E27FC236}">
                <a16:creationId xmlns:a16="http://schemas.microsoft.com/office/drawing/2014/main" id="{9D54ABA9-96A4-694E-8E60-4093936BD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95" name="Oval 47">
            <a:extLst>
              <a:ext uri="{FF2B5EF4-FFF2-40B4-BE49-F238E27FC236}">
                <a16:creationId xmlns:a16="http://schemas.microsoft.com/office/drawing/2014/main" id="{7D563D45-79B3-E749-A301-902E9AF6B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96" name="Oval 48">
            <a:extLst>
              <a:ext uri="{FF2B5EF4-FFF2-40B4-BE49-F238E27FC236}">
                <a16:creationId xmlns:a16="http://schemas.microsoft.com/office/drawing/2014/main" id="{C0D2E6DD-C4F7-3F42-B773-821D0E73F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97" name="Oval 49">
            <a:extLst>
              <a:ext uri="{FF2B5EF4-FFF2-40B4-BE49-F238E27FC236}">
                <a16:creationId xmlns:a16="http://schemas.microsoft.com/office/drawing/2014/main" id="{95D85CA1-E4DF-2748-9068-8349B0A8C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98" name="Oval 50">
            <a:extLst>
              <a:ext uri="{FF2B5EF4-FFF2-40B4-BE49-F238E27FC236}">
                <a16:creationId xmlns:a16="http://schemas.microsoft.com/office/drawing/2014/main" id="{F203B1AC-F39B-4C4F-834E-26A96EE31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99" name="Oval 51">
            <a:extLst>
              <a:ext uri="{FF2B5EF4-FFF2-40B4-BE49-F238E27FC236}">
                <a16:creationId xmlns:a16="http://schemas.microsoft.com/office/drawing/2014/main" id="{1E83B6F5-F09D-6A4D-87DA-6E165CCD7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581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700" name="Line 52">
            <a:extLst>
              <a:ext uri="{FF2B5EF4-FFF2-40B4-BE49-F238E27FC236}">
                <a16:creationId xmlns:a16="http://schemas.microsoft.com/office/drawing/2014/main" id="{F1439FC9-F955-8847-86FD-ED9BDFFFF3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505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702" name="Line 54">
            <a:extLst>
              <a:ext uri="{FF2B5EF4-FFF2-40B4-BE49-F238E27FC236}">
                <a16:creationId xmlns:a16="http://schemas.microsoft.com/office/drawing/2014/main" id="{6D539FD6-21E4-9643-AA31-1E9E4B3C28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8768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704" name="Line 56">
            <a:extLst>
              <a:ext uri="{FF2B5EF4-FFF2-40B4-BE49-F238E27FC236}">
                <a16:creationId xmlns:a16="http://schemas.microsoft.com/office/drawing/2014/main" id="{92DE6FC8-0498-474C-BE47-1DA7C881F0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772400" y="3886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346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>
            <a:extLst>
              <a:ext uri="{FF2B5EF4-FFF2-40B4-BE49-F238E27FC236}">
                <a16:creationId xmlns:a16="http://schemas.microsoft.com/office/drawing/2014/main" id="{6773D89D-3CB8-E34A-BD02-9A9E814A88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81600" y="3505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Line 3">
            <a:extLst>
              <a:ext uri="{FF2B5EF4-FFF2-40B4-BE49-F238E27FC236}">
                <a16:creationId xmlns:a16="http://schemas.microsoft.com/office/drawing/2014/main" id="{99DA7686-9482-1E47-84A7-4A26CBAE12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181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6" name="Line 4">
            <a:extLst>
              <a:ext uri="{FF2B5EF4-FFF2-40B4-BE49-F238E27FC236}">
                <a16:creationId xmlns:a16="http://schemas.microsoft.com/office/drawing/2014/main" id="{F0DAE606-B973-5F49-A0B1-D45B3ABEF0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3276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476" name="Rectangle 5">
            <a:extLst>
              <a:ext uri="{FF2B5EF4-FFF2-40B4-BE49-F238E27FC236}">
                <a16:creationId xmlns:a16="http://schemas.microsoft.com/office/drawing/2014/main" id="{0B9E12E8-9235-1740-9DAD-37DA4ADF3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grpSp>
        <p:nvGrpSpPr>
          <p:cNvPr id="105477" name="Group 21">
            <a:extLst>
              <a:ext uri="{FF2B5EF4-FFF2-40B4-BE49-F238E27FC236}">
                <a16:creationId xmlns:a16="http://schemas.microsoft.com/office/drawing/2014/main" id="{9C677A49-AA50-0746-8170-006916D193AC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038600"/>
            <a:ext cx="533400" cy="533400"/>
            <a:chOff x="1824" y="2736"/>
            <a:chExt cx="336" cy="336"/>
          </a:xfrm>
        </p:grpSpPr>
        <p:sp>
          <p:nvSpPr>
            <p:cNvPr id="28694" name="Oval 22">
              <a:extLst>
                <a:ext uri="{FF2B5EF4-FFF2-40B4-BE49-F238E27FC236}">
                  <a16:creationId xmlns:a16="http://schemas.microsoft.com/office/drawing/2014/main" id="{58204DCF-4C87-EB4D-B714-825B76245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8695" name="Text Box 23">
              <a:extLst>
                <a:ext uri="{FF2B5EF4-FFF2-40B4-BE49-F238E27FC236}">
                  <a16:creationId xmlns:a16="http://schemas.microsoft.com/office/drawing/2014/main" id="{B0563037-7FF4-C347-8979-ED52520F46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5478" name="Group 24">
            <a:extLst>
              <a:ext uri="{FF2B5EF4-FFF2-40B4-BE49-F238E27FC236}">
                <a16:creationId xmlns:a16="http://schemas.microsoft.com/office/drawing/2014/main" id="{C14CD3E3-55B6-7F4F-A78C-39C23E60FAA7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2971800"/>
            <a:ext cx="533400" cy="533400"/>
            <a:chOff x="1824" y="2736"/>
            <a:chExt cx="336" cy="336"/>
          </a:xfrm>
        </p:grpSpPr>
        <p:sp>
          <p:nvSpPr>
            <p:cNvPr id="28697" name="Oval 25">
              <a:extLst>
                <a:ext uri="{FF2B5EF4-FFF2-40B4-BE49-F238E27FC236}">
                  <a16:creationId xmlns:a16="http://schemas.microsoft.com/office/drawing/2014/main" id="{6D61A7C4-6C74-F54E-80A9-E0837EEC0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8698" name="Text Box 26">
              <a:extLst>
                <a:ext uri="{FF2B5EF4-FFF2-40B4-BE49-F238E27FC236}">
                  <a16:creationId xmlns:a16="http://schemas.microsoft.com/office/drawing/2014/main" id="{928B6F55-A003-9444-9E27-E0573D640B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5479" name="Group 27">
            <a:extLst>
              <a:ext uri="{FF2B5EF4-FFF2-40B4-BE49-F238E27FC236}">
                <a16:creationId xmlns:a16="http://schemas.microsoft.com/office/drawing/2014/main" id="{5179916A-815A-AC44-A407-6F17929D8B51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5181600"/>
            <a:ext cx="533400" cy="533400"/>
            <a:chOff x="1824" y="2736"/>
            <a:chExt cx="336" cy="336"/>
          </a:xfrm>
        </p:grpSpPr>
        <p:sp>
          <p:nvSpPr>
            <p:cNvPr id="28700" name="Oval 28">
              <a:extLst>
                <a:ext uri="{FF2B5EF4-FFF2-40B4-BE49-F238E27FC236}">
                  <a16:creationId xmlns:a16="http://schemas.microsoft.com/office/drawing/2014/main" id="{EBBE5123-6BE3-0349-BDFF-C94651AEA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8701" name="Text Box 29">
              <a:extLst>
                <a:ext uri="{FF2B5EF4-FFF2-40B4-BE49-F238E27FC236}">
                  <a16:creationId xmlns:a16="http://schemas.microsoft.com/office/drawing/2014/main" id="{141A0768-1EDB-C14D-8E5C-BBF743147B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28703" name="Line 31">
            <a:extLst>
              <a:ext uri="{FF2B5EF4-FFF2-40B4-BE49-F238E27FC236}">
                <a16:creationId xmlns:a16="http://schemas.microsoft.com/office/drawing/2014/main" id="{9C72561B-4180-CA4D-85B4-D643E65B38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37338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704" name="Line 32">
            <a:extLst>
              <a:ext uri="{FF2B5EF4-FFF2-40B4-BE49-F238E27FC236}">
                <a16:creationId xmlns:a16="http://schemas.microsoft.com/office/drawing/2014/main" id="{6B91BB97-46A0-8E49-BB46-D53001C8D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419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705" name="Line 33">
            <a:extLst>
              <a:ext uri="{FF2B5EF4-FFF2-40B4-BE49-F238E27FC236}">
                <a16:creationId xmlns:a16="http://schemas.microsoft.com/office/drawing/2014/main" id="{1CF3C6CA-1863-5641-93C6-286809F93C3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4958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706" name="Oval 34">
            <a:extLst>
              <a:ext uri="{FF2B5EF4-FFF2-40B4-BE49-F238E27FC236}">
                <a16:creationId xmlns:a16="http://schemas.microsoft.com/office/drawing/2014/main" id="{A3AF9B1C-9D2A-C547-AAE8-3039570BA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707" name="Oval 35">
            <a:extLst>
              <a:ext uri="{FF2B5EF4-FFF2-40B4-BE49-F238E27FC236}">
                <a16:creationId xmlns:a16="http://schemas.microsoft.com/office/drawing/2014/main" id="{02ADC2BB-23BC-C84B-984D-615B9547A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708" name="Oval 36">
            <a:extLst>
              <a:ext uri="{FF2B5EF4-FFF2-40B4-BE49-F238E27FC236}">
                <a16:creationId xmlns:a16="http://schemas.microsoft.com/office/drawing/2014/main" id="{2C4D072F-4F5E-724C-8C67-866587A56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709" name="Oval 37">
            <a:extLst>
              <a:ext uri="{FF2B5EF4-FFF2-40B4-BE49-F238E27FC236}">
                <a16:creationId xmlns:a16="http://schemas.microsoft.com/office/drawing/2014/main" id="{C2910585-A1A7-0E4E-B867-97D112BA8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710" name="Oval 38">
            <a:extLst>
              <a:ext uri="{FF2B5EF4-FFF2-40B4-BE49-F238E27FC236}">
                <a16:creationId xmlns:a16="http://schemas.microsoft.com/office/drawing/2014/main" id="{4202D333-B511-DC49-A982-0CB24DE33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711" name="Oval 39">
            <a:extLst>
              <a:ext uri="{FF2B5EF4-FFF2-40B4-BE49-F238E27FC236}">
                <a16:creationId xmlns:a16="http://schemas.microsoft.com/office/drawing/2014/main" id="{8A0B6736-84D3-554A-9C8A-CF4085373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712" name="Oval 40">
            <a:extLst>
              <a:ext uri="{FF2B5EF4-FFF2-40B4-BE49-F238E27FC236}">
                <a16:creationId xmlns:a16="http://schemas.microsoft.com/office/drawing/2014/main" id="{E19888FD-4883-4B42-8A24-7918BCDF5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713" name="Oval 41">
            <a:extLst>
              <a:ext uri="{FF2B5EF4-FFF2-40B4-BE49-F238E27FC236}">
                <a16:creationId xmlns:a16="http://schemas.microsoft.com/office/drawing/2014/main" id="{DB8ECF24-D00B-A94A-8AA0-0166EBD1A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714" name="Oval 42">
            <a:extLst>
              <a:ext uri="{FF2B5EF4-FFF2-40B4-BE49-F238E27FC236}">
                <a16:creationId xmlns:a16="http://schemas.microsoft.com/office/drawing/2014/main" id="{DD87DC6B-4BBE-A447-92B9-46F7F7942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715" name="Oval 43">
            <a:extLst>
              <a:ext uri="{FF2B5EF4-FFF2-40B4-BE49-F238E27FC236}">
                <a16:creationId xmlns:a16="http://schemas.microsoft.com/office/drawing/2014/main" id="{78C5CBAD-115C-A946-B936-056848F36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716" name="Oval 44">
            <a:extLst>
              <a:ext uri="{FF2B5EF4-FFF2-40B4-BE49-F238E27FC236}">
                <a16:creationId xmlns:a16="http://schemas.microsoft.com/office/drawing/2014/main" id="{6C1E821A-329A-B64F-9163-7850AFA8D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717" name="Oval 45">
            <a:extLst>
              <a:ext uri="{FF2B5EF4-FFF2-40B4-BE49-F238E27FC236}">
                <a16:creationId xmlns:a16="http://schemas.microsoft.com/office/drawing/2014/main" id="{8BD2216E-D2DA-C34D-9232-298B52477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718" name="Oval 46">
            <a:extLst>
              <a:ext uri="{FF2B5EF4-FFF2-40B4-BE49-F238E27FC236}">
                <a16:creationId xmlns:a16="http://schemas.microsoft.com/office/drawing/2014/main" id="{3946AE36-15B9-FD44-9BE9-E411EE5A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719" name="Oval 47">
            <a:extLst>
              <a:ext uri="{FF2B5EF4-FFF2-40B4-BE49-F238E27FC236}">
                <a16:creationId xmlns:a16="http://schemas.microsoft.com/office/drawing/2014/main" id="{4ED2F67B-DDF8-DC42-A57B-FF549C549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581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720" name="Line 48">
            <a:extLst>
              <a:ext uri="{FF2B5EF4-FFF2-40B4-BE49-F238E27FC236}">
                <a16:creationId xmlns:a16="http://schemas.microsoft.com/office/drawing/2014/main" id="{95762404-FF17-C44E-8FA0-B1A16CC412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505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721" name="Line 49">
            <a:extLst>
              <a:ext uri="{FF2B5EF4-FFF2-40B4-BE49-F238E27FC236}">
                <a16:creationId xmlns:a16="http://schemas.microsoft.com/office/drawing/2014/main" id="{7F4FF63E-B50F-0A41-84D9-1854DF8158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8768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722" name="Line 50">
            <a:extLst>
              <a:ext uri="{FF2B5EF4-FFF2-40B4-BE49-F238E27FC236}">
                <a16:creationId xmlns:a16="http://schemas.microsoft.com/office/drawing/2014/main" id="{DBE80BEA-A0E5-7C46-A544-15E117483A2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3886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723" name="Freeform 51">
            <a:extLst>
              <a:ext uri="{FF2B5EF4-FFF2-40B4-BE49-F238E27FC236}">
                <a16:creationId xmlns:a16="http://schemas.microsoft.com/office/drawing/2014/main" id="{AAF954D3-9DE3-D849-A16D-02A4D080573C}"/>
              </a:ext>
            </a:extLst>
          </p:cNvPr>
          <p:cNvSpPr>
            <a:spLocks/>
          </p:cNvSpPr>
          <p:nvPr/>
        </p:nvSpPr>
        <p:spPr bwMode="auto">
          <a:xfrm>
            <a:off x="2362200" y="3048000"/>
            <a:ext cx="406400" cy="2667000"/>
          </a:xfrm>
          <a:custGeom>
            <a:avLst/>
            <a:gdLst>
              <a:gd name="T0" fmla="*/ 0 w 256"/>
              <a:gd name="T1" fmla="*/ 0 h 1680"/>
              <a:gd name="T2" fmla="*/ 381000 w 256"/>
              <a:gd name="T3" fmla="*/ 1143000 h 1680"/>
              <a:gd name="T4" fmla="*/ 152400 w 256"/>
              <a:gd name="T5" fmla="*/ 2667000 h 16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6" h="1680">
                <a:moveTo>
                  <a:pt x="0" y="0"/>
                </a:moveTo>
                <a:cubicBezTo>
                  <a:pt x="112" y="220"/>
                  <a:pt x="224" y="440"/>
                  <a:pt x="240" y="720"/>
                </a:cubicBezTo>
                <a:cubicBezTo>
                  <a:pt x="256" y="1000"/>
                  <a:pt x="176" y="1340"/>
                  <a:pt x="96" y="168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19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>
            <a:extLst>
              <a:ext uri="{FF2B5EF4-FFF2-40B4-BE49-F238E27FC236}">
                <a16:creationId xmlns:a16="http://schemas.microsoft.com/office/drawing/2014/main" id="{90845BD7-AF6B-1042-A493-9857819654F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81600" y="3505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699" name="Line 3">
            <a:extLst>
              <a:ext uri="{FF2B5EF4-FFF2-40B4-BE49-F238E27FC236}">
                <a16:creationId xmlns:a16="http://schemas.microsoft.com/office/drawing/2014/main" id="{66819D51-2260-204E-B970-B955D8B1CD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181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00" name="Line 4">
            <a:extLst>
              <a:ext uri="{FF2B5EF4-FFF2-40B4-BE49-F238E27FC236}">
                <a16:creationId xmlns:a16="http://schemas.microsoft.com/office/drawing/2014/main" id="{A516C15C-BDA1-9E48-A0A7-1099577497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3276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500" name="Rectangle 5">
            <a:extLst>
              <a:ext uri="{FF2B5EF4-FFF2-40B4-BE49-F238E27FC236}">
                <a16:creationId xmlns:a16="http://schemas.microsoft.com/office/drawing/2014/main" id="{1D31BDB9-F120-DD4A-9D66-80874AAEF0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grpSp>
        <p:nvGrpSpPr>
          <p:cNvPr id="106501" name="Group 6">
            <a:extLst>
              <a:ext uri="{FF2B5EF4-FFF2-40B4-BE49-F238E27FC236}">
                <a16:creationId xmlns:a16="http://schemas.microsoft.com/office/drawing/2014/main" id="{0A1C2162-E5F1-524F-B7E0-64958898F9BF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038600"/>
            <a:ext cx="533400" cy="533400"/>
            <a:chOff x="1824" y="2736"/>
            <a:chExt cx="336" cy="336"/>
          </a:xfrm>
        </p:grpSpPr>
        <p:sp>
          <p:nvSpPr>
            <p:cNvPr id="29703" name="Oval 7">
              <a:extLst>
                <a:ext uri="{FF2B5EF4-FFF2-40B4-BE49-F238E27FC236}">
                  <a16:creationId xmlns:a16="http://schemas.microsoft.com/office/drawing/2014/main" id="{31EEEBFF-D6D4-2C42-B4AD-FB2AB4D0B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704" name="Text Box 8">
              <a:extLst>
                <a:ext uri="{FF2B5EF4-FFF2-40B4-BE49-F238E27FC236}">
                  <a16:creationId xmlns:a16="http://schemas.microsoft.com/office/drawing/2014/main" id="{A1BFB00E-C92B-D343-B943-2CB6EF1DBB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6502" name="Group 9">
            <a:extLst>
              <a:ext uri="{FF2B5EF4-FFF2-40B4-BE49-F238E27FC236}">
                <a16:creationId xmlns:a16="http://schemas.microsoft.com/office/drawing/2014/main" id="{C7597EBF-CE3C-A649-9845-77B186B3A4EA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2971800"/>
            <a:ext cx="533400" cy="533400"/>
            <a:chOff x="1824" y="2736"/>
            <a:chExt cx="336" cy="336"/>
          </a:xfrm>
        </p:grpSpPr>
        <p:sp>
          <p:nvSpPr>
            <p:cNvPr id="29706" name="Oval 10">
              <a:extLst>
                <a:ext uri="{FF2B5EF4-FFF2-40B4-BE49-F238E27FC236}">
                  <a16:creationId xmlns:a16="http://schemas.microsoft.com/office/drawing/2014/main" id="{C13B9CF4-3773-B447-B8C2-FEC222BC9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707" name="Text Box 11">
              <a:extLst>
                <a:ext uri="{FF2B5EF4-FFF2-40B4-BE49-F238E27FC236}">
                  <a16:creationId xmlns:a16="http://schemas.microsoft.com/office/drawing/2014/main" id="{422DEC8C-6EA3-0849-9E4C-AB3446B900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6503" name="Group 12">
            <a:extLst>
              <a:ext uri="{FF2B5EF4-FFF2-40B4-BE49-F238E27FC236}">
                <a16:creationId xmlns:a16="http://schemas.microsoft.com/office/drawing/2014/main" id="{C78F7BB6-1B86-8445-B7B8-D76233509151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5181600"/>
            <a:ext cx="533400" cy="533400"/>
            <a:chOff x="1824" y="2736"/>
            <a:chExt cx="336" cy="336"/>
          </a:xfrm>
        </p:grpSpPr>
        <p:sp>
          <p:nvSpPr>
            <p:cNvPr id="29709" name="Oval 13">
              <a:extLst>
                <a:ext uri="{FF2B5EF4-FFF2-40B4-BE49-F238E27FC236}">
                  <a16:creationId xmlns:a16="http://schemas.microsoft.com/office/drawing/2014/main" id="{69919233-1E4F-814E-B611-10D6CF5C43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710" name="Text Box 14">
              <a:extLst>
                <a:ext uri="{FF2B5EF4-FFF2-40B4-BE49-F238E27FC236}">
                  <a16:creationId xmlns:a16="http://schemas.microsoft.com/office/drawing/2014/main" id="{2FC11750-3D65-794C-B23D-0C7BC6E037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29711" name="Line 15">
            <a:extLst>
              <a:ext uri="{FF2B5EF4-FFF2-40B4-BE49-F238E27FC236}">
                <a16:creationId xmlns:a16="http://schemas.microsoft.com/office/drawing/2014/main" id="{851ACC20-4AAC-734A-9B86-987BEA0147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37338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12" name="Line 16">
            <a:extLst>
              <a:ext uri="{FF2B5EF4-FFF2-40B4-BE49-F238E27FC236}">
                <a16:creationId xmlns:a16="http://schemas.microsoft.com/office/drawing/2014/main" id="{428199B9-14BE-BC43-A368-F3A8D8C737A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419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13" name="Line 17">
            <a:extLst>
              <a:ext uri="{FF2B5EF4-FFF2-40B4-BE49-F238E27FC236}">
                <a16:creationId xmlns:a16="http://schemas.microsoft.com/office/drawing/2014/main" id="{1BE79F27-7FF1-F54E-A3B1-0F1A787194D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4958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14" name="Oval 18">
            <a:extLst>
              <a:ext uri="{FF2B5EF4-FFF2-40B4-BE49-F238E27FC236}">
                <a16:creationId xmlns:a16="http://schemas.microsoft.com/office/drawing/2014/main" id="{509CC001-6DC8-FF4A-AB64-3F3E7A1AB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15" name="Oval 19">
            <a:extLst>
              <a:ext uri="{FF2B5EF4-FFF2-40B4-BE49-F238E27FC236}">
                <a16:creationId xmlns:a16="http://schemas.microsoft.com/office/drawing/2014/main" id="{347D51A4-EB37-6A46-8501-B225B4322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16" name="Oval 20">
            <a:extLst>
              <a:ext uri="{FF2B5EF4-FFF2-40B4-BE49-F238E27FC236}">
                <a16:creationId xmlns:a16="http://schemas.microsoft.com/office/drawing/2014/main" id="{254E15F1-5042-3244-8A55-13CC172F0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17" name="Oval 21">
            <a:extLst>
              <a:ext uri="{FF2B5EF4-FFF2-40B4-BE49-F238E27FC236}">
                <a16:creationId xmlns:a16="http://schemas.microsoft.com/office/drawing/2014/main" id="{8ACB9655-DE11-B14B-9EC0-6952BD1A5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18" name="Oval 22">
            <a:extLst>
              <a:ext uri="{FF2B5EF4-FFF2-40B4-BE49-F238E27FC236}">
                <a16:creationId xmlns:a16="http://schemas.microsoft.com/office/drawing/2014/main" id="{3D2A9FD2-00E2-744C-B1A2-8201E73D5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19" name="Oval 23">
            <a:extLst>
              <a:ext uri="{FF2B5EF4-FFF2-40B4-BE49-F238E27FC236}">
                <a16:creationId xmlns:a16="http://schemas.microsoft.com/office/drawing/2014/main" id="{C731F289-BF33-0445-A840-B20E713F5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20" name="Oval 24">
            <a:extLst>
              <a:ext uri="{FF2B5EF4-FFF2-40B4-BE49-F238E27FC236}">
                <a16:creationId xmlns:a16="http://schemas.microsoft.com/office/drawing/2014/main" id="{C7A33FD5-AED4-3041-B29C-E9D0313F1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21" name="Oval 25">
            <a:extLst>
              <a:ext uri="{FF2B5EF4-FFF2-40B4-BE49-F238E27FC236}">
                <a16:creationId xmlns:a16="http://schemas.microsoft.com/office/drawing/2014/main" id="{5D27EC79-9A3C-4345-8A9D-658E0B4B8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22" name="Oval 26">
            <a:extLst>
              <a:ext uri="{FF2B5EF4-FFF2-40B4-BE49-F238E27FC236}">
                <a16:creationId xmlns:a16="http://schemas.microsoft.com/office/drawing/2014/main" id="{0F1C9137-7755-A342-B6D5-E392B0274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23" name="Oval 27">
            <a:extLst>
              <a:ext uri="{FF2B5EF4-FFF2-40B4-BE49-F238E27FC236}">
                <a16:creationId xmlns:a16="http://schemas.microsoft.com/office/drawing/2014/main" id="{09608C8B-C059-394D-B127-1F96ABA82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24" name="Oval 28">
            <a:extLst>
              <a:ext uri="{FF2B5EF4-FFF2-40B4-BE49-F238E27FC236}">
                <a16:creationId xmlns:a16="http://schemas.microsoft.com/office/drawing/2014/main" id="{E3CCFCA5-86C8-5F4C-9808-A9E045372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25" name="Oval 29">
            <a:extLst>
              <a:ext uri="{FF2B5EF4-FFF2-40B4-BE49-F238E27FC236}">
                <a16:creationId xmlns:a16="http://schemas.microsoft.com/office/drawing/2014/main" id="{41242E3D-C5C0-E44E-944E-27EA5C65C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26" name="Oval 30">
            <a:extLst>
              <a:ext uri="{FF2B5EF4-FFF2-40B4-BE49-F238E27FC236}">
                <a16:creationId xmlns:a16="http://schemas.microsoft.com/office/drawing/2014/main" id="{2DCA2E31-B8FD-544D-A1B1-DA3DA8555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27" name="Oval 31">
            <a:extLst>
              <a:ext uri="{FF2B5EF4-FFF2-40B4-BE49-F238E27FC236}">
                <a16:creationId xmlns:a16="http://schemas.microsoft.com/office/drawing/2014/main" id="{194C9555-FABD-B34A-8606-2BCD8C1A5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581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28" name="Line 32">
            <a:extLst>
              <a:ext uri="{FF2B5EF4-FFF2-40B4-BE49-F238E27FC236}">
                <a16:creationId xmlns:a16="http://schemas.microsoft.com/office/drawing/2014/main" id="{5C7FA74D-0C4A-CA45-91AA-E6113AEF17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505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29" name="Line 33">
            <a:extLst>
              <a:ext uri="{FF2B5EF4-FFF2-40B4-BE49-F238E27FC236}">
                <a16:creationId xmlns:a16="http://schemas.microsoft.com/office/drawing/2014/main" id="{7E4DF019-C4D9-0242-A6D4-DEE03FE9EE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8768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30" name="Line 34">
            <a:extLst>
              <a:ext uri="{FF2B5EF4-FFF2-40B4-BE49-F238E27FC236}">
                <a16:creationId xmlns:a16="http://schemas.microsoft.com/office/drawing/2014/main" id="{AE0700C1-5034-AB44-8129-53EE125C51C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3886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31" name="Freeform 35">
            <a:extLst>
              <a:ext uri="{FF2B5EF4-FFF2-40B4-BE49-F238E27FC236}">
                <a16:creationId xmlns:a16="http://schemas.microsoft.com/office/drawing/2014/main" id="{273D134E-AB11-5446-881D-66F0301064BC}"/>
              </a:ext>
            </a:extLst>
          </p:cNvPr>
          <p:cNvSpPr>
            <a:spLocks/>
          </p:cNvSpPr>
          <p:nvPr/>
        </p:nvSpPr>
        <p:spPr bwMode="auto">
          <a:xfrm>
            <a:off x="2667000" y="3048000"/>
            <a:ext cx="406400" cy="2667000"/>
          </a:xfrm>
          <a:custGeom>
            <a:avLst/>
            <a:gdLst>
              <a:gd name="T0" fmla="*/ 0 w 256"/>
              <a:gd name="T1" fmla="*/ 0 h 1680"/>
              <a:gd name="T2" fmla="*/ 381000 w 256"/>
              <a:gd name="T3" fmla="*/ 1143000 h 1680"/>
              <a:gd name="T4" fmla="*/ 152400 w 256"/>
              <a:gd name="T5" fmla="*/ 2667000 h 16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6" h="1680">
                <a:moveTo>
                  <a:pt x="0" y="0"/>
                </a:moveTo>
                <a:cubicBezTo>
                  <a:pt x="112" y="220"/>
                  <a:pt x="224" y="440"/>
                  <a:pt x="240" y="720"/>
                </a:cubicBezTo>
                <a:cubicBezTo>
                  <a:pt x="256" y="1000"/>
                  <a:pt x="176" y="1340"/>
                  <a:pt x="96" y="168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08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>
            <a:extLst>
              <a:ext uri="{FF2B5EF4-FFF2-40B4-BE49-F238E27FC236}">
                <a16:creationId xmlns:a16="http://schemas.microsoft.com/office/drawing/2014/main" id="{A610A850-8DCA-9E42-A09D-041FEB9AD5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81600" y="3505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Line 3">
            <a:extLst>
              <a:ext uri="{FF2B5EF4-FFF2-40B4-BE49-F238E27FC236}">
                <a16:creationId xmlns:a16="http://schemas.microsoft.com/office/drawing/2014/main" id="{0A06A586-7889-E541-90DD-08F71BF437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181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4" name="Line 4">
            <a:extLst>
              <a:ext uri="{FF2B5EF4-FFF2-40B4-BE49-F238E27FC236}">
                <a16:creationId xmlns:a16="http://schemas.microsoft.com/office/drawing/2014/main" id="{106B6C9E-6256-4245-909D-1A45D010DD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3276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524" name="Rectangle 5">
            <a:extLst>
              <a:ext uri="{FF2B5EF4-FFF2-40B4-BE49-F238E27FC236}">
                <a16:creationId xmlns:a16="http://schemas.microsoft.com/office/drawing/2014/main" id="{B746399D-4069-B240-B679-4C2AD53053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grpSp>
        <p:nvGrpSpPr>
          <p:cNvPr id="107525" name="Group 6">
            <a:extLst>
              <a:ext uri="{FF2B5EF4-FFF2-40B4-BE49-F238E27FC236}">
                <a16:creationId xmlns:a16="http://schemas.microsoft.com/office/drawing/2014/main" id="{B366641E-8388-0342-9837-3F385B7A0C24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038600"/>
            <a:ext cx="533400" cy="533400"/>
            <a:chOff x="1824" y="2736"/>
            <a:chExt cx="336" cy="336"/>
          </a:xfrm>
        </p:grpSpPr>
        <p:sp>
          <p:nvSpPr>
            <p:cNvPr id="30727" name="Oval 7">
              <a:extLst>
                <a:ext uri="{FF2B5EF4-FFF2-40B4-BE49-F238E27FC236}">
                  <a16:creationId xmlns:a16="http://schemas.microsoft.com/office/drawing/2014/main" id="{27804625-056C-EE42-8BFB-FBA4A7C71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0728" name="Text Box 8">
              <a:extLst>
                <a:ext uri="{FF2B5EF4-FFF2-40B4-BE49-F238E27FC236}">
                  <a16:creationId xmlns:a16="http://schemas.microsoft.com/office/drawing/2014/main" id="{4FE70D92-9025-9A4F-8A7B-07A700E0F3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7526" name="Group 9">
            <a:extLst>
              <a:ext uri="{FF2B5EF4-FFF2-40B4-BE49-F238E27FC236}">
                <a16:creationId xmlns:a16="http://schemas.microsoft.com/office/drawing/2014/main" id="{361B06BF-91B9-ED41-895E-9872CFFBF6FE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2971800"/>
            <a:ext cx="533400" cy="533400"/>
            <a:chOff x="1824" y="2736"/>
            <a:chExt cx="336" cy="336"/>
          </a:xfrm>
        </p:grpSpPr>
        <p:sp>
          <p:nvSpPr>
            <p:cNvPr id="30730" name="Oval 10">
              <a:extLst>
                <a:ext uri="{FF2B5EF4-FFF2-40B4-BE49-F238E27FC236}">
                  <a16:creationId xmlns:a16="http://schemas.microsoft.com/office/drawing/2014/main" id="{676982A0-2AE1-8849-B596-B07364B26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0731" name="Text Box 11">
              <a:extLst>
                <a:ext uri="{FF2B5EF4-FFF2-40B4-BE49-F238E27FC236}">
                  <a16:creationId xmlns:a16="http://schemas.microsoft.com/office/drawing/2014/main" id="{637D0241-3341-514C-B625-96DA65A461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7527" name="Group 12">
            <a:extLst>
              <a:ext uri="{FF2B5EF4-FFF2-40B4-BE49-F238E27FC236}">
                <a16:creationId xmlns:a16="http://schemas.microsoft.com/office/drawing/2014/main" id="{CCCF89CF-35BE-AF4F-85C1-CD62193BB4D2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5181600"/>
            <a:ext cx="533400" cy="533400"/>
            <a:chOff x="1824" y="2736"/>
            <a:chExt cx="336" cy="336"/>
          </a:xfrm>
        </p:grpSpPr>
        <p:sp>
          <p:nvSpPr>
            <p:cNvPr id="30733" name="Oval 13">
              <a:extLst>
                <a:ext uri="{FF2B5EF4-FFF2-40B4-BE49-F238E27FC236}">
                  <a16:creationId xmlns:a16="http://schemas.microsoft.com/office/drawing/2014/main" id="{849A581C-AFD6-AF47-B069-6A3087E87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0734" name="Text Box 14">
              <a:extLst>
                <a:ext uri="{FF2B5EF4-FFF2-40B4-BE49-F238E27FC236}">
                  <a16:creationId xmlns:a16="http://schemas.microsoft.com/office/drawing/2014/main" id="{833000D7-D73B-4341-BD27-C86421ED22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30735" name="Line 15">
            <a:extLst>
              <a:ext uri="{FF2B5EF4-FFF2-40B4-BE49-F238E27FC236}">
                <a16:creationId xmlns:a16="http://schemas.microsoft.com/office/drawing/2014/main" id="{C41D1D23-FAF5-ED41-B5D8-7208FFB71F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37338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36" name="Line 16">
            <a:extLst>
              <a:ext uri="{FF2B5EF4-FFF2-40B4-BE49-F238E27FC236}">
                <a16:creationId xmlns:a16="http://schemas.microsoft.com/office/drawing/2014/main" id="{8517DEF4-FDB4-4F4A-A146-63166983BD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4196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37" name="Line 17">
            <a:extLst>
              <a:ext uri="{FF2B5EF4-FFF2-40B4-BE49-F238E27FC236}">
                <a16:creationId xmlns:a16="http://schemas.microsoft.com/office/drawing/2014/main" id="{2518F21B-A217-4742-B4D2-8A6091CB6D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4958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38" name="Oval 18">
            <a:extLst>
              <a:ext uri="{FF2B5EF4-FFF2-40B4-BE49-F238E27FC236}">
                <a16:creationId xmlns:a16="http://schemas.microsoft.com/office/drawing/2014/main" id="{EFB66DBD-1AB4-E544-BCED-9B086F2E3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39" name="Oval 19">
            <a:extLst>
              <a:ext uri="{FF2B5EF4-FFF2-40B4-BE49-F238E27FC236}">
                <a16:creationId xmlns:a16="http://schemas.microsoft.com/office/drawing/2014/main" id="{CC4F64B8-5A38-7F4F-BC21-5F3ABB7ED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40" name="Oval 20">
            <a:extLst>
              <a:ext uri="{FF2B5EF4-FFF2-40B4-BE49-F238E27FC236}">
                <a16:creationId xmlns:a16="http://schemas.microsoft.com/office/drawing/2014/main" id="{42317C2B-D7CE-CB4D-93D6-D90C4F714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41" name="Oval 21">
            <a:extLst>
              <a:ext uri="{FF2B5EF4-FFF2-40B4-BE49-F238E27FC236}">
                <a16:creationId xmlns:a16="http://schemas.microsoft.com/office/drawing/2014/main" id="{F483E551-005A-AB44-835A-25C38A408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42" name="Oval 22">
            <a:extLst>
              <a:ext uri="{FF2B5EF4-FFF2-40B4-BE49-F238E27FC236}">
                <a16:creationId xmlns:a16="http://schemas.microsoft.com/office/drawing/2014/main" id="{0587CA0F-6550-A443-90C3-E9F334C70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43" name="Oval 23">
            <a:extLst>
              <a:ext uri="{FF2B5EF4-FFF2-40B4-BE49-F238E27FC236}">
                <a16:creationId xmlns:a16="http://schemas.microsoft.com/office/drawing/2014/main" id="{E2B4A4D7-9565-014A-831D-F1A517406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44" name="Oval 24">
            <a:extLst>
              <a:ext uri="{FF2B5EF4-FFF2-40B4-BE49-F238E27FC236}">
                <a16:creationId xmlns:a16="http://schemas.microsoft.com/office/drawing/2014/main" id="{10DC4CD2-CA67-7545-9C2D-B41E0ACAB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45" name="Oval 25">
            <a:extLst>
              <a:ext uri="{FF2B5EF4-FFF2-40B4-BE49-F238E27FC236}">
                <a16:creationId xmlns:a16="http://schemas.microsoft.com/office/drawing/2014/main" id="{A7F18C48-0C00-5048-9F06-8C58A6268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46" name="Oval 26">
            <a:extLst>
              <a:ext uri="{FF2B5EF4-FFF2-40B4-BE49-F238E27FC236}">
                <a16:creationId xmlns:a16="http://schemas.microsoft.com/office/drawing/2014/main" id="{53377265-CA74-7345-BC27-6B23522B1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47" name="Oval 27">
            <a:extLst>
              <a:ext uri="{FF2B5EF4-FFF2-40B4-BE49-F238E27FC236}">
                <a16:creationId xmlns:a16="http://schemas.microsoft.com/office/drawing/2014/main" id="{6F3549F7-00C7-8145-ABA7-E8CCBD219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48" name="Oval 28">
            <a:extLst>
              <a:ext uri="{FF2B5EF4-FFF2-40B4-BE49-F238E27FC236}">
                <a16:creationId xmlns:a16="http://schemas.microsoft.com/office/drawing/2014/main" id="{7B52030E-1A83-0C4F-B39B-899BAAA79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49" name="Oval 29">
            <a:extLst>
              <a:ext uri="{FF2B5EF4-FFF2-40B4-BE49-F238E27FC236}">
                <a16:creationId xmlns:a16="http://schemas.microsoft.com/office/drawing/2014/main" id="{3A30627E-9CE3-694F-AF9F-53F8796D8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50" name="Oval 30">
            <a:extLst>
              <a:ext uri="{FF2B5EF4-FFF2-40B4-BE49-F238E27FC236}">
                <a16:creationId xmlns:a16="http://schemas.microsoft.com/office/drawing/2014/main" id="{10ACCE8A-7800-E941-BF46-04511A29C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51" name="Oval 31">
            <a:extLst>
              <a:ext uri="{FF2B5EF4-FFF2-40B4-BE49-F238E27FC236}">
                <a16:creationId xmlns:a16="http://schemas.microsoft.com/office/drawing/2014/main" id="{C3C8509E-2CBB-6D4F-8C6C-9F95F627F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581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52" name="Line 32">
            <a:extLst>
              <a:ext uri="{FF2B5EF4-FFF2-40B4-BE49-F238E27FC236}">
                <a16:creationId xmlns:a16="http://schemas.microsoft.com/office/drawing/2014/main" id="{785B22E8-C665-2044-A882-DE77EBCC03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505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53" name="Line 33">
            <a:extLst>
              <a:ext uri="{FF2B5EF4-FFF2-40B4-BE49-F238E27FC236}">
                <a16:creationId xmlns:a16="http://schemas.microsoft.com/office/drawing/2014/main" id="{1722D454-7E71-0E4E-8C1F-B367E10BC8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8768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54" name="Line 34">
            <a:extLst>
              <a:ext uri="{FF2B5EF4-FFF2-40B4-BE49-F238E27FC236}">
                <a16:creationId xmlns:a16="http://schemas.microsoft.com/office/drawing/2014/main" id="{22ECA138-FFF7-8947-854D-63F536776C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3886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55" name="Freeform 35">
            <a:extLst>
              <a:ext uri="{FF2B5EF4-FFF2-40B4-BE49-F238E27FC236}">
                <a16:creationId xmlns:a16="http://schemas.microsoft.com/office/drawing/2014/main" id="{8DED877C-8E5E-4D49-A799-E2F1EA9A36B5}"/>
              </a:ext>
            </a:extLst>
          </p:cNvPr>
          <p:cNvSpPr>
            <a:spLocks/>
          </p:cNvSpPr>
          <p:nvPr/>
        </p:nvSpPr>
        <p:spPr bwMode="auto">
          <a:xfrm>
            <a:off x="3403600" y="3048000"/>
            <a:ext cx="406400" cy="2667000"/>
          </a:xfrm>
          <a:custGeom>
            <a:avLst/>
            <a:gdLst>
              <a:gd name="T0" fmla="*/ 0 w 256"/>
              <a:gd name="T1" fmla="*/ 0 h 1680"/>
              <a:gd name="T2" fmla="*/ 381000 w 256"/>
              <a:gd name="T3" fmla="*/ 1143000 h 1680"/>
              <a:gd name="T4" fmla="*/ 152400 w 256"/>
              <a:gd name="T5" fmla="*/ 2667000 h 16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6" h="1680">
                <a:moveTo>
                  <a:pt x="0" y="0"/>
                </a:moveTo>
                <a:cubicBezTo>
                  <a:pt x="112" y="220"/>
                  <a:pt x="224" y="440"/>
                  <a:pt x="240" y="720"/>
                </a:cubicBezTo>
                <a:cubicBezTo>
                  <a:pt x="256" y="1000"/>
                  <a:pt x="176" y="1340"/>
                  <a:pt x="96" y="168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9" name="Rectangle 36">
            <a:extLst>
              <a:ext uri="{FF2B5EF4-FFF2-40B4-BE49-F238E27FC236}">
                <a16:creationId xmlns:a16="http://schemas.microsoft.com/office/drawing/2014/main" id="{DC9DEFBE-20C9-7C43-A105-CA6227AB7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239000" cy="1219200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Nothing will change as we expand the frontier until we’</a:t>
            </a:r>
            <a:r>
              <a:rPr lang="en-US" altLang="ja-JP">
                <a:ea typeface="ＭＳ Ｐゴシック" panose="020B0600070205080204" pitchFamily="34" charset="-128"/>
              </a:rPr>
              <a:t>ve gone out 100 levels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2651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28F8F-F749-EE4F-B586-33951442E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31289-321A-7C41-8375-038E773D547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Explore the vertices in order of increasing distance from the starting vertex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Keep track of the distances to each vertex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we find a better path, update that distance</a:t>
            </a:r>
          </a:p>
        </p:txBody>
      </p:sp>
    </p:spTree>
    <p:extLst>
      <p:ext uri="{BB962C8B-B14F-4D97-AF65-F5344CB8AC3E}">
        <p14:creationId xmlns:p14="http://schemas.microsoft.com/office/powerpoint/2010/main" val="113188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FC6A4-5B12-BA4C-B186-113C8C22B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Dijkstra’s high-level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D040B-4789-F449-BDE6-930F6CCF699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3388" y="1600200"/>
            <a:ext cx="8512660" cy="1264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Explore the vertices in order of increasing distance from the starting vertex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Use a priority queue to keep track of the shortest path found so far to a vertex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8822CC5-2B45-9142-BBF2-01A4C593E5E7}"/>
              </a:ext>
            </a:extLst>
          </p:cNvPr>
          <p:cNvCxnSpPr/>
          <p:nvPr/>
        </p:nvCxnSpPr>
        <p:spPr>
          <a:xfrm>
            <a:off x="506776" y="3029639"/>
            <a:ext cx="787706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CF8C5E24-3F50-AC43-A837-7E82FF2E4F9C}"/>
              </a:ext>
            </a:extLst>
          </p:cNvPr>
          <p:cNvSpPr/>
          <p:nvPr/>
        </p:nvSpPr>
        <p:spPr>
          <a:xfrm>
            <a:off x="506776" y="3194893"/>
            <a:ext cx="80753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Initialize: distance to start = 0 and all others infinity</a:t>
            </a:r>
          </a:p>
          <a:p>
            <a:endParaRPr lang="en-US" sz="2400" dirty="0"/>
          </a:p>
          <a:p>
            <a:r>
              <a:rPr lang="en-US" sz="2400" dirty="0"/>
              <a:t>repeat</a:t>
            </a:r>
          </a:p>
          <a:p>
            <a:r>
              <a:rPr lang="en-US" sz="2400" dirty="0"/>
              <a:t>     get vertex </a:t>
            </a:r>
            <a:r>
              <a:rPr lang="en-US" sz="2400" dirty="0">
                <a:solidFill>
                  <a:srgbClr val="0000FF"/>
                </a:solidFill>
              </a:rPr>
              <a:t>v</a:t>
            </a:r>
            <a:r>
              <a:rPr lang="en-US" sz="2400" dirty="0"/>
              <a:t> with shortest distance</a:t>
            </a:r>
          </a:p>
          <a:p>
            <a:endParaRPr lang="en-US" sz="2400" dirty="0"/>
          </a:p>
          <a:p>
            <a:r>
              <a:rPr lang="en-US" sz="2400" dirty="0"/>
              <a:t>     for each vertex, </a:t>
            </a:r>
            <a:r>
              <a:rPr lang="en-US" sz="2400" dirty="0">
                <a:solidFill>
                  <a:srgbClr val="0000FF"/>
                </a:solidFill>
              </a:rPr>
              <a:t>adj</a:t>
            </a:r>
            <a:r>
              <a:rPr lang="en-US" sz="2400" dirty="0"/>
              <a:t>, adjacent to </a:t>
            </a:r>
            <a:r>
              <a:rPr lang="en-US" sz="2400" dirty="0">
                <a:solidFill>
                  <a:srgbClr val="0000FF"/>
                </a:solidFill>
              </a:rPr>
              <a:t>v</a:t>
            </a:r>
            <a:r>
              <a:rPr lang="en-US" sz="2400" dirty="0"/>
              <a:t> (edge exists </a:t>
            </a:r>
            <a:r>
              <a:rPr lang="en-US" sz="2400" dirty="0">
                <a:solidFill>
                  <a:srgbClr val="0000FF"/>
                </a:solidFill>
              </a:rPr>
              <a:t>v</a:t>
            </a:r>
            <a:r>
              <a:rPr lang="en-US" sz="2400" dirty="0"/>
              <a:t> → </a:t>
            </a:r>
            <a:r>
              <a:rPr lang="en-US" sz="2400" dirty="0">
                <a:solidFill>
                  <a:srgbClr val="0000FF"/>
                </a:solidFill>
              </a:rPr>
              <a:t>adj</a:t>
            </a:r>
            <a:r>
              <a:rPr lang="en-US" sz="2400" dirty="0"/>
              <a:t>)</a:t>
            </a:r>
          </a:p>
          <a:p>
            <a:r>
              <a:rPr lang="en-US" sz="2400" dirty="0"/>
              <a:t>          if path </a:t>
            </a:r>
            <a:r>
              <a:rPr lang="en-US" sz="2400" dirty="0">
                <a:solidFill>
                  <a:srgbClr val="0000FF"/>
                </a:solidFill>
              </a:rPr>
              <a:t>v</a:t>
            </a:r>
            <a:r>
              <a:rPr lang="en-US" sz="2400" dirty="0"/>
              <a:t> → </a:t>
            </a:r>
            <a:r>
              <a:rPr lang="en-US" sz="2400" dirty="0">
                <a:solidFill>
                  <a:srgbClr val="0000FF"/>
                </a:solidFill>
              </a:rPr>
              <a:t>adj </a:t>
            </a:r>
            <a:r>
              <a:rPr lang="en-US" sz="2400" dirty="0"/>
              <a:t>is shortest then best path for </a:t>
            </a:r>
            <a:r>
              <a:rPr lang="en-US" sz="2400" dirty="0">
                <a:solidFill>
                  <a:srgbClr val="0000FF"/>
                </a:solidFill>
              </a:rPr>
              <a:t>adj</a:t>
            </a:r>
            <a:r>
              <a:rPr lang="en-US" sz="2400" dirty="0"/>
              <a:t> so far</a:t>
            </a:r>
          </a:p>
          <a:p>
            <a:r>
              <a:rPr lang="en-US" sz="2400" dirty="0"/>
              <a:t>               update the distance for </a:t>
            </a:r>
            <a:r>
              <a:rPr lang="en-US" sz="2400" dirty="0" err="1">
                <a:solidFill>
                  <a:srgbClr val="0000FF"/>
                </a:solidFill>
              </a:rPr>
              <a:t>adj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/>
              <a:t>               update the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619428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89" name="Group 4">
            <a:extLst>
              <a:ext uri="{FF2B5EF4-FFF2-40B4-BE49-F238E27FC236}">
                <a16:creationId xmlns:a16="http://schemas.microsoft.com/office/drawing/2014/main" id="{E5641CC2-04EA-8346-AB2C-10738BB77335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33797" name="Oval 5">
              <a:extLst>
                <a:ext uri="{FF2B5EF4-FFF2-40B4-BE49-F238E27FC236}">
                  <a16:creationId xmlns:a16="http://schemas.microsoft.com/office/drawing/2014/main" id="{02E19A42-5D82-6B43-ACE4-B83EE2EA6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798" name="Text Box 6">
              <a:extLst>
                <a:ext uri="{FF2B5EF4-FFF2-40B4-BE49-F238E27FC236}">
                  <a16:creationId xmlns:a16="http://schemas.microsoft.com/office/drawing/2014/main" id="{9D33A25E-70F3-2D42-A5D9-AF1FD9DEE0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4690" name="Group 7">
            <a:extLst>
              <a:ext uri="{FF2B5EF4-FFF2-40B4-BE49-F238E27FC236}">
                <a16:creationId xmlns:a16="http://schemas.microsoft.com/office/drawing/2014/main" id="{D44170F9-547D-E346-8DB0-4E7A8D7C891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3800" name="Oval 8">
              <a:extLst>
                <a:ext uri="{FF2B5EF4-FFF2-40B4-BE49-F238E27FC236}">
                  <a16:creationId xmlns:a16="http://schemas.microsoft.com/office/drawing/2014/main" id="{B69B795F-8407-264B-96CA-2A991E0DB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01" name="Text Box 9">
              <a:extLst>
                <a:ext uri="{FF2B5EF4-FFF2-40B4-BE49-F238E27FC236}">
                  <a16:creationId xmlns:a16="http://schemas.microsoft.com/office/drawing/2014/main" id="{4B2962D5-F686-824C-9D4D-051253128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4691" name="Group 10">
            <a:extLst>
              <a:ext uri="{FF2B5EF4-FFF2-40B4-BE49-F238E27FC236}">
                <a16:creationId xmlns:a16="http://schemas.microsoft.com/office/drawing/2014/main" id="{292EB24B-E052-4F4A-A8DA-E3C3098213E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3803" name="Oval 11">
              <a:extLst>
                <a:ext uri="{FF2B5EF4-FFF2-40B4-BE49-F238E27FC236}">
                  <a16:creationId xmlns:a16="http://schemas.microsoft.com/office/drawing/2014/main" id="{8A2BE3CF-C79D-9D48-BE32-CB31B1E96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04" name="Text Box 12">
              <a:extLst>
                <a:ext uri="{FF2B5EF4-FFF2-40B4-BE49-F238E27FC236}">
                  <a16:creationId xmlns:a16="http://schemas.microsoft.com/office/drawing/2014/main" id="{5E1739EA-1CBB-654F-A8D8-E0B58945E7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4692" name="Group 13">
            <a:extLst>
              <a:ext uri="{FF2B5EF4-FFF2-40B4-BE49-F238E27FC236}">
                <a16:creationId xmlns:a16="http://schemas.microsoft.com/office/drawing/2014/main" id="{2F5A7168-8A9A-984C-8A49-3313DCCA003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3806" name="Oval 14">
              <a:extLst>
                <a:ext uri="{FF2B5EF4-FFF2-40B4-BE49-F238E27FC236}">
                  <a16:creationId xmlns:a16="http://schemas.microsoft.com/office/drawing/2014/main" id="{5C9AE41F-2F7A-E541-9216-800228A6D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07" name="Text Box 15">
              <a:extLst>
                <a:ext uri="{FF2B5EF4-FFF2-40B4-BE49-F238E27FC236}">
                  <a16:creationId xmlns:a16="http://schemas.microsoft.com/office/drawing/2014/main" id="{DC7C11A5-2A9A-5E4E-BFB8-847634A101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4693" name="Group 16">
            <a:extLst>
              <a:ext uri="{FF2B5EF4-FFF2-40B4-BE49-F238E27FC236}">
                <a16:creationId xmlns:a16="http://schemas.microsoft.com/office/drawing/2014/main" id="{1D76D7CA-7E29-AD46-9C11-AF176F066A1C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3809" name="Oval 17">
              <a:extLst>
                <a:ext uri="{FF2B5EF4-FFF2-40B4-BE49-F238E27FC236}">
                  <a16:creationId xmlns:a16="http://schemas.microsoft.com/office/drawing/2014/main" id="{EFBF34F5-365C-C34F-A4BC-DCAAD2FEED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10" name="Text Box 18">
              <a:extLst>
                <a:ext uri="{FF2B5EF4-FFF2-40B4-BE49-F238E27FC236}">
                  <a16:creationId xmlns:a16="http://schemas.microsoft.com/office/drawing/2014/main" id="{E5CBDE99-53DC-714B-B607-583C8B0A2C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33811" name="Line 19">
            <a:extLst>
              <a:ext uri="{FF2B5EF4-FFF2-40B4-BE49-F238E27FC236}">
                <a16:creationId xmlns:a16="http://schemas.microsoft.com/office/drawing/2014/main" id="{C609C359-D883-F447-A4BD-6B5822F028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2" name="Line 20">
            <a:extLst>
              <a:ext uri="{FF2B5EF4-FFF2-40B4-BE49-F238E27FC236}">
                <a16:creationId xmlns:a16="http://schemas.microsoft.com/office/drawing/2014/main" id="{0EF8438E-8E9F-F84B-B1A3-965C15FDA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3" name="Line 21">
            <a:extLst>
              <a:ext uri="{FF2B5EF4-FFF2-40B4-BE49-F238E27FC236}">
                <a16:creationId xmlns:a16="http://schemas.microsoft.com/office/drawing/2014/main" id="{CBA44B4D-84EF-F94C-BF61-EB787C88CB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4" name="Line 22">
            <a:extLst>
              <a:ext uri="{FF2B5EF4-FFF2-40B4-BE49-F238E27FC236}">
                <a16:creationId xmlns:a16="http://schemas.microsoft.com/office/drawing/2014/main" id="{0E8611C9-C066-0E47-B853-BC8ED455DE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5" name="Line 23">
            <a:extLst>
              <a:ext uri="{FF2B5EF4-FFF2-40B4-BE49-F238E27FC236}">
                <a16:creationId xmlns:a16="http://schemas.microsoft.com/office/drawing/2014/main" id="{2FB6D222-CCAB-C84E-A28A-D51C79DAFB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6" name="Line 24">
            <a:extLst>
              <a:ext uri="{FF2B5EF4-FFF2-40B4-BE49-F238E27FC236}">
                <a16:creationId xmlns:a16="http://schemas.microsoft.com/office/drawing/2014/main" id="{912D9989-7E3E-1640-A957-FE746ED7F1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7" name="Line 25">
            <a:extLst>
              <a:ext uri="{FF2B5EF4-FFF2-40B4-BE49-F238E27FC236}">
                <a16:creationId xmlns:a16="http://schemas.microsoft.com/office/drawing/2014/main" id="{81994AD5-927B-3B47-9BE7-78CAACE846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8" name="Text Box 26">
            <a:extLst>
              <a:ext uri="{FF2B5EF4-FFF2-40B4-BE49-F238E27FC236}">
                <a16:creationId xmlns:a16="http://schemas.microsoft.com/office/drawing/2014/main" id="{CA275236-B9E6-A641-8FEA-7A6316210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3819" name="Text Box 27">
            <a:extLst>
              <a:ext uri="{FF2B5EF4-FFF2-40B4-BE49-F238E27FC236}">
                <a16:creationId xmlns:a16="http://schemas.microsoft.com/office/drawing/2014/main" id="{5452E912-BF1C-8F4D-B54A-293F2B1EB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3820" name="Text Box 28">
            <a:extLst>
              <a:ext uri="{FF2B5EF4-FFF2-40B4-BE49-F238E27FC236}">
                <a16:creationId xmlns:a16="http://schemas.microsoft.com/office/drawing/2014/main" id="{6E53133A-0566-D749-8724-1B87831B1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3821" name="Text Box 29">
            <a:extLst>
              <a:ext uri="{FF2B5EF4-FFF2-40B4-BE49-F238E27FC236}">
                <a16:creationId xmlns:a16="http://schemas.microsoft.com/office/drawing/2014/main" id="{036D79AB-1D68-2649-9D72-E16E70272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3822" name="Text Box 30">
            <a:extLst>
              <a:ext uri="{FF2B5EF4-FFF2-40B4-BE49-F238E27FC236}">
                <a16:creationId xmlns:a16="http://schemas.microsoft.com/office/drawing/2014/main" id="{07D005FE-B061-1F40-8B35-5D22F920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3823" name="Text Box 31">
            <a:extLst>
              <a:ext uri="{FF2B5EF4-FFF2-40B4-BE49-F238E27FC236}">
                <a16:creationId xmlns:a16="http://schemas.microsoft.com/office/drawing/2014/main" id="{A41CCAED-DF0C-054D-9E05-C0CDA87A4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3824" name="Text Box 32">
            <a:extLst>
              <a:ext uri="{FF2B5EF4-FFF2-40B4-BE49-F238E27FC236}">
                <a16:creationId xmlns:a16="http://schemas.microsoft.com/office/drawing/2014/main" id="{2555C40B-E94B-5648-B42E-AC22920AA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67048C1-A6E8-4040-93CB-1D3B49A365F0}"/>
              </a:ext>
            </a:extLst>
          </p:cNvPr>
          <p:cNvSpPr/>
          <p:nvPr/>
        </p:nvSpPr>
        <p:spPr>
          <a:xfrm>
            <a:off x="305718" y="49917"/>
            <a:ext cx="80753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Initialize: distance to start = 0 and all others infinity</a:t>
            </a:r>
          </a:p>
          <a:p>
            <a:endParaRPr lang="en-US" sz="2000" dirty="0"/>
          </a:p>
          <a:p>
            <a:r>
              <a:rPr lang="en-US" sz="2000" dirty="0"/>
              <a:t>repeat</a:t>
            </a:r>
          </a:p>
          <a:p>
            <a:r>
              <a:rPr lang="en-US" sz="2000" dirty="0"/>
              <a:t>     get vertex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with shortest distance</a:t>
            </a:r>
          </a:p>
          <a:p>
            <a:endParaRPr lang="en-US" sz="2000" dirty="0"/>
          </a:p>
          <a:p>
            <a:r>
              <a:rPr lang="en-US" sz="2000" dirty="0"/>
              <a:t>     for each vertex,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, adjacent to v (edge exists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if path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 </a:t>
            </a:r>
            <a:r>
              <a:rPr lang="en-US" sz="2000" dirty="0"/>
              <a:t>is shortest then best path for adj so far</a:t>
            </a:r>
          </a:p>
          <a:p>
            <a:r>
              <a:rPr lang="en-US" sz="2000" dirty="0"/>
              <a:t>               update the distance for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               update the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3915119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9EEC-E3A3-EB44-AAD4-3923E9D0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EA9CC-0B47-D54F-9E57-B24418DD23F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Last quiz!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Last assignment due next Friday (5/7)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Next week:</a:t>
            </a:r>
          </a:p>
          <a:p>
            <a:pPr lvl="1"/>
            <a:r>
              <a:rPr lang="en-US" dirty="0"/>
              <a:t>Tuesday: balanced trees</a:t>
            </a:r>
          </a:p>
          <a:p>
            <a:pPr lvl="1"/>
            <a:r>
              <a:rPr lang="en-US" dirty="0"/>
              <a:t>Wednesday: course feedback forms, ethics discussion, work session</a:t>
            </a:r>
          </a:p>
          <a:p>
            <a:pPr lvl="1"/>
            <a:r>
              <a:rPr lang="en-US" dirty="0"/>
              <a:t>Thursday: recap/review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89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3" name="Group 2">
            <a:extLst>
              <a:ext uri="{FF2B5EF4-FFF2-40B4-BE49-F238E27FC236}">
                <a16:creationId xmlns:a16="http://schemas.microsoft.com/office/drawing/2014/main" id="{DD413F61-677A-D04E-8D20-2CFDB36499DA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34819" name="Oval 3">
              <a:extLst>
                <a:ext uri="{FF2B5EF4-FFF2-40B4-BE49-F238E27FC236}">
                  <a16:creationId xmlns:a16="http://schemas.microsoft.com/office/drawing/2014/main" id="{FA7B432B-BBCD-5544-84B7-E7A82E21E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20" name="Text Box 4">
              <a:extLst>
                <a:ext uri="{FF2B5EF4-FFF2-40B4-BE49-F238E27FC236}">
                  <a16:creationId xmlns:a16="http://schemas.microsoft.com/office/drawing/2014/main" id="{19679C1F-B3FA-774E-8125-7F898439FE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5714" name="Group 5">
            <a:extLst>
              <a:ext uri="{FF2B5EF4-FFF2-40B4-BE49-F238E27FC236}">
                <a16:creationId xmlns:a16="http://schemas.microsoft.com/office/drawing/2014/main" id="{CDB18406-01B3-6348-81CD-DD8F787F3D1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4822" name="Oval 6">
              <a:extLst>
                <a:ext uri="{FF2B5EF4-FFF2-40B4-BE49-F238E27FC236}">
                  <a16:creationId xmlns:a16="http://schemas.microsoft.com/office/drawing/2014/main" id="{EFF67254-54DF-5541-9618-6D4988D97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23" name="Text Box 7">
              <a:extLst>
                <a:ext uri="{FF2B5EF4-FFF2-40B4-BE49-F238E27FC236}">
                  <a16:creationId xmlns:a16="http://schemas.microsoft.com/office/drawing/2014/main" id="{1A3DCEF7-AB36-3E4A-8778-CDCACBE06F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5715" name="Group 8">
            <a:extLst>
              <a:ext uri="{FF2B5EF4-FFF2-40B4-BE49-F238E27FC236}">
                <a16:creationId xmlns:a16="http://schemas.microsoft.com/office/drawing/2014/main" id="{36248C91-3074-8A41-8EC4-F59C766FB6B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4825" name="Oval 9">
              <a:extLst>
                <a:ext uri="{FF2B5EF4-FFF2-40B4-BE49-F238E27FC236}">
                  <a16:creationId xmlns:a16="http://schemas.microsoft.com/office/drawing/2014/main" id="{A4EEFB19-3D08-7949-8F70-991F9E130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26" name="Text Box 10">
              <a:extLst>
                <a:ext uri="{FF2B5EF4-FFF2-40B4-BE49-F238E27FC236}">
                  <a16:creationId xmlns:a16="http://schemas.microsoft.com/office/drawing/2014/main" id="{0DA2A879-9A82-3D43-8607-01E97B097F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5716" name="Group 11">
            <a:extLst>
              <a:ext uri="{FF2B5EF4-FFF2-40B4-BE49-F238E27FC236}">
                <a16:creationId xmlns:a16="http://schemas.microsoft.com/office/drawing/2014/main" id="{51D539C7-CA56-7846-A87F-B604F69A773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4828" name="Oval 12">
              <a:extLst>
                <a:ext uri="{FF2B5EF4-FFF2-40B4-BE49-F238E27FC236}">
                  <a16:creationId xmlns:a16="http://schemas.microsoft.com/office/drawing/2014/main" id="{B8BC81B8-834A-F445-BB5F-52F85FD7F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29" name="Text Box 13">
              <a:extLst>
                <a:ext uri="{FF2B5EF4-FFF2-40B4-BE49-F238E27FC236}">
                  <a16:creationId xmlns:a16="http://schemas.microsoft.com/office/drawing/2014/main" id="{95A41A3C-2CAF-7B43-8293-6B66CDDF16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5717" name="Group 14">
            <a:extLst>
              <a:ext uri="{FF2B5EF4-FFF2-40B4-BE49-F238E27FC236}">
                <a16:creationId xmlns:a16="http://schemas.microsoft.com/office/drawing/2014/main" id="{E542649E-3D93-544F-A5E7-3D2C18A692A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4831" name="Oval 15">
              <a:extLst>
                <a:ext uri="{FF2B5EF4-FFF2-40B4-BE49-F238E27FC236}">
                  <a16:creationId xmlns:a16="http://schemas.microsoft.com/office/drawing/2014/main" id="{CEE58DF4-6F3E-0C41-A94A-DE78F4323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32" name="Text Box 16">
              <a:extLst>
                <a:ext uri="{FF2B5EF4-FFF2-40B4-BE49-F238E27FC236}">
                  <a16:creationId xmlns:a16="http://schemas.microsoft.com/office/drawing/2014/main" id="{F4B46BFB-9174-D548-8EBF-130D5BB225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34833" name="Line 17">
            <a:extLst>
              <a:ext uri="{FF2B5EF4-FFF2-40B4-BE49-F238E27FC236}">
                <a16:creationId xmlns:a16="http://schemas.microsoft.com/office/drawing/2014/main" id="{516EEAAA-818E-D345-91D4-539362A847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4" name="Line 18">
            <a:extLst>
              <a:ext uri="{FF2B5EF4-FFF2-40B4-BE49-F238E27FC236}">
                <a16:creationId xmlns:a16="http://schemas.microsoft.com/office/drawing/2014/main" id="{91A61AF0-64BA-3C4B-A7DC-D5DC20B395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5" name="Line 19">
            <a:extLst>
              <a:ext uri="{FF2B5EF4-FFF2-40B4-BE49-F238E27FC236}">
                <a16:creationId xmlns:a16="http://schemas.microsoft.com/office/drawing/2014/main" id="{5B2988A3-073D-7349-8EF8-78D5BA6E9A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6" name="Line 20">
            <a:extLst>
              <a:ext uri="{FF2B5EF4-FFF2-40B4-BE49-F238E27FC236}">
                <a16:creationId xmlns:a16="http://schemas.microsoft.com/office/drawing/2014/main" id="{1A509CD2-834C-1E48-9F14-87A904181B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7" name="Line 21">
            <a:extLst>
              <a:ext uri="{FF2B5EF4-FFF2-40B4-BE49-F238E27FC236}">
                <a16:creationId xmlns:a16="http://schemas.microsoft.com/office/drawing/2014/main" id="{5350D0A3-B4D8-924C-BF9C-D19A64FFE4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8" name="Line 22">
            <a:extLst>
              <a:ext uri="{FF2B5EF4-FFF2-40B4-BE49-F238E27FC236}">
                <a16:creationId xmlns:a16="http://schemas.microsoft.com/office/drawing/2014/main" id="{466961AD-9908-FD4E-BD40-3973843CA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9" name="Line 23">
            <a:extLst>
              <a:ext uri="{FF2B5EF4-FFF2-40B4-BE49-F238E27FC236}">
                <a16:creationId xmlns:a16="http://schemas.microsoft.com/office/drawing/2014/main" id="{EC010592-C16F-8C47-B402-8A24343C9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40" name="Text Box 24">
            <a:extLst>
              <a:ext uri="{FF2B5EF4-FFF2-40B4-BE49-F238E27FC236}">
                <a16:creationId xmlns:a16="http://schemas.microsoft.com/office/drawing/2014/main" id="{17D8A947-55D1-2944-8737-DC8DD4585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4841" name="Text Box 25">
            <a:extLst>
              <a:ext uri="{FF2B5EF4-FFF2-40B4-BE49-F238E27FC236}">
                <a16:creationId xmlns:a16="http://schemas.microsoft.com/office/drawing/2014/main" id="{A3372252-5EB5-2246-9375-F8302E8B8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4842" name="Text Box 26">
            <a:extLst>
              <a:ext uri="{FF2B5EF4-FFF2-40B4-BE49-F238E27FC236}">
                <a16:creationId xmlns:a16="http://schemas.microsoft.com/office/drawing/2014/main" id="{77F611D2-17B9-A144-A3B2-C5C5DC2D6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4843" name="Text Box 27">
            <a:extLst>
              <a:ext uri="{FF2B5EF4-FFF2-40B4-BE49-F238E27FC236}">
                <a16:creationId xmlns:a16="http://schemas.microsoft.com/office/drawing/2014/main" id="{F064A5FA-6944-3D47-B7BA-8992BC6A3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4844" name="Text Box 28">
            <a:extLst>
              <a:ext uri="{FF2B5EF4-FFF2-40B4-BE49-F238E27FC236}">
                <a16:creationId xmlns:a16="http://schemas.microsoft.com/office/drawing/2014/main" id="{235FFF03-2278-B940-832F-B1352E4DA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4845" name="Text Box 29">
            <a:extLst>
              <a:ext uri="{FF2B5EF4-FFF2-40B4-BE49-F238E27FC236}">
                <a16:creationId xmlns:a16="http://schemas.microsoft.com/office/drawing/2014/main" id="{73BDD733-5126-1C41-B8B2-954A0F294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4846" name="Text Box 30">
            <a:extLst>
              <a:ext uri="{FF2B5EF4-FFF2-40B4-BE49-F238E27FC236}">
                <a16:creationId xmlns:a16="http://schemas.microsoft.com/office/drawing/2014/main" id="{E95A96AE-73D2-3044-9884-BDF598B3A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34848" name="Text Box 32">
            <a:extLst>
              <a:ext uri="{FF2B5EF4-FFF2-40B4-BE49-F238E27FC236}">
                <a16:creationId xmlns:a16="http://schemas.microsoft.com/office/drawing/2014/main" id="{21F9F2EC-B4FD-404A-A8FE-B07AF8ABA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49" name="Text Box 33">
            <a:extLst>
              <a:ext uri="{FF2B5EF4-FFF2-40B4-BE49-F238E27FC236}">
                <a16:creationId xmlns:a16="http://schemas.microsoft.com/office/drawing/2014/main" id="{90626C01-9670-C246-AB9E-5E954D169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50" name="Text Box 34">
            <a:extLst>
              <a:ext uri="{FF2B5EF4-FFF2-40B4-BE49-F238E27FC236}">
                <a16:creationId xmlns:a16="http://schemas.microsoft.com/office/drawing/2014/main" id="{642D6380-B6F5-074A-9E06-BD4F0DB7B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51" name="Text Box 35">
            <a:extLst>
              <a:ext uri="{FF2B5EF4-FFF2-40B4-BE49-F238E27FC236}">
                <a16:creationId xmlns:a16="http://schemas.microsoft.com/office/drawing/2014/main" id="{94AEE4FF-23D9-EB48-AF98-AF9EEAE1C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52" name="Text Box 36">
            <a:extLst>
              <a:ext uri="{FF2B5EF4-FFF2-40B4-BE49-F238E27FC236}">
                <a16:creationId xmlns:a16="http://schemas.microsoft.com/office/drawing/2014/main" id="{3AA1AF86-C3FA-1B4C-88DD-B24DF1A3C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7032C51-5E10-2A4B-962B-996FDDBC37A5}"/>
              </a:ext>
            </a:extLst>
          </p:cNvPr>
          <p:cNvSpPr/>
          <p:nvPr/>
        </p:nvSpPr>
        <p:spPr>
          <a:xfrm>
            <a:off x="305718" y="49917"/>
            <a:ext cx="80753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Initialize: distance to start = 0 and all others infinity</a:t>
            </a:r>
          </a:p>
          <a:p>
            <a:endParaRPr lang="en-US" sz="2000" dirty="0"/>
          </a:p>
          <a:p>
            <a:r>
              <a:rPr lang="en-US" sz="2000" dirty="0"/>
              <a:t>repeat</a:t>
            </a:r>
          </a:p>
          <a:p>
            <a:r>
              <a:rPr lang="en-US" sz="2000" dirty="0"/>
              <a:t>     get vertex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with shortest distance</a:t>
            </a:r>
          </a:p>
          <a:p>
            <a:endParaRPr lang="en-US" sz="2000" dirty="0"/>
          </a:p>
          <a:p>
            <a:r>
              <a:rPr lang="en-US" sz="2000" dirty="0"/>
              <a:t>     for each vertex,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, adjacent to v (edge exists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if path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 </a:t>
            </a:r>
            <a:r>
              <a:rPr lang="en-US" sz="2000" dirty="0"/>
              <a:t>is shortest then best path for adj so far</a:t>
            </a:r>
          </a:p>
          <a:p>
            <a:r>
              <a:rPr lang="en-US" sz="2000" dirty="0"/>
              <a:t>               update the distance for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               update the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2140505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737" name="Group 2">
            <a:extLst>
              <a:ext uri="{FF2B5EF4-FFF2-40B4-BE49-F238E27FC236}">
                <a16:creationId xmlns:a16="http://schemas.microsoft.com/office/drawing/2014/main" id="{3A591C72-9EC8-E847-A8BD-11D6DDA1C452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35843" name="Oval 3">
              <a:extLst>
                <a:ext uri="{FF2B5EF4-FFF2-40B4-BE49-F238E27FC236}">
                  <a16:creationId xmlns:a16="http://schemas.microsoft.com/office/drawing/2014/main" id="{59539608-DDCB-3E49-9907-F3B2C5F77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44" name="Text Box 4">
              <a:extLst>
                <a:ext uri="{FF2B5EF4-FFF2-40B4-BE49-F238E27FC236}">
                  <a16:creationId xmlns:a16="http://schemas.microsoft.com/office/drawing/2014/main" id="{895A0CD2-C56A-0047-B3DF-08446A6A14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6738" name="Group 5">
            <a:extLst>
              <a:ext uri="{FF2B5EF4-FFF2-40B4-BE49-F238E27FC236}">
                <a16:creationId xmlns:a16="http://schemas.microsoft.com/office/drawing/2014/main" id="{D536C277-C3B0-2143-9F92-1FEB85CE873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5846" name="Oval 6">
              <a:extLst>
                <a:ext uri="{FF2B5EF4-FFF2-40B4-BE49-F238E27FC236}">
                  <a16:creationId xmlns:a16="http://schemas.microsoft.com/office/drawing/2014/main" id="{690C9433-E1FB-0946-90F3-82DD1B37C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47" name="Text Box 7">
              <a:extLst>
                <a:ext uri="{FF2B5EF4-FFF2-40B4-BE49-F238E27FC236}">
                  <a16:creationId xmlns:a16="http://schemas.microsoft.com/office/drawing/2014/main" id="{C6222F50-2407-B24A-A8AC-9A709CD487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6739" name="Group 8">
            <a:extLst>
              <a:ext uri="{FF2B5EF4-FFF2-40B4-BE49-F238E27FC236}">
                <a16:creationId xmlns:a16="http://schemas.microsoft.com/office/drawing/2014/main" id="{2C4B60C9-A350-D040-9CF5-8771374FE5C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5849" name="Oval 9">
              <a:extLst>
                <a:ext uri="{FF2B5EF4-FFF2-40B4-BE49-F238E27FC236}">
                  <a16:creationId xmlns:a16="http://schemas.microsoft.com/office/drawing/2014/main" id="{F2F96F74-0E73-E940-B0A2-AF4A690A7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50" name="Text Box 10">
              <a:extLst>
                <a:ext uri="{FF2B5EF4-FFF2-40B4-BE49-F238E27FC236}">
                  <a16:creationId xmlns:a16="http://schemas.microsoft.com/office/drawing/2014/main" id="{B71055A1-D53D-9344-8FC9-4440567AD0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6740" name="Group 11">
            <a:extLst>
              <a:ext uri="{FF2B5EF4-FFF2-40B4-BE49-F238E27FC236}">
                <a16:creationId xmlns:a16="http://schemas.microsoft.com/office/drawing/2014/main" id="{8C9514EE-BCE0-3B45-BCA5-7ACC9ED6062A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5852" name="Oval 12">
              <a:extLst>
                <a:ext uri="{FF2B5EF4-FFF2-40B4-BE49-F238E27FC236}">
                  <a16:creationId xmlns:a16="http://schemas.microsoft.com/office/drawing/2014/main" id="{980DF037-9527-D549-BD26-F80D92C45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53" name="Text Box 13">
              <a:extLst>
                <a:ext uri="{FF2B5EF4-FFF2-40B4-BE49-F238E27FC236}">
                  <a16:creationId xmlns:a16="http://schemas.microsoft.com/office/drawing/2014/main" id="{B2DB4B09-A587-8549-A75E-41DC6B5393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6741" name="Group 14">
            <a:extLst>
              <a:ext uri="{FF2B5EF4-FFF2-40B4-BE49-F238E27FC236}">
                <a16:creationId xmlns:a16="http://schemas.microsoft.com/office/drawing/2014/main" id="{1667C93C-434D-1645-A934-174C131F90B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5855" name="Oval 15">
              <a:extLst>
                <a:ext uri="{FF2B5EF4-FFF2-40B4-BE49-F238E27FC236}">
                  <a16:creationId xmlns:a16="http://schemas.microsoft.com/office/drawing/2014/main" id="{B4B6B9B8-30B5-4C49-9CC0-A072F200B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56" name="Text Box 16">
              <a:extLst>
                <a:ext uri="{FF2B5EF4-FFF2-40B4-BE49-F238E27FC236}">
                  <a16:creationId xmlns:a16="http://schemas.microsoft.com/office/drawing/2014/main" id="{BFF069AD-E0DD-3E4D-83C1-E5F99496F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35857" name="Line 17">
            <a:extLst>
              <a:ext uri="{FF2B5EF4-FFF2-40B4-BE49-F238E27FC236}">
                <a16:creationId xmlns:a16="http://schemas.microsoft.com/office/drawing/2014/main" id="{4B7F4D9C-91CE-514E-A515-A32794176F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58" name="Line 18">
            <a:extLst>
              <a:ext uri="{FF2B5EF4-FFF2-40B4-BE49-F238E27FC236}">
                <a16:creationId xmlns:a16="http://schemas.microsoft.com/office/drawing/2014/main" id="{62222818-23A2-6740-AB69-9B9E701C1D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59" name="Line 19">
            <a:extLst>
              <a:ext uri="{FF2B5EF4-FFF2-40B4-BE49-F238E27FC236}">
                <a16:creationId xmlns:a16="http://schemas.microsoft.com/office/drawing/2014/main" id="{198C3763-7EE2-1349-8F6F-D2FA4753E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0" name="Line 20">
            <a:extLst>
              <a:ext uri="{FF2B5EF4-FFF2-40B4-BE49-F238E27FC236}">
                <a16:creationId xmlns:a16="http://schemas.microsoft.com/office/drawing/2014/main" id="{4D5CE6B0-4655-B141-9841-C948DF7112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1" name="Line 21">
            <a:extLst>
              <a:ext uri="{FF2B5EF4-FFF2-40B4-BE49-F238E27FC236}">
                <a16:creationId xmlns:a16="http://schemas.microsoft.com/office/drawing/2014/main" id="{38143CFA-93DE-F849-BA67-FC0467A5E3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2" name="Line 22">
            <a:extLst>
              <a:ext uri="{FF2B5EF4-FFF2-40B4-BE49-F238E27FC236}">
                <a16:creationId xmlns:a16="http://schemas.microsoft.com/office/drawing/2014/main" id="{EE960740-5AE1-9844-BB68-044FD0574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3" name="Line 23">
            <a:extLst>
              <a:ext uri="{FF2B5EF4-FFF2-40B4-BE49-F238E27FC236}">
                <a16:creationId xmlns:a16="http://schemas.microsoft.com/office/drawing/2014/main" id="{8CDA2A40-CEDC-714B-BE18-3068CFEBC6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4" name="Text Box 24">
            <a:extLst>
              <a:ext uri="{FF2B5EF4-FFF2-40B4-BE49-F238E27FC236}">
                <a16:creationId xmlns:a16="http://schemas.microsoft.com/office/drawing/2014/main" id="{C4A3D7D1-6E28-1047-B1E6-FFCA92BB8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5865" name="Text Box 25">
            <a:extLst>
              <a:ext uri="{FF2B5EF4-FFF2-40B4-BE49-F238E27FC236}">
                <a16:creationId xmlns:a16="http://schemas.microsoft.com/office/drawing/2014/main" id="{356D7C94-DC2A-824B-B172-06A6498BD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5866" name="Text Box 26">
            <a:extLst>
              <a:ext uri="{FF2B5EF4-FFF2-40B4-BE49-F238E27FC236}">
                <a16:creationId xmlns:a16="http://schemas.microsoft.com/office/drawing/2014/main" id="{6B84FB5B-D267-7940-814F-365E64132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5867" name="Text Box 27">
            <a:extLst>
              <a:ext uri="{FF2B5EF4-FFF2-40B4-BE49-F238E27FC236}">
                <a16:creationId xmlns:a16="http://schemas.microsoft.com/office/drawing/2014/main" id="{2E3CD730-7645-1147-A46F-81CFE4DAE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5868" name="Text Box 28">
            <a:extLst>
              <a:ext uri="{FF2B5EF4-FFF2-40B4-BE49-F238E27FC236}">
                <a16:creationId xmlns:a16="http://schemas.microsoft.com/office/drawing/2014/main" id="{F5C374EA-3A95-9549-86E6-C147B91B0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5869" name="Text Box 29">
            <a:extLst>
              <a:ext uri="{FF2B5EF4-FFF2-40B4-BE49-F238E27FC236}">
                <a16:creationId xmlns:a16="http://schemas.microsoft.com/office/drawing/2014/main" id="{CF3AD5CF-D8B1-6C48-B31F-3E92C9407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5870" name="Text Box 30">
            <a:extLst>
              <a:ext uri="{FF2B5EF4-FFF2-40B4-BE49-F238E27FC236}">
                <a16:creationId xmlns:a16="http://schemas.microsoft.com/office/drawing/2014/main" id="{D44C4432-8E80-2642-BCFA-26D0CE396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35872" name="Text Box 32">
            <a:extLst>
              <a:ext uri="{FF2B5EF4-FFF2-40B4-BE49-F238E27FC236}">
                <a16:creationId xmlns:a16="http://schemas.microsoft.com/office/drawing/2014/main" id="{DD1BCC81-566C-5C4D-8002-4C18584DF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5873" name="Text Box 33">
            <a:extLst>
              <a:ext uri="{FF2B5EF4-FFF2-40B4-BE49-F238E27FC236}">
                <a16:creationId xmlns:a16="http://schemas.microsoft.com/office/drawing/2014/main" id="{99E0D127-A06A-A64B-8395-A21246355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5874" name="Text Box 34">
            <a:extLst>
              <a:ext uri="{FF2B5EF4-FFF2-40B4-BE49-F238E27FC236}">
                <a16:creationId xmlns:a16="http://schemas.microsoft.com/office/drawing/2014/main" id="{6E3E3E44-8521-814C-97D1-9F3CA9EF0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5875" name="Text Box 35">
            <a:extLst>
              <a:ext uri="{FF2B5EF4-FFF2-40B4-BE49-F238E27FC236}">
                <a16:creationId xmlns:a16="http://schemas.microsoft.com/office/drawing/2014/main" id="{4EADC8E0-2FBB-CC43-A2CC-BD2AFB505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5876" name="Text Box 36">
            <a:extLst>
              <a:ext uri="{FF2B5EF4-FFF2-40B4-BE49-F238E27FC236}">
                <a16:creationId xmlns:a16="http://schemas.microsoft.com/office/drawing/2014/main" id="{497E347A-D32D-4543-BC64-A80ED60AE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35878" name="Text Box 38">
            <a:extLst>
              <a:ext uri="{FF2B5EF4-FFF2-40B4-BE49-F238E27FC236}">
                <a16:creationId xmlns:a16="http://schemas.microsoft.com/office/drawing/2014/main" id="{CA29509A-5857-C045-B946-95AA530A3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0482" y="2651125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PQ</a:t>
            </a:r>
          </a:p>
        </p:txBody>
      </p:sp>
      <p:sp>
        <p:nvSpPr>
          <p:cNvPr id="35879" name="Text Box 39">
            <a:extLst>
              <a:ext uri="{FF2B5EF4-FFF2-40B4-BE49-F238E27FC236}">
                <a16:creationId xmlns:a16="http://schemas.microsoft.com/office/drawing/2014/main" id="{A675B7AF-03BA-DB4A-89B2-AF9C9E575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  0</a:t>
            </a:r>
            <a:br>
              <a:rPr lang="en-US" altLang="en-US"/>
            </a:b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C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35880" name="Line 40">
            <a:extLst>
              <a:ext uri="{FF2B5EF4-FFF2-40B4-BE49-F238E27FC236}">
                <a16:creationId xmlns:a16="http://schemas.microsoft.com/office/drawing/2014/main" id="{37F99EFC-24D0-4644-A8FF-177E7DC2D3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1316F5D-6662-694F-B8C6-A0B284568A6F}"/>
              </a:ext>
            </a:extLst>
          </p:cNvPr>
          <p:cNvSpPr/>
          <p:nvPr/>
        </p:nvSpPr>
        <p:spPr>
          <a:xfrm>
            <a:off x="305718" y="49917"/>
            <a:ext cx="80753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Initialize: distance to start = 0 and all others infinity</a:t>
            </a:r>
          </a:p>
          <a:p>
            <a:endParaRPr lang="en-US" sz="2000" dirty="0"/>
          </a:p>
          <a:p>
            <a:r>
              <a:rPr lang="en-US" sz="2000" dirty="0"/>
              <a:t>repeat</a:t>
            </a:r>
          </a:p>
          <a:p>
            <a:r>
              <a:rPr lang="en-US" sz="2000" dirty="0"/>
              <a:t>     get vertex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with shortest distance</a:t>
            </a:r>
          </a:p>
          <a:p>
            <a:endParaRPr lang="en-US" sz="2000" dirty="0"/>
          </a:p>
          <a:p>
            <a:r>
              <a:rPr lang="en-US" sz="2000" dirty="0"/>
              <a:t>     for each vertex,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, adjacent to v (edge exists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if path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 </a:t>
            </a:r>
            <a:r>
              <a:rPr lang="en-US" sz="2000" dirty="0"/>
              <a:t>is shortest then best path for adj so far</a:t>
            </a:r>
          </a:p>
          <a:p>
            <a:r>
              <a:rPr lang="en-US" sz="2000" dirty="0"/>
              <a:t>               update the distance for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               update the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3372252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61" name="Group 2">
            <a:extLst>
              <a:ext uri="{FF2B5EF4-FFF2-40B4-BE49-F238E27FC236}">
                <a16:creationId xmlns:a16="http://schemas.microsoft.com/office/drawing/2014/main" id="{6E76801C-34FA-CB44-8C87-B862093BA7A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36867" name="Oval 3">
              <a:extLst>
                <a:ext uri="{FF2B5EF4-FFF2-40B4-BE49-F238E27FC236}">
                  <a16:creationId xmlns:a16="http://schemas.microsoft.com/office/drawing/2014/main" id="{8557FD05-2572-284A-8697-17577ADC6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68" name="Text Box 4">
              <a:extLst>
                <a:ext uri="{FF2B5EF4-FFF2-40B4-BE49-F238E27FC236}">
                  <a16:creationId xmlns:a16="http://schemas.microsoft.com/office/drawing/2014/main" id="{2BEEE78C-E4DA-AD4B-91EB-0FFBAFAEED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7762" name="Group 5">
            <a:extLst>
              <a:ext uri="{FF2B5EF4-FFF2-40B4-BE49-F238E27FC236}">
                <a16:creationId xmlns:a16="http://schemas.microsoft.com/office/drawing/2014/main" id="{C88BA0BF-DCC6-B242-9AA6-5D4E82408D7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6870" name="Oval 6">
              <a:extLst>
                <a:ext uri="{FF2B5EF4-FFF2-40B4-BE49-F238E27FC236}">
                  <a16:creationId xmlns:a16="http://schemas.microsoft.com/office/drawing/2014/main" id="{89F62DF8-6E02-A24E-ACFA-B276E64F3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71" name="Text Box 7">
              <a:extLst>
                <a:ext uri="{FF2B5EF4-FFF2-40B4-BE49-F238E27FC236}">
                  <a16:creationId xmlns:a16="http://schemas.microsoft.com/office/drawing/2014/main" id="{3998ADC8-339F-E145-80C3-DFD556D1E1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7763" name="Group 8">
            <a:extLst>
              <a:ext uri="{FF2B5EF4-FFF2-40B4-BE49-F238E27FC236}">
                <a16:creationId xmlns:a16="http://schemas.microsoft.com/office/drawing/2014/main" id="{770D8481-EE45-A442-9A7E-73E8F83EB8B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6873" name="Oval 9">
              <a:extLst>
                <a:ext uri="{FF2B5EF4-FFF2-40B4-BE49-F238E27FC236}">
                  <a16:creationId xmlns:a16="http://schemas.microsoft.com/office/drawing/2014/main" id="{BBB9773B-19EB-D24A-B640-91BDB1ABE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74" name="Text Box 10">
              <a:extLst>
                <a:ext uri="{FF2B5EF4-FFF2-40B4-BE49-F238E27FC236}">
                  <a16:creationId xmlns:a16="http://schemas.microsoft.com/office/drawing/2014/main" id="{A8595B74-EB7B-744A-A4BF-8A0622EED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7764" name="Group 11">
            <a:extLst>
              <a:ext uri="{FF2B5EF4-FFF2-40B4-BE49-F238E27FC236}">
                <a16:creationId xmlns:a16="http://schemas.microsoft.com/office/drawing/2014/main" id="{9E501BCF-4F45-1148-B6AB-65E22BAC160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6876" name="Oval 12">
              <a:extLst>
                <a:ext uri="{FF2B5EF4-FFF2-40B4-BE49-F238E27FC236}">
                  <a16:creationId xmlns:a16="http://schemas.microsoft.com/office/drawing/2014/main" id="{27989323-6A2B-8547-83E8-812957469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77" name="Text Box 13">
              <a:extLst>
                <a:ext uri="{FF2B5EF4-FFF2-40B4-BE49-F238E27FC236}">
                  <a16:creationId xmlns:a16="http://schemas.microsoft.com/office/drawing/2014/main" id="{6A40E992-C6C7-6844-B014-49B4BFB096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7765" name="Group 14">
            <a:extLst>
              <a:ext uri="{FF2B5EF4-FFF2-40B4-BE49-F238E27FC236}">
                <a16:creationId xmlns:a16="http://schemas.microsoft.com/office/drawing/2014/main" id="{146C2AF9-8879-9E4C-8DB2-5DDAEEAFC3A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6879" name="Oval 15">
              <a:extLst>
                <a:ext uri="{FF2B5EF4-FFF2-40B4-BE49-F238E27FC236}">
                  <a16:creationId xmlns:a16="http://schemas.microsoft.com/office/drawing/2014/main" id="{66C25B53-5371-6147-9400-7F01B7AB4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80" name="Text Box 16">
              <a:extLst>
                <a:ext uri="{FF2B5EF4-FFF2-40B4-BE49-F238E27FC236}">
                  <a16:creationId xmlns:a16="http://schemas.microsoft.com/office/drawing/2014/main" id="{A87A438B-F7E3-E749-ADED-0763BC8F4F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36881" name="Line 17">
            <a:extLst>
              <a:ext uri="{FF2B5EF4-FFF2-40B4-BE49-F238E27FC236}">
                <a16:creationId xmlns:a16="http://schemas.microsoft.com/office/drawing/2014/main" id="{5937B9A1-43AB-D944-B9E3-51A29D0AAF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2" name="Line 18">
            <a:extLst>
              <a:ext uri="{FF2B5EF4-FFF2-40B4-BE49-F238E27FC236}">
                <a16:creationId xmlns:a16="http://schemas.microsoft.com/office/drawing/2014/main" id="{3236AB6B-DC6F-A946-A593-447593D68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3" name="Line 19">
            <a:extLst>
              <a:ext uri="{FF2B5EF4-FFF2-40B4-BE49-F238E27FC236}">
                <a16:creationId xmlns:a16="http://schemas.microsoft.com/office/drawing/2014/main" id="{B0A849E2-766E-F14F-9410-9233C76194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4" name="Line 20">
            <a:extLst>
              <a:ext uri="{FF2B5EF4-FFF2-40B4-BE49-F238E27FC236}">
                <a16:creationId xmlns:a16="http://schemas.microsoft.com/office/drawing/2014/main" id="{1F0E397B-BA11-854B-A56B-764E4D9BEE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5" name="Line 21">
            <a:extLst>
              <a:ext uri="{FF2B5EF4-FFF2-40B4-BE49-F238E27FC236}">
                <a16:creationId xmlns:a16="http://schemas.microsoft.com/office/drawing/2014/main" id="{48577A24-28BC-4449-A51C-2F3BFD00A1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6" name="Line 22">
            <a:extLst>
              <a:ext uri="{FF2B5EF4-FFF2-40B4-BE49-F238E27FC236}">
                <a16:creationId xmlns:a16="http://schemas.microsoft.com/office/drawing/2014/main" id="{4BF86995-9DCE-6C45-8BBC-5E70588AE1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7" name="Line 23">
            <a:extLst>
              <a:ext uri="{FF2B5EF4-FFF2-40B4-BE49-F238E27FC236}">
                <a16:creationId xmlns:a16="http://schemas.microsoft.com/office/drawing/2014/main" id="{69E3F047-913E-1347-9565-5677ABD31C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8" name="Text Box 24">
            <a:extLst>
              <a:ext uri="{FF2B5EF4-FFF2-40B4-BE49-F238E27FC236}">
                <a16:creationId xmlns:a16="http://schemas.microsoft.com/office/drawing/2014/main" id="{E1261706-01D4-D34F-8ECB-63226B769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6889" name="Text Box 25">
            <a:extLst>
              <a:ext uri="{FF2B5EF4-FFF2-40B4-BE49-F238E27FC236}">
                <a16:creationId xmlns:a16="http://schemas.microsoft.com/office/drawing/2014/main" id="{CA3FA6A5-5EDB-B542-8413-9F1D9DD25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6890" name="Text Box 26">
            <a:extLst>
              <a:ext uri="{FF2B5EF4-FFF2-40B4-BE49-F238E27FC236}">
                <a16:creationId xmlns:a16="http://schemas.microsoft.com/office/drawing/2014/main" id="{C37F2394-D33D-B441-9468-B184C5200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6891" name="Text Box 27">
            <a:extLst>
              <a:ext uri="{FF2B5EF4-FFF2-40B4-BE49-F238E27FC236}">
                <a16:creationId xmlns:a16="http://schemas.microsoft.com/office/drawing/2014/main" id="{DB82CAE2-4AF9-DA43-9949-A462ABBEF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6892" name="Text Box 28">
            <a:extLst>
              <a:ext uri="{FF2B5EF4-FFF2-40B4-BE49-F238E27FC236}">
                <a16:creationId xmlns:a16="http://schemas.microsoft.com/office/drawing/2014/main" id="{89AC74BB-EE12-094A-B29E-DD69A478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6893" name="Text Box 29">
            <a:extLst>
              <a:ext uri="{FF2B5EF4-FFF2-40B4-BE49-F238E27FC236}">
                <a16:creationId xmlns:a16="http://schemas.microsoft.com/office/drawing/2014/main" id="{7D118220-0A41-C84F-9816-CD88A5092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6894" name="Text Box 30">
            <a:extLst>
              <a:ext uri="{FF2B5EF4-FFF2-40B4-BE49-F238E27FC236}">
                <a16:creationId xmlns:a16="http://schemas.microsoft.com/office/drawing/2014/main" id="{DCE58D4F-BEC5-7F48-9C84-0129912CB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36896" name="Text Box 32">
            <a:extLst>
              <a:ext uri="{FF2B5EF4-FFF2-40B4-BE49-F238E27FC236}">
                <a16:creationId xmlns:a16="http://schemas.microsoft.com/office/drawing/2014/main" id="{6D7879AE-178C-D14A-AA5F-26D5AA7FB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6897" name="Text Box 33">
            <a:extLst>
              <a:ext uri="{FF2B5EF4-FFF2-40B4-BE49-F238E27FC236}">
                <a16:creationId xmlns:a16="http://schemas.microsoft.com/office/drawing/2014/main" id="{F69ABE61-F6E8-3849-8091-6B3657EF4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6898" name="Text Box 34">
            <a:extLst>
              <a:ext uri="{FF2B5EF4-FFF2-40B4-BE49-F238E27FC236}">
                <a16:creationId xmlns:a16="http://schemas.microsoft.com/office/drawing/2014/main" id="{09F9D953-0568-1041-B355-E4872E8A0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6899" name="Text Box 35">
            <a:extLst>
              <a:ext uri="{FF2B5EF4-FFF2-40B4-BE49-F238E27FC236}">
                <a16:creationId xmlns:a16="http://schemas.microsoft.com/office/drawing/2014/main" id="{61009953-3B80-384B-B96D-0AE833833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6900" name="Text Box 36">
            <a:extLst>
              <a:ext uri="{FF2B5EF4-FFF2-40B4-BE49-F238E27FC236}">
                <a16:creationId xmlns:a16="http://schemas.microsoft.com/office/drawing/2014/main" id="{11AE6138-1F62-444A-9487-4CEB3BCD6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36902" name="Text Box 38">
            <a:extLst>
              <a:ext uri="{FF2B5EF4-FFF2-40B4-BE49-F238E27FC236}">
                <a16:creationId xmlns:a16="http://schemas.microsoft.com/office/drawing/2014/main" id="{A5898084-7EC5-4742-8900-4D34BAFA7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PQ</a:t>
            </a:r>
          </a:p>
        </p:txBody>
      </p:sp>
      <p:sp>
        <p:nvSpPr>
          <p:cNvPr id="36903" name="Text Box 39">
            <a:extLst>
              <a:ext uri="{FF2B5EF4-FFF2-40B4-BE49-F238E27FC236}">
                <a16:creationId xmlns:a16="http://schemas.microsoft.com/office/drawing/2014/main" id="{AC781F55-8B37-054A-B73A-EC8A71056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C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36904" name="Line 40">
            <a:extLst>
              <a:ext uri="{FF2B5EF4-FFF2-40B4-BE49-F238E27FC236}">
                <a16:creationId xmlns:a16="http://schemas.microsoft.com/office/drawing/2014/main" id="{28AA3AB9-CD63-174B-B343-7FB002A044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781F3E8-0DDD-D94B-B521-61AB0522995F}"/>
              </a:ext>
            </a:extLst>
          </p:cNvPr>
          <p:cNvSpPr/>
          <p:nvPr/>
        </p:nvSpPr>
        <p:spPr>
          <a:xfrm>
            <a:off x="305718" y="49917"/>
            <a:ext cx="80753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Initialize: distance to start = 0 and all others infinity</a:t>
            </a:r>
          </a:p>
          <a:p>
            <a:endParaRPr lang="en-US" sz="2000" dirty="0"/>
          </a:p>
          <a:p>
            <a:r>
              <a:rPr lang="en-US" sz="2000" dirty="0"/>
              <a:t>repeat</a:t>
            </a:r>
          </a:p>
          <a:p>
            <a:r>
              <a:rPr lang="en-US" sz="2000" dirty="0"/>
              <a:t>     get vertex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with shortest distance</a:t>
            </a:r>
          </a:p>
          <a:p>
            <a:endParaRPr lang="en-US" sz="2000" dirty="0"/>
          </a:p>
          <a:p>
            <a:r>
              <a:rPr lang="en-US" sz="2000" dirty="0"/>
              <a:t>     for each vertex,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, adjacent to v (edge exists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if path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 </a:t>
            </a:r>
            <a:r>
              <a:rPr lang="en-US" sz="2000" dirty="0"/>
              <a:t>is shortest then best path for adj so far</a:t>
            </a:r>
          </a:p>
          <a:p>
            <a:r>
              <a:rPr lang="en-US" sz="2000" dirty="0"/>
              <a:t>               update the distance for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               update the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3356663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85" name="Group 2">
            <a:extLst>
              <a:ext uri="{FF2B5EF4-FFF2-40B4-BE49-F238E27FC236}">
                <a16:creationId xmlns:a16="http://schemas.microsoft.com/office/drawing/2014/main" id="{4ABFC871-CB0C-414A-A260-0D7F1D86C18D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7107" name="Oval 3">
              <a:extLst>
                <a:ext uri="{FF2B5EF4-FFF2-40B4-BE49-F238E27FC236}">
                  <a16:creationId xmlns:a16="http://schemas.microsoft.com/office/drawing/2014/main" id="{81544929-280E-A343-8A23-5AD7C211D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08" name="Text Box 4">
              <a:extLst>
                <a:ext uri="{FF2B5EF4-FFF2-40B4-BE49-F238E27FC236}">
                  <a16:creationId xmlns:a16="http://schemas.microsoft.com/office/drawing/2014/main" id="{28BAB1A8-E224-3847-94BA-EDF4C76878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8786" name="Group 5">
            <a:extLst>
              <a:ext uri="{FF2B5EF4-FFF2-40B4-BE49-F238E27FC236}">
                <a16:creationId xmlns:a16="http://schemas.microsoft.com/office/drawing/2014/main" id="{D5BD9D8E-BA58-A842-A5CE-553C7029BC75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7110" name="Oval 6">
              <a:extLst>
                <a:ext uri="{FF2B5EF4-FFF2-40B4-BE49-F238E27FC236}">
                  <a16:creationId xmlns:a16="http://schemas.microsoft.com/office/drawing/2014/main" id="{4F013835-2A0D-E545-9845-6A0C54EBE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11" name="Text Box 7">
              <a:extLst>
                <a:ext uri="{FF2B5EF4-FFF2-40B4-BE49-F238E27FC236}">
                  <a16:creationId xmlns:a16="http://schemas.microsoft.com/office/drawing/2014/main" id="{A8DA46BD-D390-7E40-91BA-85D7C47BF4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8787" name="Group 8">
            <a:extLst>
              <a:ext uri="{FF2B5EF4-FFF2-40B4-BE49-F238E27FC236}">
                <a16:creationId xmlns:a16="http://schemas.microsoft.com/office/drawing/2014/main" id="{8BDFC5E8-57E1-AF42-8659-0D90D0E61B5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7113" name="Oval 9">
              <a:extLst>
                <a:ext uri="{FF2B5EF4-FFF2-40B4-BE49-F238E27FC236}">
                  <a16:creationId xmlns:a16="http://schemas.microsoft.com/office/drawing/2014/main" id="{A74F61F9-2B60-7F4E-A3FF-241377021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14" name="Text Box 10">
              <a:extLst>
                <a:ext uri="{FF2B5EF4-FFF2-40B4-BE49-F238E27FC236}">
                  <a16:creationId xmlns:a16="http://schemas.microsoft.com/office/drawing/2014/main" id="{C5B38641-CC2B-E145-9A6F-AC765BDA3A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8788" name="Group 11">
            <a:extLst>
              <a:ext uri="{FF2B5EF4-FFF2-40B4-BE49-F238E27FC236}">
                <a16:creationId xmlns:a16="http://schemas.microsoft.com/office/drawing/2014/main" id="{CE4285B9-B64F-2943-8DEB-CD536B27BB01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7116" name="Oval 12">
              <a:extLst>
                <a:ext uri="{FF2B5EF4-FFF2-40B4-BE49-F238E27FC236}">
                  <a16:creationId xmlns:a16="http://schemas.microsoft.com/office/drawing/2014/main" id="{7136A71E-10FE-FA4C-B804-22AA694CF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17" name="Text Box 13">
              <a:extLst>
                <a:ext uri="{FF2B5EF4-FFF2-40B4-BE49-F238E27FC236}">
                  <a16:creationId xmlns:a16="http://schemas.microsoft.com/office/drawing/2014/main" id="{2F2CABB4-13B1-764C-93F5-811905139F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8789" name="Group 14">
            <a:extLst>
              <a:ext uri="{FF2B5EF4-FFF2-40B4-BE49-F238E27FC236}">
                <a16:creationId xmlns:a16="http://schemas.microsoft.com/office/drawing/2014/main" id="{A55D5A5E-E96F-2B45-9D47-780E07D38FAC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7119" name="Oval 15">
              <a:extLst>
                <a:ext uri="{FF2B5EF4-FFF2-40B4-BE49-F238E27FC236}">
                  <a16:creationId xmlns:a16="http://schemas.microsoft.com/office/drawing/2014/main" id="{C1BE8E0F-9148-2945-99EE-0CFDADC1A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20" name="Text Box 16">
              <a:extLst>
                <a:ext uri="{FF2B5EF4-FFF2-40B4-BE49-F238E27FC236}">
                  <a16:creationId xmlns:a16="http://schemas.microsoft.com/office/drawing/2014/main" id="{77D22E5B-ECEC-DB42-92A0-6306FAD77E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7121" name="Line 17">
            <a:extLst>
              <a:ext uri="{FF2B5EF4-FFF2-40B4-BE49-F238E27FC236}">
                <a16:creationId xmlns:a16="http://schemas.microsoft.com/office/drawing/2014/main" id="{363F617A-0FA0-6343-8DDB-1F9F310BCC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2" name="Line 18">
            <a:extLst>
              <a:ext uri="{FF2B5EF4-FFF2-40B4-BE49-F238E27FC236}">
                <a16:creationId xmlns:a16="http://schemas.microsoft.com/office/drawing/2014/main" id="{76404AA1-E42A-804E-9DB2-9C5F9CCCFF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3" name="Line 19">
            <a:extLst>
              <a:ext uri="{FF2B5EF4-FFF2-40B4-BE49-F238E27FC236}">
                <a16:creationId xmlns:a16="http://schemas.microsoft.com/office/drawing/2014/main" id="{CA0C2B69-5AAB-F64F-9321-8B9F4CECE8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4" name="Line 20">
            <a:extLst>
              <a:ext uri="{FF2B5EF4-FFF2-40B4-BE49-F238E27FC236}">
                <a16:creationId xmlns:a16="http://schemas.microsoft.com/office/drawing/2014/main" id="{1CF1931E-EB60-FC4F-BE9A-E110F82A41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5" name="Line 21">
            <a:extLst>
              <a:ext uri="{FF2B5EF4-FFF2-40B4-BE49-F238E27FC236}">
                <a16:creationId xmlns:a16="http://schemas.microsoft.com/office/drawing/2014/main" id="{8B24F8AF-A707-654C-AC96-0244EF5DA0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6" name="Line 22">
            <a:extLst>
              <a:ext uri="{FF2B5EF4-FFF2-40B4-BE49-F238E27FC236}">
                <a16:creationId xmlns:a16="http://schemas.microsoft.com/office/drawing/2014/main" id="{14B24BD3-6685-B545-9359-B948BD7EDE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7" name="Line 23">
            <a:extLst>
              <a:ext uri="{FF2B5EF4-FFF2-40B4-BE49-F238E27FC236}">
                <a16:creationId xmlns:a16="http://schemas.microsoft.com/office/drawing/2014/main" id="{9498D6D1-2F3E-DD41-BE79-4FA4B34C77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8" name="Text Box 24">
            <a:extLst>
              <a:ext uri="{FF2B5EF4-FFF2-40B4-BE49-F238E27FC236}">
                <a16:creationId xmlns:a16="http://schemas.microsoft.com/office/drawing/2014/main" id="{9B3C82E5-2F4D-6648-B5AC-77C7CEA68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7129" name="Text Box 25">
            <a:extLst>
              <a:ext uri="{FF2B5EF4-FFF2-40B4-BE49-F238E27FC236}">
                <a16:creationId xmlns:a16="http://schemas.microsoft.com/office/drawing/2014/main" id="{E604C573-4C23-BF4C-8B1B-7F8BB30B3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7130" name="Text Box 26">
            <a:extLst>
              <a:ext uri="{FF2B5EF4-FFF2-40B4-BE49-F238E27FC236}">
                <a16:creationId xmlns:a16="http://schemas.microsoft.com/office/drawing/2014/main" id="{C898D118-AF5B-7246-836C-E6F3B1C2D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7131" name="Text Box 27">
            <a:extLst>
              <a:ext uri="{FF2B5EF4-FFF2-40B4-BE49-F238E27FC236}">
                <a16:creationId xmlns:a16="http://schemas.microsoft.com/office/drawing/2014/main" id="{3696934D-ADE8-FA45-A9CE-0AB2BB5B6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7132" name="Text Box 28">
            <a:extLst>
              <a:ext uri="{FF2B5EF4-FFF2-40B4-BE49-F238E27FC236}">
                <a16:creationId xmlns:a16="http://schemas.microsoft.com/office/drawing/2014/main" id="{35087238-B4CE-414F-964F-B6E834E6F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7133" name="Text Box 29">
            <a:extLst>
              <a:ext uri="{FF2B5EF4-FFF2-40B4-BE49-F238E27FC236}">
                <a16:creationId xmlns:a16="http://schemas.microsoft.com/office/drawing/2014/main" id="{22CCA4DA-2E23-DA46-B7AF-9A9F052D3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7134" name="Text Box 30">
            <a:extLst>
              <a:ext uri="{FF2B5EF4-FFF2-40B4-BE49-F238E27FC236}">
                <a16:creationId xmlns:a16="http://schemas.microsoft.com/office/drawing/2014/main" id="{F0C3D8A5-AA65-ED4F-99BB-1DAE09886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47136" name="Text Box 32">
            <a:extLst>
              <a:ext uri="{FF2B5EF4-FFF2-40B4-BE49-F238E27FC236}">
                <a16:creationId xmlns:a16="http://schemas.microsoft.com/office/drawing/2014/main" id="{307B17EA-E545-134A-95D2-94A0383F1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7137" name="Text Box 33">
            <a:extLst>
              <a:ext uri="{FF2B5EF4-FFF2-40B4-BE49-F238E27FC236}">
                <a16:creationId xmlns:a16="http://schemas.microsoft.com/office/drawing/2014/main" id="{DFA1CF95-2873-FB43-9859-8B4B3F232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7138" name="Text Box 34">
            <a:extLst>
              <a:ext uri="{FF2B5EF4-FFF2-40B4-BE49-F238E27FC236}">
                <a16:creationId xmlns:a16="http://schemas.microsoft.com/office/drawing/2014/main" id="{E4130D54-5AF0-5B42-8A07-40FFFEB12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7139" name="Text Box 35">
            <a:extLst>
              <a:ext uri="{FF2B5EF4-FFF2-40B4-BE49-F238E27FC236}">
                <a16:creationId xmlns:a16="http://schemas.microsoft.com/office/drawing/2014/main" id="{9C1C7A93-0180-6244-8B26-0116B0817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7140" name="Text Box 36">
            <a:extLst>
              <a:ext uri="{FF2B5EF4-FFF2-40B4-BE49-F238E27FC236}">
                <a16:creationId xmlns:a16="http://schemas.microsoft.com/office/drawing/2014/main" id="{67FDA40B-9262-CC45-85BD-3727C4AED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7142" name="Text Box 38">
            <a:extLst>
              <a:ext uri="{FF2B5EF4-FFF2-40B4-BE49-F238E27FC236}">
                <a16:creationId xmlns:a16="http://schemas.microsoft.com/office/drawing/2014/main" id="{809F8236-FB26-9342-B5BB-2DCD11F90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PQ</a:t>
            </a:r>
          </a:p>
        </p:txBody>
      </p:sp>
      <p:sp>
        <p:nvSpPr>
          <p:cNvPr id="47143" name="Text Box 39">
            <a:extLst>
              <a:ext uri="{FF2B5EF4-FFF2-40B4-BE49-F238E27FC236}">
                <a16:creationId xmlns:a16="http://schemas.microsoft.com/office/drawing/2014/main" id="{4B38E179-4A87-FF4F-AA7D-C11B2311E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C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7144" name="Line 40">
            <a:extLst>
              <a:ext uri="{FF2B5EF4-FFF2-40B4-BE49-F238E27FC236}">
                <a16:creationId xmlns:a16="http://schemas.microsoft.com/office/drawing/2014/main" id="{72793D95-CCDC-2241-B586-DC86CE1A6A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45" name="Oval 41">
            <a:extLst>
              <a:ext uri="{FF2B5EF4-FFF2-40B4-BE49-F238E27FC236}">
                <a16:creationId xmlns:a16="http://schemas.microsoft.com/office/drawing/2014/main" id="{1CD72675-D607-CF47-A06A-DA29F613E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7150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C64AF4B-0DFB-CD46-B380-346355B4D769}"/>
              </a:ext>
            </a:extLst>
          </p:cNvPr>
          <p:cNvSpPr/>
          <p:nvPr/>
        </p:nvSpPr>
        <p:spPr>
          <a:xfrm>
            <a:off x="305718" y="49917"/>
            <a:ext cx="80753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Initialize: distance to start = 0 and all others infinity</a:t>
            </a:r>
          </a:p>
          <a:p>
            <a:endParaRPr lang="en-US" sz="2000" dirty="0"/>
          </a:p>
          <a:p>
            <a:r>
              <a:rPr lang="en-US" sz="2000" dirty="0"/>
              <a:t>repeat</a:t>
            </a:r>
          </a:p>
          <a:p>
            <a:r>
              <a:rPr lang="en-US" sz="2000" dirty="0"/>
              <a:t>     get vertex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with shortest distance</a:t>
            </a:r>
          </a:p>
          <a:p>
            <a:endParaRPr lang="en-US" sz="2000" dirty="0"/>
          </a:p>
          <a:p>
            <a:r>
              <a:rPr lang="en-US" sz="2000" dirty="0"/>
              <a:t>     for each vertex,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, adjacent to v (edge exists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if path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 </a:t>
            </a:r>
            <a:r>
              <a:rPr lang="en-US" sz="2000" dirty="0"/>
              <a:t>is shortest then best path for adj so far</a:t>
            </a:r>
          </a:p>
          <a:p>
            <a:r>
              <a:rPr lang="en-US" sz="2000" dirty="0"/>
              <a:t>               update the distance for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               update the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1106355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809" name="Group 2">
            <a:extLst>
              <a:ext uri="{FF2B5EF4-FFF2-40B4-BE49-F238E27FC236}">
                <a16:creationId xmlns:a16="http://schemas.microsoft.com/office/drawing/2014/main" id="{D9662372-9344-DA4A-858C-49C9D17D5596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4275" name="Oval 3">
              <a:extLst>
                <a:ext uri="{FF2B5EF4-FFF2-40B4-BE49-F238E27FC236}">
                  <a16:creationId xmlns:a16="http://schemas.microsoft.com/office/drawing/2014/main" id="{23C7C7E2-5564-0D40-BB85-FB8B4ADB9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76" name="Text Box 4">
              <a:extLst>
                <a:ext uri="{FF2B5EF4-FFF2-40B4-BE49-F238E27FC236}">
                  <a16:creationId xmlns:a16="http://schemas.microsoft.com/office/drawing/2014/main" id="{DA077574-AE91-7245-ACC8-CD108A9A6E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10" name="Group 5">
            <a:extLst>
              <a:ext uri="{FF2B5EF4-FFF2-40B4-BE49-F238E27FC236}">
                <a16:creationId xmlns:a16="http://schemas.microsoft.com/office/drawing/2014/main" id="{A28CEA67-1ED0-8A4A-8327-4F17D4A8315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4278" name="Oval 6">
              <a:extLst>
                <a:ext uri="{FF2B5EF4-FFF2-40B4-BE49-F238E27FC236}">
                  <a16:creationId xmlns:a16="http://schemas.microsoft.com/office/drawing/2014/main" id="{E1342DAD-16C6-9E4F-8FF5-3875B342E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79" name="Text Box 7">
              <a:extLst>
                <a:ext uri="{FF2B5EF4-FFF2-40B4-BE49-F238E27FC236}">
                  <a16:creationId xmlns:a16="http://schemas.microsoft.com/office/drawing/2014/main" id="{661ED24F-94C2-CB4F-B226-C4FD527FB8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11" name="Group 8">
            <a:extLst>
              <a:ext uri="{FF2B5EF4-FFF2-40B4-BE49-F238E27FC236}">
                <a16:creationId xmlns:a16="http://schemas.microsoft.com/office/drawing/2014/main" id="{17347BCE-1D95-C448-BA4E-466641813A8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4281" name="Oval 9">
              <a:extLst>
                <a:ext uri="{FF2B5EF4-FFF2-40B4-BE49-F238E27FC236}">
                  <a16:creationId xmlns:a16="http://schemas.microsoft.com/office/drawing/2014/main" id="{22DB4C99-5B2F-F14D-BBD8-D6F7404AD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82" name="Text Box 10">
              <a:extLst>
                <a:ext uri="{FF2B5EF4-FFF2-40B4-BE49-F238E27FC236}">
                  <a16:creationId xmlns:a16="http://schemas.microsoft.com/office/drawing/2014/main" id="{BDB1584D-CE77-0E49-8B33-31524CAC2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12" name="Group 11">
            <a:extLst>
              <a:ext uri="{FF2B5EF4-FFF2-40B4-BE49-F238E27FC236}">
                <a16:creationId xmlns:a16="http://schemas.microsoft.com/office/drawing/2014/main" id="{072C99F9-5936-2844-94A9-0C7410587F10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4284" name="Oval 12">
              <a:extLst>
                <a:ext uri="{FF2B5EF4-FFF2-40B4-BE49-F238E27FC236}">
                  <a16:creationId xmlns:a16="http://schemas.microsoft.com/office/drawing/2014/main" id="{B7208B10-BB97-B54F-B6FC-34B99547F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85" name="Text Box 13">
              <a:extLst>
                <a:ext uri="{FF2B5EF4-FFF2-40B4-BE49-F238E27FC236}">
                  <a16:creationId xmlns:a16="http://schemas.microsoft.com/office/drawing/2014/main" id="{D9262A87-93AA-E64F-B5B4-6F672FE467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9813" name="Group 14">
            <a:extLst>
              <a:ext uri="{FF2B5EF4-FFF2-40B4-BE49-F238E27FC236}">
                <a16:creationId xmlns:a16="http://schemas.microsoft.com/office/drawing/2014/main" id="{FF3746CB-F097-A249-9F37-9633F02FBDBA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4287" name="Oval 15">
              <a:extLst>
                <a:ext uri="{FF2B5EF4-FFF2-40B4-BE49-F238E27FC236}">
                  <a16:creationId xmlns:a16="http://schemas.microsoft.com/office/drawing/2014/main" id="{596F8DCD-D8FD-C747-91B1-19FA29421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88" name="Text Box 16">
              <a:extLst>
                <a:ext uri="{FF2B5EF4-FFF2-40B4-BE49-F238E27FC236}">
                  <a16:creationId xmlns:a16="http://schemas.microsoft.com/office/drawing/2014/main" id="{FAB6CEDB-7630-BA44-B79A-8488DD9989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4289" name="Line 17">
            <a:extLst>
              <a:ext uri="{FF2B5EF4-FFF2-40B4-BE49-F238E27FC236}">
                <a16:creationId xmlns:a16="http://schemas.microsoft.com/office/drawing/2014/main" id="{18AD0AC9-5D3B-F345-A65A-358CD55B61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0" name="Line 18">
            <a:extLst>
              <a:ext uri="{FF2B5EF4-FFF2-40B4-BE49-F238E27FC236}">
                <a16:creationId xmlns:a16="http://schemas.microsoft.com/office/drawing/2014/main" id="{BCC02232-1CB4-2B4B-84C6-799401919C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1" name="Line 19">
            <a:extLst>
              <a:ext uri="{FF2B5EF4-FFF2-40B4-BE49-F238E27FC236}">
                <a16:creationId xmlns:a16="http://schemas.microsoft.com/office/drawing/2014/main" id="{7246B3DB-09C4-954B-A4CD-125851A3D6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2" name="Line 20">
            <a:extLst>
              <a:ext uri="{FF2B5EF4-FFF2-40B4-BE49-F238E27FC236}">
                <a16:creationId xmlns:a16="http://schemas.microsoft.com/office/drawing/2014/main" id="{E0DAD002-71D1-DC49-BF71-19E23A1AFE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3" name="Line 21">
            <a:extLst>
              <a:ext uri="{FF2B5EF4-FFF2-40B4-BE49-F238E27FC236}">
                <a16:creationId xmlns:a16="http://schemas.microsoft.com/office/drawing/2014/main" id="{DAD998F4-8E42-0647-A706-0867B57CF8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4" name="Line 22">
            <a:extLst>
              <a:ext uri="{FF2B5EF4-FFF2-40B4-BE49-F238E27FC236}">
                <a16:creationId xmlns:a16="http://schemas.microsoft.com/office/drawing/2014/main" id="{47C9E149-76E4-FD40-BA4B-661E212468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5" name="Line 23">
            <a:extLst>
              <a:ext uri="{FF2B5EF4-FFF2-40B4-BE49-F238E27FC236}">
                <a16:creationId xmlns:a16="http://schemas.microsoft.com/office/drawing/2014/main" id="{738D5041-AD4C-6443-ADFA-CF6F4E6F2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6" name="Text Box 24">
            <a:extLst>
              <a:ext uri="{FF2B5EF4-FFF2-40B4-BE49-F238E27FC236}">
                <a16:creationId xmlns:a16="http://schemas.microsoft.com/office/drawing/2014/main" id="{8E24C7ED-232E-3547-A132-B91224D59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4297" name="Text Box 25">
            <a:extLst>
              <a:ext uri="{FF2B5EF4-FFF2-40B4-BE49-F238E27FC236}">
                <a16:creationId xmlns:a16="http://schemas.microsoft.com/office/drawing/2014/main" id="{EBCBCBAE-DE92-FB4C-BD03-719B2B72A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4298" name="Text Box 26">
            <a:extLst>
              <a:ext uri="{FF2B5EF4-FFF2-40B4-BE49-F238E27FC236}">
                <a16:creationId xmlns:a16="http://schemas.microsoft.com/office/drawing/2014/main" id="{E8D436BC-D10D-7248-AF30-AB5ECFD0C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4299" name="Text Box 27">
            <a:extLst>
              <a:ext uri="{FF2B5EF4-FFF2-40B4-BE49-F238E27FC236}">
                <a16:creationId xmlns:a16="http://schemas.microsoft.com/office/drawing/2014/main" id="{83EFA0DF-65F2-CB48-A353-C90706E87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4300" name="Text Box 28">
            <a:extLst>
              <a:ext uri="{FF2B5EF4-FFF2-40B4-BE49-F238E27FC236}">
                <a16:creationId xmlns:a16="http://schemas.microsoft.com/office/drawing/2014/main" id="{7C4B2F4A-4627-A347-BF11-8368D0984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4301" name="Text Box 29">
            <a:extLst>
              <a:ext uri="{FF2B5EF4-FFF2-40B4-BE49-F238E27FC236}">
                <a16:creationId xmlns:a16="http://schemas.microsoft.com/office/drawing/2014/main" id="{9A463E51-54C8-6247-BE1D-64758B519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4302" name="Text Box 30">
            <a:extLst>
              <a:ext uri="{FF2B5EF4-FFF2-40B4-BE49-F238E27FC236}">
                <a16:creationId xmlns:a16="http://schemas.microsoft.com/office/drawing/2014/main" id="{ECF9B5C9-41E5-3A44-AB4A-F9716EDE7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54304" name="Text Box 32">
            <a:extLst>
              <a:ext uri="{FF2B5EF4-FFF2-40B4-BE49-F238E27FC236}">
                <a16:creationId xmlns:a16="http://schemas.microsoft.com/office/drawing/2014/main" id="{99BE9309-99DB-B747-BBC3-19BF468EB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4305" name="Text Box 33">
            <a:extLst>
              <a:ext uri="{FF2B5EF4-FFF2-40B4-BE49-F238E27FC236}">
                <a16:creationId xmlns:a16="http://schemas.microsoft.com/office/drawing/2014/main" id="{1D1DB437-5107-7C46-9A73-7BA423B38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4306" name="Text Box 34">
            <a:extLst>
              <a:ext uri="{FF2B5EF4-FFF2-40B4-BE49-F238E27FC236}">
                <a16:creationId xmlns:a16="http://schemas.microsoft.com/office/drawing/2014/main" id="{DB529C74-9845-5E4A-823E-54A20D320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4307" name="Text Box 35">
            <a:extLst>
              <a:ext uri="{FF2B5EF4-FFF2-40B4-BE49-F238E27FC236}">
                <a16:creationId xmlns:a16="http://schemas.microsoft.com/office/drawing/2014/main" id="{85A87359-9A3F-2E43-A6CE-ADD7E3017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4308" name="Text Box 36">
            <a:extLst>
              <a:ext uri="{FF2B5EF4-FFF2-40B4-BE49-F238E27FC236}">
                <a16:creationId xmlns:a16="http://schemas.microsoft.com/office/drawing/2014/main" id="{72F3CDC4-2A80-8548-BA4D-5B92C54F3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4310" name="Text Box 38">
            <a:extLst>
              <a:ext uri="{FF2B5EF4-FFF2-40B4-BE49-F238E27FC236}">
                <a16:creationId xmlns:a16="http://schemas.microsoft.com/office/drawing/2014/main" id="{0656BD99-D791-5441-AC71-C6961A711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PQ</a:t>
            </a:r>
          </a:p>
        </p:txBody>
      </p:sp>
      <p:sp>
        <p:nvSpPr>
          <p:cNvPr id="54311" name="Text Box 39">
            <a:extLst>
              <a:ext uri="{FF2B5EF4-FFF2-40B4-BE49-F238E27FC236}">
                <a16:creationId xmlns:a16="http://schemas.microsoft.com/office/drawing/2014/main" id="{8DE965D7-DCA4-0B44-8BD4-5D110E9DE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  1</a:t>
            </a:r>
            <a:br>
              <a:rPr lang="en-US" altLang="en-US"/>
            </a:b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4312" name="Line 40">
            <a:extLst>
              <a:ext uri="{FF2B5EF4-FFF2-40B4-BE49-F238E27FC236}">
                <a16:creationId xmlns:a16="http://schemas.microsoft.com/office/drawing/2014/main" id="{6D85DA00-0F83-0248-8D40-BCB02CCED0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313" name="Oval 41">
            <a:extLst>
              <a:ext uri="{FF2B5EF4-FFF2-40B4-BE49-F238E27FC236}">
                <a16:creationId xmlns:a16="http://schemas.microsoft.com/office/drawing/2014/main" id="{B1195EA7-13A9-F542-A049-6BA840609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7150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49FABF8-702D-5740-AB44-A536BDF6DE17}"/>
              </a:ext>
            </a:extLst>
          </p:cNvPr>
          <p:cNvSpPr/>
          <p:nvPr/>
        </p:nvSpPr>
        <p:spPr>
          <a:xfrm>
            <a:off x="305718" y="49917"/>
            <a:ext cx="80753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Initialize: distance to start = 0 and all others infinity</a:t>
            </a:r>
          </a:p>
          <a:p>
            <a:endParaRPr lang="en-US" sz="2000" dirty="0"/>
          </a:p>
          <a:p>
            <a:r>
              <a:rPr lang="en-US" sz="2000" dirty="0"/>
              <a:t>repeat</a:t>
            </a:r>
          </a:p>
          <a:p>
            <a:r>
              <a:rPr lang="en-US" sz="2000" dirty="0"/>
              <a:t>     get vertex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with shortest distance</a:t>
            </a:r>
          </a:p>
          <a:p>
            <a:endParaRPr lang="en-US" sz="2000" dirty="0"/>
          </a:p>
          <a:p>
            <a:r>
              <a:rPr lang="en-US" sz="2000" dirty="0"/>
              <a:t>     for each vertex,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, adjacent to v (edge exists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if path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 </a:t>
            </a:r>
            <a:r>
              <a:rPr lang="en-US" sz="2000" dirty="0"/>
              <a:t>is shortest then best path for adj so far</a:t>
            </a:r>
          </a:p>
          <a:p>
            <a:r>
              <a:rPr lang="en-US" sz="2000" dirty="0"/>
              <a:t>               update the distance for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               update the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10974984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33" name="Group 2">
            <a:extLst>
              <a:ext uri="{FF2B5EF4-FFF2-40B4-BE49-F238E27FC236}">
                <a16:creationId xmlns:a16="http://schemas.microsoft.com/office/drawing/2014/main" id="{AB393F98-02F6-EB48-B599-24DDAA7EFFF1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8131" name="Oval 3">
              <a:extLst>
                <a:ext uri="{FF2B5EF4-FFF2-40B4-BE49-F238E27FC236}">
                  <a16:creationId xmlns:a16="http://schemas.microsoft.com/office/drawing/2014/main" id="{3AAE6B6F-3333-E245-9ED3-6B79AA85B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32" name="Text Box 4">
              <a:extLst>
                <a:ext uri="{FF2B5EF4-FFF2-40B4-BE49-F238E27FC236}">
                  <a16:creationId xmlns:a16="http://schemas.microsoft.com/office/drawing/2014/main" id="{6DCB7997-7B42-EF46-AC80-8C9AAB8EC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0834" name="Group 5">
            <a:extLst>
              <a:ext uri="{FF2B5EF4-FFF2-40B4-BE49-F238E27FC236}">
                <a16:creationId xmlns:a16="http://schemas.microsoft.com/office/drawing/2014/main" id="{190F06EE-69E3-F948-B0A3-BEC9035AA10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8134" name="Oval 6">
              <a:extLst>
                <a:ext uri="{FF2B5EF4-FFF2-40B4-BE49-F238E27FC236}">
                  <a16:creationId xmlns:a16="http://schemas.microsoft.com/office/drawing/2014/main" id="{D9643C4E-00E9-1E4E-BF52-7062CA3AB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35" name="Text Box 7">
              <a:extLst>
                <a:ext uri="{FF2B5EF4-FFF2-40B4-BE49-F238E27FC236}">
                  <a16:creationId xmlns:a16="http://schemas.microsoft.com/office/drawing/2014/main" id="{6F347A1B-2091-F34F-90DD-B048F5663A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0835" name="Group 8">
            <a:extLst>
              <a:ext uri="{FF2B5EF4-FFF2-40B4-BE49-F238E27FC236}">
                <a16:creationId xmlns:a16="http://schemas.microsoft.com/office/drawing/2014/main" id="{33CA0B9B-AAB5-E149-9015-46AE5D5088B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8137" name="Oval 9">
              <a:extLst>
                <a:ext uri="{FF2B5EF4-FFF2-40B4-BE49-F238E27FC236}">
                  <a16:creationId xmlns:a16="http://schemas.microsoft.com/office/drawing/2014/main" id="{BA7761CA-23C6-9E4C-9FD9-3B3213BC4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38" name="Text Box 10">
              <a:extLst>
                <a:ext uri="{FF2B5EF4-FFF2-40B4-BE49-F238E27FC236}">
                  <a16:creationId xmlns:a16="http://schemas.microsoft.com/office/drawing/2014/main" id="{68C60E80-3C36-8740-B495-7B8649225E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0836" name="Group 11">
            <a:extLst>
              <a:ext uri="{FF2B5EF4-FFF2-40B4-BE49-F238E27FC236}">
                <a16:creationId xmlns:a16="http://schemas.microsoft.com/office/drawing/2014/main" id="{4DBD9E5D-3FAB-9B4C-BC39-675173D366A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8140" name="Oval 12">
              <a:extLst>
                <a:ext uri="{FF2B5EF4-FFF2-40B4-BE49-F238E27FC236}">
                  <a16:creationId xmlns:a16="http://schemas.microsoft.com/office/drawing/2014/main" id="{D8CBAD22-4AB4-2341-AB41-D70BEDA4B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41" name="Text Box 13">
              <a:extLst>
                <a:ext uri="{FF2B5EF4-FFF2-40B4-BE49-F238E27FC236}">
                  <a16:creationId xmlns:a16="http://schemas.microsoft.com/office/drawing/2014/main" id="{BC371EC1-98F2-DD4F-8874-97C0F58DE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0837" name="Group 14">
            <a:extLst>
              <a:ext uri="{FF2B5EF4-FFF2-40B4-BE49-F238E27FC236}">
                <a16:creationId xmlns:a16="http://schemas.microsoft.com/office/drawing/2014/main" id="{88AF66DB-A565-6A44-BD7F-7B4279A1BC9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8143" name="Oval 15">
              <a:extLst>
                <a:ext uri="{FF2B5EF4-FFF2-40B4-BE49-F238E27FC236}">
                  <a16:creationId xmlns:a16="http://schemas.microsoft.com/office/drawing/2014/main" id="{31F8401F-EE9D-9C4B-BD67-248EB70DE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44" name="Text Box 16">
              <a:extLst>
                <a:ext uri="{FF2B5EF4-FFF2-40B4-BE49-F238E27FC236}">
                  <a16:creationId xmlns:a16="http://schemas.microsoft.com/office/drawing/2014/main" id="{431CC388-81B1-8544-9E39-BB86821C5E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8145" name="Line 17">
            <a:extLst>
              <a:ext uri="{FF2B5EF4-FFF2-40B4-BE49-F238E27FC236}">
                <a16:creationId xmlns:a16="http://schemas.microsoft.com/office/drawing/2014/main" id="{9DED0FCA-F60D-2047-A1C4-77CCCB0FC2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6" name="Line 18">
            <a:extLst>
              <a:ext uri="{FF2B5EF4-FFF2-40B4-BE49-F238E27FC236}">
                <a16:creationId xmlns:a16="http://schemas.microsoft.com/office/drawing/2014/main" id="{E0F70671-29AF-A540-B5F9-FEA808BFE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7" name="Line 19">
            <a:extLst>
              <a:ext uri="{FF2B5EF4-FFF2-40B4-BE49-F238E27FC236}">
                <a16:creationId xmlns:a16="http://schemas.microsoft.com/office/drawing/2014/main" id="{17F505FE-33AA-4F43-94EE-B7B262921E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8" name="Line 20">
            <a:extLst>
              <a:ext uri="{FF2B5EF4-FFF2-40B4-BE49-F238E27FC236}">
                <a16:creationId xmlns:a16="http://schemas.microsoft.com/office/drawing/2014/main" id="{15BD1D59-4B7C-A04C-B170-3D78692A18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9" name="Line 21">
            <a:extLst>
              <a:ext uri="{FF2B5EF4-FFF2-40B4-BE49-F238E27FC236}">
                <a16:creationId xmlns:a16="http://schemas.microsoft.com/office/drawing/2014/main" id="{80FD4A42-0F01-1F40-B23D-5E49891905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0" name="Line 22">
            <a:extLst>
              <a:ext uri="{FF2B5EF4-FFF2-40B4-BE49-F238E27FC236}">
                <a16:creationId xmlns:a16="http://schemas.microsoft.com/office/drawing/2014/main" id="{2D216EF0-7CF3-6240-8911-DC163B2AC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1" name="Line 23">
            <a:extLst>
              <a:ext uri="{FF2B5EF4-FFF2-40B4-BE49-F238E27FC236}">
                <a16:creationId xmlns:a16="http://schemas.microsoft.com/office/drawing/2014/main" id="{8AEB1ADB-A1EB-DD41-9470-6FC0D28517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2" name="Text Box 24">
            <a:extLst>
              <a:ext uri="{FF2B5EF4-FFF2-40B4-BE49-F238E27FC236}">
                <a16:creationId xmlns:a16="http://schemas.microsoft.com/office/drawing/2014/main" id="{31871574-9D3B-C34E-B956-703C9FEB4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8153" name="Text Box 25">
            <a:extLst>
              <a:ext uri="{FF2B5EF4-FFF2-40B4-BE49-F238E27FC236}">
                <a16:creationId xmlns:a16="http://schemas.microsoft.com/office/drawing/2014/main" id="{BCC09B83-60F7-C340-B849-69F7D835C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8154" name="Text Box 26">
            <a:extLst>
              <a:ext uri="{FF2B5EF4-FFF2-40B4-BE49-F238E27FC236}">
                <a16:creationId xmlns:a16="http://schemas.microsoft.com/office/drawing/2014/main" id="{36E29D4E-A7DF-1A46-90D9-2459CD53E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8155" name="Text Box 27">
            <a:extLst>
              <a:ext uri="{FF2B5EF4-FFF2-40B4-BE49-F238E27FC236}">
                <a16:creationId xmlns:a16="http://schemas.microsoft.com/office/drawing/2014/main" id="{21938C7B-D99E-DC4A-8B86-F9038F28F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8156" name="Text Box 28">
            <a:extLst>
              <a:ext uri="{FF2B5EF4-FFF2-40B4-BE49-F238E27FC236}">
                <a16:creationId xmlns:a16="http://schemas.microsoft.com/office/drawing/2014/main" id="{C49FD439-B92C-AD43-99BB-ACA04B9C3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8157" name="Text Box 29">
            <a:extLst>
              <a:ext uri="{FF2B5EF4-FFF2-40B4-BE49-F238E27FC236}">
                <a16:creationId xmlns:a16="http://schemas.microsoft.com/office/drawing/2014/main" id="{CAE15B91-45EC-2445-A402-EB3A5CFA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8158" name="Text Box 30">
            <a:extLst>
              <a:ext uri="{FF2B5EF4-FFF2-40B4-BE49-F238E27FC236}">
                <a16:creationId xmlns:a16="http://schemas.microsoft.com/office/drawing/2014/main" id="{99739A79-3468-704D-BCB4-8E47EE807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48160" name="Text Box 32">
            <a:extLst>
              <a:ext uri="{FF2B5EF4-FFF2-40B4-BE49-F238E27FC236}">
                <a16:creationId xmlns:a16="http://schemas.microsoft.com/office/drawing/2014/main" id="{F88D8557-2407-D146-826F-8515BA483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8161" name="Text Box 33">
            <a:extLst>
              <a:ext uri="{FF2B5EF4-FFF2-40B4-BE49-F238E27FC236}">
                <a16:creationId xmlns:a16="http://schemas.microsoft.com/office/drawing/2014/main" id="{034A61A0-CDD6-5543-B332-9C41D187A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8162" name="Text Box 34">
            <a:extLst>
              <a:ext uri="{FF2B5EF4-FFF2-40B4-BE49-F238E27FC236}">
                <a16:creationId xmlns:a16="http://schemas.microsoft.com/office/drawing/2014/main" id="{2D8771D6-03C0-0045-B716-9A4F1A9FB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8163" name="Text Box 35">
            <a:extLst>
              <a:ext uri="{FF2B5EF4-FFF2-40B4-BE49-F238E27FC236}">
                <a16:creationId xmlns:a16="http://schemas.microsoft.com/office/drawing/2014/main" id="{BCA55DC4-E42A-1B4D-B7A1-8EA499FF8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48164" name="Text Box 36">
            <a:extLst>
              <a:ext uri="{FF2B5EF4-FFF2-40B4-BE49-F238E27FC236}">
                <a16:creationId xmlns:a16="http://schemas.microsoft.com/office/drawing/2014/main" id="{7FC3422A-405F-D34D-ACB7-5CD8E2B38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8166" name="Text Box 38">
            <a:extLst>
              <a:ext uri="{FF2B5EF4-FFF2-40B4-BE49-F238E27FC236}">
                <a16:creationId xmlns:a16="http://schemas.microsoft.com/office/drawing/2014/main" id="{43E7C824-EB77-4C44-85D0-EF5EEDECA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PQ</a:t>
            </a:r>
          </a:p>
        </p:txBody>
      </p:sp>
      <p:sp>
        <p:nvSpPr>
          <p:cNvPr id="48167" name="Text Box 39">
            <a:extLst>
              <a:ext uri="{FF2B5EF4-FFF2-40B4-BE49-F238E27FC236}">
                <a16:creationId xmlns:a16="http://schemas.microsoft.com/office/drawing/2014/main" id="{E00B57F9-FFE9-4D43-9A7E-CCFC3B183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  1</a:t>
            </a:r>
            <a:br>
              <a:rPr lang="en-US" altLang="en-US"/>
            </a:b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8168" name="Line 40">
            <a:extLst>
              <a:ext uri="{FF2B5EF4-FFF2-40B4-BE49-F238E27FC236}">
                <a16:creationId xmlns:a16="http://schemas.microsoft.com/office/drawing/2014/main" id="{6FE3C0C6-4F7F-C14E-8770-DB7A7DB63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69" name="Oval 41">
            <a:extLst>
              <a:ext uri="{FF2B5EF4-FFF2-40B4-BE49-F238E27FC236}">
                <a16:creationId xmlns:a16="http://schemas.microsoft.com/office/drawing/2014/main" id="{037D03B9-0ABA-544F-A694-7CCE99B55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9624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CD1CECF-DC47-BD45-82EC-BE27EC5C6CEB}"/>
              </a:ext>
            </a:extLst>
          </p:cNvPr>
          <p:cNvSpPr/>
          <p:nvPr/>
        </p:nvSpPr>
        <p:spPr>
          <a:xfrm>
            <a:off x="305718" y="49917"/>
            <a:ext cx="80753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Initialize: distance to start = 0 and all others infinity</a:t>
            </a:r>
          </a:p>
          <a:p>
            <a:endParaRPr lang="en-US" sz="2000" dirty="0"/>
          </a:p>
          <a:p>
            <a:r>
              <a:rPr lang="en-US" sz="2000" dirty="0"/>
              <a:t>repeat</a:t>
            </a:r>
          </a:p>
          <a:p>
            <a:r>
              <a:rPr lang="en-US" sz="2000" dirty="0"/>
              <a:t>     get vertex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with shortest distance</a:t>
            </a:r>
          </a:p>
          <a:p>
            <a:endParaRPr lang="en-US" sz="2000" dirty="0"/>
          </a:p>
          <a:p>
            <a:r>
              <a:rPr lang="en-US" sz="2000" dirty="0"/>
              <a:t>     for each vertex,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, adjacent to v (edge exists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if path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 </a:t>
            </a:r>
            <a:r>
              <a:rPr lang="en-US" sz="2000" dirty="0"/>
              <a:t>is shortest then best path for adj so far</a:t>
            </a:r>
          </a:p>
          <a:p>
            <a:r>
              <a:rPr lang="en-US" sz="2000" dirty="0"/>
              <a:t>               update the distance for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               update the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3038947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57" name="Group 2">
            <a:extLst>
              <a:ext uri="{FF2B5EF4-FFF2-40B4-BE49-F238E27FC236}">
                <a16:creationId xmlns:a16="http://schemas.microsoft.com/office/drawing/2014/main" id="{31D375D2-92B3-FC43-B367-20A3DE7BA65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3251" name="Oval 3">
              <a:extLst>
                <a:ext uri="{FF2B5EF4-FFF2-40B4-BE49-F238E27FC236}">
                  <a16:creationId xmlns:a16="http://schemas.microsoft.com/office/drawing/2014/main" id="{B6BEA36F-B142-F44A-9B11-AD9BF6AE6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52" name="Text Box 4">
              <a:extLst>
                <a:ext uri="{FF2B5EF4-FFF2-40B4-BE49-F238E27FC236}">
                  <a16:creationId xmlns:a16="http://schemas.microsoft.com/office/drawing/2014/main" id="{E284FC54-8CD4-984E-9000-17972F3AC8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1858" name="Group 5">
            <a:extLst>
              <a:ext uri="{FF2B5EF4-FFF2-40B4-BE49-F238E27FC236}">
                <a16:creationId xmlns:a16="http://schemas.microsoft.com/office/drawing/2014/main" id="{EA418DD7-AFFE-0441-87CE-1692E19584B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3254" name="Oval 6">
              <a:extLst>
                <a:ext uri="{FF2B5EF4-FFF2-40B4-BE49-F238E27FC236}">
                  <a16:creationId xmlns:a16="http://schemas.microsoft.com/office/drawing/2014/main" id="{58E55D9A-0DAC-334E-A03D-4B31E2A87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55" name="Text Box 7">
              <a:extLst>
                <a:ext uri="{FF2B5EF4-FFF2-40B4-BE49-F238E27FC236}">
                  <a16:creationId xmlns:a16="http://schemas.microsoft.com/office/drawing/2014/main" id="{E60EC67A-6643-024A-A773-0F669D7C24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1859" name="Group 8">
            <a:extLst>
              <a:ext uri="{FF2B5EF4-FFF2-40B4-BE49-F238E27FC236}">
                <a16:creationId xmlns:a16="http://schemas.microsoft.com/office/drawing/2014/main" id="{53B44FD4-7551-5E4E-B2D3-45EEF628983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3257" name="Oval 9">
              <a:extLst>
                <a:ext uri="{FF2B5EF4-FFF2-40B4-BE49-F238E27FC236}">
                  <a16:creationId xmlns:a16="http://schemas.microsoft.com/office/drawing/2014/main" id="{E4EA7953-677E-3C46-A245-1994B35DB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58" name="Text Box 10">
              <a:extLst>
                <a:ext uri="{FF2B5EF4-FFF2-40B4-BE49-F238E27FC236}">
                  <a16:creationId xmlns:a16="http://schemas.microsoft.com/office/drawing/2014/main" id="{07933343-B829-AC4E-A401-AB3DE3DFE3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1860" name="Group 11">
            <a:extLst>
              <a:ext uri="{FF2B5EF4-FFF2-40B4-BE49-F238E27FC236}">
                <a16:creationId xmlns:a16="http://schemas.microsoft.com/office/drawing/2014/main" id="{63A617D3-EDE5-C044-84C9-0651B55730F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3260" name="Oval 12">
              <a:extLst>
                <a:ext uri="{FF2B5EF4-FFF2-40B4-BE49-F238E27FC236}">
                  <a16:creationId xmlns:a16="http://schemas.microsoft.com/office/drawing/2014/main" id="{10ECBD49-744F-5944-8E83-3BAABC73F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61" name="Text Box 13">
              <a:extLst>
                <a:ext uri="{FF2B5EF4-FFF2-40B4-BE49-F238E27FC236}">
                  <a16:creationId xmlns:a16="http://schemas.microsoft.com/office/drawing/2014/main" id="{22A018A9-C95D-584D-A2AA-A3D364571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1861" name="Group 14">
            <a:extLst>
              <a:ext uri="{FF2B5EF4-FFF2-40B4-BE49-F238E27FC236}">
                <a16:creationId xmlns:a16="http://schemas.microsoft.com/office/drawing/2014/main" id="{A5430575-371A-1447-8FBE-6335CFEC833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3263" name="Oval 15">
              <a:extLst>
                <a:ext uri="{FF2B5EF4-FFF2-40B4-BE49-F238E27FC236}">
                  <a16:creationId xmlns:a16="http://schemas.microsoft.com/office/drawing/2014/main" id="{8D296E6B-4278-D64D-9C40-E16444EC6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64" name="Text Box 16">
              <a:extLst>
                <a:ext uri="{FF2B5EF4-FFF2-40B4-BE49-F238E27FC236}">
                  <a16:creationId xmlns:a16="http://schemas.microsoft.com/office/drawing/2014/main" id="{DBD344C5-9A79-4544-AFF6-6C92E2C304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3265" name="Line 17">
            <a:extLst>
              <a:ext uri="{FF2B5EF4-FFF2-40B4-BE49-F238E27FC236}">
                <a16:creationId xmlns:a16="http://schemas.microsoft.com/office/drawing/2014/main" id="{9268E542-B208-4C46-8F9B-6EB3C411BA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6" name="Line 18">
            <a:extLst>
              <a:ext uri="{FF2B5EF4-FFF2-40B4-BE49-F238E27FC236}">
                <a16:creationId xmlns:a16="http://schemas.microsoft.com/office/drawing/2014/main" id="{B354F721-F618-1B49-BE55-5B76CE0836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7" name="Line 19">
            <a:extLst>
              <a:ext uri="{FF2B5EF4-FFF2-40B4-BE49-F238E27FC236}">
                <a16:creationId xmlns:a16="http://schemas.microsoft.com/office/drawing/2014/main" id="{2A9AE6C7-084E-E341-923D-A58E62BE4A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8" name="Line 20">
            <a:extLst>
              <a:ext uri="{FF2B5EF4-FFF2-40B4-BE49-F238E27FC236}">
                <a16:creationId xmlns:a16="http://schemas.microsoft.com/office/drawing/2014/main" id="{F442B2AB-451E-384B-926F-8C70FBA150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9" name="Line 21">
            <a:extLst>
              <a:ext uri="{FF2B5EF4-FFF2-40B4-BE49-F238E27FC236}">
                <a16:creationId xmlns:a16="http://schemas.microsoft.com/office/drawing/2014/main" id="{669CD6E2-1847-774B-9EF9-41F9B0BCCF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0" name="Line 22">
            <a:extLst>
              <a:ext uri="{FF2B5EF4-FFF2-40B4-BE49-F238E27FC236}">
                <a16:creationId xmlns:a16="http://schemas.microsoft.com/office/drawing/2014/main" id="{ED993586-7F60-3841-862B-1437F9C5CC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1" name="Line 23">
            <a:extLst>
              <a:ext uri="{FF2B5EF4-FFF2-40B4-BE49-F238E27FC236}">
                <a16:creationId xmlns:a16="http://schemas.microsoft.com/office/drawing/2014/main" id="{F3D823B8-C1A9-9C40-A68B-C2A6F730F2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2" name="Text Box 24">
            <a:extLst>
              <a:ext uri="{FF2B5EF4-FFF2-40B4-BE49-F238E27FC236}">
                <a16:creationId xmlns:a16="http://schemas.microsoft.com/office/drawing/2014/main" id="{F9420067-0057-8A44-95C5-E093C7075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3273" name="Text Box 25">
            <a:extLst>
              <a:ext uri="{FF2B5EF4-FFF2-40B4-BE49-F238E27FC236}">
                <a16:creationId xmlns:a16="http://schemas.microsoft.com/office/drawing/2014/main" id="{B3E7AF5E-FB0A-A347-A2DB-3E6B5066E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3274" name="Text Box 26">
            <a:extLst>
              <a:ext uri="{FF2B5EF4-FFF2-40B4-BE49-F238E27FC236}">
                <a16:creationId xmlns:a16="http://schemas.microsoft.com/office/drawing/2014/main" id="{AB4E5DD9-550A-A743-B885-B2A8486BB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3275" name="Text Box 27">
            <a:extLst>
              <a:ext uri="{FF2B5EF4-FFF2-40B4-BE49-F238E27FC236}">
                <a16:creationId xmlns:a16="http://schemas.microsoft.com/office/drawing/2014/main" id="{02F5120F-AFEA-464B-B642-E8C13C0B0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3276" name="Text Box 28">
            <a:extLst>
              <a:ext uri="{FF2B5EF4-FFF2-40B4-BE49-F238E27FC236}">
                <a16:creationId xmlns:a16="http://schemas.microsoft.com/office/drawing/2014/main" id="{B7188DE5-F50F-8246-A3CB-A4755662F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3277" name="Text Box 29">
            <a:extLst>
              <a:ext uri="{FF2B5EF4-FFF2-40B4-BE49-F238E27FC236}">
                <a16:creationId xmlns:a16="http://schemas.microsoft.com/office/drawing/2014/main" id="{92028BE4-77B3-EC47-B055-556902F04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3278" name="Text Box 30">
            <a:extLst>
              <a:ext uri="{FF2B5EF4-FFF2-40B4-BE49-F238E27FC236}">
                <a16:creationId xmlns:a16="http://schemas.microsoft.com/office/drawing/2014/main" id="{435B9763-1C4A-334F-8EC5-BDC61AF8F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53280" name="Text Box 32">
            <a:extLst>
              <a:ext uri="{FF2B5EF4-FFF2-40B4-BE49-F238E27FC236}">
                <a16:creationId xmlns:a16="http://schemas.microsoft.com/office/drawing/2014/main" id="{B1DF8BA7-92AE-FC4A-95ED-4D2EBF659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53281" name="Text Box 33">
            <a:extLst>
              <a:ext uri="{FF2B5EF4-FFF2-40B4-BE49-F238E27FC236}">
                <a16:creationId xmlns:a16="http://schemas.microsoft.com/office/drawing/2014/main" id="{884DB459-159F-1D49-8163-D44611906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3282" name="Text Box 34">
            <a:extLst>
              <a:ext uri="{FF2B5EF4-FFF2-40B4-BE49-F238E27FC236}">
                <a16:creationId xmlns:a16="http://schemas.microsoft.com/office/drawing/2014/main" id="{2B1BEA14-FEF3-7746-AB90-00568ECF6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3283" name="Text Box 35">
            <a:extLst>
              <a:ext uri="{FF2B5EF4-FFF2-40B4-BE49-F238E27FC236}">
                <a16:creationId xmlns:a16="http://schemas.microsoft.com/office/drawing/2014/main" id="{7EA07643-B9CD-7E40-9253-9C24E3BB8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3284" name="Text Box 36">
            <a:extLst>
              <a:ext uri="{FF2B5EF4-FFF2-40B4-BE49-F238E27FC236}">
                <a16:creationId xmlns:a16="http://schemas.microsoft.com/office/drawing/2014/main" id="{C29379AA-34D0-AC4B-87AE-2BA608CA8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3286" name="Text Box 38">
            <a:extLst>
              <a:ext uri="{FF2B5EF4-FFF2-40B4-BE49-F238E27FC236}">
                <a16:creationId xmlns:a16="http://schemas.microsoft.com/office/drawing/2014/main" id="{13F7E3D0-1E16-974D-B229-D730EEBE3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PQ</a:t>
            </a:r>
          </a:p>
        </p:txBody>
      </p:sp>
      <p:sp>
        <p:nvSpPr>
          <p:cNvPr id="53287" name="Text Box 39">
            <a:extLst>
              <a:ext uri="{FF2B5EF4-FFF2-40B4-BE49-F238E27FC236}">
                <a16:creationId xmlns:a16="http://schemas.microsoft.com/office/drawing/2014/main" id="{1AE3E4D3-428D-2A4C-9496-ABF3BB6A2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  1</a:t>
            </a:r>
            <a:br>
              <a:rPr lang="en-US" altLang="en-US"/>
            </a:br>
            <a:r>
              <a:rPr lang="en-US" altLang="en-US">
                <a:solidFill>
                  <a:srgbClr val="FF0000"/>
                </a:solidFill>
              </a:rPr>
              <a:t>B  </a:t>
            </a: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3288" name="Line 40">
            <a:extLst>
              <a:ext uri="{FF2B5EF4-FFF2-40B4-BE49-F238E27FC236}">
                <a16:creationId xmlns:a16="http://schemas.microsoft.com/office/drawing/2014/main" id="{38A19C23-79AF-CE45-ADE9-43814A240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89" name="Oval 41">
            <a:extLst>
              <a:ext uri="{FF2B5EF4-FFF2-40B4-BE49-F238E27FC236}">
                <a16:creationId xmlns:a16="http://schemas.microsoft.com/office/drawing/2014/main" id="{78AA2FA5-DA11-9441-8EA9-6766EF15E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9624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8679CDF-E023-DA4E-82B8-B67AAA70392E}"/>
              </a:ext>
            </a:extLst>
          </p:cNvPr>
          <p:cNvSpPr/>
          <p:nvPr/>
        </p:nvSpPr>
        <p:spPr>
          <a:xfrm>
            <a:off x="305718" y="49917"/>
            <a:ext cx="80753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Initialize: distance to start = 0 and all others infinity</a:t>
            </a:r>
          </a:p>
          <a:p>
            <a:endParaRPr lang="en-US" sz="2000" dirty="0"/>
          </a:p>
          <a:p>
            <a:r>
              <a:rPr lang="en-US" sz="2000" dirty="0"/>
              <a:t>repeat</a:t>
            </a:r>
          </a:p>
          <a:p>
            <a:r>
              <a:rPr lang="en-US" sz="2000" dirty="0"/>
              <a:t>     get vertex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with shortest distance</a:t>
            </a:r>
          </a:p>
          <a:p>
            <a:endParaRPr lang="en-US" sz="2000" dirty="0"/>
          </a:p>
          <a:p>
            <a:r>
              <a:rPr lang="en-US" sz="2000" dirty="0"/>
              <a:t>     for each vertex,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, adjacent to v (edge exists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if path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 </a:t>
            </a:r>
            <a:r>
              <a:rPr lang="en-US" sz="2000" dirty="0"/>
              <a:t>is shortest then best path for adj so far</a:t>
            </a:r>
          </a:p>
          <a:p>
            <a:r>
              <a:rPr lang="en-US" sz="2000" dirty="0"/>
              <a:t>               update the distance for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               update the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28651738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81" name="Group 2">
            <a:extLst>
              <a:ext uri="{FF2B5EF4-FFF2-40B4-BE49-F238E27FC236}">
                <a16:creationId xmlns:a16="http://schemas.microsoft.com/office/drawing/2014/main" id="{496F9B7F-CF4D-D841-9910-3F1E0C9C8E6A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4035" name="Oval 3">
              <a:extLst>
                <a:ext uri="{FF2B5EF4-FFF2-40B4-BE49-F238E27FC236}">
                  <a16:creationId xmlns:a16="http://schemas.microsoft.com/office/drawing/2014/main" id="{228EAC08-6A1D-6743-B9BC-F2C555ABE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36" name="Text Box 4">
              <a:extLst>
                <a:ext uri="{FF2B5EF4-FFF2-40B4-BE49-F238E27FC236}">
                  <a16:creationId xmlns:a16="http://schemas.microsoft.com/office/drawing/2014/main" id="{5C957D5E-041C-314E-A52A-C6B347817E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2882" name="Group 5">
            <a:extLst>
              <a:ext uri="{FF2B5EF4-FFF2-40B4-BE49-F238E27FC236}">
                <a16:creationId xmlns:a16="http://schemas.microsoft.com/office/drawing/2014/main" id="{AB0E10A3-9082-204E-B77B-CF3D45E9954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4038" name="Oval 6">
              <a:extLst>
                <a:ext uri="{FF2B5EF4-FFF2-40B4-BE49-F238E27FC236}">
                  <a16:creationId xmlns:a16="http://schemas.microsoft.com/office/drawing/2014/main" id="{E0343FF0-D8D2-904D-97B6-B50C7D425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39" name="Text Box 7">
              <a:extLst>
                <a:ext uri="{FF2B5EF4-FFF2-40B4-BE49-F238E27FC236}">
                  <a16:creationId xmlns:a16="http://schemas.microsoft.com/office/drawing/2014/main" id="{33E4BDC8-1FC6-3D45-989D-341CAA628E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2883" name="Group 8">
            <a:extLst>
              <a:ext uri="{FF2B5EF4-FFF2-40B4-BE49-F238E27FC236}">
                <a16:creationId xmlns:a16="http://schemas.microsoft.com/office/drawing/2014/main" id="{AC939785-65EB-064F-9EC3-49125734C35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4041" name="Oval 9">
              <a:extLst>
                <a:ext uri="{FF2B5EF4-FFF2-40B4-BE49-F238E27FC236}">
                  <a16:creationId xmlns:a16="http://schemas.microsoft.com/office/drawing/2014/main" id="{EE474116-5E57-9B4C-A500-0B402D130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42" name="Text Box 10">
              <a:extLst>
                <a:ext uri="{FF2B5EF4-FFF2-40B4-BE49-F238E27FC236}">
                  <a16:creationId xmlns:a16="http://schemas.microsoft.com/office/drawing/2014/main" id="{8BB377E0-1CD1-CE45-BBB4-9B90B27CEF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2884" name="Group 11">
            <a:extLst>
              <a:ext uri="{FF2B5EF4-FFF2-40B4-BE49-F238E27FC236}">
                <a16:creationId xmlns:a16="http://schemas.microsoft.com/office/drawing/2014/main" id="{75846703-C85B-F94B-8EEF-C2A685BD55A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4044" name="Oval 12">
              <a:extLst>
                <a:ext uri="{FF2B5EF4-FFF2-40B4-BE49-F238E27FC236}">
                  <a16:creationId xmlns:a16="http://schemas.microsoft.com/office/drawing/2014/main" id="{E39D0E6B-333F-CD43-8844-483D4B5A0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45" name="Text Box 13">
              <a:extLst>
                <a:ext uri="{FF2B5EF4-FFF2-40B4-BE49-F238E27FC236}">
                  <a16:creationId xmlns:a16="http://schemas.microsoft.com/office/drawing/2014/main" id="{D4508952-766C-9C4D-B849-22E0598077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2885" name="Group 14">
            <a:extLst>
              <a:ext uri="{FF2B5EF4-FFF2-40B4-BE49-F238E27FC236}">
                <a16:creationId xmlns:a16="http://schemas.microsoft.com/office/drawing/2014/main" id="{39D14723-6054-F543-9B69-86510EF9D49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4047" name="Oval 15">
              <a:extLst>
                <a:ext uri="{FF2B5EF4-FFF2-40B4-BE49-F238E27FC236}">
                  <a16:creationId xmlns:a16="http://schemas.microsoft.com/office/drawing/2014/main" id="{F380248B-E317-F048-9553-CCA8089A8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48" name="Text Box 16">
              <a:extLst>
                <a:ext uri="{FF2B5EF4-FFF2-40B4-BE49-F238E27FC236}">
                  <a16:creationId xmlns:a16="http://schemas.microsoft.com/office/drawing/2014/main" id="{5708AE75-A382-1B45-831D-0E0E62EDCC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4049" name="Line 17">
            <a:extLst>
              <a:ext uri="{FF2B5EF4-FFF2-40B4-BE49-F238E27FC236}">
                <a16:creationId xmlns:a16="http://schemas.microsoft.com/office/drawing/2014/main" id="{735FBF49-9F0A-9C46-B0B7-AE10112B3F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0" name="Line 18">
            <a:extLst>
              <a:ext uri="{FF2B5EF4-FFF2-40B4-BE49-F238E27FC236}">
                <a16:creationId xmlns:a16="http://schemas.microsoft.com/office/drawing/2014/main" id="{ABA9EEE6-2B26-1644-8E34-6B738958F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1" name="Line 19">
            <a:extLst>
              <a:ext uri="{FF2B5EF4-FFF2-40B4-BE49-F238E27FC236}">
                <a16:creationId xmlns:a16="http://schemas.microsoft.com/office/drawing/2014/main" id="{68CB032D-8D40-DC4C-84C5-ABDC034BA3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2" name="Line 20">
            <a:extLst>
              <a:ext uri="{FF2B5EF4-FFF2-40B4-BE49-F238E27FC236}">
                <a16:creationId xmlns:a16="http://schemas.microsoft.com/office/drawing/2014/main" id="{2A8C84DF-2483-9741-8FDF-E7CB9B6E6B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3" name="Line 21">
            <a:extLst>
              <a:ext uri="{FF2B5EF4-FFF2-40B4-BE49-F238E27FC236}">
                <a16:creationId xmlns:a16="http://schemas.microsoft.com/office/drawing/2014/main" id="{8DE3F3BF-D8B2-0E42-822C-ACE33FAB7D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4" name="Line 22">
            <a:extLst>
              <a:ext uri="{FF2B5EF4-FFF2-40B4-BE49-F238E27FC236}">
                <a16:creationId xmlns:a16="http://schemas.microsoft.com/office/drawing/2014/main" id="{472FF661-1B90-C744-9F26-713D895EE0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5" name="Line 23">
            <a:extLst>
              <a:ext uri="{FF2B5EF4-FFF2-40B4-BE49-F238E27FC236}">
                <a16:creationId xmlns:a16="http://schemas.microsoft.com/office/drawing/2014/main" id="{98C598C4-FA12-4C40-BEAF-52D042E0CF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6" name="Text Box 24">
            <a:extLst>
              <a:ext uri="{FF2B5EF4-FFF2-40B4-BE49-F238E27FC236}">
                <a16:creationId xmlns:a16="http://schemas.microsoft.com/office/drawing/2014/main" id="{3689E02F-F148-3145-B037-896CEDA63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4057" name="Text Box 25">
            <a:extLst>
              <a:ext uri="{FF2B5EF4-FFF2-40B4-BE49-F238E27FC236}">
                <a16:creationId xmlns:a16="http://schemas.microsoft.com/office/drawing/2014/main" id="{E7F7CB4F-D5D8-514E-82CC-250437E83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4058" name="Text Box 26">
            <a:extLst>
              <a:ext uri="{FF2B5EF4-FFF2-40B4-BE49-F238E27FC236}">
                <a16:creationId xmlns:a16="http://schemas.microsoft.com/office/drawing/2014/main" id="{D7E38A07-5BB2-F245-8AC9-8954B3D5E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4059" name="Text Box 27">
            <a:extLst>
              <a:ext uri="{FF2B5EF4-FFF2-40B4-BE49-F238E27FC236}">
                <a16:creationId xmlns:a16="http://schemas.microsoft.com/office/drawing/2014/main" id="{B084829B-54C9-4443-8B17-A73747CEC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4060" name="Text Box 28">
            <a:extLst>
              <a:ext uri="{FF2B5EF4-FFF2-40B4-BE49-F238E27FC236}">
                <a16:creationId xmlns:a16="http://schemas.microsoft.com/office/drawing/2014/main" id="{86C99AC5-544D-D446-AC9E-2FA2AA575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4061" name="Text Box 29">
            <a:extLst>
              <a:ext uri="{FF2B5EF4-FFF2-40B4-BE49-F238E27FC236}">
                <a16:creationId xmlns:a16="http://schemas.microsoft.com/office/drawing/2014/main" id="{D948AAD0-D276-C34E-B184-D9A75F806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4062" name="Text Box 30">
            <a:extLst>
              <a:ext uri="{FF2B5EF4-FFF2-40B4-BE49-F238E27FC236}">
                <a16:creationId xmlns:a16="http://schemas.microsoft.com/office/drawing/2014/main" id="{7F64235E-B17E-F746-9BAB-55A95254B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44064" name="Text Box 32">
            <a:extLst>
              <a:ext uri="{FF2B5EF4-FFF2-40B4-BE49-F238E27FC236}">
                <a16:creationId xmlns:a16="http://schemas.microsoft.com/office/drawing/2014/main" id="{1B7BBF59-6CDF-7743-BAE2-A35543266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44065" name="Text Box 33">
            <a:extLst>
              <a:ext uri="{FF2B5EF4-FFF2-40B4-BE49-F238E27FC236}">
                <a16:creationId xmlns:a16="http://schemas.microsoft.com/office/drawing/2014/main" id="{C19F2DA4-9944-6840-90E5-BEA1C82C2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4066" name="Text Box 34">
            <a:extLst>
              <a:ext uri="{FF2B5EF4-FFF2-40B4-BE49-F238E27FC236}">
                <a16:creationId xmlns:a16="http://schemas.microsoft.com/office/drawing/2014/main" id="{4663E9D2-86D0-584B-AA83-805E372F9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4067" name="Text Box 35">
            <a:extLst>
              <a:ext uri="{FF2B5EF4-FFF2-40B4-BE49-F238E27FC236}">
                <a16:creationId xmlns:a16="http://schemas.microsoft.com/office/drawing/2014/main" id="{FABF8B56-CB6C-2040-B18D-A862B4F8B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44068" name="Text Box 36">
            <a:extLst>
              <a:ext uri="{FF2B5EF4-FFF2-40B4-BE49-F238E27FC236}">
                <a16:creationId xmlns:a16="http://schemas.microsoft.com/office/drawing/2014/main" id="{7D45A78D-362D-B545-B2B6-49403C70E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4070" name="Text Box 38">
            <a:extLst>
              <a:ext uri="{FF2B5EF4-FFF2-40B4-BE49-F238E27FC236}">
                <a16:creationId xmlns:a16="http://schemas.microsoft.com/office/drawing/2014/main" id="{DDCADF34-2C7F-B243-AE8D-22581E91E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PQ</a:t>
            </a:r>
          </a:p>
        </p:txBody>
      </p:sp>
      <p:sp>
        <p:nvSpPr>
          <p:cNvPr id="44071" name="Text Box 39">
            <a:extLst>
              <a:ext uri="{FF2B5EF4-FFF2-40B4-BE49-F238E27FC236}">
                <a16:creationId xmlns:a16="http://schemas.microsoft.com/office/drawing/2014/main" id="{237CF6CE-6F36-284A-B846-D4DE4FA47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  </a:t>
            </a: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1</a:t>
            </a:r>
            <a:br>
              <a:rPr lang="en-US" altLang="en-US">
                <a:solidFill>
                  <a:srgbClr val="FF0000"/>
                </a:solidFill>
                <a:sym typeface="Symbol" pitchFamily="2" charset="2"/>
              </a:rPr>
            </a:b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B</a:t>
            </a:r>
            <a:r>
              <a:rPr lang="en-US" altLang="en-US">
                <a:solidFill>
                  <a:srgbClr val="FF0000"/>
                </a:solidFill>
              </a:rPr>
              <a:t>  </a:t>
            </a: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4072" name="Line 40">
            <a:extLst>
              <a:ext uri="{FF2B5EF4-FFF2-40B4-BE49-F238E27FC236}">
                <a16:creationId xmlns:a16="http://schemas.microsoft.com/office/drawing/2014/main" id="{1B403F82-B965-4449-AC63-3B74E99962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90B5AEA-D152-D94B-8A35-E5B555305EEE}"/>
              </a:ext>
            </a:extLst>
          </p:cNvPr>
          <p:cNvSpPr/>
          <p:nvPr/>
        </p:nvSpPr>
        <p:spPr>
          <a:xfrm>
            <a:off x="305718" y="49917"/>
            <a:ext cx="80753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Initialize: distance to start = 0 and all others infinity</a:t>
            </a:r>
          </a:p>
          <a:p>
            <a:endParaRPr lang="en-US" sz="2000" dirty="0"/>
          </a:p>
          <a:p>
            <a:r>
              <a:rPr lang="en-US" sz="2000" dirty="0"/>
              <a:t>repeat</a:t>
            </a:r>
          </a:p>
          <a:p>
            <a:r>
              <a:rPr lang="en-US" sz="2000" dirty="0"/>
              <a:t>     get vertex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with shortest distance</a:t>
            </a:r>
          </a:p>
          <a:p>
            <a:endParaRPr lang="en-US" sz="2000" dirty="0"/>
          </a:p>
          <a:p>
            <a:r>
              <a:rPr lang="en-US" sz="2000" dirty="0"/>
              <a:t>     for each vertex,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, adjacent to v (edge exists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if path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 </a:t>
            </a:r>
            <a:r>
              <a:rPr lang="en-US" sz="2000" dirty="0"/>
              <a:t>is shortest then best path for adj so far</a:t>
            </a:r>
          </a:p>
          <a:p>
            <a:r>
              <a:rPr lang="en-US" sz="2000" dirty="0"/>
              <a:t>               update the distance for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               update the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1573555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82" name="Text Box 26">
            <a:extLst>
              <a:ext uri="{FF2B5EF4-FFF2-40B4-BE49-F238E27FC236}">
                <a16:creationId xmlns:a16="http://schemas.microsoft.com/office/drawing/2014/main" id="{4F2199D2-31AD-A54B-885F-91D0B2208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3906" name="Group 2">
            <a:extLst>
              <a:ext uri="{FF2B5EF4-FFF2-40B4-BE49-F238E27FC236}">
                <a16:creationId xmlns:a16="http://schemas.microsoft.com/office/drawing/2014/main" id="{3E5B087B-FFFD-674E-B3FA-ACDFA6E34EA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5059" name="Oval 3">
              <a:extLst>
                <a:ext uri="{FF2B5EF4-FFF2-40B4-BE49-F238E27FC236}">
                  <a16:creationId xmlns:a16="http://schemas.microsoft.com/office/drawing/2014/main" id="{B48EB5B6-84B3-2647-A2C6-39D569C04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60" name="Text Box 4">
              <a:extLst>
                <a:ext uri="{FF2B5EF4-FFF2-40B4-BE49-F238E27FC236}">
                  <a16:creationId xmlns:a16="http://schemas.microsoft.com/office/drawing/2014/main" id="{909CD683-692E-4948-A415-4964599866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3907" name="Group 5">
            <a:extLst>
              <a:ext uri="{FF2B5EF4-FFF2-40B4-BE49-F238E27FC236}">
                <a16:creationId xmlns:a16="http://schemas.microsoft.com/office/drawing/2014/main" id="{0C960A77-A2FA-CD4D-A71D-E3E0455DBDB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5062" name="Oval 6">
              <a:extLst>
                <a:ext uri="{FF2B5EF4-FFF2-40B4-BE49-F238E27FC236}">
                  <a16:creationId xmlns:a16="http://schemas.microsoft.com/office/drawing/2014/main" id="{F50F49CF-7739-A648-A54D-E9C4CD8252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63" name="Text Box 7">
              <a:extLst>
                <a:ext uri="{FF2B5EF4-FFF2-40B4-BE49-F238E27FC236}">
                  <a16:creationId xmlns:a16="http://schemas.microsoft.com/office/drawing/2014/main" id="{1AFB4876-F63B-9545-A1DE-250CE19F2D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3908" name="Group 8">
            <a:extLst>
              <a:ext uri="{FF2B5EF4-FFF2-40B4-BE49-F238E27FC236}">
                <a16:creationId xmlns:a16="http://schemas.microsoft.com/office/drawing/2014/main" id="{05045341-7C84-184A-AE2E-EC18B7EA9F73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5065" name="Oval 9">
              <a:extLst>
                <a:ext uri="{FF2B5EF4-FFF2-40B4-BE49-F238E27FC236}">
                  <a16:creationId xmlns:a16="http://schemas.microsoft.com/office/drawing/2014/main" id="{A47FEEF7-E31A-7248-82C3-83307C755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66" name="Text Box 10">
              <a:extLst>
                <a:ext uri="{FF2B5EF4-FFF2-40B4-BE49-F238E27FC236}">
                  <a16:creationId xmlns:a16="http://schemas.microsoft.com/office/drawing/2014/main" id="{D4B9B97D-8F8C-B349-B793-D51CFFB183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3909" name="Group 11">
            <a:extLst>
              <a:ext uri="{FF2B5EF4-FFF2-40B4-BE49-F238E27FC236}">
                <a16:creationId xmlns:a16="http://schemas.microsoft.com/office/drawing/2014/main" id="{F3610AEF-0A92-C940-8791-F9720DBD3C5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5068" name="Oval 12">
              <a:extLst>
                <a:ext uri="{FF2B5EF4-FFF2-40B4-BE49-F238E27FC236}">
                  <a16:creationId xmlns:a16="http://schemas.microsoft.com/office/drawing/2014/main" id="{B0A04566-C98E-1C4A-B536-36A3A639D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69" name="Text Box 13">
              <a:extLst>
                <a:ext uri="{FF2B5EF4-FFF2-40B4-BE49-F238E27FC236}">
                  <a16:creationId xmlns:a16="http://schemas.microsoft.com/office/drawing/2014/main" id="{4915D137-D46A-9642-9530-4AE9A92322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3910" name="Group 14">
            <a:extLst>
              <a:ext uri="{FF2B5EF4-FFF2-40B4-BE49-F238E27FC236}">
                <a16:creationId xmlns:a16="http://schemas.microsoft.com/office/drawing/2014/main" id="{5454D644-2CBD-964E-B3AE-90BCFF7D531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5071" name="Oval 15">
              <a:extLst>
                <a:ext uri="{FF2B5EF4-FFF2-40B4-BE49-F238E27FC236}">
                  <a16:creationId xmlns:a16="http://schemas.microsoft.com/office/drawing/2014/main" id="{33F27AD1-5EB5-114C-9ED5-3F4D9BC34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72" name="Text Box 16">
              <a:extLst>
                <a:ext uri="{FF2B5EF4-FFF2-40B4-BE49-F238E27FC236}">
                  <a16:creationId xmlns:a16="http://schemas.microsoft.com/office/drawing/2014/main" id="{20A7DC9F-9826-2148-A4F2-FA5B82851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5073" name="Line 17">
            <a:extLst>
              <a:ext uri="{FF2B5EF4-FFF2-40B4-BE49-F238E27FC236}">
                <a16:creationId xmlns:a16="http://schemas.microsoft.com/office/drawing/2014/main" id="{3BB5A807-9C71-EB47-A428-2C7B91D1A1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4" name="Line 18">
            <a:extLst>
              <a:ext uri="{FF2B5EF4-FFF2-40B4-BE49-F238E27FC236}">
                <a16:creationId xmlns:a16="http://schemas.microsoft.com/office/drawing/2014/main" id="{A1B9973B-9CC3-354F-AEB7-E6704B45CC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5" name="Line 19">
            <a:extLst>
              <a:ext uri="{FF2B5EF4-FFF2-40B4-BE49-F238E27FC236}">
                <a16:creationId xmlns:a16="http://schemas.microsoft.com/office/drawing/2014/main" id="{7436A2AC-B00E-EE44-A57E-A59950534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6" name="Line 20">
            <a:extLst>
              <a:ext uri="{FF2B5EF4-FFF2-40B4-BE49-F238E27FC236}">
                <a16:creationId xmlns:a16="http://schemas.microsoft.com/office/drawing/2014/main" id="{CFA1F9E2-CA7A-464B-90FC-A340732356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7" name="Line 21">
            <a:extLst>
              <a:ext uri="{FF2B5EF4-FFF2-40B4-BE49-F238E27FC236}">
                <a16:creationId xmlns:a16="http://schemas.microsoft.com/office/drawing/2014/main" id="{9EE1D19B-CE86-2B43-A877-FFD9F29BFA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8" name="Line 22">
            <a:extLst>
              <a:ext uri="{FF2B5EF4-FFF2-40B4-BE49-F238E27FC236}">
                <a16:creationId xmlns:a16="http://schemas.microsoft.com/office/drawing/2014/main" id="{4FD04FDD-44C9-924A-89BF-6C9CA0932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9" name="Line 23">
            <a:extLst>
              <a:ext uri="{FF2B5EF4-FFF2-40B4-BE49-F238E27FC236}">
                <a16:creationId xmlns:a16="http://schemas.microsoft.com/office/drawing/2014/main" id="{96695A50-3F8C-6649-B757-285B5FAD02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80" name="Text Box 24">
            <a:extLst>
              <a:ext uri="{FF2B5EF4-FFF2-40B4-BE49-F238E27FC236}">
                <a16:creationId xmlns:a16="http://schemas.microsoft.com/office/drawing/2014/main" id="{F902DD54-45D9-4242-9516-C57A67CCE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5081" name="Text Box 25">
            <a:extLst>
              <a:ext uri="{FF2B5EF4-FFF2-40B4-BE49-F238E27FC236}">
                <a16:creationId xmlns:a16="http://schemas.microsoft.com/office/drawing/2014/main" id="{6780EC0A-FDA0-E448-858A-14B8C156F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5083" name="Text Box 27">
            <a:extLst>
              <a:ext uri="{FF2B5EF4-FFF2-40B4-BE49-F238E27FC236}">
                <a16:creationId xmlns:a16="http://schemas.microsoft.com/office/drawing/2014/main" id="{120B6D63-3628-3F4A-A5E2-E1148DD67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5084" name="Text Box 28">
            <a:extLst>
              <a:ext uri="{FF2B5EF4-FFF2-40B4-BE49-F238E27FC236}">
                <a16:creationId xmlns:a16="http://schemas.microsoft.com/office/drawing/2014/main" id="{97462CEA-F9DC-274C-B256-4BA9F8E06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5085" name="Text Box 29">
            <a:extLst>
              <a:ext uri="{FF2B5EF4-FFF2-40B4-BE49-F238E27FC236}">
                <a16:creationId xmlns:a16="http://schemas.microsoft.com/office/drawing/2014/main" id="{5AEF4044-DA60-4C44-A23C-33D4630DA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5086" name="Text Box 30">
            <a:extLst>
              <a:ext uri="{FF2B5EF4-FFF2-40B4-BE49-F238E27FC236}">
                <a16:creationId xmlns:a16="http://schemas.microsoft.com/office/drawing/2014/main" id="{9D2963DA-CF43-514D-8463-52DCF394E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45088" name="Text Box 32">
            <a:extLst>
              <a:ext uri="{FF2B5EF4-FFF2-40B4-BE49-F238E27FC236}">
                <a16:creationId xmlns:a16="http://schemas.microsoft.com/office/drawing/2014/main" id="{4A1EFAE5-C94A-854B-A4A3-3A72C5C18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45089" name="Text Box 33">
            <a:extLst>
              <a:ext uri="{FF2B5EF4-FFF2-40B4-BE49-F238E27FC236}">
                <a16:creationId xmlns:a16="http://schemas.microsoft.com/office/drawing/2014/main" id="{51ACB58D-8281-CB4B-A3BF-E3A5403D1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5090" name="Text Box 34">
            <a:extLst>
              <a:ext uri="{FF2B5EF4-FFF2-40B4-BE49-F238E27FC236}">
                <a16:creationId xmlns:a16="http://schemas.microsoft.com/office/drawing/2014/main" id="{7EA75A16-7F02-BE41-B4C9-2B6B6271A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5091" name="Text Box 35">
            <a:extLst>
              <a:ext uri="{FF2B5EF4-FFF2-40B4-BE49-F238E27FC236}">
                <a16:creationId xmlns:a16="http://schemas.microsoft.com/office/drawing/2014/main" id="{DAC7D36E-4AD3-7643-A68F-17617D600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45092" name="Text Box 36">
            <a:extLst>
              <a:ext uri="{FF2B5EF4-FFF2-40B4-BE49-F238E27FC236}">
                <a16:creationId xmlns:a16="http://schemas.microsoft.com/office/drawing/2014/main" id="{578C1310-33F1-2340-AA84-7E5A9F863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5094" name="Text Box 38">
            <a:extLst>
              <a:ext uri="{FF2B5EF4-FFF2-40B4-BE49-F238E27FC236}">
                <a16:creationId xmlns:a16="http://schemas.microsoft.com/office/drawing/2014/main" id="{50A70F3C-4EBC-3048-9EDF-32FD018D7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PQ</a:t>
            </a:r>
          </a:p>
        </p:txBody>
      </p:sp>
      <p:sp>
        <p:nvSpPr>
          <p:cNvPr id="45095" name="Text Box 39">
            <a:extLst>
              <a:ext uri="{FF2B5EF4-FFF2-40B4-BE49-F238E27FC236}">
                <a16:creationId xmlns:a16="http://schemas.microsoft.com/office/drawing/2014/main" id="{44EE4431-EDB6-3B48-9140-476405C60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5096" name="Line 40">
            <a:extLst>
              <a:ext uri="{FF2B5EF4-FFF2-40B4-BE49-F238E27FC236}">
                <a16:creationId xmlns:a16="http://schemas.microsoft.com/office/drawing/2014/main" id="{34ACBFBE-E237-3945-81DD-792E26285B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C3739B4-C161-1D42-AF35-1D80678D5022}"/>
              </a:ext>
            </a:extLst>
          </p:cNvPr>
          <p:cNvSpPr/>
          <p:nvPr/>
        </p:nvSpPr>
        <p:spPr>
          <a:xfrm>
            <a:off x="305718" y="49917"/>
            <a:ext cx="80753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Initialize: distance to start = 0 and all others infinity</a:t>
            </a:r>
          </a:p>
          <a:p>
            <a:endParaRPr lang="en-US" sz="2000" dirty="0"/>
          </a:p>
          <a:p>
            <a:r>
              <a:rPr lang="en-US" sz="2000" dirty="0"/>
              <a:t>repeat</a:t>
            </a:r>
          </a:p>
          <a:p>
            <a:r>
              <a:rPr lang="en-US" sz="2000" dirty="0"/>
              <a:t>     get vertex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with shortest distance</a:t>
            </a:r>
          </a:p>
          <a:p>
            <a:endParaRPr lang="en-US" sz="2000" dirty="0"/>
          </a:p>
          <a:p>
            <a:r>
              <a:rPr lang="en-US" sz="2000" dirty="0"/>
              <a:t>     for each vertex,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, adjacent to v (edge exists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if path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 </a:t>
            </a:r>
            <a:r>
              <a:rPr lang="en-US" sz="2000" dirty="0"/>
              <a:t>is shortest then best path for adj so far</a:t>
            </a:r>
          </a:p>
          <a:p>
            <a:r>
              <a:rPr lang="en-US" sz="2000" dirty="0"/>
              <a:t>               update the distance for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               update the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19258645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>
            <a:extLst>
              <a:ext uri="{FF2B5EF4-FFF2-40B4-BE49-F238E27FC236}">
                <a16:creationId xmlns:a16="http://schemas.microsoft.com/office/drawing/2014/main" id="{34DA40D6-F218-9B4F-BBAC-BFFFA24F0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4930" name="Group 3">
            <a:extLst>
              <a:ext uri="{FF2B5EF4-FFF2-40B4-BE49-F238E27FC236}">
                <a16:creationId xmlns:a16="http://schemas.microsoft.com/office/drawing/2014/main" id="{94E8A463-1018-2C4D-A103-AB43DAACEEA8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6084" name="Oval 4">
              <a:extLst>
                <a:ext uri="{FF2B5EF4-FFF2-40B4-BE49-F238E27FC236}">
                  <a16:creationId xmlns:a16="http://schemas.microsoft.com/office/drawing/2014/main" id="{99EC1268-C0BB-9F4F-96C9-464DDABE4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85" name="Text Box 5">
              <a:extLst>
                <a:ext uri="{FF2B5EF4-FFF2-40B4-BE49-F238E27FC236}">
                  <a16:creationId xmlns:a16="http://schemas.microsoft.com/office/drawing/2014/main" id="{8AAA5C1F-49F1-604C-A29C-2956E7479F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4931" name="Group 6">
            <a:extLst>
              <a:ext uri="{FF2B5EF4-FFF2-40B4-BE49-F238E27FC236}">
                <a16:creationId xmlns:a16="http://schemas.microsoft.com/office/drawing/2014/main" id="{9825D707-50B8-5A49-B2F9-62A9A9AA033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6087" name="Oval 7">
              <a:extLst>
                <a:ext uri="{FF2B5EF4-FFF2-40B4-BE49-F238E27FC236}">
                  <a16:creationId xmlns:a16="http://schemas.microsoft.com/office/drawing/2014/main" id="{9054A42F-9E12-E541-9D75-C63F1BABD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88" name="Text Box 8">
              <a:extLst>
                <a:ext uri="{FF2B5EF4-FFF2-40B4-BE49-F238E27FC236}">
                  <a16:creationId xmlns:a16="http://schemas.microsoft.com/office/drawing/2014/main" id="{B682A163-F210-6D44-B641-94E24EEF9A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4932" name="Group 9">
            <a:extLst>
              <a:ext uri="{FF2B5EF4-FFF2-40B4-BE49-F238E27FC236}">
                <a16:creationId xmlns:a16="http://schemas.microsoft.com/office/drawing/2014/main" id="{E1271D8A-4AAA-0044-965A-B5EF5A7BE2F6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6090" name="Oval 10">
              <a:extLst>
                <a:ext uri="{FF2B5EF4-FFF2-40B4-BE49-F238E27FC236}">
                  <a16:creationId xmlns:a16="http://schemas.microsoft.com/office/drawing/2014/main" id="{BCCE5A89-0808-1E4D-9C67-88B05C9B3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91" name="Text Box 11">
              <a:extLst>
                <a:ext uri="{FF2B5EF4-FFF2-40B4-BE49-F238E27FC236}">
                  <a16:creationId xmlns:a16="http://schemas.microsoft.com/office/drawing/2014/main" id="{40C96E7E-5340-EB4A-800D-B153E0AFA2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4933" name="Group 12">
            <a:extLst>
              <a:ext uri="{FF2B5EF4-FFF2-40B4-BE49-F238E27FC236}">
                <a16:creationId xmlns:a16="http://schemas.microsoft.com/office/drawing/2014/main" id="{311A9132-03F4-A645-A480-179458D4208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6093" name="Oval 13">
              <a:extLst>
                <a:ext uri="{FF2B5EF4-FFF2-40B4-BE49-F238E27FC236}">
                  <a16:creationId xmlns:a16="http://schemas.microsoft.com/office/drawing/2014/main" id="{447218CF-EC7A-4341-91A3-77752B0E5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94" name="Text Box 14">
              <a:extLst>
                <a:ext uri="{FF2B5EF4-FFF2-40B4-BE49-F238E27FC236}">
                  <a16:creationId xmlns:a16="http://schemas.microsoft.com/office/drawing/2014/main" id="{29204F61-A428-FC45-A71D-B0E04CF479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4934" name="Group 15">
            <a:extLst>
              <a:ext uri="{FF2B5EF4-FFF2-40B4-BE49-F238E27FC236}">
                <a16:creationId xmlns:a16="http://schemas.microsoft.com/office/drawing/2014/main" id="{0B78DFE6-AE47-254D-A056-D20F631EF30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6096" name="Oval 16">
              <a:extLst>
                <a:ext uri="{FF2B5EF4-FFF2-40B4-BE49-F238E27FC236}">
                  <a16:creationId xmlns:a16="http://schemas.microsoft.com/office/drawing/2014/main" id="{0B66A4F8-9BE2-B54A-927F-784A08165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97" name="Text Box 17">
              <a:extLst>
                <a:ext uri="{FF2B5EF4-FFF2-40B4-BE49-F238E27FC236}">
                  <a16:creationId xmlns:a16="http://schemas.microsoft.com/office/drawing/2014/main" id="{B3006370-5973-D74B-BC01-80080ADD8D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6098" name="Line 18">
            <a:extLst>
              <a:ext uri="{FF2B5EF4-FFF2-40B4-BE49-F238E27FC236}">
                <a16:creationId xmlns:a16="http://schemas.microsoft.com/office/drawing/2014/main" id="{E47CD25C-89AB-EC48-92AD-80606BBD4D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9" name="Line 19">
            <a:extLst>
              <a:ext uri="{FF2B5EF4-FFF2-40B4-BE49-F238E27FC236}">
                <a16:creationId xmlns:a16="http://schemas.microsoft.com/office/drawing/2014/main" id="{361B7B2D-FEB2-1B4F-B01F-DE006C1D13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0" name="Line 20">
            <a:extLst>
              <a:ext uri="{FF2B5EF4-FFF2-40B4-BE49-F238E27FC236}">
                <a16:creationId xmlns:a16="http://schemas.microsoft.com/office/drawing/2014/main" id="{E9810233-E00D-5E44-9A89-5BB2972F77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1" name="Line 21">
            <a:extLst>
              <a:ext uri="{FF2B5EF4-FFF2-40B4-BE49-F238E27FC236}">
                <a16:creationId xmlns:a16="http://schemas.microsoft.com/office/drawing/2014/main" id="{F71FCF77-CE02-B841-8643-1E6732A747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2" name="Line 22">
            <a:extLst>
              <a:ext uri="{FF2B5EF4-FFF2-40B4-BE49-F238E27FC236}">
                <a16:creationId xmlns:a16="http://schemas.microsoft.com/office/drawing/2014/main" id="{2B586C21-4877-C94B-B91D-D7EBF88E14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3" name="Line 23">
            <a:extLst>
              <a:ext uri="{FF2B5EF4-FFF2-40B4-BE49-F238E27FC236}">
                <a16:creationId xmlns:a16="http://schemas.microsoft.com/office/drawing/2014/main" id="{C7403686-0936-2C46-B8B5-05FA8886ED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4" name="Line 24">
            <a:extLst>
              <a:ext uri="{FF2B5EF4-FFF2-40B4-BE49-F238E27FC236}">
                <a16:creationId xmlns:a16="http://schemas.microsoft.com/office/drawing/2014/main" id="{0384EC95-8AFC-2040-B69C-952626AF25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5" name="Text Box 25">
            <a:extLst>
              <a:ext uri="{FF2B5EF4-FFF2-40B4-BE49-F238E27FC236}">
                <a16:creationId xmlns:a16="http://schemas.microsoft.com/office/drawing/2014/main" id="{F9A59BD4-3A8A-CE46-BFEB-E903F9F72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6106" name="Text Box 26">
            <a:extLst>
              <a:ext uri="{FF2B5EF4-FFF2-40B4-BE49-F238E27FC236}">
                <a16:creationId xmlns:a16="http://schemas.microsoft.com/office/drawing/2014/main" id="{71B13955-ECC3-7246-9E1C-B711AA072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6107" name="Text Box 27">
            <a:extLst>
              <a:ext uri="{FF2B5EF4-FFF2-40B4-BE49-F238E27FC236}">
                <a16:creationId xmlns:a16="http://schemas.microsoft.com/office/drawing/2014/main" id="{55B688F3-464D-AD42-B700-0A8D6797D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6108" name="Text Box 28">
            <a:extLst>
              <a:ext uri="{FF2B5EF4-FFF2-40B4-BE49-F238E27FC236}">
                <a16:creationId xmlns:a16="http://schemas.microsoft.com/office/drawing/2014/main" id="{531FF995-060D-D34D-A248-29F4CC5FA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6109" name="Text Box 29">
            <a:extLst>
              <a:ext uri="{FF2B5EF4-FFF2-40B4-BE49-F238E27FC236}">
                <a16:creationId xmlns:a16="http://schemas.microsoft.com/office/drawing/2014/main" id="{A0335308-AC7F-9840-BD6F-9D26E3AD5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6110" name="Text Box 30">
            <a:extLst>
              <a:ext uri="{FF2B5EF4-FFF2-40B4-BE49-F238E27FC236}">
                <a16:creationId xmlns:a16="http://schemas.microsoft.com/office/drawing/2014/main" id="{DB76BA48-2E76-CC4C-8947-B071FBC1F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46112" name="Text Box 32">
            <a:extLst>
              <a:ext uri="{FF2B5EF4-FFF2-40B4-BE49-F238E27FC236}">
                <a16:creationId xmlns:a16="http://schemas.microsoft.com/office/drawing/2014/main" id="{AB691993-13AA-5D48-BF34-C65CC5AE5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46113" name="Text Box 33">
            <a:extLst>
              <a:ext uri="{FF2B5EF4-FFF2-40B4-BE49-F238E27FC236}">
                <a16:creationId xmlns:a16="http://schemas.microsoft.com/office/drawing/2014/main" id="{10854C6A-5687-2747-9C56-ED3342A2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6114" name="Text Box 34">
            <a:extLst>
              <a:ext uri="{FF2B5EF4-FFF2-40B4-BE49-F238E27FC236}">
                <a16:creationId xmlns:a16="http://schemas.microsoft.com/office/drawing/2014/main" id="{965C4545-81E3-4C48-8025-68B31F5DD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6115" name="Text Box 35">
            <a:extLst>
              <a:ext uri="{FF2B5EF4-FFF2-40B4-BE49-F238E27FC236}">
                <a16:creationId xmlns:a16="http://schemas.microsoft.com/office/drawing/2014/main" id="{6935DC60-AB9A-594C-9F48-618908182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46116" name="Text Box 36">
            <a:extLst>
              <a:ext uri="{FF2B5EF4-FFF2-40B4-BE49-F238E27FC236}">
                <a16:creationId xmlns:a16="http://schemas.microsoft.com/office/drawing/2014/main" id="{F7105C72-CB0D-0945-9F2C-245D5E7D6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6118" name="Text Box 38">
            <a:extLst>
              <a:ext uri="{FF2B5EF4-FFF2-40B4-BE49-F238E27FC236}">
                <a16:creationId xmlns:a16="http://schemas.microsoft.com/office/drawing/2014/main" id="{78381544-36F0-C345-98A3-E83D120BA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PQ</a:t>
            </a:r>
          </a:p>
        </p:txBody>
      </p:sp>
      <p:sp>
        <p:nvSpPr>
          <p:cNvPr id="46119" name="Text Box 39">
            <a:extLst>
              <a:ext uri="{FF2B5EF4-FFF2-40B4-BE49-F238E27FC236}">
                <a16:creationId xmlns:a16="http://schemas.microsoft.com/office/drawing/2014/main" id="{C035A14B-457B-6246-B848-85E07F140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6120" name="Line 40">
            <a:extLst>
              <a:ext uri="{FF2B5EF4-FFF2-40B4-BE49-F238E27FC236}">
                <a16:creationId xmlns:a16="http://schemas.microsoft.com/office/drawing/2014/main" id="{CB8C7D18-666A-1B46-AE29-62A94260B4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1" name="Oval 41">
            <a:extLst>
              <a:ext uri="{FF2B5EF4-FFF2-40B4-BE49-F238E27FC236}">
                <a16:creationId xmlns:a16="http://schemas.microsoft.com/office/drawing/2014/main" id="{89306009-CA47-B04E-8B58-AF835FF92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9530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322F526-6890-114E-9B1C-4B3FE72656CF}"/>
              </a:ext>
            </a:extLst>
          </p:cNvPr>
          <p:cNvSpPr/>
          <p:nvPr/>
        </p:nvSpPr>
        <p:spPr>
          <a:xfrm>
            <a:off x="305718" y="49917"/>
            <a:ext cx="80753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Initialize: distance to start = 0 and all others infinity</a:t>
            </a:r>
          </a:p>
          <a:p>
            <a:endParaRPr lang="en-US" sz="2000" dirty="0"/>
          </a:p>
          <a:p>
            <a:r>
              <a:rPr lang="en-US" sz="2000" dirty="0"/>
              <a:t>repeat</a:t>
            </a:r>
          </a:p>
          <a:p>
            <a:r>
              <a:rPr lang="en-US" sz="2000" dirty="0"/>
              <a:t>     get vertex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with shortest distance</a:t>
            </a:r>
          </a:p>
          <a:p>
            <a:endParaRPr lang="en-US" sz="2000" dirty="0"/>
          </a:p>
          <a:p>
            <a:r>
              <a:rPr lang="en-US" sz="2000" dirty="0"/>
              <a:t>     for each vertex,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, adjacent to v (edge exists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if path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 </a:t>
            </a:r>
            <a:r>
              <a:rPr lang="en-US" sz="2000" dirty="0"/>
              <a:t>is shortest then best path for adj so far</a:t>
            </a:r>
          </a:p>
          <a:p>
            <a:r>
              <a:rPr lang="en-US" sz="2000" dirty="0"/>
              <a:t>               update the distance for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               update the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4184038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>
            <a:extLst>
              <a:ext uri="{FF2B5EF4-FFF2-40B4-BE49-F238E27FC236}">
                <a16:creationId xmlns:a16="http://schemas.microsoft.com/office/drawing/2014/main" id="{BFE8554D-9C05-7843-BE07-A831D45D6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96258" name="Rectangle 3">
            <a:extLst>
              <a:ext uri="{FF2B5EF4-FFF2-40B4-BE49-F238E27FC236}">
                <a16:creationId xmlns:a16="http://schemas.microsoft.com/office/drawing/2014/main" id="{B39AB566-F7A3-2F47-8FE5-006951F31B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shortest path from a to d?</a:t>
            </a:r>
          </a:p>
        </p:txBody>
      </p:sp>
      <p:grpSp>
        <p:nvGrpSpPr>
          <p:cNvPr id="96259" name="Group 4">
            <a:extLst>
              <a:ext uri="{FF2B5EF4-FFF2-40B4-BE49-F238E27FC236}">
                <a16:creationId xmlns:a16="http://schemas.microsoft.com/office/drawing/2014/main" id="{EB94816B-561F-414D-90A4-5D54BEF62FE2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17413" name="Oval 5">
              <a:extLst>
                <a:ext uri="{FF2B5EF4-FFF2-40B4-BE49-F238E27FC236}">
                  <a16:creationId xmlns:a16="http://schemas.microsoft.com/office/drawing/2014/main" id="{210BF11C-4F75-3C4D-AB0A-1A470B4FA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14" name="Text Box 6">
              <a:extLst>
                <a:ext uri="{FF2B5EF4-FFF2-40B4-BE49-F238E27FC236}">
                  <a16:creationId xmlns:a16="http://schemas.microsoft.com/office/drawing/2014/main" id="{F66BFEDB-F87F-4F42-B26B-E3979B2866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6260" name="Group 7">
            <a:extLst>
              <a:ext uri="{FF2B5EF4-FFF2-40B4-BE49-F238E27FC236}">
                <a16:creationId xmlns:a16="http://schemas.microsoft.com/office/drawing/2014/main" id="{E62F6A90-3B56-0B4F-95B4-993FA9816C6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17416" name="Oval 8">
              <a:extLst>
                <a:ext uri="{FF2B5EF4-FFF2-40B4-BE49-F238E27FC236}">
                  <a16:creationId xmlns:a16="http://schemas.microsoft.com/office/drawing/2014/main" id="{A847DBCC-0A7C-1B44-8994-3233A8CA9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17" name="Text Box 9">
              <a:extLst>
                <a:ext uri="{FF2B5EF4-FFF2-40B4-BE49-F238E27FC236}">
                  <a16:creationId xmlns:a16="http://schemas.microsoft.com/office/drawing/2014/main" id="{55FBACCD-0858-2645-B2CB-9313FB938A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6261" name="Group 10">
            <a:extLst>
              <a:ext uri="{FF2B5EF4-FFF2-40B4-BE49-F238E27FC236}">
                <a16:creationId xmlns:a16="http://schemas.microsoft.com/office/drawing/2014/main" id="{697148D7-133C-D74E-B1B3-9E10CE0901B3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17419" name="Oval 11">
              <a:extLst>
                <a:ext uri="{FF2B5EF4-FFF2-40B4-BE49-F238E27FC236}">
                  <a16:creationId xmlns:a16="http://schemas.microsoft.com/office/drawing/2014/main" id="{5FBE8231-4B43-444B-BFED-9C662AAE9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20" name="Text Box 12">
              <a:extLst>
                <a:ext uri="{FF2B5EF4-FFF2-40B4-BE49-F238E27FC236}">
                  <a16:creationId xmlns:a16="http://schemas.microsoft.com/office/drawing/2014/main" id="{BA56AA2F-5137-AE4A-AB7B-7D7B0C11AC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6262" name="Group 13">
            <a:extLst>
              <a:ext uri="{FF2B5EF4-FFF2-40B4-BE49-F238E27FC236}">
                <a16:creationId xmlns:a16="http://schemas.microsoft.com/office/drawing/2014/main" id="{1BC8B0CE-626D-DA47-B948-DD1AE3CFCAFA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17422" name="Oval 14">
              <a:extLst>
                <a:ext uri="{FF2B5EF4-FFF2-40B4-BE49-F238E27FC236}">
                  <a16:creationId xmlns:a16="http://schemas.microsoft.com/office/drawing/2014/main" id="{059AA404-3E71-F145-8845-739BB64B1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23" name="Text Box 15">
              <a:extLst>
                <a:ext uri="{FF2B5EF4-FFF2-40B4-BE49-F238E27FC236}">
                  <a16:creationId xmlns:a16="http://schemas.microsoft.com/office/drawing/2014/main" id="{D36455A0-AB17-4C4F-B231-7DE58F977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6263" name="Group 16">
            <a:extLst>
              <a:ext uri="{FF2B5EF4-FFF2-40B4-BE49-F238E27FC236}">
                <a16:creationId xmlns:a16="http://schemas.microsoft.com/office/drawing/2014/main" id="{8B0A061C-7EBD-884B-A509-04DDFA6A883A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17425" name="Oval 17">
              <a:extLst>
                <a:ext uri="{FF2B5EF4-FFF2-40B4-BE49-F238E27FC236}">
                  <a16:creationId xmlns:a16="http://schemas.microsoft.com/office/drawing/2014/main" id="{51620941-5DBE-154B-8328-97DB9221D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26" name="Text Box 18">
              <a:extLst>
                <a:ext uri="{FF2B5EF4-FFF2-40B4-BE49-F238E27FC236}">
                  <a16:creationId xmlns:a16="http://schemas.microsoft.com/office/drawing/2014/main" id="{2664157F-FA6D-014A-983F-706A807DD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17432" name="Line 24">
            <a:extLst>
              <a:ext uri="{FF2B5EF4-FFF2-40B4-BE49-F238E27FC236}">
                <a16:creationId xmlns:a16="http://schemas.microsoft.com/office/drawing/2014/main" id="{1FA39463-FB44-C344-A7AB-A695405532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3" name="Line 25">
            <a:extLst>
              <a:ext uri="{FF2B5EF4-FFF2-40B4-BE49-F238E27FC236}">
                <a16:creationId xmlns:a16="http://schemas.microsoft.com/office/drawing/2014/main" id="{7187EB06-CA50-6D48-8726-1E75649E11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4" name="Line 26">
            <a:extLst>
              <a:ext uri="{FF2B5EF4-FFF2-40B4-BE49-F238E27FC236}">
                <a16:creationId xmlns:a16="http://schemas.microsoft.com/office/drawing/2014/main" id="{090A69B6-15A7-654C-A35C-1D0A300CF3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5" name="Line 27">
            <a:extLst>
              <a:ext uri="{FF2B5EF4-FFF2-40B4-BE49-F238E27FC236}">
                <a16:creationId xmlns:a16="http://schemas.microsoft.com/office/drawing/2014/main" id="{9633380F-6E0A-5C40-81AC-34538E67B0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6" name="Line 28">
            <a:extLst>
              <a:ext uri="{FF2B5EF4-FFF2-40B4-BE49-F238E27FC236}">
                <a16:creationId xmlns:a16="http://schemas.microsoft.com/office/drawing/2014/main" id="{DA833849-321A-354D-8FE6-057757E4D9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7" name="Line 29">
            <a:extLst>
              <a:ext uri="{FF2B5EF4-FFF2-40B4-BE49-F238E27FC236}">
                <a16:creationId xmlns:a16="http://schemas.microsoft.com/office/drawing/2014/main" id="{F75DA1A0-4A14-5640-A7D0-C7986992B9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8" name="Line 30">
            <a:extLst>
              <a:ext uri="{FF2B5EF4-FFF2-40B4-BE49-F238E27FC236}">
                <a16:creationId xmlns:a16="http://schemas.microsoft.com/office/drawing/2014/main" id="{4F8AF359-CE68-7A4F-8AD5-A87046F3D6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0304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>
            <a:extLst>
              <a:ext uri="{FF2B5EF4-FFF2-40B4-BE49-F238E27FC236}">
                <a16:creationId xmlns:a16="http://schemas.microsoft.com/office/drawing/2014/main" id="{417C7129-B70C-2F4E-98F3-814E6DEB1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5954" name="Group 3">
            <a:extLst>
              <a:ext uri="{FF2B5EF4-FFF2-40B4-BE49-F238E27FC236}">
                <a16:creationId xmlns:a16="http://schemas.microsoft.com/office/drawing/2014/main" id="{9D1BEE66-D4ED-F540-83B7-F2DE4EEE9B1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5300" name="Oval 4">
              <a:extLst>
                <a:ext uri="{FF2B5EF4-FFF2-40B4-BE49-F238E27FC236}">
                  <a16:creationId xmlns:a16="http://schemas.microsoft.com/office/drawing/2014/main" id="{5C631FB8-2484-3B4A-9926-A1A4A30B9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01" name="Text Box 5">
              <a:extLst>
                <a:ext uri="{FF2B5EF4-FFF2-40B4-BE49-F238E27FC236}">
                  <a16:creationId xmlns:a16="http://schemas.microsoft.com/office/drawing/2014/main" id="{D3BD6E3C-53CB-A74C-9CC5-9E54F90707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5955" name="Group 6">
            <a:extLst>
              <a:ext uri="{FF2B5EF4-FFF2-40B4-BE49-F238E27FC236}">
                <a16:creationId xmlns:a16="http://schemas.microsoft.com/office/drawing/2014/main" id="{28224D41-4857-CB49-906B-C5C0FE05C7B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5303" name="Oval 7">
              <a:extLst>
                <a:ext uri="{FF2B5EF4-FFF2-40B4-BE49-F238E27FC236}">
                  <a16:creationId xmlns:a16="http://schemas.microsoft.com/office/drawing/2014/main" id="{F1C102EC-D822-D94A-9419-5DDF89E7D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04" name="Text Box 8">
              <a:extLst>
                <a:ext uri="{FF2B5EF4-FFF2-40B4-BE49-F238E27FC236}">
                  <a16:creationId xmlns:a16="http://schemas.microsoft.com/office/drawing/2014/main" id="{1A7F898C-D981-1442-ABE4-B9F2C25450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5956" name="Group 9">
            <a:extLst>
              <a:ext uri="{FF2B5EF4-FFF2-40B4-BE49-F238E27FC236}">
                <a16:creationId xmlns:a16="http://schemas.microsoft.com/office/drawing/2014/main" id="{3726633E-5F0B-6D42-B513-2E70996F0E1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5306" name="Oval 10">
              <a:extLst>
                <a:ext uri="{FF2B5EF4-FFF2-40B4-BE49-F238E27FC236}">
                  <a16:creationId xmlns:a16="http://schemas.microsoft.com/office/drawing/2014/main" id="{FECBBE68-F2AE-FD4C-B87E-FFA30805A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07" name="Text Box 11">
              <a:extLst>
                <a:ext uri="{FF2B5EF4-FFF2-40B4-BE49-F238E27FC236}">
                  <a16:creationId xmlns:a16="http://schemas.microsoft.com/office/drawing/2014/main" id="{339F2211-8A1E-BC4B-B971-AB16116902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5957" name="Group 12">
            <a:extLst>
              <a:ext uri="{FF2B5EF4-FFF2-40B4-BE49-F238E27FC236}">
                <a16:creationId xmlns:a16="http://schemas.microsoft.com/office/drawing/2014/main" id="{3C406D67-9C1C-A34D-A80B-D20B526BA75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5309" name="Oval 13">
              <a:extLst>
                <a:ext uri="{FF2B5EF4-FFF2-40B4-BE49-F238E27FC236}">
                  <a16:creationId xmlns:a16="http://schemas.microsoft.com/office/drawing/2014/main" id="{7478080F-2F23-8A40-A52F-DD5B56FDB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10" name="Text Box 14">
              <a:extLst>
                <a:ext uri="{FF2B5EF4-FFF2-40B4-BE49-F238E27FC236}">
                  <a16:creationId xmlns:a16="http://schemas.microsoft.com/office/drawing/2014/main" id="{A851D3E5-5E40-654B-9B6A-FF5B8749AE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5958" name="Group 15">
            <a:extLst>
              <a:ext uri="{FF2B5EF4-FFF2-40B4-BE49-F238E27FC236}">
                <a16:creationId xmlns:a16="http://schemas.microsoft.com/office/drawing/2014/main" id="{14049C1F-793B-DF4C-A5C7-135B7DB44CEA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5312" name="Oval 16">
              <a:extLst>
                <a:ext uri="{FF2B5EF4-FFF2-40B4-BE49-F238E27FC236}">
                  <a16:creationId xmlns:a16="http://schemas.microsoft.com/office/drawing/2014/main" id="{393631D7-4BF7-5844-8ED3-195BAFEE5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13" name="Text Box 17">
              <a:extLst>
                <a:ext uri="{FF2B5EF4-FFF2-40B4-BE49-F238E27FC236}">
                  <a16:creationId xmlns:a16="http://schemas.microsoft.com/office/drawing/2014/main" id="{416FFFE6-78D7-0649-AA97-5A2C19EAB6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5314" name="Line 18">
            <a:extLst>
              <a:ext uri="{FF2B5EF4-FFF2-40B4-BE49-F238E27FC236}">
                <a16:creationId xmlns:a16="http://schemas.microsoft.com/office/drawing/2014/main" id="{9A178734-F2EB-ED46-BCC1-8CD4DDEF90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5" name="Line 19">
            <a:extLst>
              <a:ext uri="{FF2B5EF4-FFF2-40B4-BE49-F238E27FC236}">
                <a16:creationId xmlns:a16="http://schemas.microsoft.com/office/drawing/2014/main" id="{EB23A34C-D24F-C241-9D0E-4A32F319E4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6" name="Line 20">
            <a:extLst>
              <a:ext uri="{FF2B5EF4-FFF2-40B4-BE49-F238E27FC236}">
                <a16:creationId xmlns:a16="http://schemas.microsoft.com/office/drawing/2014/main" id="{392F9004-53F2-464C-A2D9-435D56BA02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7" name="Line 21">
            <a:extLst>
              <a:ext uri="{FF2B5EF4-FFF2-40B4-BE49-F238E27FC236}">
                <a16:creationId xmlns:a16="http://schemas.microsoft.com/office/drawing/2014/main" id="{9F122C01-574F-3840-B22D-E69351A435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8" name="Line 22">
            <a:extLst>
              <a:ext uri="{FF2B5EF4-FFF2-40B4-BE49-F238E27FC236}">
                <a16:creationId xmlns:a16="http://schemas.microsoft.com/office/drawing/2014/main" id="{5CA20C60-2407-E448-BAD5-E526893A5F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9" name="Line 23">
            <a:extLst>
              <a:ext uri="{FF2B5EF4-FFF2-40B4-BE49-F238E27FC236}">
                <a16:creationId xmlns:a16="http://schemas.microsoft.com/office/drawing/2014/main" id="{BA0E74FC-C63C-8545-BD75-85AFC6BEF4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20" name="Line 24">
            <a:extLst>
              <a:ext uri="{FF2B5EF4-FFF2-40B4-BE49-F238E27FC236}">
                <a16:creationId xmlns:a16="http://schemas.microsoft.com/office/drawing/2014/main" id="{E141BC7A-2C5D-A64F-86C8-75A14EC5E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21" name="Text Box 25">
            <a:extLst>
              <a:ext uri="{FF2B5EF4-FFF2-40B4-BE49-F238E27FC236}">
                <a16:creationId xmlns:a16="http://schemas.microsoft.com/office/drawing/2014/main" id="{016CB52E-750D-8246-9F08-433038EDD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5322" name="Text Box 26">
            <a:extLst>
              <a:ext uri="{FF2B5EF4-FFF2-40B4-BE49-F238E27FC236}">
                <a16:creationId xmlns:a16="http://schemas.microsoft.com/office/drawing/2014/main" id="{53502579-CE26-4640-A044-6E28385D4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5323" name="Text Box 27">
            <a:extLst>
              <a:ext uri="{FF2B5EF4-FFF2-40B4-BE49-F238E27FC236}">
                <a16:creationId xmlns:a16="http://schemas.microsoft.com/office/drawing/2014/main" id="{0EE26F9C-A70B-AD48-B9EC-72C3E59B9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5324" name="Text Box 28">
            <a:extLst>
              <a:ext uri="{FF2B5EF4-FFF2-40B4-BE49-F238E27FC236}">
                <a16:creationId xmlns:a16="http://schemas.microsoft.com/office/drawing/2014/main" id="{1414ED35-8CF9-B54C-8D8C-8BAF23CC8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5325" name="Text Box 29">
            <a:extLst>
              <a:ext uri="{FF2B5EF4-FFF2-40B4-BE49-F238E27FC236}">
                <a16:creationId xmlns:a16="http://schemas.microsoft.com/office/drawing/2014/main" id="{3525F5DF-EFDE-0D47-B102-0827AB858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5326" name="Text Box 30">
            <a:extLst>
              <a:ext uri="{FF2B5EF4-FFF2-40B4-BE49-F238E27FC236}">
                <a16:creationId xmlns:a16="http://schemas.microsoft.com/office/drawing/2014/main" id="{959F9DC7-D44B-D542-AE2C-1E0913542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55328" name="Text Box 32">
            <a:extLst>
              <a:ext uri="{FF2B5EF4-FFF2-40B4-BE49-F238E27FC236}">
                <a16:creationId xmlns:a16="http://schemas.microsoft.com/office/drawing/2014/main" id="{AEA1446F-AF6A-C240-A891-BB3049B94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55329" name="Text Box 33">
            <a:extLst>
              <a:ext uri="{FF2B5EF4-FFF2-40B4-BE49-F238E27FC236}">
                <a16:creationId xmlns:a16="http://schemas.microsoft.com/office/drawing/2014/main" id="{10470546-6D25-1041-9248-D90651A09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5330" name="Text Box 34">
            <a:extLst>
              <a:ext uri="{FF2B5EF4-FFF2-40B4-BE49-F238E27FC236}">
                <a16:creationId xmlns:a16="http://schemas.microsoft.com/office/drawing/2014/main" id="{F1E15386-5B13-4E4E-B60C-2E022F585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5331" name="Text Box 35">
            <a:extLst>
              <a:ext uri="{FF2B5EF4-FFF2-40B4-BE49-F238E27FC236}">
                <a16:creationId xmlns:a16="http://schemas.microsoft.com/office/drawing/2014/main" id="{7D7BD3D3-355E-A14C-8936-E292DE454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5332" name="Text Box 36">
            <a:extLst>
              <a:ext uri="{FF2B5EF4-FFF2-40B4-BE49-F238E27FC236}">
                <a16:creationId xmlns:a16="http://schemas.microsoft.com/office/drawing/2014/main" id="{C51E9442-EF99-B446-A121-38151FFC6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5333" name="Text Box 37">
            <a:extLst>
              <a:ext uri="{FF2B5EF4-FFF2-40B4-BE49-F238E27FC236}">
                <a16:creationId xmlns:a16="http://schemas.microsoft.com/office/drawing/2014/main" id="{8C825C8B-1412-EA45-AD42-5837ABB2E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PQ</a:t>
            </a:r>
          </a:p>
        </p:txBody>
      </p:sp>
      <p:sp>
        <p:nvSpPr>
          <p:cNvPr id="55334" name="Text Box 38">
            <a:extLst>
              <a:ext uri="{FF2B5EF4-FFF2-40B4-BE49-F238E27FC236}">
                <a16:creationId xmlns:a16="http://schemas.microsoft.com/office/drawing/2014/main" id="{9D72155B-FEDF-E94B-8AE5-D8936A036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5335" name="Line 39">
            <a:extLst>
              <a:ext uri="{FF2B5EF4-FFF2-40B4-BE49-F238E27FC236}">
                <a16:creationId xmlns:a16="http://schemas.microsoft.com/office/drawing/2014/main" id="{59EF53EA-44EA-4A4C-8264-A6FA43F738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36" name="Oval 40">
            <a:extLst>
              <a:ext uri="{FF2B5EF4-FFF2-40B4-BE49-F238E27FC236}">
                <a16:creationId xmlns:a16="http://schemas.microsoft.com/office/drawing/2014/main" id="{2BE01E52-64B1-444C-8D8A-CE2210181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9624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B0181C9-FA66-C047-8E1B-24B5217DBD6A}"/>
              </a:ext>
            </a:extLst>
          </p:cNvPr>
          <p:cNvSpPr/>
          <p:nvPr/>
        </p:nvSpPr>
        <p:spPr>
          <a:xfrm>
            <a:off x="305718" y="49917"/>
            <a:ext cx="80753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Initialize: distance to start = 0 and all others infinity</a:t>
            </a:r>
          </a:p>
          <a:p>
            <a:endParaRPr lang="en-US" sz="2000" dirty="0"/>
          </a:p>
          <a:p>
            <a:r>
              <a:rPr lang="en-US" sz="2000" dirty="0"/>
              <a:t>repeat</a:t>
            </a:r>
          </a:p>
          <a:p>
            <a:r>
              <a:rPr lang="en-US" sz="2000" dirty="0"/>
              <a:t>     get vertex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with shortest distance</a:t>
            </a:r>
          </a:p>
          <a:p>
            <a:endParaRPr lang="en-US" sz="2000" dirty="0"/>
          </a:p>
          <a:p>
            <a:r>
              <a:rPr lang="en-US" sz="2000" dirty="0"/>
              <a:t>     for each vertex,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, adjacent to v (edge exists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if path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 </a:t>
            </a:r>
            <a:r>
              <a:rPr lang="en-US" sz="2000" dirty="0"/>
              <a:t>is shortest then best path for adj so far</a:t>
            </a:r>
          </a:p>
          <a:p>
            <a:r>
              <a:rPr lang="en-US" sz="2000" dirty="0"/>
              <a:t>               update the distance for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               update the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1297807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>
            <a:extLst>
              <a:ext uri="{FF2B5EF4-FFF2-40B4-BE49-F238E27FC236}">
                <a16:creationId xmlns:a16="http://schemas.microsoft.com/office/drawing/2014/main" id="{B2BBA262-3670-0745-B00C-F255ED56E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6978" name="Group 3">
            <a:extLst>
              <a:ext uri="{FF2B5EF4-FFF2-40B4-BE49-F238E27FC236}">
                <a16:creationId xmlns:a16="http://schemas.microsoft.com/office/drawing/2014/main" id="{133687B8-8650-374F-AC2F-5593B95C6E57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6324" name="Oval 4">
              <a:extLst>
                <a:ext uri="{FF2B5EF4-FFF2-40B4-BE49-F238E27FC236}">
                  <a16:creationId xmlns:a16="http://schemas.microsoft.com/office/drawing/2014/main" id="{BBAAA8CC-D730-0246-BA37-D4ADFA3F3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25" name="Text Box 5">
              <a:extLst>
                <a:ext uri="{FF2B5EF4-FFF2-40B4-BE49-F238E27FC236}">
                  <a16:creationId xmlns:a16="http://schemas.microsoft.com/office/drawing/2014/main" id="{DFF81604-EDA1-1A4C-B3E5-8D3D30DF91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6979" name="Group 6">
            <a:extLst>
              <a:ext uri="{FF2B5EF4-FFF2-40B4-BE49-F238E27FC236}">
                <a16:creationId xmlns:a16="http://schemas.microsoft.com/office/drawing/2014/main" id="{920DEAC3-92A4-A54F-80BA-FC0C140E8EB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6327" name="Oval 7">
              <a:extLst>
                <a:ext uri="{FF2B5EF4-FFF2-40B4-BE49-F238E27FC236}">
                  <a16:creationId xmlns:a16="http://schemas.microsoft.com/office/drawing/2014/main" id="{B9D07308-FC4C-084A-A1F8-EF0A3AF62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28" name="Text Box 8">
              <a:extLst>
                <a:ext uri="{FF2B5EF4-FFF2-40B4-BE49-F238E27FC236}">
                  <a16:creationId xmlns:a16="http://schemas.microsoft.com/office/drawing/2014/main" id="{86EB9C3F-9B47-9F45-8279-C427F80961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6980" name="Group 9">
            <a:extLst>
              <a:ext uri="{FF2B5EF4-FFF2-40B4-BE49-F238E27FC236}">
                <a16:creationId xmlns:a16="http://schemas.microsoft.com/office/drawing/2014/main" id="{63ABDB83-ED34-844C-AD86-053CE0E948A1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6330" name="Oval 10">
              <a:extLst>
                <a:ext uri="{FF2B5EF4-FFF2-40B4-BE49-F238E27FC236}">
                  <a16:creationId xmlns:a16="http://schemas.microsoft.com/office/drawing/2014/main" id="{A8E2244A-B718-2A49-95CE-32E210FD5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31" name="Text Box 11">
              <a:extLst>
                <a:ext uri="{FF2B5EF4-FFF2-40B4-BE49-F238E27FC236}">
                  <a16:creationId xmlns:a16="http://schemas.microsoft.com/office/drawing/2014/main" id="{151EB9E2-4A85-8047-B271-6501B57829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6981" name="Group 12">
            <a:extLst>
              <a:ext uri="{FF2B5EF4-FFF2-40B4-BE49-F238E27FC236}">
                <a16:creationId xmlns:a16="http://schemas.microsoft.com/office/drawing/2014/main" id="{D4FF9E6C-79EF-2745-88F9-0A6DA093CD05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6333" name="Oval 13">
              <a:extLst>
                <a:ext uri="{FF2B5EF4-FFF2-40B4-BE49-F238E27FC236}">
                  <a16:creationId xmlns:a16="http://schemas.microsoft.com/office/drawing/2014/main" id="{0A53BA4D-2D44-9C4A-AA96-8376697CD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34" name="Text Box 14">
              <a:extLst>
                <a:ext uri="{FF2B5EF4-FFF2-40B4-BE49-F238E27FC236}">
                  <a16:creationId xmlns:a16="http://schemas.microsoft.com/office/drawing/2014/main" id="{90849138-F1FF-514F-8F7B-D840C4B310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6982" name="Group 15">
            <a:extLst>
              <a:ext uri="{FF2B5EF4-FFF2-40B4-BE49-F238E27FC236}">
                <a16:creationId xmlns:a16="http://schemas.microsoft.com/office/drawing/2014/main" id="{11E05B69-571A-2243-8299-1EC0A65EC6C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6336" name="Oval 16">
              <a:extLst>
                <a:ext uri="{FF2B5EF4-FFF2-40B4-BE49-F238E27FC236}">
                  <a16:creationId xmlns:a16="http://schemas.microsoft.com/office/drawing/2014/main" id="{2D34747C-97E4-CF41-ADFA-473466785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37" name="Text Box 17">
              <a:extLst>
                <a:ext uri="{FF2B5EF4-FFF2-40B4-BE49-F238E27FC236}">
                  <a16:creationId xmlns:a16="http://schemas.microsoft.com/office/drawing/2014/main" id="{2CCEE359-AE44-CD47-83F6-1812105192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6338" name="Line 18">
            <a:extLst>
              <a:ext uri="{FF2B5EF4-FFF2-40B4-BE49-F238E27FC236}">
                <a16:creationId xmlns:a16="http://schemas.microsoft.com/office/drawing/2014/main" id="{DB758E6D-88A3-D34D-B155-4951086F06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39" name="Line 19">
            <a:extLst>
              <a:ext uri="{FF2B5EF4-FFF2-40B4-BE49-F238E27FC236}">
                <a16:creationId xmlns:a16="http://schemas.microsoft.com/office/drawing/2014/main" id="{4E6FF142-49D6-1A4B-AAC5-73D8BA2148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0" name="Line 20">
            <a:extLst>
              <a:ext uri="{FF2B5EF4-FFF2-40B4-BE49-F238E27FC236}">
                <a16:creationId xmlns:a16="http://schemas.microsoft.com/office/drawing/2014/main" id="{57589C9F-69F4-C944-923A-172667558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1" name="Line 21">
            <a:extLst>
              <a:ext uri="{FF2B5EF4-FFF2-40B4-BE49-F238E27FC236}">
                <a16:creationId xmlns:a16="http://schemas.microsoft.com/office/drawing/2014/main" id="{93311732-5417-484A-9BAF-FC39ABAF97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2" name="Line 22">
            <a:extLst>
              <a:ext uri="{FF2B5EF4-FFF2-40B4-BE49-F238E27FC236}">
                <a16:creationId xmlns:a16="http://schemas.microsoft.com/office/drawing/2014/main" id="{AECF1164-AF35-8547-9B4B-18A5B5853E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3" name="Line 23">
            <a:extLst>
              <a:ext uri="{FF2B5EF4-FFF2-40B4-BE49-F238E27FC236}">
                <a16:creationId xmlns:a16="http://schemas.microsoft.com/office/drawing/2014/main" id="{02B16EAE-88B8-5C4C-9A74-0947B13E3F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4" name="Line 24">
            <a:extLst>
              <a:ext uri="{FF2B5EF4-FFF2-40B4-BE49-F238E27FC236}">
                <a16:creationId xmlns:a16="http://schemas.microsoft.com/office/drawing/2014/main" id="{7E72D616-E449-6546-ACEE-8BE612630B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5" name="Text Box 25">
            <a:extLst>
              <a:ext uri="{FF2B5EF4-FFF2-40B4-BE49-F238E27FC236}">
                <a16:creationId xmlns:a16="http://schemas.microsoft.com/office/drawing/2014/main" id="{D1A92D42-22B0-7D41-9A4C-96D066E5C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6346" name="Text Box 26">
            <a:extLst>
              <a:ext uri="{FF2B5EF4-FFF2-40B4-BE49-F238E27FC236}">
                <a16:creationId xmlns:a16="http://schemas.microsoft.com/office/drawing/2014/main" id="{C160AE81-2F39-1345-9FA1-78A4C4A21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6347" name="Text Box 27">
            <a:extLst>
              <a:ext uri="{FF2B5EF4-FFF2-40B4-BE49-F238E27FC236}">
                <a16:creationId xmlns:a16="http://schemas.microsoft.com/office/drawing/2014/main" id="{C07E8C08-D410-BC48-B37B-71EA6B546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6348" name="Text Box 28">
            <a:extLst>
              <a:ext uri="{FF2B5EF4-FFF2-40B4-BE49-F238E27FC236}">
                <a16:creationId xmlns:a16="http://schemas.microsoft.com/office/drawing/2014/main" id="{E3409072-B18C-DF46-87AD-5DABE8F1C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6349" name="Text Box 29">
            <a:extLst>
              <a:ext uri="{FF2B5EF4-FFF2-40B4-BE49-F238E27FC236}">
                <a16:creationId xmlns:a16="http://schemas.microsoft.com/office/drawing/2014/main" id="{EAE3DF9A-CF6F-FE48-9B93-0DD8F2E36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6350" name="Text Box 30">
            <a:extLst>
              <a:ext uri="{FF2B5EF4-FFF2-40B4-BE49-F238E27FC236}">
                <a16:creationId xmlns:a16="http://schemas.microsoft.com/office/drawing/2014/main" id="{E9A04BD8-D15D-2640-9811-D65E861CA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56352" name="Text Box 32">
            <a:extLst>
              <a:ext uri="{FF2B5EF4-FFF2-40B4-BE49-F238E27FC236}">
                <a16:creationId xmlns:a16="http://schemas.microsoft.com/office/drawing/2014/main" id="{726AABD0-E512-6347-BBB7-80A699DFB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56353" name="Text Box 33">
            <a:extLst>
              <a:ext uri="{FF2B5EF4-FFF2-40B4-BE49-F238E27FC236}">
                <a16:creationId xmlns:a16="http://schemas.microsoft.com/office/drawing/2014/main" id="{067865E7-0691-1A46-B6DF-629F06ABB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6354" name="Text Box 34">
            <a:extLst>
              <a:ext uri="{FF2B5EF4-FFF2-40B4-BE49-F238E27FC236}">
                <a16:creationId xmlns:a16="http://schemas.microsoft.com/office/drawing/2014/main" id="{5E43896F-CAA3-3240-A58B-6E1250533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6355" name="Text Box 35">
            <a:extLst>
              <a:ext uri="{FF2B5EF4-FFF2-40B4-BE49-F238E27FC236}">
                <a16:creationId xmlns:a16="http://schemas.microsoft.com/office/drawing/2014/main" id="{F4111B41-2BC0-824E-8E91-271428922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6356" name="Text Box 36">
            <a:extLst>
              <a:ext uri="{FF2B5EF4-FFF2-40B4-BE49-F238E27FC236}">
                <a16:creationId xmlns:a16="http://schemas.microsoft.com/office/drawing/2014/main" id="{9DB9F88E-EA99-3C49-A7E6-069A58614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6357" name="Text Box 37">
            <a:extLst>
              <a:ext uri="{FF2B5EF4-FFF2-40B4-BE49-F238E27FC236}">
                <a16:creationId xmlns:a16="http://schemas.microsoft.com/office/drawing/2014/main" id="{AB3D347A-3BF5-144B-8ED6-A388E2DED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PQ</a:t>
            </a:r>
          </a:p>
        </p:txBody>
      </p:sp>
      <p:sp>
        <p:nvSpPr>
          <p:cNvPr id="56358" name="Text Box 38">
            <a:extLst>
              <a:ext uri="{FF2B5EF4-FFF2-40B4-BE49-F238E27FC236}">
                <a16:creationId xmlns:a16="http://schemas.microsoft.com/office/drawing/2014/main" id="{CA077657-D429-0542-89B3-CD25514FB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B</a:t>
            </a:r>
            <a:r>
              <a:rPr lang="en-US" altLang="en-US">
                <a:solidFill>
                  <a:srgbClr val="FF0000"/>
                </a:solidFill>
              </a:rPr>
              <a:t>  </a:t>
            </a: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2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6359" name="Line 39">
            <a:extLst>
              <a:ext uri="{FF2B5EF4-FFF2-40B4-BE49-F238E27FC236}">
                <a16:creationId xmlns:a16="http://schemas.microsoft.com/office/drawing/2014/main" id="{E4543659-096F-2E4B-9992-A2A09635C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60" name="Oval 40">
            <a:extLst>
              <a:ext uri="{FF2B5EF4-FFF2-40B4-BE49-F238E27FC236}">
                <a16:creationId xmlns:a16="http://schemas.microsoft.com/office/drawing/2014/main" id="{6C97A7BE-EA48-D548-843F-9A9102A43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9624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ACC1658-9355-5643-A0AE-AE9FCC049CAF}"/>
              </a:ext>
            </a:extLst>
          </p:cNvPr>
          <p:cNvSpPr/>
          <p:nvPr/>
        </p:nvSpPr>
        <p:spPr>
          <a:xfrm>
            <a:off x="305718" y="49917"/>
            <a:ext cx="80753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Initialize: distance to start = 0 and all others infinity</a:t>
            </a:r>
          </a:p>
          <a:p>
            <a:endParaRPr lang="en-US" sz="2000" dirty="0"/>
          </a:p>
          <a:p>
            <a:r>
              <a:rPr lang="en-US" sz="2000" dirty="0"/>
              <a:t>repeat</a:t>
            </a:r>
          </a:p>
          <a:p>
            <a:r>
              <a:rPr lang="en-US" sz="2000" dirty="0"/>
              <a:t>     get vertex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with shortest distance</a:t>
            </a:r>
          </a:p>
          <a:p>
            <a:endParaRPr lang="en-US" sz="2000" dirty="0"/>
          </a:p>
          <a:p>
            <a:r>
              <a:rPr lang="en-US" sz="2000" dirty="0"/>
              <a:t>     for each vertex,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, adjacent to v (edge exists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if path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 </a:t>
            </a:r>
            <a:r>
              <a:rPr lang="en-US" sz="2000" dirty="0"/>
              <a:t>is shortest then best path for adj so far</a:t>
            </a:r>
          </a:p>
          <a:p>
            <a:r>
              <a:rPr lang="en-US" sz="2000" dirty="0"/>
              <a:t>               update the distance for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               update the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31195943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extLst>
              <a:ext uri="{FF2B5EF4-FFF2-40B4-BE49-F238E27FC236}">
                <a16:creationId xmlns:a16="http://schemas.microsoft.com/office/drawing/2014/main" id="{3D6EC52C-FB56-7345-A54E-D62D2CB99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8002" name="Group 3">
            <a:extLst>
              <a:ext uri="{FF2B5EF4-FFF2-40B4-BE49-F238E27FC236}">
                <a16:creationId xmlns:a16="http://schemas.microsoft.com/office/drawing/2014/main" id="{158C4A60-C5A9-0A44-A5D2-58CB6EAD4002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1444" name="Oval 4">
              <a:extLst>
                <a:ext uri="{FF2B5EF4-FFF2-40B4-BE49-F238E27FC236}">
                  <a16:creationId xmlns:a16="http://schemas.microsoft.com/office/drawing/2014/main" id="{A5742271-4F5E-5A48-A164-3134D438F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45" name="Text Box 5">
              <a:extLst>
                <a:ext uri="{FF2B5EF4-FFF2-40B4-BE49-F238E27FC236}">
                  <a16:creationId xmlns:a16="http://schemas.microsoft.com/office/drawing/2014/main" id="{55773B62-4E3F-A94F-915F-522D5077B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8003" name="Group 6">
            <a:extLst>
              <a:ext uri="{FF2B5EF4-FFF2-40B4-BE49-F238E27FC236}">
                <a16:creationId xmlns:a16="http://schemas.microsoft.com/office/drawing/2014/main" id="{5E5111F9-C319-E44B-98D8-A199CF1185A5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1447" name="Oval 7">
              <a:extLst>
                <a:ext uri="{FF2B5EF4-FFF2-40B4-BE49-F238E27FC236}">
                  <a16:creationId xmlns:a16="http://schemas.microsoft.com/office/drawing/2014/main" id="{AA748D1E-5BA4-AF47-A7DB-F5971318F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48" name="Text Box 8">
              <a:extLst>
                <a:ext uri="{FF2B5EF4-FFF2-40B4-BE49-F238E27FC236}">
                  <a16:creationId xmlns:a16="http://schemas.microsoft.com/office/drawing/2014/main" id="{8DF099EF-4652-E14A-AF32-E3158A9900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8004" name="Group 9">
            <a:extLst>
              <a:ext uri="{FF2B5EF4-FFF2-40B4-BE49-F238E27FC236}">
                <a16:creationId xmlns:a16="http://schemas.microsoft.com/office/drawing/2014/main" id="{08FF09C6-4BCC-E745-8A45-4F5807D70940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1450" name="Oval 10">
              <a:extLst>
                <a:ext uri="{FF2B5EF4-FFF2-40B4-BE49-F238E27FC236}">
                  <a16:creationId xmlns:a16="http://schemas.microsoft.com/office/drawing/2014/main" id="{35761393-E5B7-414B-BF56-70D124966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51" name="Text Box 11">
              <a:extLst>
                <a:ext uri="{FF2B5EF4-FFF2-40B4-BE49-F238E27FC236}">
                  <a16:creationId xmlns:a16="http://schemas.microsoft.com/office/drawing/2014/main" id="{2DBD89B7-2EAB-604D-B4F9-A03C3486AC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8005" name="Group 12">
            <a:extLst>
              <a:ext uri="{FF2B5EF4-FFF2-40B4-BE49-F238E27FC236}">
                <a16:creationId xmlns:a16="http://schemas.microsoft.com/office/drawing/2014/main" id="{285BBF89-2F0C-7A4A-970E-6C8FF3BB5C2C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1453" name="Oval 13">
              <a:extLst>
                <a:ext uri="{FF2B5EF4-FFF2-40B4-BE49-F238E27FC236}">
                  <a16:creationId xmlns:a16="http://schemas.microsoft.com/office/drawing/2014/main" id="{347CB245-B3ED-A245-8FE2-83F50EB8F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54" name="Text Box 14">
              <a:extLst>
                <a:ext uri="{FF2B5EF4-FFF2-40B4-BE49-F238E27FC236}">
                  <a16:creationId xmlns:a16="http://schemas.microsoft.com/office/drawing/2014/main" id="{F52B5FBC-5A05-9445-BC1F-A6FB571C03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8006" name="Group 15">
            <a:extLst>
              <a:ext uri="{FF2B5EF4-FFF2-40B4-BE49-F238E27FC236}">
                <a16:creationId xmlns:a16="http://schemas.microsoft.com/office/drawing/2014/main" id="{9D2AD9CA-FD32-7F4B-ACFD-EC38AC7A0D68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1456" name="Oval 16">
              <a:extLst>
                <a:ext uri="{FF2B5EF4-FFF2-40B4-BE49-F238E27FC236}">
                  <a16:creationId xmlns:a16="http://schemas.microsoft.com/office/drawing/2014/main" id="{C391B9D6-315A-BB43-9395-5C2FC98A9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57" name="Text Box 17">
              <a:extLst>
                <a:ext uri="{FF2B5EF4-FFF2-40B4-BE49-F238E27FC236}">
                  <a16:creationId xmlns:a16="http://schemas.microsoft.com/office/drawing/2014/main" id="{9889ECC2-1FDF-CE4A-A044-82880C6C4C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1458" name="Line 18">
            <a:extLst>
              <a:ext uri="{FF2B5EF4-FFF2-40B4-BE49-F238E27FC236}">
                <a16:creationId xmlns:a16="http://schemas.microsoft.com/office/drawing/2014/main" id="{B6F9176A-A828-9A4D-84B0-7F8BE07961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59" name="Line 19">
            <a:extLst>
              <a:ext uri="{FF2B5EF4-FFF2-40B4-BE49-F238E27FC236}">
                <a16:creationId xmlns:a16="http://schemas.microsoft.com/office/drawing/2014/main" id="{86C9F6C9-106C-8B48-A99A-0C1C706FA4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0" name="Line 20">
            <a:extLst>
              <a:ext uri="{FF2B5EF4-FFF2-40B4-BE49-F238E27FC236}">
                <a16:creationId xmlns:a16="http://schemas.microsoft.com/office/drawing/2014/main" id="{A2763660-D539-C548-BA37-94010F9379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1" name="Line 21">
            <a:extLst>
              <a:ext uri="{FF2B5EF4-FFF2-40B4-BE49-F238E27FC236}">
                <a16:creationId xmlns:a16="http://schemas.microsoft.com/office/drawing/2014/main" id="{6F61116C-022D-5746-AB45-4FDB969376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2" name="Line 22">
            <a:extLst>
              <a:ext uri="{FF2B5EF4-FFF2-40B4-BE49-F238E27FC236}">
                <a16:creationId xmlns:a16="http://schemas.microsoft.com/office/drawing/2014/main" id="{E03F9A67-19E0-EE43-934A-FFF74E5D3E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3" name="Line 23">
            <a:extLst>
              <a:ext uri="{FF2B5EF4-FFF2-40B4-BE49-F238E27FC236}">
                <a16:creationId xmlns:a16="http://schemas.microsoft.com/office/drawing/2014/main" id="{497E0F2C-4EAE-6A4F-913C-B0389BBFE4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4" name="Line 24">
            <a:extLst>
              <a:ext uri="{FF2B5EF4-FFF2-40B4-BE49-F238E27FC236}">
                <a16:creationId xmlns:a16="http://schemas.microsoft.com/office/drawing/2014/main" id="{B36F21D1-4AE5-D24A-9488-8542C72AFA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5" name="Text Box 25">
            <a:extLst>
              <a:ext uri="{FF2B5EF4-FFF2-40B4-BE49-F238E27FC236}">
                <a16:creationId xmlns:a16="http://schemas.microsoft.com/office/drawing/2014/main" id="{A1C7D06D-FC1D-CB4D-8997-785B424EB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1466" name="Text Box 26">
            <a:extLst>
              <a:ext uri="{FF2B5EF4-FFF2-40B4-BE49-F238E27FC236}">
                <a16:creationId xmlns:a16="http://schemas.microsoft.com/office/drawing/2014/main" id="{6902D997-7C95-BD44-8AF7-1BAFFA5B4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1467" name="Text Box 27">
            <a:extLst>
              <a:ext uri="{FF2B5EF4-FFF2-40B4-BE49-F238E27FC236}">
                <a16:creationId xmlns:a16="http://schemas.microsoft.com/office/drawing/2014/main" id="{C2EBC8D0-A6CC-7142-8C39-CAB1399D9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61468" name="Text Box 28">
            <a:extLst>
              <a:ext uri="{FF2B5EF4-FFF2-40B4-BE49-F238E27FC236}">
                <a16:creationId xmlns:a16="http://schemas.microsoft.com/office/drawing/2014/main" id="{00DE5E4C-0B89-4140-83ED-B5480C001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61469" name="Text Box 29">
            <a:extLst>
              <a:ext uri="{FF2B5EF4-FFF2-40B4-BE49-F238E27FC236}">
                <a16:creationId xmlns:a16="http://schemas.microsoft.com/office/drawing/2014/main" id="{C92E1BF0-5657-FB4F-9296-FC435F570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1470" name="Text Box 30">
            <a:extLst>
              <a:ext uri="{FF2B5EF4-FFF2-40B4-BE49-F238E27FC236}">
                <a16:creationId xmlns:a16="http://schemas.microsoft.com/office/drawing/2014/main" id="{5D9B2792-EEAD-0840-8BB0-52093F2F6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61472" name="Text Box 32">
            <a:extLst>
              <a:ext uri="{FF2B5EF4-FFF2-40B4-BE49-F238E27FC236}">
                <a16:creationId xmlns:a16="http://schemas.microsoft.com/office/drawing/2014/main" id="{EA92E691-0698-8545-BFA4-07CCCA72B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1473" name="Text Box 33">
            <a:extLst>
              <a:ext uri="{FF2B5EF4-FFF2-40B4-BE49-F238E27FC236}">
                <a16:creationId xmlns:a16="http://schemas.microsoft.com/office/drawing/2014/main" id="{6A29D799-63EC-5B4A-BD5D-B82340CEB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61474" name="Text Box 34">
            <a:extLst>
              <a:ext uri="{FF2B5EF4-FFF2-40B4-BE49-F238E27FC236}">
                <a16:creationId xmlns:a16="http://schemas.microsoft.com/office/drawing/2014/main" id="{E585607C-A3A5-4948-9B4D-B6DBE5E88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61475" name="Text Box 35">
            <a:extLst>
              <a:ext uri="{FF2B5EF4-FFF2-40B4-BE49-F238E27FC236}">
                <a16:creationId xmlns:a16="http://schemas.microsoft.com/office/drawing/2014/main" id="{18E9A9CF-D5FA-AF43-8119-1897E76E2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1476" name="Text Box 36">
            <a:extLst>
              <a:ext uri="{FF2B5EF4-FFF2-40B4-BE49-F238E27FC236}">
                <a16:creationId xmlns:a16="http://schemas.microsoft.com/office/drawing/2014/main" id="{6E1A7BE7-1A20-F94E-BC3D-783559C87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1477" name="Text Box 37">
            <a:extLst>
              <a:ext uri="{FF2B5EF4-FFF2-40B4-BE49-F238E27FC236}">
                <a16:creationId xmlns:a16="http://schemas.microsoft.com/office/drawing/2014/main" id="{1FAE96CF-09E9-FA48-ABFF-09F1248CB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PQ</a:t>
            </a:r>
          </a:p>
        </p:txBody>
      </p:sp>
      <p:sp>
        <p:nvSpPr>
          <p:cNvPr id="61479" name="Line 39">
            <a:extLst>
              <a:ext uri="{FF2B5EF4-FFF2-40B4-BE49-F238E27FC236}">
                <a16:creationId xmlns:a16="http://schemas.microsoft.com/office/drawing/2014/main" id="{46BAAEFE-EEF3-874D-B235-82167D2130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80" name="Oval 40">
            <a:extLst>
              <a:ext uri="{FF2B5EF4-FFF2-40B4-BE49-F238E27FC236}">
                <a16:creationId xmlns:a16="http://schemas.microsoft.com/office/drawing/2014/main" id="{DCD1E165-A966-324C-9EAF-C26968737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6388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82" name="Text Box 42">
            <a:extLst>
              <a:ext uri="{FF2B5EF4-FFF2-40B4-BE49-F238E27FC236}">
                <a16:creationId xmlns:a16="http://schemas.microsoft.com/office/drawing/2014/main" id="{EE47F1C3-D07E-9246-A53B-074595DDC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2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9ACB7F0-3CDE-2B43-8FF2-06432052CD76}"/>
              </a:ext>
            </a:extLst>
          </p:cNvPr>
          <p:cNvSpPr/>
          <p:nvPr/>
        </p:nvSpPr>
        <p:spPr>
          <a:xfrm>
            <a:off x="305718" y="49917"/>
            <a:ext cx="80753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Initialize: distance to start = 0 and all others infinity</a:t>
            </a:r>
          </a:p>
          <a:p>
            <a:endParaRPr lang="en-US" sz="2000" dirty="0"/>
          </a:p>
          <a:p>
            <a:r>
              <a:rPr lang="en-US" sz="2000" dirty="0"/>
              <a:t>repeat</a:t>
            </a:r>
          </a:p>
          <a:p>
            <a:r>
              <a:rPr lang="en-US" sz="2000" dirty="0"/>
              <a:t>     get vertex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with shortest distance</a:t>
            </a:r>
          </a:p>
          <a:p>
            <a:endParaRPr lang="en-US" sz="2000" dirty="0"/>
          </a:p>
          <a:p>
            <a:r>
              <a:rPr lang="en-US" sz="2000" dirty="0"/>
              <a:t>     for each vertex,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, adjacent to v (edge exists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if path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 </a:t>
            </a:r>
            <a:r>
              <a:rPr lang="en-US" sz="2000" dirty="0"/>
              <a:t>is shortest then best path for adj so far</a:t>
            </a:r>
          </a:p>
          <a:p>
            <a:r>
              <a:rPr lang="en-US" sz="2000" dirty="0"/>
              <a:t>               update the distance for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               update the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21394273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>
            <a:extLst>
              <a:ext uri="{FF2B5EF4-FFF2-40B4-BE49-F238E27FC236}">
                <a16:creationId xmlns:a16="http://schemas.microsoft.com/office/drawing/2014/main" id="{E22F3944-863F-574D-8DF2-4DE3F1CDB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9026" name="Group 3">
            <a:extLst>
              <a:ext uri="{FF2B5EF4-FFF2-40B4-BE49-F238E27FC236}">
                <a16:creationId xmlns:a16="http://schemas.microsoft.com/office/drawing/2014/main" id="{9F8BF11A-B6D2-C541-9CF4-6A63A769B9E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0420" name="Oval 4">
              <a:extLst>
                <a:ext uri="{FF2B5EF4-FFF2-40B4-BE49-F238E27FC236}">
                  <a16:creationId xmlns:a16="http://schemas.microsoft.com/office/drawing/2014/main" id="{E88DB089-5774-3047-8E6D-F14162BC1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21" name="Text Box 5">
              <a:extLst>
                <a:ext uri="{FF2B5EF4-FFF2-40B4-BE49-F238E27FC236}">
                  <a16:creationId xmlns:a16="http://schemas.microsoft.com/office/drawing/2014/main" id="{728341AF-E316-B440-98B2-E96E0F71CF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9027" name="Group 6">
            <a:extLst>
              <a:ext uri="{FF2B5EF4-FFF2-40B4-BE49-F238E27FC236}">
                <a16:creationId xmlns:a16="http://schemas.microsoft.com/office/drawing/2014/main" id="{C23B168A-D943-7848-9D58-E9BFB850F17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0423" name="Oval 7">
              <a:extLst>
                <a:ext uri="{FF2B5EF4-FFF2-40B4-BE49-F238E27FC236}">
                  <a16:creationId xmlns:a16="http://schemas.microsoft.com/office/drawing/2014/main" id="{50C3B611-D33B-3748-9122-A438D73CF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24" name="Text Box 8">
              <a:extLst>
                <a:ext uri="{FF2B5EF4-FFF2-40B4-BE49-F238E27FC236}">
                  <a16:creationId xmlns:a16="http://schemas.microsoft.com/office/drawing/2014/main" id="{8160CB56-B372-3045-B391-69E495B7C3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9028" name="Group 9">
            <a:extLst>
              <a:ext uri="{FF2B5EF4-FFF2-40B4-BE49-F238E27FC236}">
                <a16:creationId xmlns:a16="http://schemas.microsoft.com/office/drawing/2014/main" id="{2D7580FC-EE27-D246-AB18-FB82C80EDE8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0426" name="Oval 10">
              <a:extLst>
                <a:ext uri="{FF2B5EF4-FFF2-40B4-BE49-F238E27FC236}">
                  <a16:creationId xmlns:a16="http://schemas.microsoft.com/office/drawing/2014/main" id="{F768AE93-599A-7F48-8A79-6FB9D7494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27" name="Text Box 11">
              <a:extLst>
                <a:ext uri="{FF2B5EF4-FFF2-40B4-BE49-F238E27FC236}">
                  <a16:creationId xmlns:a16="http://schemas.microsoft.com/office/drawing/2014/main" id="{298253DF-AA3A-3541-B9ED-4EC22D6213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9029" name="Group 12">
            <a:extLst>
              <a:ext uri="{FF2B5EF4-FFF2-40B4-BE49-F238E27FC236}">
                <a16:creationId xmlns:a16="http://schemas.microsoft.com/office/drawing/2014/main" id="{D1E6D3CA-EF05-2D45-9205-1EBBC5AF745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0429" name="Oval 13">
              <a:extLst>
                <a:ext uri="{FF2B5EF4-FFF2-40B4-BE49-F238E27FC236}">
                  <a16:creationId xmlns:a16="http://schemas.microsoft.com/office/drawing/2014/main" id="{3CA9CFC3-6E20-2547-AB58-D2BBBF0B7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30" name="Text Box 14">
              <a:extLst>
                <a:ext uri="{FF2B5EF4-FFF2-40B4-BE49-F238E27FC236}">
                  <a16:creationId xmlns:a16="http://schemas.microsoft.com/office/drawing/2014/main" id="{1AC1C516-6FA7-D048-8D41-AA9CCE8F5B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9030" name="Group 15">
            <a:extLst>
              <a:ext uri="{FF2B5EF4-FFF2-40B4-BE49-F238E27FC236}">
                <a16:creationId xmlns:a16="http://schemas.microsoft.com/office/drawing/2014/main" id="{2F4D38F2-9B02-D54F-8F1A-0877571765B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0432" name="Oval 16">
              <a:extLst>
                <a:ext uri="{FF2B5EF4-FFF2-40B4-BE49-F238E27FC236}">
                  <a16:creationId xmlns:a16="http://schemas.microsoft.com/office/drawing/2014/main" id="{52EB7A88-61DA-E741-8E84-FAC99CF66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33" name="Text Box 17">
              <a:extLst>
                <a:ext uri="{FF2B5EF4-FFF2-40B4-BE49-F238E27FC236}">
                  <a16:creationId xmlns:a16="http://schemas.microsoft.com/office/drawing/2014/main" id="{8EA10B96-8851-BC4B-B910-07A49C84DF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0434" name="Line 18">
            <a:extLst>
              <a:ext uri="{FF2B5EF4-FFF2-40B4-BE49-F238E27FC236}">
                <a16:creationId xmlns:a16="http://schemas.microsoft.com/office/drawing/2014/main" id="{A4CD4F84-9C49-E844-8B4E-40BC86703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5" name="Line 19">
            <a:extLst>
              <a:ext uri="{FF2B5EF4-FFF2-40B4-BE49-F238E27FC236}">
                <a16:creationId xmlns:a16="http://schemas.microsoft.com/office/drawing/2014/main" id="{D840EA13-188A-7843-8D85-77E5DFBFD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6" name="Line 20">
            <a:extLst>
              <a:ext uri="{FF2B5EF4-FFF2-40B4-BE49-F238E27FC236}">
                <a16:creationId xmlns:a16="http://schemas.microsoft.com/office/drawing/2014/main" id="{C41EF7D9-62CA-EC49-990C-C1CDA8E60E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7" name="Line 21">
            <a:extLst>
              <a:ext uri="{FF2B5EF4-FFF2-40B4-BE49-F238E27FC236}">
                <a16:creationId xmlns:a16="http://schemas.microsoft.com/office/drawing/2014/main" id="{ED4DEF59-14DB-8043-955F-16C92EE72A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8" name="Line 22">
            <a:extLst>
              <a:ext uri="{FF2B5EF4-FFF2-40B4-BE49-F238E27FC236}">
                <a16:creationId xmlns:a16="http://schemas.microsoft.com/office/drawing/2014/main" id="{F62B262A-5220-1844-A7FC-97B7CE57AA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9" name="Line 23">
            <a:extLst>
              <a:ext uri="{FF2B5EF4-FFF2-40B4-BE49-F238E27FC236}">
                <a16:creationId xmlns:a16="http://schemas.microsoft.com/office/drawing/2014/main" id="{4AAF05C3-874C-2C4F-B725-31AFAB7A4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40" name="Line 24">
            <a:extLst>
              <a:ext uri="{FF2B5EF4-FFF2-40B4-BE49-F238E27FC236}">
                <a16:creationId xmlns:a16="http://schemas.microsoft.com/office/drawing/2014/main" id="{991A5233-F66F-F445-A842-89DB4D351D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41" name="Text Box 25">
            <a:extLst>
              <a:ext uri="{FF2B5EF4-FFF2-40B4-BE49-F238E27FC236}">
                <a16:creationId xmlns:a16="http://schemas.microsoft.com/office/drawing/2014/main" id="{8DB4387E-468A-774A-8941-2CD16A306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0442" name="Text Box 26">
            <a:extLst>
              <a:ext uri="{FF2B5EF4-FFF2-40B4-BE49-F238E27FC236}">
                <a16:creationId xmlns:a16="http://schemas.microsoft.com/office/drawing/2014/main" id="{2E70AE9B-6CCB-BA4B-B035-DE9911B0E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0443" name="Text Box 27">
            <a:extLst>
              <a:ext uri="{FF2B5EF4-FFF2-40B4-BE49-F238E27FC236}">
                <a16:creationId xmlns:a16="http://schemas.microsoft.com/office/drawing/2014/main" id="{9996998F-F45D-5646-83A2-2DB68400F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60444" name="Text Box 28">
            <a:extLst>
              <a:ext uri="{FF2B5EF4-FFF2-40B4-BE49-F238E27FC236}">
                <a16:creationId xmlns:a16="http://schemas.microsoft.com/office/drawing/2014/main" id="{C5AA6E6A-6747-7942-80D4-BE6169C87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60445" name="Text Box 29">
            <a:extLst>
              <a:ext uri="{FF2B5EF4-FFF2-40B4-BE49-F238E27FC236}">
                <a16:creationId xmlns:a16="http://schemas.microsoft.com/office/drawing/2014/main" id="{AA92D305-8DE3-E849-94F5-CEA555F6E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0446" name="Text Box 30">
            <a:extLst>
              <a:ext uri="{FF2B5EF4-FFF2-40B4-BE49-F238E27FC236}">
                <a16:creationId xmlns:a16="http://schemas.microsoft.com/office/drawing/2014/main" id="{61433DFC-5195-7F45-9FDE-E71BF8DE3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60448" name="Text Box 32">
            <a:extLst>
              <a:ext uri="{FF2B5EF4-FFF2-40B4-BE49-F238E27FC236}">
                <a16:creationId xmlns:a16="http://schemas.microsoft.com/office/drawing/2014/main" id="{104BD276-1F67-DF41-8FC1-9E3870790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0449" name="Text Box 33">
            <a:extLst>
              <a:ext uri="{FF2B5EF4-FFF2-40B4-BE49-F238E27FC236}">
                <a16:creationId xmlns:a16="http://schemas.microsoft.com/office/drawing/2014/main" id="{ADBEB40C-F66E-674C-A3EE-45CBCE6F5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60450" name="Text Box 34">
            <a:extLst>
              <a:ext uri="{FF2B5EF4-FFF2-40B4-BE49-F238E27FC236}">
                <a16:creationId xmlns:a16="http://schemas.microsoft.com/office/drawing/2014/main" id="{B06AC22F-720D-8849-B3C4-C9CF6CBCB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60451" name="Text Box 35">
            <a:extLst>
              <a:ext uri="{FF2B5EF4-FFF2-40B4-BE49-F238E27FC236}">
                <a16:creationId xmlns:a16="http://schemas.microsoft.com/office/drawing/2014/main" id="{92950677-D693-AF46-A44D-2C0B5A592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0452" name="Text Box 36">
            <a:extLst>
              <a:ext uri="{FF2B5EF4-FFF2-40B4-BE49-F238E27FC236}">
                <a16:creationId xmlns:a16="http://schemas.microsoft.com/office/drawing/2014/main" id="{62619798-73AE-4F45-A062-040922433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0453" name="Text Box 37">
            <a:extLst>
              <a:ext uri="{FF2B5EF4-FFF2-40B4-BE49-F238E27FC236}">
                <a16:creationId xmlns:a16="http://schemas.microsoft.com/office/drawing/2014/main" id="{811E9CC1-8E73-8A40-9A1B-0B8604553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PQ</a:t>
            </a:r>
          </a:p>
        </p:txBody>
      </p:sp>
      <p:sp>
        <p:nvSpPr>
          <p:cNvPr id="60454" name="Text Box 38">
            <a:extLst>
              <a:ext uri="{FF2B5EF4-FFF2-40B4-BE49-F238E27FC236}">
                <a16:creationId xmlns:a16="http://schemas.microsoft.com/office/drawing/2014/main" id="{69F451FE-F2A0-B249-BD73-3E22CDDEF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2</a:t>
            </a:r>
            <a:br>
              <a:rPr lang="en-US" altLang="en-US">
                <a:solidFill>
                  <a:srgbClr val="FF0000"/>
                </a:solidFill>
                <a:sym typeface="Symbol" pitchFamily="2" charset="2"/>
              </a:rPr>
            </a:b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E  5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60455" name="Line 39">
            <a:extLst>
              <a:ext uri="{FF2B5EF4-FFF2-40B4-BE49-F238E27FC236}">
                <a16:creationId xmlns:a16="http://schemas.microsoft.com/office/drawing/2014/main" id="{491DA763-C751-D643-BD82-E64BD4339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56" name="Oval 40">
            <a:extLst>
              <a:ext uri="{FF2B5EF4-FFF2-40B4-BE49-F238E27FC236}">
                <a16:creationId xmlns:a16="http://schemas.microsoft.com/office/drawing/2014/main" id="{906D9F84-CDCA-004D-9AA0-B6449EB66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6388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A4FD877-F573-A849-9A5C-402354319C7A}"/>
              </a:ext>
            </a:extLst>
          </p:cNvPr>
          <p:cNvSpPr/>
          <p:nvPr/>
        </p:nvSpPr>
        <p:spPr>
          <a:xfrm>
            <a:off x="305718" y="49917"/>
            <a:ext cx="80753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Initialize: distance to start = 0 and all others infinity</a:t>
            </a:r>
          </a:p>
          <a:p>
            <a:endParaRPr lang="en-US" sz="2000" dirty="0"/>
          </a:p>
          <a:p>
            <a:r>
              <a:rPr lang="en-US" sz="2000" dirty="0"/>
              <a:t>repeat</a:t>
            </a:r>
          </a:p>
          <a:p>
            <a:r>
              <a:rPr lang="en-US" sz="2000" dirty="0"/>
              <a:t>     get vertex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with shortest distance</a:t>
            </a:r>
          </a:p>
          <a:p>
            <a:endParaRPr lang="en-US" sz="2000" dirty="0"/>
          </a:p>
          <a:p>
            <a:r>
              <a:rPr lang="en-US" sz="2000" dirty="0"/>
              <a:t>     for each vertex,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, adjacent to v (edge exists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if path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 </a:t>
            </a:r>
            <a:r>
              <a:rPr lang="en-US" sz="2000" dirty="0"/>
              <a:t>is shortest then best path for adj so far</a:t>
            </a:r>
          </a:p>
          <a:p>
            <a:r>
              <a:rPr lang="en-US" sz="2000" dirty="0"/>
              <a:t>               update the distance for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               update the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1695903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>
            <a:extLst>
              <a:ext uri="{FF2B5EF4-FFF2-40B4-BE49-F238E27FC236}">
                <a16:creationId xmlns:a16="http://schemas.microsoft.com/office/drawing/2014/main" id="{167A465E-568E-5045-8133-CB145D455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30050" name="Group 3">
            <a:extLst>
              <a:ext uri="{FF2B5EF4-FFF2-40B4-BE49-F238E27FC236}">
                <a16:creationId xmlns:a16="http://schemas.microsoft.com/office/drawing/2014/main" id="{9F81B8DD-93E1-AB4F-AE1D-368DBBB76D36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7348" name="Oval 4">
              <a:extLst>
                <a:ext uri="{FF2B5EF4-FFF2-40B4-BE49-F238E27FC236}">
                  <a16:creationId xmlns:a16="http://schemas.microsoft.com/office/drawing/2014/main" id="{06B05504-7899-EE4B-9F0B-EDA200E21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7349" name="Text Box 5">
              <a:extLst>
                <a:ext uri="{FF2B5EF4-FFF2-40B4-BE49-F238E27FC236}">
                  <a16:creationId xmlns:a16="http://schemas.microsoft.com/office/drawing/2014/main" id="{2F381F4C-56A8-8C42-9348-8426A69CE5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0051" name="Group 6">
            <a:extLst>
              <a:ext uri="{FF2B5EF4-FFF2-40B4-BE49-F238E27FC236}">
                <a16:creationId xmlns:a16="http://schemas.microsoft.com/office/drawing/2014/main" id="{327959F9-113A-2F44-92FC-DD972C9E88A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7351" name="Oval 7">
              <a:extLst>
                <a:ext uri="{FF2B5EF4-FFF2-40B4-BE49-F238E27FC236}">
                  <a16:creationId xmlns:a16="http://schemas.microsoft.com/office/drawing/2014/main" id="{D354C6E9-B9BD-8046-9829-F5474AD4B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7352" name="Text Box 8">
              <a:extLst>
                <a:ext uri="{FF2B5EF4-FFF2-40B4-BE49-F238E27FC236}">
                  <a16:creationId xmlns:a16="http://schemas.microsoft.com/office/drawing/2014/main" id="{17D7283A-46F4-FC41-840C-65835E9F0C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0052" name="Group 9">
            <a:extLst>
              <a:ext uri="{FF2B5EF4-FFF2-40B4-BE49-F238E27FC236}">
                <a16:creationId xmlns:a16="http://schemas.microsoft.com/office/drawing/2014/main" id="{D60291AC-A223-0B49-A8C5-9C1B9DDF24EF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7354" name="Oval 10">
              <a:extLst>
                <a:ext uri="{FF2B5EF4-FFF2-40B4-BE49-F238E27FC236}">
                  <a16:creationId xmlns:a16="http://schemas.microsoft.com/office/drawing/2014/main" id="{0200DF45-8010-804F-AB7D-EDAAA9748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7355" name="Text Box 11">
              <a:extLst>
                <a:ext uri="{FF2B5EF4-FFF2-40B4-BE49-F238E27FC236}">
                  <a16:creationId xmlns:a16="http://schemas.microsoft.com/office/drawing/2014/main" id="{1335F0FD-1B9E-4B4F-B087-5B65ABB956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0053" name="Group 12">
            <a:extLst>
              <a:ext uri="{FF2B5EF4-FFF2-40B4-BE49-F238E27FC236}">
                <a16:creationId xmlns:a16="http://schemas.microsoft.com/office/drawing/2014/main" id="{5456CDD4-5C41-1F4D-87DB-D34A85124E25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7357" name="Oval 13">
              <a:extLst>
                <a:ext uri="{FF2B5EF4-FFF2-40B4-BE49-F238E27FC236}">
                  <a16:creationId xmlns:a16="http://schemas.microsoft.com/office/drawing/2014/main" id="{39D3816F-884C-3047-A757-29C224C41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7358" name="Text Box 14">
              <a:extLst>
                <a:ext uri="{FF2B5EF4-FFF2-40B4-BE49-F238E27FC236}">
                  <a16:creationId xmlns:a16="http://schemas.microsoft.com/office/drawing/2014/main" id="{BB6FFBC8-0EA6-8548-B79F-DD435423E6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0054" name="Group 15">
            <a:extLst>
              <a:ext uri="{FF2B5EF4-FFF2-40B4-BE49-F238E27FC236}">
                <a16:creationId xmlns:a16="http://schemas.microsoft.com/office/drawing/2014/main" id="{FB6DFD65-F1B9-3747-9556-837EBDB084CD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7360" name="Oval 16">
              <a:extLst>
                <a:ext uri="{FF2B5EF4-FFF2-40B4-BE49-F238E27FC236}">
                  <a16:creationId xmlns:a16="http://schemas.microsoft.com/office/drawing/2014/main" id="{B5F03008-95F5-B64A-98BD-F1FDF3274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7361" name="Text Box 17">
              <a:extLst>
                <a:ext uri="{FF2B5EF4-FFF2-40B4-BE49-F238E27FC236}">
                  <a16:creationId xmlns:a16="http://schemas.microsoft.com/office/drawing/2014/main" id="{E404C2C5-A0B6-864C-A3CF-86D593D1A1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7362" name="Line 18">
            <a:extLst>
              <a:ext uri="{FF2B5EF4-FFF2-40B4-BE49-F238E27FC236}">
                <a16:creationId xmlns:a16="http://schemas.microsoft.com/office/drawing/2014/main" id="{00AD0B52-28A0-1B49-BE12-E3C7BB7733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63" name="Line 19">
            <a:extLst>
              <a:ext uri="{FF2B5EF4-FFF2-40B4-BE49-F238E27FC236}">
                <a16:creationId xmlns:a16="http://schemas.microsoft.com/office/drawing/2014/main" id="{E845CF50-B6C3-FE4F-A7AA-2625385439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64" name="Line 20">
            <a:extLst>
              <a:ext uri="{FF2B5EF4-FFF2-40B4-BE49-F238E27FC236}">
                <a16:creationId xmlns:a16="http://schemas.microsoft.com/office/drawing/2014/main" id="{315A294E-68EF-0F45-94E0-9F5D785998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65" name="Line 21">
            <a:extLst>
              <a:ext uri="{FF2B5EF4-FFF2-40B4-BE49-F238E27FC236}">
                <a16:creationId xmlns:a16="http://schemas.microsoft.com/office/drawing/2014/main" id="{C873DC4E-FD9C-7D4F-A564-6DC1B2A0AC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66" name="Line 22">
            <a:extLst>
              <a:ext uri="{FF2B5EF4-FFF2-40B4-BE49-F238E27FC236}">
                <a16:creationId xmlns:a16="http://schemas.microsoft.com/office/drawing/2014/main" id="{82E62ED7-9C1D-0645-92CD-84D927FE3B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67" name="Line 23">
            <a:extLst>
              <a:ext uri="{FF2B5EF4-FFF2-40B4-BE49-F238E27FC236}">
                <a16:creationId xmlns:a16="http://schemas.microsoft.com/office/drawing/2014/main" id="{45FF9CB0-48E8-C642-B518-153790E24A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68" name="Line 24">
            <a:extLst>
              <a:ext uri="{FF2B5EF4-FFF2-40B4-BE49-F238E27FC236}">
                <a16:creationId xmlns:a16="http://schemas.microsoft.com/office/drawing/2014/main" id="{C93F23BC-8BEA-FA41-BCAF-53ABD297FD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69" name="Text Box 25">
            <a:extLst>
              <a:ext uri="{FF2B5EF4-FFF2-40B4-BE49-F238E27FC236}">
                <a16:creationId xmlns:a16="http://schemas.microsoft.com/office/drawing/2014/main" id="{2BB6C145-0E2A-314D-8E0C-D9FC5DE83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7370" name="Text Box 26">
            <a:extLst>
              <a:ext uri="{FF2B5EF4-FFF2-40B4-BE49-F238E27FC236}">
                <a16:creationId xmlns:a16="http://schemas.microsoft.com/office/drawing/2014/main" id="{95B74B55-E6B9-B34D-BA5E-119906FA1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7371" name="Text Box 27">
            <a:extLst>
              <a:ext uri="{FF2B5EF4-FFF2-40B4-BE49-F238E27FC236}">
                <a16:creationId xmlns:a16="http://schemas.microsoft.com/office/drawing/2014/main" id="{4A2B92F3-5794-F845-8F11-82561190E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7372" name="Text Box 28">
            <a:extLst>
              <a:ext uri="{FF2B5EF4-FFF2-40B4-BE49-F238E27FC236}">
                <a16:creationId xmlns:a16="http://schemas.microsoft.com/office/drawing/2014/main" id="{817CE9E0-4AE4-FF45-A1DD-0FABC6946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7373" name="Text Box 29">
            <a:extLst>
              <a:ext uri="{FF2B5EF4-FFF2-40B4-BE49-F238E27FC236}">
                <a16:creationId xmlns:a16="http://schemas.microsoft.com/office/drawing/2014/main" id="{4FA5207F-8A0E-6A47-A4F0-6389658BF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7374" name="Text Box 30">
            <a:extLst>
              <a:ext uri="{FF2B5EF4-FFF2-40B4-BE49-F238E27FC236}">
                <a16:creationId xmlns:a16="http://schemas.microsoft.com/office/drawing/2014/main" id="{B049702C-F610-3C44-BC0B-1F424BBB1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57376" name="Text Box 32">
            <a:extLst>
              <a:ext uri="{FF2B5EF4-FFF2-40B4-BE49-F238E27FC236}">
                <a16:creationId xmlns:a16="http://schemas.microsoft.com/office/drawing/2014/main" id="{B9E76792-41AA-454C-9F1A-8138B7783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57377" name="Text Box 33">
            <a:extLst>
              <a:ext uri="{FF2B5EF4-FFF2-40B4-BE49-F238E27FC236}">
                <a16:creationId xmlns:a16="http://schemas.microsoft.com/office/drawing/2014/main" id="{3D496E54-B307-2D4E-B1C0-102BE1065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7378" name="Text Box 34">
            <a:extLst>
              <a:ext uri="{FF2B5EF4-FFF2-40B4-BE49-F238E27FC236}">
                <a16:creationId xmlns:a16="http://schemas.microsoft.com/office/drawing/2014/main" id="{3851E61A-81D2-2144-B5EE-2842B423F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57379" name="Text Box 35">
            <a:extLst>
              <a:ext uri="{FF2B5EF4-FFF2-40B4-BE49-F238E27FC236}">
                <a16:creationId xmlns:a16="http://schemas.microsoft.com/office/drawing/2014/main" id="{5805CBB4-B1E9-0848-A10D-BACC5F965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7380" name="Text Box 36">
            <a:extLst>
              <a:ext uri="{FF2B5EF4-FFF2-40B4-BE49-F238E27FC236}">
                <a16:creationId xmlns:a16="http://schemas.microsoft.com/office/drawing/2014/main" id="{3EBA298D-8AFA-6243-840C-7C5B6D9CE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7381" name="Text Box 37">
            <a:extLst>
              <a:ext uri="{FF2B5EF4-FFF2-40B4-BE49-F238E27FC236}">
                <a16:creationId xmlns:a16="http://schemas.microsoft.com/office/drawing/2014/main" id="{C843B064-4387-3041-8380-E483AAC41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PQ</a:t>
            </a:r>
          </a:p>
        </p:txBody>
      </p:sp>
      <p:sp>
        <p:nvSpPr>
          <p:cNvPr id="57382" name="Text Box 38">
            <a:extLst>
              <a:ext uri="{FF2B5EF4-FFF2-40B4-BE49-F238E27FC236}">
                <a16:creationId xmlns:a16="http://schemas.microsoft.com/office/drawing/2014/main" id="{A33CAFB8-9EBC-9847-BC35-18670669B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2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  5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7383" name="Line 39">
            <a:extLst>
              <a:ext uri="{FF2B5EF4-FFF2-40B4-BE49-F238E27FC236}">
                <a16:creationId xmlns:a16="http://schemas.microsoft.com/office/drawing/2014/main" id="{439C6E34-F7F2-2942-88D9-FDBF819254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86" name="Text Box 42">
            <a:extLst>
              <a:ext uri="{FF2B5EF4-FFF2-40B4-BE49-F238E27FC236}">
                <a16:creationId xmlns:a16="http://schemas.microsoft.com/office/drawing/2014/main" id="{2DCAFB98-B9FD-7C44-B150-0A96DE2EE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2578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Frontier?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92E3BC9-A7A4-6247-9F0A-C22FDBFF0161}"/>
              </a:ext>
            </a:extLst>
          </p:cNvPr>
          <p:cNvSpPr/>
          <p:nvPr/>
        </p:nvSpPr>
        <p:spPr>
          <a:xfrm>
            <a:off x="305718" y="49917"/>
            <a:ext cx="80753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Initialize: distance to start = 0 and all others infinity</a:t>
            </a:r>
          </a:p>
          <a:p>
            <a:endParaRPr lang="en-US" sz="2000" dirty="0"/>
          </a:p>
          <a:p>
            <a:r>
              <a:rPr lang="en-US" sz="2000" dirty="0"/>
              <a:t>repeat</a:t>
            </a:r>
          </a:p>
          <a:p>
            <a:r>
              <a:rPr lang="en-US" sz="2000" dirty="0"/>
              <a:t>     get vertex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with shortest distance</a:t>
            </a:r>
          </a:p>
          <a:p>
            <a:endParaRPr lang="en-US" sz="2000" dirty="0"/>
          </a:p>
          <a:p>
            <a:r>
              <a:rPr lang="en-US" sz="2000" dirty="0"/>
              <a:t>     for each vertex,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, adjacent to v (edge exists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if path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 </a:t>
            </a:r>
            <a:r>
              <a:rPr lang="en-US" sz="2000" dirty="0"/>
              <a:t>is shortest then best path for adj so far</a:t>
            </a:r>
          </a:p>
          <a:p>
            <a:r>
              <a:rPr lang="en-US" sz="2000" dirty="0"/>
              <a:t>               update the distance for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               update the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36676164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>
            <a:extLst>
              <a:ext uri="{FF2B5EF4-FFF2-40B4-BE49-F238E27FC236}">
                <a16:creationId xmlns:a16="http://schemas.microsoft.com/office/drawing/2014/main" id="{673F64BB-3FB2-8D43-B9E5-CBF5C0FAA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31074" name="Group 3">
            <a:extLst>
              <a:ext uri="{FF2B5EF4-FFF2-40B4-BE49-F238E27FC236}">
                <a16:creationId xmlns:a16="http://schemas.microsoft.com/office/drawing/2014/main" id="{5294A9E7-99CA-004B-9D96-606AE8F38D48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8372" name="Oval 4">
              <a:extLst>
                <a:ext uri="{FF2B5EF4-FFF2-40B4-BE49-F238E27FC236}">
                  <a16:creationId xmlns:a16="http://schemas.microsoft.com/office/drawing/2014/main" id="{3A042773-029E-8542-AE7E-843FD3F15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8373" name="Text Box 5">
              <a:extLst>
                <a:ext uri="{FF2B5EF4-FFF2-40B4-BE49-F238E27FC236}">
                  <a16:creationId xmlns:a16="http://schemas.microsoft.com/office/drawing/2014/main" id="{AECD19BE-F942-334F-8BC5-286098C13A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1075" name="Group 6">
            <a:extLst>
              <a:ext uri="{FF2B5EF4-FFF2-40B4-BE49-F238E27FC236}">
                <a16:creationId xmlns:a16="http://schemas.microsoft.com/office/drawing/2014/main" id="{8C1EED38-3DB0-894E-8BE7-B8A9B9ECC79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8375" name="Oval 7">
              <a:extLst>
                <a:ext uri="{FF2B5EF4-FFF2-40B4-BE49-F238E27FC236}">
                  <a16:creationId xmlns:a16="http://schemas.microsoft.com/office/drawing/2014/main" id="{A2C6A76B-D0A0-4E4F-97EB-2B57E19D3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8376" name="Text Box 8">
              <a:extLst>
                <a:ext uri="{FF2B5EF4-FFF2-40B4-BE49-F238E27FC236}">
                  <a16:creationId xmlns:a16="http://schemas.microsoft.com/office/drawing/2014/main" id="{E9512655-9F85-AB42-A567-F7E7047996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1076" name="Group 9">
            <a:extLst>
              <a:ext uri="{FF2B5EF4-FFF2-40B4-BE49-F238E27FC236}">
                <a16:creationId xmlns:a16="http://schemas.microsoft.com/office/drawing/2014/main" id="{5662F93C-F9C7-E647-A8E1-197C74303A86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8378" name="Oval 10">
              <a:extLst>
                <a:ext uri="{FF2B5EF4-FFF2-40B4-BE49-F238E27FC236}">
                  <a16:creationId xmlns:a16="http://schemas.microsoft.com/office/drawing/2014/main" id="{2ABA1BB8-ED1E-054E-886B-B1139F5C4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8379" name="Text Box 11">
              <a:extLst>
                <a:ext uri="{FF2B5EF4-FFF2-40B4-BE49-F238E27FC236}">
                  <a16:creationId xmlns:a16="http://schemas.microsoft.com/office/drawing/2014/main" id="{AA6A6C53-2E50-D44D-9E90-9B17A8B745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1077" name="Group 12">
            <a:extLst>
              <a:ext uri="{FF2B5EF4-FFF2-40B4-BE49-F238E27FC236}">
                <a16:creationId xmlns:a16="http://schemas.microsoft.com/office/drawing/2014/main" id="{3187F2BB-AAA6-0F4F-B0EC-E5B5F1025CB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8381" name="Oval 13">
              <a:extLst>
                <a:ext uri="{FF2B5EF4-FFF2-40B4-BE49-F238E27FC236}">
                  <a16:creationId xmlns:a16="http://schemas.microsoft.com/office/drawing/2014/main" id="{15B5D2C3-59AD-0243-8AF9-CAB99EC07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8382" name="Text Box 14">
              <a:extLst>
                <a:ext uri="{FF2B5EF4-FFF2-40B4-BE49-F238E27FC236}">
                  <a16:creationId xmlns:a16="http://schemas.microsoft.com/office/drawing/2014/main" id="{8E668E36-5693-1B4F-AE03-D371CA1E4B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1078" name="Group 15">
            <a:extLst>
              <a:ext uri="{FF2B5EF4-FFF2-40B4-BE49-F238E27FC236}">
                <a16:creationId xmlns:a16="http://schemas.microsoft.com/office/drawing/2014/main" id="{763959BD-C7B2-4C4D-B450-FE2512378D3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8384" name="Oval 16">
              <a:extLst>
                <a:ext uri="{FF2B5EF4-FFF2-40B4-BE49-F238E27FC236}">
                  <a16:creationId xmlns:a16="http://schemas.microsoft.com/office/drawing/2014/main" id="{08D7CEB7-B745-4145-A068-09B3EF0937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8385" name="Text Box 17">
              <a:extLst>
                <a:ext uri="{FF2B5EF4-FFF2-40B4-BE49-F238E27FC236}">
                  <a16:creationId xmlns:a16="http://schemas.microsoft.com/office/drawing/2014/main" id="{5FFB45EB-0A18-AD49-A69D-06259EEA94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8386" name="Line 18">
            <a:extLst>
              <a:ext uri="{FF2B5EF4-FFF2-40B4-BE49-F238E27FC236}">
                <a16:creationId xmlns:a16="http://schemas.microsoft.com/office/drawing/2014/main" id="{AC597190-85C4-ED4F-9A81-6F8D8DCF77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87" name="Line 19">
            <a:extLst>
              <a:ext uri="{FF2B5EF4-FFF2-40B4-BE49-F238E27FC236}">
                <a16:creationId xmlns:a16="http://schemas.microsoft.com/office/drawing/2014/main" id="{0941C6D2-1935-3E48-AB69-757BC5CD60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88" name="Line 20">
            <a:extLst>
              <a:ext uri="{FF2B5EF4-FFF2-40B4-BE49-F238E27FC236}">
                <a16:creationId xmlns:a16="http://schemas.microsoft.com/office/drawing/2014/main" id="{0EF3A798-F0C1-1C45-86DC-C00C29E613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89" name="Line 21">
            <a:extLst>
              <a:ext uri="{FF2B5EF4-FFF2-40B4-BE49-F238E27FC236}">
                <a16:creationId xmlns:a16="http://schemas.microsoft.com/office/drawing/2014/main" id="{3A1B5067-3766-7A41-B679-4CE51959BC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90" name="Line 22">
            <a:extLst>
              <a:ext uri="{FF2B5EF4-FFF2-40B4-BE49-F238E27FC236}">
                <a16:creationId xmlns:a16="http://schemas.microsoft.com/office/drawing/2014/main" id="{09C9B17C-7B53-F143-9532-5D2F38677C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91" name="Line 23">
            <a:extLst>
              <a:ext uri="{FF2B5EF4-FFF2-40B4-BE49-F238E27FC236}">
                <a16:creationId xmlns:a16="http://schemas.microsoft.com/office/drawing/2014/main" id="{BCE99E68-14D1-8E4D-8517-033AF8F76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92" name="Line 24">
            <a:extLst>
              <a:ext uri="{FF2B5EF4-FFF2-40B4-BE49-F238E27FC236}">
                <a16:creationId xmlns:a16="http://schemas.microsoft.com/office/drawing/2014/main" id="{1CB045D8-F221-E94B-A315-3A7EC78455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93" name="Text Box 25">
            <a:extLst>
              <a:ext uri="{FF2B5EF4-FFF2-40B4-BE49-F238E27FC236}">
                <a16:creationId xmlns:a16="http://schemas.microsoft.com/office/drawing/2014/main" id="{DC060470-7226-E249-BAD0-449D9284E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8394" name="Text Box 26">
            <a:extLst>
              <a:ext uri="{FF2B5EF4-FFF2-40B4-BE49-F238E27FC236}">
                <a16:creationId xmlns:a16="http://schemas.microsoft.com/office/drawing/2014/main" id="{679FA562-8E76-2442-884A-43B247C11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8395" name="Text Box 27">
            <a:extLst>
              <a:ext uri="{FF2B5EF4-FFF2-40B4-BE49-F238E27FC236}">
                <a16:creationId xmlns:a16="http://schemas.microsoft.com/office/drawing/2014/main" id="{D6FDC4FE-ACEC-6146-BFE6-B373E8082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8396" name="Text Box 28">
            <a:extLst>
              <a:ext uri="{FF2B5EF4-FFF2-40B4-BE49-F238E27FC236}">
                <a16:creationId xmlns:a16="http://schemas.microsoft.com/office/drawing/2014/main" id="{2235C1C2-4BC1-D845-9EF1-2F96F74F1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8397" name="Text Box 29">
            <a:extLst>
              <a:ext uri="{FF2B5EF4-FFF2-40B4-BE49-F238E27FC236}">
                <a16:creationId xmlns:a16="http://schemas.microsoft.com/office/drawing/2014/main" id="{4BA80A72-A0E7-B249-94B7-0DD13FD54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8398" name="Text Box 30">
            <a:extLst>
              <a:ext uri="{FF2B5EF4-FFF2-40B4-BE49-F238E27FC236}">
                <a16:creationId xmlns:a16="http://schemas.microsoft.com/office/drawing/2014/main" id="{BE96CC85-04E1-7847-BD24-6D59C7814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58400" name="Text Box 32">
            <a:extLst>
              <a:ext uri="{FF2B5EF4-FFF2-40B4-BE49-F238E27FC236}">
                <a16:creationId xmlns:a16="http://schemas.microsoft.com/office/drawing/2014/main" id="{598B1568-4C68-9F41-994A-8BE6A86F3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58401" name="Text Box 33">
            <a:extLst>
              <a:ext uri="{FF2B5EF4-FFF2-40B4-BE49-F238E27FC236}">
                <a16:creationId xmlns:a16="http://schemas.microsoft.com/office/drawing/2014/main" id="{705147A2-DBE7-DF41-AB2C-D4F351B76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8402" name="Text Box 34">
            <a:extLst>
              <a:ext uri="{FF2B5EF4-FFF2-40B4-BE49-F238E27FC236}">
                <a16:creationId xmlns:a16="http://schemas.microsoft.com/office/drawing/2014/main" id="{3AA4CD90-353D-CF4A-B415-F4BF24D38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58403" name="Text Box 35">
            <a:extLst>
              <a:ext uri="{FF2B5EF4-FFF2-40B4-BE49-F238E27FC236}">
                <a16:creationId xmlns:a16="http://schemas.microsoft.com/office/drawing/2014/main" id="{5599CE4E-D872-EE4A-992A-C5DE62867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8404" name="Text Box 36">
            <a:extLst>
              <a:ext uri="{FF2B5EF4-FFF2-40B4-BE49-F238E27FC236}">
                <a16:creationId xmlns:a16="http://schemas.microsoft.com/office/drawing/2014/main" id="{95EEFC95-EEF9-084B-9698-100F6FCB8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8405" name="Text Box 37">
            <a:extLst>
              <a:ext uri="{FF2B5EF4-FFF2-40B4-BE49-F238E27FC236}">
                <a16:creationId xmlns:a16="http://schemas.microsoft.com/office/drawing/2014/main" id="{5F8DEAE6-BEFA-AD4C-80C6-B3F15FB21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PQ</a:t>
            </a:r>
          </a:p>
        </p:txBody>
      </p:sp>
      <p:sp>
        <p:nvSpPr>
          <p:cNvPr id="58406" name="Text Box 38">
            <a:extLst>
              <a:ext uri="{FF2B5EF4-FFF2-40B4-BE49-F238E27FC236}">
                <a16:creationId xmlns:a16="http://schemas.microsoft.com/office/drawing/2014/main" id="{091C718A-A427-2942-886E-D0A8CDD30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2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  5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8407" name="Line 39">
            <a:extLst>
              <a:ext uri="{FF2B5EF4-FFF2-40B4-BE49-F238E27FC236}">
                <a16:creationId xmlns:a16="http://schemas.microsoft.com/office/drawing/2014/main" id="{D7788881-BD33-9646-B265-463341BE6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408" name="Text Box 40">
            <a:extLst>
              <a:ext uri="{FF2B5EF4-FFF2-40B4-BE49-F238E27FC236}">
                <a16:creationId xmlns:a16="http://schemas.microsoft.com/office/drawing/2014/main" id="{8EAF777A-C1E1-604B-8100-A99864E6D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029200"/>
            <a:ext cx="3276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All nodes reachable from starting node within a given distance</a:t>
            </a:r>
          </a:p>
        </p:txBody>
      </p:sp>
      <p:sp>
        <p:nvSpPr>
          <p:cNvPr id="58410" name="Freeform 42">
            <a:extLst>
              <a:ext uri="{FF2B5EF4-FFF2-40B4-BE49-F238E27FC236}">
                <a16:creationId xmlns:a16="http://schemas.microsoft.com/office/drawing/2014/main" id="{5ED210DA-B4AD-214F-8E7C-1B51F108FD37}"/>
              </a:ext>
            </a:extLst>
          </p:cNvPr>
          <p:cNvSpPr>
            <a:spLocks/>
          </p:cNvSpPr>
          <p:nvPr/>
        </p:nvSpPr>
        <p:spPr bwMode="auto">
          <a:xfrm>
            <a:off x="2286000" y="3657600"/>
            <a:ext cx="635000" cy="3124200"/>
          </a:xfrm>
          <a:custGeom>
            <a:avLst/>
            <a:gdLst>
              <a:gd name="T0" fmla="*/ 152400 w 400"/>
              <a:gd name="T1" fmla="*/ 3124200 h 1968"/>
              <a:gd name="T2" fmla="*/ 609600 w 400"/>
              <a:gd name="T3" fmla="*/ 1371600 h 1968"/>
              <a:gd name="T4" fmla="*/ 0 w 400"/>
              <a:gd name="T5" fmla="*/ 0 h 19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0" h="1968">
                <a:moveTo>
                  <a:pt x="96" y="1968"/>
                </a:moveTo>
                <a:cubicBezTo>
                  <a:pt x="248" y="1580"/>
                  <a:pt x="400" y="1192"/>
                  <a:pt x="384" y="864"/>
                </a:cubicBezTo>
                <a:cubicBezTo>
                  <a:pt x="368" y="536"/>
                  <a:pt x="184" y="268"/>
                  <a:pt x="0" y="0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6F331ED-A91A-1242-9895-43142468C84F}"/>
              </a:ext>
            </a:extLst>
          </p:cNvPr>
          <p:cNvSpPr/>
          <p:nvPr/>
        </p:nvSpPr>
        <p:spPr>
          <a:xfrm>
            <a:off x="305718" y="49917"/>
            <a:ext cx="80753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Initialize: distance to start = 0 and all others infinity</a:t>
            </a:r>
          </a:p>
          <a:p>
            <a:endParaRPr lang="en-US" sz="2000" dirty="0"/>
          </a:p>
          <a:p>
            <a:r>
              <a:rPr lang="en-US" sz="2000" dirty="0"/>
              <a:t>repeat</a:t>
            </a:r>
          </a:p>
          <a:p>
            <a:r>
              <a:rPr lang="en-US" sz="2000" dirty="0"/>
              <a:t>     get vertex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with shortest distance</a:t>
            </a:r>
          </a:p>
          <a:p>
            <a:endParaRPr lang="en-US" sz="2000" dirty="0"/>
          </a:p>
          <a:p>
            <a:r>
              <a:rPr lang="en-US" sz="2000" dirty="0"/>
              <a:t>     for each vertex,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, adjacent to v (edge exists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if path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 </a:t>
            </a:r>
            <a:r>
              <a:rPr lang="en-US" sz="2000" dirty="0"/>
              <a:t>is shortest then best path for adj so far</a:t>
            </a:r>
          </a:p>
          <a:p>
            <a:r>
              <a:rPr lang="en-US" sz="2000" dirty="0"/>
              <a:t>               update the distance for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               update the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18025003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>
            <a:extLst>
              <a:ext uri="{FF2B5EF4-FFF2-40B4-BE49-F238E27FC236}">
                <a16:creationId xmlns:a16="http://schemas.microsoft.com/office/drawing/2014/main" id="{16EA712E-8867-C14E-91B2-B9006D789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32098" name="Group 3">
            <a:extLst>
              <a:ext uri="{FF2B5EF4-FFF2-40B4-BE49-F238E27FC236}">
                <a16:creationId xmlns:a16="http://schemas.microsoft.com/office/drawing/2014/main" id="{63C5C60D-B589-D94C-9968-9F683C56C62D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9396" name="Oval 4">
              <a:extLst>
                <a:ext uri="{FF2B5EF4-FFF2-40B4-BE49-F238E27FC236}">
                  <a16:creationId xmlns:a16="http://schemas.microsoft.com/office/drawing/2014/main" id="{7621C3B7-69C5-2544-8D02-9124743CD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397" name="Text Box 5">
              <a:extLst>
                <a:ext uri="{FF2B5EF4-FFF2-40B4-BE49-F238E27FC236}">
                  <a16:creationId xmlns:a16="http://schemas.microsoft.com/office/drawing/2014/main" id="{8E2B364E-E19E-8A43-90F1-26AD3B37F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2099" name="Group 6">
            <a:extLst>
              <a:ext uri="{FF2B5EF4-FFF2-40B4-BE49-F238E27FC236}">
                <a16:creationId xmlns:a16="http://schemas.microsoft.com/office/drawing/2014/main" id="{519CC901-654D-2B47-AF75-3D7E28AD858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9399" name="Oval 7">
              <a:extLst>
                <a:ext uri="{FF2B5EF4-FFF2-40B4-BE49-F238E27FC236}">
                  <a16:creationId xmlns:a16="http://schemas.microsoft.com/office/drawing/2014/main" id="{A65F34E6-3430-0040-8B2D-663AD4B06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400" name="Text Box 8">
              <a:extLst>
                <a:ext uri="{FF2B5EF4-FFF2-40B4-BE49-F238E27FC236}">
                  <a16:creationId xmlns:a16="http://schemas.microsoft.com/office/drawing/2014/main" id="{E78514B9-3AB9-8346-873C-D1CC8EDE9F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2100" name="Group 9">
            <a:extLst>
              <a:ext uri="{FF2B5EF4-FFF2-40B4-BE49-F238E27FC236}">
                <a16:creationId xmlns:a16="http://schemas.microsoft.com/office/drawing/2014/main" id="{9AE820A2-DFCB-7140-A715-DC172509FC2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9402" name="Oval 10">
              <a:extLst>
                <a:ext uri="{FF2B5EF4-FFF2-40B4-BE49-F238E27FC236}">
                  <a16:creationId xmlns:a16="http://schemas.microsoft.com/office/drawing/2014/main" id="{BEA7CEDA-7DFB-EA4A-8926-EB950F73B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403" name="Text Box 11">
              <a:extLst>
                <a:ext uri="{FF2B5EF4-FFF2-40B4-BE49-F238E27FC236}">
                  <a16:creationId xmlns:a16="http://schemas.microsoft.com/office/drawing/2014/main" id="{9F461DB0-1C51-5E4E-A894-B088808F40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2101" name="Group 12">
            <a:extLst>
              <a:ext uri="{FF2B5EF4-FFF2-40B4-BE49-F238E27FC236}">
                <a16:creationId xmlns:a16="http://schemas.microsoft.com/office/drawing/2014/main" id="{AF831516-DAAD-0D4E-B976-79713FEEF49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9405" name="Oval 13">
              <a:extLst>
                <a:ext uri="{FF2B5EF4-FFF2-40B4-BE49-F238E27FC236}">
                  <a16:creationId xmlns:a16="http://schemas.microsoft.com/office/drawing/2014/main" id="{C7BFB66F-E1C0-B24B-A365-4B07BB2A9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406" name="Text Box 14">
              <a:extLst>
                <a:ext uri="{FF2B5EF4-FFF2-40B4-BE49-F238E27FC236}">
                  <a16:creationId xmlns:a16="http://schemas.microsoft.com/office/drawing/2014/main" id="{1700BA1F-5E1D-A34A-8301-2ACEBBAD23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2102" name="Group 15">
            <a:extLst>
              <a:ext uri="{FF2B5EF4-FFF2-40B4-BE49-F238E27FC236}">
                <a16:creationId xmlns:a16="http://schemas.microsoft.com/office/drawing/2014/main" id="{65BF867C-A73C-4240-889B-6100E63F377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9408" name="Oval 16">
              <a:extLst>
                <a:ext uri="{FF2B5EF4-FFF2-40B4-BE49-F238E27FC236}">
                  <a16:creationId xmlns:a16="http://schemas.microsoft.com/office/drawing/2014/main" id="{DBED8AB6-88DA-CB4E-9DA1-FA1C8A7CC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409" name="Text Box 17">
              <a:extLst>
                <a:ext uri="{FF2B5EF4-FFF2-40B4-BE49-F238E27FC236}">
                  <a16:creationId xmlns:a16="http://schemas.microsoft.com/office/drawing/2014/main" id="{DF314E7E-1120-004A-AA90-DFFAA54089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9410" name="Line 18">
            <a:extLst>
              <a:ext uri="{FF2B5EF4-FFF2-40B4-BE49-F238E27FC236}">
                <a16:creationId xmlns:a16="http://schemas.microsoft.com/office/drawing/2014/main" id="{A63D60FE-B1B0-E145-B57F-D9787EE06C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1" name="Line 19">
            <a:extLst>
              <a:ext uri="{FF2B5EF4-FFF2-40B4-BE49-F238E27FC236}">
                <a16:creationId xmlns:a16="http://schemas.microsoft.com/office/drawing/2014/main" id="{DC5764D0-00A8-8C4D-8D99-9044B58CD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2" name="Line 20">
            <a:extLst>
              <a:ext uri="{FF2B5EF4-FFF2-40B4-BE49-F238E27FC236}">
                <a16:creationId xmlns:a16="http://schemas.microsoft.com/office/drawing/2014/main" id="{26ED3265-20DA-F749-BB1C-717721152B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3" name="Line 21">
            <a:extLst>
              <a:ext uri="{FF2B5EF4-FFF2-40B4-BE49-F238E27FC236}">
                <a16:creationId xmlns:a16="http://schemas.microsoft.com/office/drawing/2014/main" id="{89B5EFDA-598B-784B-BA9C-E673E41F47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4" name="Line 22">
            <a:extLst>
              <a:ext uri="{FF2B5EF4-FFF2-40B4-BE49-F238E27FC236}">
                <a16:creationId xmlns:a16="http://schemas.microsoft.com/office/drawing/2014/main" id="{3920FF77-50EB-044D-AF4E-339AF26D31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5" name="Line 23">
            <a:extLst>
              <a:ext uri="{FF2B5EF4-FFF2-40B4-BE49-F238E27FC236}">
                <a16:creationId xmlns:a16="http://schemas.microsoft.com/office/drawing/2014/main" id="{40C393F8-1106-B049-9412-D2B4703126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6" name="Line 24">
            <a:extLst>
              <a:ext uri="{FF2B5EF4-FFF2-40B4-BE49-F238E27FC236}">
                <a16:creationId xmlns:a16="http://schemas.microsoft.com/office/drawing/2014/main" id="{95D49B13-9E86-3548-A7A4-9FDEA15C17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7" name="Text Box 25">
            <a:extLst>
              <a:ext uri="{FF2B5EF4-FFF2-40B4-BE49-F238E27FC236}">
                <a16:creationId xmlns:a16="http://schemas.microsoft.com/office/drawing/2014/main" id="{1B70AE02-0999-354B-9656-F5F842B8F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9418" name="Text Box 26">
            <a:extLst>
              <a:ext uri="{FF2B5EF4-FFF2-40B4-BE49-F238E27FC236}">
                <a16:creationId xmlns:a16="http://schemas.microsoft.com/office/drawing/2014/main" id="{BADBB0FE-D942-1543-8965-A8292EEBC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9419" name="Text Box 27">
            <a:extLst>
              <a:ext uri="{FF2B5EF4-FFF2-40B4-BE49-F238E27FC236}">
                <a16:creationId xmlns:a16="http://schemas.microsoft.com/office/drawing/2014/main" id="{C5DC6DC6-CA18-E049-B121-0ED33C4A1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9420" name="Text Box 28">
            <a:extLst>
              <a:ext uri="{FF2B5EF4-FFF2-40B4-BE49-F238E27FC236}">
                <a16:creationId xmlns:a16="http://schemas.microsoft.com/office/drawing/2014/main" id="{F0FC8881-02F6-B14B-9513-EC3C47928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9421" name="Text Box 29">
            <a:extLst>
              <a:ext uri="{FF2B5EF4-FFF2-40B4-BE49-F238E27FC236}">
                <a16:creationId xmlns:a16="http://schemas.microsoft.com/office/drawing/2014/main" id="{21AA2E02-E846-2646-8A16-34EA8DF02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9422" name="Text Box 30">
            <a:extLst>
              <a:ext uri="{FF2B5EF4-FFF2-40B4-BE49-F238E27FC236}">
                <a16:creationId xmlns:a16="http://schemas.microsoft.com/office/drawing/2014/main" id="{09375B52-5CC2-A14A-BC28-31F69487F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59424" name="Text Box 32">
            <a:extLst>
              <a:ext uri="{FF2B5EF4-FFF2-40B4-BE49-F238E27FC236}">
                <a16:creationId xmlns:a16="http://schemas.microsoft.com/office/drawing/2014/main" id="{52077E39-3FDC-F24F-9556-2DB955FE4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59425" name="Text Box 33">
            <a:extLst>
              <a:ext uri="{FF2B5EF4-FFF2-40B4-BE49-F238E27FC236}">
                <a16:creationId xmlns:a16="http://schemas.microsoft.com/office/drawing/2014/main" id="{247622E9-8EA1-C24F-B4DE-0B6FBE032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59426" name="Text Box 34">
            <a:extLst>
              <a:ext uri="{FF2B5EF4-FFF2-40B4-BE49-F238E27FC236}">
                <a16:creationId xmlns:a16="http://schemas.microsoft.com/office/drawing/2014/main" id="{A269630A-7DFA-014E-B0DB-8DA9A5E53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59427" name="Text Box 35">
            <a:extLst>
              <a:ext uri="{FF2B5EF4-FFF2-40B4-BE49-F238E27FC236}">
                <a16:creationId xmlns:a16="http://schemas.microsoft.com/office/drawing/2014/main" id="{426AD301-78AE-D44F-AE60-EA0DA2F6B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9428" name="Text Box 36">
            <a:extLst>
              <a:ext uri="{FF2B5EF4-FFF2-40B4-BE49-F238E27FC236}">
                <a16:creationId xmlns:a16="http://schemas.microsoft.com/office/drawing/2014/main" id="{68EF058A-CF66-1E4C-A0AA-AAF1186D7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9429" name="Text Box 37">
            <a:extLst>
              <a:ext uri="{FF2B5EF4-FFF2-40B4-BE49-F238E27FC236}">
                <a16:creationId xmlns:a16="http://schemas.microsoft.com/office/drawing/2014/main" id="{D57C1B9F-837D-7744-AD29-9E41E0668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PQ</a:t>
            </a:r>
          </a:p>
        </p:txBody>
      </p:sp>
      <p:sp>
        <p:nvSpPr>
          <p:cNvPr id="59430" name="Text Box 38">
            <a:extLst>
              <a:ext uri="{FF2B5EF4-FFF2-40B4-BE49-F238E27FC236}">
                <a16:creationId xmlns:a16="http://schemas.microsoft.com/office/drawing/2014/main" id="{38477C7A-B740-624C-AF22-DB2882E24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E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  <a:b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</a:b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D  5</a:t>
            </a:r>
          </a:p>
        </p:txBody>
      </p:sp>
      <p:sp>
        <p:nvSpPr>
          <p:cNvPr id="59431" name="Line 39">
            <a:extLst>
              <a:ext uri="{FF2B5EF4-FFF2-40B4-BE49-F238E27FC236}">
                <a16:creationId xmlns:a16="http://schemas.microsoft.com/office/drawing/2014/main" id="{0875ADF5-E3E5-FC4E-A456-27C1F2C5A0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FACFA92-1048-824A-A6F4-44AAD94B0376}"/>
              </a:ext>
            </a:extLst>
          </p:cNvPr>
          <p:cNvSpPr/>
          <p:nvPr/>
        </p:nvSpPr>
        <p:spPr>
          <a:xfrm>
            <a:off x="305718" y="49917"/>
            <a:ext cx="80753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Initialize: distance to start = 0 and all others infinity</a:t>
            </a:r>
          </a:p>
          <a:p>
            <a:endParaRPr lang="en-US" sz="2000" dirty="0"/>
          </a:p>
          <a:p>
            <a:r>
              <a:rPr lang="en-US" sz="2000" dirty="0"/>
              <a:t>repeat</a:t>
            </a:r>
          </a:p>
          <a:p>
            <a:r>
              <a:rPr lang="en-US" sz="2000" dirty="0"/>
              <a:t>     get vertex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with shortest distance</a:t>
            </a:r>
          </a:p>
          <a:p>
            <a:endParaRPr lang="en-US" sz="2000" dirty="0"/>
          </a:p>
          <a:p>
            <a:r>
              <a:rPr lang="en-US" sz="2000" dirty="0"/>
              <a:t>     for each vertex,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, adjacent to v (edge exists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if path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 </a:t>
            </a:r>
            <a:r>
              <a:rPr lang="en-US" sz="2000" dirty="0"/>
              <a:t>is shortest then best path for adj so far</a:t>
            </a:r>
          </a:p>
          <a:p>
            <a:r>
              <a:rPr lang="en-US" sz="2000" dirty="0"/>
              <a:t>               update the distance for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               update the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24007371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>
            <a:extLst>
              <a:ext uri="{FF2B5EF4-FFF2-40B4-BE49-F238E27FC236}">
                <a16:creationId xmlns:a16="http://schemas.microsoft.com/office/drawing/2014/main" id="{C4B5BD5C-CD46-B948-856F-DD76C7C08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33122" name="Group 3">
            <a:extLst>
              <a:ext uri="{FF2B5EF4-FFF2-40B4-BE49-F238E27FC236}">
                <a16:creationId xmlns:a16="http://schemas.microsoft.com/office/drawing/2014/main" id="{48C08DE0-C7CA-7849-B1FF-F1AF6BA2573A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2468" name="Oval 4">
              <a:extLst>
                <a:ext uri="{FF2B5EF4-FFF2-40B4-BE49-F238E27FC236}">
                  <a16:creationId xmlns:a16="http://schemas.microsoft.com/office/drawing/2014/main" id="{8CC3C6BD-AEFF-7F44-8CA9-0AB7FCF36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69" name="Text Box 5">
              <a:extLst>
                <a:ext uri="{FF2B5EF4-FFF2-40B4-BE49-F238E27FC236}">
                  <a16:creationId xmlns:a16="http://schemas.microsoft.com/office/drawing/2014/main" id="{98ECBC5C-E536-FF43-A16F-F824D86AD9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3123" name="Group 6">
            <a:extLst>
              <a:ext uri="{FF2B5EF4-FFF2-40B4-BE49-F238E27FC236}">
                <a16:creationId xmlns:a16="http://schemas.microsoft.com/office/drawing/2014/main" id="{0E6B3D31-BCCD-C142-AE66-FE461F256C6F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2471" name="Oval 7">
              <a:extLst>
                <a:ext uri="{FF2B5EF4-FFF2-40B4-BE49-F238E27FC236}">
                  <a16:creationId xmlns:a16="http://schemas.microsoft.com/office/drawing/2014/main" id="{CDD28800-3C18-CF42-A7D3-3A9820ECA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72" name="Text Box 8">
              <a:extLst>
                <a:ext uri="{FF2B5EF4-FFF2-40B4-BE49-F238E27FC236}">
                  <a16:creationId xmlns:a16="http://schemas.microsoft.com/office/drawing/2014/main" id="{A046D848-9366-B04B-A1AC-35AD7A0C0A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3124" name="Group 9">
            <a:extLst>
              <a:ext uri="{FF2B5EF4-FFF2-40B4-BE49-F238E27FC236}">
                <a16:creationId xmlns:a16="http://schemas.microsoft.com/office/drawing/2014/main" id="{B4753C26-AC1B-1E44-9F58-D41BE469946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2474" name="Oval 10">
              <a:extLst>
                <a:ext uri="{FF2B5EF4-FFF2-40B4-BE49-F238E27FC236}">
                  <a16:creationId xmlns:a16="http://schemas.microsoft.com/office/drawing/2014/main" id="{D84F4D30-A877-464E-AFE5-6B4F340DB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75" name="Text Box 11">
              <a:extLst>
                <a:ext uri="{FF2B5EF4-FFF2-40B4-BE49-F238E27FC236}">
                  <a16:creationId xmlns:a16="http://schemas.microsoft.com/office/drawing/2014/main" id="{211CCB8A-CC01-9C49-BD2B-425C19E7E2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3125" name="Group 12">
            <a:extLst>
              <a:ext uri="{FF2B5EF4-FFF2-40B4-BE49-F238E27FC236}">
                <a16:creationId xmlns:a16="http://schemas.microsoft.com/office/drawing/2014/main" id="{16C6F988-ACE2-EF43-A447-4227FC91C14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2477" name="Oval 13">
              <a:extLst>
                <a:ext uri="{FF2B5EF4-FFF2-40B4-BE49-F238E27FC236}">
                  <a16:creationId xmlns:a16="http://schemas.microsoft.com/office/drawing/2014/main" id="{804A0962-986D-5240-9D8B-1BAD06FDE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78" name="Text Box 14">
              <a:extLst>
                <a:ext uri="{FF2B5EF4-FFF2-40B4-BE49-F238E27FC236}">
                  <a16:creationId xmlns:a16="http://schemas.microsoft.com/office/drawing/2014/main" id="{408F75A2-0FAE-D74C-8397-7A55419C8C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3126" name="Group 15">
            <a:extLst>
              <a:ext uri="{FF2B5EF4-FFF2-40B4-BE49-F238E27FC236}">
                <a16:creationId xmlns:a16="http://schemas.microsoft.com/office/drawing/2014/main" id="{8682CE48-9DAC-4F4B-BD6A-D4AE24A12BFD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2480" name="Oval 16">
              <a:extLst>
                <a:ext uri="{FF2B5EF4-FFF2-40B4-BE49-F238E27FC236}">
                  <a16:creationId xmlns:a16="http://schemas.microsoft.com/office/drawing/2014/main" id="{1610C4F8-CBB6-1145-86B9-8BD49069F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81" name="Text Box 17">
              <a:extLst>
                <a:ext uri="{FF2B5EF4-FFF2-40B4-BE49-F238E27FC236}">
                  <a16:creationId xmlns:a16="http://schemas.microsoft.com/office/drawing/2014/main" id="{1CE5BD5C-D64E-144B-9BEF-55863FDD82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2482" name="Line 18">
            <a:extLst>
              <a:ext uri="{FF2B5EF4-FFF2-40B4-BE49-F238E27FC236}">
                <a16:creationId xmlns:a16="http://schemas.microsoft.com/office/drawing/2014/main" id="{A446A4FA-7AAF-4140-9BD8-351ACB6012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3" name="Line 19">
            <a:extLst>
              <a:ext uri="{FF2B5EF4-FFF2-40B4-BE49-F238E27FC236}">
                <a16:creationId xmlns:a16="http://schemas.microsoft.com/office/drawing/2014/main" id="{50C1BEAD-8002-0E44-B1CE-8211EECB97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4" name="Line 20">
            <a:extLst>
              <a:ext uri="{FF2B5EF4-FFF2-40B4-BE49-F238E27FC236}">
                <a16:creationId xmlns:a16="http://schemas.microsoft.com/office/drawing/2014/main" id="{F4BEEF70-FAA3-D94E-AC21-60AAFA20B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5" name="Line 21">
            <a:extLst>
              <a:ext uri="{FF2B5EF4-FFF2-40B4-BE49-F238E27FC236}">
                <a16:creationId xmlns:a16="http://schemas.microsoft.com/office/drawing/2014/main" id="{A75CB38C-C422-2448-BB32-695A1EE920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6" name="Line 22">
            <a:extLst>
              <a:ext uri="{FF2B5EF4-FFF2-40B4-BE49-F238E27FC236}">
                <a16:creationId xmlns:a16="http://schemas.microsoft.com/office/drawing/2014/main" id="{C2DE8E52-D91B-6A47-8933-434A94C976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7" name="Line 23">
            <a:extLst>
              <a:ext uri="{FF2B5EF4-FFF2-40B4-BE49-F238E27FC236}">
                <a16:creationId xmlns:a16="http://schemas.microsoft.com/office/drawing/2014/main" id="{27DA9E6C-A2B1-904C-9238-DEC6A6CF0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8" name="Line 24">
            <a:extLst>
              <a:ext uri="{FF2B5EF4-FFF2-40B4-BE49-F238E27FC236}">
                <a16:creationId xmlns:a16="http://schemas.microsoft.com/office/drawing/2014/main" id="{D3A43CC9-E88E-5745-9BDF-1521B7C5E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9" name="Text Box 25">
            <a:extLst>
              <a:ext uri="{FF2B5EF4-FFF2-40B4-BE49-F238E27FC236}">
                <a16:creationId xmlns:a16="http://schemas.microsoft.com/office/drawing/2014/main" id="{C5DA1ABC-07B2-784A-8016-893C5E5D7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2490" name="Text Box 26">
            <a:extLst>
              <a:ext uri="{FF2B5EF4-FFF2-40B4-BE49-F238E27FC236}">
                <a16:creationId xmlns:a16="http://schemas.microsoft.com/office/drawing/2014/main" id="{272813D9-F34A-0142-BC7D-0CF29AC5C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2491" name="Text Box 27">
            <a:extLst>
              <a:ext uri="{FF2B5EF4-FFF2-40B4-BE49-F238E27FC236}">
                <a16:creationId xmlns:a16="http://schemas.microsoft.com/office/drawing/2014/main" id="{ACD5B94D-EC17-4F4F-A4B6-A8CA6CFC5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62492" name="Text Box 28">
            <a:extLst>
              <a:ext uri="{FF2B5EF4-FFF2-40B4-BE49-F238E27FC236}">
                <a16:creationId xmlns:a16="http://schemas.microsoft.com/office/drawing/2014/main" id="{DFA56350-C4B1-5F43-8558-A86E47951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62493" name="Text Box 29">
            <a:extLst>
              <a:ext uri="{FF2B5EF4-FFF2-40B4-BE49-F238E27FC236}">
                <a16:creationId xmlns:a16="http://schemas.microsoft.com/office/drawing/2014/main" id="{EBC935E0-ACFB-7D4C-A195-B5B19CBD1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2494" name="Text Box 30">
            <a:extLst>
              <a:ext uri="{FF2B5EF4-FFF2-40B4-BE49-F238E27FC236}">
                <a16:creationId xmlns:a16="http://schemas.microsoft.com/office/drawing/2014/main" id="{C992070E-29C2-234E-B1C5-0BB6E83B2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62496" name="Text Box 32">
            <a:extLst>
              <a:ext uri="{FF2B5EF4-FFF2-40B4-BE49-F238E27FC236}">
                <a16:creationId xmlns:a16="http://schemas.microsoft.com/office/drawing/2014/main" id="{0EE8F86F-C8FB-934C-8CAD-C55B20D5D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2497" name="Text Box 33">
            <a:extLst>
              <a:ext uri="{FF2B5EF4-FFF2-40B4-BE49-F238E27FC236}">
                <a16:creationId xmlns:a16="http://schemas.microsoft.com/office/drawing/2014/main" id="{DA674BDC-7F43-4A4D-91DF-59F514B7B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62498" name="Text Box 34">
            <a:extLst>
              <a:ext uri="{FF2B5EF4-FFF2-40B4-BE49-F238E27FC236}">
                <a16:creationId xmlns:a16="http://schemas.microsoft.com/office/drawing/2014/main" id="{252490A1-D045-D043-BB77-C19120BDA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62499" name="Text Box 35">
            <a:extLst>
              <a:ext uri="{FF2B5EF4-FFF2-40B4-BE49-F238E27FC236}">
                <a16:creationId xmlns:a16="http://schemas.microsoft.com/office/drawing/2014/main" id="{712964C0-1504-554D-B4D8-7CC38A9AB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2500" name="Text Box 36">
            <a:extLst>
              <a:ext uri="{FF2B5EF4-FFF2-40B4-BE49-F238E27FC236}">
                <a16:creationId xmlns:a16="http://schemas.microsoft.com/office/drawing/2014/main" id="{12F30A10-A520-B84C-BB39-39476BD58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2501" name="Text Box 37">
            <a:extLst>
              <a:ext uri="{FF2B5EF4-FFF2-40B4-BE49-F238E27FC236}">
                <a16:creationId xmlns:a16="http://schemas.microsoft.com/office/drawing/2014/main" id="{E9EAB9AD-4B15-5745-87EF-65B708129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PQ</a:t>
            </a:r>
          </a:p>
        </p:txBody>
      </p:sp>
      <p:sp>
        <p:nvSpPr>
          <p:cNvPr id="62502" name="Text Box 38">
            <a:extLst>
              <a:ext uri="{FF2B5EF4-FFF2-40B4-BE49-F238E27FC236}">
                <a16:creationId xmlns:a16="http://schemas.microsoft.com/office/drawing/2014/main" id="{341B5B05-531A-B84C-A580-F1882DB48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D  5</a:t>
            </a:r>
          </a:p>
        </p:txBody>
      </p:sp>
      <p:sp>
        <p:nvSpPr>
          <p:cNvPr id="62503" name="Line 39">
            <a:extLst>
              <a:ext uri="{FF2B5EF4-FFF2-40B4-BE49-F238E27FC236}">
                <a16:creationId xmlns:a16="http://schemas.microsoft.com/office/drawing/2014/main" id="{6E33BCE7-2BDB-B447-9599-FE53CEB05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2B31804-76A4-134F-97DB-335C4B0DB6CE}"/>
              </a:ext>
            </a:extLst>
          </p:cNvPr>
          <p:cNvSpPr/>
          <p:nvPr/>
        </p:nvSpPr>
        <p:spPr>
          <a:xfrm>
            <a:off x="305718" y="49917"/>
            <a:ext cx="80753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Initialize: distance to start = 0 and all others infinity</a:t>
            </a:r>
          </a:p>
          <a:p>
            <a:endParaRPr lang="en-US" sz="2000" dirty="0"/>
          </a:p>
          <a:p>
            <a:r>
              <a:rPr lang="en-US" sz="2000" dirty="0"/>
              <a:t>repeat</a:t>
            </a:r>
          </a:p>
          <a:p>
            <a:r>
              <a:rPr lang="en-US" sz="2000" dirty="0"/>
              <a:t>     get vertex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with shortest distance</a:t>
            </a:r>
          </a:p>
          <a:p>
            <a:endParaRPr lang="en-US" sz="2000" dirty="0"/>
          </a:p>
          <a:p>
            <a:r>
              <a:rPr lang="en-US" sz="2000" dirty="0"/>
              <a:t>     for each vertex,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, adjacent to v (edge exists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if path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 </a:t>
            </a:r>
            <a:r>
              <a:rPr lang="en-US" sz="2000" dirty="0"/>
              <a:t>is shortest then best path for adj so far</a:t>
            </a:r>
          </a:p>
          <a:p>
            <a:r>
              <a:rPr lang="en-US" sz="2000" dirty="0"/>
              <a:t>               update the distance for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               update the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17813513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>
            <a:extLst>
              <a:ext uri="{FF2B5EF4-FFF2-40B4-BE49-F238E27FC236}">
                <a16:creationId xmlns:a16="http://schemas.microsoft.com/office/drawing/2014/main" id="{AE2506E8-9C0F-BE46-A90F-34AADDC09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34146" name="Group 3">
            <a:extLst>
              <a:ext uri="{FF2B5EF4-FFF2-40B4-BE49-F238E27FC236}">
                <a16:creationId xmlns:a16="http://schemas.microsoft.com/office/drawing/2014/main" id="{477C4EA9-2112-D141-9060-5B1C7D197FC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3492" name="Oval 4">
              <a:extLst>
                <a:ext uri="{FF2B5EF4-FFF2-40B4-BE49-F238E27FC236}">
                  <a16:creationId xmlns:a16="http://schemas.microsoft.com/office/drawing/2014/main" id="{160B29AE-D37C-4440-869B-64823BACF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493" name="Text Box 5">
              <a:extLst>
                <a:ext uri="{FF2B5EF4-FFF2-40B4-BE49-F238E27FC236}">
                  <a16:creationId xmlns:a16="http://schemas.microsoft.com/office/drawing/2014/main" id="{91D0F129-4B7F-1D4C-AB08-3997BBF0AF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4147" name="Group 6">
            <a:extLst>
              <a:ext uri="{FF2B5EF4-FFF2-40B4-BE49-F238E27FC236}">
                <a16:creationId xmlns:a16="http://schemas.microsoft.com/office/drawing/2014/main" id="{819D0843-F3FF-BE4D-A2C9-B34358F4D18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3495" name="Oval 7">
              <a:extLst>
                <a:ext uri="{FF2B5EF4-FFF2-40B4-BE49-F238E27FC236}">
                  <a16:creationId xmlns:a16="http://schemas.microsoft.com/office/drawing/2014/main" id="{A82BCD79-38B4-F14F-AD64-03C0F0161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496" name="Text Box 8">
              <a:extLst>
                <a:ext uri="{FF2B5EF4-FFF2-40B4-BE49-F238E27FC236}">
                  <a16:creationId xmlns:a16="http://schemas.microsoft.com/office/drawing/2014/main" id="{5D09F5D9-F46A-D545-894B-737B3C0236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4148" name="Group 9">
            <a:extLst>
              <a:ext uri="{FF2B5EF4-FFF2-40B4-BE49-F238E27FC236}">
                <a16:creationId xmlns:a16="http://schemas.microsoft.com/office/drawing/2014/main" id="{64678F91-946B-EC48-B8A8-B70271323C9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3498" name="Oval 10">
              <a:extLst>
                <a:ext uri="{FF2B5EF4-FFF2-40B4-BE49-F238E27FC236}">
                  <a16:creationId xmlns:a16="http://schemas.microsoft.com/office/drawing/2014/main" id="{ABE18C4B-C062-3E40-B990-D5C5FE816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499" name="Text Box 11">
              <a:extLst>
                <a:ext uri="{FF2B5EF4-FFF2-40B4-BE49-F238E27FC236}">
                  <a16:creationId xmlns:a16="http://schemas.microsoft.com/office/drawing/2014/main" id="{D37804C8-F6E7-CB4C-962C-146D82392A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4149" name="Group 12">
            <a:extLst>
              <a:ext uri="{FF2B5EF4-FFF2-40B4-BE49-F238E27FC236}">
                <a16:creationId xmlns:a16="http://schemas.microsoft.com/office/drawing/2014/main" id="{6C1E5E8B-D07E-FA42-AB3C-55D2EE4E10E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3501" name="Oval 13">
              <a:extLst>
                <a:ext uri="{FF2B5EF4-FFF2-40B4-BE49-F238E27FC236}">
                  <a16:creationId xmlns:a16="http://schemas.microsoft.com/office/drawing/2014/main" id="{7A683D18-628E-094A-B59D-8156AF046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502" name="Text Box 14">
              <a:extLst>
                <a:ext uri="{FF2B5EF4-FFF2-40B4-BE49-F238E27FC236}">
                  <a16:creationId xmlns:a16="http://schemas.microsoft.com/office/drawing/2014/main" id="{6B554DEB-992E-884C-B8A0-39792AE0A3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4150" name="Group 15">
            <a:extLst>
              <a:ext uri="{FF2B5EF4-FFF2-40B4-BE49-F238E27FC236}">
                <a16:creationId xmlns:a16="http://schemas.microsoft.com/office/drawing/2014/main" id="{DCF105CA-8519-C24B-BF22-988D8B14855D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3504" name="Oval 16">
              <a:extLst>
                <a:ext uri="{FF2B5EF4-FFF2-40B4-BE49-F238E27FC236}">
                  <a16:creationId xmlns:a16="http://schemas.microsoft.com/office/drawing/2014/main" id="{C7FD559E-B1E9-E945-8692-1E2E29F68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505" name="Text Box 17">
              <a:extLst>
                <a:ext uri="{FF2B5EF4-FFF2-40B4-BE49-F238E27FC236}">
                  <a16:creationId xmlns:a16="http://schemas.microsoft.com/office/drawing/2014/main" id="{8B0F1A80-7648-1148-911E-8DED6FC9F5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3506" name="Line 18">
            <a:extLst>
              <a:ext uri="{FF2B5EF4-FFF2-40B4-BE49-F238E27FC236}">
                <a16:creationId xmlns:a16="http://schemas.microsoft.com/office/drawing/2014/main" id="{C1081A18-FFDB-EC4F-AD9A-8F90A60D73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07" name="Line 19">
            <a:extLst>
              <a:ext uri="{FF2B5EF4-FFF2-40B4-BE49-F238E27FC236}">
                <a16:creationId xmlns:a16="http://schemas.microsoft.com/office/drawing/2014/main" id="{0B1C1FA8-2020-104A-A83B-D03E6C3E44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08" name="Line 20">
            <a:extLst>
              <a:ext uri="{FF2B5EF4-FFF2-40B4-BE49-F238E27FC236}">
                <a16:creationId xmlns:a16="http://schemas.microsoft.com/office/drawing/2014/main" id="{8B61AD21-8748-CC46-B07E-C1BA8B7E2A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09" name="Line 21">
            <a:extLst>
              <a:ext uri="{FF2B5EF4-FFF2-40B4-BE49-F238E27FC236}">
                <a16:creationId xmlns:a16="http://schemas.microsoft.com/office/drawing/2014/main" id="{3F1195B3-E1FD-5B4C-8F71-C6E5BA77B3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10" name="Line 22">
            <a:extLst>
              <a:ext uri="{FF2B5EF4-FFF2-40B4-BE49-F238E27FC236}">
                <a16:creationId xmlns:a16="http://schemas.microsoft.com/office/drawing/2014/main" id="{F5A2832D-6BEB-DB47-9D7E-D3F05D1E7C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11" name="Line 23">
            <a:extLst>
              <a:ext uri="{FF2B5EF4-FFF2-40B4-BE49-F238E27FC236}">
                <a16:creationId xmlns:a16="http://schemas.microsoft.com/office/drawing/2014/main" id="{D690994D-A6CA-C248-A6D6-AC2EE680C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12" name="Line 24">
            <a:extLst>
              <a:ext uri="{FF2B5EF4-FFF2-40B4-BE49-F238E27FC236}">
                <a16:creationId xmlns:a16="http://schemas.microsoft.com/office/drawing/2014/main" id="{3EA56461-DBDE-914D-B0C1-CCBFA5BA1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13" name="Text Box 25">
            <a:extLst>
              <a:ext uri="{FF2B5EF4-FFF2-40B4-BE49-F238E27FC236}">
                <a16:creationId xmlns:a16="http://schemas.microsoft.com/office/drawing/2014/main" id="{2243C126-CA39-B941-A805-A73E4258B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3514" name="Text Box 26">
            <a:extLst>
              <a:ext uri="{FF2B5EF4-FFF2-40B4-BE49-F238E27FC236}">
                <a16:creationId xmlns:a16="http://schemas.microsoft.com/office/drawing/2014/main" id="{23B28DE8-F11B-5D49-BC7A-F1D4C02B6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3515" name="Text Box 27">
            <a:extLst>
              <a:ext uri="{FF2B5EF4-FFF2-40B4-BE49-F238E27FC236}">
                <a16:creationId xmlns:a16="http://schemas.microsoft.com/office/drawing/2014/main" id="{4A0308E0-9C66-AB44-8CA9-AC8329161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63516" name="Text Box 28">
            <a:extLst>
              <a:ext uri="{FF2B5EF4-FFF2-40B4-BE49-F238E27FC236}">
                <a16:creationId xmlns:a16="http://schemas.microsoft.com/office/drawing/2014/main" id="{2283AA99-EA6E-774F-A658-BF39E25CF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63517" name="Text Box 29">
            <a:extLst>
              <a:ext uri="{FF2B5EF4-FFF2-40B4-BE49-F238E27FC236}">
                <a16:creationId xmlns:a16="http://schemas.microsoft.com/office/drawing/2014/main" id="{AB381679-5C05-D44D-BED0-AE3FFA0D9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3518" name="Text Box 30">
            <a:extLst>
              <a:ext uri="{FF2B5EF4-FFF2-40B4-BE49-F238E27FC236}">
                <a16:creationId xmlns:a16="http://schemas.microsoft.com/office/drawing/2014/main" id="{8AE00DAF-56B5-0945-AC2A-CAAD12645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63520" name="Text Box 32">
            <a:extLst>
              <a:ext uri="{FF2B5EF4-FFF2-40B4-BE49-F238E27FC236}">
                <a16:creationId xmlns:a16="http://schemas.microsoft.com/office/drawing/2014/main" id="{91817032-5EB8-4A43-99E2-EB0797587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3521" name="Text Box 33">
            <a:extLst>
              <a:ext uri="{FF2B5EF4-FFF2-40B4-BE49-F238E27FC236}">
                <a16:creationId xmlns:a16="http://schemas.microsoft.com/office/drawing/2014/main" id="{74B9D2BB-028F-8E46-ADAB-EFC0400E1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63522" name="Text Box 34">
            <a:extLst>
              <a:ext uri="{FF2B5EF4-FFF2-40B4-BE49-F238E27FC236}">
                <a16:creationId xmlns:a16="http://schemas.microsoft.com/office/drawing/2014/main" id="{9B4C6818-9080-0D40-BDAB-7923D463E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63523" name="Text Box 35">
            <a:extLst>
              <a:ext uri="{FF2B5EF4-FFF2-40B4-BE49-F238E27FC236}">
                <a16:creationId xmlns:a16="http://schemas.microsoft.com/office/drawing/2014/main" id="{2186EE6B-55FE-4841-97E4-BD515A1A3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3524" name="Text Box 36">
            <a:extLst>
              <a:ext uri="{FF2B5EF4-FFF2-40B4-BE49-F238E27FC236}">
                <a16:creationId xmlns:a16="http://schemas.microsoft.com/office/drawing/2014/main" id="{EF04F2A2-0C51-F147-B3E9-5EE82CC9C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3525" name="Text Box 37">
            <a:extLst>
              <a:ext uri="{FF2B5EF4-FFF2-40B4-BE49-F238E27FC236}">
                <a16:creationId xmlns:a16="http://schemas.microsoft.com/office/drawing/2014/main" id="{19E8EF06-6F67-CD4D-8F19-D87A96D0C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PQ</a:t>
            </a:r>
          </a:p>
        </p:txBody>
      </p:sp>
      <p:sp>
        <p:nvSpPr>
          <p:cNvPr id="63527" name="Line 39">
            <a:extLst>
              <a:ext uri="{FF2B5EF4-FFF2-40B4-BE49-F238E27FC236}">
                <a16:creationId xmlns:a16="http://schemas.microsoft.com/office/drawing/2014/main" id="{B2B9B850-F84A-8947-AAA1-7956B7D18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FC749E3-E300-7A41-A86D-CAF37F1E94A8}"/>
              </a:ext>
            </a:extLst>
          </p:cNvPr>
          <p:cNvSpPr/>
          <p:nvPr/>
        </p:nvSpPr>
        <p:spPr>
          <a:xfrm>
            <a:off x="305718" y="49917"/>
            <a:ext cx="80753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Initialize: distance to start = 0 and all others infinity</a:t>
            </a:r>
          </a:p>
          <a:p>
            <a:endParaRPr lang="en-US" sz="2000" dirty="0"/>
          </a:p>
          <a:p>
            <a:r>
              <a:rPr lang="en-US" sz="2000" dirty="0"/>
              <a:t>repeat</a:t>
            </a:r>
          </a:p>
          <a:p>
            <a:r>
              <a:rPr lang="en-US" sz="2000" dirty="0"/>
              <a:t>     get vertex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with shortest distance</a:t>
            </a:r>
          </a:p>
          <a:p>
            <a:endParaRPr lang="en-US" sz="2000" dirty="0"/>
          </a:p>
          <a:p>
            <a:r>
              <a:rPr lang="en-US" sz="2000" dirty="0"/>
              <a:t>     for each vertex,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, adjacent to v (edge exists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if path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 </a:t>
            </a:r>
            <a:r>
              <a:rPr lang="en-US" sz="2000" dirty="0"/>
              <a:t>is shortest then best path for adj so far</a:t>
            </a:r>
          </a:p>
          <a:p>
            <a:r>
              <a:rPr lang="en-US" sz="2000" dirty="0"/>
              <a:t>               update the distance for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               update the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7188143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169" name="Group 3">
            <a:extLst>
              <a:ext uri="{FF2B5EF4-FFF2-40B4-BE49-F238E27FC236}">
                <a16:creationId xmlns:a16="http://schemas.microsoft.com/office/drawing/2014/main" id="{A7846EFE-C9E2-D649-BC18-8DF89F6EECC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4516" name="Oval 4">
              <a:extLst>
                <a:ext uri="{FF2B5EF4-FFF2-40B4-BE49-F238E27FC236}">
                  <a16:creationId xmlns:a16="http://schemas.microsoft.com/office/drawing/2014/main" id="{C70B4AFD-F465-5643-95D9-B45351087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17" name="Text Box 5">
              <a:extLst>
                <a:ext uri="{FF2B5EF4-FFF2-40B4-BE49-F238E27FC236}">
                  <a16:creationId xmlns:a16="http://schemas.microsoft.com/office/drawing/2014/main" id="{EF9878D4-76B2-7449-8AF4-BA7C19910A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5170" name="Group 6">
            <a:extLst>
              <a:ext uri="{FF2B5EF4-FFF2-40B4-BE49-F238E27FC236}">
                <a16:creationId xmlns:a16="http://schemas.microsoft.com/office/drawing/2014/main" id="{D04434B4-7621-6B46-BAF6-4DE57F8ACF6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4519" name="Oval 7">
              <a:extLst>
                <a:ext uri="{FF2B5EF4-FFF2-40B4-BE49-F238E27FC236}">
                  <a16:creationId xmlns:a16="http://schemas.microsoft.com/office/drawing/2014/main" id="{FA1406D1-040A-854E-921B-133236A4C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0" name="Text Box 8">
              <a:extLst>
                <a:ext uri="{FF2B5EF4-FFF2-40B4-BE49-F238E27FC236}">
                  <a16:creationId xmlns:a16="http://schemas.microsoft.com/office/drawing/2014/main" id="{CEA9B8F9-B6D5-D249-A121-5830897F87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5171" name="Group 9">
            <a:extLst>
              <a:ext uri="{FF2B5EF4-FFF2-40B4-BE49-F238E27FC236}">
                <a16:creationId xmlns:a16="http://schemas.microsoft.com/office/drawing/2014/main" id="{C4ECFE4A-CCCE-B14B-A690-8D86BC95064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4522" name="Oval 10">
              <a:extLst>
                <a:ext uri="{FF2B5EF4-FFF2-40B4-BE49-F238E27FC236}">
                  <a16:creationId xmlns:a16="http://schemas.microsoft.com/office/drawing/2014/main" id="{41205F7E-32F2-6A45-B195-6CDFFB9CC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3" name="Text Box 11">
              <a:extLst>
                <a:ext uri="{FF2B5EF4-FFF2-40B4-BE49-F238E27FC236}">
                  <a16:creationId xmlns:a16="http://schemas.microsoft.com/office/drawing/2014/main" id="{8A7ED81D-7BC7-604E-A1EF-33E329C869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5172" name="Group 12">
            <a:extLst>
              <a:ext uri="{FF2B5EF4-FFF2-40B4-BE49-F238E27FC236}">
                <a16:creationId xmlns:a16="http://schemas.microsoft.com/office/drawing/2014/main" id="{EBB54AFA-43F0-7140-A539-D9BB7BC4FD2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4525" name="Oval 13">
              <a:extLst>
                <a:ext uri="{FF2B5EF4-FFF2-40B4-BE49-F238E27FC236}">
                  <a16:creationId xmlns:a16="http://schemas.microsoft.com/office/drawing/2014/main" id="{4BB19B3B-61AD-8F4B-8D32-FDAAC1B8B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6" name="Text Box 14">
              <a:extLst>
                <a:ext uri="{FF2B5EF4-FFF2-40B4-BE49-F238E27FC236}">
                  <a16:creationId xmlns:a16="http://schemas.microsoft.com/office/drawing/2014/main" id="{9CC38A8D-3D0C-404F-AB8A-C31AAE8BB2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5173" name="Group 15">
            <a:extLst>
              <a:ext uri="{FF2B5EF4-FFF2-40B4-BE49-F238E27FC236}">
                <a16:creationId xmlns:a16="http://schemas.microsoft.com/office/drawing/2014/main" id="{B355F391-DC48-1E47-8289-F0282349145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4528" name="Oval 16">
              <a:extLst>
                <a:ext uri="{FF2B5EF4-FFF2-40B4-BE49-F238E27FC236}">
                  <a16:creationId xmlns:a16="http://schemas.microsoft.com/office/drawing/2014/main" id="{38D2E5B7-535A-2040-BC0F-49A9C0232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9" name="Text Box 17">
              <a:extLst>
                <a:ext uri="{FF2B5EF4-FFF2-40B4-BE49-F238E27FC236}">
                  <a16:creationId xmlns:a16="http://schemas.microsoft.com/office/drawing/2014/main" id="{C1218859-FB2D-3A47-8E8C-F49DE78FA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4531" name="Line 19">
            <a:extLst>
              <a:ext uri="{FF2B5EF4-FFF2-40B4-BE49-F238E27FC236}">
                <a16:creationId xmlns:a16="http://schemas.microsoft.com/office/drawing/2014/main" id="{3200DBD5-3641-6143-BD39-3787BB113C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34" name="Line 22">
            <a:extLst>
              <a:ext uri="{FF2B5EF4-FFF2-40B4-BE49-F238E27FC236}">
                <a16:creationId xmlns:a16="http://schemas.microsoft.com/office/drawing/2014/main" id="{A1680910-D920-D648-A706-8FBD730D93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36" name="Line 24">
            <a:extLst>
              <a:ext uri="{FF2B5EF4-FFF2-40B4-BE49-F238E27FC236}">
                <a16:creationId xmlns:a16="http://schemas.microsoft.com/office/drawing/2014/main" id="{7225B20C-E8B0-C046-8204-4E20A7716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37" name="Text Box 25">
            <a:extLst>
              <a:ext uri="{FF2B5EF4-FFF2-40B4-BE49-F238E27FC236}">
                <a16:creationId xmlns:a16="http://schemas.microsoft.com/office/drawing/2014/main" id="{0081C09E-9F09-8749-804F-9D432324D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4538" name="Text Box 26">
            <a:extLst>
              <a:ext uri="{FF2B5EF4-FFF2-40B4-BE49-F238E27FC236}">
                <a16:creationId xmlns:a16="http://schemas.microsoft.com/office/drawing/2014/main" id="{BA08343D-298C-D04E-ABCD-C112D4D62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4541" name="Text Box 29">
            <a:extLst>
              <a:ext uri="{FF2B5EF4-FFF2-40B4-BE49-F238E27FC236}">
                <a16:creationId xmlns:a16="http://schemas.microsoft.com/office/drawing/2014/main" id="{8719C631-3D25-BB47-91B6-08D794EDD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4544" name="Text Box 32">
            <a:extLst>
              <a:ext uri="{FF2B5EF4-FFF2-40B4-BE49-F238E27FC236}">
                <a16:creationId xmlns:a16="http://schemas.microsoft.com/office/drawing/2014/main" id="{D9AB3757-B450-D148-85FF-A8983DB17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4545" name="Text Box 33">
            <a:extLst>
              <a:ext uri="{FF2B5EF4-FFF2-40B4-BE49-F238E27FC236}">
                <a16:creationId xmlns:a16="http://schemas.microsoft.com/office/drawing/2014/main" id="{257C6DB9-4848-6745-9BDF-522FB0223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64546" name="Text Box 34">
            <a:extLst>
              <a:ext uri="{FF2B5EF4-FFF2-40B4-BE49-F238E27FC236}">
                <a16:creationId xmlns:a16="http://schemas.microsoft.com/office/drawing/2014/main" id="{B750371C-481B-1244-BF4A-30F955260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64547" name="Text Box 35">
            <a:extLst>
              <a:ext uri="{FF2B5EF4-FFF2-40B4-BE49-F238E27FC236}">
                <a16:creationId xmlns:a16="http://schemas.microsoft.com/office/drawing/2014/main" id="{06EB3178-B79D-9B49-89F9-0586CC5E1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4548" name="Text Box 36">
            <a:extLst>
              <a:ext uri="{FF2B5EF4-FFF2-40B4-BE49-F238E27FC236}">
                <a16:creationId xmlns:a16="http://schemas.microsoft.com/office/drawing/2014/main" id="{E705878F-D368-5345-988C-7D5A1AAA3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4549" name="Text Box 37">
            <a:extLst>
              <a:ext uri="{FF2B5EF4-FFF2-40B4-BE49-F238E27FC236}">
                <a16:creationId xmlns:a16="http://schemas.microsoft.com/office/drawing/2014/main" id="{0017BD66-72E4-4146-AF73-72C4AB38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PQ</a:t>
            </a:r>
          </a:p>
        </p:txBody>
      </p:sp>
      <p:sp>
        <p:nvSpPr>
          <p:cNvPr id="64550" name="Line 38">
            <a:extLst>
              <a:ext uri="{FF2B5EF4-FFF2-40B4-BE49-F238E27FC236}">
                <a16:creationId xmlns:a16="http://schemas.microsoft.com/office/drawing/2014/main" id="{58E6E9A7-BC5C-9F48-8961-C58C55060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51" name="Line 39">
            <a:extLst>
              <a:ext uri="{FF2B5EF4-FFF2-40B4-BE49-F238E27FC236}">
                <a16:creationId xmlns:a16="http://schemas.microsoft.com/office/drawing/2014/main" id="{7DFC5888-6FD2-D246-9C78-F4D9007E45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52" name="Text Box 40">
            <a:extLst>
              <a:ext uri="{FF2B5EF4-FFF2-40B4-BE49-F238E27FC236}">
                <a16:creationId xmlns:a16="http://schemas.microsoft.com/office/drawing/2014/main" id="{F46D60AD-146B-3747-8315-229402BC6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191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D282C2D-3E05-334C-A53B-B1FD35D70022}"/>
              </a:ext>
            </a:extLst>
          </p:cNvPr>
          <p:cNvSpPr/>
          <p:nvPr/>
        </p:nvSpPr>
        <p:spPr>
          <a:xfrm>
            <a:off x="305718" y="49917"/>
            <a:ext cx="80753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Initialize: distance to start = 0 and all others infinity</a:t>
            </a:r>
          </a:p>
          <a:p>
            <a:endParaRPr lang="en-US" sz="2000" dirty="0"/>
          </a:p>
          <a:p>
            <a:r>
              <a:rPr lang="en-US" sz="2000" dirty="0"/>
              <a:t>repeat</a:t>
            </a:r>
          </a:p>
          <a:p>
            <a:r>
              <a:rPr lang="en-US" sz="2000" dirty="0"/>
              <a:t>     get vertex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with shortest distance</a:t>
            </a:r>
          </a:p>
          <a:p>
            <a:endParaRPr lang="en-US" sz="2000" dirty="0"/>
          </a:p>
          <a:p>
            <a:r>
              <a:rPr lang="en-US" sz="2000" dirty="0"/>
              <a:t>     for each vertex,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, adjacent to v (edge exists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if path </a:t>
            </a:r>
            <a:r>
              <a:rPr lang="en-US" sz="2000" dirty="0">
                <a:solidFill>
                  <a:srgbClr val="0000FF"/>
                </a:solidFill>
              </a:rPr>
              <a:t>v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00FF"/>
                </a:solidFill>
              </a:rPr>
              <a:t>adj </a:t>
            </a:r>
            <a:r>
              <a:rPr lang="en-US" sz="2000" dirty="0"/>
              <a:t>is shortest then best path for adj so far</a:t>
            </a:r>
          </a:p>
          <a:p>
            <a:r>
              <a:rPr lang="en-US" sz="2000" dirty="0"/>
              <a:t>               update the distance for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               update the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3394851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>
            <a:extLst>
              <a:ext uri="{FF2B5EF4-FFF2-40B4-BE49-F238E27FC236}">
                <a16:creationId xmlns:a16="http://schemas.microsoft.com/office/drawing/2014/main" id="{3A27202F-1EA1-9D40-A015-24CC931A8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grpSp>
        <p:nvGrpSpPr>
          <p:cNvPr id="97283" name="Group 4">
            <a:extLst>
              <a:ext uri="{FF2B5EF4-FFF2-40B4-BE49-F238E27FC236}">
                <a16:creationId xmlns:a16="http://schemas.microsoft.com/office/drawing/2014/main" id="{2A828623-5D8A-2A47-AF4D-18FA9653EA8C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19461" name="Oval 5">
              <a:extLst>
                <a:ext uri="{FF2B5EF4-FFF2-40B4-BE49-F238E27FC236}">
                  <a16:creationId xmlns:a16="http://schemas.microsoft.com/office/drawing/2014/main" id="{79D883B5-53D2-A54D-8ED9-1AA250CE4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2" name="Text Box 6">
              <a:extLst>
                <a:ext uri="{FF2B5EF4-FFF2-40B4-BE49-F238E27FC236}">
                  <a16:creationId xmlns:a16="http://schemas.microsoft.com/office/drawing/2014/main" id="{252E83C6-DDA0-FA49-8E50-A803CB05AB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7284" name="Group 7">
            <a:extLst>
              <a:ext uri="{FF2B5EF4-FFF2-40B4-BE49-F238E27FC236}">
                <a16:creationId xmlns:a16="http://schemas.microsoft.com/office/drawing/2014/main" id="{2E9F0E2B-830D-1141-85EF-282CD35AA8BF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19464" name="Oval 8">
              <a:extLst>
                <a:ext uri="{FF2B5EF4-FFF2-40B4-BE49-F238E27FC236}">
                  <a16:creationId xmlns:a16="http://schemas.microsoft.com/office/drawing/2014/main" id="{207EAD4E-0B8D-DD4C-A72A-81C7F6121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5" name="Text Box 9">
              <a:extLst>
                <a:ext uri="{FF2B5EF4-FFF2-40B4-BE49-F238E27FC236}">
                  <a16:creationId xmlns:a16="http://schemas.microsoft.com/office/drawing/2014/main" id="{F9AC0B13-1C20-F64D-A242-504B189C9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7285" name="Group 10">
            <a:extLst>
              <a:ext uri="{FF2B5EF4-FFF2-40B4-BE49-F238E27FC236}">
                <a16:creationId xmlns:a16="http://schemas.microsoft.com/office/drawing/2014/main" id="{21388678-4389-0345-8110-7497A7094ACE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19467" name="Oval 11">
              <a:extLst>
                <a:ext uri="{FF2B5EF4-FFF2-40B4-BE49-F238E27FC236}">
                  <a16:creationId xmlns:a16="http://schemas.microsoft.com/office/drawing/2014/main" id="{CD633E41-BBF7-714E-89E3-464826D1F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8" name="Text Box 12">
              <a:extLst>
                <a:ext uri="{FF2B5EF4-FFF2-40B4-BE49-F238E27FC236}">
                  <a16:creationId xmlns:a16="http://schemas.microsoft.com/office/drawing/2014/main" id="{8A5D416B-C60C-EF4D-BD10-29A7BA71C9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7286" name="Group 13">
            <a:extLst>
              <a:ext uri="{FF2B5EF4-FFF2-40B4-BE49-F238E27FC236}">
                <a16:creationId xmlns:a16="http://schemas.microsoft.com/office/drawing/2014/main" id="{FFC481D9-4E22-064D-9C57-1059F26982E9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19470" name="Oval 14">
              <a:extLst>
                <a:ext uri="{FF2B5EF4-FFF2-40B4-BE49-F238E27FC236}">
                  <a16:creationId xmlns:a16="http://schemas.microsoft.com/office/drawing/2014/main" id="{855E570A-4512-1647-A2B9-5A9B30571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71" name="Text Box 15">
              <a:extLst>
                <a:ext uri="{FF2B5EF4-FFF2-40B4-BE49-F238E27FC236}">
                  <a16:creationId xmlns:a16="http://schemas.microsoft.com/office/drawing/2014/main" id="{A13EFDFE-E37E-D048-A099-FFF16CF33C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7287" name="Group 16">
            <a:extLst>
              <a:ext uri="{FF2B5EF4-FFF2-40B4-BE49-F238E27FC236}">
                <a16:creationId xmlns:a16="http://schemas.microsoft.com/office/drawing/2014/main" id="{AE741CE5-A51E-3643-80D8-12C04175367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19473" name="Oval 17">
              <a:extLst>
                <a:ext uri="{FF2B5EF4-FFF2-40B4-BE49-F238E27FC236}">
                  <a16:creationId xmlns:a16="http://schemas.microsoft.com/office/drawing/2014/main" id="{F707ED7C-DF62-3B4B-99DA-6DE9FEB12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74" name="Text Box 18">
              <a:extLst>
                <a:ext uri="{FF2B5EF4-FFF2-40B4-BE49-F238E27FC236}">
                  <a16:creationId xmlns:a16="http://schemas.microsoft.com/office/drawing/2014/main" id="{4D23761C-F16F-174D-97FE-712DC37E57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19475" name="Line 19">
            <a:extLst>
              <a:ext uri="{FF2B5EF4-FFF2-40B4-BE49-F238E27FC236}">
                <a16:creationId xmlns:a16="http://schemas.microsoft.com/office/drawing/2014/main" id="{42E4623C-A810-AA44-AA34-8C7D7AA3C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6" name="Line 20">
            <a:extLst>
              <a:ext uri="{FF2B5EF4-FFF2-40B4-BE49-F238E27FC236}">
                <a16:creationId xmlns:a16="http://schemas.microsoft.com/office/drawing/2014/main" id="{B90067D6-C85C-F045-A92B-CB8BE2FC9A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7" name="Line 21">
            <a:extLst>
              <a:ext uri="{FF2B5EF4-FFF2-40B4-BE49-F238E27FC236}">
                <a16:creationId xmlns:a16="http://schemas.microsoft.com/office/drawing/2014/main" id="{BE1F7B40-E6A7-4543-AA3E-C461ADE56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8" name="Line 22">
            <a:extLst>
              <a:ext uri="{FF2B5EF4-FFF2-40B4-BE49-F238E27FC236}">
                <a16:creationId xmlns:a16="http://schemas.microsoft.com/office/drawing/2014/main" id="{3EF50993-AFFF-4041-964C-4574755677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9" name="Line 23">
            <a:extLst>
              <a:ext uri="{FF2B5EF4-FFF2-40B4-BE49-F238E27FC236}">
                <a16:creationId xmlns:a16="http://schemas.microsoft.com/office/drawing/2014/main" id="{73565C80-4095-8840-8124-82543A205B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80" name="Line 24">
            <a:extLst>
              <a:ext uri="{FF2B5EF4-FFF2-40B4-BE49-F238E27FC236}">
                <a16:creationId xmlns:a16="http://schemas.microsoft.com/office/drawing/2014/main" id="{F6C2BDBA-A710-7C46-9D6E-083AA8DD9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81" name="Line 25">
            <a:extLst>
              <a:ext uri="{FF2B5EF4-FFF2-40B4-BE49-F238E27FC236}">
                <a16:creationId xmlns:a16="http://schemas.microsoft.com/office/drawing/2014/main" id="{74ACBFD0-565B-D141-A310-A5F9AA781D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AC5242-571E-F345-8093-3B377B9A5B8B}"/>
              </a:ext>
            </a:extLst>
          </p:cNvPr>
          <p:cNvSpPr txBox="1"/>
          <p:nvPr/>
        </p:nvSpPr>
        <p:spPr>
          <a:xfrm>
            <a:off x="451692" y="1696598"/>
            <a:ext cx="3257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can we find this?</a:t>
            </a:r>
          </a:p>
        </p:txBody>
      </p:sp>
    </p:spTree>
    <p:extLst>
      <p:ext uri="{BB962C8B-B14F-4D97-AF65-F5344CB8AC3E}">
        <p14:creationId xmlns:p14="http://schemas.microsoft.com/office/powerpoint/2010/main" val="317867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>
            <a:extLst>
              <a:ext uri="{FF2B5EF4-FFF2-40B4-BE49-F238E27FC236}">
                <a16:creationId xmlns:a16="http://schemas.microsoft.com/office/drawing/2014/main" id="{A155DF90-B2E2-9F4E-A3FB-D2BD1CE11D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1BA1D9-582B-5947-A952-91FF8BB292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616" y="1630497"/>
            <a:ext cx="6697904" cy="509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4991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>
            <a:extLst>
              <a:ext uri="{FF2B5EF4-FFF2-40B4-BE49-F238E27FC236}">
                <a16:creationId xmlns:a16="http://schemas.microsoft.com/office/drawing/2014/main" id="{29C703F4-66FD-0643-BB53-B7B843892C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5EDF84-C062-7A4A-BD14-ED270A1746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8592" y="2951760"/>
            <a:ext cx="3952019" cy="30608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C68D0A3-1B90-E443-889C-46C3856C5DE6}"/>
              </a:ext>
            </a:extLst>
          </p:cNvPr>
          <p:cNvSpPr txBox="1"/>
          <p:nvPr/>
        </p:nvSpPr>
        <p:spPr>
          <a:xfrm>
            <a:off x="1410160" y="2208934"/>
            <a:ext cx="1259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Dijkstra’s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1450E4-8033-C84D-836E-5A7B2AE04FB7}"/>
              </a:ext>
            </a:extLst>
          </p:cNvPr>
          <p:cNvSpPr txBox="1"/>
          <p:nvPr/>
        </p:nvSpPr>
        <p:spPr>
          <a:xfrm>
            <a:off x="5870155" y="2208934"/>
            <a:ext cx="62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BFS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3EE2B1-9A5D-E141-8AE2-FDE51CC782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947" y="3198669"/>
            <a:ext cx="4744645" cy="296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471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16B4C-111D-D042-B1D4-19618041C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Dijkstra example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1898136-6B46-E844-AD9E-54EC400B2CB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Look at </a:t>
            </a:r>
            <a:r>
              <a:rPr lang="en-US" dirty="0" err="1"/>
              <a:t>ShortestPaths.dijkstra</a:t>
            </a:r>
            <a:r>
              <a:rPr lang="en-US" dirty="0"/>
              <a:t> in </a:t>
            </a:r>
            <a:r>
              <a:rPr lang="en-US" dirty="0" err="1"/>
              <a:t>GraphExamples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hlinkClick r:id="rId3"/>
              </a:rPr>
              <a:t>https://github.com/pomonacs622021sp/LectureCode/tree/master/GraphExamples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3698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2197B30A-3460-CD48-B94B-3CFC96C72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Why does it work?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B4F5C7A-D66C-0045-BE20-F68217ED6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When a vertex is removed from the priority queue, </a:t>
            </a:r>
            <a:r>
              <a:rPr lang="en-US" altLang="en-US" sz="2600" dirty="0" err="1">
                <a:solidFill>
                  <a:srgbClr val="0000FF"/>
                </a:solidFill>
                <a:ea typeface="ＭＳ Ｐゴシック" panose="020B0600070205080204" pitchFamily="34" charset="-128"/>
              </a:rPr>
              <a:t>distTo</a:t>
            </a:r>
            <a:r>
              <a:rPr lang="en-US" altLang="en-US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[v]</a:t>
            </a:r>
            <a:r>
              <a:rPr lang="en-US" altLang="en-US" sz="2600" dirty="0">
                <a:ea typeface="ＭＳ Ｐゴシック" panose="020B0600070205080204" pitchFamily="34" charset="-128"/>
              </a:rPr>
              <a:t> is the actual shortest distance from </a:t>
            </a:r>
            <a:r>
              <a:rPr lang="en-US" altLang="en-US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 sz="2600" dirty="0">
                <a:ea typeface="ＭＳ Ｐゴシック" panose="020B0600070205080204" pitchFamily="34" charset="-128"/>
              </a:rPr>
              <a:t> to</a:t>
            </a:r>
            <a:r>
              <a:rPr lang="en-US" altLang="en-US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 v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The only time a vertex gets removed is when the distance from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 sz="2400" dirty="0">
                <a:ea typeface="ＭＳ Ｐゴシック" panose="020B0600070205080204" pitchFamily="34" charset="-128"/>
              </a:rPr>
              <a:t> to that vertex is smaller than the distance to any remaining vertex</a:t>
            </a:r>
          </a:p>
          <a:p>
            <a:pPr lvl="1"/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Therefore, there cannot be any other path that hasn’</a:t>
            </a:r>
            <a:r>
              <a:rPr lang="en-US" altLang="ja-JP" sz="2400" dirty="0">
                <a:ea typeface="ＭＳ Ｐゴシック" panose="020B0600070205080204" pitchFamily="34" charset="-128"/>
              </a:rPr>
              <a:t>t been visited already that would result in a shorter path</a:t>
            </a:r>
          </a:p>
          <a:p>
            <a:pPr marL="0" indent="0"/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43066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2197B30A-3460-CD48-B94B-3CFC96C72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Why does it work?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B4F5C7A-D66C-0045-BE20-F68217ED6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When a vertex is removed from the priority queue, </a:t>
            </a:r>
            <a:r>
              <a:rPr lang="en-US" altLang="en-US" sz="2600" dirty="0" err="1">
                <a:solidFill>
                  <a:srgbClr val="0000FF"/>
                </a:solidFill>
                <a:ea typeface="ＭＳ Ｐゴシック" panose="020B0600070205080204" pitchFamily="34" charset="-128"/>
              </a:rPr>
              <a:t>distTo</a:t>
            </a:r>
            <a:r>
              <a:rPr lang="en-US" altLang="en-US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[v]</a:t>
            </a:r>
            <a:r>
              <a:rPr lang="en-US" altLang="en-US" sz="2600" dirty="0">
                <a:ea typeface="ＭＳ Ｐゴシック" panose="020B0600070205080204" pitchFamily="34" charset="-128"/>
              </a:rPr>
              <a:t> is the actual shortest distance from </a:t>
            </a:r>
            <a:r>
              <a:rPr lang="en-US" altLang="en-US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 sz="2600" dirty="0">
                <a:ea typeface="ＭＳ Ｐゴシック" panose="020B0600070205080204" pitchFamily="34" charset="-128"/>
              </a:rPr>
              <a:t> to</a:t>
            </a:r>
            <a:r>
              <a:rPr lang="en-US" altLang="en-US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 v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The only time a vertex gets removed is when the distance from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 sz="2400" dirty="0">
                <a:ea typeface="ＭＳ Ｐゴシック" panose="020B0600070205080204" pitchFamily="34" charset="-128"/>
              </a:rPr>
              <a:t> to that vertex is smaller than the distance to any remaining vertex</a:t>
            </a:r>
          </a:p>
          <a:p>
            <a:pPr lvl="1"/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Therefore, there cannot be any other path that hasn’</a:t>
            </a:r>
            <a:r>
              <a:rPr lang="en-US" altLang="ja-JP" sz="2400" dirty="0">
                <a:ea typeface="ＭＳ Ｐゴシック" panose="020B0600070205080204" pitchFamily="34" charset="-128"/>
              </a:rPr>
              <a:t>t been visited already that would result in a shorter path</a:t>
            </a:r>
          </a:p>
          <a:p>
            <a:pPr marL="0" indent="0"/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363376-E1A5-1947-BFD7-FBA3E059A80A}"/>
              </a:ext>
            </a:extLst>
          </p:cNvPr>
          <p:cNvSpPr txBox="1"/>
          <p:nvPr/>
        </p:nvSpPr>
        <p:spPr>
          <a:xfrm>
            <a:off x="2157845" y="5953780"/>
            <a:ext cx="4828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this make any assumptions?</a:t>
            </a:r>
          </a:p>
        </p:txBody>
      </p:sp>
    </p:spTree>
    <p:extLst>
      <p:ext uri="{BB962C8B-B14F-4D97-AF65-F5344CB8AC3E}">
        <p14:creationId xmlns:p14="http://schemas.microsoft.com/office/powerpoint/2010/main" val="40713604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BD80C-A70F-A24A-AAFE-2A228606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this graph?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18DDD234-995B-FE4E-9757-1E20F3D0B210}"/>
              </a:ext>
            </a:extLst>
          </p:cNvPr>
          <p:cNvGrpSpPr>
            <a:grpSpLocks/>
          </p:cNvGrpSpPr>
          <p:nvPr/>
        </p:nvGrpSpPr>
        <p:grpSpPr bwMode="auto">
          <a:xfrm>
            <a:off x="1852670" y="4584853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521542EA-AD48-974B-81D5-246880059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CB74A981-71F1-4E42-838D-9FCF116470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011FF385-9916-E24E-A1F1-5914260985ED}"/>
              </a:ext>
            </a:extLst>
          </p:cNvPr>
          <p:cNvGrpSpPr>
            <a:grpSpLocks/>
          </p:cNvGrpSpPr>
          <p:nvPr/>
        </p:nvGrpSpPr>
        <p:grpSpPr bwMode="auto">
          <a:xfrm>
            <a:off x="2995670" y="3670453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3BA6CD90-5B5A-154F-A334-D1BBDF0A1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AF93F394-70E0-C14A-95F8-9211A5BEB0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4A768655-0E6A-8442-AB9A-E782BC605B11}"/>
              </a:ext>
            </a:extLst>
          </p:cNvPr>
          <p:cNvGrpSpPr>
            <a:grpSpLocks/>
          </p:cNvGrpSpPr>
          <p:nvPr/>
        </p:nvGrpSpPr>
        <p:grpSpPr bwMode="auto">
          <a:xfrm>
            <a:off x="2995670" y="5346853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A9A1BC8C-DAE5-E949-8501-4900F3459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4FD4263A-E4F9-2F4B-A369-FECB76A33A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D4992D0D-BDD9-5848-92B6-EDC159AC82A5}"/>
              </a:ext>
            </a:extLst>
          </p:cNvPr>
          <p:cNvGrpSpPr>
            <a:grpSpLocks/>
          </p:cNvGrpSpPr>
          <p:nvPr/>
        </p:nvGrpSpPr>
        <p:grpSpPr bwMode="auto">
          <a:xfrm>
            <a:off x="4519670" y="5346853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77CD0995-8B08-1748-AD96-820B7DBE8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E92CB65-83F7-D145-A3F0-381DA5355A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5094FF3B-5788-D545-BD27-0256C394BEB5}"/>
              </a:ext>
            </a:extLst>
          </p:cNvPr>
          <p:cNvGrpSpPr>
            <a:grpSpLocks/>
          </p:cNvGrpSpPr>
          <p:nvPr/>
        </p:nvGrpSpPr>
        <p:grpSpPr bwMode="auto">
          <a:xfrm>
            <a:off x="4519670" y="3670453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A6330338-D5F9-BC4E-93CD-D21E1EF11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B3C5E060-1B29-BE41-A952-BF23D4CFBF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19" name="Line 19">
            <a:extLst>
              <a:ext uri="{FF2B5EF4-FFF2-40B4-BE49-F238E27FC236}">
                <a16:creationId xmlns:a16="http://schemas.microsoft.com/office/drawing/2014/main" id="{E4243A09-D571-6745-917B-6A4788DBF1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09870" y="4051453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Line 20">
            <a:extLst>
              <a:ext uri="{FF2B5EF4-FFF2-40B4-BE49-F238E27FC236}">
                <a16:creationId xmlns:a16="http://schemas.microsoft.com/office/drawing/2014/main" id="{15C1C8DF-8205-4544-BBA4-E51230FB49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9870" y="5042053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Line 21">
            <a:extLst>
              <a:ext uri="{FF2B5EF4-FFF2-40B4-BE49-F238E27FC236}">
                <a16:creationId xmlns:a16="http://schemas.microsoft.com/office/drawing/2014/main" id="{AFCE8019-EEB4-F04D-ACEB-B344B31D08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9070" y="565165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Line 22">
            <a:extLst>
              <a:ext uri="{FF2B5EF4-FFF2-40B4-BE49-F238E27FC236}">
                <a16:creationId xmlns:a16="http://schemas.microsoft.com/office/drawing/2014/main" id="{A0899756-56A8-3345-87FB-F5303AE2EB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24470" y="420385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Line 23">
            <a:extLst>
              <a:ext uri="{FF2B5EF4-FFF2-40B4-BE49-F238E27FC236}">
                <a16:creationId xmlns:a16="http://schemas.microsoft.com/office/drawing/2014/main" id="{061396DD-6E2D-B643-AF9C-C9CC42B982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00470" y="420385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Line 24">
            <a:extLst>
              <a:ext uri="{FF2B5EF4-FFF2-40B4-BE49-F238E27FC236}">
                <a16:creationId xmlns:a16="http://schemas.microsoft.com/office/drawing/2014/main" id="{E512C043-E318-7342-B66B-0D639369F2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9070" y="389905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Line 25">
            <a:extLst>
              <a:ext uri="{FF2B5EF4-FFF2-40B4-BE49-F238E27FC236}">
                <a16:creationId xmlns:a16="http://schemas.microsoft.com/office/drawing/2014/main" id="{17996353-3A28-8C48-9087-D796D47745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2870" y="4127653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C8A89FDB-7135-324C-9D3A-4C4615E03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870" y="5284941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389695D5-3D0C-3743-B35C-A2BA27AD2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911" y="4595926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-3</a:t>
            </a:r>
          </a:p>
        </p:txBody>
      </p:sp>
      <p:sp>
        <p:nvSpPr>
          <p:cNvPr id="28" name="Text Box 28">
            <a:extLst>
              <a:ext uri="{FF2B5EF4-FFF2-40B4-BE49-F238E27FC236}">
                <a16:creationId xmlns:a16="http://schemas.microsoft.com/office/drawing/2014/main" id="{07B8D2DE-FEA2-BA4F-A821-B49B58F21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870" y="3975253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9" name="Text Box 29">
            <a:extLst>
              <a:ext uri="{FF2B5EF4-FFF2-40B4-BE49-F238E27FC236}">
                <a16:creationId xmlns:a16="http://schemas.microsoft.com/office/drawing/2014/main" id="{4A6CFF64-0106-A64E-ACB1-29ED00E24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070" y="3518053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0" name="Text Box 30">
            <a:extLst>
              <a:ext uri="{FF2B5EF4-FFF2-40B4-BE49-F238E27FC236}">
                <a16:creationId xmlns:a16="http://schemas.microsoft.com/office/drawing/2014/main" id="{50817908-4423-924D-84BB-2FBCFAC4B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670" y="4522941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1" name="Text Box 31">
            <a:extLst>
              <a:ext uri="{FF2B5EF4-FFF2-40B4-BE49-F238E27FC236}">
                <a16:creationId xmlns:a16="http://schemas.microsoft.com/office/drawing/2014/main" id="{09E3459A-A182-5648-AA72-5F46F668E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6270" y="4370541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2" name="Text Box 32">
            <a:extLst>
              <a:ext uri="{FF2B5EF4-FFF2-40B4-BE49-F238E27FC236}">
                <a16:creationId xmlns:a16="http://schemas.microsoft.com/office/drawing/2014/main" id="{F18DA458-4D53-4E49-B43D-38C0ED7A1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070" y="5665941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069345F-E35F-5347-A5C4-4254594F1FEC}"/>
              </a:ext>
            </a:extLst>
          </p:cNvPr>
          <p:cNvSpPr txBox="1"/>
          <p:nvPr/>
        </p:nvSpPr>
        <p:spPr>
          <a:xfrm>
            <a:off x="761714" y="1884995"/>
            <a:ext cx="47775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What’s the shortest path from A to C?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What would Dijkstra’s do?</a:t>
            </a:r>
          </a:p>
        </p:txBody>
      </p:sp>
    </p:spTree>
    <p:extLst>
      <p:ext uri="{BB962C8B-B14F-4D97-AF65-F5344CB8AC3E}">
        <p14:creationId xmlns:p14="http://schemas.microsoft.com/office/powerpoint/2010/main" val="23826754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BD80C-A70F-A24A-AAFE-2A228606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this graph?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18DDD234-995B-FE4E-9757-1E20F3D0B210}"/>
              </a:ext>
            </a:extLst>
          </p:cNvPr>
          <p:cNvGrpSpPr>
            <a:grpSpLocks/>
          </p:cNvGrpSpPr>
          <p:nvPr/>
        </p:nvGrpSpPr>
        <p:grpSpPr bwMode="auto">
          <a:xfrm>
            <a:off x="1852670" y="4584853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521542EA-AD48-974B-81D5-246880059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CB74A981-71F1-4E42-838D-9FCF116470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011FF385-9916-E24E-A1F1-5914260985ED}"/>
              </a:ext>
            </a:extLst>
          </p:cNvPr>
          <p:cNvGrpSpPr>
            <a:grpSpLocks/>
          </p:cNvGrpSpPr>
          <p:nvPr/>
        </p:nvGrpSpPr>
        <p:grpSpPr bwMode="auto">
          <a:xfrm>
            <a:off x="2995670" y="3670453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3BA6CD90-5B5A-154F-A334-D1BBDF0A1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AF93F394-70E0-C14A-95F8-9211A5BEB0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4A768655-0E6A-8442-AB9A-E782BC605B11}"/>
              </a:ext>
            </a:extLst>
          </p:cNvPr>
          <p:cNvGrpSpPr>
            <a:grpSpLocks/>
          </p:cNvGrpSpPr>
          <p:nvPr/>
        </p:nvGrpSpPr>
        <p:grpSpPr bwMode="auto">
          <a:xfrm>
            <a:off x="2995670" y="5346853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A9A1BC8C-DAE5-E949-8501-4900F3459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4FD4263A-E4F9-2F4B-A369-FECB76A33A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D4992D0D-BDD9-5848-92B6-EDC159AC82A5}"/>
              </a:ext>
            </a:extLst>
          </p:cNvPr>
          <p:cNvGrpSpPr>
            <a:grpSpLocks/>
          </p:cNvGrpSpPr>
          <p:nvPr/>
        </p:nvGrpSpPr>
        <p:grpSpPr bwMode="auto">
          <a:xfrm>
            <a:off x="4519670" y="5346853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77CD0995-8B08-1748-AD96-820B7DBE8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E92CB65-83F7-D145-A3F0-381DA5355A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5094FF3B-5788-D545-BD27-0256C394BEB5}"/>
              </a:ext>
            </a:extLst>
          </p:cNvPr>
          <p:cNvGrpSpPr>
            <a:grpSpLocks/>
          </p:cNvGrpSpPr>
          <p:nvPr/>
        </p:nvGrpSpPr>
        <p:grpSpPr bwMode="auto">
          <a:xfrm>
            <a:off x="4519670" y="3670453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A6330338-D5F9-BC4E-93CD-D21E1EF11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B3C5E060-1B29-BE41-A952-BF23D4CFBF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19" name="Line 19">
            <a:extLst>
              <a:ext uri="{FF2B5EF4-FFF2-40B4-BE49-F238E27FC236}">
                <a16:creationId xmlns:a16="http://schemas.microsoft.com/office/drawing/2014/main" id="{E4243A09-D571-6745-917B-6A4788DBF1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09870" y="4051453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Line 20">
            <a:extLst>
              <a:ext uri="{FF2B5EF4-FFF2-40B4-BE49-F238E27FC236}">
                <a16:creationId xmlns:a16="http://schemas.microsoft.com/office/drawing/2014/main" id="{15C1C8DF-8205-4544-BBA4-E51230FB49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9870" y="5042053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Line 21">
            <a:extLst>
              <a:ext uri="{FF2B5EF4-FFF2-40B4-BE49-F238E27FC236}">
                <a16:creationId xmlns:a16="http://schemas.microsoft.com/office/drawing/2014/main" id="{AFCE8019-EEB4-F04D-ACEB-B344B31D08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9070" y="565165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Line 22">
            <a:extLst>
              <a:ext uri="{FF2B5EF4-FFF2-40B4-BE49-F238E27FC236}">
                <a16:creationId xmlns:a16="http://schemas.microsoft.com/office/drawing/2014/main" id="{A0899756-56A8-3345-87FB-F5303AE2EB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24470" y="420385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Line 23">
            <a:extLst>
              <a:ext uri="{FF2B5EF4-FFF2-40B4-BE49-F238E27FC236}">
                <a16:creationId xmlns:a16="http://schemas.microsoft.com/office/drawing/2014/main" id="{061396DD-6E2D-B643-AF9C-C9CC42B982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00470" y="420385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Line 24">
            <a:extLst>
              <a:ext uri="{FF2B5EF4-FFF2-40B4-BE49-F238E27FC236}">
                <a16:creationId xmlns:a16="http://schemas.microsoft.com/office/drawing/2014/main" id="{E512C043-E318-7342-B66B-0D639369F2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9070" y="389905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Line 25">
            <a:extLst>
              <a:ext uri="{FF2B5EF4-FFF2-40B4-BE49-F238E27FC236}">
                <a16:creationId xmlns:a16="http://schemas.microsoft.com/office/drawing/2014/main" id="{17996353-3A28-8C48-9087-D796D47745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2870" y="4127653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C8A89FDB-7135-324C-9D3A-4C4615E03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870" y="5284941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389695D5-3D0C-3743-B35C-A2BA27AD2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911" y="4595926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-3</a:t>
            </a:r>
          </a:p>
        </p:txBody>
      </p:sp>
      <p:sp>
        <p:nvSpPr>
          <p:cNvPr id="28" name="Text Box 28">
            <a:extLst>
              <a:ext uri="{FF2B5EF4-FFF2-40B4-BE49-F238E27FC236}">
                <a16:creationId xmlns:a16="http://schemas.microsoft.com/office/drawing/2014/main" id="{07B8D2DE-FEA2-BA4F-A821-B49B58F21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870" y="3975253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9" name="Text Box 29">
            <a:extLst>
              <a:ext uri="{FF2B5EF4-FFF2-40B4-BE49-F238E27FC236}">
                <a16:creationId xmlns:a16="http://schemas.microsoft.com/office/drawing/2014/main" id="{4A6CFF64-0106-A64E-ACB1-29ED00E24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070" y="3518053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0" name="Text Box 30">
            <a:extLst>
              <a:ext uri="{FF2B5EF4-FFF2-40B4-BE49-F238E27FC236}">
                <a16:creationId xmlns:a16="http://schemas.microsoft.com/office/drawing/2014/main" id="{50817908-4423-924D-84BB-2FBCFAC4B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670" y="4522941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1" name="Text Box 31">
            <a:extLst>
              <a:ext uri="{FF2B5EF4-FFF2-40B4-BE49-F238E27FC236}">
                <a16:creationId xmlns:a16="http://schemas.microsoft.com/office/drawing/2014/main" id="{09E3459A-A182-5648-AA72-5F46F668E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6270" y="4370541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2" name="Text Box 32">
            <a:extLst>
              <a:ext uri="{FF2B5EF4-FFF2-40B4-BE49-F238E27FC236}">
                <a16:creationId xmlns:a16="http://schemas.microsoft.com/office/drawing/2014/main" id="{F18DA458-4D53-4E49-B43D-38C0ED7A1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070" y="5665941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069345F-E35F-5347-A5C4-4254594F1FEC}"/>
              </a:ext>
            </a:extLst>
          </p:cNvPr>
          <p:cNvSpPr txBox="1"/>
          <p:nvPr/>
        </p:nvSpPr>
        <p:spPr>
          <a:xfrm>
            <a:off x="761714" y="1884995"/>
            <a:ext cx="7252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Dijkstra’s only works on graphs with positive edge weights</a:t>
            </a:r>
          </a:p>
        </p:txBody>
      </p:sp>
    </p:spTree>
    <p:extLst>
      <p:ext uri="{BB962C8B-B14F-4D97-AF65-F5344CB8AC3E}">
        <p14:creationId xmlns:p14="http://schemas.microsoft.com/office/powerpoint/2010/main" val="36301593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2197B30A-3460-CD48-B94B-3CFC96C72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Why does it work?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B4F5C7A-D66C-0045-BE20-F68217ED6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When a vertex is removed from the priority queue, </a:t>
            </a:r>
            <a:r>
              <a:rPr lang="en-US" altLang="en-US" sz="2600" dirty="0" err="1">
                <a:ea typeface="ＭＳ Ｐゴシック" panose="020B0600070205080204" pitchFamily="34" charset="-128"/>
              </a:rPr>
              <a:t>distTo</a:t>
            </a:r>
            <a:r>
              <a:rPr lang="en-US" altLang="en-US" sz="2600" dirty="0">
                <a:ea typeface="ＭＳ Ｐゴシック" panose="020B0600070205080204" pitchFamily="34" charset="-128"/>
              </a:rPr>
              <a:t>[v] is the actual shortest distance from s to v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The only time a vertex gets removed is when the distance from s to that vertex is smaller than the distance to any remaining vertex</a:t>
            </a:r>
          </a:p>
          <a:p>
            <a:pPr lvl="1"/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Therefore, there cannot be any other path that hasn’</a:t>
            </a:r>
            <a:r>
              <a:rPr lang="en-US" altLang="ja-JP" sz="2400" dirty="0">
                <a:ea typeface="ＭＳ Ｐゴシック" panose="020B0600070205080204" pitchFamily="34" charset="-128"/>
              </a:rPr>
              <a:t>t been visited already that would result in a shorter path</a:t>
            </a:r>
          </a:p>
          <a:p>
            <a:pPr marL="0" indent="0"/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321854-0A3C-CB41-8B39-2AC36D6A7853}"/>
              </a:ext>
            </a:extLst>
          </p:cNvPr>
          <p:cNvSpPr/>
          <p:nvPr/>
        </p:nvSpPr>
        <p:spPr>
          <a:xfrm>
            <a:off x="793214" y="4748270"/>
            <a:ext cx="7700791" cy="903383"/>
          </a:xfrm>
          <a:prstGeom prst="rect">
            <a:avLst/>
          </a:prstGeom>
          <a:solidFill>
            <a:srgbClr val="FF9600">
              <a:alpha val="31765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57FEC6-AB25-2A4A-9EE6-85C80442D363}"/>
              </a:ext>
            </a:extLst>
          </p:cNvPr>
          <p:cNvSpPr txBox="1"/>
          <p:nvPr/>
        </p:nvSpPr>
        <p:spPr>
          <a:xfrm>
            <a:off x="1575412" y="6107668"/>
            <a:ext cx="459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Assuming no negative edge weights!</a:t>
            </a:r>
          </a:p>
        </p:txBody>
      </p:sp>
    </p:spTree>
    <p:extLst>
      <p:ext uri="{BB962C8B-B14F-4D97-AF65-F5344CB8AC3E}">
        <p14:creationId xmlns:p14="http://schemas.microsoft.com/office/powerpoint/2010/main" val="27609325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C4BF0-4994-1C42-99F1-23168B163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Relaxing an edge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AFFF0C-8F2F-FE4F-B70A-E7DF64E9A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882" y="2550634"/>
            <a:ext cx="7112000" cy="18669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64EF242-60FB-624D-A39A-2F5733A313DE}"/>
              </a:ext>
            </a:extLst>
          </p:cNvPr>
          <p:cNvSpPr txBox="1"/>
          <p:nvPr/>
        </p:nvSpPr>
        <p:spPr>
          <a:xfrm>
            <a:off x="308472" y="1850834"/>
            <a:ext cx="5967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This update is called “relaxing” an edge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9FB05F-1AA3-514A-A45D-4D17CC3C71F6}"/>
              </a:ext>
            </a:extLst>
          </p:cNvPr>
          <p:cNvSpPr txBox="1"/>
          <p:nvPr/>
        </p:nvSpPr>
        <p:spPr>
          <a:xfrm>
            <a:off x="128751" y="4968607"/>
            <a:ext cx="87322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We can apply this to an edge as many times as we want</a:t>
            </a:r>
          </a:p>
          <a:p>
            <a:endParaRPr lang="en-US" sz="2400" dirty="0"/>
          </a:p>
          <a:p>
            <a:r>
              <a:rPr lang="en-US" sz="2400" dirty="0"/>
              <a:t>This idea is used in other shortest paths algorithms (e.g., Bellman-Ford)</a:t>
            </a:r>
          </a:p>
        </p:txBody>
      </p:sp>
    </p:spTree>
    <p:extLst>
      <p:ext uri="{BB962C8B-B14F-4D97-AF65-F5344CB8AC3E}">
        <p14:creationId xmlns:p14="http://schemas.microsoft.com/office/powerpoint/2010/main" val="21534818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06B35-6670-5E47-84D2-C71FC91880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dirty="0"/>
              <a:t>Dijkstra in practice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5A6FAA-B07F-0B4E-A652-FA0EBE9E2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080" y="0"/>
            <a:ext cx="8179266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9BD982-F5E7-F24A-94A6-C64D9DDBCAE4}"/>
              </a:ext>
            </a:extLst>
          </p:cNvPr>
          <p:cNvSpPr txBox="1"/>
          <p:nvPr/>
        </p:nvSpPr>
        <p:spPr>
          <a:xfrm>
            <a:off x="5739789" y="1447800"/>
            <a:ext cx="2927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F9600"/>
                </a:solidFill>
              </a:rPr>
              <a:t>don’t insert everything into </a:t>
            </a:r>
            <a:r>
              <a:rPr lang="en-US" dirty="0" err="1">
                <a:solidFill>
                  <a:srgbClr val="EF9600"/>
                </a:solidFill>
              </a:rPr>
              <a:t>pq</a:t>
            </a:r>
            <a:endParaRPr lang="en-US" dirty="0">
              <a:solidFill>
                <a:srgbClr val="EF96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4CF9E0-5AC0-D546-8D60-9BD41F6230DA}"/>
              </a:ext>
            </a:extLst>
          </p:cNvPr>
          <p:cNvSpPr txBox="1"/>
          <p:nvPr/>
        </p:nvSpPr>
        <p:spPr>
          <a:xfrm>
            <a:off x="5739789" y="2135836"/>
            <a:ext cx="2517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F9600"/>
                </a:solidFill>
              </a:rPr>
              <a:t>only insert starting vertex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D8AF1D-8FC9-C847-9D91-56ED65C1506D}"/>
              </a:ext>
            </a:extLst>
          </p:cNvPr>
          <p:cNvSpPr txBox="1"/>
          <p:nvPr/>
        </p:nvSpPr>
        <p:spPr>
          <a:xfrm>
            <a:off x="5960372" y="5383975"/>
            <a:ext cx="3183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F9600"/>
                </a:solidFill>
              </a:rPr>
              <a:t>insert when we discover a vertex</a:t>
            </a:r>
          </a:p>
        </p:txBody>
      </p:sp>
    </p:spTree>
    <p:extLst>
      <p:ext uri="{BB962C8B-B14F-4D97-AF65-F5344CB8AC3E}">
        <p14:creationId xmlns:p14="http://schemas.microsoft.com/office/powerpoint/2010/main" val="292801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>
            <a:extLst>
              <a:ext uri="{FF2B5EF4-FFF2-40B4-BE49-F238E27FC236}">
                <a16:creationId xmlns:a16="http://schemas.microsoft.com/office/drawing/2014/main" id="{3A27202F-1EA1-9D40-A015-24CC931A8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grpSp>
        <p:nvGrpSpPr>
          <p:cNvPr id="97283" name="Group 4">
            <a:extLst>
              <a:ext uri="{FF2B5EF4-FFF2-40B4-BE49-F238E27FC236}">
                <a16:creationId xmlns:a16="http://schemas.microsoft.com/office/drawing/2014/main" id="{2A828623-5D8A-2A47-AF4D-18FA9653EA8C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19461" name="Oval 5">
              <a:extLst>
                <a:ext uri="{FF2B5EF4-FFF2-40B4-BE49-F238E27FC236}">
                  <a16:creationId xmlns:a16="http://schemas.microsoft.com/office/drawing/2014/main" id="{79D883B5-53D2-A54D-8ED9-1AA250CE4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2" name="Text Box 6">
              <a:extLst>
                <a:ext uri="{FF2B5EF4-FFF2-40B4-BE49-F238E27FC236}">
                  <a16:creationId xmlns:a16="http://schemas.microsoft.com/office/drawing/2014/main" id="{252E83C6-DDA0-FA49-8E50-A803CB05AB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7284" name="Group 7">
            <a:extLst>
              <a:ext uri="{FF2B5EF4-FFF2-40B4-BE49-F238E27FC236}">
                <a16:creationId xmlns:a16="http://schemas.microsoft.com/office/drawing/2014/main" id="{2E9F0E2B-830D-1141-85EF-282CD35AA8BF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19464" name="Oval 8">
              <a:extLst>
                <a:ext uri="{FF2B5EF4-FFF2-40B4-BE49-F238E27FC236}">
                  <a16:creationId xmlns:a16="http://schemas.microsoft.com/office/drawing/2014/main" id="{207EAD4E-0B8D-DD4C-A72A-81C7F6121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5" name="Text Box 9">
              <a:extLst>
                <a:ext uri="{FF2B5EF4-FFF2-40B4-BE49-F238E27FC236}">
                  <a16:creationId xmlns:a16="http://schemas.microsoft.com/office/drawing/2014/main" id="{F9AC0B13-1C20-F64D-A242-504B189C9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7285" name="Group 10">
            <a:extLst>
              <a:ext uri="{FF2B5EF4-FFF2-40B4-BE49-F238E27FC236}">
                <a16:creationId xmlns:a16="http://schemas.microsoft.com/office/drawing/2014/main" id="{21388678-4389-0345-8110-7497A7094ACE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19467" name="Oval 11">
              <a:extLst>
                <a:ext uri="{FF2B5EF4-FFF2-40B4-BE49-F238E27FC236}">
                  <a16:creationId xmlns:a16="http://schemas.microsoft.com/office/drawing/2014/main" id="{CD633E41-BBF7-714E-89E3-464826D1F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8" name="Text Box 12">
              <a:extLst>
                <a:ext uri="{FF2B5EF4-FFF2-40B4-BE49-F238E27FC236}">
                  <a16:creationId xmlns:a16="http://schemas.microsoft.com/office/drawing/2014/main" id="{8A5D416B-C60C-EF4D-BD10-29A7BA71C9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7286" name="Group 13">
            <a:extLst>
              <a:ext uri="{FF2B5EF4-FFF2-40B4-BE49-F238E27FC236}">
                <a16:creationId xmlns:a16="http://schemas.microsoft.com/office/drawing/2014/main" id="{FFC481D9-4E22-064D-9C57-1059F26982E9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19470" name="Oval 14">
              <a:extLst>
                <a:ext uri="{FF2B5EF4-FFF2-40B4-BE49-F238E27FC236}">
                  <a16:creationId xmlns:a16="http://schemas.microsoft.com/office/drawing/2014/main" id="{855E570A-4512-1647-A2B9-5A9B30571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71" name="Text Box 15">
              <a:extLst>
                <a:ext uri="{FF2B5EF4-FFF2-40B4-BE49-F238E27FC236}">
                  <a16:creationId xmlns:a16="http://schemas.microsoft.com/office/drawing/2014/main" id="{A13EFDFE-E37E-D048-A099-FFF16CF33C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7287" name="Group 16">
            <a:extLst>
              <a:ext uri="{FF2B5EF4-FFF2-40B4-BE49-F238E27FC236}">
                <a16:creationId xmlns:a16="http://schemas.microsoft.com/office/drawing/2014/main" id="{AE741CE5-A51E-3643-80D8-12C04175367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19473" name="Oval 17">
              <a:extLst>
                <a:ext uri="{FF2B5EF4-FFF2-40B4-BE49-F238E27FC236}">
                  <a16:creationId xmlns:a16="http://schemas.microsoft.com/office/drawing/2014/main" id="{F707ED7C-DF62-3B4B-99DA-6DE9FEB12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74" name="Text Box 18">
              <a:extLst>
                <a:ext uri="{FF2B5EF4-FFF2-40B4-BE49-F238E27FC236}">
                  <a16:creationId xmlns:a16="http://schemas.microsoft.com/office/drawing/2014/main" id="{4D23761C-F16F-174D-97FE-712DC37E57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19475" name="Line 19">
            <a:extLst>
              <a:ext uri="{FF2B5EF4-FFF2-40B4-BE49-F238E27FC236}">
                <a16:creationId xmlns:a16="http://schemas.microsoft.com/office/drawing/2014/main" id="{42E4623C-A810-AA44-AA34-8C7D7AA3C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6" name="Line 20">
            <a:extLst>
              <a:ext uri="{FF2B5EF4-FFF2-40B4-BE49-F238E27FC236}">
                <a16:creationId xmlns:a16="http://schemas.microsoft.com/office/drawing/2014/main" id="{B90067D6-C85C-F045-A92B-CB8BE2FC9A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7" name="Line 21">
            <a:extLst>
              <a:ext uri="{FF2B5EF4-FFF2-40B4-BE49-F238E27FC236}">
                <a16:creationId xmlns:a16="http://schemas.microsoft.com/office/drawing/2014/main" id="{BE1F7B40-E6A7-4543-AA3E-C461ADE56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8" name="Line 22">
            <a:extLst>
              <a:ext uri="{FF2B5EF4-FFF2-40B4-BE49-F238E27FC236}">
                <a16:creationId xmlns:a16="http://schemas.microsoft.com/office/drawing/2014/main" id="{3EF50993-AFFF-4041-964C-4574755677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9" name="Line 23">
            <a:extLst>
              <a:ext uri="{FF2B5EF4-FFF2-40B4-BE49-F238E27FC236}">
                <a16:creationId xmlns:a16="http://schemas.microsoft.com/office/drawing/2014/main" id="{73565C80-4095-8840-8124-82543A205B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80" name="Line 24">
            <a:extLst>
              <a:ext uri="{FF2B5EF4-FFF2-40B4-BE49-F238E27FC236}">
                <a16:creationId xmlns:a16="http://schemas.microsoft.com/office/drawing/2014/main" id="{F6C2BDBA-A710-7C46-9D6E-083AA8DD9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81" name="Line 25">
            <a:extLst>
              <a:ext uri="{FF2B5EF4-FFF2-40B4-BE49-F238E27FC236}">
                <a16:creationId xmlns:a16="http://schemas.microsoft.com/office/drawing/2014/main" id="{74ACBFD0-565B-D141-A310-A5F9AA781D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AC5242-571E-F345-8093-3B377B9A5B8B}"/>
              </a:ext>
            </a:extLst>
          </p:cNvPr>
          <p:cNvSpPr txBox="1"/>
          <p:nvPr/>
        </p:nvSpPr>
        <p:spPr>
          <a:xfrm>
            <a:off x="451692" y="1696598"/>
            <a:ext cx="5830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BFS visits vertices in increasing distance!</a:t>
            </a:r>
          </a:p>
        </p:txBody>
      </p:sp>
    </p:spTree>
    <p:extLst>
      <p:ext uri="{BB962C8B-B14F-4D97-AF65-F5344CB8AC3E}">
        <p14:creationId xmlns:p14="http://schemas.microsoft.com/office/powerpoint/2010/main" val="18397371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C86E1F9-B6DC-3F4C-A30A-AFD28FD0E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71" y="1674565"/>
            <a:ext cx="6697904" cy="50975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606B35-6670-5E47-84D2-C71FC9188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Run-time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483E7C4-9C2D-0C4C-B01A-1341A61D41F6}"/>
              </a:ext>
            </a:extLst>
          </p:cNvPr>
          <p:cNvCxnSpPr>
            <a:cxnSpLocks/>
          </p:cNvCxnSpPr>
          <p:nvPr/>
        </p:nvCxnSpPr>
        <p:spPr>
          <a:xfrm flipH="1">
            <a:off x="2996588" y="3613533"/>
            <a:ext cx="2875403" cy="826265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DB67AE4-B51E-1042-8B0C-B3D8944C4AF8}"/>
              </a:ext>
            </a:extLst>
          </p:cNvPr>
          <p:cNvSpPr txBox="1"/>
          <p:nvPr/>
        </p:nvSpPr>
        <p:spPr>
          <a:xfrm>
            <a:off x="6202496" y="3300595"/>
            <a:ext cx="981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V calls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1C3E0B-C243-D141-900B-6467D65FD2E5}"/>
              </a:ext>
            </a:extLst>
          </p:cNvPr>
          <p:cNvSpPr txBox="1"/>
          <p:nvPr/>
        </p:nvSpPr>
        <p:spPr>
          <a:xfrm>
            <a:off x="6202496" y="5185805"/>
            <a:ext cx="930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E calls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F7E08BA-1F53-8549-8323-574C4CFB0398}"/>
              </a:ext>
            </a:extLst>
          </p:cNvPr>
          <p:cNvCxnSpPr>
            <a:cxnSpLocks/>
          </p:cNvCxnSpPr>
          <p:nvPr/>
        </p:nvCxnSpPr>
        <p:spPr>
          <a:xfrm flipH="1">
            <a:off x="4689348" y="5416637"/>
            <a:ext cx="1437702" cy="43332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0051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31562C0A-0CA4-C441-87CF-923FA54DA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8738003F-F79D-7B44-B526-630814CBEE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Depends on the heap implementation</a:t>
            </a:r>
          </a:p>
        </p:txBody>
      </p:sp>
      <p:sp>
        <p:nvSpPr>
          <p:cNvPr id="82949" name="Text Box 5">
            <a:extLst>
              <a:ext uri="{FF2B5EF4-FFF2-40B4-BE49-F238E27FC236}">
                <a16:creationId xmlns:a16="http://schemas.microsoft.com/office/drawing/2014/main" id="{C99F383E-D0CA-184E-B7BE-121EC481C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V *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delMin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50" name="Text Box 6">
            <a:extLst>
              <a:ext uri="{FF2B5EF4-FFF2-40B4-BE49-F238E27FC236}">
                <a16:creationId xmlns:a16="http://schemas.microsoft.com/office/drawing/2014/main" id="{15DA417C-9079-9D44-82F9-330FA6E12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605087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 *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decreaseKey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51" name="Text Box 7">
            <a:extLst>
              <a:ext uri="{FF2B5EF4-FFF2-40B4-BE49-F238E27FC236}">
                <a16:creationId xmlns:a16="http://schemas.microsoft.com/office/drawing/2014/main" id="{2891B4C4-98E5-A842-9F27-B28479FEF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90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82952" name="Text Box 8">
            <a:extLst>
              <a:ext uri="{FF2B5EF4-FFF2-40B4-BE49-F238E27FC236}">
                <a16:creationId xmlns:a16="http://schemas.microsoft.com/office/drawing/2014/main" id="{ED2A9504-D9EE-A546-9854-C6A0F0D96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Array</a:t>
            </a:r>
          </a:p>
        </p:txBody>
      </p:sp>
      <p:sp>
        <p:nvSpPr>
          <p:cNvPr id="82954" name="Text Box 10">
            <a:extLst>
              <a:ext uri="{FF2B5EF4-FFF2-40B4-BE49-F238E27FC236}">
                <a16:creationId xmlns:a16="http://schemas.microsoft.com/office/drawing/2014/main" id="{28CB20B3-5D36-D743-96FD-38C936530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2955" name="Text Box 11">
            <a:extLst>
              <a:ext uri="{FF2B5EF4-FFF2-40B4-BE49-F238E27FC236}">
                <a16:creationId xmlns:a16="http://schemas.microsoft.com/office/drawing/2014/main" id="{3A01F720-3355-F34D-8F5C-6E6CED4B3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146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82956" name="Text Box 12">
            <a:extLst>
              <a:ext uri="{FF2B5EF4-FFF2-40B4-BE49-F238E27FC236}">
                <a16:creationId xmlns:a16="http://schemas.microsoft.com/office/drawing/2014/main" id="{C4B2AF8E-933E-3241-9F62-14FCD7259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2957" name="Text Box 13">
            <a:extLst>
              <a:ext uri="{FF2B5EF4-FFF2-40B4-BE49-F238E27FC236}">
                <a16:creationId xmlns:a16="http://schemas.microsoft.com/office/drawing/2014/main" id="{97A0F4C8-A323-9048-B6AD-400638F3C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Bin heap</a:t>
            </a:r>
          </a:p>
        </p:txBody>
      </p:sp>
      <p:sp>
        <p:nvSpPr>
          <p:cNvPr id="82959" name="Text Box 15">
            <a:extLst>
              <a:ext uri="{FF2B5EF4-FFF2-40B4-BE49-F238E27FC236}">
                <a16:creationId xmlns:a16="http://schemas.microsoft.com/office/drawing/2014/main" id="{C72749AA-9E8A-FD48-ABD3-835713C10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82960" name="Text Box 16">
            <a:extLst>
              <a:ext uri="{FF2B5EF4-FFF2-40B4-BE49-F238E27FC236}">
                <a16:creationId xmlns:a16="http://schemas.microsoft.com/office/drawing/2014/main" id="{97D804F9-1693-744A-98FB-1BC1CA369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81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2961" name="Text Box 17">
            <a:extLst>
              <a:ext uri="{FF2B5EF4-FFF2-40B4-BE49-F238E27FC236}">
                <a16:creationId xmlns:a16="http://schemas.microsoft.com/office/drawing/2014/main" id="{F8646E59-1B2D-014A-A001-1B9C13F3D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O((|V|+|E|) log |V|)</a:t>
            </a:r>
          </a:p>
        </p:txBody>
      </p:sp>
      <p:sp>
        <p:nvSpPr>
          <p:cNvPr id="82967" name="Text Box 23">
            <a:extLst>
              <a:ext uri="{FF2B5EF4-FFF2-40B4-BE49-F238E27FC236}">
                <a16:creationId xmlns:a16="http://schemas.microsoft.com/office/drawing/2014/main" id="{351CE5F4-9018-734B-A915-6BD36DBC9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6624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2968" name="Text Box 24">
            <a:extLst>
              <a:ext uri="{FF2B5EF4-FFF2-40B4-BE49-F238E27FC236}">
                <a16:creationId xmlns:a16="http://schemas.microsoft.com/office/drawing/2014/main" id="{97DF9596-9773-B046-B360-908CD01C5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181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31562C0A-0CA4-C441-87CF-923FA54DA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8738003F-F79D-7B44-B526-630814CBEE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Depends on the heap implementation</a:t>
            </a:r>
          </a:p>
        </p:txBody>
      </p:sp>
      <p:sp>
        <p:nvSpPr>
          <p:cNvPr id="82949" name="Text Box 5">
            <a:extLst>
              <a:ext uri="{FF2B5EF4-FFF2-40B4-BE49-F238E27FC236}">
                <a16:creationId xmlns:a16="http://schemas.microsoft.com/office/drawing/2014/main" id="{C99F383E-D0CA-184E-B7BE-121EC481C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V *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delMin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50" name="Text Box 6">
            <a:extLst>
              <a:ext uri="{FF2B5EF4-FFF2-40B4-BE49-F238E27FC236}">
                <a16:creationId xmlns:a16="http://schemas.microsoft.com/office/drawing/2014/main" id="{15DA417C-9079-9D44-82F9-330FA6E12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605087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 *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decreaseKey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51" name="Text Box 7">
            <a:extLst>
              <a:ext uri="{FF2B5EF4-FFF2-40B4-BE49-F238E27FC236}">
                <a16:creationId xmlns:a16="http://schemas.microsoft.com/office/drawing/2014/main" id="{2891B4C4-98E5-A842-9F27-B28479FEF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90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82952" name="Text Box 8">
            <a:extLst>
              <a:ext uri="{FF2B5EF4-FFF2-40B4-BE49-F238E27FC236}">
                <a16:creationId xmlns:a16="http://schemas.microsoft.com/office/drawing/2014/main" id="{ED2A9504-D9EE-A546-9854-C6A0F0D96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Array</a:t>
            </a:r>
          </a:p>
        </p:txBody>
      </p:sp>
      <p:sp>
        <p:nvSpPr>
          <p:cNvPr id="82954" name="Text Box 10">
            <a:extLst>
              <a:ext uri="{FF2B5EF4-FFF2-40B4-BE49-F238E27FC236}">
                <a16:creationId xmlns:a16="http://schemas.microsoft.com/office/drawing/2014/main" id="{28CB20B3-5D36-D743-96FD-38C936530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2955" name="Text Box 11">
            <a:extLst>
              <a:ext uri="{FF2B5EF4-FFF2-40B4-BE49-F238E27FC236}">
                <a16:creationId xmlns:a16="http://schemas.microsoft.com/office/drawing/2014/main" id="{3A01F720-3355-F34D-8F5C-6E6CED4B3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146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82956" name="Text Box 12">
            <a:extLst>
              <a:ext uri="{FF2B5EF4-FFF2-40B4-BE49-F238E27FC236}">
                <a16:creationId xmlns:a16="http://schemas.microsoft.com/office/drawing/2014/main" id="{C4B2AF8E-933E-3241-9F62-14FCD7259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2957" name="Text Box 13">
            <a:extLst>
              <a:ext uri="{FF2B5EF4-FFF2-40B4-BE49-F238E27FC236}">
                <a16:creationId xmlns:a16="http://schemas.microsoft.com/office/drawing/2014/main" id="{97A0F4C8-A323-9048-B6AD-400638F3C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Bin heap</a:t>
            </a:r>
          </a:p>
        </p:txBody>
      </p:sp>
      <p:sp>
        <p:nvSpPr>
          <p:cNvPr id="82959" name="Text Box 15">
            <a:extLst>
              <a:ext uri="{FF2B5EF4-FFF2-40B4-BE49-F238E27FC236}">
                <a16:creationId xmlns:a16="http://schemas.microsoft.com/office/drawing/2014/main" id="{C72749AA-9E8A-FD48-ABD3-835713C10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82960" name="Text Box 16">
            <a:extLst>
              <a:ext uri="{FF2B5EF4-FFF2-40B4-BE49-F238E27FC236}">
                <a16:creationId xmlns:a16="http://schemas.microsoft.com/office/drawing/2014/main" id="{97D804F9-1693-744A-98FB-1BC1CA369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81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2961" name="Text Box 17">
            <a:extLst>
              <a:ext uri="{FF2B5EF4-FFF2-40B4-BE49-F238E27FC236}">
                <a16:creationId xmlns:a16="http://schemas.microsoft.com/office/drawing/2014/main" id="{F8646E59-1B2D-014A-A001-1B9C13F3D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O((|V|+|E|) log |V|)</a:t>
            </a:r>
          </a:p>
        </p:txBody>
      </p:sp>
      <p:sp>
        <p:nvSpPr>
          <p:cNvPr id="82962" name="Text Box 18">
            <a:extLst>
              <a:ext uri="{FF2B5EF4-FFF2-40B4-BE49-F238E27FC236}">
                <a16:creationId xmlns:a16="http://schemas.microsoft.com/office/drawing/2014/main" id="{9D269E9C-6FB5-FD43-89A2-6211CD5E3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91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Fib heap</a:t>
            </a:r>
          </a:p>
        </p:txBody>
      </p:sp>
      <p:sp>
        <p:nvSpPr>
          <p:cNvPr id="82964" name="Text Box 20">
            <a:extLst>
              <a:ext uri="{FF2B5EF4-FFF2-40B4-BE49-F238E27FC236}">
                <a16:creationId xmlns:a16="http://schemas.microsoft.com/office/drawing/2014/main" id="{65E19E89-B115-7049-AE16-273626892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791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82965" name="Text Box 21">
            <a:extLst>
              <a:ext uri="{FF2B5EF4-FFF2-40B4-BE49-F238E27FC236}">
                <a16:creationId xmlns:a16="http://schemas.microsoft.com/office/drawing/2014/main" id="{7B0C367A-7617-EE4A-997E-8D3E9492C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805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82966" name="Text Box 22">
            <a:extLst>
              <a:ext uri="{FF2B5EF4-FFF2-40B4-BE49-F238E27FC236}">
                <a16:creationId xmlns:a16="http://schemas.microsoft.com/office/drawing/2014/main" id="{702FE0A8-B66A-9F44-BBB7-DB0A2048D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912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 + |E|)</a:t>
            </a:r>
          </a:p>
        </p:txBody>
      </p:sp>
      <p:sp>
        <p:nvSpPr>
          <p:cNvPr id="82967" name="Text Box 23">
            <a:extLst>
              <a:ext uri="{FF2B5EF4-FFF2-40B4-BE49-F238E27FC236}">
                <a16:creationId xmlns:a16="http://schemas.microsoft.com/office/drawing/2014/main" id="{351CE5F4-9018-734B-A915-6BD36DBC9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6624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2968" name="Text Box 24">
            <a:extLst>
              <a:ext uri="{FF2B5EF4-FFF2-40B4-BE49-F238E27FC236}">
                <a16:creationId xmlns:a16="http://schemas.microsoft.com/office/drawing/2014/main" id="{97DF9596-9773-B046-B360-908CD01C5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189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C79CA-6F85-0842-8079-8826284B9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84033-3BBE-3046-864E-724534C4AEE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Dijkstra’s: single source shortest paths for positive edge weight graphs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9D72B5-CB76-FE44-9D37-75F9AFB22424}"/>
              </a:ext>
            </a:extLst>
          </p:cNvPr>
          <p:cNvSpPr txBox="1"/>
          <p:nvPr/>
        </p:nvSpPr>
        <p:spPr>
          <a:xfrm>
            <a:off x="2974554" y="3767769"/>
            <a:ext cx="3339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single source?</a:t>
            </a:r>
          </a:p>
        </p:txBody>
      </p:sp>
    </p:spTree>
    <p:extLst>
      <p:ext uri="{BB962C8B-B14F-4D97-AF65-F5344CB8AC3E}">
        <p14:creationId xmlns:p14="http://schemas.microsoft.com/office/powerpoint/2010/main" val="4228220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C79CA-6F85-0842-8079-8826284B9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84033-3BBE-3046-864E-724534C4AEE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Dijkstra’s: single source shortest paths for positive edge weight graphs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Many other variants:</a:t>
            </a:r>
          </a:p>
          <a:p>
            <a:pPr>
              <a:buFontTx/>
              <a:buChar char="-"/>
            </a:pPr>
            <a:r>
              <a:rPr lang="en-US" dirty="0"/>
              <a:t>graphs with negative edges</a:t>
            </a:r>
          </a:p>
          <a:p>
            <a:pPr>
              <a:buFontTx/>
              <a:buChar char="-"/>
            </a:pPr>
            <a:r>
              <a:rPr lang="en-US" dirty="0"/>
              <a:t>all pairs shortest paths</a:t>
            </a:r>
          </a:p>
          <a:p>
            <a:pPr>
              <a:buFontTx/>
              <a:buChar char="-"/>
            </a:pPr>
            <a:r>
              <a:rPr lang="en-US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893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C63B9-71F7-6D46-BF52-DD85BAC4E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with distances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FA3E2-16BC-0A4A-A04A-4B6FEC263A4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Look at </a:t>
            </a:r>
            <a:r>
              <a:rPr lang="en-US" dirty="0" err="1"/>
              <a:t>ShortestPaths.bfsDistances</a:t>
            </a:r>
            <a:r>
              <a:rPr lang="en-US" dirty="0"/>
              <a:t> in </a:t>
            </a:r>
            <a:r>
              <a:rPr lang="en-US" dirty="0" err="1"/>
              <a:t>GraphExamples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https://github.com/pomonacs622021sp/LectureCode/tree/master/GraphExamples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350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>
            <a:extLst>
              <a:ext uri="{FF2B5EF4-FFF2-40B4-BE49-F238E27FC236}">
                <a16:creationId xmlns:a16="http://schemas.microsoft.com/office/drawing/2014/main" id="{D864F33A-CB6D-E447-B6F1-429FC910B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98306" name="Rectangle 3">
            <a:extLst>
              <a:ext uri="{FF2B5EF4-FFF2-40B4-BE49-F238E27FC236}">
                <a16:creationId xmlns:a16="http://schemas.microsoft.com/office/drawing/2014/main" id="{F20425FC-826A-0A4C-9C18-E66716C98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shortest path from a to d?</a:t>
            </a:r>
          </a:p>
        </p:txBody>
      </p:sp>
      <p:grpSp>
        <p:nvGrpSpPr>
          <p:cNvPr id="98307" name="Group 4">
            <a:extLst>
              <a:ext uri="{FF2B5EF4-FFF2-40B4-BE49-F238E27FC236}">
                <a16:creationId xmlns:a16="http://schemas.microsoft.com/office/drawing/2014/main" id="{AC233194-3C30-B949-95D5-FEDAF02C65E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20485" name="Oval 5">
              <a:extLst>
                <a:ext uri="{FF2B5EF4-FFF2-40B4-BE49-F238E27FC236}">
                  <a16:creationId xmlns:a16="http://schemas.microsoft.com/office/drawing/2014/main" id="{3595729D-8624-704C-9C08-35132C160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86" name="Text Box 6">
              <a:extLst>
                <a:ext uri="{FF2B5EF4-FFF2-40B4-BE49-F238E27FC236}">
                  <a16:creationId xmlns:a16="http://schemas.microsoft.com/office/drawing/2014/main" id="{6DC7251D-7060-0B4A-B946-59AEBBF8C2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8308" name="Group 7">
            <a:extLst>
              <a:ext uri="{FF2B5EF4-FFF2-40B4-BE49-F238E27FC236}">
                <a16:creationId xmlns:a16="http://schemas.microsoft.com/office/drawing/2014/main" id="{4A9E1EBB-4155-8E41-B6F4-323333A76E67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20488" name="Oval 8">
              <a:extLst>
                <a:ext uri="{FF2B5EF4-FFF2-40B4-BE49-F238E27FC236}">
                  <a16:creationId xmlns:a16="http://schemas.microsoft.com/office/drawing/2014/main" id="{B64E931D-D1D6-3847-B644-1DBE79E83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89" name="Text Box 9">
              <a:extLst>
                <a:ext uri="{FF2B5EF4-FFF2-40B4-BE49-F238E27FC236}">
                  <a16:creationId xmlns:a16="http://schemas.microsoft.com/office/drawing/2014/main" id="{3F8E091C-0AF3-3140-9AD2-890C4FA9D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8309" name="Group 10">
            <a:extLst>
              <a:ext uri="{FF2B5EF4-FFF2-40B4-BE49-F238E27FC236}">
                <a16:creationId xmlns:a16="http://schemas.microsoft.com/office/drawing/2014/main" id="{E36D85FB-5D09-2E40-89C5-9E13F6671093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20491" name="Oval 11">
              <a:extLst>
                <a:ext uri="{FF2B5EF4-FFF2-40B4-BE49-F238E27FC236}">
                  <a16:creationId xmlns:a16="http://schemas.microsoft.com/office/drawing/2014/main" id="{3930C682-23CA-A740-90E6-C929F31BA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2" name="Text Box 12">
              <a:extLst>
                <a:ext uri="{FF2B5EF4-FFF2-40B4-BE49-F238E27FC236}">
                  <a16:creationId xmlns:a16="http://schemas.microsoft.com/office/drawing/2014/main" id="{2DBA8E9E-E5F0-1D40-83F2-97586C80A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8310" name="Group 13">
            <a:extLst>
              <a:ext uri="{FF2B5EF4-FFF2-40B4-BE49-F238E27FC236}">
                <a16:creationId xmlns:a16="http://schemas.microsoft.com/office/drawing/2014/main" id="{2BEF89E5-BC8B-324E-9625-27F1DB3731B7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20494" name="Oval 14">
              <a:extLst>
                <a:ext uri="{FF2B5EF4-FFF2-40B4-BE49-F238E27FC236}">
                  <a16:creationId xmlns:a16="http://schemas.microsoft.com/office/drawing/2014/main" id="{24F2BBDF-A357-854A-BDDB-B70BC04AE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5" name="Text Box 15">
              <a:extLst>
                <a:ext uri="{FF2B5EF4-FFF2-40B4-BE49-F238E27FC236}">
                  <a16:creationId xmlns:a16="http://schemas.microsoft.com/office/drawing/2014/main" id="{20E8FD15-77DD-1848-9A45-445845040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8311" name="Group 16">
            <a:extLst>
              <a:ext uri="{FF2B5EF4-FFF2-40B4-BE49-F238E27FC236}">
                <a16:creationId xmlns:a16="http://schemas.microsoft.com/office/drawing/2014/main" id="{DCB53C37-3ACC-8B45-ABAD-DB6F54BF0840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20497" name="Oval 17">
              <a:extLst>
                <a:ext uri="{FF2B5EF4-FFF2-40B4-BE49-F238E27FC236}">
                  <a16:creationId xmlns:a16="http://schemas.microsoft.com/office/drawing/2014/main" id="{160D6CC2-1D77-0642-B6A5-3212DE6BE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8" name="Text Box 18">
              <a:extLst>
                <a:ext uri="{FF2B5EF4-FFF2-40B4-BE49-F238E27FC236}">
                  <a16:creationId xmlns:a16="http://schemas.microsoft.com/office/drawing/2014/main" id="{888D87FD-433D-484F-B4AA-1D4603C77C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20499" name="Line 19">
            <a:extLst>
              <a:ext uri="{FF2B5EF4-FFF2-40B4-BE49-F238E27FC236}">
                <a16:creationId xmlns:a16="http://schemas.microsoft.com/office/drawing/2014/main" id="{B96237C3-0176-2748-AFD6-1A0297680C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0" name="Line 20">
            <a:extLst>
              <a:ext uri="{FF2B5EF4-FFF2-40B4-BE49-F238E27FC236}">
                <a16:creationId xmlns:a16="http://schemas.microsoft.com/office/drawing/2014/main" id="{FA752A70-548A-B841-B3B9-C22EF9F37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1" name="Line 21">
            <a:extLst>
              <a:ext uri="{FF2B5EF4-FFF2-40B4-BE49-F238E27FC236}">
                <a16:creationId xmlns:a16="http://schemas.microsoft.com/office/drawing/2014/main" id="{9DF28ED0-0215-1C49-95E9-78A9784015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2" name="Line 22">
            <a:extLst>
              <a:ext uri="{FF2B5EF4-FFF2-40B4-BE49-F238E27FC236}">
                <a16:creationId xmlns:a16="http://schemas.microsoft.com/office/drawing/2014/main" id="{C98EA10C-437F-7B45-A300-83C559B2FB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3" name="Line 23">
            <a:extLst>
              <a:ext uri="{FF2B5EF4-FFF2-40B4-BE49-F238E27FC236}">
                <a16:creationId xmlns:a16="http://schemas.microsoft.com/office/drawing/2014/main" id="{3722BF31-34A0-9A48-8CAC-54EFE85E6D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4" name="Line 24">
            <a:extLst>
              <a:ext uri="{FF2B5EF4-FFF2-40B4-BE49-F238E27FC236}">
                <a16:creationId xmlns:a16="http://schemas.microsoft.com/office/drawing/2014/main" id="{3FEB61FA-E6A0-F148-B624-A05DEEBD3E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5" name="Line 25">
            <a:extLst>
              <a:ext uri="{FF2B5EF4-FFF2-40B4-BE49-F238E27FC236}">
                <a16:creationId xmlns:a16="http://schemas.microsoft.com/office/drawing/2014/main" id="{BE52A789-4FAC-274F-B0B8-5C070F27C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6" name="Text Box 26">
            <a:extLst>
              <a:ext uri="{FF2B5EF4-FFF2-40B4-BE49-F238E27FC236}">
                <a16:creationId xmlns:a16="http://schemas.microsoft.com/office/drawing/2014/main" id="{98119BBB-8D3E-7E45-B0F3-9C1F75FB8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891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0507" name="Text Box 27">
            <a:extLst>
              <a:ext uri="{FF2B5EF4-FFF2-40B4-BE49-F238E27FC236}">
                <a16:creationId xmlns:a16="http://schemas.microsoft.com/office/drawing/2014/main" id="{D284D3AF-79DC-4C4A-8843-4627876F9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91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0508" name="Text Box 28">
            <a:extLst>
              <a:ext uri="{FF2B5EF4-FFF2-40B4-BE49-F238E27FC236}">
                <a16:creationId xmlns:a16="http://schemas.microsoft.com/office/drawing/2014/main" id="{6FF64A44-72EB-0D4D-AEB6-7F7D624FF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0509" name="Text Box 29">
            <a:extLst>
              <a:ext uri="{FF2B5EF4-FFF2-40B4-BE49-F238E27FC236}">
                <a16:creationId xmlns:a16="http://schemas.microsoft.com/office/drawing/2014/main" id="{7FA5BF9C-F218-0549-90B3-171938949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124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0510" name="Text Box 30">
            <a:extLst>
              <a:ext uri="{FF2B5EF4-FFF2-40B4-BE49-F238E27FC236}">
                <a16:creationId xmlns:a16="http://schemas.microsoft.com/office/drawing/2014/main" id="{1809FE19-1550-924C-A4BF-CA8697F46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129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0511" name="Text Box 31">
            <a:extLst>
              <a:ext uri="{FF2B5EF4-FFF2-40B4-BE49-F238E27FC236}">
                <a16:creationId xmlns:a16="http://schemas.microsoft.com/office/drawing/2014/main" id="{43396147-D2B9-C240-97A4-0398A1646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976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0512" name="Text Box 32">
            <a:extLst>
              <a:ext uri="{FF2B5EF4-FFF2-40B4-BE49-F238E27FC236}">
                <a16:creationId xmlns:a16="http://schemas.microsoft.com/office/drawing/2014/main" id="{D99BA53A-1EC7-184E-AC39-8F05FEC6C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50857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>
            <a:extLst>
              <a:ext uri="{FF2B5EF4-FFF2-40B4-BE49-F238E27FC236}">
                <a16:creationId xmlns:a16="http://schemas.microsoft.com/office/drawing/2014/main" id="{60DF36B6-445D-8D4F-99A9-3AC3B3D67C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99330" name="Rectangle 3">
            <a:extLst>
              <a:ext uri="{FF2B5EF4-FFF2-40B4-BE49-F238E27FC236}">
                <a16:creationId xmlns:a16="http://schemas.microsoft.com/office/drawing/2014/main" id="{4524A435-6CFB-9A4A-97C0-C4E3A10505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We can still use BFS</a:t>
            </a:r>
          </a:p>
        </p:txBody>
      </p:sp>
      <p:grpSp>
        <p:nvGrpSpPr>
          <p:cNvPr id="99331" name="Group 4">
            <a:extLst>
              <a:ext uri="{FF2B5EF4-FFF2-40B4-BE49-F238E27FC236}">
                <a16:creationId xmlns:a16="http://schemas.microsoft.com/office/drawing/2014/main" id="{359524BD-ADF5-6C4F-B994-5EBB0FC8FA6D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21509" name="Oval 5">
              <a:extLst>
                <a:ext uri="{FF2B5EF4-FFF2-40B4-BE49-F238E27FC236}">
                  <a16:creationId xmlns:a16="http://schemas.microsoft.com/office/drawing/2014/main" id="{F682BA52-C07D-3A4D-8D66-B77F4ADC1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1510" name="Text Box 6">
              <a:extLst>
                <a:ext uri="{FF2B5EF4-FFF2-40B4-BE49-F238E27FC236}">
                  <a16:creationId xmlns:a16="http://schemas.microsoft.com/office/drawing/2014/main" id="{8CA351F6-E552-C54A-9630-3C0976198C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9332" name="Group 7">
            <a:extLst>
              <a:ext uri="{FF2B5EF4-FFF2-40B4-BE49-F238E27FC236}">
                <a16:creationId xmlns:a16="http://schemas.microsoft.com/office/drawing/2014/main" id="{4D5BF86B-392D-E244-AB17-6735886801D1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21512" name="Oval 8">
              <a:extLst>
                <a:ext uri="{FF2B5EF4-FFF2-40B4-BE49-F238E27FC236}">
                  <a16:creationId xmlns:a16="http://schemas.microsoft.com/office/drawing/2014/main" id="{52DE7A41-9335-BF4B-B694-F7294A41A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1513" name="Text Box 9">
              <a:extLst>
                <a:ext uri="{FF2B5EF4-FFF2-40B4-BE49-F238E27FC236}">
                  <a16:creationId xmlns:a16="http://schemas.microsoft.com/office/drawing/2014/main" id="{332541FC-5081-E847-9D8A-5FC15C4020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9333" name="Group 10">
            <a:extLst>
              <a:ext uri="{FF2B5EF4-FFF2-40B4-BE49-F238E27FC236}">
                <a16:creationId xmlns:a16="http://schemas.microsoft.com/office/drawing/2014/main" id="{375ADD4E-B9C0-184D-845D-37294E38E5AB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21515" name="Oval 11">
              <a:extLst>
                <a:ext uri="{FF2B5EF4-FFF2-40B4-BE49-F238E27FC236}">
                  <a16:creationId xmlns:a16="http://schemas.microsoft.com/office/drawing/2014/main" id="{C78305A3-DA3E-BA47-9B03-C9DE7ADE8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1516" name="Text Box 12">
              <a:extLst>
                <a:ext uri="{FF2B5EF4-FFF2-40B4-BE49-F238E27FC236}">
                  <a16:creationId xmlns:a16="http://schemas.microsoft.com/office/drawing/2014/main" id="{57F70E36-C33E-E94B-B5B2-42FBF6971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9334" name="Group 13">
            <a:extLst>
              <a:ext uri="{FF2B5EF4-FFF2-40B4-BE49-F238E27FC236}">
                <a16:creationId xmlns:a16="http://schemas.microsoft.com/office/drawing/2014/main" id="{72046B03-05C3-A24F-85A3-E7258F9DE097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21518" name="Oval 14">
              <a:extLst>
                <a:ext uri="{FF2B5EF4-FFF2-40B4-BE49-F238E27FC236}">
                  <a16:creationId xmlns:a16="http://schemas.microsoft.com/office/drawing/2014/main" id="{49E4186B-02A5-B345-8AED-1CD444169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1519" name="Text Box 15">
              <a:extLst>
                <a:ext uri="{FF2B5EF4-FFF2-40B4-BE49-F238E27FC236}">
                  <a16:creationId xmlns:a16="http://schemas.microsoft.com/office/drawing/2014/main" id="{ABBBF55C-53A5-4F47-9239-A2C91F14CF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9335" name="Group 16">
            <a:extLst>
              <a:ext uri="{FF2B5EF4-FFF2-40B4-BE49-F238E27FC236}">
                <a16:creationId xmlns:a16="http://schemas.microsoft.com/office/drawing/2014/main" id="{7DE00966-0F9F-DA4B-A4AB-C0275AD32215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21521" name="Oval 17">
              <a:extLst>
                <a:ext uri="{FF2B5EF4-FFF2-40B4-BE49-F238E27FC236}">
                  <a16:creationId xmlns:a16="http://schemas.microsoft.com/office/drawing/2014/main" id="{0D44B593-E22C-D543-A58D-801DBBDF8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1522" name="Text Box 18">
              <a:extLst>
                <a:ext uri="{FF2B5EF4-FFF2-40B4-BE49-F238E27FC236}">
                  <a16:creationId xmlns:a16="http://schemas.microsoft.com/office/drawing/2014/main" id="{BF2C7D6A-20FA-AA42-AF3F-40E8FDC98E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21523" name="Line 19">
            <a:extLst>
              <a:ext uri="{FF2B5EF4-FFF2-40B4-BE49-F238E27FC236}">
                <a16:creationId xmlns:a16="http://schemas.microsoft.com/office/drawing/2014/main" id="{4CD866BF-12B2-3C40-A213-0474732F0B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24" name="Line 20">
            <a:extLst>
              <a:ext uri="{FF2B5EF4-FFF2-40B4-BE49-F238E27FC236}">
                <a16:creationId xmlns:a16="http://schemas.microsoft.com/office/drawing/2014/main" id="{BA93660F-B00C-0B4D-9A4F-DBCBF50F16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25" name="Line 21">
            <a:extLst>
              <a:ext uri="{FF2B5EF4-FFF2-40B4-BE49-F238E27FC236}">
                <a16:creationId xmlns:a16="http://schemas.microsoft.com/office/drawing/2014/main" id="{FFB4E4B8-CB7C-A340-885F-0BB5E725FD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26" name="Line 22">
            <a:extLst>
              <a:ext uri="{FF2B5EF4-FFF2-40B4-BE49-F238E27FC236}">
                <a16:creationId xmlns:a16="http://schemas.microsoft.com/office/drawing/2014/main" id="{6DC74139-790E-5D43-8CF1-C03A75D141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27" name="Line 23">
            <a:extLst>
              <a:ext uri="{FF2B5EF4-FFF2-40B4-BE49-F238E27FC236}">
                <a16:creationId xmlns:a16="http://schemas.microsoft.com/office/drawing/2014/main" id="{5E32CABE-31EB-A44D-B44C-9D7EBFD9C6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28" name="Line 24">
            <a:extLst>
              <a:ext uri="{FF2B5EF4-FFF2-40B4-BE49-F238E27FC236}">
                <a16:creationId xmlns:a16="http://schemas.microsoft.com/office/drawing/2014/main" id="{8240A392-D7BB-C949-ADC9-CE31E2791E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29" name="Line 25">
            <a:extLst>
              <a:ext uri="{FF2B5EF4-FFF2-40B4-BE49-F238E27FC236}">
                <a16:creationId xmlns:a16="http://schemas.microsoft.com/office/drawing/2014/main" id="{3783D98D-529B-C24C-B8A9-1E19B70353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30" name="Text Box 26">
            <a:extLst>
              <a:ext uri="{FF2B5EF4-FFF2-40B4-BE49-F238E27FC236}">
                <a16:creationId xmlns:a16="http://schemas.microsoft.com/office/drawing/2014/main" id="{127827F1-8FBE-9D47-B375-AE28FE8DC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891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1531" name="Text Box 27">
            <a:extLst>
              <a:ext uri="{FF2B5EF4-FFF2-40B4-BE49-F238E27FC236}">
                <a16:creationId xmlns:a16="http://schemas.microsoft.com/office/drawing/2014/main" id="{6A39FFD2-7EE1-5B4B-8460-5106C59E5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91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1532" name="Text Box 28">
            <a:extLst>
              <a:ext uri="{FF2B5EF4-FFF2-40B4-BE49-F238E27FC236}">
                <a16:creationId xmlns:a16="http://schemas.microsoft.com/office/drawing/2014/main" id="{8654CDA8-B2F7-994C-BD3D-C2E06A4A9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1533" name="Text Box 29">
            <a:extLst>
              <a:ext uri="{FF2B5EF4-FFF2-40B4-BE49-F238E27FC236}">
                <a16:creationId xmlns:a16="http://schemas.microsoft.com/office/drawing/2014/main" id="{81882506-2714-8248-8313-74E077238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124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1534" name="Text Box 30">
            <a:extLst>
              <a:ext uri="{FF2B5EF4-FFF2-40B4-BE49-F238E27FC236}">
                <a16:creationId xmlns:a16="http://schemas.microsoft.com/office/drawing/2014/main" id="{4B2F6764-FA47-844A-ADC4-42C2F5F73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129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1535" name="Text Box 31">
            <a:extLst>
              <a:ext uri="{FF2B5EF4-FFF2-40B4-BE49-F238E27FC236}">
                <a16:creationId xmlns:a16="http://schemas.microsoft.com/office/drawing/2014/main" id="{1B618AC4-E78B-1A4B-9549-2886ACFA5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976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1536" name="Text Box 32">
            <a:extLst>
              <a:ext uri="{FF2B5EF4-FFF2-40B4-BE49-F238E27FC236}">
                <a16:creationId xmlns:a16="http://schemas.microsoft.com/office/drawing/2014/main" id="{1B384DA0-0642-1B46-9F95-64E4E402F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47389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>
            <a:extLst>
              <a:ext uri="{FF2B5EF4-FFF2-40B4-BE49-F238E27FC236}">
                <a16:creationId xmlns:a16="http://schemas.microsoft.com/office/drawing/2014/main" id="{55929A04-2F9F-0241-B834-4D78B678A9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100354" name="Rectangle 3">
            <a:extLst>
              <a:ext uri="{FF2B5EF4-FFF2-40B4-BE49-F238E27FC236}">
                <a16:creationId xmlns:a16="http://schemas.microsoft.com/office/drawing/2014/main" id="{FD36A0F7-F6BD-1A44-9963-3154406C91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We can still use BFS</a:t>
            </a:r>
          </a:p>
        </p:txBody>
      </p:sp>
      <p:grpSp>
        <p:nvGrpSpPr>
          <p:cNvPr id="100355" name="Group 4">
            <a:extLst>
              <a:ext uri="{FF2B5EF4-FFF2-40B4-BE49-F238E27FC236}">
                <a16:creationId xmlns:a16="http://schemas.microsoft.com/office/drawing/2014/main" id="{CBF64C29-04FE-6B45-A889-1DC9F61976B2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419600"/>
            <a:ext cx="533400" cy="533400"/>
            <a:chOff x="1824" y="2736"/>
            <a:chExt cx="336" cy="336"/>
          </a:xfrm>
        </p:grpSpPr>
        <p:sp>
          <p:nvSpPr>
            <p:cNvPr id="22533" name="Oval 5">
              <a:extLst>
                <a:ext uri="{FF2B5EF4-FFF2-40B4-BE49-F238E27FC236}">
                  <a16:creationId xmlns:a16="http://schemas.microsoft.com/office/drawing/2014/main" id="{A97BA55C-EF68-B044-A7EE-DBEB55DE3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2534" name="Text Box 6">
              <a:extLst>
                <a:ext uri="{FF2B5EF4-FFF2-40B4-BE49-F238E27FC236}">
                  <a16:creationId xmlns:a16="http://schemas.microsoft.com/office/drawing/2014/main" id="{893885F5-FCC8-FB4F-945C-E3994C620B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0356" name="Group 7">
            <a:extLst>
              <a:ext uri="{FF2B5EF4-FFF2-40B4-BE49-F238E27FC236}">
                <a16:creationId xmlns:a16="http://schemas.microsoft.com/office/drawing/2014/main" id="{92D19669-5834-554C-B65F-064FE75A891D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505200"/>
            <a:ext cx="533400" cy="533400"/>
            <a:chOff x="1824" y="2736"/>
            <a:chExt cx="336" cy="336"/>
          </a:xfrm>
        </p:grpSpPr>
        <p:sp>
          <p:nvSpPr>
            <p:cNvPr id="22536" name="Oval 8">
              <a:extLst>
                <a:ext uri="{FF2B5EF4-FFF2-40B4-BE49-F238E27FC236}">
                  <a16:creationId xmlns:a16="http://schemas.microsoft.com/office/drawing/2014/main" id="{EE6A957D-A7AF-2540-8B56-6719A206F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2537" name="Text Box 9">
              <a:extLst>
                <a:ext uri="{FF2B5EF4-FFF2-40B4-BE49-F238E27FC236}">
                  <a16:creationId xmlns:a16="http://schemas.microsoft.com/office/drawing/2014/main" id="{FD71FB14-D913-774D-876F-2CCA4BD8D9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0357" name="Group 10">
            <a:extLst>
              <a:ext uri="{FF2B5EF4-FFF2-40B4-BE49-F238E27FC236}">
                <a16:creationId xmlns:a16="http://schemas.microsoft.com/office/drawing/2014/main" id="{419677CD-697D-0F45-BC17-58A1BC1F8B22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5181600"/>
            <a:ext cx="533400" cy="533400"/>
            <a:chOff x="1824" y="2736"/>
            <a:chExt cx="336" cy="336"/>
          </a:xfrm>
        </p:grpSpPr>
        <p:sp>
          <p:nvSpPr>
            <p:cNvPr id="22539" name="Oval 11">
              <a:extLst>
                <a:ext uri="{FF2B5EF4-FFF2-40B4-BE49-F238E27FC236}">
                  <a16:creationId xmlns:a16="http://schemas.microsoft.com/office/drawing/2014/main" id="{7F6DF33F-621F-B34B-A045-88EE41DF0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2540" name="Text Box 12">
              <a:extLst>
                <a:ext uri="{FF2B5EF4-FFF2-40B4-BE49-F238E27FC236}">
                  <a16:creationId xmlns:a16="http://schemas.microsoft.com/office/drawing/2014/main" id="{4750432A-5FD3-494D-9E19-63BED013FB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00358" name="Group 13">
            <a:extLst>
              <a:ext uri="{FF2B5EF4-FFF2-40B4-BE49-F238E27FC236}">
                <a16:creationId xmlns:a16="http://schemas.microsoft.com/office/drawing/2014/main" id="{D99B1C8B-9FD3-CB45-8320-07FDD3C6DFAA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5181600"/>
            <a:ext cx="533400" cy="533400"/>
            <a:chOff x="1824" y="2736"/>
            <a:chExt cx="336" cy="336"/>
          </a:xfrm>
        </p:grpSpPr>
        <p:sp>
          <p:nvSpPr>
            <p:cNvPr id="22542" name="Oval 14">
              <a:extLst>
                <a:ext uri="{FF2B5EF4-FFF2-40B4-BE49-F238E27FC236}">
                  <a16:creationId xmlns:a16="http://schemas.microsoft.com/office/drawing/2014/main" id="{45845B81-CBBC-6F41-B3F9-507878A6A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2543" name="Text Box 15">
              <a:extLst>
                <a:ext uri="{FF2B5EF4-FFF2-40B4-BE49-F238E27FC236}">
                  <a16:creationId xmlns:a16="http://schemas.microsoft.com/office/drawing/2014/main" id="{84F06DC2-3802-5541-A846-4C46799501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00359" name="Group 16">
            <a:extLst>
              <a:ext uri="{FF2B5EF4-FFF2-40B4-BE49-F238E27FC236}">
                <a16:creationId xmlns:a16="http://schemas.microsoft.com/office/drawing/2014/main" id="{4C51F287-9A64-C447-8A68-1C32686A742B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505200"/>
            <a:ext cx="533400" cy="533400"/>
            <a:chOff x="1824" y="2736"/>
            <a:chExt cx="336" cy="336"/>
          </a:xfrm>
        </p:grpSpPr>
        <p:sp>
          <p:nvSpPr>
            <p:cNvPr id="22545" name="Oval 17">
              <a:extLst>
                <a:ext uri="{FF2B5EF4-FFF2-40B4-BE49-F238E27FC236}">
                  <a16:creationId xmlns:a16="http://schemas.microsoft.com/office/drawing/2014/main" id="{0CB30C78-B100-C547-9C15-B75A7CCA2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2546" name="Text Box 18">
              <a:extLst>
                <a:ext uri="{FF2B5EF4-FFF2-40B4-BE49-F238E27FC236}">
                  <a16:creationId xmlns:a16="http://schemas.microsoft.com/office/drawing/2014/main" id="{DA61809C-A1F3-8947-9F20-1BB50DED18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22547" name="Line 19">
            <a:extLst>
              <a:ext uri="{FF2B5EF4-FFF2-40B4-BE49-F238E27FC236}">
                <a16:creationId xmlns:a16="http://schemas.microsoft.com/office/drawing/2014/main" id="{61BCD2F2-1262-9648-8010-1BA2FD320E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3886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48" name="Line 20">
            <a:extLst>
              <a:ext uri="{FF2B5EF4-FFF2-40B4-BE49-F238E27FC236}">
                <a16:creationId xmlns:a16="http://schemas.microsoft.com/office/drawing/2014/main" id="{16D5CE9B-3DBB-DC4D-8539-1A6D9528E7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8768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49" name="Line 21">
            <a:extLst>
              <a:ext uri="{FF2B5EF4-FFF2-40B4-BE49-F238E27FC236}">
                <a16:creationId xmlns:a16="http://schemas.microsoft.com/office/drawing/2014/main" id="{45D27D1D-5D8C-0F40-8ECE-27E0EB1DB8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486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0" name="Line 22">
            <a:extLst>
              <a:ext uri="{FF2B5EF4-FFF2-40B4-BE49-F238E27FC236}">
                <a16:creationId xmlns:a16="http://schemas.microsoft.com/office/drawing/2014/main" id="{12B72F12-26A8-6C48-99BA-C144356BCF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038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1" name="Line 23">
            <a:extLst>
              <a:ext uri="{FF2B5EF4-FFF2-40B4-BE49-F238E27FC236}">
                <a16:creationId xmlns:a16="http://schemas.microsoft.com/office/drawing/2014/main" id="{D0DC32B5-435C-F941-B8EF-F8821423BE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4038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2" name="Line 24">
            <a:extLst>
              <a:ext uri="{FF2B5EF4-FFF2-40B4-BE49-F238E27FC236}">
                <a16:creationId xmlns:a16="http://schemas.microsoft.com/office/drawing/2014/main" id="{AC990AD1-849C-6A43-976B-C8EF3D2F6C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733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3" name="Line 25">
            <a:extLst>
              <a:ext uri="{FF2B5EF4-FFF2-40B4-BE49-F238E27FC236}">
                <a16:creationId xmlns:a16="http://schemas.microsoft.com/office/drawing/2014/main" id="{988343D7-DE36-4B42-A725-5DA3883F9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9624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Text Box 26">
            <a:extLst>
              <a:ext uri="{FF2B5EF4-FFF2-40B4-BE49-F238E27FC236}">
                <a16:creationId xmlns:a16="http://schemas.microsoft.com/office/drawing/2014/main" id="{A0385466-CFF4-4746-820D-E7679EB00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2555" name="Text Box 27">
            <a:extLst>
              <a:ext uri="{FF2B5EF4-FFF2-40B4-BE49-F238E27FC236}">
                <a16:creationId xmlns:a16="http://schemas.microsoft.com/office/drawing/2014/main" id="{3BB02759-5186-B54F-B799-75ADA5844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19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2556" name="Text Box 28">
            <a:extLst>
              <a:ext uri="{FF2B5EF4-FFF2-40B4-BE49-F238E27FC236}">
                <a16:creationId xmlns:a16="http://schemas.microsoft.com/office/drawing/2014/main" id="{DA9E771A-4A88-8943-B951-5B02DE65C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2557" name="Text Box 29">
            <a:extLst>
              <a:ext uri="{FF2B5EF4-FFF2-40B4-BE49-F238E27FC236}">
                <a16:creationId xmlns:a16="http://schemas.microsoft.com/office/drawing/2014/main" id="{05159CFD-8042-B84C-A408-A45BF50EE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352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2558" name="Text Box 30">
            <a:extLst>
              <a:ext uri="{FF2B5EF4-FFF2-40B4-BE49-F238E27FC236}">
                <a16:creationId xmlns:a16="http://schemas.microsoft.com/office/drawing/2014/main" id="{6FDB6749-4692-FF44-BFFB-7BCDBCC83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357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2559" name="Text Box 31">
            <a:extLst>
              <a:ext uri="{FF2B5EF4-FFF2-40B4-BE49-F238E27FC236}">
                <a16:creationId xmlns:a16="http://schemas.microsoft.com/office/drawing/2014/main" id="{E685022F-4D1A-5242-A4C0-DE53C3C15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205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2560" name="Text Box 32">
            <a:extLst>
              <a:ext uri="{FF2B5EF4-FFF2-40B4-BE49-F238E27FC236}">
                <a16:creationId xmlns:a16="http://schemas.microsoft.com/office/drawing/2014/main" id="{8B9BD457-3DE6-714E-B86C-B7315B49B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500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grpSp>
        <p:nvGrpSpPr>
          <p:cNvPr id="100374" name="Group 33">
            <a:extLst>
              <a:ext uri="{FF2B5EF4-FFF2-40B4-BE49-F238E27FC236}">
                <a16:creationId xmlns:a16="http://schemas.microsoft.com/office/drawing/2014/main" id="{62ABC02D-551F-3B40-BFCA-A9EAFC47E305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4343400"/>
            <a:ext cx="533400" cy="533400"/>
            <a:chOff x="1824" y="2736"/>
            <a:chExt cx="336" cy="336"/>
          </a:xfrm>
        </p:grpSpPr>
        <p:sp>
          <p:nvSpPr>
            <p:cNvPr id="22562" name="Oval 34">
              <a:extLst>
                <a:ext uri="{FF2B5EF4-FFF2-40B4-BE49-F238E27FC236}">
                  <a16:creationId xmlns:a16="http://schemas.microsoft.com/office/drawing/2014/main" id="{D773B3B6-BB01-DF41-8C2D-2E719ED05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2563" name="Text Box 35">
              <a:extLst>
                <a:ext uri="{FF2B5EF4-FFF2-40B4-BE49-F238E27FC236}">
                  <a16:creationId xmlns:a16="http://schemas.microsoft.com/office/drawing/2014/main" id="{92FDE414-AC36-534C-B7D3-ED698D1F41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00375" name="Group 36">
            <a:extLst>
              <a:ext uri="{FF2B5EF4-FFF2-40B4-BE49-F238E27FC236}">
                <a16:creationId xmlns:a16="http://schemas.microsoft.com/office/drawing/2014/main" id="{E02ABAAA-3DEA-9B48-A526-25B67EB50EE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3429000"/>
            <a:ext cx="533400" cy="533400"/>
            <a:chOff x="1824" y="2736"/>
            <a:chExt cx="336" cy="336"/>
          </a:xfrm>
        </p:grpSpPr>
        <p:sp>
          <p:nvSpPr>
            <p:cNvPr id="22565" name="Oval 37">
              <a:extLst>
                <a:ext uri="{FF2B5EF4-FFF2-40B4-BE49-F238E27FC236}">
                  <a16:creationId xmlns:a16="http://schemas.microsoft.com/office/drawing/2014/main" id="{1FA24A29-01F0-334B-B26D-F00538C60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2566" name="Text Box 38">
              <a:extLst>
                <a:ext uri="{FF2B5EF4-FFF2-40B4-BE49-F238E27FC236}">
                  <a16:creationId xmlns:a16="http://schemas.microsoft.com/office/drawing/2014/main" id="{ACF70273-E88D-2B4A-835B-0D37D311B4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00376" name="Group 39">
            <a:extLst>
              <a:ext uri="{FF2B5EF4-FFF2-40B4-BE49-F238E27FC236}">
                <a16:creationId xmlns:a16="http://schemas.microsoft.com/office/drawing/2014/main" id="{6BA50FFB-D494-B241-ADD2-DAD84E173262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105400"/>
            <a:ext cx="533400" cy="533400"/>
            <a:chOff x="1824" y="2736"/>
            <a:chExt cx="336" cy="336"/>
          </a:xfrm>
        </p:grpSpPr>
        <p:sp>
          <p:nvSpPr>
            <p:cNvPr id="22568" name="Oval 40">
              <a:extLst>
                <a:ext uri="{FF2B5EF4-FFF2-40B4-BE49-F238E27FC236}">
                  <a16:creationId xmlns:a16="http://schemas.microsoft.com/office/drawing/2014/main" id="{4944A997-25DC-7A46-8CC8-83816F60F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2569" name="Text Box 41">
              <a:extLst>
                <a:ext uri="{FF2B5EF4-FFF2-40B4-BE49-F238E27FC236}">
                  <a16:creationId xmlns:a16="http://schemas.microsoft.com/office/drawing/2014/main" id="{859C8134-2772-4E46-95DF-6C8906B47C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00377" name="Group 42">
            <a:extLst>
              <a:ext uri="{FF2B5EF4-FFF2-40B4-BE49-F238E27FC236}">
                <a16:creationId xmlns:a16="http://schemas.microsoft.com/office/drawing/2014/main" id="{EB03624B-0DF7-884B-BFF5-177F5D33F0D2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5105400"/>
            <a:ext cx="533400" cy="533400"/>
            <a:chOff x="1824" y="2736"/>
            <a:chExt cx="336" cy="336"/>
          </a:xfrm>
        </p:grpSpPr>
        <p:sp>
          <p:nvSpPr>
            <p:cNvPr id="22571" name="Oval 43">
              <a:extLst>
                <a:ext uri="{FF2B5EF4-FFF2-40B4-BE49-F238E27FC236}">
                  <a16:creationId xmlns:a16="http://schemas.microsoft.com/office/drawing/2014/main" id="{A518A8BE-143E-CB48-842E-B9197132B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2572" name="Text Box 44">
              <a:extLst>
                <a:ext uri="{FF2B5EF4-FFF2-40B4-BE49-F238E27FC236}">
                  <a16:creationId xmlns:a16="http://schemas.microsoft.com/office/drawing/2014/main" id="{6885FC4A-2774-0642-82E6-0EEC03CAE2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00378" name="Group 45">
            <a:extLst>
              <a:ext uri="{FF2B5EF4-FFF2-40B4-BE49-F238E27FC236}">
                <a16:creationId xmlns:a16="http://schemas.microsoft.com/office/drawing/2014/main" id="{E5D1CD1A-1801-2847-9B6D-E05D24ADB2A6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3429000"/>
            <a:ext cx="533400" cy="533400"/>
            <a:chOff x="1824" y="2736"/>
            <a:chExt cx="336" cy="336"/>
          </a:xfrm>
        </p:grpSpPr>
        <p:sp>
          <p:nvSpPr>
            <p:cNvPr id="22574" name="Oval 46">
              <a:extLst>
                <a:ext uri="{FF2B5EF4-FFF2-40B4-BE49-F238E27FC236}">
                  <a16:creationId xmlns:a16="http://schemas.microsoft.com/office/drawing/2014/main" id="{8175161A-7901-1B4D-8EFF-FA18420B8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2575" name="Text Box 47">
              <a:extLst>
                <a:ext uri="{FF2B5EF4-FFF2-40B4-BE49-F238E27FC236}">
                  <a16:creationId xmlns:a16="http://schemas.microsoft.com/office/drawing/2014/main" id="{45406FD9-57FD-FF44-83F0-94BF2A63C3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22576" name="Line 48">
            <a:extLst>
              <a:ext uri="{FF2B5EF4-FFF2-40B4-BE49-F238E27FC236}">
                <a16:creationId xmlns:a16="http://schemas.microsoft.com/office/drawing/2014/main" id="{0C4022A8-A894-C64C-AD5D-5AB0662796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3810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77" name="Line 49">
            <a:extLst>
              <a:ext uri="{FF2B5EF4-FFF2-40B4-BE49-F238E27FC236}">
                <a16:creationId xmlns:a16="http://schemas.microsoft.com/office/drawing/2014/main" id="{9A790D8B-D9D2-DF48-973E-A2D4FA741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800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78" name="Line 50">
            <a:extLst>
              <a:ext uri="{FF2B5EF4-FFF2-40B4-BE49-F238E27FC236}">
                <a16:creationId xmlns:a16="http://schemas.microsoft.com/office/drawing/2014/main" id="{762FB69B-6AF9-E545-80C7-0E5A4D3F6F8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79" name="Line 51">
            <a:extLst>
              <a:ext uri="{FF2B5EF4-FFF2-40B4-BE49-F238E27FC236}">
                <a16:creationId xmlns:a16="http://schemas.microsoft.com/office/drawing/2014/main" id="{5EB1D9C6-0449-5248-8AE3-93F78E5BC3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3962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80" name="Line 52">
            <a:extLst>
              <a:ext uri="{FF2B5EF4-FFF2-40B4-BE49-F238E27FC236}">
                <a16:creationId xmlns:a16="http://schemas.microsoft.com/office/drawing/2014/main" id="{87B95BDA-472F-9640-94D7-21DE162EFB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3962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81" name="Line 53">
            <a:extLst>
              <a:ext uri="{FF2B5EF4-FFF2-40B4-BE49-F238E27FC236}">
                <a16:creationId xmlns:a16="http://schemas.microsoft.com/office/drawing/2014/main" id="{F1C89BF2-7CFC-2F45-B299-4496BF1A2C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3657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82" name="Line 54">
            <a:extLst>
              <a:ext uri="{FF2B5EF4-FFF2-40B4-BE49-F238E27FC236}">
                <a16:creationId xmlns:a16="http://schemas.microsoft.com/office/drawing/2014/main" id="{55114193-ABB0-6C43-BB74-CECC707116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886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90" name="Oval 62">
            <a:extLst>
              <a:ext uri="{FF2B5EF4-FFF2-40B4-BE49-F238E27FC236}">
                <a16:creationId xmlns:a16="http://schemas.microsoft.com/office/drawing/2014/main" id="{AEAA030E-E1EA-0D4C-8080-8C70B147E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14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91" name="Oval 63">
            <a:extLst>
              <a:ext uri="{FF2B5EF4-FFF2-40B4-BE49-F238E27FC236}">
                <a16:creationId xmlns:a16="http://schemas.microsoft.com/office/drawing/2014/main" id="{93F2290B-D0A4-8345-B649-D4239E6CB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92" name="Oval 64">
            <a:extLst>
              <a:ext uri="{FF2B5EF4-FFF2-40B4-BE49-F238E27FC236}">
                <a16:creationId xmlns:a16="http://schemas.microsoft.com/office/drawing/2014/main" id="{689D23A5-48DF-E648-939D-24942A2BB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93" name="Oval 65">
            <a:extLst>
              <a:ext uri="{FF2B5EF4-FFF2-40B4-BE49-F238E27FC236}">
                <a16:creationId xmlns:a16="http://schemas.microsoft.com/office/drawing/2014/main" id="{D837AB8F-2FBE-5246-B5D7-3494FEE9D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94" name="Oval 66">
            <a:extLst>
              <a:ext uri="{FF2B5EF4-FFF2-40B4-BE49-F238E27FC236}">
                <a16:creationId xmlns:a16="http://schemas.microsoft.com/office/drawing/2014/main" id="{984A2A7D-BEED-3249-B8E4-24A64816F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581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95" name="Oval 67">
            <a:extLst>
              <a:ext uri="{FF2B5EF4-FFF2-40B4-BE49-F238E27FC236}">
                <a16:creationId xmlns:a16="http://schemas.microsoft.com/office/drawing/2014/main" id="{5CC2CDC0-5FD6-DA46-9FD1-27006A78F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96" name="Oval 68">
            <a:extLst>
              <a:ext uri="{FF2B5EF4-FFF2-40B4-BE49-F238E27FC236}">
                <a16:creationId xmlns:a16="http://schemas.microsoft.com/office/drawing/2014/main" id="{91487547-2ECD-294D-A77F-1C1041372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97" name="Oval 69">
            <a:extLst>
              <a:ext uri="{FF2B5EF4-FFF2-40B4-BE49-F238E27FC236}">
                <a16:creationId xmlns:a16="http://schemas.microsoft.com/office/drawing/2014/main" id="{A56BD303-1D78-C944-9AAC-CBE275330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98" name="AutoShape 70">
            <a:extLst>
              <a:ext uri="{FF2B5EF4-FFF2-40B4-BE49-F238E27FC236}">
                <a16:creationId xmlns:a16="http://schemas.microsoft.com/office/drawing/2014/main" id="{D80C22F4-530B-C643-9B45-CFC3A169F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267200"/>
            <a:ext cx="1066800" cy="685800"/>
          </a:xfrm>
          <a:prstGeom prst="rightArrow">
            <a:avLst>
              <a:gd name="adj1" fmla="val 50000"/>
              <a:gd name="adj2" fmla="val 3888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99" name="Oval 71">
            <a:extLst>
              <a:ext uri="{FF2B5EF4-FFF2-40B4-BE49-F238E27FC236}">
                <a16:creationId xmlns:a16="http://schemas.microsoft.com/office/drawing/2014/main" id="{E29EE0FF-4CA0-AA4C-9558-55DABFBA0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048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16808</TotalTime>
  <Words>2825</Words>
  <Application>Microsoft Macintosh PowerPoint</Application>
  <PresentationFormat>On-screen Show (4:3)</PresentationFormat>
  <Paragraphs>850</Paragraphs>
  <Slides>54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0" baseType="lpstr">
      <vt:lpstr>Arial</vt:lpstr>
      <vt:lpstr>Calibri</vt:lpstr>
      <vt:lpstr>Tw Cen MT</vt:lpstr>
      <vt:lpstr>Wingdings</vt:lpstr>
      <vt:lpstr>Wingdings 2</vt:lpstr>
      <vt:lpstr>Median</vt:lpstr>
      <vt:lpstr>graphs: shortest paths</vt:lpstr>
      <vt:lpstr>Admin</vt:lpstr>
      <vt:lpstr>Shortest paths</vt:lpstr>
      <vt:lpstr>Shortest paths</vt:lpstr>
      <vt:lpstr>Shortest paths</vt:lpstr>
      <vt:lpstr>BFS with distances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Shortest paths</vt:lpstr>
      <vt:lpstr>Key idea</vt:lpstr>
      <vt:lpstr>Dijkstra’s high-level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Dijkstra’s algorithm</vt:lpstr>
      <vt:lpstr>Dijkstra’s algorithm</vt:lpstr>
      <vt:lpstr>Dijkstra example</vt:lpstr>
      <vt:lpstr>Why does it work?</vt:lpstr>
      <vt:lpstr>Why does it work?</vt:lpstr>
      <vt:lpstr>What about this graph?</vt:lpstr>
      <vt:lpstr>What about this graph?</vt:lpstr>
      <vt:lpstr>Why does it work?</vt:lpstr>
      <vt:lpstr>Relaxing an edge</vt:lpstr>
      <vt:lpstr>Dijkstra in practice</vt:lpstr>
      <vt:lpstr>Run-time</vt:lpstr>
      <vt:lpstr>Running time?</vt:lpstr>
      <vt:lpstr>Running time?</vt:lpstr>
      <vt:lpstr>Shortest paths</vt:lpstr>
      <vt:lpstr>Shortest paths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836</cp:revision>
  <cp:lastPrinted>2020-04-30T22:05:30Z</cp:lastPrinted>
  <dcterms:created xsi:type="dcterms:W3CDTF">2013-09-08T20:10:23Z</dcterms:created>
  <dcterms:modified xsi:type="dcterms:W3CDTF">2021-04-29T22:50:04Z</dcterms:modified>
</cp:coreProperties>
</file>