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615" r:id="rId3"/>
    <p:sldId id="795" r:id="rId4"/>
    <p:sldId id="705" r:id="rId5"/>
    <p:sldId id="706" r:id="rId6"/>
    <p:sldId id="734" r:id="rId7"/>
    <p:sldId id="735" r:id="rId8"/>
    <p:sldId id="736" r:id="rId9"/>
    <p:sldId id="737" r:id="rId10"/>
    <p:sldId id="738" r:id="rId11"/>
    <p:sldId id="739" r:id="rId12"/>
    <p:sldId id="740" r:id="rId13"/>
    <p:sldId id="741" r:id="rId14"/>
    <p:sldId id="742" r:id="rId15"/>
    <p:sldId id="743" r:id="rId16"/>
    <p:sldId id="744" r:id="rId17"/>
    <p:sldId id="745" r:id="rId18"/>
    <p:sldId id="797" r:id="rId19"/>
    <p:sldId id="776" r:id="rId20"/>
    <p:sldId id="798" r:id="rId21"/>
    <p:sldId id="799" r:id="rId22"/>
    <p:sldId id="800" r:id="rId23"/>
    <p:sldId id="801" r:id="rId24"/>
    <p:sldId id="802" r:id="rId25"/>
    <p:sldId id="752" r:id="rId26"/>
    <p:sldId id="753" r:id="rId27"/>
    <p:sldId id="783" r:id="rId28"/>
    <p:sldId id="803" r:id="rId29"/>
    <p:sldId id="785" r:id="rId30"/>
    <p:sldId id="804" r:id="rId31"/>
    <p:sldId id="805" r:id="rId32"/>
    <p:sldId id="806" r:id="rId33"/>
    <p:sldId id="775" r:id="rId34"/>
    <p:sldId id="796" r:id="rId35"/>
    <p:sldId id="282" r:id="rId36"/>
    <p:sldId id="772" r:id="rId37"/>
    <p:sldId id="618" r:id="rId38"/>
    <p:sldId id="389" r:id="rId39"/>
    <p:sldId id="779" r:id="rId40"/>
    <p:sldId id="390" r:id="rId41"/>
    <p:sldId id="391" r:id="rId42"/>
    <p:sldId id="392" r:id="rId43"/>
    <p:sldId id="77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F9600"/>
    <a:srgbClr val="FF9600"/>
    <a:srgbClr val="FF9E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14"/>
    <p:restoredTop sz="93588"/>
  </p:normalViewPr>
  <p:slideViewPr>
    <p:cSldViewPr snapToGrid="0" snapToObjects="1">
      <p:cViewPr varScale="1">
        <p:scale>
          <a:sx n="97" d="100"/>
          <a:sy n="97" d="100"/>
        </p:scale>
        <p:origin x="200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29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DFS here really denotes DFS-Visit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4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4/27/21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4/27/21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4/27/21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4/27/21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4/27/21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4/27/21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omonacs622021sp/LectureCode/tree/master/GraphExampl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omonacs622021sp/LectureCode/tree/master/GraphExampl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graphs: shortest paths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3763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67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431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</a:t>
            </a:r>
            <a:r>
              <a:rPr lang="en-US" altLang="en-US" sz="2800" dirty="0">
                <a:solidFill>
                  <a:srgbClr val="0000FF"/>
                </a:solidFill>
              </a:rPr>
              <a:t>C D F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</a:t>
            </a:r>
            <a:r>
              <a:rPr lang="en-US" altLang="en-US" sz="2800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75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4543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C D F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68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431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C D </a:t>
            </a:r>
            <a:r>
              <a:rPr lang="en-US" altLang="en-US" sz="2800" dirty="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 </a:t>
            </a:r>
            <a:r>
              <a:rPr lang="en-US" altLang="en-US" sz="2800" dirty="0">
                <a:solidFill>
                  <a:srgbClr val="0000FF"/>
                </a:solidFill>
              </a:rPr>
              <a:t>F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04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4835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C D G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 F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16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3763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C D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 F </a:t>
            </a:r>
            <a:r>
              <a:rPr lang="en-US" altLang="en-US" sz="2800" dirty="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8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3763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C D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 F 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FCE2052-6003-FC4D-B1AD-52066FE48DCC}"/>
              </a:ext>
            </a:extLst>
          </p:cNvPr>
          <p:cNvSpPr txBox="1"/>
          <p:nvPr/>
        </p:nvSpPr>
        <p:spPr>
          <a:xfrm>
            <a:off x="4813610" y="5354092"/>
            <a:ext cx="3783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600"/>
                </a:solidFill>
              </a:rPr>
              <a:t>Frontier</a:t>
            </a:r>
            <a:r>
              <a:rPr lang="en-US" sz="2400" dirty="0"/>
              <a:t>: Go as far down one path as possible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5F548EB3-6486-A440-B401-958120836F05}"/>
              </a:ext>
            </a:extLst>
          </p:cNvPr>
          <p:cNvSpPr/>
          <p:nvPr/>
        </p:nvSpPr>
        <p:spPr>
          <a:xfrm>
            <a:off x="4093078" y="2280745"/>
            <a:ext cx="5013961" cy="1832781"/>
          </a:xfrm>
          <a:custGeom>
            <a:avLst/>
            <a:gdLst>
              <a:gd name="connsiteX0" fmla="*/ 689129 w 5013961"/>
              <a:gd name="connsiteY0" fmla="*/ 0 h 1832781"/>
              <a:gd name="connsiteX1" fmla="*/ 3180081 w 5013961"/>
              <a:gd name="connsiteY1" fmla="*/ 525517 h 1832781"/>
              <a:gd name="connsiteX2" fmla="*/ 4945819 w 5013961"/>
              <a:gd name="connsiteY2" fmla="*/ 1019503 h 1832781"/>
              <a:gd name="connsiteX3" fmla="*/ 4388770 w 5013961"/>
              <a:gd name="connsiteY3" fmla="*/ 1828800 h 1832781"/>
              <a:gd name="connsiteX4" fmla="*/ 1971391 w 5013961"/>
              <a:gd name="connsiteY4" fmla="*/ 1324303 h 1832781"/>
              <a:gd name="connsiteX5" fmla="*/ 258205 w 5013961"/>
              <a:gd name="connsiteY5" fmla="*/ 1198179 h 1832781"/>
              <a:gd name="connsiteX6" fmla="*/ 37488 w 5013961"/>
              <a:gd name="connsiteY6" fmla="*/ 1166648 h 183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3961" h="1832781">
                <a:moveTo>
                  <a:pt x="689129" y="0"/>
                </a:moveTo>
                <a:cubicBezTo>
                  <a:pt x="1579881" y="177800"/>
                  <a:pt x="2470633" y="355600"/>
                  <a:pt x="3180081" y="525517"/>
                </a:cubicBezTo>
                <a:cubicBezTo>
                  <a:pt x="3889529" y="695434"/>
                  <a:pt x="4744371" y="802289"/>
                  <a:pt x="4945819" y="1019503"/>
                </a:cubicBezTo>
                <a:cubicBezTo>
                  <a:pt x="5147267" y="1236717"/>
                  <a:pt x="4884508" y="1778000"/>
                  <a:pt x="4388770" y="1828800"/>
                </a:cubicBezTo>
                <a:cubicBezTo>
                  <a:pt x="3893032" y="1879600"/>
                  <a:pt x="2659818" y="1429406"/>
                  <a:pt x="1971391" y="1324303"/>
                </a:cubicBezTo>
                <a:cubicBezTo>
                  <a:pt x="1282964" y="1219200"/>
                  <a:pt x="580522" y="1224455"/>
                  <a:pt x="258205" y="1198179"/>
                </a:cubicBezTo>
                <a:cubicBezTo>
                  <a:pt x="-64112" y="1171903"/>
                  <a:pt x="-13312" y="1169275"/>
                  <a:pt x="37488" y="1166648"/>
                </a:cubicBezTo>
              </a:path>
            </a:pathLst>
          </a:cu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49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3763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C D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 F 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85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3763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C </a:t>
            </a:r>
            <a:r>
              <a:rPr lang="en-US" altLang="en-US" sz="28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 F G </a:t>
            </a:r>
            <a:r>
              <a:rPr lang="en-US" altLang="en-US" sz="2800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34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3763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C B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 F G 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9EEC-E3A3-EB44-AAD4-3923E9D0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EA9CC-0B47-D54F-9E57-B24418DD23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TextGenerator</a:t>
            </a:r>
            <a:r>
              <a:rPr lang="en-US" dirty="0"/>
              <a:t> assignment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Lab tomorrow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89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3763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C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 F G D </a:t>
            </a:r>
            <a:r>
              <a:rPr lang="en-US" altLang="en-US" sz="28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6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3763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 C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 F G D 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52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3763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40992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 F G D B </a:t>
            </a:r>
            <a:r>
              <a:rPr lang="en-US" altLang="en-US" sz="2800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39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3763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B D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40992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 F G D B 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75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3763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40992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A E F G D B 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77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9992-784A-634D-B9E9-EE4E677C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graphSearch</a:t>
            </a:r>
            <a:r>
              <a:rPr lang="en-US" dirty="0"/>
              <a:t> run-time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44AD62-AC2F-5C48-B3D0-AF2A346BE547}"/>
              </a:ext>
            </a:extLst>
          </p:cNvPr>
          <p:cNvSpPr txBox="1"/>
          <p:nvPr/>
        </p:nvSpPr>
        <p:spPr>
          <a:xfrm>
            <a:off x="205013" y="4493152"/>
            <a:ext cx="575894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the big-O run-time of </a:t>
            </a:r>
            <a:r>
              <a:rPr lang="en-US" sz="2000" dirty="0" err="1">
                <a:solidFill>
                  <a:srgbClr val="FF0000"/>
                </a:solidFill>
              </a:rPr>
              <a:t>graphSearch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Assume all of the stack/queue operations are constant.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How many times do we visit each vertex?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4188D8-6388-F547-806C-3A32D8FB29A3}"/>
              </a:ext>
            </a:extLst>
          </p:cNvPr>
          <p:cNvSpPr txBox="1"/>
          <p:nvPr/>
        </p:nvSpPr>
        <p:spPr>
          <a:xfrm>
            <a:off x="2211783" y="1578903"/>
            <a:ext cx="4020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</a:rPr>
              <a:t>graphSearch</a:t>
            </a:r>
            <a:r>
              <a:rPr lang="en-US" sz="2000" dirty="0"/>
              <a:t>(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/>
              <a:t> )</a:t>
            </a:r>
          </a:p>
          <a:p>
            <a:r>
              <a:rPr lang="en-US" sz="2000" dirty="0"/>
              <a:t>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/>
              <a:t> !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.empty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B0F0"/>
                </a:solidFill>
              </a:rPr>
              <a:t>v</a:t>
            </a:r>
            <a:r>
              <a:rPr lang="en-US" sz="2000" dirty="0"/>
              <a:t> =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.remove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[v]</a:t>
            </a:r>
          </a:p>
          <a:p>
            <a:r>
              <a:rPr lang="en-US" sz="2000" dirty="0">
                <a:solidFill>
                  <a:srgbClr val="00B0F0"/>
                </a:solidFill>
              </a:rPr>
              <a:t>            visited</a:t>
            </a:r>
            <a:r>
              <a:rPr lang="en-US" sz="2000" dirty="0"/>
              <a:t>[v] = true         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        for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F0"/>
                </a:solidFill>
              </a:rPr>
              <a:t>v</a:t>
            </a:r>
            <a:r>
              <a:rPr lang="en-US" sz="2000" dirty="0" err="1"/>
              <a:t>.getAdjacent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[c]</a:t>
            </a:r>
          </a:p>
          <a:p>
            <a:r>
              <a:rPr lang="en-US" sz="2000" dirty="0"/>
              <a:t>                   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.add</a:t>
            </a:r>
            <a:r>
              <a:rPr lang="en-US" sz="2000" dirty="0"/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3885401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9992-784A-634D-B9E9-EE4E677C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graphSearch</a:t>
            </a:r>
            <a:r>
              <a:rPr lang="en-US" dirty="0"/>
              <a:t> run-time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4188D8-6388-F547-806C-3A32D8FB29A3}"/>
              </a:ext>
            </a:extLst>
          </p:cNvPr>
          <p:cNvSpPr txBox="1"/>
          <p:nvPr/>
        </p:nvSpPr>
        <p:spPr>
          <a:xfrm>
            <a:off x="2211783" y="1578903"/>
            <a:ext cx="4020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</a:rPr>
              <a:t>graphSearch</a:t>
            </a:r>
            <a:r>
              <a:rPr lang="en-US" sz="2000" dirty="0"/>
              <a:t>(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/>
              <a:t> )</a:t>
            </a:r>
          </a:p>
          <a:p>
            <a:r>
              <a:rPr lang="en-US" sz="2000" dirty="0"/>
              <a:t>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/>
              <a:t> !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.empty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B0F0"/>
                </a:solidFill>
              </a:rPr>
              <a:t>v</a:t>
            </a:r>
            <a:r>
              <a:rPr lang="en-US" sz="2000" dirty="0"/>
              <a:t> =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.remove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[v]</a:t>
            </a:r>
          </a:p>
          <a:p>
            <a:r>
              <a:rPr lang="en-US" sz="2000" dirty="0">
                <a:solidFill>
                  <a:srgbClr val="00B0F0"/>
                </a:solidFill>
              </a:rPr>
              <a:t>            visited</a:t>
            </a:r>
            <a:r>
              <a:rPr lang="en-US" sz="2000" dirty="0"/>
              <a:t>[v] = true         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        for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F0"/>
                </a:solidFill>
              </a:rPr>
              <a:t>v</a:t>
            </a:r>
            <a:r>
              <a:rPr lang="en-US" sz="2000" dirty="0" err="1"/>
              <a:t>.getAdjacent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[c]</a:t>
            </a:r>
          </a:p>
          <a:p>
            <a:r>
              <a:rPr lang="en-US" sz="2000" dirty="0"/>
              <a:t>                   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.add</a:t>
            </a:r>
            <a:r>
              <a:rPr lang="en-US" sz="2000" dirty="0"/>
              <a:t>(c)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82F3FD-1073-904D-ACCD-18C44C436B27}"/>
              </a:ext>
            </a:extLst>
          </p:cNvPr>
          <p:cNvSpPr txBox="1"/>
          <p:nvPr/>
        </p:nvSpPr>
        <p:spPr>
          <a:xfrm>
            <a:off x="759137" y="4408281"/>
            <a:ext cx="5700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How many times do we visit each vertex? </a:t>
            </a:r>
            <a:r>
              <a:rPr lang="en-US" sz="2000" dirty="0">
                <a:solidFill>
                  <a:srgbClr val="0000FF"/>
                </a:solidFill>
              </a:rPr>
              <a:t>Exactly once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AE269-B0E1-2442-9A27-8F1BC4EA45A6}"/>
              </a:ext>
            </a:extLst>
          </p:cNvPr>
          <p:cNvSpPr/>
          <p:nvPr/>
        </p:nvSpPr>
        <p:spPr>
          <a:xfrm>
            <a:off x="2772169" y="2574963"/>
            <a:ext cx="2789535" cy="5624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71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9992-784A-634D-B9E9-EE4E677C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graphSearch</a:t>
            </a:r>
            <a:r>
              <a:rPr lang="en-US" dirty="0"/>
              <a:t> run-time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4188D8-6388-F547-806C-3A32D8FB29A3}"/>
              </a:ext>
            </a:extLst>
          </p:cNvPr>
          <p:cNvSpPr txBox="1"/>
          <p:nvPr/>
        </p:nvSpPr>
        <p:spPr>
          <a:xfrm>
            <a:off x="2211783" y="1578903"/>
            <a:ext cx="4020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</a:rPr>
              <a:t>graphSearch</a:t>
            </a:r>
            <a:r>
              <a:rPr lang="en-US" sz="2000" dirty="0"/>
              <a:t>(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/>
              <a:t> )</a:t>
            </a:r>
          </a:p>
          <a:p>
            <a:r>
              <a:rPr lang="en-US" sz="2000" dirty="0"/>
              <a:t>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/>
              <a:t> !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.empty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B0F0"/>
                </a:solidFill>
              </a:rPr>
              <a:t>v</a:t>
            </a:r>
            <a:r>
              <a:rPr lang="en-US" sz="2000" dirty="0"/>
              <a:t> =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.remove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[v]</a:t>
            </a:r>
          </a:p>
          <a:p>
            <a:r>
              <a:rPr lang="en-US" sz="2000" dirty="0">
                <a:solidFill>
                  <a:srgbClr val="00B0F0"/>
                </a:solidFill>
              </a:rPr>
              <a:t>            visited</a:t>
            </a:r>
            <a:r>
              <a:rPr lang="en-US" sz="2000" dirty="0"/>
              <a:t>[v] = true         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        for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F0"/>
                </a:solidFill>
              </a:rPr>
              <a:t>v</a:t>
            </a:r>
            <a:r>
              <a:rPr lang="en-US" sz="2000" dirty="0" err="1"/>
              <a:t>.getAdjacent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[c]</a:t>
            </a:r>
          </a:p>
          <a:p>
            <a:r>
              <a:rPr lang="en-US" sz="2000" dirty="0"/>
              <a:t>                   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.add</a:t>
            </a:r>
            <a:r>
              <a:rPr lang="en-US" sz="2000" dirty="0"/>
              <a:t>(c)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82F3FD-1073-904D-ACCD-18C44C436B27}"/>
              </a:ext>
            </a:extLst>
          </p:cNvPr>
          <p:cNvSpPr txBox="1"/>
          <p:nvPr/>
        </p:nvSpPr>
        <p:spPr>
          <a:xfrm>
            <a:off x="759137" y="4408281"/>
            <a:ext cx="6975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the cost to traverse all of the edges adjacent to a </a:t>
            </a:r>
            <a:r>
              <a:rPr lang="en-US" sz="2000" dirty="0" err="1">
                <a:solidFill>
                  <a:srgbClr val="FF0000"/>
                </a:solidFill>
              </a:rPr>
              <a:t>vertext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AE269-B0E1-2442-9A27-8F1BC4EA45A6}"/>
              </a:ext>
            </a:extLst>
          </p:cNvPr>
          <p:cNvSpPr/>
          <p:nvPr/>
        </p:nvSpPr>
        <p:spPr>
          <a:xfrm>
            <a:off x="3112684" y="3147788"/>
            <a:ext cx="2352199" cy="35920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2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9992-784A-634D-B9E9-EE4E677C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graphSearch</a:t>
            </a:r>
            <a:r>
              <a:rPr lang="en-US" dirty="0"/>
              <a:t> run-time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4188D8-6388-F547-806C-3A32D8FB29A3}"/>
              </a:ext>
            </a:extLst>
          </p:cNvPr>
          <p:cNvSpPr txBox="1"/>
          <p:nvPr/>
        </p:nvSpPr>
        <p:spPr>
          <a:xfrm>
            <a:off x="2211783" y="1578903"/>
            <a:ext cx="4020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</a:rPr>
              <a:t>graphSearch</a:t>
            </a:r>
            <a:r>
              <a:rPr lang="en-US" sz="2000" dirty="0"/>
              <a:t>(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/>
              <a:t> )</a:t>
            </a:r>
          </a:p>
          <a:p>
            <a:r>
              <a:rPr lang="en-US" sz="2000" dirty="0"/>
              <a:t>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/>
              <a:t> !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.empty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B0F0"/>
                </a:solidFill>
              </a:rPr>
              <a:t>v</a:t>
            </a:r>
            <a:r>
              <a:rPr lang="en-US" sz="2000" dirty="0"/>
              <a:t> =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.remove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[v]</a:t>
            </a:r>
          </a:p>
          <a:p>
            <a:r>
              <a:rPr lang="en-US" sz="2000" dirty="0">
                <a:solidFill>
                  <a:srgbClr val="00B0F0"/>
                </a:solidFill>
              </a:rPr>
              <a:t>            visited</a:t>
            </a:r>
            <a:r>
              <a:rPr lang="en-US" sz="2000" dirty="0"/>
              <a:t>[v] = true         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        for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F0"/>
                </a:solidFill>
              </a:rPr>
              <a:t>v</a:t>
            </a:r>
            <a:r>
              <a:rPr lang="en-US" sz="2000" dirty="0" err="1"/>
              <a:t>.getAdjacent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[c]</a:t>
            </a:r>
          </a:p>
          <a:p>
            <a:r>
              <a:rPr lang="en-US" sz="2000" dirty="0"/>
              <a:t>                   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.add</a:t>
            </a:r>
            <a:r>
              <a:rPr lang="en-US" sz="2000" dirty="0"/>
              <a:t>(c)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82F3FD-1073-904D-ACCD-18C44C436B27}"/>
              </a:ext>
            </a:extLst>
          </p:cNvPr>
          <p:cNvSpPr txBox="1"/>
          <p:nvPr/>
        </p:nvSpPr>
        <p:spPr>
          <a:xfrm>
            <a:off x="759137" y="4408281"/>
            <a:ext cx="6975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the cost to traverse all of the edges adjacent to a </a:t>
            </a:r>
            <a:r>
              <a:rPr lang="en-US" sz="2000" dirty="0" err="1">
                <a:solidFill>
                  <a:srgbClr val="FF0000"/>
                </a:solidFill>
              </a:rPr>
              <a:t>vertext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AE269-B0E1-2442-9A27-8F1BC4EA45A6}"/>
              </a:ext>
            </a:extLst>
          </p:cNvPr>
          <p:cNvSpPr/>
          <p:nvPr/>
        </p:nvSpPr>
        <p:spPr>
          <a:xfrm>
            <a:off x="3112684" y="3147788"/>
            <a:ext cx="2352199" cy="35920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529CE1-AE33-7843-8327-DF04C3D5470A}"/>
              </a:ext>
            </a:extLst>
          </p:cNvPr>
          <p:cNvSpPr txBox="1"/>
          <p:nvPr/>
        </p:nvSpPr>
        <p:spPr>
          <a:xfrm>
            <a:off x="759137" y="5074147"/>
            <a:ext cx="4050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Depends on the graph representation!</a:t>
            </a:r>
          </a:p>
        </p:txBody>
      </p:sp>
    </p:spTree>
    <p:extLst>
      <p:ext uri="{BB962C8B-B14F-4D97-AF65-F5344CB8AC3E}">
        <p14:creationId xmlns:p14="http://schemas.microsoft.com/office/powerpoint/2010/main" val="3036344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9992-784A-634D-B9E9-EE4E677C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graphSearch</a:t>
            </a:r>
            <a:r>
              <a:rPr lang="en-US" dirty="0"/>
              <a:t> run-time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4188D8-6388-F547-806C-3A32D8FB29A3}"/>
              </a:ext>
            </a:extLst>
          </p:cNvPr>
          <p:cNvSpPr txBox="1"/>
          <p:nvPr/>
        </p:nvSpPr>
        <p:spPr>
          <a:xfrm>
            <a:off x="2211783" y="1578903"/>
            <a:ext cx="4020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</a:rPr>
              <a:t>graphSearch</a:t>
            </a:r>
            <a:r>
              <a:rPr lang="en-US" sz="2000" dirty="0"/>
              <a:t>(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/>
              <a:t> )</a:t>
            </a:r>
          </a:p>
          <a:p>
            <a:r>
              <a:rPr lang="en-US" sz="2000" dirty="0"/>
              <a:t>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/>
              <a:t> !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.empty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B0F0"/>
                </a:solidFill>
              </a:rPr>
              <a:t>v</a:t>
            </a:r>
            <a:r>
              <a:rPr lang="en-US" sz="2000" dirty="0"/>
              <a:t> =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.remove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[v]</a:t>
            </a:r>
          </a:p>
          <a:p>
            <a:r>
              <a:rPr lang="en-US" sz="2000" dirty="0">
                <a:solidFill>
                  <a:srgbClr val="00B0F0"/>
                </a:solidFill>
              </a:rPr>
              <a:t>            visited</a:t>
            </a:r>
            <a:r>
              <a:rPr lang="en-US" sz="2000" dirty="0"/>
              <a:t>[v] = true         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        for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F0"/>
                </a:solidFill>
              </a:rPr>
              <a:t>v</a:t>
            </a:r>
            <a:r>
              <a:rPr lang="en-US" sz="2000" dirty="0" err="1"/>
              <a:t>.getAdjacent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[c]</a:t>
            </a:r>
          </a:p>
          <a:p>
            <a:r>
              <a:rPr lang="en-US" sz="2000" dirty="0"/>
              <a:t>                   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.add</a:t>
            </a:r>
            <a:r>
              <a:rPr lang="en-US" sz="2000" dirty="0"/>
              <a:t>(c)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82F3FD-1073-904D-ACCD-18C44C436B27}"/>
              </a:ext>
            </a:extLst>
          </p:cNvPr>
          <p:cNvSpPr txBox="1"/>
          <p:nvPr/>
        </p:nvSpPr>
        <p:spPr>
          <a:xfrm>
            <a:off x="759137" y="4408281"/>
            <a:ext cx="6975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the cost to traverse all of the edges adjacent to a </a:t>
            </a:r>
            <a:r>
              <a:rPr lang="en-US" sz="2000" dirty="0" err="1">
                <a:solidFill>
                  <a:srgbClr val="FF0000"/>
                </a:solidFill>
              </a:rPr>
              <a:t>vertext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AE269-B0E1-2442-9A27-8F1BC4EA45A6}"/>
              </a:ext>
            </a:extLst>
          </p:cNvPr>
          <p:cNvSpPr/>
          <p:nvPr/>
        </p:nvSpPr>
        <p:spPr>
          <a:xfrm>
            <a:off x="3112684" y="3147788"/>
            <a:ext cx="2352199" cy="35920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529CE1-AE33-7843-8327-DF04C3D5470A}"/>
              </a:ext>
            </a:extLst>
          </p:cNvPr>
          <p:cNvSpPr txBox="1"/>
          <p:nvPr/>
        </p:nvSpPr>
        <p:spPr>
          <a:xfrm>
            <a:off x="759137" y="5074147"/>
            <a:ext cx="4050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Depends on the graph representation!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60A9A-1D5E-FB43-B9F5-D63900175AFF}"/>
              </a:ext>
            </a:extLst>
          </p:cNvPr>
          <p:cNvSpPr txBox="1"/>
          <p:nvPr/>
        </p:nvSpPr>
        <p:spPr>
          <a:xfrm>
            <a:off x="759137" y="5635622"/>
            <a:ext cx="20690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Adjacency matrix?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Adjacency list?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81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6B4C-111D-D042-B1D4-19618041C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code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1898136-6B46-E844-AD9E-54EC400B2C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hlinkClick r:id="rId3"/>
              </a:rPr>
              <a:t>https://github.com/pomonacs622021sp/LectureCode/tree/master/GraphExamples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38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9992-784A-634D-B9E9-EE4E677C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graphSearch</a:t>
            </a:r>
            <a:r>
              <a:rPr lang="en-US" dirty="0"/>
              <a:t> run-time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4188D8-6388-F547-806C-3A32D8FB29A3}"/>
              </a:ext>
            </a:extLst>
          </p:cNvPr>
          <p:cNvSpPr txBox="1"/>
          <p:nvPr/>
        </p:nvSpPr>
        <p:spPr>
          <a:xfrm>
            <a:off x="2211783" y="1578903"/>
            <a:ext cx="4020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</a:rPr>
              <a:t>graphSearch</a:t>
            </a:r>
            <a:r>
              <a:rPr lang="en-US" sz="2000" dirty="0"/>
              <a:t>(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/>
              <a:t> )</a:t>
            </a:r>
          </a:p>
          <a:p>
            <a:r>
              <a:rPr lang="en-US" sz="2000" dirty="0"/>
              <a:t>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/>
              <a:t> !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.empty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B0F0"/>
                </a:solidFill>
              </a:rPr>
              <a:t>v</a:t>
            </a:r>
            <a:r>
              <a:rPr lang="en-US" sz="2000" dirty="0"/>
              <a:t> =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.remove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[v]</a:t>
            </a:r>
          </a:p>
          <a:p>
            <a:r>
              <a:rPr lang="en-US" sz="2000" dirty="0">
                <a:solidFill>
                  <a:srgbClr val="00B0F0"/>
                </a:solidFill>
              </a:rPr>
              <a:t>            visited</a:t>
            </a:r>
            <a:r>
              <a:rPr lang="en-US" sz="2000" dirty="0"/>
              <a:t>[v] = true         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        for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F0"/>
                </a:solidFill>
              </a:rPr>
              <a:t>v</a:t>
            </a:r>
            <a:r>
              <a:rPr lang="en-US" sz="2000" dirty="0" err="1"/>
              <a:t>.getAdjacent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[c]</a:t>
            </a:r>
          </a:p>
          <a:p>
            <a:r>
              <a:rPr lang="en-US" sz="2000" dirty="0"/>
              <a:t>                   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.add</a:t>
            </a:r>
            <a:r>
              <a:rPr lang="en-US" sz="2000" dirty="0"/>
              <a:t>(c)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82F3FD-1073-904D-ACCD-18C44C436B27}"/>
              </a:ext>
            </a:extLst>
          </p:cNvPr>
          <p:cNvSpPr txBox="1"/>
          <p:nvPr/>
        </p:nvSpPr>
        <p:spPr>
          <a:xfrm>
            <a:off x="759137" y="4408281"/>
            <a:ext cx="6975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the cost to traverse all of the edges adjacent to a </a:t>
            </a:r>
            <a:r>
              <a:rPr lang="en-US" sz="2000" dirty="0" err="1">
                <a:solidFill>
                  <a:srgbClr val="FF0000"/>
                </a:solidFill>
              </a:rPr>
              <a:t>vertext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AE269-B0E1-2442-9A27-8F1BC4EA45A6}"/>
              </a:ext>
            </a:extLst>
          </p:cNvPr>
          <p:cNvSpPr/>
          <p:nvPr/>
        </p:nvSpPr>
        <p:spPr>
          <a:xfrm>
            <a:off x="3112684" y="3147788"/>
            <a:ext cx="2352199" cy="35920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529CE1-AE33-7843-8327-DF04C3D5470A}"/>
              </a:ext>
            </a:extLst>
          </p:cNvPr>
          <p:cNvSpPr txBox="1"/>
          <p:nvPr/>
        </p:nvSpPr>
        <p:spPr>
          <a:xfrm>
            <a:off x="759137" y="5074147"/>
            <a:ext cx="4050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Depends on the graph representation!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60A9A-1D5E-FB43-B9F5-D63900175AFF}"/>
              </a:ext>
            </a:extLst>
          </p:cNvPr>
          <p:cNvSpPr txBox="1"/>
          <p:nvPr/>
        </p:nvSpPr>
        <p:spPr>
          <a:xfrm>
            <a:off x="759137" y="5635622"/>
            <a:ext cx="70208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Adjacency matrix? </a:t>
            </a:r>
            <a:r>
              <a:rPr lang="en-US" sz="2000" dirty="0">
                <a:solidFill>
                  <a:srgbClr val="0000FF"/>
                </a:solidFill>
              </a:rPr>
              <a:t>V – we have to traverse the whole row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Adjacency list? </a:t>
            </a:r>
            <a:r>
              <a:rPr lang="en-US" sz="2000" dirty="0">
                <a:solidFill>
                  <a:srgbClr val="0000FF"/>
                </a:solidFill>
              </a:rPr>
              <a:t>Like with trees, we traverse each edge exactly once</a:t>
            </a:r>
          </a:p>
        </p:txBody>
      </p:sp>
    </p:spTree>
    <p:extLst>
      <p:ext uri="{BB962C8B-B14F-4D97-AF65-F5344CB8AC3E}">
        <p14:creationId xmlns:p14="http://schemas.microsoft.com/office/powerpoint/2010/main" val="1517827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9992-784A-634D-B9E9-EE4E677C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graphSearch</a:t>
            </a:r>
            <a:r>
              <a:rPr lang="en-US" dirty="0"/>
              <a:t> run-time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4188D8-6388-F547-806C-3A32D8FB29A3}"/>
              </a:ext>
            </a:extLst>
          </p:cNvPr>
          <p:cNvSpPr txBox="1"/>
          <p:nvPr/>
        </p:nvSpPr>
        <p:spPr>
          <a:xfrm>
            <a:off x="2211783" y="1578903"/>
            <a:ext cx="4020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</a:rPr>
              <a:t>graphSearch</a:t>
            </a:r>
            <a:r>
              <a:rPr lang="en-US" sz="2000" dirty="0"/>
              <a:t>(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/>
              <a:t> )</a:t>
            </a:r>
          </a:p>
          <a:p>
            <a:r>
              <a:rPr lang="en-US" sz="2000" dirty="0"/>
              <a:t>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/>
              <a:t> !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.empty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B0F0"/>
                </a:solidFill>
              </a:rPr>
              <a:t>v</a:t>
            </a:r>
            <a:r>
              <a:rPr lang="en-US" sz="2000" dirty="0"/>
              <a:t> =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.remove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[v]</a:t>
            </a:r>
          </a:p>
          <a:p>
            <a:r>
              <a:rPr lang="en-US" sz="2000" dirty="0">
                <a:solidFill>
                  <a:srgbClr val="00B0F0"/>
                </a:solidFill>
              </a:rPr>
              <a:t>            visited</a:t>
            </a:r>
            <a:r>
              <a:rPr lang="en-US" sz="2000" dirty="0"/>
              <a:t>[v] = true         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        for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F0"/>
                </a:solidFill>
              </a:rPr>
              <a:t>v</a:t>
            </a:r>
            <a:r>
              <a:rPr lang="en-US" sz="2000" dirty="0" err="1"/>
              <a:t>.getAdjacent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[c]</a:t>
            </a:r>
          </a:p>
          <a:p>
            <a:r>
              <a:rPr lang="en-US" sz="2000" dirty="0"/>
              <a:t>                   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.add</a:t>
            </a:r>
            <a:r>
              <a:rPr lang="en-US" sz="2000" dirty="0"/>
              <a:t>(c)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82F3FD-1073-904D-ACCD-18C44C436B27}"/>
              </a:ext>
            </a:extLst>
          </p:cNvPr>
          <p:cNvSpPr txBox="1"/>
          <p:nvPr/>
        </p:nvSpPr>
        <p:spPr>
          <a:xfrm>
            <a:off x="759137" y="4408281"/>
            <a:ext cx="1818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Overall runtime: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AE269-B0E1-2442-9A27-8F1BC4EA45A6}"/>
              </a:ext>
            </a:extLst>
          </p:cNvPr>
          <p:cNvSpPr/>
          <p:nvPr/>
        </p:nvSpPr>
        <p:spPr>
          <a:xfrm>
            <a:off x="3112684" y="3147788"/>
            <a:ext cx="2352199" cy="35920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529CE1-AE33-7843-8327-DF04C3D5470A}"/>
              </a:ext>
            </a:extLst>
          </p:cNvPr>
          <p:cNvSpPr txBox="1"/>
          <p:nvPr/>
        </p:nvSpPr>
        <p:spPr>
          <a:xfrm>
            <a:off x="2577968" y="4408281"/>
            <a:ext cx="4050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Depends on the graph representation!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60A9A-1D5E-FB43-B9F5-D63900175AFF}"/>
              </a:ext>
            </a:extLst>
          </p:cNvPr>
          <p:cNvSpPr txBox="1"/>
          <p:nvPr/>
        </p:nvSpPr>
        <p:spPr>
          <a:xfrm>
            <a:off x="1178900" y="5075878"/>
            <a:ext cx="27712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Adjacency matrix? </a:t>
            </a:r>
            <a:r>
              <a:rPr lang="en-US" sz="2000" dirty="0">
                <a:solidFill>
                  <a:srgbClr val="0000FF"/>
                </a:solidFill>
              </a:rPr>
              <a:t>O(V</a:t>
            </a:r>
            <a:r>
              <a:rPr lang="en-US" sz="2000" baseline="30000" dirty="0">
                <a:solidFill>
                  <a:srgbClr val="0000FF"/>
                </a:solidFill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Adjacency list? </a:t>
            </a:r>
            <a:r>
              <a:rPr lang="en-US" sz="2000" dirty="0">
                <a:solidFill>
                  <a:srgbClr val="0000FF"/>
                </a:solidFill>
              </a:rPr>
              <a:t>O(V+E)</a:t>
            </a:r>
          </a:p>
        </p:txBody>
      </p:sp>
    </p:spTree>
    <p:extLst>
      <p:ext uri="{BB962C8B-B14F-4D97-AF65-F5344CB8AC3E}">
        <p14:creationId xmlns:p14="http://schemas.microsoft.com/office/powerpoint/2010/main" val="1073118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9992-784A-634D-B9E9-EE4E677C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graphSearch</a:t>
            </a:r>
            <a:r>
              <a:rPr lang="en-US" dirty="0"/>
              <a:t> run-time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4188D8-6388-F547-806C-3A32D8FB29A3}"/>
              </a:ext>
            </a:extLst>
          </p:cNvPr>
          <p:cNvSpPr txBox="1"/>
          <p:nvPr/>
        </p:nvSpPr>
        <p:spPr>
          <a:xfrm>
            <a:off x="2211783" y="1578903"/>
            <a:ext cx="4020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</a:rPr>
              <a:t>graphSearch</a:t>
            </a:r>
            <a:r>
              <a:rPr lang="en-US" sz="2000" dirty="0"/>
              <a:t>(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/>
              <a:t> )</a:t>
            </a:r>
          </a:p>
          <a:p>
            <a:r>
              <a:rPr lang="en-US" sz="2000" dirty="0"/>
              <a:t> 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/>
              <a:t> !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.empty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B0F0"/>
                </a:solidFill>
              </a:rPr>
              <a:t>v</a:t>
            </a:r>
            <a:r>
              <a:rPr lang="en-US" sz="2000" dirty="0"/>
              <a:t> =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.remove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[v]</a:t>
            </a:r>
          </a:p>
          <a:p>
            <a:r>
              <a:rPr lang="en-US" sz="2000" dirty="0">
                <a:solidFill>
                  <a:srgbClr val="00B0F0"/>
                </a:solidFill>
              </a:rPr>
              <a:t>            visited</a:t>
            </a:r>
            <a:r>
              <a:rPr lang="en-US" sz="2000" dirty="0"/>
              <a:t>[v] = true         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        for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F0"/>
                </a:solidFill>
              </a:rPr>
              <a:t>v</a:t>
            </a:r>
            <a:r>
              <a:rPr lang="en-US" sz="2000" dirty="0" err="1"/>
              <a:t>.getAdjacent</a:t>
            </a:r>
            <a:r>
              <a:rPr lang="en-US" sz="2000" dirty="0"/>
              <a:t>()</a:t>
            </a:r>
          </a:p>
          <a:p>
            <a:r>
              <a:rPr lang="en-US" sz="2000" dirty="0"/>
              <a:t>          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!</a:t>
            </a:r>
            <a:r>
              <a:rPr lang="en-US" sz="2000" dirty="0">
                <a:solidFill>
                  <a:srgbClr val="00B0F0"/>
                </a:solidFill>
              </a:rPr>
              <a:t>visited</a:t>
            </a:r>
            <a:r>
              <a:rPr lang="en-US" sz="2000" dirty="0"/>
              <a:t>[c]</a:t>
            </a:r>
          </a:p>
          <a:p>
            <a:r>
              <a:rPr lang="en-US" sz="2000" dirty="0"/>
              <a:t>                    </a:t>
            </a:r>
            <a:r>
              <a:rPr lang="en-US" sz="2000" dirty="0" err="1">
                <a:solidFill>
                  <a:srgbClr val="00B0F0"/>
                </a:solidFill>
              </a:rPr>
              <a:t>toVisit</a:t>
            </a:r>
            <a:r>
              <a:rPr lang="en-US" sz="2000" dirty="0" err="1"/>
              <a:t>.add</a:t>
            </a:r>
            <a:r>
              <a:rPr lang="en-US" sz="2000" dirty="0"/>
              <a:t>(c)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82F3FD-1073-904D-ACCD-18C44C436B27}"/>
              </a:ext>
            </a:extLst>
          </p:cNvPr>
          <p:cNvSpPr txBox="1"/>
          <p:nvPr/>
        </p:nvSpPr>
        <p:spPr>
          <a:xfrm>
            <a:off x="759137" y="4408281"/>
            <a:ext cx="786042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How many times do we visit each vertex? </a:t>
            </a:r>
            <a:r>
              <a:rPr lang="en-US" sz="2000" dirty="0">
                <a:solidFill>
                  <a:srgbClr val="0000FF"/>
                </a:solidFill>
              </a:rPr>
              <a:t>Exactly once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How many times do we traverse each edge (via the for loop)? </a:t>
            </a:r>
            <a:r>
              <a:rPr lang="en-US" sz="2000" dirty="0">
                <a:solidFill>
                  <a:srgbClr val="0000FF"/>
                </a:solidFill>
              </a:rPr>
              <a:t>Exactly once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What is the big-O run-time of </a:t>
            </a:r>
            <a:r>
              <a:rPr lang="en-US" sz="2000" dirty="0" err="1">
                <a:solidFill>
                  <a:srgbClr val="FF0000"/>
                </a:solidFill>
              </a:rPr>
              <a:t>treeSearch</a:t>
            </a:r>
            <a:r>
              <a:rPr lang="en-US" sz="2000" dirty="0">
                <a:solidFill>
                  <a:srgbClr val="FF0000"/>
                </a:solidFill>
              </a:rPr>
              <a:t>? </a:t>
            </a:r>
            <a:r>
              <a:rPr lang="en-US" sz="2000" dirty="0">
                <a:solidFill>
                  <a:srgbClr val="0000FF"/>
                </a:solidFill>
              </a:rPr>
              <a:t>O(|V| + |E|). Linear algorithm.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27C240-5EE8-474E-A066-717188531595}"/>
              </a:ext>
            </a:extLst>
          </p:cNvPr>
          <p:cNvSpPr txBox="1"/>
          <p:nvPr/>
        </p:nvSpPr>
        <p:spPr>
          <a:xfrm>
            <a:off x="1941696" y="6140822"/>
            <a:ext cx="5260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Nothing changes from </a:t>
            </a:r>
            <a:r>
              <a:rPr lang="en-US" dirty="0" err="1">
                <a:solidFill>
                  <a:srgbClr val="0000FF"/>
                </a:solidFill>
              </a:rPr>
              <a:t>treeSearch</a:t>
            </a:r>
            <a:r>
              <a:rPr lang="en-US" dirty="0">
                <a:solidFill>
                  <a:srgbClr val="0000FF"/>
                </a:solidFill>
              </a:rPr>
              <a:t>!</a:t>
            </a:r>
          </a:p>
          <a:p>
            <a:r>
              <a:rPr lang="en-US" dirty="0">
                <a:solidFill>
                  <a:srgbClr val="0000FF"/>
                </a:solidFill>
              </a:rPr>
              <a:t>(assuming we’re using an adjacency list representation!)</a:t>
            </a:r>
          </a:p>
        </p:txBody>
      </p:sp>
    </p:spTree>
    <p:extLst>
      <p:ext uri="{BB962C8B-B14F-4D97-AF65-F5344CB8AC3E}">
        <p14:creationId xmlns:p14="http://schemas.microsoft.com/office/powerpoint/2010/main" val="15608947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86644-D9CB-D147-AA5B-4F0CD18F7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9B642-B137-0347-ADF1-F8CBEC35871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BFS: breadth first search</a:t>
            </a:r>
          </a:p>
          <a:p>
            <a:pPr lvl="1"/>
            <a:r>
              <a:rPr lang="en-US" dirty="0"/>
              <a:t>Explores vertices in increasing distance (</a:t>
            </a:r>
            <a:r>
              <a:rPr lang="en-US" dirty="0" err="1"/>
              <a:t>wrt</a:t>
            </a:r>
            <a:r>
              <a:rPr lang="en-US" dirty="0"/>
              <a:t> number of edges) from the starting vertex</a:t>
            </a:r>
          </a:p>
          <a:p>
            <a:pPr lvl="1"/>
            <a:r>
              <a:rPr lang="en-US" dirty="0"/>
              <a:t>Uses a queue to keep track of vertices to explore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DFS: depth first search:</a:t>
            </a:r>
          </a:p>
          <a:p>
            <a:pPr marL="822960" lvl="1" indent="-457200"/>
            <a:r>
              <a:rPr lang="en-US" dirty="0"/>
              <a:t>Goes as far down a path first and then works its way back</a:t>
            </a:r>
          </a:p>
          <a:p>
            <a:pPr marL="822960" lvl="1" indent="-457200"/>
            <a:r>
              <a:rPr lang="en-US" dirty="0"/>
              <a:t>Two versions: stack and recursive version</a:t>
            </a:r>
          </a:p>
          <a:p>
            <a:pPr marL="822960" lvl="1" indent="-457200"/>
            <a:endParaRPr lang="en-US" dirty="0"/>
          </a:p>
          <a:p>
            <a:pPr marL="45720" indent="0">
              <a:buNone/>
            </a:pPr>
            <a:r>
              <a:rPr lang="en-US" dirty="0"/>
              <a:t>Run-time: O(V + E) – assuming adjacency list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738047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6B4C-111D-D042-B1D4-19618041C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and DFS in java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1898136-6B46-E844-AD9E-54EC400B2C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hlinkClick r:id="rId3"/>
              </a:rPr>
              <a:t>https://github.com/pomonacs622021sp/LectureCode/tree/master/GraphExamples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Look at Graph interface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Look at </a:t>
            </a:r>
            <a:r>
              <a:rPr lang="en-US" dirty="0" err="1"/>
              <a:t>AdjacencyGraph</a:t>
            </a:r>
            <a:r>
              <a:rPr lang="en-US" dirty="0"/>
              <a:t> and </a:t>
            </a:r>
            <a:r>
              <a:rPr lang="en-US" dirty="0" err="1"/>
              <a:t>MatrixGraph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Look at BFS and DFS in Search code</a:t>
            </a:r>
          </a:p>
        </p:txBody>
      </p:sp>
    </p:spTree>
    <p:extLst>
      <p:ext uri="{BB962C8B-B14F-4D97-AF65-F5344CB8AC3E}">
        <p14:creationId xmlns:p14="http://schemas.microsoft.com/office/powerpoint/2010/main" val="5261006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>
            <a:extLst>
              <a:ext uri="{FF2B5EF4-FFF2-40B4-BE49-F238E27FC236}">
                <a16:creationId xmlns:a16="http://schemas.microsoft.com/office/drawing/2014/main" id="{16FEA478-A576-AA40-A5DA-9D63443DE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14500"/>
            <a:ext cx="86868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2770" name="Group 4">
            <a:extLst>
              <a:ext uri="{FF2B5EF4-FFF2-40B4-BE49-F238E27FC236}">
                <a16:creationId xmlns:a16="http://schemas.microsoft.com/office/drawing/2014/main" id="{9BACB2FD-4E42-1B49-BCE7-CAA7DDF4EA3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2798" name="Oval 5">
              <a:extLst>
                <a:ext uri="{FF2B5EF4-FFF2-40B4-BE49-F238E27FC236}">
                  <a16:creationId xmlns:a16="http://schemas.microsoft.com/office/drawing/2014/main" id="{F262D1E6-71D0-774D-B607-2532AF4F2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9" name="Text Box 6">
              <a:extLst>
                <a:ext uri="{FF2B5EF4-FFF2-40B4-BE49-F238E27FC236}">
                  <a16:creationId xmlns:a16="http://schemas.microsoft.com/office/drawing/2014/main" id="{BEAB1AEB-139B-7047-9331-339B78852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2771" name="Group 7">
            <a:extLst>
              <a:ext uri="{FF2B5EF4-FFF2-40B4-BE49-F238E27FC236}">
                <a16:creationId xmlns:a16="http://schemas.microsoft.com/office/drawing/2014/main" id="{5F8C80FA-D10B-6745-BB10-3B935AD696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2796" name="Oval 8">
              <a:extLst>
                <a:ext uri="{FF2B5EF4-FFF2-40B4-BE49-F238E27FC236}">
                  <a16:creationId xmlns:a16="http://schemas.microsoft.com/office/drawing/2014/main" id="{A80CA3BF-492F-154A-958B-F62FD343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7" name="Text Box 9">
              <a:extLst>
                <a:ext uri="{FF2B5EF4-FFF2-40B4-BE49-F238E27FC236}">
                  <a16:creationId xmlns:a16="http://schemas.microsoft.com/office/drawing/2014/main" id="{63BE6ADC-10D0-E547-AA85-7D833625C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2772" name="Group 10">
            <a:extLst>
              <a:ext uri="{FF2B5EF4-FFF2-40B4-BE49-F238E27FC236}">
                <a16:creationId xmlns:a16="http://schemas.microsoft.com/office/drawing/2014/main" id="{2E7EA5A0-FEF1-BC41-A815-79A19324B26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2794" name="Oval 11">
              <a:extLst>
                <a:ext uri="{FF2B5EF4-FFF2-40B4-BE49-F238E27FC236}">
                  <a16:creationId xmlns:a16="http://schemas.microsoft.com/office/drawing/2014/main" id="{1CAEEAC8-9FF8-F44A-ABE5-8952E06C4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5" name="Text Box 12">
              <a:extLst>
                <a:ext uri="{FF2B5EF4-FFF2-40B4-BE49-F238E27FC236}">
                  <a16:creationId xmlns:a16="http://schemas.microsoft.com/office/drawing/2014/main" id="{A05806EC-E6AB-3642-A0AC-CA243C1D3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2773" name="Group 13">
            <a:extLst>
              <a:ext uri="{FF2B5EF4-FFF2-40B4-BE49-F238E27FC236}">
                <a16:creationId xmlns:a16="http://schemas.microsoft.com/office/drawing/2014/main" id="{0B97AE3C-089E-BA42-BF49-841B479747F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2792" name="Oval 14">
              <a:extLst>
                <a:ext uri="{FF2B5EF4-FFF2-40B4-BE49-F238E27FC236}">
                  <a16:creationId xmlns:a16="http://schemas.microsoft.com/office/drawing/2014/main" id="{E056FDF5-90A5-B847-869D-AC04CA088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3" name="Text Box 15">
              <a:extLst>
                <a:ext uri="{FF2B5EF4-FFF2-40B4-BE49-F238E27FC236}">
                  <a16:creationId xmlns:a16="http://schemas.microsoft.com/office/drawing/2014/main" id="{32F08041-A140-5D4C-922F-CD42EFA43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2774" name="Group 16">
            <a:extLst>
              <a:ext uri="{FF2B5EF4-FFF2-40B4-BE49-F238E27FC236}">
                <a16:creationId xmlns:a16="http://schemas.microsoft.com/office/drawing/2014/main" id="{4A8B94CF-BC9F-834A-9414-8C985C249CE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2790" name="Oval 17">
              <a:extLst>
                <a:ext uri="{FF2B5EF4-FFF2-40B4-BE49-F238E27FC236}">
                  <a16:creationId xmlns:a16="http://schemas.microsoft.com/office/drawing/2014/main" id="{529CAA9B-057C-EC42-95B3-8A1A1681A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1" name="Text Box 18">
              <a:extLst>
                <a:ext uri="{FF2B5EF4-FFF2-40B4-BE49-F238E27FC236}">
                  <a16:creationId xmlns:a16="http://schemas.microsoft.com/office/drawing/2014/main" id="{69B61F27-0770-0545-9CDC-9BE8B3F03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2775" name="Group 19">
            <a:extLst>
              <a:ext uri="{FF2B5EF4-FFF2-40B4-BE49-F238E27FC236}">
                <a16:creationId xmlns:a16="http://schemas.microsoft.com/office/drawing/2014/main" id="{F836341D-6337-4443-87D9-4308BC0F291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2788" name="Oval 20">
              <a:extLst>
                <a:ext uri="{FF2B5EF4-FFF2-40B4-BE49-F238E27FC236}">
                  <a16:creationId xmlns:a16="http://schemas.microsoft.com/office/drawing/2014/main" id="{667FC119-58C4-F44A-A045-BD5D6451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9" name="Text Box 21">
              <a:extLst>
                <a:ext uri="{FF2B5EF4-FFF2-40B4-BE49-F238E27FC236}">
                  <a16:creationId xmlns:a16="http://schemas.microsoft.com/office/drawing/2014/main" id="{C4B6F53D-81CA-BA48-8448-E6F143852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2776" name="Group 22">
            <a:extLst>
              <a:ext uri="{FF2B5EF4-FFF2-40B4-BE49-F238E27FC236}">
                <a16:creationId xmlns:a16="http://schemas.microsoft.com/office/drawing/2014/main" id="{B1E75A79-9136-2146-8B8F-4A86D6F519F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2786" name="Oval 23">
              <a:extLst>
                <a:ext uri="{FF2B5EF4-FFF2-40B4-BE49-F238E27FC236}">
                  <a16:creationId xmlns:a16="http://schemas.microsoft.com/office/drawing/2014/main" id="{5E9D1846-27F5-864F-BA21-9918EF31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7" name="Text Box 24">
              <a:extLst>
                <a:ext uri="{FF2B5EF4-FFF2-40B4-BE49-F238E27FC236}">
                  <a16:creationId xmlns:a16="http://schemas.microsoft.com/office/drawing/2014/main" id="{00A200B3-C4FB-8C4F-82B2-08D42B11D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2777" name="Line 25">
            <a:extLst>
              <a:ext uri="{FF2B5EF4-FFF2-40B4-BE49-F238E27FC236}">
                <a16:creationId xmlns:a16="http://schemas.microsoft.com/office/drawing/2014/main" id="{AF72DA7F-7A9F-4C4A-92A2-6118E8B8E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6">
            <a:extLst>
              <a:ext uri="{FF2B5EF4-FFF2-40B4-BE49-F238E27FC236}">
                <a16:creationId xmlns:a16="http://schemas.microsoft.com/office/drawing/2014/main" id="{FC5CC015-3F27-634D-BE75-6B2CE1FE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7">
            <a:extLst>
              <a:ext uri="{FF2B5EF4-FFF2-40B4-BE49-F238E27FC236}">
                <a16:creationId xmlns:a16="http://schemas.microsoft.com/office/drawing/2014/main" id="{B7CBE07F-A59F-F646-A140-61D1715D53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8">
            <a:extLst>
              <a:ext uri="{FF2B5EF4-FFF2-40B4-BE49-F238E27FC236}">
                <a16:creationId xmlns:a16="http://schemas.microsoft.com/office/drawing/2014/main" id="{829389EF-4782-5F45-AAE4-3E0DA6F6A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9">
            <a:extLst>
              <a:ext uri="{FF2B5EF4-FFF2-40B4-BE49-F238E27FC236}">
                <a16:creationId xmlns:a16="http://schemas.microsoft.com/office/drawing/2014/main" id="{EB09B073-8A26-764B-8039-6034301C6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30">
            <a:extLst>
              <a:ext uri="{FF2B5EF4-FFF2-40B4-BE49-F238E27FC236}">
                <a16:creationId xmlns:a16="http://schemas.microsoft.com/office/drawing/2014/main" id="{92D1A1BB-8C4A-E245-AF30-A64AA5FCC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31">
            <a:extLst>
              <a:ext uri="{FF2B5EF4-FFF2-40B4-BE49-F238E27FC236}">
                <a16:creationId xmlns:a16="http://schemas.microsoft.com/office/drawing/2014/main" id="{4FA6FB75-FB4B-B141-84AE-A005D5DF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522D1CAC-307E-0342-8B8C-1C9872E99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886" y="2814935"/>
            <a:ext cx="213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Algorithm?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B700D0-EC52-274D-A0C3-1E058003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Connectedness</a:t>
            </a:r>
          </a:p>
        </p:txBody>
      </p:sp>
    </p:spTree>
    <p:extLst>
      <p:ext uri="{BB962C8B-B14F-4D97-AF65-F5344CB8AC3E}">
        <p14:creationId xmlns:p14="http://schemas.microsoft.com/office/powerpoint/2010/main" val="234042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D79B-0C47-7044-9FC7-19ECDDC1C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C2AE2F-D838-674B-A736-E62F62FD089F}"/>
              </a:ext>
            </a:extLst>
          </p:cNvPr>
          <p:cNvSpPr txBox="1"/>
          <p:nvPr/>
        </p:nvSpPr>
        <p:spPr>
          <a:xfrm>
            <a:off x="4626522" y="3276600"/>
            <a:ext cx="3136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 does this work?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8AEA21-9383-7F42-A91B-786319C8236B}"/>
              </a:ext>
            </a:extLst>
          </p:cNvPr>
          <p:cNvSpPr txBox="1"/>
          <p:nvPr/>
        </p:nvSpPr>
        <p:spPr>
          <a:xfrm>
            <a:off x="4594992" y="4212020"/>
            <a:ext cx="4025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we can get from u to every vertex then we know a path exists between all vertices.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Path from a to b: a – u – b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87E217-1FA0-1B4F-8F0F-F00B034995B1}"/>
              </a:ext>
            </a:extLst>
          </p:cNvPr>
          <p:cNvSpPr txBox="1">
            <a:spLocks/>
          </p:cNvSpPr>
          <p:nvPr/>
        </p:nvSpPr>
        <p:spPr>
          <a:xfrm>
            <a:off x="898398" y="2900855"/>
            <a:ext cx="3665062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Pick any starting vertex u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Run DFS/BFS from u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For each vertex v: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     if !visited[v]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         return false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return true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D35E39C-191F-E841-B186-7A7B5F6B7752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714500"/>
            <a:ext cx="86868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2613735-454B-CE4D-B3BA-D7CCC9D8DED6}"/>
              </a:ext>
            </a:extLst>
          </p:cNvPr>
          <p:cNvCxnSpPr/>
          <p:nvPr/>
        </p:nvCxnSpPr>
        <p:spPr>
          <a:xfrm>
            <a:off x="434340" y="2548890"/>
            <a:ext cx="833170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29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02DBDA-057F-F143-A82C-214653CE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Strongly connected</a:t>
            </a:r>
          </a:p>
        </p:txBody>
      </p:sp>
    </p:spTree>
    <p:extLst>
      <p:ext uri="{BB962C8B-B14F-4D97-AF65-F5344CB8AC3E}">
        <p14:creationId xmlns:p14="http://schemas.microsoft.com/office/powerpoint/2010/main" val="27321567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24A79F71-C5B0-B347-B952-E1A3AC90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F10A359-2463-6346-A5DD-DB93B82D7D64}"/>
              </a:ext>
            </a:extLst>
          </p:cNvPr>
          <p:cNvSpPr txBox="1">
            <a:spLocks/>
          </p:cNvSpPr>
          <p:nvPr/>
        </p:nvSpPr>
        <p:spPr>
          <a:xfrm>
            <a:off x="699733" y="2932611"/>
            <a:ext cx="3665062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Pick any starting vertex u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Run DFS/BFS from u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For each vertex v: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     if !visited[v]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         return false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return true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28D8FD-95FC-4642-814D-4D5EF5F87CE8}"/>
              </a:ext>
            </a:extLst>
          </p:cNvPr>
          <p:cNvSpPr txBox="1"/>
          <p:nvPr/>
        </p:nvSpPr>
        <p:spPr>
          <a:xfrm>
            <a:off x="5411025" y="3050561"/>
            <a:ext cx="2366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this work?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F9746E0-949A-2C43-9DA6-CDBE0B2A10C6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sz="2400" baseline="-25000" dirty="0">
              <a:ea typeface="ＭＳ Ｐゴシック" panose="020B0600070205080204" pitchFamily="34" charset="-12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30A03F-FED2-5F4B-B4FB-C15FC41C9F4D}"/>
              </a:ext>
            </a:extLst>
          </p:cNvPr>
          <p:cNvCxnSpPr/>
          <p:nvPr/>
        </p:nvCxnSpPr>
        <p:spPr>
          <a:xfrm>
            <a:off x="434340" y="2548890"/>
            <a:ext cx="833170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7867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24A79F71-C5B0-B347-B952-E1A3AC90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F10A359-2463-6346-A5DD-DB93B82D7D64}"/>
              </a:ext>
            </a:extLst>
          </p:cNvPr>
          <p:cNvSpPr txBox="1">
            <a:spLocks/>
          </p:cNvSpPr>
          <p:nvPr/>
        </p:nvSpPr>
        <p:spPr>
          <a:xfrm>
            <a:off x="699733" y="2932611"/>
            <a:ext cx="3665062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Pick any starting vertex u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Run DFS/BFS from u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For each vertex v: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     if !visited[v]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         return false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return true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28D8FD-95FC-4642-814D-4D5EF5F87CE8}"/>
              </a:ext>
            </a:extLst>
          </p:cNvPr>
          <p:cNvSpPr txBox="1"/>
          <p:nvPr/>
        </p:nvSpPr>
        <p:spPr>
          <a:xfrm>
            <a:off x="5411025" y="3050561"/>
            <a:ext cx="2366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this work?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F9746E0-949A-2C43-9DA6-CDBE0B2A10C6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sz="2400">
                <a:ea typeface="ＭＳ Ｐゴシック" panose="020B0600070205080204" pitchFamily="34" charset="-128"/>
              </a:rPr>
            </a:br>
            <a:r>
              <a:rPr lang="en-US" altLang="en-US" sz="240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sz="2400" baseline="-25000" dirty="0">
              <a:ea typeface="ＭＳ Ｐゴシック" panose="020B0600070205080204" pitchFamily="34" charset="-12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30A03F-FED2-5F4B-B4FB-C15FC41C9F4D}"/>
              </a:ext>
            </a:extLst>
          </p:cNvPr>
          <p:cNvCxnSpPr/>
          <p:nvPr/>
        </p:nvCxnSpPr>
        <p:spPr>
          <a:xfrm>
            <a:off x="434340" y="2548890"/>
            <a:ext cx="833170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27A53ED-F5B6-A94D-8D00-95640CD892ED}"/>
              </a:ext>
            </a:extLst>
          </p:cNvPr>
          <p:cNvSpPr txBox="1"/>
          <p:nvPr/>
        </p:nvSpPr>
        <p:spPr>
          <a:xfrm>
            <a:off x="4600194" y="3920490"/>
            <a:ext cx="44568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No!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Path from a to b: a – u – b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We know we can get from u to b, but we don’t know that we can get from a to s (directed graph!)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0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F500F-64C1-5E49-9187-EB7CFADA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on graphs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D76A79-8016-7B4F-BEF1-6442A59284DE}"/>
              </a:ext>
            </a:extLst>
          </p:cNvPr>
          <p:cNvSpPr txBox="1"/>
          <p:nvPr/>
        </p:nvSpPr>
        <p:spPr>
          <a:xfrm>
            <a:off x="4319753" y="2742943"/>
            <a:ext cx="50403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E1152F-E5CE-5748-8D52-E8D716804832}"/>
              </a:ext>
            </a:extLst>
          </p:cNvPr>
          <p:cNvSpPr txBox="1"/>
          <p:nvPr/>
        </p:nvSpPr>
        <p:spPr>
          <a:xfrm>
            <a:off x="196109" y="2827026"/>
            <a:ext cx="41236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B050"/>
                </a:solidFill>
              </a:rPr>
              <a:t>// visit v, e.g., print it out</a:t>
            </a:r>
          </a:p>
          <a:p>
            <a:r>
              <a:rPr lang="en-US" sz="2400" dirty="0"/>
              <a:t>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.getChildren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2938451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15FF5E8C-DF84-7C4E-A530-86DC894B2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Reverse of a graph</a:t>
            </a:r>
          </a:p>
        </p:txBody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1E2CDD9D-E21B-7045-867E-8757F669C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83518"/>
            <a:ext cx="7467600" cy="1176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graph G, we can calculate the reverse of a graph G</a:t>
            </a:r>
            <a:r>
              <a:rPr lang="en-US" altLang="en-US" sz="26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600" dirty="0">
                <a:ea typeface="ＭＳ Ｐゴシック" panose="020B0600070205080204" pitchFamily="34" charset="-128"/>
              </a:rPr>
              <a:t> by reversing the direction of all the edges</a:t>
            </a:r>
          </a:p>
        </p:txBody>
      </p:sp>
      <p:grpSp>
        <p:nvGrpSpPr>
          <p:cNvPr id="90115" name="Group 4">
            <a:extLst>
              <a:ext uri="{FF2B5EF4-FFF2-40B4-BE49-F238E27FC236}">
                <a16:creationId xmlns:a16="http://schemas.microsoft.com/office/drawing/2014/main" id="{7B910BC8-F5A8-804D-A0A6-63450DE4073D}"/>
              </a:ext>
            </a:extLst>
          </p:cNvPr>
          <p:cNvGrpSpPr>
            <a:grpSpLocks/>
          </p:cNvGrpSpPr>
          <p:nvPr/>
        </p:nvGrpSpPr>
        <p:grpSpPr bwMode="auto">
          <a:xfrm>
            <a:off x="2072898" y="3281686"/>
            <a:ext cx="533400" cy="533400"/>
            <a:chOff x="1824" y="2736"/>
            <a:chExt cx="336" cy="336"/>
          </a:xfrm>
        </p:grpSpPr>
        <p:sp>
          <p:nvSpPr>
            <p:cNvPr id="90157" name="Oval 5">
              <a:extLst>
                <a:ext uri="{FF2B5EF4-FFF2-40B4-BE49-F238E27FC236}">
                  <a16:creationId xmlns:a16="http://schemas.microsoft.com/office/drawing/2014/main" id="{304D8937-3059-3F4F-BA79-BF80AB687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8" name="Text Box 6">
              <a:extLst>
                <a:ext uri="{FF2B5EF4-FFF2-40B4-BE49-F238E27FC236}">
                  <a16:creationId xmlns:a16="http://schemas.microsoft.com/office/drawing/2014/main" id="{F51E4B1F-8ED1-914B-816C-6CE407489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90116" name="Group 7">
            <a:extLst>
              <a:ext uri="{FF2B5EF4-FFF2-40B4-BE49-F238E27FC236}">
                <a16:creationId xmlns:a16="http://schemas.microsoft.com/office/drawing/2014/main" id="{E3F6E1A4-72BD-DE4C-95D5-375BC8286259}"/>
              </a:ext>
            </a:extLst>
          </p:cNvPr>
          <p:cNvGrpSpPr>
            <a:grpSpLocks/>
          </p:cNvGrpSpPr>
          <p:nvPr/>
        </p:nvGrpSpPr>
        <p:grpSpPr bwMode="auto">
          <a:xfrm>
            <a:off x="1006098" y="4043686"/>
            <a:ext cx="533400" cy="533400"/>
            <a:chOff x="1824" y="2736"/>
            <a:chExt cx="336" cy="336"/>
          </a:xfrm>
        </p:grpSpPr>
        <p:sp>
          <p:nvSpPr>
            <p:cNvPr id="90155" name="Oval 8">
              <a:extLst>
                <a:ext uri="{FF2B5EF4-FFF2-40B4-BE49-F238E27FC236}">
                  <a16:creationId xmlns:a16="http://schemas.microsoft.com/office/drawing/2014/main" id="{21C26A78-0A3F-354E-A63C-89BED9AE2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6" name="Text Box 9">
              <a:extLst>
                <a:ext uri="{FF2B5EF4-FFF2-40B4-BE49-F238E27FC236}">
                  <a16:creationId xmlns:a16="http://schemas.microsoft.com/office/drawing/2014/main" id="{DA8180A0-355D-4443-A3E9-8DAB81C3CB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0117" name="Group 10">
            <a:extLst>
              <a:ext uri="{FF2B5EF4-FFF2-40B4-BE49-F238E27FC236}">
                <a16:creationId xmlns:a16="http://schemas.microsoft.com/office/drawing/2014/main" id="{E35FC960-87EF-1249-9664-ECB0AB0FEF7E}"/>
              </a:ext>
            </a:extLst>
          </p:cNvPr>
          <p:cNvGrpSpPr>
            <a:grpSpLocks/>
          </p:cNvGrpSpPr>
          <p:nvPr/>
        </p:nvGrpSpPr>
        <p:grpSpPr bwMode="auto">
          <a:xfrm>
            <a:off x="1844298" y="5491486"/>
            <a:ext cx="533400" cy="533400"/>
            <a:chOff x="1824" y="2736"/>
            <a:chExt cx="336" cy="336"/>
          </a:xfrm>
        </p:grpSpPr>
        <p:sp>
          <p:nvSpPr>
            <p:cNvPr id="90153" name="Oval 11">
              <a:extLst>
                <a:ext uri="{FF2B5EF4-FFF2-40B4-BE49-F238E27FC236}">
                  <a16:creationId xmlns:a16="http://schemas.microsoft.com/office/drawing/2014/main" id="{A4D6B844-5E9E-2748-8AAA-5AFAD4CFA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4" name="Text Box 12">
              <a:extLst>
                <a:ext uri="{FF2B5EF4-FFF2-40B4-BE49-F238E27FC236}">
                  <a16:creationId xmlns:a16="http://schemas.microsoft.com/office/drawing/2014/main" id="{2609196F-01A8-F542-BDD2-355B6A234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90118" name="Group 13">
            <a:extLst>
              <a:ext uri="{FF2B5EF4-FFF2-40B4-BE49-F238E27FC236}">
                <a16:creationId xmlns:a16="http://schemas.microsoft.com/office/drawing/2014/main" id="{B14AD602-C5CB-3643-B0E3-14DF9424980F}"/>
              </a:ext>
            </a:extLst>
          </p:cNvPr>
          <p:cNvGrpSpPr>
            <a:grpSpLocks/>
          </p:cNvGrpSpPr>
          <p:nvPr/>
        </p:nvGrpSpPr>
        <p:grpSpPr bwMode="auto">
          <a:xfrm>
            <a:off x="3444498" y="4577086"/>
            <a:ext cx="533400" cy="533400"/>
            <a:chOff x="1824" y="2736"/>
            <a:chExt cx="336" cy="336"/>
          </a:xfrm>
        </p:grpSpPr>
        <p:sp>
          <p:nvSpPr>
            <p:cNvPr id="90151" name="Oval 14">
              <a:extLst>
                <a:ext uri="{FF2B5EF4-FFF2-40B4-BE49-F238E27FC236}">
                  <a16:creationId xmlns:a16="http://schemas.microsoft.com/office/drawing/2014/main" id="{BE2D0FE6-0E24-9943-A11F-44C90EDA7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2" name="Text Box 15">
              <a:extLst>
                <a:ext uri="{FF2B5EF4-FFF2-40B4-BE49-F238E27FC236}">
                  <a16:creationId xmlns:a16="http://schemas.microsoft.com/office/drawing/2014/main" id="{921CA9ED-ADE4-C34C-8DFF-8E2CF8250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90119" name="Group 16">
            <a:extLst>
              <a:ext uri="{FF2B5EF4-FFF2-40B4-BE49-F238E27FC236}">
                <a16:creationId xmlns:a16="http://schemas.microsoft.com/office/drawing/2014/main" id="{BF28AC79-5038-4646-B2D9-5DD868C0C1BC}"/>
              </a:ext>
            </a:extLst>
          </p:cNvPr>
          <p:cNvGrpSpPr>
            <a:grpSpLocks/>
          </p:cNvGrpSpPr>
          <p:nvPr/>
        </p:nvGrpSpPr>
        <p:grpSpPr bwMode="auto">
          <a:xfrm>
            <a:off x="2149098" y="4348486"/>
            <a:ext cx="533400" cy="533400"/>
            <a:chOff x="1824" y="2736"/>
            <a:chExt cx="336" cy="336"/>
          </a:xfrm>
        </p:grpSpPr>
        <p:sp>
          <p:nvSpPr>
            <p:cNvPr id="90149" name="Oval 17">
              <a:extLst>
                <a:ext uri="{FF2B5EF4-FFF2-40B4-BE49-F238E27FC236}">
                  <a16:creationId xmlns:a16="http://schemas.microsoft.com/office/drawing/2014/main" id="{590952E9-2BEC-9740-A267-9350FAE22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0" name="Text Box 18">
              <a:extLst>
                <a:ext uri="{FF2B5EF4-FFF2-40B4-BE49-F238E27FC236}">
                  <a16:creationId xmlns:a16="http://schemas.microsoft.com/office/drawing/2014/main" id="{34DD8400-0E74-4845-8072-752D2FA5F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90120" name="Line 19">
            <a:extLst>
              <a:ext uri="{FF2B5EF4-FFF2-40B4-BE49-F238E27FC236}">
                <a16:creationId xmlns:a16="http://schemas.microsoft.com/office/drawing/2014/main" id="{DB62A632-8F46-AF46-804A-4464CF074D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7098" y="3662686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20">
            <a:extLst>
              <a:ext uri="{FF2B5EF4-FFF2-40B4-BE49-F238E27FC236}">
                <a16:creationId xmlns:a16="http://schemas.microsoft.com/office/drawing/2014/main" id="{473641B1-EF75-4F4E-9ADB-DB6297F53B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7698" y="381508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21">
            <a:extLst>
              <a:ext uri="{FF2B5EF4-FFF2-40B4-BE49-F238E27FC236}">
                <a16:creationId xmlns:a16="http://schemas.microsoft.com/office/drawing/2014/main" id="{A6F13730-6C68-AC44-967B-E82A347FCC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9498" y="4348486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22">
            <a:extLst>
              <a:ext uri="{FF2B5EF4-FFF2-40B4-BE49-F238E27FC236}">
                <a16:creationId xmlns:a16="http://schemas.microsoft.com/office/drawing/2014/main" id="{919EA70D-9824-AF4E-914D-1F132CB13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5298" y="4881886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23">
            <a:extLst>
              <a:ext uri="{FF2B5EF4-FFF2-40B4-BE49-F238E27FC236}">
                <a16:creationId xmlns:a16="http://schemas.microsoft.com/office/drawing/2014/main" id="{DE72608A-4A24-5D41-B372-3BE715CB06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2498" y="4577086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24">
            <a:extLst>
              <a:ext uri="{FF2B5EF4-FFF2-40B4-BE49-F238E27FC236}">
                <a16:creationId xmlns:a16="http://schemas.microsoft.com/office/drawing/2014/main" id="{AE0E8F18-4F44-9F46-9584-7D4397DC7923}"/>
              </a:ext>
            </a:extLst>
          </p:cNvPr>
          <p:cNvGrpSpPr>
            <a:grpSpLocks/>
          </p:cNvGrpSpPr>
          <p:nvPr/>
        </p:nvGrpSpPr>
        <p:grpSpPr bwMode="auto">
          <a:xfrm>
            <a:off x="6263898" y="3205486"/>
            <a:ext cx="533400" cy="533400"/>
            <a:chOff x="1824" y="2736"/>
            <a:chExt cx="336" cy="336"/>
          </a:xfrm>
        </p:grpSpPr>
        <p:sp>
          <p:nvSpPr>
            <p:cNvPr id="90147" name="Oval 25">
              <a:extLst>
                <a:ext uri="{FF2B5EF4-FFF2-40B4-BE49-F238E27FC236}">
                  <a16:creationId xmlns:a16="http://schemas.microsoft.com/office/drawing/2014/main" id="{A6F3AD0D-3EFF-8D4D-89CD-91403594D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8" name="Text Box 26">
              <a:extLst>
                <a:ext uri="{FF2B5EF4-FFF2-40B4-BE49-F238E27FC236}">
                  <a16:creationId xmlns:a16="http://schemas.microsoft.com/office/drawing/2014/main" id="{86D8BAD5-FA3B-0C47-9A3D-FE49C8620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F354B00-F126-A649-BC96-CF53E34774C7}"/>
              </a:ext>
            </a:extLst>
          </p:cNvPr>
          <p:cNvGrpSpPr>
            <a:grpSpLocks/>
          </p:cNvGrpSpPr>
          <p:nvPr/>
        </p:nvGrpSpPr>
        <p:grpSpPr bwMode="auto">
          <a:xfrm>
            <a:off x="5197098" y="3967486"/>
            <a:ext cx="533400" cy="533400"/>
            <a:chOff x="1824" y="2736"/>
            <a:chExt cx="336" cy="336"/>
          </a:xfrm>
        </p:grpSpPr>
        <p:sp>
          <p:nvSpPr>
            <p:cNvPr id="90145" name="Oval 28">
              <a:extLst>
                <a:ext uri="{FF2B5EF4-FFF2-40B4-BE49-F238E27FC236}">
                  <a16:creationId xmlns:a16="http://schemas.microsoft.com/office/drawing/2014/main" id="{FC5068D2-BD3B-8343-8774-E123F02F5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6" name="Text Box 29">
              <a:extLst>
                <a:ext uri="{FF2B5EF4-FFF2-40B4-BE49-F238E27FC236}">
                  <a16:creationId xmlns:a16="http://schemas.microsoft.com/office/drawing/2014/main" id="{62C04C1E-C0A7-FC4B-B8BB-C0E0490BF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" name="Group 30">
            <a:extLst>
              <a:ext uri="{FF2B5EF4-FFF2-40B4-BE49-F238E27FC236}">
                <a16:creationId xmlns:a16="http://schemas.microsoft.com/office/drawing/2014/main" id="{5B0A5F38-B8E0-6641-9599-2DEAA62D8AB6}"/>
              </a:ext>
            </a:extLst>
          </p:cNvPr>
          <p:cNvGrpSpPr>
            <a:grpSpLocks/>
          </p:cNvGrpSpPr>
          <p:nvPr/>
        </p:nvGrpSpPr>
        <p:grpSpPr bwMode="auto">
          <a:xfrm>
            <a:off x="6035298" y="5415286"/>
            <a:ext cx="533400" cy="533400"/>
            <a:chOff x="1824" y="2736"/>
            <a:chExt cx="336" cy="336"/>
          </a:xfrm>
        </p:grpSpPr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6033F351-A857-AE4F-8021-9302FF471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4" name="Text Box 32">
              <a:extLst>
                <a:ext uri="{FF2B5EF4-FFF2-40B4-BE49-F238E27FC236}">
                  <a16:creationId xmlns:a16="http://schemas.microsoft.com/office/drawing/2014/main" id="{B190AB5B-7C51-4447-8956-9E55A1E6C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3932B5AD-DEC7-7440-A200-F9FAB943ADA0}"/>
              </a:ext>
            </a:extLst>
          </p:cNvPr>
          <p:cNvGrpSpPr>
            <a:grpSpLocks/>
          </p:cNvGrpSpPr>
          <p:nvPr/>
        </p:nvGrpSpPr>
        <p:grpSpPr bwMode="auto">
          <a:xfrm>
            <a:off x="7635498" y="4500886"/>
            <a:ext cx="533400" cy="533400"/>
            <a:chOff x="1824" y="2736"/>
            <a:chExt cx="336" cy="336"/>
          </a:xfrm>
        </p:grpSpPr>
        <p:sp>
          <p:nvSpPr>
            <p:cNvPr id="90141" name="Oval 34">
              <a:extLst>
                <a:ext uri="{FF2B5EF4-FFF2-40B4-BE49-F238E27FC236}">
                  <a16:creationId xmlns:a16="http://schemas.microsoft.com/office/drawing/2014/main" id="{370490E2-EBE7-F045-A7AB-A594A03AC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2" name="Text Box 35">
              <a:extLst>
                <a:ext uri="{FF2B5EF4-FFF2-40B4-BE49-F238E27FC236}">
                  <a16:creationId xmlns:a16="http://schemas.microsoft.com/office/drawing/2014/main" id="{D05F0620-FC7D-2F47-8FED-101918EA0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1" name="Group 36">
            <a:extLst>
              <a:ext uri="{FF2B5EF4-FFF2-40B4-BE49-F238E27FC236}">
                <a16:creationId xmlns:a16="http://schemas.microsoft.com/office/drawing/2014/main" id="{A6E1223A-3993-B342-B05F-D46A73F32ACD}"/>
              </a:ext>
            </a:extLst>
          </p:cNvPr>
          <p:cNvGrpSpPr>
            <a:grpSpLocks/>
          </p:cNvGrpSpPr>
          <p:nvPr/>
        </p:nvGrpSpPr>
        <p:grpSpPr bwMode="auto">
          <a:xfrm>
            <a:off x="6340098" y="4272286"/>
            <a:ext cx="533400" cy="533400"/>
            <a:chOff x="1824" y="2736"/>
            <a:chExt cx="336" cy="336"/>
          </a:xfrm>
        </p:grpSpPr>
        <p:sp>
          <p:nvSpPr>
            <p:cNvPr id="90139" name="Oval 37">
              <a:extLst>
                <a:ext uri="{FF2B5EF4-FFF2-40B4-BE49-F238E27FC236}">
                  <a16:creationId xmlns:a16="http://schemas.microsoft.com/office/drawing/2014/main" id="{FCCB65FD-683C-F741-A2FC-729D77CD9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0" name="Text Box 38">
              <a:extLst>
                <a:ext uri="{FF2B5EF4-FFF2-40B4-BE49-F238E27FC236}">
                  <a16:creationId xmlns:a16="http://schemas.microsoft.com/office/drawing/2014/main" id="{256E5140-A4A1-3542-AE2E-EE5ACE2A3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55692" name="Line 44">
            <a:extLst>
              <a:ext uri="{FF2B5EF4-FFF2-40B4-BE49-F238E27FC236}">
                <a16:creationId xmlns:a16="http://schemas.microsoft.com/office/drawing/2014/main" id="{9099EA8C-110B-A349-9CFD-ED9551ECF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8098" y="3434086"/>
            <a:ext cx="685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3" name="Line 45">
            <a:extLst>
              <a:ext uri="{FF2B5EF4-FFF2-40B4-BE49-F238E27FC236}">
                <a16:creationId xmlns:a16="http://schemas.microsoft.com/office/drawing/2014/main" id="{DDBA860D-2696-BF42-9583-9DA4239DF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0498" y="4348486"/>
            <a:ext cx="609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4" name="Line 46">
            <a:extLst>
              <a:ext uri="{FF2B5EF4-FFF2-40B4-BE49-F238E27FC236}">
                <a16:creationId xmlns:a16="http://schemas.microsoft.com/office/drawing/2014/main" id="{7F771DBA-85A8-FA4E-B4F6-71BC8B333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898" y="3738886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5" name="Line 47">
            <a:extLst>
              <a:ext uri="{FF2B5EF4-FFF2-40B4-BE49-F238E27FC236}">
                <a16:creationId xmlns:a16="http://schemas.microsoft.com/office/drawing/2014/main" id="{4211EE70-74DD-7D42-B017-076CD59FE1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6298" y="4805686"/>
            <a:ext cx="1524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6" name="Line 48">
            <a:extLst>
              <a:ext uri="{FF2B5EF4-FFF2-40B4-BE49-F238E27FC236}">
                <a16:creationId xmlns:a16="http://schemas.microsoft.com/office/drawing/2014/main" id="{D59CD6E4-2D94-824F-857B-4DA02BD89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498" y="4500886"/>
            <a:ext cx="762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Text Box 49">
            <a:extLst>
              <a:ext uri="{FF2B5EF4-FFF2-40B4-BE49-F238E27FC236}">
                <a16:creationId xmlns:a16="http://schemas.microsoft.com/office/drawing/2014/main" id="{67C2B15A-8727-E246-BDB3-89E8BFE1D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498" y="2595886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</a:p>
        </p:txBody>
      </p:sp>
      <p:sp>
        <p:nvSpPr>
          <p:cNvPr id="155698" name="Text Box 50">
            <a:extLst>
              <a:ext uri="{FF2B5EF4-FFF2-40B4-BE49-F238E27FC236}">
                <a16:creationId xmlns:a16="http://schemas.microsoft.com/office/drawing/2014/main" id="{406FE032-B486-E148-9A8A-B5D987A0C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698" y="2457773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  <a:r>
              <a:rPr lang="en-US" altLang="en-US" sz="2800" baseline="30000"/>
              <a:t>R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19608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9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D3ACEE69-917B-784D-8D60-D89EA9306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57753"/>
            <a:ext cx="7543800" cy="639763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02665D-B2DC-BE45-8B3C-6921CBFE8406}"/>
              </a:ext>
            </a:extLst>
          </p:cNvPr>
          <p:cNvSpPr txBox="1"/>
          <p:nvPr/>
        </p:nvSpPr>
        <p:spPr>
          <a:xfrm>
            <a:off x="381000" y="1671321"/>
            <a:ext cx="65913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Run  BFS/DFS from some node u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If not all nodes are visited:</a:t>
            </a:r>
          </a:p>
          <a:p>
            <a:pPr lvl="1"/>
            <a:r>
              <a:rPr lang="en-US" sz="2800" dirty="0"/>
              <a:t>return false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Create graph G</a:t>
            </a:r>
            <a:r>
              <a:rPr lang="en-US" sz="28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Run BFS/DFS on G</a:t>
            </a:r>
            <a:r>
              <a:rPr lang="en-US" sz="2800" baseline="30000" dirty="0"/>
              <a:t>R</a:t>
            </a:r>
            <a:r>
              <a:rPr lang="en-US" sz="28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If not all nodes are visited: </a:t>
            </a:r>
          </a:p>
          <a:p>
            <a:pPr lvl="1"/>
            <a:r>
              <a:rPr lang="en-US" sz="2800" dirty="0"/>
              <a:t>return false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22847534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60BD491-454F-E346-91C2-1CCC7B475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it correct?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B189BCC4-F786-BA46-A561-AAF83C2DD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8763"/>
            <a:ext cx="8001000" cy="3843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first search?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Starting at u, we can reach every node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second search (reverse graph)?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All nodes can reach u. 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We can get from u to every node in G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000" dirty="0">
                <a:ea typeface="ＭＳ Ｐゴシック" panose="020B0600070205080204" pitchFamily="34" charset="-128"/>
              </a:rPr>
              <a:t>, therefore, if we reverse the edges (i.e. G), then we have a path from every node to u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Which means that any node can reach any other node!  Given any two nodes s and t we can create a path through u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A20D8757-DD0A-1C48-992F-B378CF50551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6132163"/>
            <a:ext cx="533400" cy="533400"/>
            <a:chOff x="1824" y="2736"/>
            <a:chExt cx="336" cy="336"/>
          </a:xfrm>
        </p:grpSpPr>
        <p:sp>
          <p:nvSpPr>
            <p:cNvPr id="92176" name="Oval 24">
              <a:extLst>
                <a:ext uri="{FF2B5EF4-FFF2-40B4-BE49-F238E27FC236}">
                  <a16:creationId xmlns:a16="http://schemas.microsoft.com/office/drawing/2014/main" id="{7A9503D0-9C6F-2948-A7E3-F901C3898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7" name="Text Box 25">
              <a:extLst>
                <a:ext uri="{FF2B5EF4-FFF2-40B4-BE49-F238E27FC236}">
                  <a16:creationId xmlns:a16="http://schemas.microsoft.com/office/drawing/2014/main" id="{8FF814F7-7C35-1545-BFFA-5D95BECB2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</p:grpSp>
      <p:sp>
        <p:nvSpPr>
          <p:cNvPr id="159770" name="Line 26">
            <a:extLst>
              <a:ext uri="{FF2B5EF4-FFF2-40B4-BE49-F238E27FC236}">
                <a16:creationId xmlns:a16="http://schemas.microsoft.com/office/drawing/2014/main" id="{0526D1B6-DCE1-1940-AFB0-717F59F4E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7">
            <a:extLst>
              <a:ext uri="{FF2B5EF4-FFF2-40B4-BE49-F238E27FC236}">
                <a16:creationId xmlns:a16="http://schemas.microsoft.com/office/drawing/2014/main" id="{715F1FEA-488B-3D45-9057-8B7799520242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6132163"/>
            <a:ext cx="533400" cy="533400"/>
            <a:chOff x="1824" y="2736"/>
            <a:chExt cx="336" cy="336"/>
          </a:xfrm>
        </p:grpSpPr>
        <p:sp>
          <p:nvSpPr>
            <p:cNvPr id="92174" name="Oval 28">
              <a:extLst>
                <a:ext uri="{FF2B5EF4-FFF2-40B4-BE49-F238E27FC236}">
                  <a16:creationId xmlns:a16="http://schemas.microsoft.com/office/drawing/2014/main" id="{0DAB2418-11D5-2945-A77C-88F1FAE22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5" name="Text Box 29">
              <a:extLst>
                <a:ext uri="{FF2B5EF4-FFF2-40B4-BE49-F238E27FC236}">
                  <a16:creationId xmlns:a16="http://schemas.microsoft.com/office/drawing/2014/main" id="{27000FD6-0634-0649-B236-2D439CF50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</p:grpSp>
      <p:grpSp>
        <p:nvGrpSpPr>
          <p:cNvPr id="4" name="Group 30">
            <a:extLst>
              <a:ext uri="{FF2B5EF4-FFF2-40B4-BE49-F238E27FC236}">
                <a16:creationId xmlns:a16="http://schemas.microsoft.com/office/drawing/2014/main" id="{1B3A0DE6-C370-2C4C-8401-D7DD51DF5402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6132163"/>
            <a:ext cx="533400" cy="533400"/>
            <a:chOff x="1824" y="2736"/>
            <a:chExt cx="336" cy="336"/>
          </a:xfrm>
        </p:grpSpPr>
        <p:sp>
          <p:nvSpPr>
            <p:cNvPr id="92172" name="Oval 31">
              <a:extLst>
                <a:ext uri="{FF2B5EF4-FFF2-40B4-BE49-F238E27FC236}">
                  <a16:creationId xmlns:a16="http://schemas.microsoft.com/office/drawing/2014/main" id="{8432C581-7AC9-854A-8D1B-DEDFFAC29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3" name="Text Box 32">
              <a:extLst>
                <a:ext uri="{FF2B5EF4-FFF2-40B4-BE49-F238E27FC236}">
                  <a16:creationId xmlns:a16="http://schemas.microsoft.com/office/drawing/2014/main" id="{587690A8-EDC4-8D4F-915C-B2825B24C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159777" name="Line 33">
            <a:extLst>
              <a:ext uri="{FF2B5EF4-FFF2-40B4-BE49-F238E27FC236}">
                <a16:creationId xmlns:a16="http://schemas.microsoft.com/office/drawing/2014/main" id="{161C4E00-5979-934E-AD6F-7C592A081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8" name="Text Box 34">
            <a:extLst>
              <a:ext uri="{FF2B5EF4-FFF2-40B4-BE49-F238E27FC236}">
                <a16:creationId xmlns:a16="http://schemas.microsoft.com/office/drawing/2014/main" id="{D63C57CF-2EBB-594F-B398-B971DE40A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  <p:sp>
        <p:nvSpPr>
          <p:cNvPr id="159779" name="Line 35">
            <a:extLst>
              <a:ext uri="{FF2B5EF4-FFF2-40B4-BE49-F238E27FC236}">
                <a16:creationId xmlns:a16="http://schemas.microsoft.com/office/drawing/2014/main" id="{5352D2EE-D39E-5649-84E9-4530B2626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0" name="Line 36">
            <a:extLst>
              <a:ext uri="{FF2B5EF4-FFF2-40B4-BE49-F238E27FC236}">
                <a16:creationId xmlns:a16="http://schemas.microsoft.com/office/drawing/2014/main" id="{7598C386-20B5-2347-92EF-68C0184CE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1" name="Text Box 37">
            <a:extLst>
              <a:ext uri="{FF2B5EF4-FFF2-40B4-BE49-F238E27FC236}">
                <a16:creationId xmlns:a16="http://schemas.microsoft.com/office/drawing/2014/main" id="{66FE58EA-0A6D-6D47-A1C2-AA5EF25B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3463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78" grpId="0"/>
      <p:bldP spid="15978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CC54A-6007-1342-A67A-BBA0C63B2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F4239-DC7B-D34A-9FE0-29A18B2904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30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Connectedness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ABEA20-EA0B-9149-A216-4CFC3C979D46}"/>
              </a:ext>
            </a:extLst>
          </p:cNvPr>
          <p:cNvSpPr txBox="1">
            <a:spLocks/>
          </p:cNvSpPr>
          <p:nvPr/>
        </p:nvSpPr>
        <p:spPr>
          <a:xfrm>
            <a:off x="924524" y="2584269"/>
            <a:ext cx="3665062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Pick any starting vertex u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Run DFS/BFS from u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For each vertex v: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     if !visited[v]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         return false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return true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CF48FA-B6A7-CD48-AE8E-CB7CD6EDDE84}"/>
              </a:ext>
            </a:extLst>
          </p:cNvPr>
          <p:cNvCxnSpPr/>
          <p:nvPr/>
        </p:nvCxnSpPr>
        <p:spPr>
          <a:xfrm>
            <a:off x="801189" y="2281646"/>
            <a:ext cx="725424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46047CD-C96F-6640-8003-7F4C7D62AF80}"/>
              </a:ext>
            </a:extLst>
          </p:cNvPr>
          <p:cNvSpPr txBox="1"/>
          <p:nvPr/>
        </p:nvSpPr>
        <p:spPr>
          <a:xfrm>
            <a:off x="5107359" y="3701143"/>
            <a:ext cx="2786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run-time?</a:t>
            </a:r>
          </a:p>
        </p:txBody>
      </p:sp>
    </p:spTree>
    <p:extLst>
      <p:ext uri="{BB962C8B-B14F-4D97-AF65-F5344CB8AC3E}">
        <p14:creationId xmlns:p14="http://schemas.microsoft.com/office/powerpoint/2010/main" val="200289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F500F-64C1-5E49-9187-EB7CFADA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on graphs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A19286B-0CAB-974D-A305-DF61871B4088}"/>
              </a:ext>
            </a:extLst>
          </p:cNvPr>
          <p:cNvSpPr txBox="1"/>
          <p:nvPr/>
        </p:nvSpPr>
        <p:spPr>
          <a:xfrm>
            <a:off x="5365857" y="1862256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graphDFS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 = new Stack()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s</a:t>
            </a:r>
            <a:r>
              <a:rPr lang="en-US" sz="2400" dirty="0" err="1"/>
              <a:t>.add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47C605-22D4-9E4B-8FF6-E0D809C13078}"/>
              </a:ext>
            </a:extLst>
          </p:cNvPr>
          <p:cNvSpPr txBox="1"/>
          <p:nvPr/>
        </p:nvSpPr>
        <p:spPr>
          <a:xfrm>
            <a:off x="612648" y="1862256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graphBFS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q</a:t>
            </a:r>
            <a:r>
              <a:rPr lang="en-US" sz="2400" dirty="0"/>
              <a:t> = new Queue()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q.</a:t>
            </a:r>
            <a:r>
              <a:rPr lang="en-US" sz="2400" dirty="0" err="1"/>
              <a:t>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q</a:t>
            </a:r>
            <a:r>
              <a:rPr lang="en-US" sz="2400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3C93B6-138E-FA43-9A29-E21BF11C898B}"/>
              </a:ext>
            </a:extLst>
          </p:cNvPr>
          <p:cNvSpPr txBox="1"/>
          <p:nvPr/>
        </p:nvSpPr>
        <p:spPr>
          <a:xfrm>
            <a:off x="2480443" y="3811012"/>
            <a:ext cx="50403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2283882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746D32-B235-DB49-BDF3-908D5CCB554F}"/>
              </a:ext>
            </a:extLst>
          </p:cNvPr>
          <p:cNvSpPr txBox="1"/>
          <p:nvPr/>
        </p:nvSpPr>
        <p:spPr>
          <a:xfrm>
            <a:off x="433619" y="1861149"/>
            <a:ext cx="2685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graphDFS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 )</a:t>
            </a:r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 = new Stack()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00B0F0"/>
                </a:solidFill>
              </a:rPr>
              <a:t>s.</a:t>
            </a:r>
            <a:r>
              <a:rPr lang="en-US" sz="2400" dirty="0" err="1"/>
              <a:t>add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start</a:t>
            </a:r>
            <a:r>
              <a:rPr lang="en-US" sz="2400" dirty="0"/>
              <a:t>)</a:t>
            </a:r>
          </a:p>
          <a:p>
            <a:r>
              <a:rPr lang="en-US" sz="2400" dirty="0"/>
              <a:t>     </a:t>
            </a:r>
            <a:r>
              <a:rPr lang="en-US" sz="2400" dirty="0" err="1">
                <a:solidFill>
                  <a:srgbClr val="C00000"/>
                </a:solidFill>
              </a:rPr>
              <a:t>treeSearch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F0"/>
                </a:solidFill>
              </a:rPr>
              <a:t>s</a:t>
            </a:r>
            <a:r>
              <a:rPr lang="en-US" sz="2400" dirty="0"/>
              <a:t>)</a:t>
            </a:r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</a:t>
            </a:r>
            <a:r>
              <a:rPr lang="en-US" altLang="en-US" sz="2800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7A9DC7C-E31F-EF4A-9E20-635A46F70A99}"/>
              </a:ext>
            </a:extLst>
          </p:cNvPr>
          <p:cNvSpPr/>
          <p:nvPr/>
        </p:nvSpPr>
        <p:spPr>
          <a:xfrm>
            <a:off x="746234" y="2303079"/>
            <a:ext cx="2501463" cy="118109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4">
            <a:extLst>
              <a:ext uri="{FF2B5EF4-FFF2-40B4-BE49-F238E27FC236}">
                <a16:creationId xmlns:a16="http://schemas.microsoft.com/office/drawing/2014/main" id="{9D2CA70E-F1EF-8343-8307-FC77EC2CD4E6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38" name="Oval 5">
              <a:extLst>
                <a:ext uri="{FF2B5EF4-FFF2-40B4-BE49-F238E27FC236}">
                  <a16:creationId xmlns:a16="http://schemas.microsoft.com/office/drawing/2014/main" id="{67078EE8-D52C-0B4B-897E-868B2470F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" name="Text Box 6">
              <a:extLst>
                <a:ext uri="{FF2B5EF4-FFF2-40B4-BE49-F238E27FC236}">
                  <a16:creationId xmlns:a16="http://schemas.microsoft.com/office/drawing/2014/main" id="{A1F8AC99-0F2E-1F4F-A9C3-1319D87246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40" name="Group 7">
            <a:extLst>
              <a:ext uri="{FF2B5EF4-FFF2-40B4-BE49-F238E27FC236}">
                <a16:creationId xmlns:a16="http://schemas.microsoft.com/office/drawing/2014/main" id="{966ABE78-434A-6A47-96B1-7C94BAD93FCF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41" name="Oval 8">
              <a:extLst>
                <a:ext uri="{FF2B5EF4-FFF2-40B4-BE49-F238E27FC236}">
                  <a16:creationId xmlns:a16="http://schemas.microsoft.com/office/drawing/2014/main" id="{DF825DE3-C04C-704C-842E-32AE0A6F4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" name="Text Box 9">
              <a:extLst>
                <a:ext uri="{FF2B5EF4-FFF2-40B4-BE49-F238E27FC236}">
                  <a16:creationId xmlns:a16="http://schemas.microsoft.com/office/drawing/2014/main" id="{B0D18CDA-1307-9946-9695-97DE69D2D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43" name="Group 10">
            <a:extLst>
              <a:ext uri="{FF2B5EF4-FFF2-40B4-BE49-F238E27FC236}">
                <a16:creationId xmlns:a16="http://schemas.microsoft.com/office/drawing/2014/main" id="{2F3FF694-057F-714F-836D-90909016F630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44" name="Oval 11">
              <a:extLst>
                <a:ext uri="{FF2B5EF4-FFF2-40B4-BE49-F238E27FC236}">
                  <a16:creationId xmlns:a16="http://schemas.microsoft.com/office/drawing/2014/main" id="{4FB67519-1856-5747-B3E9-EA134FB97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5" name="Text Box 12">
              <a:extLst>
                <a:ext uri="{FF2B5EF4-FFF2-40B4-BE49-F238E27FC236}">
                  <a16:creationId xmlns:a16="http://schemas.microsoft.com/office/drawing/2014/main" id="{27FCF218-188B-1E47-BD20-DDEFABB859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46" name="Group 13">
            <a:extLst>
              <a:ext uri="{FF2B5EF4-FFF2-40B4-BE49-F238E27FC236}">
                <a16:creationId xmlns:a16="http://schemas.microsoft.com/office/drawing/2014/main" id="{412CEBA8-26DE-0341-9548-2AA55472BC51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47" name="Oval 14">
              <a:extLst>
                <a:ext uri="{FF2B5EF4-FFF2-40B4-BE49-F238E27FC236}">
                  <a16:creationId xmlns:a16="http://schemas.microsoft.com/office/drawing/2014/main" id="{8E06FA17-5941-E44E-9E51-EAB51C520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" name="Text Box 15">
              <a:extLst>
                <a:ext uri="{FF2B5EF4-FFF2-40B4-BE49-F238E27FC236}">
                  <a16:creationId xmlns:a16="http://schemas.microsoft.com/office/drawing/2014/main" id="{42D541CF-CB6E-DA41-B6DB-ED1213640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9" name="Group 16">
            <a:extLst>
              <a:ext uri="{FF2B5EF4-FFF2-40B4-BE49-F238E27FC236}">
                <a16:creationId xmlns:a16="http://schemas.microsoft.com/office/drawing/2014/main" id="{101D6600-FD4F-BA46-81BC-6985A7DC897B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50" name="Oval 17">
              <a:extLst>
                <a:ext uri="{FF2B5EF4-FFF2-40B4-BE49-F238E27FC236}">
                  <a16:creationId xmlns:a16="http://schemas.microsoft.com/office/drawing/2014/main" id="{D4F7C98B-09DC-F043-A953-4CD09F340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" name="Text Box 18">
              <a:extLst>
                <a:ext uri="{FF2B5EF4-FFF2-40B4-BE49-F238E27FC236}">
                  <a16:creationId xmlns:a16="http://schemas.microsoft.com/office/drawing/2014/main" id="{F272F3DD-A6EA-4049-ABB6-F6B623F1A2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2" name="Group 19">
            <a:extLst>
              <a:ext uri="{FF2B5EF4-FFF2-40B4-BE49-F238E27FC236}">
                <a16:creationId xmlns:a16="http://schemas.microsoft.com/office/drawing/2014/main" id="{949838F7-898B-0C44-8093-5FB1BC523F55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53" name="Oval 20">
              <a:extLst>
                <a:ext uri="{FF2B5EF4-FFF2-40B4-BE49-F238E27FC236}">
                  <a16:creationId xmlns:a16="http://schemas.microsoft.com/office/drawing/2014/main" id="{479F13B3-9DB0-1942-B1F4-D790A701B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" name="Text Box 21">
              <a:extLst>
                <a:ext uri="{FF2B5EF4-FFF2-40B4-BE49-F238E27FC236}">
                  <a16:creationId xmlns:a16="http://schemas.microsoft.com/office/drawing/2014/main" id="{01567EA6-3602-8E47-A0D7-078CAC645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5" name="Group 22">
            <a:extLst>
              <a:ext uri="{FF2B5EF4-FFF2-40B4-BE49-F238E27FC236}">
                <a16:creationId xmlns:a16="http://schemas.microsoft.com/office/drawing/2014/main" id="{12FD75B8-98A9-9944-8119-501541033A8B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56" name="Oval 23">
              <a:extLst>
                <a:ext uri="{FF2B5EF4-FFF2-40B4-BE49-F238E27FC236}">
                  <a16:creationId xmlns:a16="http://schemas.microsoft.com/office/drawing/2014/main" id="{A0342D30-CBA2-AE4D-9D7A-B309C6867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" name="Text Box 24">
              <a:extLst>
                <a:ext uri="{FF2B5EF4-FFF2-40B4-BE49-F238E27FC236}">
                  <a16:creationId xmlns:a16="http://schemas.microsoft.com/office/drawing/2014/main" id="{01C324CD-5695-5B49-A808-E4EE888D1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58" name="Line 25">
            <a:extLst>
              <a:ext uri="{FF2B5EF4-FFF2-40B4-BE49-F238E27FC236}">
                <a16:creationId xmlns:a16="http://schemas.microsoft.com/office/drawing/2014/main" id="{67B1CA62-6150-254B-9A24-724CB9FED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6">
            <a:extLst>
              <a:ext uri="{FF2B5EF4-FFF2-40B4-BE49-F238E27FC236}">
                <a16:creationId xmlns:a16="http://schemas.microsoft.com/office/drawing/2014/main" id="{0DAF4FA6-31AA-A545-8CF3-D3AD0A31A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7">
            <a:extLst>
              <a:ext uri="{FF2B5EF4-FFF2-40B4-BE49-F238E27FC236}">
                <a16:creationId xmlns:a16="http://schemas.microsoft.com/office/drawing/2014/main" id="{0DD4F0FA-07E4-DE49-932D-AFC5226E2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8">
            <a:extLst>
              <a:ext uri="{FF2B5EF4-FFF2-40B4-BE49-F238E27FC236}">
                <a16:creationId xmlns:a16="http://schemas.microsoft.com/office/drawing/2014/main" id="{2B6AE869-BD7D-AE42-8212-698734B9E2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9">
            <a:extLst>
              <a:ext uri="{FF2B5EF4-FFF2-40B4-BE49-F238E27FC236}">
                <a16:creationId xmlns:a16="http://schemas.microsoft.com/office/drawing/2014/main" id="{BA3BDB6F-C153-7E43-8052-35E6916A4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0">
            <a:extLst>
              <a:ext uri="{FF2B5EF4-FFF2-40B4-BE49-F238E27FC236}">
                <a16:creationId xmlns:a16="http://schemas.microsoft.com/office/drawing/2014/main" id="{3EB3C0D6-A570-0F47-9C67-CAB4D9F520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1">
            <a:extLst>
              <a:ext uri="{FF2B5EF4-FFF2-40B4-BE49-F238E27FC236}">
                <a16:creationId xmlns:a16="http://schemas.microsoft.com/office/drawing/2014/main" id="{17C4CD5C-2FAB-7845-9E17-2B4CAAE63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2">
            <a:extLst>
              <a:ext uri="{FF2B5EF4-FFF2-40B4-BE49-F238E27FC236}">
                <a16:creationId xmlns:a16="http://schemas.microsoft.com/office/drawing/2014/main" id="{7392F8D3-9637-7746-92CF-3CBA5AAEB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8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A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C2E0E9-EACE-1A4E-8E87-151E1E268D09}"/>
              </a:ext>
            </a:extLst>
          </p:cNvPr>
          <p:cNvSpPr txBox="1"/>
          <p:nvPr/>
        </p:nvSpPr>
        <p:spPr>
          <a:xfrm>
            <a:off x="3459630" y="5646003"/>
            <a:ext cx="5556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order will the nodes get printed out?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Assume edges are traversed alphabetically.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412310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3" y="5500687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A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970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0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D66-1B86-ED43-8819-F30E323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1F08F95-A06D-4045-92E7-A1A77AC5A85A}"/>
              </a:ext>
            </a:extLst>
          </p:cNvPr>
          <p:cNvGrpSpPr>
            <a:grpSpLocks/>
          </p:cNvGrpSpPr>
          <p:nvPr/>
        </p:nvGrpSpPr>
        <p:grpSpPr bwMode="auto">
          <a:xfrm>
            <a:off x="5733391" y="2645979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6FA9101E-F062-2340-B5D8-9A0FF818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AFDA1091-2827-AF46-A920-4DDB67711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430B9358-FEEE-594A-BAF4-E65D2B1B01D4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3788979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04AC84-7BCB-D042-9339-E8793B60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98375CE2-E715-7346-AEC5-4BAF9ACEA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3782A69A-6E0D-514E-AA51-3A54066A15AA}"/>
              </a:ext>
            </a:extLst>
          </p:cNvPr>
          <p:cNvGrpSpPr>
            <a:grpSpLocks/>
          </p:cNvGrpSpPr>
          <p:nvPr/>
        </p:nvGrpSpPr>
        <p:grpSpPr bwMode="auto">
          <a:xfrm>
            <a:off x="5809591" y="3788979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DEE53D-F4BA-374E-80E7-77ECB808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38B41A2-532E-ED48-8C1B-1B37B80E7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D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8406B699-B314-1B44-9D47-A761A1F38CC8}"/>
              </a:ext>
            </a:extLst>
          </p:cNvPr>
          <p:cNvGrpSpPr>
            <a:grpSpLocks/>
          </p:cNvGrpSpPr>
          <p:nvPr/>
        </p:nvGrpSpPr>
        <p:grpSpPr bwMode="auto">
          <a:xfrm>
            <a:off x="7181191" y="3255579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905D2DD-CCB7-7C4B-AF51-C5ABF423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09E6546-8AD3-7746-930B-FCD8729A4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1C5544C6-551C-054A-B85D-3ED338040E8C}"/>
              </a:ext>
            </a:extLst>
          </p:cNvPr>
          <p:cNvGrpSpPr>
            <a:grpSpLocks/>
          </p:cNvGrpSpPr>
          <p:nvPr/>
        </p:nvGrpSpPr>
        <p:grpSpPr bwMode="auto">
          <a:xfrm>
            <a:off x="4285591" y="2722179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973D53CA-C225-B844-80FA-5971FB6F4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CB416E21-9E77-B245-AAAB-FE6981148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</a:rPr>
                <a:t>A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A834FD4A-794B-4444-9FD3-CAACAE1A089F}"/>
              </a:ext>
            </a:extLst>
          </p:cNvPr>
          <p:cNvGrpSpPr>
            <a:grpSpLocks/>
          </p:cNvGrpSpPr>
          <p:nvPr/>
        </p:nvGrpSpPr>
        <p:grpSpPr bwMode="auto">
          <a:xfrm>
            <a:off x="7104991" y="2036379"/>
            <a:ext cx="533400" cy="533400"/>
            <a:chOff x="1824" y="2736"/>
            <a:chExt cx="336" cy="336"/>
          </a:xfrm>
        </p:grpSpPr>
        <p:sp>
          <p:nvSpPr>
            <p:cNvPr id="20" name="Oval 20">
              <a:extLst>
                <a:ext uri="{FF2B5EF4-FFF2-40B4-BE49-F238E27FC236}">
                  <a16:creationId xmlns:a16="http://schemas.microsoft.com/office/drawing/2014/main" id="{73339E6E-8C88-4C49-86AA-7A3357895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E7D77F94-495E-484B-B960-3C540BFB6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1DCD3B4-760A-CA4F-87FF-B4709132145E}"/>
              </a:ext>
            </a:extLst>
          </p:cNvPr>
          <p:cNvGrpSpPr>
            <a:grpSpLocks/>
          </p:cNvGrpSpPr>
          <p:nvPr/>
        </p:nvGrpSpPr>
        <p:grpSpPr bwMode="auto">
          <a:xfrm>
            <a:off x="8400391" y="3255579"/>
            <a:ext cx="533400" cy="533400"/>
            <a:chOff x="1824" y="2736"/>
            <a:chExt cx="336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C7A00FE-B978-F645-BC3F-71E9FFDAC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642940A4-22EC-854B-91B8-7F17FE1FB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5D16796F-1D85-5441-8486-F966A3D48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295077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2A5F56A5-5D31-7343-A354-E6E43DAE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191" y="325557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0D31968F-C6A0-374A-AE5E-20017654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991" y="409377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2D2D46BF-984E-D649-AD56-909E741D3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8191" y="317937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FED5F19B-7799-304A-BFFC-5C38E7083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2791" y="3179379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FBCD2680-6963-4141-AAF0-06EE906AE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6791" y="2417379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>
            <a:extLst>
              <a:ext uri="{FF2B5EF4-FFF2-40B4-BE49-F238E27FC236}">
                <a16:creationId xmlns:a16="http://schemas.microsoft.com/office/drawing/2014/main" id="{DAA33BA3-01A5-5B4E-BAFA-C06AA0B5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791" y="3026979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430D6BE2-D3CA-754A-8D9D-721582002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4591" y="348417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B1E1926D-434E-E64F-BE57-49AFE0B3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62" y="5500687"/>
            <a:ext cx="3763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toVisit</a:t>
            </a:r>
            <a:r>
              <a:rPr lang="en-US" altLang="en-US" sz="2800" dirty="0"/>
              <a:t>-stack: </a:t>
            </a:r>
            <a:r>
              <a:rPr lang="en-US" altLang="en-US" sz="2800" dirty="0">
                <a:solidFill>
                  <a:srgbClr val="0000FF"/>
                </a:solidFill>
              </a:rPr>
              <a:t>B D E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04848CE0-C0B3-9146-9C7C-49CDF42F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191" y="60198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visited: </a:t>
            </a:r>
            <a:r>
              <a:rPr lang="en-US" altLang="en-US" sz="2800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6A8660-9427-D54F-B95B-4DC575F308B2}"/>
              </a:ext>
            </a:extLst>
          </p:cNvPr>
          <p:cNvSpPr txBox="1"/>
          <p:nvPr/>
        </p:nvSpPr>
        <p:spPr>
          <a:xfrm>
            <a:off x="36142" y="1552730"/>
            <a:ext cx="402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graphSearch</a:t>
            </a:r>
            <a:r>
              <a:rPr lang="en-US" sz="2400" dirty="0"/>
              <a:t>(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/>
              <a:t>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 !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.empty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B0F0"/>
                </a:solidFill>
              </a:rPr>
              <a:t>v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.remove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[v]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           visited</a:t>
            </a:r>
            <a:r>
              <a:rPr lang="en-US" sz="2400" dirty="0"/>
              <a:t>[v] = true        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         for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F0"/>
                </a:solidFill>
              </a:rPr>
              <a:t>v</a:t>
            </a:r>
            <a:r>
              <a:rPr lang="en-US" sz="2400" dirty="0" err="1"/>
              <a:t>.getAdjacent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!</a:t>
            </a:r>
            <a:r>
              <a:rPr lang="en-US" sz="2400" dirty="0">
                <a:solidFill>
                  <a:srgbClr val="00B0F0"/>
                </a:solidFill>
              </a:rPr>
              <a:t>visited</a:t>
            </a:r>
            <a:r>
              <a:rPr lang="en-US" sz="2400" dirty="0"/>
              <a:t>[c]</a:t>
            </a:r>
          </a:p>
          <a:p>
            <a:r>
              <a:rPr lang="en-US" sz="2400" dirty="0"/>
              <a:t>                    </a:t>
            </a:r>
            <a:r>
              <a:rPr lang="en-US" sz="2400" dirty="0" err="1">
                <a:solidFill>
                  <a:srgbClr val="00B0F0"/>
                </a:solidFill>
              </a:rPr>
              <a:t>toVisit</a:t>
            </a:r>
            <a:r>
              <a:rPr lang="en-US" sz="2400" dirty="0" err="1"/>
              <a:t>.add</a:t>
            </a:r>
            <a:r>
              <a:rPr lang="en-US" sz="2400" dirty="0"/>
              <a:t>(c)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97CE-B538-0C42-8935-E0917E4B2657}"/>
              </a:ext>
            </a:extLst>
          </p:cNvPr>
          <p:cNvSpPr/>
          <p:nvPr/>
        </p:nvSpPr>
        <p:spPr>
          <a:xfrm>
            <a:off x="685186" y="2345582"/>
            <a:ext cx="3371805" cy="225413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64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16632</TotalTime>
  <Words>2894</Words>
  <Application>Microsoft Macintosh PowerPoint</Application>
  <PresentationFormat>On-screen Show (4:3)</PresentationFormat>
  <Paragraphs>618</Paragraphs>
  <Slides>43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Tw Cen MT</vt:lpstr>
      <vt:lpstr>Wingdings</vt:lpstr>
      <vt:lpstr>Wingdings 2</vt:lpstr>
      <vt:lpstr>Median</vt:lpstr>
      <vt:lpstr>graphs: shortest paths</vt:lpstr>
      <vt:lpstr>Admin</vt:lpstr>
      <vt:lpstr>Graph code</vt:lpstr>
      <vt:lpstr>Searching on graphs </vt:lpstr>
      <vt:lpstr>Searching on graphs 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graphSearch run-time</vt:lpstr>
      <vt:lpstr>graphSearch run-time</vt:lpstr>
      <vt:lpstr>graphSearch run-time</vt:lpstr>
      <vt:lpstr>graphSearch run-time</vt:lpstr>
      <vt:lpstr>graphSearch run-time</vt:lpstr>
      <vt:lpstr>graphSearch run-time</vt:lpstr>
      <vt:lpstr>graphSearch run-time</vt:lpstr>
      <vt:lpstr>graphSearch run-time</vt:lpstr>
      <vt:lpstr>Search</vt:lpstr>
      <vt:lpstr>BFS and DFS in java</vt:lpstr>
      <vt:lpstr>Connectedness</vt:lpstr>
      <vt:lpstr>Connectedness</vt:lpstr>
      <vt:lpstr>Strongly connected</vt:lpstr>
      <vt:lpstr>Strongly connected</vt:lpstr>
      <vt:lpstr>Strongly connected</vt:lpstr>
      <vt:lpstr>Reverse of a graph</vt:lpstr>
      <vt:lpstr>Strongly connected</vt:lpstr>
      <vt:lpstr>Is it correct?</vt:lpstr>
      <vt:lpstr>Run-times?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838</cp:revision>
  <cp:lastPrinted>2021-04-28T04:25:13Z</cp:lastPrinted>
  <dcterms:created xsi:type="dcterms:W3CDTF">2013-09-08T20:10:23Z</dcterms:created>
  <dcterms:modified xsi:type="dcterms:W3CDTF">2021-04-28T04:25:15Z</dcterms:modified>
</cp:coreProperties>
</file>