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7"/>
  </p:notesMasterIdLst>
  <p:sldIdLst>
    <p:sldId id="256" r:id="rId2"/>
    <p:sldId id="615" r:id="rId3"/>
    <p:sldId id="404" r:id="rId4"/>
    <p:sldId id="303" r:id="rId5"/>
    <p:sldId id="641" r:id="rId6"/>
    <p:sldId id="642" r:id="rId7"/>
    <p:sldId id="643" r:id="rId8"/>
    <p:sldId id="304" r:id="rId9"/>
    <p:sldId id="305" r:id="rId10"/>
    <p:sldId id="644" r:id="rId11"/>
    <p:sldId id="653" r:id="rId12"/>
    <p:sldId id="648" r:id="rId13"/>
    <p:sldId id="654" r:id="rId14"/>
    <p:sldId id="649" r:id="rId15"/>
    <p:sldId id="652" r:id="rId16"/>
    <p:sldId id="651" r:id="rId17"/>
    <p:sldId id="650" r:id="rId18"/>
    <p:sldId id="655" r:id="rId19"/>
    <p:sldId id="656" r:id="rId20"/>
    <p:sldId id="657" r:id="rId21"/>
    <p:sldId id="658" r:id="rId22"/>
    <p:sldId id="663" r:id="rId23"/>
    <p:sldId id="659" r:id="rId24"/>
    <p:sldId id="661" r:id="rId25"/>
    <p:sldId id="664" r:id="rId26"/>
    <p:sldId id="665" r:id="rId27"/>
    <p:sldId id="666" r:id="rId28"/>
    <p:sldId id="667" r:id="rId29"/>
    <p:sldId id="674" r:id="rId30"/>
    <p:sldId id="668" r:id="rId31"/>
    <p:sldId id="669" r:id="rId32"/>
    <p:sldId id="670" r:id="rId33"/>
    <p:sldId id="672" r:id="rId34"/>
    <p:sldId id="675" r:id="rId35"/>
    <p:sldId id="676" r:id="rId36"/>
    <p:sldId id="677" r:id="rId37"/>
    <p:sldId id="678" r:id="rId38"/>
    <p:sldId id="679" r:id="rId39"/>
    <p:sldId id="680" r:id="rId40"/>
    <p:sldId id="681" r:id="rId41"/>
    <p:sldId id="682" r:id="rId42"/>
    <p:sldId id="683" r:id="rId43"/>
    <p:sldId id="685" r:id="rId44"/>
    <p:sldId id="686" r:id="rId45"/>
    <p:sldId id="687" r:id="rId46"/>
    <p:sldId id="689" r:id="rId47"/>
    <p:sldId id="688" r:id="rId48"/>
    <p:sldId id="690" r:id="rId49"/>
    <p:sldId id="691" r:id="rId50"/>
    <p:sldId id="692" r:id="rId51"/>
    <p:sldId id="693" r:id="rId52"/>
    <p:sldId id="694" r:id="rId53"/>
    <p:sldId id="695" r:id="rId54"/>
    <p:sldId id="696" r:id="rId55"/>
    <p:sldId id="697" r:id="rId56"/>
    <p:sldId id="699" r:id="rId57"/>
    <p:sldId id="700" r:id="rId58"/>
    <p:sldId id="701" r:id="rId59"/>
    <p:sldId id="754" r:id="rId60"/>
    <p:sldId id="755" r:id="rId61"/>
    <p:sldId id="756" r:id="rId62"/>
    <p:sldId id="757" r:id="rId63"/>
    <p:sldId id="758" r:id="rId64"/>
    <p:sldId id="759" r:id="rId65"/>
    <p:sldId id="760" r:id="rId66"/>
    <p:sldId id="761" r:id="rId67"/>
    <p:sldId id="762" r:id="rId68"/>
    <p:sldId id="763" r:id="rId69"/>
    <p:sldId id="765" r:id="rId70"/>
    <p:sldId id="766" r:id="rId71"/>
    <p:sldId id="767" r:id="rId72"/>
    <p:sldId id="768" r:id="rId73"/>
    <p:sldId id="769" r:id="rId74"/>
    <p:sldId id="770" r:id="rId75"/>
    <p:sldId id="703" r:id="rId76"/>
    <p:sldId id="704" r:id="rId77"/>
    <p:sldId id="705" r:id="rId78"/>
    <p:sldId id="706" r:id="rId79"/>
    <p:sldId id="707" r:id="rId80"/>
    <p:sldId id="708" r:id="rId81"/>
    <p:sldId id="714" r:id="rId82"/>
    <p:sldId id="709" r:id="rId83"/>
    <p:sldId id="715" r:id="rId84"/>
    <p:sldId id="710" r:id="rId85"/>
    <p:sldId id="716" r:id="rId86"/>
    <p:sldId id="711" r:id="rId87"/>
    <p:sldId id="717" r:id="rId88"/>
    <p:sldId id="712" r:id="rId89"/>
    <p:sldId id="718" r:id="rId90"/>
    <p:sldId id="713" r:id="rId91"/>
    <p:sldId id="719" r:id="rId92"/>
    <p:sldId id="720" r:id="rId93"/>
    <p:sldId id="721" r:id="rId94"/>
    <p:sldId id="722" r:id="rId95"/>
    <p:sldId id="723" r:id="rId96"/>
    <p:sldId id="724" r:id="rId97"/>
    <p:sldId id="732" r:id="rId98"/>
    <p:sldId id="725" r:id="rId99"/>
    <p:sldId id="726" r:id="rId100"/>
    <p:sldId id="727" r:id="rId101"/>
    <p:sldId id="728" r:id="rId102"/>
    <p:sldId id="729" r:id="rId103"/>
    <p:sldId id="730" r:id="rId104"/>
    <p:sldId id="731" r:id="rId105"/>
    <p:sldId id="733" r:id="rId10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9E00"/>
    <a:srgbClr val="EF9600"/>
    <a:srgbClr val="FF9600"/>
    <a:srgbClr val="007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367"/>
    <p:restoredTop sz="93469"/>
  </p:normalViewPr>
  <p:slideViewPr>
    <p:cSldViewPr snapToGrid="0" snapToObjects="1">
      <p:cViewPr varScale="1">
        <p:scale>
          <a:sx n="119" d="100"/>
          <a:sy n="119" d="100"/>
        </p:scale>
        <p:origin x="1872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6" Type="http://schemas.openxmlformats.org/officeDocument/2006/relationships/slide" Target="slides/slide15.xml"/><Relationship Id="rId107" Type="http://schemas.openxmlformats.org/officeDocument/2006/relationships/notesMaster" Target="notesMasters/notesMaster1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08" Type="http://schemas.openxmlformats.org/officeDocument/2006/relationships/presProps" Target="presProps.xml"/><Relationship Id="rId54" Type="http://schemas.openxmlformats.org/officeDocument/2006/relationships/slide" Target="slides/slide53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viewProps" Target="viewProps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theme" Target="theme/theme1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111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E918EF-26F2-F641-9B39-65E2E78847ED}" type="datetimeFigureOut">
              <a:rPr lang="en-US" smtClean="0"/>
              <a:t>4/23/21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13207C-337C-5744-B32B-244402CD9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0829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14715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23A271A1-F6D6-438B-A432-4747EE7ECD40}" type="datetimeFigureOut">
              <a:rPr lang="en-US" smtClean="0"/>
              <a:pPr algn="ctr" eaLnBrk="1" latinLnBrk="0" hangingPunct="1"/>
              <a:t>4/23/21</a:t>
            </a:fld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4/23/21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4/23/21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4/23/21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4/23/21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2400" dirty="0">
              <a:solidFill>
                <a:srgbClr val="FFFFFF"/>
              </a:solidFill>
            </a:endParaRP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4/23/21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4/23/21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4/23/21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4/23/21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4/23/21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4/23/21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2800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kumimoji="0"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Drag picture to placeholder or click icon to add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4/23/21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1400" b="1" dirty="0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graphs: search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David Kauchak</a:t>
            </a:r>
            <a:br>
              <a:rPr lang="en-US" dirty="0"/>
            </a:br>
            <a:r>
              <a:rPr lang="en-US" dirty="0"/>
              <a:t>CS 62 – Spring 2021</a:t>
            </a:r>
          </a:p>
        </p:txBody>
      </p:sp>
    </p:spTree>
    <p:extLst>
      <p:ext uri="{BB962C8B-B14F-4D97-AF65-F5344CB8AC3E}">
        <p14:creationId xmlns:p14="http://schemas.microsoft.com/office/powerpoint/2010/main" val="36512003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2">
            <a:extLst>
              <a:ext uri="{FF2B5EF4-FFF2-40B4-BE49-F238E27FC236}">
                <a16:creationId xmlns:a16="http://schemas.microsoft.com/office/drawing/2014/main" id="{0FD67347-FA38-174A-8070-BA3E0D8ABB7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1596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Tree BFS</a:t>
            </a:r>
          </a:p>
        </p:txBody>
      </p:sp>
      <p:grpSp>
        <p:nvGrpSpPr>
          <p:cNvPr id="63490" name="Group 3">
            <a:extLst>
              <a:ext uri="{FF2B5EF4-FFF2-40B4-BE49-F238E27FC236}">
                <a16:creationId xmlns:a16="http://schemas.microsoft.com/office/drawing/2014/main" id="{8E40CC99-6095-9F4D-9452-23425CC55CF7}"/>
              </a:ext>
            </a:extLst>
          </p:cNvPr>
          <p:cNvGrpSpPr>
            <a:grpSpLocks/>
          </p:cNvGrpSpPr>
          <p:nvPr/>
        </p:nvGrpSpPr>
        <p:grpSpPr bwMode="auto">
          <a:xfrm>
            <a:off x="6781800" y="1828800"/>
            <a:ext cx="533400" cy="533400"/>
            <a:chOff x="1824" y="2736"/>
            <a:chExt cx="336" cy="336"/>
          </a:xfrm>
        </p:grpSpPr>
        <p:sp>
          <p:nvSpPr>
            <p:cNvPr id="63518" name="Oval 4">
              <a:extLst>
                <a:ext uri="{FF2B5EF4-FFF2-40B4-BE49-F238E27FC236}">
                  <a16:creationId xmlns:a16="http://schemas.microsoft.com/office/drawing/2014/main" id="{57AA6808-D62F-4A44-A6A0-0B6831E086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3519" name="Text Box 5">
              <a:extLst>
                <a:ext uri="{FF2B5EF4-FFF2-40B4-BE49-F238E27FC236}">
                  <a16:creationId xmlns:a16="http://schemas.microsoft.com/office/drawing/2014/main" id="{5842F0D7-4C8E-444E-947B-2E079C0085C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A</a:t>
              </a:r>
            </a:p>
          </p:txBody>
        </p:sp>
      </p:grpSp>
      <p:grpSp>
        <p:nvGrpSpPr>
          <p:cNvPr id="63491" name="Group 6">
            <a:extLst>
              <a:ext uri="{FF2B5EF4-FFF2-40B4-BE49-F238E27FC236}">
                <a16:creationId xmlns:a16="http://schemas.microsoft.com/office/drawing/2014/main" id="{17481815-7003-7746-8AE1-DE526D914EBF}"/>
              </a:ext>
            </a:extLst>
          </p:cNvPr>
          <p:cNvGrpSpPr>
            <a:grpSpLocks/>
          </p:cNvGrpSpPr>
          <p:nvPr/>
        </p:nvGrpSpPr>
        <p:grpSpPr bwMode="auto">
          <a:xfrm>
            <a:off x="6019800" y="2819400"/>
            <a:ext cx="533400" cy="533400"/>
            <a:chOff x="1824" y="2736"/>
            <a:chExt cx="336" cy="336"/>
          </a:xfrm>
        </p:grpSpPr>
        <p:sp>
          <p:nvSpPr>
            <p:cNvPr id="63516" name="Oval 7">
              <a:extLst>
                <a:ext uri="{FF2B5EF4-FFF2-40B4-BE49-F238E27FC236}">
                  <a16:creationId xmlns:a16="http://schemas.microsoft.com/office/drawing/2014/main" id="{30A1A50D-ADCB-AF4C-A726-FBFA97452D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3517" name="Text Box 8">
              <a:extLst>
                <a:ext uri="{FF2B5EF4-FFF2-40B4-BE49-F238E27FC236}">
                  <a16:creationId xmlns:a16="http://schemas.microsoft.com/office/drawing/2014/main" id="{D04B0DEC-0080-AE40-9293-376D4B48DD0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B</a:t>
              </a:r>
            </a:p>
          </p:txBody>
        </p:sp>
      </p:grpSp>
      <p:grpSp>
        <p:nvGrpSpPr>
          <p:cNvPr id="63492" name="Group 9">
            <a:extLst>
              <a:ext uri="{FF2B5EF4-FFF2-40B4-BE49-F238E27FC236}">
                <a16:creationId xmlns:a16="http://schemas.microsoft.com/office/drawing/2014/main" id="{8C91900C-A4B9-E040-B91F-33753D470300}"/>
              </a:ext>
            </a:extLst>
          </p:cNvPr>
          <p:cNvGrpSpPr>
            <a:grpSpLocks/>
          </p:cNvGrpSpPr>
          <p:nvPr/>
        </p:nvGrpSpPr>
        <p:grpSpPr bwMode="auto">
          <a:xfrm>
            <a:off x="5638800" y="4038600"/>
            <a:ext cx="533400" cy="533400"/>
            <a:chOff x="1824" y="2736"/>
            <a:chExt cx="336" cy="336"/>
          </a:xfrm>
        </p:grpSpPr>
        <p:sp>
          <p:nvSpPr>
            <p:cNvPr id="63514" name="Oval 10">
              <a:extLst>
                <a:ext uri="{FF2B5EF4-FFF2-40B4-BE49-F238E27FC236}">
                  <a16:creationId xmlns:a16="http://schemas.microsoft.com/office/drawing/2014/main" id="{E2DF4779-1482-7B46-9A9A-0301BEF220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3515" name="Text Box 11">
              <a:extLst>
                <a:ext uri="{FF2B5EF4-FFF2-40B4-BE49-F238E27FC236}">
                  <a16:creationId xmlns:a16="http://schemas.microsoft.com/office/drawing/2014/main" id="{6EC27931-DAE4-4B40-B9D6-C5A49652628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C</a:t>
              </a:r>
            </a:p>
          </p:txBody>
        </p:sp>
      </p:grpSp>
      <p:grpSp>
        <p:nvGrpSpPr>
          <p:cNvPr id="63493" name="Group 12">
            <a:extLst>
              <a:ext uri="{FF2B5EF4-FFF2-40B4-BE49-F238E27FC236}">
                <a16:creationId xmlns:a16="http://schemas.microsoft.com/office/drawing/2014/main" id="{D47E112C-A2E6-BD47-A503-FBDF67EEAFE9}"/>
              </a:ext>
            </a:extLst>
          </p:cNvPr>
          <p:cNvGrpSpPr>
            <a:grpSpLocks/>
          </p:cNvGrpSpPr>
          <p:nvPr/>
        </p:nvGrpSpPr>
        <p:grpSpPr bwMode="auto">
          <a:xfrm>
            <a:off x="7848600" y="2819400"/>
            <a:ext cx="533400" cy="533400"/>
            <a:chOff x="1824" y="2736"/>
            <a:chExt cx="336" cy="336"/>
          </a:xfrm>
        </p:grpSpPr>
        <p:sp>
          <p:nvSpPr>
            <p:cNvPr id="63512" name="Oval 13">
              <a:extLst>
                <a:ext uri="{FF2B5EF4-FFF2-40B4-BE49-F238E27FC236}">
                  <a16:creationId xmlns:a16="http://schemas.microsoft.com/office/drawing/2014/main" id="{93B8F36F-70CF-E74D-9A97-B28E2371ED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3513" name="Text Box 14">
              <a:extLst>
                <a:ext uri="{FF2B5EF4-FFF2-40B4-BE49-F238E27FC236}">
                  <a16:creationId xmlns:a16="http://schemas.microsoft.com/office/drawing/2014/main" id="{A9FF7ECB-2888-D04A-9DE5-50F43E4D042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E</a:t>
              </a:r>
            </a:p>
          </p:txBody>
        </p:sp>
      </p:grpSp>
      <p:grpSp>
        <p:nvGrpSpPr>
          <p:cNvPr id="63494" name="Group 15">
            <a:extLst>
              <a:ext uri="{FF2B5EF4-FFF2-40B4-BE49-F238E27FC236}">
                <a16:creationId xmlns:a16="http://schemas.microsoft.com/office/drawing/2014/main" id="{99F98BF5-FB2B-3647-8F17-508D76D00478}"/>
              </a:ext>
            </a:extLst>
          </p:cNvPr>
          <p:cNvGrpSpPr>
            <a:grpSpLocks/>
          </p:cNvGrpSpPr>
          <p:nvPr/>
        </p:nvGrpSpPr>
        <p:grpSpPr bwMode="auto">
          <a:xfrm>
            <a:off x="6858000" y="2895600"/>
            <a:ext cx="533400" cy="533400"/>
            <a:chOff x="1824" y="2736"/>
            <a:chExt cx="336" cy="336"/>
          </a:xfrm>
        </p:grpSpPr>
        <p:sp>
          <p:nvSpPr>
            <p:cNvPr id="63510" name="Oval 16">
              <a:extLst>
                <a:ext uri="{FF2B5EF4-FFF2-40B4-BE49-F238E27FC236}">
                  <a16:creationId xmlns:a16="http://schemas.microsoft.com/office/drawing/2014/main" id="{E6CB1931-545F-AB49-88CD-303D74B75D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3511" name="Text Box 17">
              <a:extLst>
                <a:ext uri="{FF2B5EF4-FFF2-40B4-BE49-F238E27FC236}">
                  <a16:creationId xmlns:a16="http://schemas.microsoft.com/office/drawing/2014/main" id="{22E03F51-FAE9-EF49-BBDF-6BA5F86D413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D</a:t>
              </a:r>
            </a:p>
          </p:txBody>
        </p:sp>
      </p:grpSp>
      <p:sp>
        <p:nvSpPr>
          <p:cNvPr id="63495" name="Line 18">
            <a:extLst>
              <a:ext uri="{FF2B5EF4-FFF2-40B4-BE49-F238E27FC236}">
                <a16:creationId xmlns:a16="http://schemas.microsoft.com/office/drawing/2014/main" id="{8D93CFFA-3466-934F-8073-3C17C9205FA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162800" y="23622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63496" name="Group 19">
            <a:extLst>
              <a:ext uri="{FF2B5EF4-FFF2-40B4-BE49-F238E27FC236}">
                <a16:creationId xmlns:a16="http://schemas.microsoft.com/office/drawing/2014/main" id="{DCB6E008-B5B2-B64E-AE1A-7D2647215475}"/>
              </a:ext>
            </a:extLst>
          </p:cNvPr>
          <p:cNvGrpSpPr>
            <a:grpSpLocks/>
          </p:cNvGrpSpPr>
          <p:nvPr/>
        </p:nvGrpSpPr>
        <p:grpSpPr bwMode="auto">
          <a:xfrm>
            <a:off x="6400800" y="4038600"/>
            <a:ext cx="533400" cy="533400"/>
            <a:chOff x="1824" y="2736"/>
            <a:chExt cx="336" cy="336"/>
          </a:xfrm>
        </p:grpSpPr>
        <p:sp>
          <p:nvSpPr>
            <p:cNvPr id="63508" name="Oval 20">
              <a:extLst>
                <a:ext uri="{FF2B5EF4-FFF2-40B4-BE49-F238E27FC236}">
                  <a16:creationId xmlns:a16="http://schemas.microsoft.com/office/drawing/2014/main" id="{3A465F7F-CE86-314C-ACD9-9D75AC7A79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3509" name="Text Box 21">
              <a:extLst>
                <a:ext uri="{FF2B5EF4-FFF2-40B4-BE49-F238E27FC236}">
                  <a16:creationId xmlns:a16="http://schemas.microsoft.com/office/drawing/2014/main" id="{7A65937A-FD76-5946-BE25-2BCB1F7D163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F</a:t>
              </a:r>
            </a:p>
          </p:txBody>
        </p:sp>
      </p:grpSp>
      <p:grpSp>
        <p:nvGrpSpPr>
          <p:cNvPr id="63497" name="Group 22">
            <a:extLst>
              <a:ext uri="{FF2B5EF4-FFF2-40B4-BE49-F238E27FC236}">
                <a16:creationId xmlns:a16="http://schemas.microsoft.com/office/drawing/2014/main" id="{96DB443B-CFBE-1C4C-A080-3EB6209F8179}"/>
              </a:ext>
            </a:extLst>
          </p:cNvPr>
          <p:cNvGrpSpPr>
            <a:grpSpLocks/>
          </p:cNvGrpSpPr>
          <p:nvPr/>
        </p:nvGrpSpPr>
        <p:grpSpPr bwMode="auto">
          <a:xfrm>
            <a:off x="7924800" y="4038600"/>
            <a:ext cx="533400" cy="533400"/>
            <a:chOff x="1824" y="2736"/>
            <a:chExt cx="336" cy="336"/>
          </a:xfrm>
        </p:grpSpPr>
        <p:sp>
          <p:nvSpPr>
            <p:cNvPr id="63506" name="Oval 23">
              <a:extLst>
                <a:ext uri="{FF2B5EF4-FFF2-40B4-BE49-F238E27FC236}">
                  <a16:creationId xmlns:a16="http://schemas.microsoft.com/office/drawing/2014/main" id="{74A08587-B057-BC42-A52C-1C2C7CF2A3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3507" name="Text Box 24">
              <a:extLst>
                <a:ext uri="{FF2B5EF4-FFF2-40B4-BE49-F238E27FC236}">
                  <a16:creationId xmlns:a16="http://schemas.microsoft.com/office/drawing/2014/main" id="{3F320D62-EF97-3848-94A0-C2C231F5F92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G</a:t>
              </a:r>
            </a:p>
          </p:txBody>
        </p:sp>
      </p:grpSp>
      <p:sp>
        <p:nvSpPr>
          <p:cNvPr id="63498" name="Line 25">
            <a:extLst>
              <a:ext uri="{FF2B5EF4-FFF2-40B4-BE49-F238E27FC236}">
                <a16:creationId xmlns:a16="http://schemas.microsoft.com/office/drawing/2014/main" id="{C7BDF10F-1FA3-4241-ACC2-38DB90AAAC1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400800" y="2286000"/>
            <a:ext cx="457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499" name="Line 26">
            <a:extLst>
              <a:ext uri="{FF2B5EF4-FFF2-40B4-BE49-F238E27FC236}">
                <a16:creationId xmlns:a16="http://schemas.microsoft.com/office/drawing/2014/main" id="{A874BE1E-95CA-D748-BC8B-6FA0171A8DB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943600" y="3352800"/>
            <a:ext cx="228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00" name="Line 27">
            <a:extLst>
              <a:ext uri="{FF2B5EF4-FFF2-40B4-BE49-F238E27FC236}">
                <a16:creationId xmlns:a16="http://schemas.microsoft.com/office/drawing/2014/main" id="{56415375-85BA-6C46-8409-AC201BEA1ED2}"/>
              </a:ext>
            </a:extLst>
          </p:cNvPr>
          <p:cNvSpPr>
            <a:spLocks noChangeShapeType="1"/>
          </p:cNvSpPr>
          <p:nvPr/>
        </p:nvSpPr>
        <p:spPr bwMode="auto">
          <a:xfrm>
            <a:off x="6324600" y="3352800"/>
            <a:ext cx="3048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01" name="Line 28">
            <a:extLst>
              <a:ext uri="{FF2B5EF4-FFF2-40B4-BE49-F238E27FC236}">
                <a16:creationId xmlns:a16="http://schemas.microsoft.com/office/drawing/2014/main" id="{F88F3C18-4DF6-9C4C-B1B0-4D9F76FDA7A7}"/>
              </a:ext>
            </a:extLst>
          </p:cNvPr>
          <p:cNvSpPr>
            <a:spLocks noChangeShapeType="1"/>
          </p:cNvSpPr>
          <p:nvPr/>
        </p:nvSpPr>
        <p:spPr bwMode="auto">
          <a:xfrm>
            <a:off x="7315200" y="2209800"/>
            <a:ext cx="685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02" name="Line 29">
            <a:extLst>
              <a:ext uri="{FF2B5EF4-FFF2-40B4-BE49-F238E27FC236}">
                <a16:creationId xmlns:a16="http://schemas.microsoft.com/office/drawing/2014/main" id="{CCABC929-C491-5240-832C-EB3DF8CD8B21}"/>
              </a:ext>
            </a:extLst>
          </p:cNvPr>
          <p:cNvSpPr>
            <a:spLocks noChangeShapeType="1"/>
          </p:cNvSpPr>
          <p:nvPr/>
        </p:nvSpPr>
        <p:spPr bwMode="auto">
          <a:xfrm>
            <a:off x="8153400" y="33528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04" name="Text Box 31">
            <a:extLst>
              <a:ext uri="{FF2B5EF4-FFF2-40B4-BE49-F238E27FC236}">
                <a16:creationId xmlns:a16="http://schemas.microsoft.com/office/drawing/2014/main" id="{FB3B711E-7974-7A4B-93ED-AEAEF62E83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863" y="5500687"/>
            <a:ext cx="3200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 err="1"/>
              <a:t>toVisit</a:t>
            </a:r>
            <a:r>
              <a:rPr lang="en-US" altLang="en-US" sz="2800" dirty="0"/>
              <a:t>-queue: A</a:t>
            </a:r>
          </a:p>
        </p:txBody>
      </p:sp>
      <p:sp>
        <p:nvSpPr>
          <p:cNvPr id="33" name="Text Box 37">
            <a:extLst>
              <a:ext uri="{FF2B5EF4-FFF2-40B4-BE49-F238E27FC236}">
                <a16:creationId xmlns:a16="http://schemas.microsoft.com/office/drawing/2014/main" id="{8EE66F3F-D193-7445-9BC9-2C61E5C4B9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9020" y="6019800"/>
            <a:ext cx="3200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/>
              <a:t>printed: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16CF24FE-F65E-DE45-A77D-A35DA9031601}"/>
              </a:ext>
            </a:extLst>
          </p:cNvPr>
          <p:cNvSpPr txBox="1"/>
          <p:nvPr/>
        </p:nvSpPr>
        <p:spPr>
          <a:xfrm>
            <a:off x="364274" y="2095500"/>
            <a:ext cx="504035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C00000"/>
                </a:solidFill>
              </a:rPr>
              <a:t>treeSearch</a:t>
            </a:r>
            <a:r>
              <a:rPr lang="en-US" sz="2400" dirty="0"/>
              <a:t>( </a:t>
            </a:r>
            <a:r>
              <a:rPr lang="en-US" sz="2400" dirty="0" err="1">
                <a:solidFill>
                  <a:srgbClr val="00B0F0"/>
                </a:solidFill>
              </a:rPr>
              <a:t>toVisit</a:t>
            </a:r>
            <a:r>
              <a:rPr lang="en-US" sz="2400" dirty="0"/>
              <a:t> )</a:t>
            </a:r>
          </a:p>
          <a:p>
            <a:r>
              <a:rPr lang="en-US" sz="2400" dirty="0"/>
              <a:t>     </a:t>
            </a:r>
            <a:r>
              <a:rPr lang="en-US" sz="2400" dirty="0">
                <a:solidFill>
                  <a:srgbClr val="0000FF"/>
                </a:solidFill>
              </a:rPr>
              <a:t>while</a:t>
            </a:r>
            <a:r>
              <a:rPr lang="en-US" sz="2400" dirty="0"/>
              <a:t> !</a:t>
            </a:r>
            <a:r>
              <a:rPr lang="en-US" sz="2400" dirty="0" err="1">
                <a:solidFill>
                  <a:srgbClr val="00B0F0"/>
                </a:solidFill>
              </a:rPr>
              <a:t>toVisit</a:t>
            </a:r>
            <a:r>
              <a:rPr lang="en-US" sz="2400" dirty="0" err="1"/>
              <a:t>.empty</a:t>
            </a:r>
            <a:r>
              <a:rPr lang="en-US" sz="2400" dirty="0"/>
              <a:t>()</a:t>
            </a:r>
          </a:p>
          <a:p>
            <a:r>
              <a:rPr lang="en-US" sz="2400" dirty="0"/>
              <a:t>          </a:t>
            </a:r>
            <a:r>
              <a:rPr lang="en-US" sz="2400" dirty="0">
                <a:solidFill>
                  <a:srgbClr val="00B0F0"/>
                </a:solidFill>
              </a:rPr>
              <a:t>v</a:t>
            </a:r>
            <a:r>
              <a:rPr lang="en-US" sz="2400" dirty="0"/>
              <a:t> = </a:t>
            </a:r>
            <a:r>
              <a:rPr lang="en-US" sz="2400" dirty="0" err="1">
                <a:solidFill>
                  <a:srgbClr val="00B0F0"/>
                </a:solidFill>
              </a:rPr>
              <a:t>toVisit</a:t>
            </a:r>
            <a:r>
              <a:rPr lang="en-US" sz="2400" dirty="0" err="1"/>
              <a:t>.remove</a:t>
            </a:r>
            <a:r>
              <a:rPr lang="en-US" sz="2400" dirty="0"/>
              <a:t>()</a:t>
            </a:r>
          </a:p>
          <a:p>
            <a:r>
              <a:rPr lang="en-US" sz="2400" dirty="0"/>
              <a:t>          </a:t>
            </a:r>
            <a:r>
              <a:rPr lang="en-US" sz="2400" dirty="0">
                <a:solidFill>
                  <a:srgbClr val="00B050"/>
                </a:solidFill>
              </a:rPr>
              <a:t>// visit v, e.g., print it out</a:t>
            </a:r>
          </a:p>
          <a:p>
            <a:r>
              <a:rPr lang="en-US" sz="2400" dirty="0"/>
              <a:t>          </a:t>
            </a:r>
            <a:r>
              <a:rPr lang="en-US" sz="2400" dirty="0">
                <a:solidFill>
                  <a:srgbClr val="0000FF"/>
                </a:solidFill>
              </a:rPr>
              <a:t>for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00B0F0"/>
                </a:solidFill>
              </a:rPr>
              <a:t>c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0000FF"/>
                </a:solidFill>
              </a:rPr>
              <a:t>in</a:t>
            </a:r>
            <a:r>
              <a:rPr lang="en-US" sz="2400" dirty="0"/>
              <a:t> </a:t>
            </a:r>
            <a:r>
              <a:rPr lang="en-US" sz="2400" dirty="0" err="1">
                <a:solidFill>
                  <a:srgbClr val="00B0F0"/>
                </a:solidFill>
              </a:rPr>
              <a:t>v</a:t>
            </a:r>
            <a:r>
              <a:rPr lang="en-US" sz="2400" dirty="0" err="1"/>
              <a:t>.getChildren</a:t>
            </a:r>
            <a:r>
              <a:rPr lang="en-US" sz="2400" dirty="0"/>
              <a:t>()</a:t>
            </a:r>
          </a:p>
          <a:p>
            <a:r>
              <a:rPr lang="en-US" sz="2400" dirty="0"/>
              <a:t>               </a:t>
            </a:r>
            <a:r>
              <a:rPr lang="en-US" sz="2400" dirty="0" err="1">
                <a:solidFill>
                  <a:srgbClr val="00B0F0"/>
                </a:solidFill>
              </a:rPr>
              <a:t>toVisit</a:t>
            </a:r>
            <a:r>
              <a:rPr lang="en-US" sz="2400" dirty="0" err="1"/>
              <a:t>.add</a:t>
            </a:r>
            <a:r>
              <a:rPr lang="en-US" sz="2400" dirty="0"/>
              <a:t>(c)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97B5408-970B-BD44-B76F-8DD8E8056E55}"/>
              </a:ext>
            </a:extLst>
          </p:cNvPr>
          <p:cNvSpPr txBox="1"/>
          <p:nvPr/>
        </p:nvSpPr>
        <p:spPr>
          <a:xfrm>
            <a:off x="3459630" y="5646003"/>
            <a:ext cx="542514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What order will the nodes get printed out?</a:t>
            </a:r>
          </a:p>
          <a:p>
            <a:r>
              <a:rPr lang="en-US" sz="2400" dirty="0">
                <a:solidFill>
                  <a:srgbClr val="FF0000"/>
                </a:solidFill>
              </a:rPr>
              <a:t>Assume children are traversed left to right.</a:t>
            </a:r>
          </a:p>
        </p:txBody>
      </p:sp>
    </p:spTree>
    <p:extLst>
      <p:ext uri="{BB962C8B-B14F-4D97-AF65-F5344CB8AC3E}">
        <p14:creationId xmlns:p14="http://schemas.microsoft.com/office/powerpoint/2010/main" val="3372669121"/>
      </p:ext>
    </p:extLst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C9FD66-1B86-ED43-8819-F30E32387C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BFS</a:t>
            </a:r>
          </a:p>
        </p:txBody>
      </p:sp>
      <p:grpSp>
        <p:nvGrpSpPr>
          <p:cNvPr id="4" name="Group 4">
            <a:extLst>
              <a:ext uri="{FF2B5EF4-FFF2-40B4-BE49-F238E27FC236}">
                <a16:creationId xmlns:a16="http://schemas.microsoft.com/office/drawing/2014/main" id="{C1F08F95-A06D-4045-92E7-A1A77AC5A85A}"/>
              </a:ext>
            </a:extLst>
          </p:cNvPr>
          <p:cNvGrpSpPr>
            <a:grpSpLocks/>
          </p:cNvGrpSpPr>
          <p:nvPr/>
        </p:nvGrpSpPr>
        <p:grpSpPr bwMode="auto">
          <a:xfrm>
            <a:off x="5733391" y="2645979"/>
            <a:ext cx="533400" cy="533400"/>
            <a:chOff x="1824" y="2736"/>
            <a:chExt cx="336" cy="336"/>
          </a:xfrm>
        </p:grpSpPr>
        <p:sp>
          <p:nvSpPr>
            <p:cNvPr id="5" name="Oval 5">
              <a:extLst>
                <a:ext uri="{FF2B5EF4-FFF2-40B4-BE49-F238E27FC236}">
                  <a16:creationId xmlns:a16="http://schemas.microsoft.com/office/drawing/2014/main" id="{6FA9101E-F062-2340-B5D8-9A0FF8181E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" name="Text Box 6">
              <a:extLst>
                <a:ext uri="{FF2B5EF4-FFF2-40B4-BE49-F238E27FC236}">
                  <a16:creationId xmlns:a16="http://schemas.microsoft.com/office/drawing/2014/main" id="{AFDA1091-2827-AF46-A920-4DDB67711BD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dirty="0">
                  <a:solidFill>
                    <a:srgbClr val="0000FF"/>
                  </a:solidFill>
                </a:rPr>
                <a:t>B</a:t>
              </a:r>
            </a:p>
          </p:txBody>
        </p:sp>
      </p:grpSp>
      <p:grpSp>
        <p:nvGrpSpPr>
          <p:cNvPr id="7" name="Group 7">
            <a:extLst>
              <a:ext uri="{FF2B5EF4-FFF2-40B4-BE49-F238E27FC236}">
                <a16:creationId xmlns:a16="http://schemas.microsoft.com/office/drawing/2014/main" id="{430B9358-FEEE-594A-BAF4-E65D2B1B01D4}"/>
              </a:ext>
            </a:extLst>
          </p:cNvPr>
          <p:cNvGrpSpPr>
            <a:grpSpLocks/>
          </p:cNvGrpSpPr>
          <p:nvPr/>
        </p:nvGrpSpPr>
        <p:grpSpPr bwMode="auto">
          <a:xfrm>
            <a:off x="4285591" y="3788979"/>
            <a:ext cx="533400" cy="533400"/>
            <a:chOff x="1824" y="2736"/>
            <a:chExt cx="336" cy="336"/>
          </a:xfrm>
        </p:grpSpPr>
        <p:sp>
          <p:nvSpPr>
            <p:cNvPr id="8" name="Oval 8">
              <a:extLst>
                <a:ext uri="{FF2B5EF4-FFF2-40B4-BE49-F238E27FC236}">
                  <a16:creationId xmlns:a16="http://schemas.microsoft.com/office/drawing/2014/main" id="{B204AC84-7BCB-D042-9339-E8793B604C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 b="1">
                <a:solidFill>
                  <a:srgbClr val="0000FF"/>
                </a:solidFill>
              </a:endParaRPr>
            </a:p>
          </p:txBody>
        </p:sp>
        <p:sp>
          <p:nvSpPr>
            <p:cNvPr id="9" name="Text Box 9">
              <a:extLst>
                <a:ext uri="{FF2B5EF4-FFF2-40B4-BE49-F238E27FC236}">
                  <a16:creationId xmlns:a16="http://schemas.microsoft.com/office/drawing/2014/main" id="{98375CE2-E715-7346-AEC5-4BAF9ACEACD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dirty="0">
                  <a:solidFill>
                    <a:srgbClr val="0000FF"/>
                  </a:solidFill>
                </a:rPr>
                <a:t>D</a:t>
              </a:r>
            </a:p>
          </p:txBody>
        </p:sp>
      </p:grpSp>
      <p:grpSp>
        <p:nvGrpSpPr>
          <p:cNvPr id="10" name="Group 10">
            <a:extLst>
              <a:ext uri="{FF2B5EF4-FFF2-40B4-BE49-F238E27FC236}">
                <a16:creationId xmlns:a16="http://schemas.microsoft.com/office/drawing/2014/main" id="{3782A69A-6E0D-514E-AA51-3A54066A15AA}"/>
              </a:ext>
            </a:extLst>
          </p:cNvPr>
          <p:cNvGrpSpPr>
            <a:grpSpLocks/>
          </p:cNvGrpSpPr>
          <p:nvPr/>
        </p:nvGrpSpPr>
        <p:grpSpPr bwMode="auto">
          <a:xfrm>
            <a:off x="5809591" y="3788979"/>
            <a:ext cx="533400" cy="533400"/>
            <a:chOff x="1824" y="2736"/>
            <a:chExt cx="336" cy="336"/>
          </a:xfrm>
        </p:grpSpPr>
        <p:sp>
          <p:nvSpPr>
            <p:cNvPr id="11" name="Oval 11">
              <a:extLst>
                <a:ext uri="{FF2B5EF4-FFF2-40B4-BE49-F238E27FC236}">
                  <a16:creationId xmlns:a16="http://schemas.microsoft.com/office/drawing/2014/main" id="{97DEE53D-F4BA-374E-80E7-77ECB8080D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>
                <a:solidFill>
                  <a:srgbClr val="0000FF"/>
                </a:solidFill>
              </a:endParaRPr>
            </a:p>
          </p:txBody>
        </p:sp>
        <p:sp>
          <p:nvSpPr>
            <p:cNvPr id="12" name="Text Box 12">
              <a:extLst>
                <a:ext uri="{FF2B5EF4-FFF2-40B4-BE49-F238E27FC236}">
                  <a16:creationId xmlns:a16="http://schemas.microsoft.com/office/drawing/2014/main" id="{D38B41A2-532E-ED48-8C1B-1B37B80E7D4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dirty="0">
                  <a:solidFill>
                    <a:srgbClr val="0000FF"/>
                  </a:solidFill>
                </a:rPr>
                <a:t>E</a:t>
              </a:r>
            </a:p>
          </p:txBody>
        </p:sp>
      </p:grpSp>
      <p:grpSp>
        <p:nvGrpSpPr>
          <p:cNvPr id="13" name="Group 13">
            <a:extLst>
              <a:ext uri="{FF2B5EF4-FFF2-40B4-BE49-F238E27FC236}">
                <a16:creationId xmlns:a16="http://schemas.microsoft.com/office/drawing/2014/main" id="{8406B699-B314-1B44-9D47-A761A1F38CC8}"/>
              </a:ext>
            </a:extLst>
          </p:cNvPr>
          <p:cNvGrpSpPr>
            <a:grpSpLocks/>
          </p:cNvGrpSpPr>
          <p:nvPr/>
        </p:nvGrpSpPr>
        <p:grpSpPr bwMode="auto">
          <a:xfrm>
            <a:off x="7181191" y="3255579"/>
            <a:ext cx="533400" cy="533400"/>
            <a:chOff x="1824" y="2736"/>
            <a:chExt cx="336" cy="336"/>
          </a:xfrm>
        </p:grpSpPr>
        <p:sp>
          <p:nvSpPr>
            <p:cNvPr id="14" name="Oval 14">
              <a:extLst>
                <a:ext uri="{FF2B5EF4-FFF2-40B4-BE49-F238E27FC236}">
                  <a16:creationId xmlns:a16="http://schemas.microsoft.com/office/drawing/2014/main" id="{B905D2DD-CCB7-7C4B-AF51-C5ABF423F7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5" name="Text Box 15">
              <a:extLst>
                <a:ext uri="{FF2B5EF4-FFF2-40B4-BE49-F238E27FC236}">
                  <a16:creationId xmlns:a16="http://schemas.microsoft.com/office/drawing/2014/main" id="{B09E6546-8AD3-7746-930B-FCD8729A492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F</a:t>
              </a:r>
            </a:p>
          </p:txBody>
        </p:sp>
      </p:grpSp>
      <p:grpSp>
        <p:nvGrpSpPr>
          <p:cNvPr id="16" name="Group 16">
            <a:extLst>
              <a:ext uri="{FF2B5EF4-FFF2-40B4-BE49-F238E27FC236}">
                <a16:creationId xmlns:a16="http://schemas.microsoft.com/office/drawing/2014/main" id="{1C5544C6-551C-054A-B85D-3ED338040E8C}"/>
              </a:ext>
            </a:extLst>
          </p:cNvPr>
          <p:cNvGrpSpPr>
            <a:grpSpLocks/>
          </p:cNvGrpSpPr>
          <p:nvPr/>
        </p:nvGrpSpPr>
        <p:grpSpPr bwMode="auto">
          <a:xfrm>
            <a:off x="4285591" y="2722179"/>
            <a:ext cx="533400" cy="533400"/>
            <a:chOff x="1824" y="2736"/>
            <a:chExt cx="336" cy="336"/>
          </a:xfrm>
        </p:grpSpPr>
        <p:sp>
          <p:nvSpPr>
            <p:cNvPr id="17" name="Oval 17">
              <a:extLst>
                <a:ext uri="{FF2B5EF4-FFF2-40B4-BE49-F238E27FC236}">
                  <a16:creationId xmlns:a16="http://schemas.microsoft.com/office/drawing/2014/main" id="{973D53CA-C225-B844-80FA-5971FB6F4C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 b="1">
                <a:solidFill>
                  <a:srgbClr val="0000FF"/>
                </a:solidFill>
              </a:endParaRPr>
            </a:p>
          </p:txBody>
        </p:sp>
        <p:sp>
          <p:nvSpPr>
            <p:cNvPr id="18" name="Text Box 18">
              <a:extLst>
                <a:ext uri="{FF2B5EF4-FFF2-40B4-BE49-F238E27FC236}">
                  <a16:creationId xmlns:a16="http://schemas.microsoft.com/office/drawing/2014/main" id="{CB416E21-9E77-B245-AAAB-FE698114896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dirty="0">
                  <a:solidFill>
                    <a:srgbClr val="0000FF"/>
                  </a:solidFill>
                </a:rPr>
                <a:t>A</a:t>
              </a:r>
            </a:p>
          </p:txBody>
        </p:sp>
      </p:grpSp>
      <p:grpSp>
        <p:nvGrpSpPr>
          <p:cNvPr id="19" name="Group 19">
            <a:extLst>
              <a:ext uri="{FF2B5EF4-FFF2-40B4-BE49-F238E27FC236}">
                <a16:creationId xmlns:a16="http://schemas.microsoft.com/office/drawing/2014/main" id="{A834FD4A-794B-4444-9FD3-CAACAE1A089F}"/>
              </a:ext>
            </a:extLst>
          </p:cNvPr>
          <p:cNvGrpSpPr>
            <a:grpSpLocks/>
          </p:cNvGrpSpPr>
          <p:nvPr/>
        </p:nvGrpSpPr>
        <p:grpSpPr bwMode="auto">
          <a:xfrm>
            <a:off x="7104991" y="2036379"/>
            <a:ext cx="533400" cy="533400"/>
            <a:chOff x="1824" y="2736"/>
            <a:chExt cx="336" cy="336"/>
          </a:xfrm>
        </p:grpSpPr>
        <p:sp>
          <p:nvSpPr>
            <p:cNvPr id="20" name="Oval 20">
              <a:extLst>
                <a:ext uri="{FF2B5EF4-FFF2-40B4-BE49-F238E27FC236}">
                  <a16:creationId xmlns:a16="http://schemas.microsoft.com/office/drawing/2014/main" id="{73339E6E-8C88-4C49-86AA-7A3357895B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1" name="Text Box 21">
              <a:extLst>
                <a:ext uri="{FF2B5EF4-FFF2-40B4-BE49-F238E27FC236}">
                  <a16:creationId xmlns:a16="http://schemas.microsoft.com/office/drawing/2014/main" id="{E7D77F94-495E-484B-B960-3C540BFB61A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C</a:t>
              </a:r>
            </a:p>
          </p:txBody>
        </p:sp>
      </p:grpSp>
      <p:grpSp>
        <p:nvGrpSpPr>
          <p:cNvPr id="22" name="Group 22">
            <a:extLst>
              <a:ext uri="{FF2B5EF4-FFF2-40B4-BE49-F238E27FC236}">
                <a16:creationId xmlns:a16="http://schemas.microsoft.com/office/drawing/2014/main" id="{51DCD3B4-760A-CA4F-87FF-B4709132145E}"/>
              </a:ext>
            </a:extLst>
          </p:cNvPr>
          <p:cNvGrpSpPr>
            <a:grpSpLocks/>
          </p:cNvGrpSpPr>
          <p:nvPr/>
        </p:nvGrpSpPr>
        <p:grpSpPr bwMode="auto">
          <a:xfrm>
            <a:off x="8400391" y="3255579"/>
            <a:ext cx="533400" cy="533400"/>
            <a:chOff x="1824" y="2736"/>
            <a:chExt cx="336" cy="336"/>
          </a:xfrm>
        </p:grpSpPr>
        <p:sp>
          <p:nvSpPr>
            <p:cNvPr id="23" name="Oval 23">
              <a:extLst>
                <a:ext uri="{FF2B5EF4-FFF2-40B4-BE49-F238E27FC236}">
                  <a16:creationId xmlns:a16="http://schemas.microsoft.com/office/drawing/2014/main" id="{5C7A00FE-B978-F645-BC3F-71E9FFDAC1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4" name="Text Box 24">
              <a:extLst>
                <a:ext uri="{FF2B5EF4-FFF2-40B4-BE49-F238E27FC236}">
                  <a16:creationId xmlns:a16="http://schemas.microsoft.com/office/drawing/2014/main" id="{642940A4-22EC-854B-91B8-7F17FE1FB2A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G</a:t>
              </a:r>
            </a:p>
          </p:txBody>
        </p:sp>
      </p:grpSp>
      <p:sp>
        <p:nvSpPr>
          <p:cNvPr id="25" name="Line 25">
            <a:extLst>
              <a:ext uri="{FF2B5EF4-FFF2-40B4-BE49-F238E27FC236}">
                <a16:creationId xmlns:a16="http://schemas.microsoft.com/office/drawing/2014/main" id="{5D16796F-1D85-5441-8486-F966A3D487D0}"/>
              </a:ext>
            </a:extLst>
          </p:cNvPr>
          <p:cNvSpPr>
            <a:spLocks noChangeShapeType="1"/>
          </p:cNvSpPr>
          <p:nvPr/>
        </p:nvSpPr>
        <p:spPr bwMode="auto">
          <a:xfrm>
            <a:off x="4818991" y="2950779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" name="Line 26">
            <a:extLst>
              <a:ext uri="{FF2B5EF4-FFF2-40B4-BE49-F238E27FC236}">
                <a16:creationId xmlns:a16="http://schemas.microsoft.com/office/drawing/2014/main" id="{2A5F56A5-5D31-7343-A354-E6E43DAE2C2A}"/>
              </a:ext>
            </a:extLst>
          </p:cNvPr>
          <p:cNvSpPr>
            <a:spLocks noChangeShapeType="1"/>
          </p:cNvSpPr>
          <p:nvPr/>
        </p:nvSpPr>
        <p:spPr bwMode="auto">
          <a:xfrm>
            <a:off x="4514191" y="3255579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Line 27">
            <a:extLst>
              <a:ext uri="{FF2B5EF4-FFF2-40B4-BE49-F238E27FC236}">
                <a16:creationId xmlns:a16="http://schemas.microsoft.com/office/drawing/2014/main" id="{0D31968F-C6A0-374A-AE5E-20017654FDCD}"/>
              </a:ext>
            </a:extLst>
          </p:cNvPr>
          <p:cNvSpPr>
            <a:spLocks noChangeShapeType="1"/>
          </p:cNvSpPr>
          <p:nvPr/>
        </p:nvSpPr>
        <p:spPr bwMode="auto">
          <a:xfrm>
            <a:off x="4818991" y="4093779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Line 28">
            <a:extLst>
              <a:ext uri="{FF2B5EF4-FFF2-40B4-BE49-F238E27FC236}">
                <a16:creationId xmlns:a16="http://schemas.microsoft.com/office/drawing/2014/main" id="{2D2D46BF-984E-D649-AD56-909E741D3C7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038191" y="3179379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Line 29">
            <a:extLst>
              <a:ext uri="{FF2B5EF4-FFF2-40B4-BE49-F238E27FC236}">
                <a16:creationId xmlns:a16="http://schemas.microsoft.com/office/drawing/2014/main" id="{FED5F19B-7799-304A-BFFC-5C38E70831D2}"/>
              </a:ext>
            </a:extLst>
          </p:cNvPr>
          <p:cNvSpPr>
            <a:spLocks noChangeShapeType="1"/>
          </p:cNvSpPr>
          <p:nvPr/>
        </p:nvSpPr>
        <p:spPr bwMode="auto">
          <a:xfrm>
            <a:off x="4742791" y="3179379"/>
            <a:ext cx="1143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" name="Line 30">
            <a:extLst>
              <a:ext uri="{FF2B5EF4-FFF2-40B4-BE49-F238E27FC236}">
                <a16:creationId xmlns:a16="http://schemas.microsoft.com/office/drawing/2014/main" id="{FBCD2680-6963-4141-AAF0-06EE906AE8D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266791" y="2417379"/>
            <a:ext cx="838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Line 31">
            <a:extLst>
              <a:ext uri="{FF2B5EF4-FFF2-40B4-BE49-F238E27FC236}">
                <a16:creationId xmlns:a16="http://schemas.microsoft.com/office/drawing/2014/main" id="{DAA33BA3-01A5-5B4E-BAFA-C06AA0B5DE7B}"/>
              </a:ext>
            </a:extLst>
          </p:cNvPr>
          <p:cNvSpPr>
            <a:spLocks noChangeShapeType="1"/>
          </p:cNvSpPr>
          <p:nvPr/>
        </p:nvSpPr>
        <p:spPr bwMode="auto">
          <a:xfrm>
            <a:off x="6266791" y="3026979"/>
            <a:ext cx="914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" name="Line 32">
            <a:extLst>
              <a:ext uri="{FF2B5EF4-FFF2-40B4-BE49-F238E27FC236}">
                <a16:creationId xmlns:a16="http://schemas.microsoft.com/office/drawing/2014/main" id="{430D6BE2-D3CA-754A-8D9D-721582002E4D}"/>
              </a:ext>
            </a:extLst>
          </p:cNvPr>
          <p:cNvSpPr>
            <a:spLocks noChangeShapeType="1"/>
          </p:cNvSpPr>
          <p:nvPr/>
        </p:nvSpPr>
        <p:spPr bwMode="auto">
          <a:xfrm>
            <a:off x="7714591" y="3484179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" name="Text Box 31">
            <a:extLst>
              <a:ext uri="{FF2B5EF4-FFF2-40B4-BE49-F238E27FC236}">
                <a16:creationId xmlns:a16="http://schemas.microsoft.com/office/drawing/2014/main" id="{B1E1926D-434E-E64F-BE57-49AFE0B305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862" y="5500687"/>
            <a:ext cx="632806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 err="1"/>
              <a:t>toVisit</a:t>
            </a:r>
            <a:r>
              <a:rPr lang="en-US" altLang="en-US" sz="2800" dirty="0"/>
              <a:t>-queue: C E F E</a:t>
            </a:r>
          </a:p>
        </p:txBody>
      </p:sp>
      <p:sp>
        <p:nvSpPr>
          <p:cNvPr id="35" name="Text Box 37">
            <a:extLst>
              <a:ext uri="{FF2B5EF4-FFF2-40B4-BE49-F238E27FC236}">
                <a16:creationId xmlns:a16="http://schemas.microsoft.com/office/drawing/2014/main" id="{04848CE0-C0B3-9146-9C7C-49CDF42F17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0144" y="6019800"/>
            <a:ext cx="3200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/>
              <a:t>visited: A B D E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AB584367-98B1-CA43-BFF0-BE3F3264454B}"/>
              </a:ext>
            </a:extLst>
          </p:cNvPr>
          <p:cNvSpPr txBox="1"/>
          <p:nvPr/>
        </p:nvSpPr>
        <p:spPr>
          <a:xfrm>
            <a:off x="36142" y="1552730"/>
            <a:ext cx="394465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C00000"/>
                </a:solidFill>
              </a:rPr>
              <a:t>graphSearch</a:t>
            </a:r>
            <a:r>
              <a:rPr lang="en-US" sz="2400" dirty="0"/>
              <a:t>( </a:t>
            </a:r>
            <a:r>
              <a:rPr lang="en-US" sz="2400" dirty="0" err="1">
                <a:solidFill>
                  <a:srgbClr val="00B0F0"/>
                </a:solidFill>
              </a:rPr>
              <a:t>toVisit</a:t>
            </a:r>
            <a:r>
              <a:rPr lang="en-US" sz="2400" dirty="0"/>
              <a:t> )</a:t>
            </a:r>
          </a:p>
          <a:p>
            <a:r>
              <a:rPr lang="en-US" sz="2400" dirty="0"/>
              <a:t>    </a:t>
            </a:r>
            <a:r>
              <a:rPr lang="en-US" sz="2400" dirty="0">
                <a:solidFill>
                  <a:srgbClr val="0000FF"/>
                </a:solidFill>
              </a:rPr>
              <a:t>while</a:t>
            </a:r>
            <a:r>
              <a:rPr lang="en-US" sz="2400" dirty="0"/>
              <a:t> !</a:t>
            </a:r>
            <a:r>
              <a:rPr lang="en-US" sz="2400" dirty="0" err="1">
                <a:solidFill>
                  <a:srgbClr val="00B0F0"/>
                </a:solidFill>
              </a:rPr>
              <a:t>toVisit</a:t>
            </a:r>
            <a:r>
              <a:rPr lang="en-US" sz="2400" dirty="0" err="1"/>
              <a:t>.empty</a:t>
            </a:r>
            <a:r>
              <a:rPr lang="en-US" sz="2400" dirty="0"/>
              <a:t>()</a:t>
            </a:r>
          </a:p>
          <a:p>
            <a:r>
              <a:rPr lang="en-US" sz="2400" dirty="0"/>
              <a:t>        </a:t>
            </a:r>
            <a:r>
              <a:rPr lang="en-US" sz="2400" dirty="0">
                <a:solidFill>
                  <a:srgbClr val="00B0F0"/>
                </a:solidFill>
              </a:rPr>
              <a:t>v</a:t>
            </a:r>
            <a:r>
              <a:rPr lang="en-US" sz="2400" dirty="0"/>
              <a:t> = </a:t>
            </a:r>
            <a:r>
              <a:rPr lang="en-US" sz="2400" dirty="0" err="1">
                <a:solidFill>
                  <a:srgbClr val="00B0F0"/>
                </a:solidFill>
              </a:rPr>
              <a:t>toVisit</a:t>
            </a:r>
            <a:r>
              <a:rPr lang="en-US" sz="2400" dirty="0" err="1"/>
              <a:t>.remove</a:t>
            </a:r>
            <a:r>
              <a:rPr lang="en-US" sz="2400" dirty="0"/>
              <a:t>()</a:t>
            </a:r>
          </a:p>
          <a:p>
            <a:r>
              <a:rPr lang="en-US" sz="2400" dirty="0"/>
              <a:t>        </a:t>
            </a:r>
            <a:r>
              <a:rPr lang="en-US" sz="2400" dirty="0">
                <a:solidFill>
                  <a:srgbClr val="0000FF"/>
                </a:solidFill>
              </a:rPr>
              <a:t>if</a:t>
            </a:r>
            <a:r>
              <a:rPr lang="en-US" sz="2400" dirty="0"/>
              <a:t> !</a:t>
            </a:r>
            <a:r>
              <a:rPr lang="en-US" sz="2400" dirty="0">
                <a:solidFill>
                  <a:srgbClr val="00B0F0"/>
                </a:solidFill>
              </a:rPr>
              <a:t>visited</a:t>
            </a:r>
            <a:r>
              <a:rPr lang="en-US" sz="2400" dirty="0"/>
              <a:t>[v]</a:t>
            </a:r>
          </a:p>
          <a:p>
            <a:r>
              <a:rPr lang="en-US" sz="2400" dirty="0">
                <a:solidFill>
                  <a:srgbClr val="00B0F0"/>
                </a:solidFill>
              </a:rPr>
              <a:t>            visited</a:t>
            </a:r>
            <a:r>
              <a:rPr lang="en-US" sz="2400" dirty="0"/>
              <a:t>[v] = true          </a:t>
            </a:r>
          </a:p>
          <a:p>
            <a:r>
              <a:rPr lang="en-US" sz="2400" dirty="0">
                <a:solidFill>
                  <a:srgbClr val="0000FF"/>
                </a:solidFill>
              </a:rPr>
              <a:t>            for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00B0F0"/>
                </a:solidFill>
              </a:rPr>
              <a:t>c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0000FF"/>
                </a:solidFill>
              </a:rPr>
              <a:t>in</a:t>
            </a:r>
            <a:r>
              <a:rPr lang="en-US" sz="2400" dirty="0"/>
              <a:t> </a:t>
            </a:r>
            <a:r>
              <a:rPr lang="en-US" sz="2400" dirty="0" err="1">
                <a:solidFill>
                  <a:srgbClr val="00B0F0"/>
                </a:solidFill>
              </a:rPr>
              <a:t>v</a:t>
            </a:r>
            <a:r>
              <a:rPr lang="en-US" sz="2400" dirty="0" err="1"/>
              <a:t>.getAdjacent</a:t>
            </a:r>
            <a:r>
              <a:rPr lang="en-US" sz="2400" dirty="0"/>
              <a:t>()</a:t>
            </a:r>
          </a:p>
          <a:p>
            <a:r>
              <a:rPr lang="en-US" sz="2400" dirty="0"/>
              <a:t>                </a:t>
            </a:r>
            <a:r>
              <a:rPr lang="en-US" sz="2400" dirty="0">
                <a:solidFill>
                  <a:srgbClr val="0000FF"/>
                </a:solidFill>
              </a:rPr>
              <a:t>if</a:t>
            </a:r>
            <a:r>
              <a:rPr lang="en-US" sz="2400" dirty="0"/>
              <a:t> !</a:t>
            </a:r>
            <a:r>
              <a:rPr lang="en-US" sz="2400" dirty="0">
                <a:solidFill>
                  <a:srgbClr val="00B0F0"/>
                </a:solidFill>
              </a:rPr>
              <a:t>visited</a:t>
            </a:r>
            <a:r>
              <a:rPr lang="en-US" sz="2400" dirty="0"/>
              <a:t>[c]</a:t>
            </a:r>
          </a:p>
          <a:p>
            <a:r>
              <a:rPr lang="en-US" sz="2400" dirty="0"/>
              <a:t>                    </a:t>
            </a:r>
            <a:r>
              <a:rPr lang="en-US" sz="2400" dirty="0" err="1">
                <a:solidFill>
                  <a:srgbClr val="00B0F0"/>
                </a:solidFill>
              </a:rPr>
              <a:t>toVisit</a:t>
            </a:r>
            <a:r>
              <a:rPr lang="en-US" sz="2400" dirty="0" err="1"/>
              <a:t>.add</a:t>
            </a:r>
            <a:r>
              <a:rPr lang="en-US" sz="2400" dirty="0"/>
              <a:t>(c)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4E57F5FB-EF35-F249-B121-7F1CEFA52675}"/>
              </a:ext>
            </a:extLst>
          </p:cNvPr>
          <p:cNvSpPr/>
          <p:nvPr/>
        </p:nvSpPr>
        <p:spPr>
          <a:xfrm>
            <a:off x="685186" y="2345582"/>
            <a:ext cx="2930373" cy="1118726"/>
          </a:xfrm>
          <a:prstGeom prst="rect">
            <a:avLst/>
          </a:prstGeom>
          <a:noFill/>
          <a:ln w="3810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183616"/>
      </p:ext>
    </p:extLst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C9FD66-1B86-ED43-8819-F30E32387C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BFS</a:t>
            </a:r>
          </a:p>
        </p:txBody>
      </p:sp>
      <p:grpSp>
        <p:nvGrpSpPr>
          <p:cNvPr id="4" name="Group 4">
            <a:extLst>
              <a:ext uri="{FF2B5EF4-FFF2-40B4-BE49-F238E27FC236}">
                <a16:creationId xmlns:a16="http://schemas.microsoft.com/office/drawing/2014/main" id="{C1F08F95-A06D-4045-92E7-A1A77AC5A85A}"/>
              </a:ext>
            </a:extLst>
          </p:cNvPr>
          <p:cNvGrpSpPr>
            <a:grpSpLocks/>
          </p:cNvGrpSpPr>
          <p:nvPr/>
        </p:nvGrpSpPr>
        <p:grpSpPr bwMode="auto">
          <a:xfrm>
            <a:off x="5733391" y="2645979"/>
            <a:ext cx="533400" cy="533400"/>
            <a:chOff x="1824" y="2736"/>
            <a:chExt cx="336" cy="336"/>
          </a:xfrm>
        </p:grpSpPr>
        <p:sp>
          <p:nvSpPr>
            <p:cNvPr id="5" name="Oval 5">
              <a:extLst>
                <a:ext uri="{FF2B5EF4-FFF2-40B4-BE49-F238E27FC236}">
                  <a16:creationId xmlns:a16="http://schemas.microsoft.com/office/drawing/2014/main" id="{6FA9101E-F062-2340-B5D8-9A0FF8181E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" name="Text Box 6">
              <a:extLst>
                <a:ext uri="{FF2B5EF4-FFF2-40B4-BE49-F238E27FC236}">
                  <a16:creationId xmlns:a16="http://schemas.microsoft.com/office/drawing/2014/main" id="{AFDA1091-2827-AF46-A920-4DDB67711BD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dirty="0">
                  <a:solidFill>
                    <a:srgbClr val="0000FF"/>
                  </a:solidFill>
                </a:rPr>
                <a:t>B</a:t>
              </a:r>
            </a:p>
          </p:txBody>
        </p:sp>
      </p:grpSp>
      <p:grpSp>
        <p:nvGrpSpPr>
          <p:cNvPr id="7" name="Group 7">
            <a:extLst>
              <a:ext uri="{FF2B5EF4-FFF2-40B4-BE49-F238E27FC236}">
                <a16:creationId xmlns:a16="http://schemas.microsoft.com/office/drawing/2014/main" id="{430B9358-FEEE-594A-BAF4-E65D2B1B01D4}"/>
              </a:ext>
            </a:extLst>
          </p:cNvPr>
          <p:cNvGrpSpPr>
            <a:grpSpLocks/>
          </p:cNvGrpSpPr>
          <p:nvPr/>
        </p:nvGrpSpPr>
        <p:grpSpPr bwMode="auto">
          <a:xfrm>
            <a:off x="4285591" y="3788979"/>
            <a:ext cx="533400" cy="533400"/>
            <a:chOff x="1824" y="2736"/>
            <a:chExt cx="336" cy="336"/>
          </a:xfrm>
        </p:grpSpPr>
        <p:sp>
          <p:nvSpPr>
            <p:cNvPr id="8" name="Oval 8">
              <a:extLst>
                <a:ext uri="{FF2B5EF4-FFF2-40B4-BE49-F238E27FC236}">
                  <a16:creationId xmlns:a16="http://schemas.microsoft.com/office/drawing/2014/main" id="{B204AC84-7BCB-D042-9339-E8793B604C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 b="1">
                <a:solidFill>
                  <a:srgbClr val="0000FF"/>
                </a:solidFill>
              </a:endParaRPr>
            </a:p>
          </p:txBody>
        </p:sp>
        <p:sp>
          <p:nvSpPr>
            <p:cNvPr id="9" name="Text Box 9">
              <a:extLst>
                <a:ext uri="{FF2B5EF4-FFF2-40B4-BE49-F238E27FC236}">
                  <a16:creationId xmlns:a16="http://schemas.microsoft.com/office/drawing/2014/main" id="{98375CE2-E715-7346-AEC5-4BAF9ACEACD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dirty="0">
                  <a:solidFill>
                    <a:srgbClr val="0000FF"/>
                  </a:solidFill>
                </a:rPr>
                <a:t>D</a:t>
              </a:r>
            </a:p>
          </p:txBody>
        </p:sp>
      </p:grpSp>
      <p:grpSp>
        <p:nvGrpSpPr>
          <p:cNvPr id="10" name="Group 10">
            <a:extLst>
              <a:ext uri="{FF2B5EF4-FFF2-40B4-BE49-F238E27FC236}">
                <a16:creationId xmlns:a16="http://schemas.microsoft.com/office/drawing/2014/main" id="{3782A69A-6E0D-514E-AA51-3A54066A15AA}"/>
              </a:ext>
            </a:extLst>
          </p:cNvPr>
          <p:cNvGrpSpPr>
            <a:grpSpLocks/>
          </p:cNvGrpSpPr>
          <p:nvPr/>
        </p:nvGrpSpPr>
        <p:grpSpPr bwMode="auto">
          <a:xfrm>
            <a:off x="5809591" y="3788979"/>
            <a:ext cx="533400" cy="533400"/>
            <a:chOff x="1824" y="2736"/>
            <a:chExt cx="336" cy="336"/>
          </a:xfrm>
        </p:grpSpPr>
        <p:sp>
          <p:nvSpPr>
            <p:cNvPr id="11" name="Oval 11">
              <a:extLst>
                <a:ext uri="{FF2B5EF4-FFF2-40B4-BE49-F238E27FC236}">
                  <a16:creationId xmlns:a16="http://schemas.microsoft.com/office/drawing/2014/main" id="{97DEE53D-F4BA-374E-80E7-77ECB8080D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>
                <a:solidFill>
                  <a:srgbClr val="0000FF"/>
                </a:solidFill>
              </a:endParaRPr>
            </a:p>
          </p:txBody>
        </p:sp>
        <p:sp>
          <p:nvSpPr>
            <p:cNvPr id="12" name="Text Box 12">
              <a:extLst>
                <a:ext uri="{FF2B5EF4-FFF2-40B4-BE49-F238E27FC236}">
                  <a16:creationId xmlns:a16="http://schemas.microsoft.com/office/drawing/2014/main" id="{D38B41A2-532E-ED48-8C1B-1B37B80E7D4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dirty="0">
                  <a:solidFill>
                    <a:srgbClr val="0000FF"/>
                  </a:solidFill>
                </a:rPr>
                <a:t>E</a:t>
              </a:r>
            </a:p>
          </p:txBody>
        </p:sp>
      </p:grpSp>
      <p:grpSp>
        <p:nvGrpSpPr>
          <p:cNvPr id="13" name="Group 13">
            <a:extLst>
              <a:ext uri="{FF2B5EF4-FFF2-40B4-BE49-F238E27FC236}">
                <a16:creationId xmlns:a16="http://schemas.microsoft.com/office/drawing/2014/main" id="{8406B699-B314-1B44-9D47-A761A1F38CC8}"/>
              </a:ext>
            </a:extLst>
          </p:cNvPr>
          <p:cNvGrpSpPr>
            <a:grpSpLocks/>
          </p:cNvGrpSpPr>
          <p:nvPr/>
        </p:nvGrpSpPr>
        <p:grpSpPr bwMode="auto">
          <a:xfrm>
            <a:off x="7181191" y="3255579"/>
            <a:ext cx="533400" cy="533400"/>
            <a:chOff x="1824" y="2736"/>
            <a:chExt cx="336" cy="336"/>
          </a:xfrm>
        </p:grpSpPr>
        <p:sp>
          <p:nvSpPr>
            <p:cNvPr id="14" name="Oval 14">
              <a:extLst>
                <a:ext uri="{FF2B5EF4-FFF2-40B4-BE49-F238E27FC236}">
                  <a16:creationId xmlns:a16="http://schemas.microsoft.com/office/drawing/2014/main" id="{B905D2DD-CCB7-7C4B-AF51-C5ABF423F7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5" name="Text Box 15">
              <a:extLst>
                <a:ext uri="{FF2B5EF4-FFF2-40B4-BE49-F238E27FC236}">
                  <a16:creationId xmlns:a16="http://schemas.microsoft.com/office/drawing/2014/main" id="{B09E6546-8AD3-7746-930B-FCD8729A492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F</a:t>
              </a:r>
            </a:p>
          </p:txBody>
        </p:sp>
      </p:grpSp>
      <p:grpSp>
        <p:nvGrpSpPr>
          <p:cNvPr id="16" name="Group 16">
            <a:extLst>
              <a:ext uri="{FF2B5EF4-FFF2-40B4-BE49-F238E27FC236}">
                <a16:creationId xmlns:a16="http://schemas.microsoft.com/office/drawing/2014/main" id="{1C5544C6-551C-054A-B85D-3ED338040E8C}"/>
              </a:ext>
            </a:extLst>
          </p:cNvPr>
          <p:cNvGrpSpPr>
            <a:grpSpLocks/>
          </p:cNvGrpSpPr>
          <p:nvPr/>
        </p:nvGrpSpPr>
        <p:grpSpPr bwMode="auto">
          <a:xfrm>
            <a:off x="4285591" y="2722179"/>
            <a:ext cx="533400" cy="533400"/>
            <a:chOff x="1824" y="2736"/>
            <a:chExt cx="336" cy="336"/>
          </a:xfrm>
        </p:grpSpPr>
        <p:sp>
          <p:nvSpPr>
            <p:cNvPr id="17" name="Oval 17">
              <a:extLst>
                <a:ext uri="{FF2B5EF4-FFF2-40B4-BE49-F238E27FC236}">
                  <a16:creationId xmlns:a16="http://schemas.microsoft.com/office/drawing/2014/main" id="{973D53CA-C225-B844-80FA-5971FB6F4C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 b="1">
                <a:solidFill>
                  <a:srgbClr val="0000FF"/>
                </a:solidFill>
              </a:endParaRPr>
            </a:p>
          </p:txBody>
        </p:sp>
        <p:sp>
          <p:nvSpPr>
            <p:cNvPr id="18" name="Text Box 18">
              <a:extLst>
                <a:ext uri="{FF2B5EF4-FFF2-40B4-BE49-F238E27FC236}">
                  <a16:creationId xmlns:a16="http://schemas.microsoft.com/office/drawing/2014/main" id="{CB416E21-9E77-B245-AAAB-FE698114896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dirty="0">
                  <a:solidFill>
                    <a:srgbClr val="0000FF"/>
                  </a:solidFill>
                </a:rPr>
                <a:t>A</a:t>
              </a:r>
            </a:p>
          </p:txBody>
        </p:sp>
      </p:grpSp>
      <p:grpSp>
        <p:nvGrpSpPr>
          <p:cNvPr id="19" name="Group 19">
            <a:extLst>
              <a:ext uri="{FF2B5EF4-FFF2-40B4-BE49-F238E27FC236}">
                <a16:creationId xmlns:a16="http://schemas.microsoft.com/office/drawing/2014/main" id="{A834FD4A-794B-4444-9FD3-CAACAE1A089F}"/>
              </a:ext>
            </a:extLst>
          </p:cNvPr>
          <p:cNvGrpSpPr>
            <a:grpSpLocks/>
          </p:cNvGrpSpPr>
          <p:nvPr/>
        </p:nvGrpSpPr>
        <p:grpSpPr bwMode="auto">
          <a:xfrm>
            <a:off x="7104991" y="2036379"/>
            <a:ext cx="533400" cy="533400"/>
            <a:chOff x="1824" y="2736"/>
            <a:chExt cx="336" cy="336"/>
          </a:xfrm>
        </p:grpSpPr>
        <p:sp>
          <p:nvSpPr>
            <p:cNvPr id="20" name="Oval 20">
              <a:extLst>
                <a:ext uri="{FF2B5EF4-FFF2-40B4-BE49-F238E27FC236}">
                  <a16:creationId xmlns:a16="http://schemas.microsoft.com/office/drawing/2014/main" id="{73339E6E-8C88-4C49-86AA-7A3357895B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1" name="Text Box 21">
              <a:extLst>
                <a:ext uri="{FF2B5EF4-FFF2-40B4-BE49-F238E27FC236}">
                  <a16:creationId xmlns:a16="http://schemas.microsoft.com/office/drawing/2014/main" id="{E7D77F94-495E-484B-B960-3C540BFB61A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b="1" dirty="0">
                  <a:solidFill>
                    <a:srgbClr val="0000FF"/>
                  </a:solidFill>
                </a:rPr>
                <a:t>C</a:t>
              </a:r>
            </a:p>
          </p:txBody>
        </p:sp>
      </p:grpSp>
      <p:grpSp>
        <p:nvGrpSpPr>
          <p:cNvPr id="22" name="Group 22">
            <a:extLst>
              <a:ext uri="{FF2B5EF4-FFF2-40B4-BE49-F238E27FC236}">
                <a16:creationId xmlns:a16="http://schemas.microsoft.com/office/drawing/2014/main" id="{51DCD3B4-760A-CA4F-87FF-B4709132145E}"/>
              </a:ext>
            </a:extLst>
          </p:cNvPr>
          <p:cNvGrpSpPr>
            <a:grpSpLocks/>
          </p:cNvGrpSpPr>
          <p:nvPr/>
        </p:nvGrpSpPr>
        <p:grpSpPr bwMode="auto">
          <a:xfrm>
            <a:off x="8400391" y="3255579"/>
            <a:ext cx="533400" cy="533400"/>
            <a:chOff x="1824" y="2736"/>
            <a:chExt cx="336" cy="336"/>
          </a:xfrm>
        </p:grpSpPr>
        <p:sp>
          <p:nvSpPr>
            <p:cNvPr id="23" name="Oval 23">
              <a:extLst>
                <a:ext uri="{FF2B5EF4-FFF2-40B4-BE49-F238E27FC236}">
                  <a16:creationId xmlns:a16="http://schemas.microsoft.com/office/drawing/2014/main" id="{5C7A00FE-B978-F645-BC3F-71E9FFDAC1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4" name="Text Box 24">
              <a:extLst>
                <a:ext uri="{FF2B5EF4-FFF2-40B4-BE49-F238E27FC236}">
                  <a16:creationId xmlns:a16="http://schemas.microsoft.com/office/drawing/2014/main" id="{642940A4-22EC-854B-91B8-7F17FE1FB2A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G</a:t>
              </a:r>
            </a:p>
          </p:txBody>
        </p:sp>
      </p:grpSp>
      <p:sp>
        <p:nvSpPr>
          <p:cNvPr id="25" name="Line 25">
            <a:extLst>
              <a:ext uri="{FF2B5EF4-FFF2-40B4-BE49-F238E27FC236}">
                <a16:creationId xmlns:a16="http://schemas.microsoft.com/office/drawing/2014/main" id="{5D16796F-1D85-5441-8486-F966A3D487D0}"/>
              </a:ext>
            </a:extLst>
          </p:cNvPr>
          <p:cNvSpPr>
            <a:spLocks noChangeShapeType="1"/>
          </p:cNvSpPr>
          <p:nvPr/>
        </p:nvSpPr>
        <p:spPr bwMode="auto">
          <a:xfrm>
            <a:off x="4818991" y="2950779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" name="Line 26">
            <a:extLst>
              <a:ext uri="{FF2B5EF4-FFF2-40B4-BE49-F238E27FC236}">
                <a16:creationId xmlns:a16="http://schemas.microsoft.com/office/drawing/2014/main" id="{2A5F56A5-5D31-7343-A354-E6E43DAE2C2A}"/>
              </a:ext>
            </a:extLst>
          </p:cNvPr>
          <p:cNvSpPr>
            <a:spLocks noChangeShapeType="1"/>
          </p:cNvSpPr>
          <p:nvPr/>
        </p:nvSpPr>
        <p:spPr bwMode="auto">
          <a:xfrm>
            <a:off x="4514191" y="3255579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Line 27">
            <a:extLst>
              <a:ext uri="{FF2B5EF4-FFF2-40B4-BE49-F238E27FC236}">
                <a16:creationId xmlns:a16="http://schemas.microsoft.com/office/drawing/2014/main" id="{0D31968F-C6A0-374A-AE5E-20017654FDCD}"/>
              </a:ext>
            </a:extLst>
          </p:cNvPr>
          <p:cNvSpPr>
            <a:spLocks noChangeShapeType="1"/>
          </p:cNvSpPr>
          <p:nvPr/>
        </p:nvSpPr>
        <p:spPr bwMode="auto">
          <a:xfrm>
            <a:off x="4818991" y="4093779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Line 28">
            <a:extLst>
              <a:ext uri="{FF2B5EF4-FFF2-40B4-BE49-F238E27FC236}">
                <a16:creationId xmlns:a16="http://schemas.microsoft.com/office/drawing/2014/main" id="{2D2D46BF-984E-D649-AD56-909E741D3C7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038191" y="3179379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Line 29">
            <a:extLst>
              <a:ext uri="{FF2B5EF4-FFF2-40B4-BE49-F238E27FC236}">
                <a16:creationId xmlns:a16="http://schemas.microsoft.com/office/drawing/2014/main" id="{FED5F19B-7799-304A-BFFC-5C38E70831D2}"/>
              </a:ext>
            </a:extLst>
          </p:cNvPr>
          <p:cNvSpPr>
            <a:spLocks noChangeShapeType="1"/>
          </p:cNvSpPr>
          <p:nvPr/>
        </p:nvSpPr>
        <p:spPr bwMode="auto">
          <a:xfrm>
            <a:off x="4742791" y="3179379"/>
            <a:ext cx="1143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" name="Line 30">
            <a:extLst>
              <a:ext uri="{FF2B5EF4-FFF2-40B4-BE49-F238E27FC236}">
                <a16:creationId xmlns:a16="http://schemas.microsoft.com/office/drawing/2014/main" id="{FBCD2680-6963-4141-AAF0-06EE906AE8D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266791" y="2417379"/>
            <a:ext cx="838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Line 31">
            <a:extLst>
              <a:ext uri="{FF2B5EF4-FFF2-40B4-BE49-F238E27FC236}">
                <a16:creationId xmlns:a16="http://schemas.microsoft.com/office/drawing/2014/main" id="{DAA33BA3-01A5-5B4E-BAFA-C06AA0B5DE7B}"/>
              </a:ext>
            </a:extLst>
          </p:cNvPr>
          <p:cNvSpPr>
            <a:spLocks noChangeShapeType="1"/>
          </p:cNvSpPr>
          <p:nvPr/>
        </p:nvSpPr>
        <p:spPr bwMode="auto">
          <a:xfrm>
            <a:off x="6266791" y="3026979"/>
            <a:ext cx="914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" name="Line 32">
            <a:extLst>
              <a:ext uri="{FF2B5EF4-FFF2-40B4-BE49-F238E27FC236}">
                <a16:creationId xmlns:a16="http://schemas.microsoft.com/office/drawing/2014/main" id="{430D6BE2-D3CA-754A-8D9D-721582002E4D}"/>
              </a:ext>
            </a:extLst>
          </p:cNvPr>
          <p:cNvSpPr>
            <a:spLocks noChangeShapeType="1"/>
          </p:cNvSpPr>
          <p:nvPr/>
        </p:nvSpPr>
        <p:spPr bwMode="auto">
          <a:xfrm>
            <a:off x="7714591" y="3484179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" name="Text Box 31">
            <a:extLst>
              <a:ext uri="{FF2B5EF4-FFF2-40B4-BE49-F238E27FC236}">
                <a16:creationId xmlns:a16="http://schemas.microsoft.com/office/drawing/2014/main" id="{B1E1926D-434E-E64F-BE57-49AFE0B305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862" y="5500687"/>
            <a:ext cx="632806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 err="1"/>
              <a:t>toVisit</a:t>
            </a:r>
            <a:r>
              <a:rPr lang="en-US" altLang="en-US" sz="2800" dirty="0"/>
              <a:t>-queue: E F E</a:t>
            </a:r>
          </a:p>
        </p:txBody>
      </p:sp>
      <p:sp>
        <p:nvSpPr>
          <p:cNvPr id="35" name="Text Box 37">
            <a:extLst>
              <a:ext uri="{FF2B5EF4-FFF2-40B4-BE49-F238E27FC236}">
                <a16:creationId xmlns:a16="http://schemas.microsoft.com/office/drawing/2014/main" id="{04848CE0-C0B3-9146-9C7C-49CDF42F17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0144" y="6019800"/>
            <a:ext cx="3200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/>
              <a:t>visited: A B D E </a:t>
            </a:r>
            <a:r>
              <a:rPr lang="en-US" altLang="en-US" sz="2800" dirty="0">
                <a:solidFill>
                  <a:srgbClr val="0000FF"/>
                </a:solidFill>
              </a:rPr>
              <a:t>C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AB584367-98B1-CA43-BFF0-BE3F3264454B}"/>
              </a:ext>
            </a:extLst>
          </p:cNvPr>
          <p:cNvSpPr txBox="1"/>
          <p:nvPr/>
        </p:nvSpPr>
        <p:spPr>
          <a:xfrm>
            <a:off x="36142" y="1552730"/>
            <a:ext cx="394465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C00000"/>
                </a:solidFill>
              </a:rPr>
              <a:t>graphSearch</a:t>
            </a:r>
            <a:r>
              <a:rPr lang="en-US" sz="2400" dirty="0"/>
              <a:t>( </a:t>
            </a:r>
            <a:r>
              <a:rPr lang="en-US" sz="2400" dirty="0" err="1">
                <a:solidFill>
                  <a:srgbClr val="00B0F0"/>
                </a:solidFill>
              </a:rPr>
              <a:t>toVisit</a:t>
            </a:r>
            <a:r>
              <a:rPr lang="en-US" sz="2400" dirty="0"/>
              <a:t> )</a:t>
            </a:r>
          </a:p>
          <a:p>
            <a:r>
              <a:rPr lang="en-US" sz="2400" dirty="0"/>
              <a:t>    </a:t>
            </a:r>
            <a:r>
              <a:rPr lang="en-US" sz="2400" dirty="0">
                <a:solidFill>
                  <a:srgbClr val="0000FF"/>
                </a:solidFill>
              </a:rPr>
              <a:t>while</a:t>
            </a:r>
            <a:r>
              <a:rPr lang="en-US" sz="2400" dirty="0"/>
              <a:t> !</a:t>
            </a:r>
            <a:r>
              <a:rPr lang="en-US" sz="2400" dirty="0" err="1">
                <a:solidFill>
                  <a:srgbClr val="00B0F0"/>
                </a:solidFill>
              </a:rPr>
              <a:t>toVisit</a:t>
            </a:r>
            <a:r>
              <a:rPr lang="en-US" sz="2400" dirty="0" err="1"/>
              <a:t>.empty</a:t>
            </a:r>
            <a:r>
              <a:rPr lang="en-US" sz="2400" dirty="0"/>
              <a:t>()</a:t>
            </a:r>
          </a:p>
          <a:p>
            <a:r>
              <a:rPr lang="en-US" sz="2400" dirty="0"/>
              <a:t>        </a:t>
            </a:r>
            <a:r>
              <a:rPr lang="en-US" sz="2400" dirty="0">
                <a:solidFill>
                  <a:srgbClr val="00B0F0"/>
                </a:solidFill>
              </a:rPr>
              <a:t>v</a:t>
            </a:r>
            <a:r>
              <a:rPr lang="en-US" sz="2400" dirty="0"/>
              <a:t> = </a:t>
            </a:r>
            <a:r>
              <a:rPr lang="en-US" sz="2400" dirty="0" err="1">
                <a:solidFill>
                  <a:srgbClr val="00B0F0"/>
                </a:solidFill>
              </a:rPr>
              <a:t>toVisit</a:t>
            </a:r>
            <a:r>
              <a:rPr lang="en-US" sz="2400" dirty="0" err="1"/>
              <a:t>.remove</a:t>
            </a:r>
            <a:r>
              <a:rPr lang="en-US" sz="2400" dirty="0"/>
              <a:t>()</a:t>
            </a:r>
          </a:p>
          <a:p>
            <a:r>
              <a:rPr lang="en-US" sz="2400" dirty="0"/>
              <a:t>        </a:t>
            </a:r>
            <a:r>
              <a:rPr lang="en-US" sz="2400" dirty="0">
                <a:solidFill>
                  <a:srgbClr val="0000FF"/>
                </a:solidFill>
              </a:rPr>
              <a:t>if</a:t>
            </a:r>
            <a:r>
              <a:rPr lang="en-US" sz="2400" dirty="0"/>
              <a:t> !</a:t>
            </a:r>
            <a:r>
              <a:rPr lang="en-US" sz="2400" dirty="0">
                <a:solidFill>
                  <a:srgbClr val="00B0F0"/>
                </a:solidFill>
              </a:rPr>
              <a:t>visited</a:t>
            </a:r>
            <a:r>
              <a:rPr lang="en-US" sz="2400" dirty="0"/>
              <a:t>[v]</a:t>
            </a:r>
          </a:p>
          <a:p>
            <a:r>
              <a:rPr lang="en-US" sz="2400" dirty="0">
                <a:solidFill>
                  <a:srgbClr val="00B0F0"/>
                </a:solidFill>
              </a:rPr>
              <a:t>            visited</a:t>
            </a:r>
            <a:r>
              <a:rPr lang="en-US" sz="2400" dirty="0"/>
              <a:t>[v] = true          </a:t>
            </a:r>
          </a:p>
          <a:p>
            <a:r>
              <a:rPr lang="en-US" sz="2400" dirty="0">
                <a:solidFill>
                  <a:srgbClr val="0000FF"/>
                </a:solidFill>
              </a:rPr>
              <a:t>            for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00B0F0"/>
                </a:solidFill>
              </a:rPr>
              <a:t>c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0000FF"/>
                </a:solidFill>
              </a:rPr>
              <a:t>in</a:t>
            </a:r>
            <a:r>
              <a:rPr lang="en-US" sz="2400" dirty="0"/>
              <a:t> </a:t>
            </a:r>
            <a:r>
              <a:rPr lang="en-US" sz="2400" dirty="0" err="1">
                <a:solidFill>
                  <a:srgbClr val="00B0F0"/>
                </a:solidFill>
              </a:rPr>
              <a:t>v</a:t>
            </a:r>
            <a:r>
              <a:rPr lang="en-US" sz="2400" dirty="0" err="1"/>
              <a:t>.getAdjacent</a:t>
            </a:r>
            <a:r>
              <a:rPr lang="en-US" sz="2400" dirty="0"/>
              <a:t>()</a:t>
            </a:r>
          </a:p>
          <a:p>
            <a:r>
              <a:rPr lang="en-US" sz="2400" dirty="0"/>
              <a:t>                </a:t>
            </a:r>
            <a:r>
              <a:rPr lang="en-US" sz="2400" dirty="0">
                <a:solidFill>
                  <a:srgbClr val="0000FF"/>
                </a:solidFill>
              </a:rPr>
              <a:t>if</a:t>
            </a:r>
            <a:r>
              <a:rPr lang="en-US" sz="2400" dirty="0"/>
              <a:t> !</a:t>
            </a:r>
            <a:r>
              <a:rPr lang="en-US" sz="2400" dirty="0">
                <a:solidFill>
                  <a:srgbClr val="00B0F0"/>
                </a:solidFill>
              </a:rPr>
              <a:t>visited</a:t>
            </a:r>
            <a:r>
              <a:rPr lang="en-US" sz="2400" dirty="0"/>
              <a:t>[c]</a:t>
            </a:r>
          </a:p>
          <a:p>
            <a:r>
              <a:rPr lang="en-US" sz="2400" dirty="0"/>
              <a:t>                    </a:t>
            </a:r>
            <a:r>
              <a:rPr lang="en-US" sz="2400" dirty="0" err="1">
                <a:solidFill>
                  <a:srgbClr val="00B0F0"/>
                </a:solidFill>
              </a:rPr>
              <a:t>toVisit</a:t>
            </a:r>
            <a:r>
              <a:rPr lang="en-US" sz="2400" dirty="0" err="1"/>
              <a:t>.add</a:t>
            </a:r>
            <a:r>
              <a:rPr lang="en-US" sz="2400" dirty="0"/>
              <a:t>(c)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4E57F5FB-EF35-F249-B121-7F1CEFA52675}"/>
              </a:ext>
            </a:extLst>
          </p:cNvPr>
          <p:cNvSpPr/>
          <p:nvPr/>
        </p:nvSpPr>
        <p:spPr>
          <a:xfrm>
            <a:off x="685186" y="2345582"/>
            <a:ext cx="2930373" cy="1118726"/>
          </a:xfrm>
          <a:prstGeom prst="rect">
            <a:avLst/>
          </a:prstGeom>
          <a:noFill/>
          <a:ln w="3810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810854"/>
      </p:ext>
    </p:extLst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C9FD66-1B86-ED43-8819-F30E32387C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BFS</a:t>
            </a:r>
          </a:p>
        </p:txBody>
      </p:sp>
      <p:grpSp>
        <p:nvGrpSpPr>
          <p:cNvPr id="4" name="Group 4">
            <a:extLst>
              <a:ext uri="{FF2B5EF4-FFF2-40B4-BE49-F238E27FC236}">
                <a16:creationId xmlns:a16="http://schemas.microsoft.com/office/drawing/2014/main" id="{C1F08F95-A06D-4045-92E7-A1A77AC5A85A}"/>
              </a:ext>
            </a:extLst>
          </p:cNvPr>
          <p:cNvGrpSpPr>
            <a:grpSpLocks/>
          </p:cNvGrpSpPr>
          <p:nvPr/>
        </p:nvGrpSpPr>
        <p:grpSpPr bwMode="auto">
          <a:xfrm>
            <a:off x="5733391" y="2645979"/>
            <a:ext cx="533400" cy="533400"/>
            <a:chOff x="1824" y="2736"/>
            <a:chExt cx="336" cy="336"/>
          </a:xfrm>
        </p:grpSpPr>
        <p:sp>
          <p:nvSpPr>
            <p:cNvPr id="5" name="Oval 5">
              <a:extLst>
                <a:ext uri="{FF2B5EF4-FFF2-40B4-BE49-F238E27FC236}">
                  <a16:creationId xmlns:a16="http://schemas.microsoft.com/office/drawing/2014/main" id="{6FA9101E-F062-2340-B5D8-9A0FF8181E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" name="Text Box 6">
              <a:extLst>
                <a:ext uri="{FF2B5EF4-FFF2-40B4-BE49-F238E27FC236}">
                  <a16:creationId xmlns:a16="http://schemas.microsoft.com/office/drawing/2014/main" id="{AFDA1091-2827-AF46-A920-4DDB67711BD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dirty="0">
                  <a:solidFill>
                    <a:srgbClr val="0000FF"/>
                  </a:solidFill>
                </a:rPr>
                <a:t>B</a:t>
              </a:r>
            </a:p>
          </p:txBody>
        </p:sp>
      </p:grpSp>
      <p:grpSp>
        <p:nvGrpSpPr>
          <p:cNvPr id="7" name="Group 7">
            <a:extLst>
              <a:ext uri="{FF2B5EF4-FFF2-40B4-BE49-F238E27FC236}">
                <a16:creationId xmlns:a16="http://schemas.microsoft.com/office/drawing/2014/main" id="{430B9358-FEEE-594A-BAF4-E65D2B1B01D4}"/>
              </a:ext>
            </a:extLst>
          </p:cNvPr>
          <p:cNvGrpSpPr>
            <a:grpSpLocks/>
          </p:cNvGrpSpPr>
          <p:nvPr/>
        </p:nvGrpSpPr>
        <p:grpSpPr bwMode="auto">
          <a:xfrm>
            <a:off x="4285591" y="3788979"/>
            <a:ext cx="533400" cy="533400"/>
            <a:chOff x="1824" y="2736"/>
            <a:chExt cx="336" cy="336"/>
          </a:xfrm>
        </p:grpSpPr>
        <p:sp>
          <p:nvSpPr>
            <p:cNvPr id="8" name="Oval 8">
              <a:extLst>
                <a:ext uri="{FF2B5EF4-FFF2-40B4-BE49-F238E27FC236}">
                  <a16:creationId xmlns:a16="http://schemas.microsoft.com/office/drawing/2014/main" id="{B204AC84-7BCB-D042-9339-E8793B604C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 b="1">
                <a:solidFill>
                  <a:srgbClr val="0000FF"/>
                </a:solidFill>
              </a:endParaRPr>
            </a:p>
          </p:txBody>
        </p:sp>
        <p:sp>
          <p:nvSpPr>
            <p:cNvPr id="9" name="Text Box 9">
              <a:extLst>
                <a:ext uri="{FF2B5EF4-FFF2-40B4-BE49-F238E27FC236}">
                  <a16:creationId xmlns:a16="http://schemas.microsoft.com/office/drawing/2014/main" id="{98375CE2-E715-7346-AEC5-4BAF9ACEACD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dirty="0">
                  <a:solidFill>
                    <a:srgbClr val="0000FF"/>
                  </a:solidFill>
                </a:rPr>
                <a:t>D</a:t>
              </a:r>
            </a:p>
          </p:txBody>
        </p:sp>
      </p:grpSp>
      <p:grpSp>
        <p:nvGrpSpPr>
          <p:cNvPr id="10" name="Group 10">
            <a:extLst>
              <a:ext uri="{FF2B5EF4-FFF2-40B4-BE49-F238E27FC236}">
                <a16:creationId xmlns:a16="http://schemas.microsoft.com/office/drawing/2014/main" id="{3782A69A-6E0D-514E-AA51-3A54066A15AA}"/>
              </a:ext>
            </a:extLst>
          </p:cNvPr>
          <p:cNvGrpSpPr>
            <a:grpSpLocks/>
          </p:cNvGrpSpPr>
          <p:nvPr/>
        </p:nvGrpSpPr>
        <p:grpSpPr bwMode="auto">
          <a:xfrm>
            <a:off x="5809591" y="3788979"/>
            <a:ext cx="533400" cy="533400"/>
            <a:chOff x="1824" y="2736"/>
            <a:chExt cx="336" cy="336"/>
          </a:xfrm>
        </p:grpSpPr>
        <p:sp>
          <p:nvSpPr>
            <p:cNvPr id="11" name="Oval 11">
              <a:extLst>
                <a:ext uri="{FF2B5EF4-FFF2-40B4-BE49-F238E27FC236}">
                  <a16:creationId xmlns:a16="http://schemas.microsoft.com/office/drawing/2014/main" id="{97DEE53D-F4BA-374E-80E7-77ECB8080D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>
                <a:solidFill>
                  <a:srgbClr val="0000FF"/>
                </a:solidFill>
              </a:endParaRPr>
            </a:p>
          </p:txBody>
        </p:sp>
        <p:sp>
          <p:nvSpPr>
            <p:cNvPr id="12" name="Text Box 12">
              <a:extLst>
                <a:ext uri="{FF2B5EF4-FFF2-40B4-BE49-F238E27FC236}">
                  <a16:creationId xmlns:a16="http://schemas.microsoft.com/office/drawing/2014/main" id="{D38B41A2-532E-ED48-8C1B-1B37B80E7D4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dirty="0">
                  <a:solidFill>
                    <a:srgbClr val="0000FF"/>
                  </a:solidFill>
                </a:rPr>
                <a:t>E</a:t>
              </a:r>
            </a:p>
          </p:txBody>
        </p:sp>
      </p:grpSp>
      <p:grpSp>
        <p:nvGrpSpPr>
          <p:cNvPr id="13" name="Group 13">
            <a:extLst>
              <a:ext uri="{FF2B5EF4-FFF2-40B4-BE49-F238E27FC236}">
                <a16:creationId xmlns:a16="http://schemas.microsoft.com/office/drawing/2014/main" id="{8406B699-B314-1B44-9D47-A761A1F38CC8}"/>
              </a:ext>
            </a:extLst>
          </p:cNvPr>
          <p:cNvGrpSpPr>
            <a:grpSpLocks/>
          </p:cNvGrpSpPr>
          <p:nvPr/>
        </p:nvGrpSpPr>
        <p:grpSpPr bwMode="auto">
          <a:xfrm>
            <a:off x="7181191" y="3255579"/>
            <a:ext cx="533400" cy="533400"/>
            <a:chOff x="1824" y="2736"/>
            <a:chExt cx="336" cy="336"/>
          </a:xfrm>
        </p:grpSpPr>
        <p:sp>
          <p:nvSpPr>
            <p:cNvPr id="14" name="Oval 14">
              <a:extLst>
                <a:ext uri="{FF2B5EF4-FFF2-40B4-BE49-F238E27FC236}">
                  <a16:creationId xmlns:a16="http://schemas.microsoft.com/office/drawing/2014/main" id="{B905D2DD-CCB7-7C4B-AF51-C5ABF423F7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5" name="Text Box 15">
              <a:extLst>
                <a:ext uri="{FF2B5EF4-FFF2-40B4-BE49-F238E27FC236}">
                  <a16:creationId xmlns:a16="http://schemas.microsoft.com/office/drawing/2014/main" id="{B09E6546-8AD3-7746-930B-FCD8729A492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F</a:t>
              </a:r>
            </a:p>
          </p:txBody>
        </p:sp>
      </p:grpSp>
      <p:grpSp>
        <p:nvGrpSpPr>
          <p:cNvPr id="16" name="Group 16">
            <a:extLst>
              <a:ext uri="{FF2B5EF4-FFF2-40B4-BE49-F238E27FC236}">
                <a16:creationId xmlns:a16="http://schemas.microsoft.com/office/drawing/2014/main" id="{1C5544C6-551C-054A-B85D-3ED338040E8C}"/>
              </a:ext>
            </a:extLst>
          </p:cNvPr>
          <p:cNvGrpSpPr>
            <a:grpSpLocks/>
          </p:cNvGrpSpPr>
          <p:nvPr/>
        </p:nvGrpSpPr>
        <p:grpSpPr bwMode="auto">
          <a:xfrm>
            <a:off x="4285591" y="2722179"/>
            <a:ext cx="533400" cy="533400"/>
            <a:chOff x="1824" y="2736"/>
            <a:chExt cx="336" cy="336"/>
          </a:xfrm>
        </p:grpSpPr>
        <p:sp>
          <p:nvSpPr>
            <p:cNvPr id="17" name="Oval 17">
              <a:extLst>
                <a:ext uri="{FF2B5EF4-FFF2-40B4-BE49-F238E27FC236}">
                  <a16:creationId xmlns:a16="http://schemas.microsoft.com/office/drawing/2014/main" id="{973D53CA-C225-B844-80FA-5971FB6F4C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 b="1">
                <a:solidFill>
                  <a:srgbClr val="0000FF"/>
                </a:solidFill>
              </a:endParaRPr>
            </a:p>
          </p:txBody>
        </p:sp>
        <p:sp>
          <p:nvSpPr>
            <p:cNvPr id="18" name="Text Box 18">
              <a:extLst>
                <a:ext uri="{FF2B5EF4-FFF2-40B4-BE49-F238E27FC236}">
                  <a16:creationId xmlns:a16="http://schemas.microsoft.com/office/drawing/2014/main" id="{CB416E21-9E77-B245-AAAB-FE698114896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dirty="0">
                  <a:solidFill>
                    <a:srgbClr val="0000FF"/>
                  </a:solidFill>
                </a:rPr>
                <a:t>A</a:t>
              </a:r>
            </a:p>
          </p:txBody>
        </p:sp>
      </p:grpSp>
      <p:grpSp>
        <p:nvGrpSpPr>
          <p:cNvPr id="19" name="Group 19">
            <a:extLst>
              <a:ext uri="{FF2B5EF4-FFF2-40B4-BE49-F238E27FC236}">
                <a16:creationId xmlns:a16="http://schemas.microsoft.com/office/drawing/2014/main" id="{A834FD4A-794B-4444-9FD3-CAACAE1A089F}"/>
              </a:ext>
            </a:extLst>
          </p:cNvPr>
          <p:cNvGrpSpPr>
            <a:grpSpLocks/>
          </p:cNvGrpSpPr>
          <p:nvPr/>
        </p:nvGrpSpPr>
        <p:grpSpPr bwMode="auto">
          <a:xfrm>
            <a:off x="7104991" y="2036379"/>
            <a:ext cx="533400" cy="533400"/>
            <a:chOff x="1824" y="2736"/>
            <a:chExt cx="336" cy="336"/>
          </a:xfrm>
        </p:grpSpPr>
        <p:sp>
          <p:nvSpPr>
            <p:cNvPr id="20" name="Oval 20">
              <a:extLst>
                <a:ext uri="{FF2B5EF4-FFF2-40B4-BE49-F238E27FC236}">
                  <a16:creationId xmlns:a16="http://schemas.microsoft.com/office/drawing/2014/main" id="{73339E6E-8C88-4C49-86AA-7A3357895B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1" name="Text Box 21">
              <a:extLst>
                <a:ext uri="{FF2B5EF4-FFF2-40B4-BE49-F238E27FC236}">
                  <a16:creationId xmlns:a16="http://schemas.microsoft.com/office/drawing/2014/main" id="{E7D77F94-495E-484B-B960-3C540BFB61A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dirty="0">
                  <a:solidFill>
                    <a:srgbClr val="0000FF"/>
                  </a:solidFill>
                </a:rPr>
                <a:t>C</a:t>
              </a:r>
            </a:p>
          </p:txBody>
        </p:sp>
      </p:grpSp>
      <p:grpSp>
        <p:nvGrpSpPr>
          <p:cNvPr id="22" name="Group 22">
            <a:extLst>
              <a:ext uri="{FF2B5EF4-FFF2-40B4-BE49-F238E27FC236}">
                <a16:creationId xmlns:a16="http://schemas.microsoft.com/office/drawing/2014/main" id="{51DCD3B4-760A-CA4F-87FF-B4709132145E}"/>
              </a:ext>
            </a:extLst>
          </p:cNvPr>
          <p:cNvGrpSpPr>
            <a:grpSpLocks/>
          </p:cNvGrpSpPr>
          <p:nvPr/>
        </p:nvGrpSpPr>
        <p:grpSpPr bwMode="auto">
          <a:xfrm>
            <a:off x="8400391" y="3255579"/>
            <a:ext cx="533400" cy="533400"/>
            <a:chOff x="1824" y="2736"/>
            <a:chExt cx="336" cy="336"/>
          </a:xfrm>
        </p:grpSpPr>
        <p:sp>
          <p:nvSpPr>
            <p:cNvPr id="23" name="Oval 23">
              <a:extLst>
                <a:ext uri="{FF2B5EF4-FFF2-40B4-BE49-F238E27FC236}">
                  <a16:creationId xmlns:a16="http://schemas.microsoft.com/office/drawing/2014/main" id="{5C7A00FE-B978-F645-BC3F-71E9FFDAC1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4" name="Text Box 24">
              <a:extLst>
                <a:ext uri="{FF2B5EF4-FFF2-40B4-BE49-F238E27FC236}">
                  <a16:creationId xmlns:a16="http://schemas.microsoft.com/office/drawing/2014/main" id="{642940A4-22EC-854B-91B8-7F17FE1FB2A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G</a:t>
              </a:r>
            </a:p>
          </p:txBody>
        </p:sp>
      </p:grpSp>
      <p:sp>
        <p:nvSpPr>
          <p:cNvPr id="25" name="Line 25">
            <a:extLst>
              <a:ext uri="{FF2B5EF4-FFF2-40B4-BE49-F238E27FC236}">
                <a16:creationId xmlns:a16="http://schemas.microsoft.com/office/drawing/2014/main" id="{5D16796F-1D85-5441-8486-F966A3D487D0}"/>
              </a:ext>
            </a:extLst>
          </p:cNvPr>
          <p:cNvSpPr>
            <a:spLocks noChangeShapeType="1"/>
          </p:cNvSpPr>
          <p:nvPr/>
        </p:nvSpPr>
        <p:spPr bwMode="auto">
          <a:xfrm>
            <a:off x="4818991" y="2950779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" name="Line 26">
            <a:extLst>
              <a:ext uri="{FF2B5EF4-FFF2-40B4-BE49-F238E27FC236}">
                <a16:creationId xmlns:a16="http://schemas.microsoft.com/office/drawing/2014/main" id="{2A5F56A5-5D31-7343-A354-E6E43DAE2C2A}"/>
              </a:ext>
            </a:extLst>
          </p:cNvPr>
          <p:cNvSpPr>
            <a:spLocks noChangeShapeType="1"/>
          </p:cNvSpPr>
          <p:nvPr/>
        </p:nvSpPr>
        <p:spPr bwMode="auto">
          <a:xfrm>
            <a:off x="4514191" y="3255579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Line 27">
            <a:extLst>
              <a:ext uri="{FF2B5EF4-FFF2-40B4-BE49-F238E27FC236}">
                <a16:creationId xmlns:a16="http://schemas.microsoft.com/office/drawing/2014/main" id="{0D31968F-C6A0-374A-AE5E-20017654FDCD}"/>
              </a:ext>
            </a:extLst>
          </p:cNvPr>
          <p:cNvSpPr>
            <a:spLocks noChangeShapeType="1"/>
          </p:cNvSpPr>
          <p:nvPr/>
        </p:nvSpPr>
        <p:spPr bwMode="auto">
          <a:xfrm>
            <a:off x="4818991" y="4093779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Line 28">
            <a:extLst>
              <a:ext uri="{FF2B5EF4-FFF2-40B4-BE49-F238E27FC236}">
                <a16:creationId xmlns:a16="http://schemas.microsoft.com/office/drawing/2014/main" id="{2D2D46BF-984E-D649-AD56-909E741D3C7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038191" y="3179379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Line 29">
            <a:extLst>
              <a:ext uri="{FF2B5EF4-FFF2-40B4-BE49-F238E27FC236}">
                <a16:creationId xmlns:a16="http://schemas.microsoft.com/office/drawing/2014/main" id="{FED5F19B-7799-304A-BFFC-5C38E70831D2}"/>
              </a:ext>
            </a:extLst>
          </p:cNvPr>
          <p:cNvSpPr>
            <a:spLocks noChangeShapeType="1"/>
          </p:cNvSpPr>
          <p:nvPr/>
        </p:nvSpPr>
        <p:spPr bwMode="auto">
          <a:xfrm>
            <a:off x="4742791" y="3179379"/>
            <a:ext cx="1143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" name="Line 30">
            <a:extLst>
              <a:ext uri="{FF2B5EF4-FFF2-40B4-BE49-F238E27FC236}">
                <a16:creationId xmlns:a16="http://schemas.microsoft.com/office/drawing/2014/main" id="{FBCD2680-6963-4141-AAF0-06EE906AE8D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266791" y="2417379"/>
            <a:ext cx="838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Line 31">
            <a:extLst>
              <a:ext uri="{FF2B5EF4-FFF2-40B4-BE49-F238E27FC236}">
                <a16:creationId xmlns:a16="http://schemas.microsoft.com/office/drawing/2014/main" id="{DAA33BA3-01A5-5B4E-BAFA-C06AA0B5DE7B}"/>
              </a:ext>
            </a:extLst>
          </p:cNvPr>
          <p:cNvSpPr>
            <a:spLocks noChangeShapeType="1"/>
          </p:cNvSpPr>
          <p:nvPr/>
        </p:nvSpPr>
        <p:spPr bwMode="auto">
          <a:xfrm>
            <a:off x="6266791" y="3026979"/>
            <a:ext cx="914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" name="Line 32">
            <a:extLst>
              <a:ext uri="{FF2B5EF4-FFF2-40B4-BE49-F238E27FC236}">
                <a16:creationId xmlns:a16="http://schemas.microsoft.com/office/drawing/2014/main" id="{430D6BE2-D3CA-754A-8D9D-721582002E4D}"/>
              </a:ext>
            </a:extLst>
          </p:cNvPr>
          <p:cNvSpPr>
            <a:spLocks noChangeShapeType="1"/>
          </p:cNvSpPr>
          <p:nvPr/>
        </p:nvSpPr>
        <p:spPr bwMode="auto">
          <a:xfrm>
            <a:off x="7714591" y="3484179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" name="Text Box 31">
            <a:extLst>
              <a:ext uri="{FF2B5EF4-FFF2-40B4-BE49-F238E27FC236}">
                <a16:creationId xmlns:a16="http://schemas.microsoft.com/office/drawing/2014/main" id="{B1E1926D-434E-E64F-BE57-49AFE0B305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862" y="5500687"/>
            <a:ext cx="632806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 err="1"/>
              <a:t>toVisit</a:t>
            </a:r>
            <a:r>
              <a:rPr lang="en-US" altLang="en-US" sz="2800" dirty="0"/>
              <a:t>-queue: E F E</a:t>
            </a:r>
          </a:p>
        </p:txBody>
      </p:sp>
      <p:sp>
        <p:nvSpPr>
          <p:cNvPr id="35" name="Text Box 37">
            <a:extLst>
              <a:ext uri="{FF2B5EF4-FFF2-40B4-BE49-F238E27FC236}">
                <a16:creationId xmlns:a16="http://schemas.microsoft.com/office/drawing/2014/main" id="{04848CE0-C0B3-9146-9C7C-49CDF42F17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0144" y="6019800"/>
            <a:ext cx="3200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/>
              <a:t>visited: A B D E C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AB584367-98B1-CA43-BFF0-BE3F3264454B}"/>
              </a:ext>
            </a:extLst>
          </p:cNvPr>
          <p:cNvSpPr txBox="1"/>
          <p:nvPr/>
        </p:nvSpPr>
        <p:spPr>
          <a:xfrm>
            <a:off x="36142" y="1552730"/>
            <a:ext cx="394465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C00000"/>
                </a:solidFill>
              </a:rPr>
              <a:t>graphSearch</a:t>
            </a:r>
            <a:r>
              <a:rPr lang="en-US" sz="2400" dirty="0"/>
              <a:t>( </a:t>
            </a:r>
            <a:r>
              <a:rPr lang="en-US" sz="2400" dirty="0" err="1">
                <a:solidFill>
                  <a:srgbClr val="00B0F0"/>
                </a:solidFill>
              </a:rPr>
              <a:t>toVisit</a:t>
            </a:r>
            <a:r>
              <a:rPr lang="en-US" sz="2400" dirty="0"/>
              <a:t> )</a:t>
            </a:r>
          </a:p>
          <a:p>
            <a:r>
              <a:rPr lang="en-US" sz="2400" dirty="0"/>
              <a:t>    </a:t>
            </a:r>
            <a:r>
              <a:rPr lang="en-US" sz="2400" dirty="0">
                <a:solidFill>
                  <a:srgbClr val="0000FF"/>
                </a:solidFill>
              </a:rPr>
              <a:t>while</a:t>
            </a:r>
            <a:r>
              <a:rPr lang="en-US" sz="2400" dirty="0"/>
              <a:t> !</a:t>
            </a:r>
            <a:r>
              <a:rPr lang="en-US" sz="2400" dirty="0" err="1">
                <a:solidFill>
                  <a:srgbClr val="00B0F0"/>
                </a:solidFill>
              </a:rPr>
              <a:t>toVisit</a:t>
            </a:r>
            <a:r>
              <a:rPr lang="en-US" sz="2400" dirty="0" err="1"/>
              <a:t>.empty</a:t>
            </a:r>
            <a:r>
              <a:rPr lang="en-US" sz="2400" dirty="0"/>
              <a:t>()</a:t>
            </a:r>
          </a:p>
          <a:p>
            <a:r>
              <a:rPr lang="en-US" sz="2400" dirty="0"/>
              <a:t>        </a:t>
            </a:r>
            <a:r>
              <a:rPr lang="en-US" sz="2400" dirty="0">
                <a:solidFill>
                  <a:srgbClr val="00B0F0"/>
                </a:solidFill>
              </a:rPr>
              <a:t>v</a:t>
            </a:r>
            <a:r>
              <a:rPr lang="en-US" sz="2400" dirty="0"/>
              <a:t> = </a:t>
            </a:r>
            <a:r>
              <a:rPr lang="en-US" sz="2400" dirty="0" err="1">
                <a:solidFill>
                  <a:srgbClr val="00B0F0"/>
                </a:solidFill>
              </a:rPr>
              <a:t>toVisit</a:t>
            </a:r>
            <a:r>
              <a:rPr lang="en-US" sz="2400" dirty="0" err="1"/>
              <a:t>.remove</a:t>
            </a:r>
            <a:r>
              <a:rPr lang="en-US" sz="2400" dirty="0"/>
              <a:t>()</a:t>
            </a:r>
          </a:p>
          <a:p>
            <a:r>
              <a:rPr lang="en-US" sz="2400" dirty="0"/>
              <a:t>        </a:t>
            </a:r>
            <a:r>
              <a:rPr lang="en-US" sz="2400" dirty="0">
                <a:solidFill>
                  <a:srgbClr val="0000FF"/>
                </a:solidFill>
              </a:rPr>
              <a:t>if</a:t>
            </a:r>
            <a:r>
              <a:rPr lang="en-US" sz="2400" dirty="0"/>
              <a:t> !</a:t>
            </a:r>
            <a:r>
              <a:rPr lang="en-US" sz="2400" dirty="0">
                <a:solidFill>
                  <a:srgbClr val="00B0F0"/>
                </a:solidFill>
              </a:rPr>
              <a:t>visited</a:t>
            </a:r>
            <a:r>
              <a:rPr lang="en-US" sz="2400" dirty="0"/>
              <a:t>[v]</a:t>
            </a:r>
          </a:p>
          <a:p>
            <a:r>
              <a:rPr lang="en-US" sz="2400" dirty="0">
                <a:solidFill>
                  <a:srgbClr val="00B0F0"/>
                </a:solidFill>
              </a:rPr>
              <a:t>            visited</a:t>
            </a:r>
            <a:r>
              <a:rPr lang="en-US" sz="2400" dirty="0"/>
              <a:t>[v] = true          </a:t>
            </a:r>
          </a:p>
          <a:p>
            <a:r>
              <a:rPr lang="en-US" sz="2400" dirty="0">
                <a:solidFill>
                  <a:srgbClr val="0000FF"/>
                </a:solidFill>
              </a:rPr>
              <a:t>            for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00B0F0"/>
                </a:solidFill>
              </a:rPr>
              <a:t>c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0000FF"/>
                </a:solidFill>
              </a:rPr>
              <a:t>in</a:t>
            </a:r>
            <a:r>
              <a:rPr lang="en-US" sz="2400" dirty="0"/>
              <a:t> </a:t>
            </a:r>
            <a:r>
              <a:rPr lang="en-US" sz="2400" dirty="0" err="1">
                <a:solidFill>
                  <a:srgbClr val="00B0F0"/>
                </a:solidFill>
              </a:rPr>
              <a:t>v</a:t>
            </a:r>
            <a:r>
              <a:rPr lang="en-US" sz="2400" dirty="0" err="1"/>
              <a:t>.getAdjacent</a:t>
            </a:r>
            <a:r>
              <a:rPr lang="en-US" sz="2400" dirty="0"/>
              <a:t>()</a:t>
            </a:r>
          </a:p>
          <a:p>
            <a:r>
              <a:rPr lang="en-US" sz="2400" dirty="0"/>
              <a:t>                </a:t>
            </a:r>
            <a:r>
              <a:rPr lang="en-US" sz="2400" dirty="0">
                <a:solidFill>
                  <a:srgbClr val="0000FF"/>
                </a:solidFill>
              </a:rPr>
              <a:t>if</a:t>
            </a:r>
            <a:r>
              <a:rPr lang="en-US" sz="2400" dirty="0"/>
              <a:t> !</a:t>
            </a:r>
            <a:r>
              <a:rPr lang="en-US" sz="2400" dirty="0">
                <a:solidFill>
                  <a:srgbClr val="00B0F0"/>
                </a:solidFill>
              </a:rPr>
              <a:t>visited</a:t>
            </a:r>
            <a:r>
              <a:rPr lang="en-US" sz="2400" dirty="0"/>
              <a:t>[c]</a:t>
            </a:r>
          </a:p>
          <a:p>
            <a:r>
              <a:rPr lang="en-US" sz="2400" dirty="0"/>
              <a:t>                    </a:t>
            </a:r>
            <a:r>
              <a:rPr lang="en-US" sz="2400" dirty="0" err="1">
                <a:solidFill>
                  <a:srgbClr val="00B0F0"/>
                </a:solidFill>
              </a:rPr>
              <a:t>toVisit</a:t>
            </a:r>
            <a:r>
              <a:rPr lang="en-US" sz="2400" dirty="0" err="1"/>
              <a:t>.add</a:t>
            </a:r>
            <a:r>
              <a:rPr lang="en-US" sz="2400" dirty="0"/>
              <a:t>(c)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4E57F5FB-EF35-F249-B121-7F1CEFA52675}"/>
              </a:ext>
            </a:extLst>
          </p:cNvPr>
          <p:cNvSpPr/>
          <p:nvPr/>
        </p:nvSpPr>
        <p:spPr>
          <a:xfrm>
            <a:off x="685186" y="2345582"/>
            <a:ext cx="3371805" cy="2254136"/>
          </a:xfrm>
          <a:prstGeom prst="rect">
            <a:avLst/>
          </a:prstGeom>
          <a:noFill/>
          <a:ln w="3810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853319"/>
      </p:ext>
    </p:extLst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C9FD66-1B86-ED43-8819-F30E32387C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BFS</a:t>
            </a:r>
          </a:p>
        </p:txBody>
      </p:sp>
      <p:grpSp>
        <p:nvGrpSpPr>
          <p:cNvPr id="4" name="Group 4">
            <a:extLst>
              <a:ext uri="{FF2B5EF4-FFF2-40B4-BE49-F238E27FC236}">
                <a16:creationId xmlns:a16="http://schemas.microsoft.com/office/drawing/2014/main" id="{C1F08F95-A06D-4045-92E7-A1A77AC5A85A}"/>
              </a:ext>
            </a:extLst>
          </p:cNvPr>
          <p:cNvGrpSpPr>
            <a:grpSpLocks/>
          </p:cNvGrpSpPr>
          <p:nvPr/>
        </p:nvGrpSpPr>
        <p:grpSpPr bwMode="auto">
          <a:xfrm>
            <a:off x="5733391" y="2645979"/>
            <a:ext cx="533400" cy="533400"/>
            <a:chOff x="1824" y="2736"/>
            <a:chExt cx="336" cy="336"/>
          </a:xfrm>
        </p:grpSpPr>
        <p:sp>
          <p:nvSpPr>
            <p:cNvPr id="5" name="Oval 5">
              <a:extLst>
                <a:ext uri="{FF2B5EF4-FFF2-40B4-BE49-F238E27FC236}">
                  <a16:creationId xmlns:a16="http://schemas.microsoft.com/office/drawing/2014/main" id="{6FA9101E-F062-2340-B5D8-9A0FF8181E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" name="Text Box 6">
              <a:extLst>
                <a:ext uri="{FF2B5EF4-FFF2-40B4-BE49-F238E27FC236}">
                  <a16:creationId xmlns:a16="http://schemas.microsoft.com/office/drawing/2014/main" id="{AFDA1091-2827-AF46-A920-4DDB67711BD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dirty="0">
                  <a:solidFill>
                    <a:srgbClr val="0000FF"/>
                  </a:solidFill>
                </a:rPr>
                <a:t>B</a:t>
              </a:r>
            </a:p>
          </p:txBody>
        </p:sp>
      </p:grpSp>
      <p:grpSp>
        <p:nvGrpSpPr>
          <p:cNvPr id="7" name="Group 7">
            <a:extLst>
              <a:ext uri="{FF2B5EF4-FFF2-40B4-BE49-F238E27FC236}">
                <a16:creationId xmlns:a16="http://schemas.microsoft.com/office/drawing/2014/main" id="{430B9358-FEEE-594A-BAF4-E65D2B1B01D4}"/>
              </a:ext>
            </a:extLst>
          </p:cNvPr>
          <p:cNvGrpSpPr>
            <a:grpSpLocks/>
          </p:cNvGrpSpPr>
          <p:nvPr/>
        </p:nvGrpSpPr>
        <p:grpSpPr bwMode="auto">
          <a:xfrm>
            <a:off x="4285591" y="3788979"/>
            <a:ext cx="533400" cy="533400"/>
            <a:chOff x="1824" y="2736"/>
            <a:chExt cx="336" cy="336"/>
          </a:xfrm>
        </p:grpSpPr>
        <p:sp>
          <p:nvSpPr>
            <p:cNvPr id="8" name="Oval 8">
              <a:extLst>
                <a:ext uri="{FF2B5EF4-FFF2-40B4-BE49-F238E27FC236}">
                  <a16:creationId xmlns:a16="http://schemas.microsoft.com/office/drawing/2014/main" id="{B204AC84-7BCB-D042-9339-E8793B604C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 b="1">
                <a:solidFill>
                  <a:srgbClr val="0000FF"/>
                </a:solidFill>
              </a:endParaRPr>
            </a:p>
          </p:txBody>
        </p:sp>
        <p:sp>
          <p:nvSpPr>
            <p:cNvPr id="9" name="Text Box 9">
              <a:extLst>
                <a:ext uri="{FF2B5EF4-FFF2-40B4-BE49-F238E27FC236}">
                  <a16:creationId xmlns:a16="http://schemas.microsoft.com/office/drawing/2014/main" id="{98375CE2-E715-7346-AEC5-4BAF9ACEACD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dirty="0">
                  <a:solidFill>
                    <a:srgbClr val="0000FF"/>
                  </a:solidFill>
                </a:rPr>
                <a:t>D</a:t>
              </a:r>
            </a:p>
          </p:txBody>
        </p:sp>
      </p:grpSp>
      <p:grpSp>
        <p:nvGrpSpPr>
          <p:cNvPr id="10" name="Group 10">
            <a:extLst>
              <a:ext uri="{FF2B5EF4-FFF2-40B4-BE49-F238E27FC236}">
                <a16:creationId xmlns:a16="http://schemas.microsoft.com/office/drawing/2014/main" id="{3782A69A-6E0D-514E-AA51-3A54066A15AA}"/>
              </a:ext>
            </a:extLst>
          </p:cNvPr>
          <p:cNvGrpSpPr>
            <a:grpSpLocks/>
          </p:cNvGrpSpPr>
          <p:nvPr/>
        </p:nvGrpSpPr>
        <p:grpSpPr bwMode="auto">
          <a:xfrm>
            <a:off x="5809591" y="3788979"/>
            <a:ext cx="533400" cy="533400"/>
            <a:chOff x="1824" y="2736"/>
            <a:chExt cx="336" cy="336"/>
          </a:xfrm>
        </p:grpSpPr>
        <p:sp>
          <p:nvSpPr>
            <p:cNvPr id="11" name="Oval 11">
              <a:extLst>
                <a:ext uri="{FF2B5EF4-FFF2-40B4-BE49-F238E27FC236}">
                  <a16:creationId xmlns:a16="http://schemas.microsoft.com/office/drawing/2014/main" id="{97DEE53D-F4BA-374E-80E7-77ECB8080D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>
                <a:solidFill>
                  <a:srgbClr val="0000FF"/>
                </a:solidFill>
              </a:endParaRPr>
            </a:p>
          </p:txBody>
        </p:sp>
        <p:sp>
          <p:nvSpPr>
            <p:cNvPr id="12" name="Text Box 12">
              <a:extLst>
                <a:ext uri="{FF2B5EF4-FFF2-40B4-BE49-F238E27FC236}">
                  <a16:creationId xmlns:a16="http://schemas.microsoft.com/office/drawing/2014/main" id="{D38B41A2-532E-ED48-8C1B-1B37B80E7D4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dirty="0">
                  <a:solidFill>
                    <a:srgbClr val="0000FF"/>
                  </a:solidFill>
                </a:rPr>
                <a:t>E</a:t>
              </a:r>
            </a:p>
          </p:txBody>
        </p:sp>
      </p:grpSp>
      <p:grpSp>
        <p:nvGrpSpPr>
          <p:cNvPr id="13" name="Group 13">
            <a:extLst>
              <a:ext uri="{FF2B5EF4-FFF2-40B4-BE49-F238E27FC236}">
                <a16:creationId xmlns:a16="http://schemas.microsoft.com/office/drawing/2014/main" id="{8406B699-B314-1B44-9D47-A761A1F38CC8}"/>
              </a:ext>
            </a:extLst>
          </p:cNvPr>
          <p:cNvGrpSpPr>
            <a:grpSpLocks/>
          </p:cNvGrpSpPr>
          <p:nvPr/>
        </p:nvGrpSpPr>
        <p:grpSpPr bwMode="auto">
          <a:xfrm>
            <a:off x="7181191" y="3255579"/>
            <a:ext cx="533400" cy="533400"/>
            <a:chOff x="1824" y="2736"/>
            <a:chExt cx="336" cy="336"/>
          </a:xfrm>
        </p:grpSpPr>
        <p:sp>
          <p:nvSpPr>
            <p:cNvPr id="14" name="Oval 14">
              <a:extLst>
                <a:ext uri="{FF2B5EF4-FFF2-40B4-BE49-F238E27FC236}">
                  <a16:creationId xmlns:a16="http://schemas.microsoft.com/office/drawing/2014/main" id="{B905D2DD-CCB7-7C4B-AF51-C5ABF423F7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5" name="Text Box 15">
              <a:extLst>
                <a:ext uri="{FF2B5EF4-FFF2-40B4-BE49-F238E27FC236}">
                  <a16:creationId xmlns:a16="http://schemas.microsoft.com/office/drawing/2014/main" id="{B09E6546-8AD3-7746-930B-FCD8729A492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F</a:t>
              </a:r>
            </a:p>
          </p:txBody>
        </p:sp>
      </p:grpSp>
      <p:grpSp>
        <p:nvGrpSpPr>
          <p:cNvPr id="16" name="Group 16">
            <a:extLst>
              <a:ext uri="{FF2B5EF4-FFF2-40B4-BE49-F238E27FC236}">
                <a16:creationId xmlns:a16="http://schemas.microsoft.com/office/drawing/2014/main" id="{1C5544C6-551C-054A-B85D-3ED338040E8C}"/>
              </a:ext>
            </a:extLst>
          </p:cNvPr>
          <p:cNvGrpSpPr>
            <a:grpSpLocks/>
          </p:cNvGrpSpPr>
          <p:nvPr/>
        </p:nvGrpSpPr>
        <p:grpSpPr bwMode="auto">
          <a:xfrm>
            <a:off x="4285591" y="2722179"/>
            <a:ext cx="533400" cy="533400"/>
            <a:chOff x="1824" y="2736"/>
            <a:chExt cx="336" cy="336"/>
          </a:xfrm>
        </p:grpSpPr>
        <p:sp>
          <p:nvSpPr>
            <p:cNvPr id="17" name="Oval 17">
              <a:extLst>
                <a:ext uri="{FF2B5EF4-FFF2-40B4-BE49-F238E27FC236}">
                  <a16:creationId xmlns:a16="http://schemas.microsoft.com/office/drawing/2014/main" id="{973D53CA-C225-B844-80FA-5971FB6F4C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 b="1">
                <a:solidFill>
                  <a:srgbClr val="0000FF"/>
                </a:solidFill>
              </a:endParaRPr>
            </a:p>
          </p:txBody>
        </p:sp>
        <p:sp>
          <p:nvSpPr>
            <p:cNvPr id="18" name="Text Box 18">
              <a:extLst>
                <a:ext uri="{FF2B5EF4-FFF2-40B4-BE49-F238E27FC236}">
                  <a16:creationId xmlns:a16="http://schemas.microsoft.com/office/drawing/2014/main" id="{CB416E21-9E77-B245-AAAB-FE698114896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dirty="0">
                  <a:solidFill>
                    <a:srgbClr val="0000FF"/>
                  </a:solidFill>
                </a:rPr>
                <a:t>A</a:t>
              </a:r>
            </a:p>
          </p:txBody>
        </p:sp>
      </p:grpSp>
      <p:grpSp>
        <p:nvGrpSpPr>
          <p:cNvPr id="19" name="Group 19">
            <a:extLst>
              <a:ext uri="{FF2B5EF4-FFF2-40B4-BE49-F238E27FC236}">
                <a16:creationId xmlns:a16="http://schemas.microsoft.com/office/drawing/2014/main" id="{A834FD4A-794B-4444-9FD3-CAACAE1A089F}"/>
              </a:ext>
            </a:extLst>
          </p:cNvPr>
          <p:cNvGrpSpPr>
            <a:grpSpLocks/>
          </p:cNvGrpSpPr>
          <p:nvPr/>
        </p:nvGrpSpPr>
        <p:grpSpPr bwMode="auto">
          <a:xfrm>
            <a:off x="7104991" y="2036379"/>
            <a:ext cx="533400" cy="533400"/>
            <a:chOff x="1824" y="2736"/>
            <a:chExt cx="336" cy="336"/>
          </a:xfrm>
        </p:grpSpPr>
        <p:sp>
          <p:nvSpPr>
            <p:cNvPr id="20" name="Oval 20">
              <a:extLst>
                <a:ext uri="{FF2B5EF4-FFF2-40B4-BE49-F238E27FC236}">
                  <a16:creationId xmlns:a16="http://schemas.microsoft.com/office/drawing/2014/main" id="{73339E6E-8C88-4C49-86AA-7A3357895B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1" name="Text Box 21">
              <a:extLst>
                <a:ext uri="{FF2B5EF4-FFF2-40B4-BE49-F238E27FC236}">
                  <a16:creationId xmlns:a16="http://schemas.microsoft.com/office/drawing/2014/main" id="{E7D77F94-495E-484B-B960-3C540BFB61A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dirty="0">
                  <a:solidFill>
                    <a:srgbClr val="0000FF"/>
                  </a:solidFill>
                </a:rPr>
                <a:t>C</a:t>
              </a:r>
            </a:p>
          </p:txBody>
        </p:sp>
      </p:grpSp>
      <p:grpSp>
        <p:nvGrpSpPr>
          <p:cNvPr id="22" name="Group 22">
            <a:extLst>
              <a:ext uri="{FF2B5EF4-FFF2-40B4-BE49-F238E27FC236}">
                <a16:creationId xmlns:a16="http://schemas.microsoft.com/office/drawing/2014/main" id="{51DCD3B4-760A-CA4F-87FF-B4709132145E}"/>
              </a:ext>
            </a:extLst>
          </p:cNvPr>
          <p:cNvGrpSpPr>
            <a:grpSpLocks/>
          </p:cNvGrpSpPr>
          <p:nvPr/>
        </p:nvGrpSpPr>
        <p:grpSpPr bwMode="auto">
          <a:xfrm>
            <a:off x="8400391" y="3255579"/>
            <a:ext cx="533400" cy="533400"/>
            <a:chOff x="1824" y="2736"/>
            <a:chExt cx="336" cy="336"/>
          </a:xfrm>
        </p:grpSpPr>
        <p:sp>
          <p:nvSpPr>
            <p:cNvPr id="23" name="Oval 23">
              <a:extLst>
                <a:ext uri="{FF2B5EF4-FFF2-40B4-BE49-F238E27FC236}">
                  <a16:creationId xmlns:a16="http://schemas.microsoft.com/office/drawing/2014/main" id="{5C7A00FE-B978-F645-BC3F-71E9FFDAC1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4" name="Text Box 24">
              <a:extLst>
                <a:ext uri="{FF2B5EF4-FFF2-40B4-BE49-F238E27FC236}">
                  <a16:creationId xmlns:a16="http://schemas.microsoft.com/office/drawing/2014/main" id="{642940A4-22EC-854B-91B8-7F17FE1FB2A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G</a:t>
              </a:r>
            </a:p>
          </p:txBody>
        </p:sp>
      </p:grpSp>
      <p:sp>
        <p:nvSpPr>
          <p:cNvPr id="25" name="Line 25">
            <a:extLst>
              <a:ext uri="{FF2B5EF4-FFF2-40B4-BE49-F238E27FC236}">
                <a16:creationId xmlns:a16="http://schemas.microsoft.com/office/drawing/2014/main" id="{5D16796F-1D85-5441-8486-F966A3D487D0}"/>
              </a:ext>
            </a:extLst>
          </p:cNvPr>
          <p:cNvSpPr>
            <a:spLocks noChangeShapeType="1"/>
          </p:cNvSpPr>
          <p:nvPr/>
        </p:nvSpPr>
        <p:spPr bwMode="auto">
          <a:xfrm>
            <a:off x="4818991" y="2950779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" name="Line 26">
            <a:extLst>
              <a:ext uri="{FF2B5EF4-FFF2-40B4-BE49-F238E27FC236}">
                <a16:creationId xmlns:a16="http://schemas.microsoft.com/office/drawing/2014/main" id="{2A5F56A5-5D31-7343-A354-E6E43DAE2C2A}"/>
              </a:ext>
            </a:extLst>
          </p:cNvPr>
          <p:cNvSpPr>
            <a:spLocks noChangeShapeType="1"/>
          </p:cNvSpPr>
          <p:nvPr/>
        </p:nvSpPr>
        <p:spPr bwMode="auto">
          <a:xfrm>
            <a:off x="4514191" y="3255579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Line 27">
            <a:extLst>
              <a:ext uri="{FF2B5EF4-FFF2-40B4-BE49-F238E27FC236}">
                <a16:creationId xmlns:a16="http://schemas.microsoft.com/office/drawing/2014/main" id="{0D31968F-C6A0-374A-AE5E-20017654FDCD}"/>
              </a:ext>
            </a:extLst>
          </p:cNvPr>
          <p:cNvSpPr>
            <a:spLocks noChangeShapeType="1"/>
          </p:cNvSpPr>
          <p:nvPr/>
        </p:nvSpPr>
        <p:spPr bwMode="auto">
          <a:xfrm>
            <a:off x="4818991" y="4093779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Line 28">
            <a:extLst>
              <a:ext uri="{FF2B5EF4-FFF2-40B4-BE49-F238E27FC236}">
                <a16:creationId xmlns:a16="http://schemas.microsoft.com/office/drawing/2014/main" id="{2D2D46BF-984E-D649-AD56-909E741D3C7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038191" y="3179379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Line 29">
            <a:extLst>
              <a:ext uri="{FF2B5EF4-FFF2-40B4-BE49-F238E27FC236}">
                <a16:creationId xmlns:a16="http://schemas.microsoft.com/office/drawing/2014/main" id="{FED5F19B-7799-304A-BFFC-5C38E70831D2}"/>
              </a:ext>
            </a:extLst>
          </p:cNvPr>
          <p:cNvSpPr>
            <a:spLocks noChangeShapeType="1"/>
          </p:cNvSpPr>
          <p:nvPr/>
        </p:nvSpPr>
        <p:spPr bwMode="auto">
          <a:xfrm>
            <a:off x="4742791" y="3179379"/>
            <a:ext cx="1143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" name="Line 30">
            <a:extLst>
              <a:ext uri="{FF2B5EF4-FFF2-40B4-BE49-F238E27FC236}">
                <a16:creationId xmlns:a16="http://schemas.microsoft.com/office/drawing/2014/main" id="{FBCD2680-6963-4141-AAF0-06EE906AE8D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266791" y="2417379"/>
            <a:ext cx="838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Line 31">
            <a:extLst>
              <a:ext uri="{FF2B5EF4-FFF2-40B4-BE49-F238E27FC236}">
                <a16:creationId xmlns:a16="http://schemas.microsoft.com/office/drawing/2014/main" id="{DAA33BA3-01A5-5B4E-BAFA-C06AA0B5DE7B}"/>
              </a:ext>
            </a:extLst>
          </p:cNvPr>
          <p:cNvSpPr>
            <a:spLocks noChangeShapeType="1"/>
          </p:cNvSpPr>
          <p:nvPr/>
        </p:nvSpPr>
        <p:spPr bwMode="auto">
          <a:xfrm>
            <a:off x="6266791" y="3026979"/>
            <a:ext cx="914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" name="Line 32">
            <a:extLst>
              <a:ext uri="{FF2B5EF4-FFF2-40B4-BE49-F238E27FC236}">
                <a16:creationId xmlns:a16="http://schemas.microsoft.com/office/drawing/2014/main" id="{430D6BE2-D3CA-754A-8D9D-721582002E4D}"/>
              </a:ext>
            </a:extLst>
          </p:cNvPr>
          <p:cNvSpPr>
            <a:spLocks noChangeShapeType="1"/>
          </p:cNvSpPr>
          <p:nvPr/>
        </p:nvSpPr>
        <p:spPr bwMode="auto">
          <a:xfrm>
            <a:off x="7714591" y="3484179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" name="Text Box 31">
            <a:extLst>
              <a:ext uri="{FF2B5EF4-FFF2-40B4-BE49-F238E27FC236}">
                <a16:creationId xmlns:a16="http://schemas.microsoft.com/office/drawing/2014/main" id="{B1E1926D-434E-E64F-BE57-49AFE0B305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862" y="5500687"/>
            <a:ext cx="632806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 err="1"/>
              <a:t>toVisit</a:t>
            </a:r>
            <a:r>
              <a:rPr lang="en-US" altLang="en-US" sz="2800" dirty="0"/>
              <a:t>-queue: F E</a:t>
            </a:r>
          </a:p>
        </p:txBody>
      </p:sp>
      <p:sp>
        <p:nvSpPr>
          <p:cNvPr id="35" name="Text Box 37">
            <a:extLst>
              <a:ext uri="{FF2B5EF4-FFF2-40B4-BE49-F238E27FC236}">
                <a16:creationId xmlns:a16="http://schemas.microsoft.com/office/drawing/2014/main" id="{04848CE0-C0B3-9146-9C7C-49CDF42F17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0144" y="6019800"/>
            <a:ext cx="3200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/>
              <a:t>visited: A B D E C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AB584367-98B1-CA43-BFF0-BE3F3264454B}"/>
              </a:ext>
            </a:extLst>
          </p:cNvPr>
          <p:cNvSpPr txBox="1"/>
          <p:nvPr/>
        </p:nvSpPr>
        <p:spPr>
          <a:xfrm>
            <a:off x="36142" y="1552730"/>
            <a:ext cx="394465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C00000"/>
                </a:solidFill>
              </a:rPr>
              <a:t>graphSearch</a:t>
            </a:r>
            <a:r>
              <a:rPr lang="en-US" sz="2400" dirty="0"/>
              <a:t>( </a:t>
            </a:r>
            <a:r>
              <a:rPr lang="en-US" sz="2400" dirty="0" err="1">
                <a:solidFill>
                  <a:srgbClr val="00B0F0"/>
                </a:solidFill>
              </a:rPr>
              <a:t>toVisit</a:t>
            </a:r>
            <a:r>
              <a:rPr lang="en-US" sz="2400" dirty="0"/>
              <a:t> )</a:t>
            </a:r>
          </a:p>
          <a:p>
            <a:r>
              <a:rPr lang="en-US" sz="2400" dirty="0"/>
              <a:t>    </a:t>
            </a:r>
            <a:r>
              <a:rPr lang="en-US" sz="2400" dirty="0">
                <a:solidFill>
                  <a:srgbClr val="0000FF"/>
                </a:solidFill>
              </a:rPr>
              <a:t>while</a:t>
            </a:r>
            <a:r>
              <a:rPr lang="en-US" sz="2400" dirty="0"/>
              <a:t> !</a:t>
            </a:r>
            <a:r>
              <a:rPr lang="en-US" sz="2400" dirty="0" err="1">
                <a:solidFill>
                  <a:srgbClr val="00B0F0"/>
                </a:solidFill>
              </a:rPr>
              <a:t>toVisit</a:t>
            </a:r>
            <a:r>
              <a:rPr lang="en-US" sz="2400" dirty="0" err="1"/>
              <a:t>.empty</a:t>
            </a:r>
            <a:r>
              <a:rPr lang="en-US" sz="2400" dirty="0"/>
              <a:t>()</a:t>
            </a:r>
          </a:p>
          <a:p>
            <a:r>
              <a:rPr lang="en-US" sz="2400" dirty="0"/>
              <a:t>        </a:t>
            </a:r>
            <a:r>
              <a:rPr lang="en-US" sz="2400" dirty="0">
                <a:solidFill>
                  <a:srgbClr val="00B0F0"/>
                </a:solidFill>
              </a:rPr>
              <a:t>v</a:t>
            </a:r>
            <a:r>
              <a:rPr lang="en-US" sz="2400" dirty="0"/>
              <a:t> = </a:t>
            </a:r>
            <a:r>
              <a:rPr lang="en-US" sz="2400" dirty="0" err="1">
                <a:solidFill>
                  <a:srgbClr val="00B0F0"/>
                </a:solidFill>
              </a:rPr>
              <a:t>toVisit</a:t>
            </a:r>
            <a:r>
              <a:rPr lang="en-US" sz="2400" dirty="0" err="1"/>
              <a:t>.remove</a:t>
            </a:r>
            <a:r>
              <a:rPr lang="en-US" sz="2400" dirty="0"/>
              <a:t>()</a:t>
            </a:r>
          </a:p>
          <a:p>
            <a:r>
              <a:rPr lang="en-US" sz="2400" dirty="0"/>
              <a:t>        </a:t>
            </a:r>
            <a:r>
              <a:rPr lang="en-US" sz="2400" dirty="0">
                <a:solidFill>
                  <a:srgbClr val="0000FF"/>
                </a:solidFill>
              </a:rPr>
              <a:t>if</a:t>
            </a:r>
            <a:r>
              <a:rPr lang="en-US" sz="2400" dirty="0"/>
              <a:t> !</a:t>
            </a:r>
            <a:r>
              <a:rPr lang="en-US" sz="2400" dirty="0">
                <a:solidFill>
                  <a:srgbClr val="00B0F0"/>
                </a:solidFill>
              </a:rPr>
              <a:t>visited</a:t>
            </a:r>
            <a:r>
              <a:rPr lang="en-US" sz="2400" dirty="0"/>
              <a:t>[v]</a:t>
            </a:r>
          </a:p>
          <a:p>
            <a:r>
              <a:rPr lang="en-US" sz="2400" dirty="0">
                <a:solidFill>
                  <a:srgbClr val="00B0F0"/>
                </a:solidFill>
              </a:rPr>
              <a:t>            visited</a:t>
            </a:r>
            <a:r>
              <a:rPr lang="en-US" sz="2400" dirty="0"/>
              <a:t>[v] = true          </a:t>
            </a:r>
          </a:p>
          <a:p>
            <a:r>
              <a:rPr lang="en-US" sz="2400" dirty="0">
                <a:solidFill>
                  <a:srgbClr val="0000FF"/>
                </a:solidFill>
              </a:rPr>
              <a:t>            for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00B0F0"/>
                </a:solidFill>
              </a:rPr>
              <a:t>c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0000FF"/>
                </a:solidFill>
              </a:rPr>
              <a:t>in</a:t>
            </a:r>
            <a:r>
              <a:rPr lang="en-US" sz="2400" dirty="0"/>
              <a:t> </a:t>
            </a:r>
            <a:r>
              <a:rPr lang="en-US" sz="2400" dirty="0" err="1">
                <a:solidFill>
                  <a:srgbClr val="00B0F0"/>
                </a:solidFill>
              </a:rPr>
              <a:t>v</a:t>
            </a:r>
            <a:r>
              <a:rPr lang="en-US" sz="2400" dirty="0" err="1"/>
              <a:t>.getAdjacent</a:t>
            </a:r>
            <a:r>
              <a:rPr lang="en-US" sz="2400" dirty="0"/>
              <a:t>()</a:t>
            </a:r>
          </a:p>
          <a:p>
            <a:r>
              <a:rPr lang="en-US" sz="2400" dirty="0"/>
              <a:t>                </a:t>
            </a:r>
            <a:r>
              <a:rPr lang="en-US" sz="2400" dirty="0">
                <a:solidFill>
                  <a:srgbClr val="0000FF"/>
                </a:solidFill>
              </a:rPr>
              <a:t>if</a:t>
            </a:r>
            <a:r>
              <a:rPr lang="en-US" sz="2400" dirty="0"/>
              <a:t> !</a:t>
            </a:r>
            <a:r>
              <a:rPr lang="en-US" sz="2400" dirty="0">
                <a:solidFill>
                  <a:srgbClr val="00B0F0"/>
                </a:solidFill>
              </a:rPr>
              <a:t>visited</a:t>
            </a:r>
            <a:r>
              <a:rPr lang="en-US" sz="2400" dirty="0"/>
              <a:t>[c]</a:t>
            </a:r>
          </a:p>
          <a:p>
            <a:r>
              <a:rPr lang="en-US" sz="2400" dirty="0"/>
              <a:t>                    </a:t>
            </a:r>
            <a:r>
              <a:rPr lang="en-US" sz="2400" dirty="0" err="1">
                <a:solidFill>
                  <a:srgbClr val="00B0F0"/>
                </a:solidFill>
              </a:rPr>
              <a:t>toVisit</a:t>
            </a:r>
            <a:r>
              <a:rPr lang="en-US" sz="2400" dirty="0" err="1"/>
              <a:t>.add</a:t>
            </a:r>
            <a:r>
              <a:rPr lang="en-US" sz="2400" dirty="0"/>
              <a:t>(c)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4E57F5FB-EF35-F249-B121-7F1CEFA52675}"/>
              </a:ext>
            </a:extLst>
          </p:cNvPr>
          <p:cNvSpPr/>
          <p:nvPr/>
        </p:nvSpPr>
        <p:spPr>
          <a:xfrm>
            <a:off x="685186" y="2345582"/>
            <a:ext cx="3371805" cy="2254136"/>
          </a:xfrm>
          <a:prstGeom prst="rect">
            <a:avLst/>
          </a:prstGeom>
          <a:noFill/>
          <a:ln w="3810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4EA6109E-4806-2341-A06E-2BC8BA742B32}"/>
              </a:ext>
            </a:extLst>
          </p:cNvPr>
          <p:cNvSpPr txBox="1"/>
          <p:nvPr/>
        </p:nvSpPr>
        <p:spPr>
          <a:xfrm>
            <a:off x="4818991" y="5603944"/>
            <a:ext cx="34730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E has already been visited</a:t>
            </a:r>
          </a:p>
        </p:txBody>
      </p:sp>
    </p:spTree>
    <p:extLst>
      <p:ext uri="{BB962C8B-B14F-4D97-AF65-F5344CB8AC3E}">
        <p14:creationId xmlns:p14="http://schemas.microsoft.com/office/powerpoint/2010/main" val="2762739025"/>
      </p:ext>
    </p:extLst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C9FD66-1B86-ED43-8819-F30E32387C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BFS</a:t>
            </a:r>
          </a:p>
        </p:txBody>
      </p:sp>
      <p:grpSp>
        <p:nvGrpSpPr>
          <p:cNvPr id="4" name="Group 4">
            <a:extLst>
              <a:ext uri="{FF2B5EF4-FFF2-40B4-BE49-F238E27FC236}">
                <a16:creationId xmlns:a16="http://schemas.microsoft.com/office/drawing/2014/main" id="{C1F08F95-A06D-4045-92E7-A1A77AC5A85A}"/>
              </a:ext>
            </a:extLst>
          </p:cNvPr>
          <p:cNvGrpSpPr>
            <a:grpSpLocks/>
          </p:cNvGrpSpPr>
          <p:nvPr/>
        </p:nvGrpSpPr>
        <p:grpSpPr bwMode="auto">
          <a:xfrm>
            <a:off x="5733391" y="2645979"/>
            <a:ext cx="533400" cy="533400"/>
            <a:chOff x="1824" y="2736"/>
            <a:chExt cx="336" cy="336"/>
          </a:xfrm>
        </p:grpSpPr>
        <p:sp>
          <p:nvSpPr>
            <p:cNvPr id="5" name="Oval 5">
              <a:extLst>
                <a:ext uri="{FF2B5EF4-FFF2-40B4-BE49-F238E27FC236}">
                  <a16:creationId xmlns:a16="http://schemas.microsoft.com/office/drawing/2014/main" id="{6FA9101E-F062-2340-B5D8-9A0FF8181E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" name="Text Box 6">
              <a:extLst>
                <a:ext uri="{FF2B5EF4-FFF2-40B4-BE49-F238E27FC236}">
                  <a16:creationId xmlns:a16="http://schemas.microsoft.com/office/drawing/2014/main" id="{AFDA1091-2827-AF46-A920-4DDB67711BD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dirty="0">
                  <a:solidFill>
                    <a:srgbClr val="0000FF"/>
                  </a:solidFill>
                </a:rPr>
                <a:t>B</a:t>
              </a:r>
            </a:p>
          </p:txBody>
        </p:sp>
      </p:grpSp>
      <p:grpSp>
        <p:nvGrpSpPr>
          <p:cNvPr id="7" name="Group 7">
            <a:extLst>
              <a:ext uri="{FF2B5EF4-FFF2-40B4-BE49-F238E27FC236}">
                <a16:creationId xmlns:a16="http://schemas.microsoft.com/office/drawing/2014/main" id="{430B9358-FEEE-594A-BAF4-E65D2B1B01D4}"/>
              </a:ext>
            </a:extLst>
          </p:cNvPr>
          <p:cNvGrpSpPr>
            <a:grpSpLocks/>
          </p:cNvGrpSpPr>
          <p:nvPr/>
        </p:nvGrpSpPr>
        <p:grpSpPr bwMode="auto">
          <a:xfrm>
            <a:off x="4285591" y="3788979"/>
            <a:ext cx="533400" cy="533400"/>
            <a:chOff x="1824" y="2736"/>
            <a:chExt cx="336" cy="336"/>
          </a:xfrm>
        </p:grpSpPr>
        <p:sp>
          <p:nvSpPr>
            <p:cNvPr id="8" name="Oval 8">
              <a:extLst>
                <a:ext uri="{FF2B5EF4-FFF2-40B4-BE49-F238E27FC236}">
                  <a16:creationId xmlns:a16="http://schemas.microsoft.com/office/drawing/2014/main" id="{B204AC84-7BCB-D042-9339-E8793B604C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 b="1">
                <a:solidFill>
                  <a:srgbClr val="0000FF"/>
                </a:solidFill>
              </a:endParaRPr>
            </a:p>
          </p:txBody>
        </p:sp>
        <p:sp>
          <p:nvSpPr>
            <p:cNvPr id="9" name="Text Box 9">
              <a:extLst>
                <a:ext uri="{FF2B5EF4-FFF2-40B4-BE49-F238E27FC236}">
                  <a16:creationId xmlns:a16="http://schemas.microsoft.com/office/drawing/2014/main" id="{98375CE2-E715-7346-AEC5-4BAF9ACEACD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dirty="0">
                  <a:solidFill>
                    <a:srgbClr val="0000FF"/>
                  </a:solidFill>
                </a:rPr>
                <a:t>D</a:t>
              </a:r>
            </a:p>
          </p:txBody>
        </p:sp>
      </p:grpSp>
      <p:grpSp>
        <p:nvGrpSpPr>
          <p:cNvPr id="10" name="Group 10">
            <a:extLst>
              <a:ext uri="{FF2B5EF4-FFF2-40B4-BE49-F238E27FC236}">
                <a16:creationId xmlns:a16="http://schemas.microsoft.com/office/drawing/2014/main" id="{3782A69A-6E0D-514E-AA51-3A54066A15AA}"/>
              </a:ext>
            </a:extLst>
          </p:cNvPr>
          <p:cNvGrpSpPr>
            <a:grpSpLocks/>
          </p:cNvGrpSpPr>
          <p:nvPr/>
        </p:nvGrpSpPr>
        <p:grpSpPr bwMode="auto">
          <a:xfrm>
            <a:off x="5809591" y="3788979"/>
            <a:ext cx="533400" cy="533400"/>
            <a:chOff x="1824" y="2736"/>
            <a:chExt cx="336" cy="336"/>
          </a:xfrm>
        </p:grpSpPr>
        <p:sp>
          <p:nvSpPr>
            <p:cNvPr id="11" name="Oval 11">
              <a:extLst>
                <a:ext uri="{FF2B5EF4-FFF2-40B4-BE49-F238E27FC236}">
                  <a16:creationId xmlns:a16="http://schemas.microsoft.com/office/drawing/2014/main" id="{97DEE53D-F4BA-374E-80E7-77ECB8080D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>
                <a:solidFill>
                  <a:srgbClr val="0000FF"/>
                </a:solidFill>
              </a:endParaRPr>
            </a:p>
          </p:txBody>
        </p:sp>
        <p:sp>
          <p:nvSpPr>
            <p:cNvPr id="12" name="Text Box 12">
              <a:extLst>
                <a:ext uri="{FF2B5EF4-FFF2-40B4-BE49-F238E27FC236}">
                  <a16:creationId xmlns:a16="http://schemas.microsoft.com/office/drawing/2014/main" id="{D38B41A2-532E-ED48-8C1B-1B37B80E7D4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dirty="0">
                  <a:solidFill>
                    <a:srgbClr val="0000FF"/>
                  </a:solidFill>
                </a:rPr>
                <a:t>E</a:t>
              </a:r>
            </a:p>
          </p:txBody>
        </p:sp>
      </p:grpSp>
      <p:grpSp>
        <p:nvGrpSpPr>
          <p:cNvPr id="13" name="Group 13">
            <a:extLst>
              <a:ext uri="{FF2B5EF4-FFF2-40B4-BE49-F238E27FC236}">
                <a16:creationId xmlns:a16="http://schemas.microsoft.com/office/drawing/2014/main" id="{8406B699-B314-1B44-9D47-A761A1F38CC8}"/>
              </a:ext>
            </a:extLst>
          </p:cNvPr>
          <p:cNvGrpSpPr>
            <a:grpSpLocks/>
          </p:cNvGrpSpPr>
          <p:nvPr/>
        </p:nvGrpSpPr>
        <p:grpSpPr bwMode="auto">
          <a:xfrm>
            <a:off x="7181191" y="3255579"/>
            <a:ext cx="533400" cy="533400"/>
            <a:chOff x="1824" y="2736"/>
            <a:chExt cx="336" cy="336"/>
          </a:xfrm>
        </p:grpSpPr>
        <p:sp>
          <p:nvSpPr>
            <p:cNvPr id="14" name="Oval 14">
              <a:extLst>
                <a:ext uri="{FF2B5EF4-FFF2-40B4-BE49-F238E27FC236}">
                  <a16:creationId xmlns:a16="http://schemas.microsoft.com/office/drawing/2014/main" id="{B905D2DD-CCB7-7C4B-AF51-C5ABF423F7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5" name="Text Box 15">
              <a:extLst>
                <a:ext uri="{FF2B5EF4-FFF2-40B4-BE49-F238E27FC236}">
                  <a16:creationId xmlns:a16="http://schemas.microsoft.com/office/drawing/2014/main" id="{B09E6546-8AD3-7746-930B-FCD8729A492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b="1" dirty="0">
                  <a:solidFill>
                    <a:srgbClr val="0000FF"/>
                  </a:solidFill>
                </a:rPr>
                <a:t>F</a:t>
              </a:r>
            </a:p>
          </p:txBody>
        </p:sp>
      </p:grpSp>
      <p:grpSp>
        <p:nvGrpSpPr>
          <p:cNvPr id="16" name="Group 16">
            <a:extLst>
              <a:ext uri="{FF2B5EF4-FFF2-40B4-BE49-F238E27FC236}">
                <a16:creationId xmlns:a16="http://schemas.microsoft.com/office/drawing/2014/main" id="{1C5544C6-551C-054A-B85D-3ED338040E8C}"/>
              </a:ext>
            </a:extLst>
          </p:cNvPr>
          <p:cNvGrpSpPr>
            <a:grpSpLocks/>
          </p:cNvGrpSpPr>
          <p:nvPr/>
        </p:nvGrpSpPr>
        <p:grpSpPr bwMode="auto">
          <a:xfrm>
            <a:off x="4285591" y="2722179"/>
            <a:ext cx="533400" cy="533400"/>
            <a:chOff x="1824" y="2736"/>
            <a:chExt cx="336" cy="336"/>
          </a:xfrm>
        </p:grpSpPr>
        <p:sp>
          <p:nvSpPr>
            <p:cNvPr id="17" name="Oval 17">
              <a:extLst>
                <a:ext uri="{FF2B5EF4-FFF2-40B4-BE49-F238E27FC236}">
                  <a16:creationId xmlns:a16="http://schemas.microsoft.com/office/drawing/2014/main" id="{973D53CA-C225-B844-80FA-5971FB6F4C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 b="1">
                <a:solidFill>
                  <a:srgbClr val="0000FF"/>
                </a:solidFill>
              </a:endParaRPr>
            </a:p>
          </p:txBody>
        </p:sp>
        <p:sp>
          <p:nvSpPr>
            <p:cNvPr id="18" name="Text Box 18">
              <a:extLst>
                <a:ext uri="{FF2B5EF4-FFF2-40B4-BE49-F238E27FC236}">
                  <a16:creationId xmlns:a16="http://schemas.microsoft.com/office/drawing/2014/main" id="{CB416E21-9E77-B245-AAAB-FE698114896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dirty="0">
                  <a:solidFill>
                    <a:srgbClr val="0000FF"/>
                  </a:solidFill>
                </a:rPr>
                <a:t>A</a:t>
              </a:r>
            </a:p>
          </p:txBody>
        </p:sp>
      </p:grpSp>
      <p:grpSp>
        <p:nvGrpSpPr>
          <p:cNvPr id="19" name="Group 19">
            <a:extLst>
              <a:ext uri="{FF2B5EF4-FFF2-40B4-BE49-F238E27FC236}">
                <a16:creationId xmlns:a16="http://schemas.microsoft.com/office/drawing/2014/main" id="{A834FD4A-794B-4444-9FD3-CAACAE1A089F}"/>
              </a:ext>
            </a:extLst>
          </p:cNvPr>
          <p:cNvGrpSpPr>
            <a:grpSpLocks/>
          </p:cNvGrpSpPr>
          <p:nvPr/>
        </p:nvGrpSpPr>
        <p:grpSpPr bwMode="auto">
          <a:xfrm>
            <a:off x="7104991" y="2036379"/>
            <a:ext cx="533400" cy="533400"/>
            <a:chOff x="1824" y="2736"/>
            <a:chExt cx="336" cy="336"/>
          </a:xfrm>
        </p:grpSpPr>
        <p:sp>
          <p:nvSpPr>
            <p:cNvPr id="20" name="Oval 20">
              <a:extLst>
                <a:ext uri="{FF2B5EF4-FFF2-40B4-BE49-F238E27FC236}">
                  <a16:creationId xmlns:a16="http://schemas.microsoft.com/office/drawing/2014/main" id="{73339E6E-8C88-4C49-86AA-7A3357895B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1" name="Text Box 21">
              <a:extLst>
                <a:ext uri="{FF2B5EF4-FFF2-40B4-BE49-F238E27FC236}">
                  <a16:creationId xmlns:a16="http://schemas.microsoft.com/office/drawing/2014/main" id="{E7D77F94-495E-484B-B960-3C540BFB61A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dirty="0">
                  <a:solidFill>
                    <a:srgbClr val="0000FF"/>
                  </a:solidFill>
                </a:rPr>
                <a:t>C</a:t>
              </a:r>
            </a:p>
          </p:txBody>
        </p:sp>
      </p:grpSp>
      <p:grpSp>
        <p:nvGrpSpPr>
          <p:cNvPr id="22" name="Group 22">
            <a:extLst>
              <a:ext uri="{FF2B5EF4-FFF2-40B4-BE49-F238E27FC236}">
                <a16:creationId xmlns:a16="http://schemas.microsoft.com/office/drawing/2014/main" id="{51DCD3B4-760A-CA4F-87FF-B4709132145E}"/>
              </a:ext>
            </a:extLst>
          </p:cNvPr>
          <p:cNvGrpSpPr>
            <a:grpSpLocks/>
          </p:cNvGrpSpPr>
          <p:nvPr/>
        </p:nvGrpSpPr>
        <p:grpSpPr bwMode="auto">
          <a:xfrm>
            <a:off x="8400391" y="3255579"/>
            <a:ext cx="533400" cy="533400"/>
            <a:chOff x="1824" y="2736"/>
            <a:chExt cx="336" cy="336"/>
          </a:xfrm>
        </p:grpSpPr>
        <p:sp>
          <p:nvSpPr>
            <p:cNvPr id="23" name="Oval 23">
              <a:extLst>
                <a:ext uri="{FF2B5EF4-FFF2-40B4-BE49-F238E27FC236}">
                  <a16:creationId xmlns:a16="http://schemas.microsoft.com/office/drawing/2014/main" id="{5C7A00FE-B978-F645-BC3F-71E9FFDAC1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4" name="Text Box 24">
              <a:extLst>
                <a:ext uri="{FF2B5EF4-FFF2-40B4-BE49-F238E27FC236}">
                  <a16:creationId xmlns:a16="http://schemas.microsoft.com/office/drawing/2014/main" id="{642940A4-22EC-854B-91B8-7F17FE1FB2A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G</a:t>
              </a:r>
            </a:p>
          </p:txBody>
        </p:sp>
      </p:grpSp>
      <p:sp>
        <p:nvSpPr>
          <p:cNvPr id="25" name="Line 25">
            <a:extLst>
              <a:ext uri="{FF2B5EF4-FFF2-40B4-BE49-F238E27FC236}">
                <a16:creationId xmlns:a16="http://schemas.microsoft.com/office/drawing/2014/main" id="{5D16796F-1D85-5441-8486-F966A3D487D0}"/>
              </a:ext>
            </a:extLst>
          </p:cNvPr>
          <p:cNvSpPr>
            <a:spLocks noChangeShapeType="1"/>
          </p:cNvSpPr>
          <p:nvPr/>
        </p:nvSpPr>
        <p:spPr bwMode="auto">
          <a:xfrm>
            <a:off x="4818991" y="2950779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" name="Line 26">
            <a:extLst>
              <a:ext uri="{FF2B5EF4-FFF2-40B4-BE49-F238E27FC236}">
                <a16:creationId xmlns:a16="http://schemas.microsoft.com/office/drawing/2014/main" id="{2A5F56A5-5D31-7343-A354-E6E43DAE2C2A}"/>
              </a:ext>
            </a:extLst>
          </p:cNvPr>
          <p:cNvSpPr>
            <a:spLocks noChangeShapeType="1"/>
          </p:cNvSpPr>
          <p:nvPr/>
        </p:nvSpPr>
        <p:spPr bwMode="auto">
          <a:xfrm>
            <a:off x="4514191" y="3255579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Line 27">
            <a:extLst>
              <a:ext uri="{FF2B5EF4-FFF2-40B4-BE49-F238E27FC236}">
                <a16:creationId xmlns:a16="http://schemas.microsoft.com/office/drawing/2014/main" id="{0D31968F-C6A0-374A-AE5E-20017654FDCD}"/>
              </a:ext>
            </a:extLst>
          </p:cNvPr>
          <p:cNvSpPr>
            <a:spLocks noChangeShapeType="1"/>
          </p:cNvSpPr>
          <p:nvPr/>
        </p:nvSpPr>
        <p:spPr bwMode="auto">
          <a:xfrm>
            <a:off x="4818991" y="4093779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Line 28">
            <a:extLst>
              <a:ext uri="{FF2B5EF4-FFF2-40B4-BE49-F238E27FC236}">
                <a16:creationId xmlns:a16="http://schemas.microsoft.com/office/drawing/2014/main" id="{2D2D46BF-984E-D649-AD56-909E741D3C7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038191" y="3179379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Line 29">
            <a:extLst>
              <a:ext uri="{FF2B5EF4-FFF2-40B4-BE49-F238E27FC236}">
                <a16:creationId xmlns:a16="http://schemas.microsoft.com/office/drawing/2014/main" id="{FED5F19B-7799-304A-BFFC-5C38E70831D2}"/>
              </a:ext>
            </a:extLst>
          </p:cNvPr>
          <p:cNvSpPr>
            <a:spLocks noChangeShapeType="1"/>
          </p:cNvSpPr>
          <p:nvPr/>
        </p:nvSpPr>
        <p:spPr bwMode="auto">
          <a:xfrm>
            <a:off x="4742791" y="3179379"/>
            <a:ext cx="1143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" name="Line 30">
            <a:extLst>
              <a:ext uri="{FF2B5EF4-FFF2-40B4-BE49-F238E27FC236}">
                <a16:creationId xmlns:a16="http://schemas.microsoft.com/office/drawing/2014/main" id="{FBCD2680-6963-4141-AAF0-06EE906AE8D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266791" y="2417379"/>
            <a:ext cx="838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Line 31">
            <a:extLst>
              <a:ext uri="{FF2B5EF4-FFF2-40B4-BE49-F238E27FC236}">
                <a16:creationId xmlns:a16="http://schemas.microsoft.com/office/drawing/2014/main" id="{DAA33BA3-01A5-5B4E-BAFA-C06AA0B5DE7B}"/>
              </a:ext>
            </a:extLst>
          </p:cNvPr>
          <p:cNvSpPr>
            <a:spLocks noChangeShapeType="1"/>
          </p:cNvSpPr>
          <p:nvPr/>
        </p:nvSpPr>
        <p:spPr bwMode="auto">
          <a:xfrm>
            <a:off x="6266791" y="3026979"/>
            <a:ext cx="914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" name="Line 32">
            <a:extLst>
              <a:ext uri="{FF2B5EF4-FFF2-40B4-BE49-F238E27FC236}">
                <a16:creationId xmlns:a16="http://schemas.microsoft.com/office/drawing/2014/main" id="{430D6BE2-D3CA-754A-8D9D-721582002E4D}"/>
              </a:ext>
            </a:extLst>
          </p:cNvPr>
          <p:cNvSpPr>
            <a:spLocks noChangeShapeType="1"/>
          </p:cNvSpPr>
          <p:nvPr/>
        </p:nvSpPr>
        <p:spPr bwMode="auto">
          <a:xfrm>
            <a:off x="7714591" y="3484179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" name="Text Box 31">
            <a:extLst>
              <a:ext uri="{FF2B5EF4-FFF2-40B4-BE49-F238E27FC236}">
                <a16:creationId xmlns:a16="http://schemas.microsoft.com/office/drawing/2014/main" id="{B1E1926D-434E-E64F-BE57-49AFE0B305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862" y="5500687"/>
            <a:ext cx="632806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 err="1"/>
              <a:t>toVisit</a:t>
            </a:r>
            <a:r>
              <a:rPr lang="en-US" altLang="en-US" sz="2800" dirty="0"/>
              <a:t>-queue: E </a:t>
            </a:r>
            <a:r>
              <a:rPr lang="en-US" altLang="en-US" sz="2800" dirty="0">
                <a:solidFill>
                  <a:srgbClr val="0000FF"/>
                </a:solidFill>
              </a:rPr>
              <a:t>G</a:t>
            </a:r>
          </a:p>
        </p:txBody>
      </p:sp>
      <p:sp>
        <p:nvSpPr>
          <p:cNvPr id="35" name="Text Box 37">
            <a:extLst>
              <a:ext uri="{FF2B5EF4-FFF2-40B4-BE49-F238E27FC236}">
                <a16:creationId xmlns:a16="http://schemas.microsoft.com/office/drawing/2014/main" id="{04848CE0-C0B3-9146-9C7C-49CDF42F17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0144" y="6019800"/>
            <a:ext cx="401758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/>
              <a:t>visited: A B D E C </a:t>
            </a:r>
            <a:r>
              <a:rPr lang="en-US" altLang="en-US" sz="2800" dirty="0">
                <a:solidFill>
                  <a:srgbClr val="0000FF"/>
                </a:solidFill>
              </a:rPr>
              <a:t>F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AB584367-98B1-CA43-BFF0-BE3F3264454B}"/>
              </a:ext>
            </a:extLst>
          </p:cNvPr>
          <p:cNvSpPr txBox="1"/>
          <p:nvPr/>
        </p:nvSpPr>
        <p:spPr>
          <a:xfrm>
            <a:off x="36142" y="1552730"/>
            <a:ext cx="394465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C00000"/>
                </a:solidFill>
              </a:rPr>
              <a:t>graphSearch</a:t>
            </a:r>
            <a:r>
              <a:rPr lang="en-US" sz="2400" dirty="0"/>
              <a:t>( </a:t>
            </a:r>
            <a:r>
              <a:rPr lang="en-US" sz="2400" dirty="0" err="1">
                <a:solidFill>
                  <a:srgbClr val="00B0F0"/>
                </a:solidFill>
              </a:rPr>
              <a:t>toVisit</a:t>
            </a:r>
            <a:r>
              <a:rPr lang="en-US" sz="2400" dirty="0"/>
              <a:t> )</a:t>
            </a:r>
          </a:p>
          <a:p>
            <a:r>
              <a:rPr lang="en-US" sz="2400" dirty="0"/>
              <a:t>    </a:t>
            </a:r>
            <a:r>
              <a:rPr lang="en-US" sz="2400" dirty="0">
                <a:solidFill>
                  <a:srgbClr val="0000FF"/>
                </a:solidFill>
              </a:rPr>
              <a:t>while</a:t>
            </a:r>
            <a:r>
              <a:rPr lang="en-US" sz="2400" dirty="0"/>
              <a:t> !</a:t>
            </a:r>
            <a:r>
              <a:rPr lang="en-US" sz="2400" dirty="0" err="1">
                <a:solidFill>
                  <a:srgbClr val="00B0F0"/>
                </a:solidFill>
              </a:rPr>
              <a:t>toVisit</a:t>
            </a:r>
            <a:r>
              <a:rPr lang="en-US" sz="2400" dirty="0" err="1"/>
              <a:t>.empty</a:t>
            </a:r>
            <a:r>
              <a:rPr lang="en-US" sz="2400" dirty="0"/>
              <a:t>()</a:t>
            </a:r>
          </a:p>
          <a:p>
            <a:r>
              <a:rPr lang="en-US" sz="2400" dirty="0"/>
              <a:t>        </a:t>
            </a:r>
            <a:r>
              <a:rPr lang="en-US" sz="2400" dirty="0">
                <a:solidFill>
                  <a:srgbClr val="00B0F0"/>
                </a:solidFill>
              </a:rPr>
              <a:t>v</a:t>
            </a:r>
            <a:r>
              <a:rPr lang="en-US" sz="2400" dirty="0"/>
              <a:t> = </a:t>
            </a:r>
            <a:r>
              <a:rPr lang="en-US" sz="2400" dirty="0" err="1">
                <a:solidFill>
                  <a:srgbClr val="00B0F0"/>
                </a:solidFill>
              </a:rPr>
              <a:t>toVisit</a:t>
            </a:r>
            <a:r>
              <a:rPr lang="en-US" sz="2400" dirty="0" err="1"/>
              <a:t>.remove</a:t>
            </a:r>
            <a:r>
              <a:rPr lang="en-US" sz="2400" dirty="0"/>
              <a:t>()</a:t>
            </a:r>
          </a:p>
          <a:p>
            <a:r>
              <a:rPr lang="en-US" sz="2400" dirty="0"/>
              <a:t>        </a:t>
            </a:r>
            <a:r>
              <a:rPr lang="en-US" sz="2400" dirty="0">
                <a:solidFill>
                  <a:srgbClr val="0000FF"/>
                </a:solidFill>
              </a:rPr>
              <a:t>if</a:t>
            </a:r>
            <a:r>
              <a:rPr lang="en-US" sz="2400" dirty="0"/>
              <a:t> !</a:t>
            </a:r>
            <a:r>
              <a:rPr lang="en-US" sz="2400" dirty="0">
                <a:solidFill>
                  <a:srgbClr val="00B0F0"/>
                </a:solidFill>
              </a:rPr>
              <a:t>visited</a:t>
            </a:r>
            <a:r>
              <a:rPr lang="en-US" sz="2400" dirty="0"/>
              <a:t>[v]</a:t>
            </a:r>
          </a:p>
          <a:p>
            <a:r>
              <a:rPr lang="en-US" sz="2400" dirty="0">
                <a:solidFill>
                  <a:srgbClr val="00B0F0"/>
                </a:solidFill>
              </a:rPr>
              <a:t>            visited</a:t>
            </a:r>
            <a:r>
              <a:rPr lang="en-US" sz="2400" dirty="0"/>
              <a:t>[v] = true          </a:t>
            </a:r>
          </a:p>
          <a:p>
            <a:r>
              <a:rPr lang="en-US" sz="2400" dirty="0">
                <a:solidFill>
                  <a:srgbClr val="0000FF"/>
                </a:solidFill>
              </a:rPr>
              <a:t>            for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00B0F0"/>
                </a:solidFill>
              </a:rPr>
              <a:t>c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0000FF"/>
                </a:solidFill>
              </a:rPr>
              <a:t>in</a:t>
            </a:r>
            <a:r>
              <a:rPr lang="en-US" sz="2400" dirty="0"/>
              <a:t> </a:t>
            </a:r>
            <a:r>
              <a:rPr lang="en-US" sz="2400" dirty="0" err="1">
                <a:solidFill>
                  <a:srgbClr val="00B0F0"/>
                </a:solidFill>
              </a:rPr>
              <a:t>v</a:t>
            </a:r>
            <a:r>
              <a:rPr lang="en-US" sz="2400" dirty="0" err="1"/>
              <a:t>.getAdjacent</a:t>
            </a:r>
            <a:r>
              <a:rPr lang="en-US" sz="2400" dirty="0"/>
              <a:t>()</a:t>
            </a:r>
          </a:p>
          <a:p>
            <a:r>
              <a:rPr lang="en-US" sz="2400" dirty="0"/>
              <a:t>                </a:t>
            </a:r>
            <a:r>
              <a:rPr lang="en-US" sz="2400" dirty="0">
                <a:solidFill>
                  <a:srgbClr val="0000FF"/>
                </a:solidFill>
              </a:rPr>
              <a:t>if</a:t>
            </a:r>
            <a:r>
              <a:rPr lang="en-US" sz="2400" dirty="0"/>
              <a:t> !</a:t>
            </a:r>
            <a:r>
              <a:rPr lang="en-US" sz="2400" dirty="0">
                <a:solidFill>
                  <a:srgbClr val="00B0F0"/>
                </a:solidFill>
              </a:rPr>
              <a:t>visited</a:t>
            </a:r>
            <a:r>
              <a:rPr lang="en-US" sz="2400" dirty="0"/>
              <a:t>[c]</a:t>
            </a:r>
          </a:p>
          <a:p>
            <a:r>
              <a:rPr lang="en-US" sz="2400" dirty="0"/>
              <a:t>                    </a:t>
            </a:r>
            <a:r>
              <a:rPr lang="en-US" sz="2400" dirty="0" err="1">
                <a:solidFill>
                  <a:srgbClr val="00B0F0"/>
                </a:solidFill>
              </a:rPr>
              <a:t>toVisit</a:t>
            </a:r>
            <a:r>
              <a:rPr lang="en-US" sz="2400" dirty="0" err="1"/>
              <a:t>.add</a:t>
            </a:r>
            <a:r>
              <a:rPr lang="en-US" sz="2400" dirty="0"/>
              <a:t>(c)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4E57F5FB-EF35-F249-B121-7F1CEFA52675}"/>
              </a:ext>
            </a:extLst>
          </p:cNvPr>
          <p:cNvSpPr/>
          <p:nvPr/>
        </p:nvSpPr>
        <p:spPr>
          <a:xfrm>
            <a:off x="685186" y="2345582"/>
            <a:ext cx="3371805" cy="2254136"/>
          </a:xfrm>
          <a:prstGeom prst="rect">
            <a:avLst/>
          </a:prstGeom>
          <a:noFill/>
          <a:ln w="3810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856271"/>
      </p:ext>
    </p:extLst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C9FD66-1B86-ED43-8819-F30E32387C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BFS</a:t>
            </a:r>
          </a:p>
        </p:txBody>
      </p:sp>
      <p:grpSp>
        <p:nvGrpSpPr>
          <p:cNvPr id="4" name="Group 4">
            <a:extLst>
              <a:ext uri="{FF2B5EF4-FFF2-40B4-BE49-F238E27FC236}">
                <a16:creationId xmlns:a16="http://schemas.microsoft.com/office/drawing/2014/main" id="{C1F08F95-A06D-4045-92E7-A1A77AC5A85A}"/>
              </a:ext>
            </a:extLst>
          </p:cNvPr>
          <p:cNvGrpSpPr>
            <a:grpSpLocks/>
          </p:cNvGrpSpPr>
          <p:nvPr/>
        </p:nvGrpSpPr>
        <p:grpSpPr bwMode="auto">
          <a:xfrm>
            <a:off x="5733391" y="2645979"/>
            <a:ext cx="533400" cy="533400"/>
            <a:chOff x="1824" y="2736"/>
            <a:chExt cx="336" cy="336"/>
          </a:xfrm>
        </p:grpSpPr>
        <p:sp>
          <p:nvSpPr>
            <p:cNvPr id="5" name="Oval 5">
              <a:extLst>
                <a:ext uri="{FF2B5EF4-FFF2-40B4-BE49-F238E27FC236}">
                  <a16:creationId xmlns:a16="http://schemas.microsoft.com/office/drawing/2014/main" id="{6FA9101E-F062-2340-B5D8-9A0FF8181E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" name="Text Box 6">
              <a:extLst>
                <a:ext uri="{FF2B5EF4-FFF2-40B4-BE49-F238E27FC236}">
                  <a16:creationId xmlns:a16="http://schemas.microsoft.com/office/drawing/2014/main" id="{AFDA1091-2827-AF46-A920-4DDB67711BD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dirty="0">
                  <a:solidFill>
                    <a:srgbClr val="0000FF"/>
                  </a:solidFill>
                </a:rPr>
                <a:t>B</a:t>
              </a:r>
            </a:p>
          </p:txBody>
        </p:sp>
      </p:grpSp>
      <p:grpSp>
        <p:nvGrpSpPr>
          <p:cNvPr id="7" name="Group 7">
            <a:extLst>
              <a:ext uri="{FF2B5EF4-FFF2-40B4-BE49-F238E27FC236}">
                <a16:creationId xmlns:a16="http://schemas.microsoft.com/office/drawing/2014/main" id="{430B9358-FEEE-594A-BAF4-E65D2B1B01D4}"/>
              </a:ext>
            </a:extLst>
          </p:cNvPr>
          <p:cNvGrpSpPr>
            <a:grpSpLocks/>
          </p:cNvGrpSpPr>
          <p:nvPr/>
        </p:nvGrpSpPr>
        <p:grpSpPr bwMode="auto">
          <a:xfrm>
            <a:off x="4285591" y="3788979"/>
            <a:ext cx="533400" cy="533400"/>
            <a:chOff x="1824" y="2736"/>
            <a:chExt cx="336" cy="336"/>
          </a:xfrm>
        </p:grpSpPr>
        <p:sp>
          <p:nvSpPr>
            <p:cNvPr id="8" name="Oval 8">
              <a:extLst>
                <a:ext uri="{FF2B5EF4-FFF2-40B4-BE49-F238E27FC236}">
                  <a16:creationId xmlns:a16="http://schemas.microsoft.com/office/drawing/2014/main" id="{B204AC84-7BCB-D042-9339-E8793B604C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 b="1">
                <a:solidFill>
                  <a:srgbClr val="0000FF"/>
                </a:solidFill>
              </a:endParaRPr>
            </a:p>
          </p:txBody>
        </p:sp>
        <p:sp>
          <p:nvSpPr>
            <p:cNvPr id="9" name="Text Box 9">
              <a:extLst>
                <a:ext uri="{FF2B5EF4-FFF2-40B4-BE49-F238E27FC236}">
                  <a16:creationId xmlns:a16="http://schemas.microsoft.com/office/drawing/2014/main" id="{98375CE2-E715-7346-AEC5-4BAF9ACEACD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dirty="0">
                  <a:solidFill>
                    <a:srgbClr val="0000FF"/>
                  </a:solidFill>
                </a:rPr>
                <a:t>D</a:t>
              </a:r>
            </a:p>
          </p:txBody>
        </p:sp>
      </p:grpSp>
      <p:grpSp>
        <p:nvGrpSpPr>
          <p:cNvPr id="10" name="Group 10">
            <a:extLst>
              <a:ext uri="{FF2B5EF4-FFF2-40B4-BE49-F238E27FC236}">
                <a16:creationId xmlns:a16="http://schemas.microsoft.com/office/drawing/2014/main" id="{3782A69A-6E0D-514E-AA51-3A54066A15AA}"/>
              </a:ext>
            </a:extLst>
          </p:cNvPr>
          <p:cNvGrpSpPr>
            <a:grpSpLocks/>
          </p:cNvGrpSpPr>
          <p:nvPr/>
        </p:nvGrpSpPr>
        <p:grpSpPr bwMode="auto">
          <a:xfrm>
            <a:off x="5809591" y="3788979"/>
            <a:ext cx="533400" cy="533400"/>
            <a:chOff x="1824" y="2736"/>
            <a:chExt cx="336" cy="336"/>
          </a:xfrm>
        </p:grpSpPr>
        <p:sp>
          <p:nvSpPr>
            <p:cNvPr id="11" name="Oval 11">
              <a:extLst>
                <a:ext uri="{FF2B5EF4-FFF2-40B4-BE49-F238E27FC236}">
                  <a16:creationId xmlns:a16="http://schemas.microsoft.com/office/drawing/2014/main" id="{97DEE53D-F4BA-374E-80E7-77ECB8080D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>
                <a:solidFill>
                  <a:srgbClr val="0000FF"/>
                </a:solidFill>
              </a:endParaRPr>
            </a:p>
          </p:txBody>
        </p:sp>
        <p:sp>
          <p:nvSpPr>
            <p:cNvPr id="12" name="Text Box 12">
              <a:extLst>
                <a:ext uri="{FF2B5EF4-FFF2-40B4-BE49-F238E27FC236}">
                  <a16:creationId xmlns:a16="http://schemas.microsoft.com/office/drawing/2014/main" id="{D38B41A2-532E-ED48-8C1B-1B37B80E7D4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dirty="0">
                  <a:solidFill>
                    <a:srgbClr val="0000FF"/>
                  </a:solidFill>
                </a:rPr>
                <a:t>E</a:t>
              </a:r>
            </a:p>
          </p:txBody>
        </p:sp>
      </p:grpSp>
      <p:grpSp>
        <p:nvGrpSpPr>
          <p:cNvPr id="13" name="Group 13">
            <a:extLst>
              <a:ext uri="{FF2B5EF4-FFF2-40B4-BE49-F238E27FC236}">
                <a16:creationId xmlns:a16="http://schemas.microsoft.com/office/drawing/2014/main" id="{8406B699-B314-1B44-9D47-A761A1F38CC8}"/>
              </a:ext>
            </a:extLst>
          </p:cNvPr>
          <p:cNvGrpSpPr>
            <a:grpSpLocks/>
          </p:cNvGrpSpPr>
          <p:nvPr/>
        </p:nvGrpSpPr>
        <p:grpSpPr bwMode="auto">
          <a:xfrm>
            <a:off x="7181191" y="3255579"/>
            <a:ext cx="533400" cy="533400"/>
            <a:chOff x="1824" y="2736"/>
            <a:chExt cx="336" cy="336"/>
          </a:xfrm>
        </p:grpSpPr>
        <p:sp>
          <p:nvSpPr>
            <p:cNvPr id="14" name="Oval 14">
              <a:extLst>
                <a:ext uri="{FF2B5EF4-FFF2-40B4-BE49-F238E27FC236}">
                  <a16:creationId xmlns:a16="http://schemas.microsoft.com/office/drawing/2014/main" id="{B905D2DD-CCB7-7C4B-AF51-C5ABF423F7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5" name="Text Box 15">
              <a:extLst>
                <a:ext uri="{FF2B5EF4-FFF2-40B4-BE49-F238E27FC236}">
                  <a16:creationId xmlns:a16="http://schemas.microsoft.com/office/drawing/2014/main" id="{B09E6546-8AD3-7746-930B-FCD8729A492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dirty="0">
                  <a:solidFill>
                    <a:srgbClr val="0000FF"/>
                  </a:solidFill>
                </a:rPr>
                <a:t>F</a:t>
              </a:r>
            </a:p>
          </p:txBody>
        </p:sp>
      </p:grpSp>
      <p:grpSp>
        <p:nvGrpSpPr>
          <p:cNvPr id="16" name="Group 16">
            <a:extLst>
              <a:ext uri="{FF2B5EF4-FFF2-40B4-BE49-F238E27FC236}">
                <a16:creationId xmlns:a16="http://schemas.microsoft.com/office/drawing/2014/main" id="{1C5544C6-551C-054A-B85D-3ED338040E8C}"/>
              </a:ext>
            </a:extLst>
          </p:cNvPr>
          <p:cNvGrpSpPr>
            <a:grpSpLocks/>
          </p:cNvGrpSpPr>
          <p:nvPr/>
        </p:nvGrpSpPr>
        <p:grpSpPr bwMode="auto">
          <a:xfrm>
            <a:off x="4285591" y="2722179"/>
            <a:ext cx="533400" cy="533400"/>
            <a:chOff x="1824" y="2736"/>
            <a:chExt cx="336" cy="336"/>
          </a:xfrm>
        </p:grpSpPr>
        <p:sp>
          <p:nvSpPr>
            <p:cNvPr id="17" name="Oval 17">
              <a:extLst>
                <a:ext uri="{FF2B5EF4-FFF2-40B4-BE49-F238E27FC236}">
                  <a16:creationId xmlns:a16="http://schemas.microsoft.com/office/drawing/2014/main" id="{973D53CA-C225-B844-80FA-5971FB6F4C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 b="1">
                <a:solidFill>
                  <a:srgbClr val="0000FF"/>
                </a:solidFill>
              </a:endParaRPr>
            </a:p>
          </p:txBody>
        </p:sp>
        <p:sp>
          <p:nvSpPr>
            <p:cNvPr id="18" name="Text Box 18">
              <a:extLst>
                <a:ext uri="{FF2B5EF4-FFF2-40B4-BE49-F238E27FC236}">
                  <a16:creationId xmlns:a16="http://schemas.microsoft.com/office/drawing/2014/main" id="{CB416E21-9E77-B245-AAAB-FE698114896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dirty="0">
                  <a:solidFill>
                    <a:srgbClr val="0000FF"/>
                  </a:solidFill>
                </a:rPr>
                <a:t>A</a:t>
              </a:r>
            </a:p>
          </p:txBody>
        </p:sp>
      </p:grpSp>
      <p:grpSp>
        <p:nvGrpSpPr>
          <p:cNvPr id="19" name="Group 19">
            <a:extLst>
              <a:ext uri="{FF2B5EF4-FFF2-40B4-BE49-F238E27FC236}">
                <a16:creationId xmlns:a16="http://schemas.microsoft.com/office/drawing/2014/main" id="{A834FD4A-794B-4444-9FD3-CAACAE1A089F}"/>
              </a:ext>
            </a:extLst>
          </p:cNvPr>
          <p:cNvGrpSpPr>
            <a:grpSpLocks/>
          </p:cNvGrpSpPr>
          <p:nvPr/>
        </p:nvGrpSpPr>
        <p:grpSpPr bwMode="auto">
          <a:xfrm>
            <a:off x="7104991" y="2036379"/>
            <a:ext cx="533400" cy="533400"/>
            <a:chOff x="1824" y="2736"/>
            <a:chExt cx="336" cy="336"/>
          </a:xfrm>
        </p:grpSpPr>
        <p:sp>
          <p:nvSpPr>
            <p:cNvPr id="20" name="Oval 20">
              <a:extLst>
                <a:ext uri="{FF2B5EF4-FFF2-40B4-BE49-F238E27FC236}">
                  <a16:creationId xmlns:a16="http://schemas.microsoft.com/office/drawing/2014/main" id="{73339E6E-8C88-4C49-86AA-7A3357895B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1" name="Text Box 21">
              <a:extLst>
                <a:ext uri="{FF2B5EF4-FFF2-40B4-BE49-F238E27FC236}">
                  <a16:creationId xmlns:a16="http://schemas.microsoft.com/office/drawing/2014/main" id="{E7D77F94-495E-484B-B960-3C540BFB61A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dirty="0">
                  <a:solidFill>
                    <a:srgbClr val="0000FF"/>
                  </a:solidFill>
                </a:rPr>
                <a:t>C</a:t>
              </a:r>
            </a:p>
          </p:txBody>
        </p:sp>
      </p:grpSp>
      <p:grpSp>
        <p:nvGrpSpPr>
          <p:cNvPr id="22" name="Group 22">
            <a:extLst>
              <a:ext uri="{FF2B5EF4-FFF2-40B4-BE49-F238E27FC236}">
                <a16:creationId xmlns:a16="http://schemas.microsoft.com/office/drawing/2014/main" id="{51DCD3B4-760A-CA4F-87FF-B4709132145E}"/>
              </a:ext>
            </a:extLst>
          </p:cNvPr>
          <p:cNvGrpSpPr>
            <a:grpSpLocks/>
          </p:cNvGrpSpPr>
          <p:nvPr/>
        </p:nvGrpSpPr>
        <p:grpSpPr bwMode="auto">
          <a:xfrm>
            <a:off x="8400391" y="3255579"/>
            <a:ext cx="533400" cy="533400"/>
            <a:chOff x="1824" y="2736"/>
            <a:chExt cx="336" cy="336"/>
          </a:xfrm>
        </p:grpSpPr>
        <p:sp>
          <p:nvSpPr>
            <p:cNvPr id="23" name="Oval 23">
              <a:extLst>
                <a:ext uri="{FF2B5EF4-FFF2-40B4-BE49-F238E27FC236}">
                  <a16:creationId xmlns:a16="http://schemas.microsoft.com/office/drawing/2014/main" id="{5C7A00FE-B978-F645-BC3F-71E9FFDAC1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4" name="Text Box 24">
              <a:extLst>
                <a:ext uri="{FF2B5EF4-FFF2-40B4-BE49-F238E27FC236}">
                  <a16:creationId xmlns:a16="http://schemas.microsoft.com/office/drawing/2014/main" id="{642940A4-22EC-854B-91B8-7F17FE1FB2A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b="1" dirty="0">
                  <a:solidFill>
                    <a:srgbClr val="0000FF"/>
                  </a:solidFill>
                </a:rPr>
                <a:t>G</a:t>
              </a:r>
            </a:p>
          </p:txBody>
        </p:sp>
      </p:grpSp>
      <p:sp>
        <p:nvSpPr>
          <p:cNvPr id="25" name="Line 25">
            <a:extLst>
              <a:ext uri="{FF2B5EF4-FFF2-40B4-BE49-F238E27FC236}">
                <a16:creationId xmlns:a16="http://schemas.microsoft.com/office/drawing/2014/main" id="{5D16796F-1D85-5441-8486-F966A3D487D0}"/>
              </a:ext>
            </a:extLst>
          </p:cNvPr>
          <p:cNvSpPr>
            <a:spLocks noChangeShapeType="1"/>
          </p:cNvSpPr>
          <p:nvPr/>
        </p:nvSpPr>
        <p:spPr bwMode="auto">
          <a:xfrm>
            <a:off x="4818991" y="2950779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" name="Line 26">
            <a:extLst>
              <a:ext uri="{FF2B5EF4-FFF2-40B4-BE49-F238E27FC236}">
                <a16:creationId xmlns:a16="http://schemas.microsoft.com/office/drawing/2014/main" id="{2A5F56A5-5D31-7343-A354-E6E43DAE2C2A}"/>
              </a:ext>
            </a:extLst>
          </p:cNvPr>
          <p:cNvSpPr>
            <a:spLocks noChangeShapeType="1"/>
          </p:cNvSpPr>
          <p:nvPr/>
        </p:nvSpPr>
        <p:spPr bwMode="auto">
          <a:xfrm>
            <a:off x="4514191" y="3255579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Line 27">
            <a:extLst>
              <a:ext uri="{FF2B5EF4-FFF2-40B4-BE49-F238E27FC236}">
                <a16:creationId xmlns:a16="http://schemas.microsoft.com/office/drawing/2014/main" id="{0D31968F-C6A0-374A-AE5E-20017654FDCD}"/>
              </a:ext>
            </a:extLst>
          </p:cNvPr>
          <p:cNvSpPr>
            <a:spLocks noChangeShapeType="1"/>
          </p:cNvSpPr>
          <p:nvPr/>
        </p:nvSpPr>
        <p:spPr bwMode="auto">
          <a:xfrm>
            <a:off x="4818991" y="4093779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Line 28">
            <a:extLst>
              <a:ext uri="{FF2B5EF4-FFF2-40B4-BE49-F238E27FC236}">
                <a16:creationId xmlns:a16="http://schemas.microsoft.com/office/drawing/2014/main" id="{2D2D46BF-984E-D649-AD56-909E741D3C7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038191" y="3179379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Line 29">
            <a:extLst>
              <a:ext uri="{FF2B5EF4-FFF2-40B4-BE49-F238E27FC236}">
                <a16:creationId xmlns:a16="http://schemas.microsoft.com/office/drawing/2014/main" id="{FED5F19B-7799-304A-BFFC-5C38E70831D2}"/>
              </a:ext>
            </a:extLst>
          </p:cNvPr>
          <p:cNvSpPr>
            <a:spLocks noChangeShapeType="1"/>
          </p:cNvSpPr>
          <p:nvPr/>
        </p:nvSpPr>
        <p:spPr bwMode="auto">
          <a:xfrm>
            <a:off x="4742791" y="3179379"/>
            <a:ext cx="1143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" name="Line 30">
            <a:extLst>
              <a:ext uri="{FF2B5EF4-FFF2-40B4-BE49-F238E27FC236}">
                <a16:creationId xmlns:a16="http://schemas.microsoft.com/office/drawing/2014/main" id="{FBCD2680-6963-4141-AAF0-06EE906AE8D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266791" y="2417379"/>
            <a:ext cx="838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Line 31">
            <a:extLst>
              <a:ext uri="{FF2B5EF4-FFF2-40B4-BE49-F238E27FC236}">
                <a16:creationId xmlns:a16="http://schemas.microsoft.com/office/drawing/2014/main" id="{DAA33BA3-01A5-5B4E-BAFA-C06AA0B5DE7B}"/>
              </a:ext>
            </a:extLst>
          </p:cNvPr>
          <p:cNvSpPr>
            <a:spLocks noChangeShapeType="1"/>
          </p:cNvSpPr>
          <p:nvPr/>
        </p:nvSpPr>
        <p:spPr bwMode="auto">
          <a:xfrm>
            <a:off x="6266791" y="3026979"/>
            <a:ext cx="914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" name="Line 32">
            <a:extLst>
              <a:ext uri="{FF2B5EF4-FFF2-40B4-BE49-F238E27FC236}">
                <a16:creationId xmlns:a16="http://schemas.microsoft.com/office/drawing/2014/main" id="{430D6BE2-D3CA-754A-8D9D-721582002E4D}"/>
              </a:ext>
            </a:extLst>
          </p:cNvPr>
          <p:cNvSpPr>
            <a:spLocks noChangeShapeType="1"/>
          </p:cNvSpPr>
          <p:nvPr/>
        </p:nvSpPr>
        <p:spPr bwMode="auto">
          <a:xfrm>
            <a:off x="7714591" y="3484179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" name="Text Box 31">
            <a:extLst>
              <a:ext uri="{FF2B5EF4-FFF2-40B4-BE49-F238E27FC236}">
                <a16:creationId xmlns:a16="http://schemas.microsoft.com/office/drawing/2014/main" id="{B1E1926D-434E-E64F-BE57-49AFE0B305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862" y="5500687"/>
            <a:ext cx="632806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 err="1"/>
              <a:t>toVisit</a:t>
            </a:r>
            <a:r>
              <a:rPr lang="en-US" altLang="en-US" sz="2800" dirty="0"/>
              <a:t>-queue: </a:t>
            </a:r>
          </a:p>
        </p:txBody>
      </p:sp>
      <p:sp>
        <p:nvSpPr>
          <p:cNvPr id="35" name="Text Box 37">
            <a:extLst>
              <a:ext uri="{FF2B5EF4-FFF2-40B4-BE49-F238E27FC236}">
                <a16:creationId xmlns:a16="http://schemas.microsoft.com/office/drawing/2014/main" id="{04848CE0-C0B3-9146-9C7C-49CDF42F17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0144" y="6019800"/>
            <a:ext cx="401758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/>
              <a:t>visited: A B D E C F </a:t>
            </a:r>
            <a:r>
              <a:rPr lang="en-US" altLang="en-US" sz="2800" dirty="0">
                <a:solidFill>
                  <a:srgbClr val="0000FF"/>
                </a:solidFill>
              </a:rPr>
              <a:t>G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AB584367-98B1-CA43-BFF0-BE3F3264454B}"/>
              </a:ext>
            </a:extLst>
          </p:cNvPr>
          <p:cNvSpPr txBox="1"/>
          <p:nvPr/>
        </p:nvSpPr>
        <p:spPr>
          <a:xfrm>
            <a:off x="36142" y="1552730"/>
            <a:ext cx="394465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C00000"/>
                </a:solidFill>
              </a:rPr>
              <a:t>graphSearch</a:t>
            </a:r>
            <a:r>
              <a:rPr lang="en-US" sz="2400" dirty="0"/>
              <a:t>( </a:t>
            </a:r>
            <a:r>
              <a:rPr lang="en-US" sz="2400" dirty="0" err="1">
                <a:solidFill>
                  <a:srgbClr val="00B0F0"/>
                </a:solidFill>
              </a:rPr>
              <a:t>toVisit</a:t>
            </a:r>
            <a:r>
              <a:rPr lang="en-US" sz="2400" dirty="0"/>
              <a:t> )</a:t>
            </a:r>
          </a:p>
          <a:p>
            <a:r>
              <a:rPr lang="en-US" sz="2400" dirty="0"/>
              <a:t>    </a:t>
            </a:r>
            <a:r>
              <a:rPr lang="en-US" sz="2400" dirty="0">
                <a:solidFill>
                  <a:srgbClr val="0000FF"/>
                </a:solidFill>
              </a:rPr>
              <a:t>while</a:t>
            </a:r>
            <a:r>
              <a:rPr lang="en-US" sz="2400" dirty="0"/>
              <a:t> !</a:t>
            </a:r>
            <a:r>
              <a:rPr lang="en-US" sz="2400" dirty="0" err="1">
                <a:solidFill>
                  <a:srgbClr val="00B0F0"/>
                </a:solidFill>
              </a:rPr>
              <a:t>toVisit</a:t>
            </a:r>
            <a:r>
              <a:rPr lang="en-US" sz="2400" dirty="0" err="1"/>
              <a:t>.empty</a:t>
            </a:r>
            <a:r>
              <a:rPr lang="en-US" sz="2400" dirty="0"/>
              <a:t>()</a:t>
            </a:r>
          </a:p>
          <a:p>
            <a:r>
              <a:rPr lang="en-US" sz="2400" dirty="0"/>
              <a:t>        </a:t>
            </a:r>
            <a:r>
              <a:rPr lang="en-US" sz="2400" dirty="0">
                <a:solidFill>
                  <a:srgbClr val="00B0F0"/>
                </a:solidFill>
              </a:rPr>
              <a:t>v</a:t>
            </a:r>
            <a:r>
              <a:rPr lang="en-US" sz="2400" dirty="0"/>
              <a:t> = </a:t>
            </a:r>
            <a:r>
              <a:rPr lang="en-US" sz="2400" dirty="0" err="1">
                <a:solidFill>
                  <a:srgbClr val="00B0F0"/>
                </a:solidFill>
              </a:rPr>
              <a:t>toVisit</a:t>
            </a:r>
            <a:r>
              <a:rPr lang="en-US" sz="2400" dirty="0" err="1"/>
              <a:t>.remove</a:t>
            </a:r>
            <a:r>
              <a:rPr lang="en-US" sz="2400" dirty="0"/>
              <a:t>()</a:t>
            </a:r>
          </a:p>
          <a:p>
            <a:r>
              <a:rPr lang="en-US" sz="2400" dirty="0"/>
              <a:t>        </a:t>
            </a:r>
            <a:r>
              <a:rPr lang="en-US" sz="2400" dirty="0">
                <a:solidFill>
                  <a:srgbClr val="0000FF"/>
                </a:solidFill>
              </a:rPr>
              <a:t>if</a:t>
            </a:r>
            <a:r>
              <a:rPr lang="en-US" sz="2400" dirty="0"/>
              <a:t> !</a:t>
            </a:r>
            <a:r>
              <a:rPr lang="en-US" sz="2400" dirty="0">
                <a:solidFill>
                  <a:srgbClr val="00B0F0"/>
                </a:solidFill>
              </a:rPr>
              <a:t>visited</a:t>
            </a:r>
            <a:r>
              <a:rPr lang="en-US" sz="2400" dirty="0"/>
              <a:t>[v]</a:t>
            </a:r>
          </a:p>
          <a:p>
            <a:r>
              <a:rPr lang="en-US" sz="2400" dirty="0">
                <a:solidFill>
                  <a:srgbClr val="00B0F0"/>
                </a:solidFill>
              </a:rPr>
              <a:t>            visited</a:t>
            </a:r>
            <a:r>
              <a:rPr lang="en-US" sz="2400" dirty="0"/>
              <a:t>[v] = true          </a:t>
            </a:r>
          </a:p>
          <a:p>
            <a:r>
              <a:rPr lang="en-US" sz="2400" dirty="0">
                <a:solidFill>
                  <a:srgbClr val="0000FF"/>
                </a:solidFill>
              </a:rPr>
              <a:t>            for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00B0F0"/>
                </a:solidFill>
              </a:rPr>
              <a:t>c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0000FF"/>
                </a:solidFill>
              </a:rPr>
              <a:t>in</a:t>
            </a:r>
            <a:r>
              <a:rPr lang="en-US" sz="2400" dirty="0"/>
              <a:t> </a:t>
            </a:r>
            <a:r>
              <a:rPr lang="en-US" sz="2400" dirty="0" err="1">
                <a:solidFill>
                  <a:srgbClr val="00B0F0"/>
                </a:solidFill>
              </a:rPr>
              <a:t>v</a:t>
            </a:r>
            <a:r>
              <a:rPr lang="en-US" sz="2400" dirty="0" err="1"/>
              <a:t>.getAdjacent</a:t>
            </a:r>
            <a:r>
              <a:rPr lang="en-US" sz="2400" dirty="0"/>
              <a:t>()</a:t>
            </a:r>
          </a:p>
          <a:p>
            <a:r>
              <a:rPr lang="en-US" sz="2400" dirty="0"/>
              <a:t>                </a:t>
            </a:r>
            <a:r>
              <a:rPr lang="en-US" sz="2400" dirty="0">
                <a:solidFill>
                  <a:srgbClr val="0000FF"/>
                </a:solidFill>
              </a:rPr>
              <a:t>if</a:t>
            </a:r>
            <a:r>
              <a:rPr lang="en-US" sz="2400" dirty="0"/>
              <a:t> !</a:t>
            </a:r>
            <a:r>
              <a:rPr lang="en-US" sz="2400" dirty="0">
                <a:solidFill>
                  <a:srgbClr val="00B0F0"/>
                </a:solidFill>
              </a:rPr>
              <a:t>visited</a:t>
            </a:r>
            <a:r>
              <a:rPr lang="en-US" sz="2400" dirty="0"/>
              <a:t>[c]</a:t>
            </a:r>
          </a:p>
          <a:p>
            <a:r>
              <a:rPr lang="en-US" sz="2400" dirty="0"/>
              <a:t>                    </a:t>
            </a:r>
            <a:r>
              <a:rPr lang="en-US" sz="2400" dirty="0" err="1">
                <a:solidFill>
                  <a:srgbClr val="00B0F0"/>
                </a:solidFill>
              </a:rPr>
              <a:t>toVisit</a:t>
            </a:r>
            <a:r>
              <a:rPr lang="en-US" sz="2400" dirty="0" err="1"/>
              <a:t>.add</a:t>
            </a:r>
            <a:r>
              <a:rPr lang="en-US" sz="2400" dirty="0"/>
              <a:t>(c)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4E57F5FB-EF35-F249-B121-7F1CEFA52675}"/>
              </a:ext>
            </a:extLst>
          </p:cNvPr>
          <p:cNvSpPr/>
          <p:nvPr/>
        </p:nvSpPr>
        <p:spPr>
          <a:xfrm>
            <a:off x="685186" y="2345582"/>
            <a:ext cx="3371805" cy="2254136"/>
          </a:xfrm>
          <a:prstGeom prst="rect">
            <a:avLst/>
          </a:prstGeom>
          <a:noFill/>
          <a:ln w="3810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6326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2">
            <a:extLst>
              <a:ext uri="{FF2B5EF4-FFF2-40B4-BE49-F238E27FC236}">
                <a16:creationId xmlns:a16="http://schemas.microsoft.com/office/drawing/2014/main" id="{0FD67347-FA38-174A-8070-BA3E0D8ABB7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1596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Tree BFS</a:t>
            </a:r>
          </a:p>
        </p:txBody>
      </p:sp>
      <p:grpSp>
        <p:nvGrpSpPr>
          <p:cNvPr id="63490" name="Group 3">
            <a:extLst>
              <a:ext uri="{FF2B5EF4-FFF2-40B4-BE49-F238E27FC236}">
                <a16:creationId xmlns:a16="http://schemas.microsoft.com/office/drawing/2014/main" id="{8E40CC99-6095-9F4D-9452-23425CC55CF7}"/>
              </a:ext>
            </a:extLst>
          </p:cNvPr>
          <p:cNvGrpSpPr>
            <a:grpSpLocks/>
          </p:cNvGrpSpPr>
          <p:nvPr/>
        </p:nvGrpSpPr>
        <p:grpSpPr bwMode="auto">
          <a:xfrm>
            <a:off x="6781800" y="1828800"/>
            <a:ext cx="533400" cy="533400"/>
            <a:chOff x="1824" y="2736"/>
            <a:chExt cx="336" cy="336"/>
          </a:xfrm>
        </p:grpSpPr>
        <p:sp>
          <p:nvSpPr>
            <p:cNvPr id="63518" name="Oval 4">
              <a:extLst>
                <a:ext uri="{FF2B5EF4-FFF2-40B4-BE49-F238E27FC236}">
                  <a16:creationId xmlns:a16="http://schemas.microsoft.com/office/drawing/2014/main" id="{57AA6808-D62F-4A44-A6A0-0B6831E086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3519" name="Text Box 5">
              <a:extLst>
                <a:ext uri="{FF2B5EF4-FFF2-40B4-BE49-F238E27FC236}">
                  <a16:creationId xmlns:a16="http://schemas.microsoft.com/office/drawing/2014/main" id="{5842F0D7-4C8E-444E-947B-2E079C0085C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A</a:t>
              </a:r>
            </a:p>
          </p:txBody>
        </p:sp>
      </p:grpSp>
      <p:grpSp>
        <p:nvGrpSpPr>
          <p:cNvPr id="63491" name="Group 6">
            <a:extLst>
              <a:ext uri="{FF2B5EF4-FFF2-40B4-BE49-F238E27FC236}">
                <a16:creationId xmlns:a16="http://schemas.microsoft.com/office/drawing/2014/main" id="{17481815-7003-7746-8AE1-DE526D914EBF}"/>
              </a:ext>
            </a:extLst>
          </p:cNvPr>
          <p:cNvGrpSpPr>
            <a:grpSpLocks/>
          </p:cNvGrpSpPr>
          <p:nvPr/>
        </p:nvGrpSpPr>
        <p:grpSpPr bwMode="auto">
          <a:xfrm>
            <a:off x="6019800" y="2819400"/>
            <a:ext cx="533400" cy="533400"/>
            <a:chOff x="1824" y="2736"/>
            <a:chExt cx="336" cy="336"/>
          </a:xfrm>
        </p:grpSpPr>
        <p:sp>
          <p:nvSpPr>
            <p:cNvPr id="63516" name="Oval 7">
              <a:extLst>
                <a:ext uri="{FF2B5EF4-FFF2-40B4-BE49-F238E27FC236}">
                  <a16:creationId xmlns:a16="http://schemas.microsoft.com/office/drawing/2014/main" id="{30A1A50D-ADCB-AF4C-A726-FBFA97452D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3517" name="Text Box 8">
              <a:extLst>
                <a:ext uri="{FF2B5EF4-FFF2-40B4-BE49-F238E27FC236}">
                  <a16:creationId xmlns:a16="http://schemas.microsoft.com/office/drawing/2014/main" id="{D04B0DEC-0080-AE40-9293-376D4B48DD0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B</a:t>
              </a:r>
            </a:p>
          </p:txBody>
        </p:sp>
      </p:grpSp>
      <p:grpSp>
        <p:nvGrpSpPr>
          <p:cNvPr id="63492" name="Group 9">
            <a:extLst>
              <a:ext uri="{FF2B5EF4-FFF2-40B4-BE49-F238E27FC236}">
                <a16:creationId xmlns:a16="http://schemas.microsoft.com/office/drawing/2014/main" id="{8C91900C-A4B9-E040-B91F-33753D470300}"/>
              </a:ext>
            </a:extLst>
          </p:cNvPr>
          <p:cNvGrpSpPr>
            <a:grpSpLocks/>
          </p:cNvGrpSpPr>
          <p:nvPr/>
        </p:nvGrpSpPr>
        <p:grpSpPr bwMode="auto">
          <a:xfrm>
            <a:off x="5638800" y="4038600"/>
            <a:ext cx="533400" cy="533400"/>
            <a:chOff x="1824" y="2736"/>
            <a:chExt cx="336" cy="336"/>
          </a:xfrm>
        </p:grpSpPr>
        <p:sp>
          <p:nvSpPr>
            <p:cNvPr id="63514" name="Oval 10">
              <a:extLst>
                <a:ext uri="{FF2B5EF4-FFF2-40B4-BE49-F238E27FC236}">
                  <a16:creationId xmlns:a16="http://schemas.microsoft.com/office/drawing/2014/main" id="{E2DF4779-1482-7B46-9A9A-0301BEF220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3515" name="Text Box 11">
              <a:extLst>
                <a:ext uri="{FF2B5EF4-FFF2-40B4-BE49-F238E27FC236}">
                  <a16:creationId xmlns:a16="http://schemas.microsoft.com/office/drawing/2014/main" id="{6EC27931-DAE4-4B40-B9D6-C5A49652628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C</a:t>
              </a:r>
            </a:p>
          </p:txBody>
        </p:sp>
      </p:grpSp>
      <p:grpSp>
        <p:nvGrpSpPr>
          <p:cNvPr id="63493" name="Group 12">
            <a:extLst>
              <a:ext uri="{FF2B5EF4-FFF2-40B4-BE49-F238E27FC236}">
                <a16:creationId xmlns:a16="http://schemas.microsoft.com/office/drawing/2014/main" id="{D47E112C-A2E6-BD47-A503-FBDF67EEAFE9}"/>
              </a:ext>
            </a:extLst>
          </p:cNvPr>
          <p:cNvGrpSpPr>
            <a:grpSpLocks/>
          </p:cNvGrpSpPr>
          <p:nvPr/>
        </p:nvGrpSpPr>
        <p:grpSpPr bwMode="auto">
          <a:xfrm>
            <a:off x="7848600" y="2819400"/>
            <a:ext cx="533400" cy="533400"/>
            <a:chOff x="1824" y="2736"/>
            <a:chExt cx="336" cy="336"/>
          </a:xfrm>
        </p:grpSpPr>
        <p:sp>
          <p:nvSpPr>
            <p:cNvPr id="63512" name="Oval 13">
              <a:extLst>
                <a:ext uri="{FF2B5EF4-FFF2-40B4-BE49-F238E27FC236}">
                  <a16:creationId xmlns:a16="http://schemas.microsoft.com/office/drawing/2014/main" id="{93B8F36F-70CF-E74D-9A97-B28E2371ED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3513" name="Text Box 14">
              <a:extLst>
                <a:ext uri="{FF2B5EF4-FFF2-40B4-BE49-F238E27FC236}">
                  <a16:creationId xmlns:a16="http://schemas.microsoft.com/office/drawing/2014/main" id="{A9FF7ECB-2888-D04A-9DE5-50F43E4D042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E</a:t>
              </a:r>
            </a:p>
          </p:txBody>
        </p:sp>
      </p:grpSp>
      <p:grpSp>
        <p:nvGrpSpPr>
          <p:cNvPr id="63494" name="Group 15">
            <a:extLst>
              <a:ext uri="{FF2B5EF4-FFF2-40B4-BE49-F238E27FC236}">
                <a16:creationId xmlns:a16="http://schemas.microsoft.com/office/drawing/2014/main" id="{99F98BF5-FB2B-3647-8F17-508D76D00478}"/>
              </a:ext>
            </a:extLst>
          </p:cNvPr>
          <p:cNvGrpSpPr>
            <a:grpSpLocks/>
          </p:cNvGrpSpPr>
          <p:nvPr/>
        </p:nvGrpSpPr>
        <p:grpSpPr bwMode="auto">
          <a:xfrm>
            <a:off x="6858000" y="2895600"/>
            <a:ext cx="533400" cy="533400"/>
            <a:chOff x="1824" y="2736"/>
            <a:chExt cx="336" cy="336"/>
          </a:xfrm>
        </p:grpSpPr>
        <p:sp>
          <p:nvSpPr>
            <p:cNvPr id="63510" name="Oval 16">
              <a:extLst>
                <a:ext uri="{FF2B5EF4-FFF2-40B4-BE49-F238E27FC236}">
                  <a16:creationId xmlns:a16="http://schemas.microsoft.com/office/drawing/2014/main" id="{E6CB1931-545F-AB49-88CD-303D74B75D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3511" name="Text Box 17">
              <a:extLst>
                <a:ext uri="{FF2B5EF4-FFF2-40B4-BE49-F238E27FC236}">
                  <a16:creationId xmlns:a16="http://schemas.microsoft.com/office/drawing/2014/main" id="{22E03F51-FAE9-EF49-BBDF-6BA5F86D413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D</a:t>
              </a:r>
            </a:p>
          </p:txBody>
        </p:sp>
      </p:grpSp>
      <p:sp>
        <p:nvSpPr>
          <p:cNvPr id="63495" name="Line 18">
            <a:extLst>
              <a:ext uri="{FF2B5EF4-FFF2-40B4-BE49-F238E27FC236}">
                <a16:creationId xmlns:a16="http://schemas.microsoft.com/office/drawing/2014/main" id="{8D93CFFA-3466-934F-8073-3C17C9205FA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162800" y="23622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63496" name="Group 19">
            <a:extLst>
              <a:ext uri="{FF2B5EF4-FFF2-40B4-BE49-F238E27FC236}">
                <a16:creationId xmlns:a16="http://schemas.microsoft.com/office/drawing/2014/main" id="{DCB6E008-B5B2-B64E-AE1A-7D2647215475}"/>
              </a:ext>
            </a:extLst>
          </p:cNvPr>
          <p:cNvGrpSpPr>
            <a:grpSpLocks/>
          </p:cNvGrpSpPr>
          <p:nvPr/>
        </p:nvGrpSpPr>
        <p:grpSpPr bwMode="auto">
          <a:xfrm>
            <a:off x="6400800" y="4038600"/>
            <a:ext cx="533400" cy="533400"/>
            <a:chOff x="1824" y="2736"/>
            <a:chExt cx="336" cy="336"/>
          </a:xfrm>
        </p:grpSpPr>
        <p:sp>
          <p:nvSpPr>
            <p:cNvPr id="63508" name="Oval 20">
              <a:extLst>
                <a:ext uri="{FF2B5EF4-FFF2-40B4-BE49-F238E27FC236}">
                  <a16:creationId xmlns:a16="http://schemas.microsoft.com/office/drawing/2014/main" id="{3A465F7F-CE86-314C-ACD9-9D75AC7A79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3509" name="Text Box 21">
              <a:extLst>
                <a:ext uri="{FF2B5EF4-FFF2-40B4-BE49-F238E27FC236}">
                  <a16:creationId xmlns:a16="http://schemas.microsoft.com/office/drawing/2014/main" id="{7A65937A-FD76-5946-BE25-2BCB1F7D163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F</a:t>
              </a:r>
            </a:p>
          </p:txBody>
        </p:sp>
      </p:grpSp>
      <p:grpSp>
        <p:nvGrpSpPr>
          <p:cNvPr id="63497" name="Group 22">
            <a:extLst>
              <a:ext uri="{FF2B5EF4-FFF2-40B4-BE49-F238E27FC236}">
                <a16:creationId xmlns:a16="http://schemas.microsoft.com/office/drawing/2014/main" id="{96DB443B-CFBE-1C4C-A080-3EB6209F8179}"/>
              </a:ext>
            </a:extLst>
          </p:cNvPr>
          <p:cNvGrpSpPr>
            <a:grpSpLocks/>
          </p:cNvGrpSpPr>
          <p:nvPr/>
        </p:nvGrpSpPr>
        <p:grpSpPr bwMode="auto">
          <a:xfrm>
            <a:off x="7924800" y="4038600"/>
            <a:ext cx="533400" cy="533400"/>
            <a:chOff x="1824" y="2736"/>
            <a:chExt cx="336" cy="336"/>
          </a:xfrm>
        </p:grpSpPr>
        <p:sp>
          <p:nvSpPr>
            <p:cNvPr id="63506" name="Oval 23">
              <a:extLst>
                <a:ext uri="{FF2B5EF4-FFF2-40B4-BE49-F238E27FC236}">
                  <a16:creationId xmlns:a16="http://schemas.microsoft.com/office/drawing/2014/main" id="{74A08587-B057-BC42-A52C-1C2C7CF2A3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3507" name="Text Box 24">
              <a:extLst>
                <a:ext uri="{FF2B5EF4-FFF2-40B4-BE49-F238E27FC236}">
                  <a16:creationId xmlns:a16="http://schemas.microsoft.com/office/drawing/2014/main" id="{3F320D62-EF97-3848-94A0-C2C231F5F92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G</a:t>
              </a:r>
            </a:p>
          </p:txBody>
        </p:sp>
      </p:grpSp>
      <p:sp>
        <p:nvSpPr>
          <p:cNvPr id="63498" name="Line 25">
            <a:extLst>
              <a:ext uri="{FF2B5EF4-FFF2-40B4-BE49-F238E27FC236}">
                <a16:creationId xmlns:a16="http://schemas.microsoft.com/office/drawing/2014/main" id="{C7BDF10F-1FA3-4241-ACC2-38DB90AAAC1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400800" y="2286000"/>
            <a:ext cx="457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499" name="Line 26">
            <a:extLst>
              <a:ext uri="{FF2B5EF4-FFF2-40B4-BE49-F238E27FC236}">
                <a16:creationId xmlns:a16="http://schemas.microsoft.com/office/drawing/2014/main" id="{A874BE1E-95CA-D748-BC8B-6FA0171A8DB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943600" y="3352800"/>
            <a:ext cx="228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00" name="Line 27">
            <a:extLst>
              <a:ext uri="{FF2B5EF4-FFF2-40B4-BE49-F238E27FC236}">
                <a16:creationId xmlns:a16="http://schemas.microsoft.com/office/drawing/2014/main" id="{56415375-85BA-6C46-8409-AC201BEA1ED2}"/>
              </a:ext>
            </a:extLst>
          </p:cNvPr>
          <p:cNvSpPr>
            <a:spLocks noChangeShapeType="1"/>
          </p:cNvSpPr>
          <p:nvPr/>
        </p:nvSpPr>
        <p:spPr bwMode="auto">
          <a:xfrm>
            <a:off x="6324600" y="3352800"/>
            <a:ext cx="3048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01" name="Line 28">
            <a:extLst>
              <a:ext uri="{FF2B5EF4-FFF2-40B4-BE49-F238E27FC236}">
                <a16:creationId xmlns:a16="http://schemas.microsoft.com/office/drawing/2014/main" id="{F88F3C18-4DF6-9C4C-B1B0-4D9F76FDA7A7}"/>
              </a:ext>
            </a:extLst>
          </p:cNvPr>
          <p:cNvSpPr>
            <a:spLocks noChangeShapeType="1"/>
          </p:cNvSpPr>
          <p:nvPr/>
        </p:nvSpPr>
        <p:spPr bwMode="auto">
          <a:xfrm>
            <a:off x="7315200" y="2209800"/>
            <a:ext cx="685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02" name="Line 29">
            <a:extLst>
              <a:ext uri="{FF2B5EF4-FFF2-40B4-BE49-F238E27FC236}">
                <a16:creationId xmlns:a16="http://schemas.microsoft.com/office/drawing/2014/main" id="{CCABC929-C491-5240-832C-EB3DF8CD8B21}"/>
              </a:ext>
            </a:extLst>
          </p:cNvPr>
          <p:cNvSpPr>
            <a:spLocks noChangeShapeType="1"/>
          </p:cNvSpPr>
          <p:nvPr/>
        </p:nvSpPr>
        <p:spPr bwMode="auto">
          <a:xfrm>
            <a:off x="8153400" y="33528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04" name="Text Box 31">
            <a:extLst>
              <a:ext uri="{FF2B5EF4-FFF2-40B4-BE49-F238E27FC236}">
                <a16:creationId xmlns:a16="http://schemas.microsoft.com/office/drawing/2014/main" id="{FB3B711E-7974-7A4B-93ED-AEAEF62E83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863" y="5500687"/>
            <a:ext cx="3200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 err="1"/>
              <a:t>toVisit</a:t>
            </a:r>
            <a:r>
              <a:rPr lang="en-US" altLang="en-US" sz="2800" dirty="0"/>
              <a:t>-queue: A</a:t>
            </a:r>
          </a:p>
        </p:txBody>
      </p:sp>
      <p:sp>
        <p:nvSpPr>
          <p:cNvPr id="33" name="Text Box 37">
            <a:extLst>
              <a:ext uri="{FF2B5EF4-FFF2-40B4-BE49-F238E27FC236}">
                <a16:creationId xmlns:a16="http://schemas.microsoft.com/office/drawing/2014/main" id="{8EE66F3F-D193-7445-9BC9-2C61E5C4B9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9020" y="6019800"/>
            <a:ext cx="3200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/>
              <a:t>printed: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16CF24FE-F65E-DE45-A77D-A35DA9031601}"/>
              </a:ext>
            </a:extLst>
          </p:cNvPr>
          <p:cNvSpPr txBox="1"/>
          <p:nvPr/>
        </p:nvSpPr>
        <p:spPr>
          <a:xfrm>
            <a:off x="364274" y="2095500"/>
            <a:ext cx="504035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C00000"/>
                </a:solidFill>
              </a:rPr>
              <a:t>treeSearch</a:t>
            </a:r>
            <a:r>
              <a:rPr lang="en-US" sz="2400" dirty="0"/>
              <a:t>( </a:t>
            </a:r>
            <a:r>
              <a:rPr lang="en-US" sz="2400" dirty="0" err="1">
                <a:solidFill>
                  <a:srgbClr val="00B0F0"/>
                </a:solidFill>
              </a:rPr>
              <a:t>toVisit</a:t>
            </a:r>
            <a:r>
              <a:rPr lang="en-US" sz="2400" dirty="0"/>
              <a:t> )</a:t>
            </a:r>
          </a:p>
          <a:p>
            <a:r>
              <a:rPr lang="en-US" sz="2400" dirty="0"/>
              <a:t>     </a:t>
            </a:r>
            <a:r>
              <a:rPr lang="en-US" sz="2400" dirty="0">
                <a:solidFill>
                  <a:srgbClr val="0000FF"/>
                </a:solidFill>
              </a:rPr>
              <a:t>while</a:t>
            </a:r>
            <a:r>
              <a:rPr lang="en-US" sz="2400" dirty="0"/>
              <a:t> !</a:t>
            </a:r>
            <a:r>
              <a:rPr lang="en-US" sz="2400" dirty="0" err="1">
                <a:solidFill>
                  <a:srgbClr val="00B0F0"/>
                </a:solidFill>
              </a:rPr>
              <a:t>toVisit</a:t>
            </a:r>
            <a:r>
              <a:rPr lang="en-US" sz="2400" dirty="0" err="1"/>
              <a:t>.empty</a:t>
            </a:r>
            <a:r>
              <a:rPr lang="en-US" sz="2400" dirty="0"/>
              <a:t>()</a:t>
            </a:r>
          </a:p>
          <a:p>
            <a:r>
              <a:rPr lang="en-US" sz="2400" dirty="0"/>
              <a:t>          </a:t>
            </a:r>
            <a:r>
              <a:rPr lang="en-US" sz="2400" dirty="0">
                <a:solidFill>
                  <a:srgbClr val="00B0F0"/>
                </a:solidFill>
              </a:rPr>
              <a:t>v</a:t>
            </a:r>
            <a:r>
              <a:rPr lang="en-US" sz="2400" dirty="0"/>
              <a:t> = </a:t>
            </a:r>
            <a:r>
              <a:rPr lang="en-US" sz="2400" dirty="0" err="1">
                <a:solidFill>
                  <a:srgbClr val="00B0F0"/>
                </a:solidFill>
              </a:rPr>
              <a:t>toVisit</a:t>
            </a:r>
            <a:r>
              <a:rPr lang="en-US" sz="2400" dirty="0" err="1"/>
              <a:t>.remove</a:t>
            </a:r>
            <a:r>
              <a:rPr lang="en-US" sz="2400" dirty="0"/>
              <a:t>()</a:t>
            </a:r>
          </a:p>
          <a:p>
            <a:r>
              <a:rPr lang="en-US" sz="2400" dirty="0"/>
              <a:t>          </a:t>
            </a:r>
            <a:r>
              <a:rPr lang="en-US" sz="2400" dirty="0">
                <a:solidFill>
                  <a:srgbClr val="00B050"/>
                </a:solidFill>
              </a:rPr>
              <a:t>// visit v, e.g., print it out</a:t>
            </a:r>
          </a:p>
          <a:p>
            <a:r>
              <a:rPr lang="en-US" sz="2400" dirty="0"/>
              <a:t>          </a:t>
            </a:r>
            <a:r>
              <a:rPr lang="en-US" sz="2400" dirty="0">
                <a:solidFill>
                  <a:srgbClr val="0000FF"/>
                </a:solidFill>
              </a:rPr>
              <a:t>for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00B0F0"/>
                </a:solidFill>
              </a:rPr>
              <a:t>c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0000FF"/>
                </a:solidFill>
              </a:rPr>
              <a:t>in</a:t>
            </a:r>
            <a:r>
              <a:rPr lang="en-US" sz="2400" dirty="0"/>
              <a:t> </a:t>
            </a:r>
            <a:r>
              <a:rPr lang="en-US" sz="2400" dirty="0" err="1">
                <a:solidFill>
                  <a:srgbClr val="00B0F0"/>
                </a:solidFill>
              </a:rPr>
              <a:t>v</a:t>
            </a:r>
            <a:r>
              <a:rPr lang="en-US" sz="2400" dirty="0" err="1"/>
              <a:t>.getChildren</a:t>
            </a:r>
            <a:r>
              <a:rPr lang="en-US" sz="2400" dirty="0"/>
              <a:t>()</a:t>
            </a:r>
          </a:p>
          <a:p>
            <a:r>
              <a:rPr lang="en-US" sz="2400" dirty="0"/>
              <a:t>               </a:t>
            </a:r>
            <a:r>
              <a:rPr lang="en-US" sz="2400" dirty="0" err="1">
                <a:solidFill>
                  <a:srgbClr val="00B0F0"/>
                </a:solidFill>
              </a:rPr>
              <a:t>toVisit</a:t>
            </a:r>
            <a:r>
              <a:rPr lang="en-US" sz="2400" dirty="0" err="1"/>
              <a:t>.add</a:t>
            </a:r>
            <a:r>
              <a:rPr lang="en-US" sz="2400" dirty="0"/>
              <a:t>(c)</a:t>
            </a:r>
          </a:p>
        </p:txBody>
      </p:sp>
      <p:sp>
        <p:nvSpPr>
          <p:cNvPr id="35" name="Rectangle 32">
            <a:extLst>
              <a:ext uri="{FF2B5EF4-FFF2-40B4-BE49-F238E27FC236}">
                <a16:creationId xmlns:a16="http://schemas.microsoft.com/office/drawing/2014/main" id="{1F09D482-1292-8C4C-AF93-FE8B341345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8576" y="2878884"/>
            <a:ext cx="3423424" cy="741556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10380430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2">
            <a:extLst>
              <a:ext uri="{FF2B5EF4-FFF2-40B4-BE49-F238E27FC236}">
                <a16:creationId xmlns:a16="http://schemas.microsoft.com/office/drawing/2014/main" id="{0FD67347-FA38-174A-8070-BA3E0D8ABB7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1596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Tree BFS</a:t>
            </a:r>
          </a:p>
        </p:txBody>
      </p:sp>
      <p:grpSp>
        <p:nvGrpSpPr>
          <p:cNvPr id="63490" name="Group 3">
            <a:extLst>
              <a:ext uri="{FF2B5EF4-FFF2-40B4-BE49-F238E27FC236}">
                <a16:creationId xmlns:a16="http://schemas.microsoft.com/office/drawing/2014/main" id="{8E40CC99-6095-9F4D-9452-23425CC55CF7}"/>
              </a:ext>
            </a:extLst>
          </p:cNvPr>
          <p:cNvGrpSpPr>
            <a:grpSpLocks/>
          </p:cNvGrpSpPr>
          <p:nvPr/>
        </p:nvGrpSpPr>
        <p:grpSpPr bwMode="auto">
          <a:xfrm>
            <a:off x="6781800" y="1828800"/>
            <a:ext cx="533400" cy="533400"/>
            <a:chOff x="1824" y="2736"/>
            <a:chExt cx="336" cy="336"/>
          </a:xfrm>
        </p:grpSpPr>
        <p:sp>
          <p:nvSpPr>
            <p:cNvPr id="63518" name="Oval 4">
              <a:extLst>
                <a:ext uri="{FF2B5EF4-FFF2-40B4-BE49-F238E27FC236}">
                  <a16:creationId xmlns:a16="http://schemas.microsoft.com/office/drawing/2014/main" id="{57AA6808-D62F-4A44-A6A0-0B6831E086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3519" name="Text Box 5">
              <a:extLst>
                <a:ext uri="{FF2B5EF4-FFF2-40B4-BE49-F238E27FC236}">
                  <a16:creationId xmlns:a16="http://schemas.microsoft.com/office/drawing/2014/main" id="{5842F0D7-4C8E-444E-947B-2E079C0085C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dirty="0">
                  <a:solidFill>
                    <a:srgbClr val="0000FF"/>
                  </a:solidFill>
                </a:rPr>
                <a:t>A</a:t>
              </a:r>
            </a:p>
          </p:txBody>
        </p:sp>
      </p:grpSp>
      <p:grpSp>
        <p:nvGrpSpPr>
          <p:cNvPr id="63491" name="Group 6">
            <a:extLst>
              <a:ext uri="{FF2B5EF4-FFF2-40B4-BE49-F238E27FC236}">
                <a16:creationId xmlns:a16="http://schemas.microsoft.com/office/drawing/2014/main" id="{17481815-7003-7746-8AE1-DE526D914EBF}"/>
              </a:ext>
            </a:extLst>
          </p:cNvPr>
          <p:cNvGrpSpPr>
            <a:grpSpLocks/>
          </p:cNvGrpSpPr>
          <p:nvPr/>
        </p:nvGrpSpPr>
        <p:grpSpPr bwMode="auto">
          <a:xfrm>
            <a:off x="6019800" y="2819400"/>
            <a:ext cx="533400" cy="533400"/>
            <a:chOff x="1824" y="2736"/>
            <a:chExt cx="336" cy="336"/>
          </a:xfrm>
        </p:grpSpPr>
        <p:sp>
          <p:nvSpPr>
            <p:cNvPr id="63516" name="Oval 7">
              <a:extLst>
                <a:ext uri="{FF2B5EF4-FFF2-40B4-BE49-F238E27FC236}">
                  <a16:creationId xmlns:a16="http://schemas.microsoft.com/office/drawing/2014/main" id="{30A1A50D-ADCB-AF4C-A726-FBFA97452D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3517" name="Text Box 8">
              <a:extLst>
                <a:ext uri="{FF2B5EF4-FFF2-40B4-BE49-F238E27FC236}">
                  <a16:creationId xmlns:a16="http://schemas.microsoft.com/office/drawing/2014/main" id="{D04B0DEC-0080-AE40-9293-376D4B48DD0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B</a:t>
              </a:r>
            </a:p>
          </p:txBody>
        </p:sp>
      </p:grpSp>
      <p:grpSp>
        <p:nvGrpSpPr>
          <p:cNvPr id="63492" name="Group 9">
            <a:extLst>
              <a:ext uri="{FF2B5EF4-FFF2-40B4-BE49-F238E27FC236}">
                <a16:creationId xmlns:a16="http://schemas.microsoft.com/office/drawing/2014/main" id="{8C91900C-A4B9-E040-B91F-33753D470300}"/>
              </a:ext>
            </a:extLst>
          </p:cNvPr>
          <p:cNvGrpSpPr>
            <a:grpSpLocks/>
          </p:cNvGrpSpPr>
          <p:nvPr/>
        </p:nvGrpSpPr>
        <p:grpSpPr bwMode="auto">
          <a:xfrm>
            <a:off x="5638800" y="4038600"/>
            <a:ext cx="533400" cy="533400"/>
            <a:chOff x="1824" y="2736"/>
            <a:chExt cx="336" cy="336"/>
          </a:xfrm>
        </p:grpSpPr>
        <p:sp>
          <p:nvSpPr>
            <p:cNvPr id="63514" name="Oval 10">
              <a:extLst>
                <a:ext uri="{FF2B5EF4-FFF2-40B4-BE49-F238E27FC236}">
                  <a16:creationId xmlns:a16="http://schemas.microsoft.com/office/drawing/2014/main" id="{E2DF4779-1482-7B46-9A9A-0301BEF220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3515" name="Text Box 11">
              <a:extLst>
                <a:ext uri="{FF2B5EF4-FFF2-40B4-BE49-F238E27FC236}">
                  <a16:creationId xmlns:a16="http://schemas.microsoft.com/office/drawing/2014/main" id="{6EC27931-DAE4-4B40-B9D6-C5A49652628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C</a:t>
              </a:r>
            </a:p>
          </p:txBody>
        </p:sp>
      </p:grpSp>
      <p:grpSp>
        <p:nvGrpSpPr>
          <p:cNvPr id="63493" name="Group 12">
            <a:extLst>
              <a:ext uri="{FF2B5EF4-FFF2-40B4-BE49-F238E27FC236}">
                <a16:creationId xmlns:a16="http://schemas.microsoft.com/office/drawing/2014/main" id="{D47E112C-A2E6-BD47-A503-FBDF67EEAFE9}"/>
              </a:ext>
            </a:extLst>
          </p:cNvPr>
          <p:cNvGrpSpPr>
            <a:grpSpLocks/>
          </p:cNvGrpSpPr>
          <p:nvPr/>
        </p:nvGrpSpPr>
        <p:grpSpPr bwMode="auto">
          <a:xfrm>
            <a:off x="7848600" y="2819400"/>
            <a:ext cx="533400" cy="533400"/>
            <a:chOff x="1824" y="2736"/>
            <a:chExt cx="336" cy="336"/>
          </a:xfrm>
        </p:grpSpPr>
        <p:sp>
          <p:nvSpPr>
            <p:cNvPr id="63512" name="Oval 13">
              <a:extLst>
                <a:ext uri="{FF2B5EF4-FFF2-40B4-BE49-F238E27FC236}">
                  <a16:creationId xmlns:a16="http://schemas.microsoft.com/office/drawing/2014/main" id="{93B8F36F-70CF-E74D-9A97-B28E2371ED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3513" name="Text Box 14">
              <a:extLst>
                <a:ext uri="{FF2B5EF4-FFF2-40B4-BE49-F238E27FC236}">
                  <a16:creationId xmlns:a16="http://schemas.microsoft.com/office/drawing/2014/main" id="{A9FF7ECB-2888-D04A-9DE5-50F43E4D042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E</a:t>
              </a:r>
            </a:p>
          </p:txBody>
        </p:sp>
      </p:grpSp>
      <p:grpSp>
        <p:nvGrpSpPr>
          <p:cNvPr id="63494" name="Group 15">
            <a:extLst>
              <a:ext uri="{FF2B5EF4-FFF2-40B4-BE49-F238E27FC236}">
                <a16:creationId xmlns:a16="http://schemas.microsoft.com/office/drawing/2014/main" id="{99F98BF5-FB2B-3647-8F17-508D76D00478}"/>
              </a:ext>
            </a:extLst>
          </p:cNvPr>
          <p:cNvGrpSpPr>
            <a:grpSpLocks/>
          </p:cNvGrpSpPr>
          <p:nvPr/>
        </p:nvGrpSpPr>
        <p:grpSpPr bwMode="auto">
          <a:xfrm>
            <a:off x="6858000" y="2895600"/>
            <a:ext cx="533400" cy="533400"/>
            <a:chOff x="1824" y="2736"/>
            <a:chExt cx="336" cy="336"/>
          </a:xfrm>
        </p:grpSpPr>
        <p:sp>
          <p:nvSpPr>
            <p:cNvPr id="63510" name="Oval 16">
              <a:extLst>
                <a:ext uri="{FF2B5EF4-FFF2-40B4-BE49-F238E27FC236}">
                  <a16:creationId xmlns:a16="http://schemas.microsoft.com/office/drawing/2014/main" id="{E6CB1931-545F-AB49-88CD-303D74B75D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3511" name="Text Box 17">
              <a:extLst>
                <a:ext uri="{FF2B5EF4-FFF2-40B4-BE49-F238E27FC236}">
                  <a16:creationId xmlns:a16="http://schemas.microsoft.com/office/drawing/2014/main" id="{22E03F51-FAE9-EF49-BBDF-6BA5F86D413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D</a:t>
              </a:r>
            </a:p>
          </p:txBody>
        </p:sp>
      </p:grpSp>
      <p:sp>
        <p:nvSpPr>
          <p:cNvPr id="63495" name="Line 18">
            <a:extLst>
              <a:ext uri="{FF2B5EF4-FFF2-40B4-BE49-F238E27FC236}">
                <a16:creationId xmlns:a16="http://schemas.microsoft.com/office/drawing/2014/main" id="{8D93CFFA-3466-934F-8073-3C17C9205FA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162800" y="23622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63496" name="Group 19">
            <a:extLst>
              <a:ext uri="{FF2B5EF4-FFF2-40B4-BE49-F238E27FC236}">
                <a16:creationId xmlns:a16="http://schemas.microsoft.com/office/drawing/2014/main" id="{DCB6E008-B5B2-B64E-AE1A-7D2647215475}"/>
              </a:ext>
            </a:extLst>
          </p:cNvPr>
          <p:cNvGrpSpPr>
            <a:grpSpLocks/>
          </p:cNvGrpSpPr>
          <p:nvPr/>
        </p:nvGrpSpPr>
        <p:grpSpPr bwMode="auto">
          <a:xfrm>
            <a:off x="6400800" y="4038600"/>
            <a:ext cx="533400" cy="533400"/>
            <a:chOff x="1824" y="2736"/>
            <a:chExt cx="336" cy="336"/>
          </a:xfrm>
        </p:grpSpPr>
        <p:sp>
          <p:nvSpPr>
            <p:cNvPr id="63508" name="Oval 20">
              <a:extLst>
                <a:ext uri="{FF2B5EF4-FFF2-40B4-BE49-F238E27FC236}">
                  <a16:creationId xmlns:a16="http://schemas.microsoft.com/office/drawing/2014/main" id="{3A465F7F-CE86-314C-ACD9-9D75AC7A79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3509" name="Text Box 21">
              <a:extLst>
                <a:ext uri="{FF2B5EF4-FFF2-40B4-BE49-F238E27FC236}">
                  <a16:creationId xmlns:a16="http://schemas.microsoft.com/office/drawing/2014/main" id="{7A65937A-FD76-5946-BE25-2BCB1F7D163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F</a:t>
              </a:r>
            </a:p>
          </p:txBody>
        </p:sp>
      </p:grpSp>
      <p:grpSp>
        <p:nvGrpSpPr>
          <p:cNvPr id="63497" name="Group 22">
            <a:extLst>
              <a:ext uri="{FF2B5EF4-FFF2-40B4-BE49-F238E27FC236}">
                <a16:creationId xmlns:a16="http://schemas.microsoft.com/office/drawing/2014/main" id="{96DB443B-CFBE-1C4C-A080-3EB6209F8179}"/>
              </a:ext>
            </a:extLst>
          </p:cNvPr>
          <p:cNvGrpSpPr>
            <a:grpSpLocks/>
          </p:cNvGrpSpPr>
          <p:nvPr/>
        </p:nvGrpSpPr>
        <p:grpSpPr bwMode="auto">
          <a:xfrm>
            <a:off x="7924800" y="4038600"/>
            <a:ext cx="533400" cy="533400"/>
            <a:chOff x="1824" y="2736"/>
            <a:chExt cx="336" cy="336"/>
          </a:xfrm>
        </p:grpSpPr>
        <p:sp>
          <p:nvSpPr>
            <p:cNvPr id="63506" name="Oval 23">
              <a:extLst>
                <a:ext uri="{FF2B5EF4-FFF2-40B4-BE49-F238E27FC236}">
                  <a16:creationId xmlns:a16="http://schemas.microsoft.com/office/drawing/2014/main" id="{74A08587-B057-BC42-A52C-1C2C7CF2A3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3507" name="Text Box 24">
              <a:extLst>
                <a:ext uri="{FF2B5EF4-FFF2-40B4-BE49-F238E27FC236}">
                  <a16:creationId xmlns:a16="http://schemas.microsoft.com/office/drawing/2014/main" id="{3F320D62-EF97-3848-94A0-C2C231F5F92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G</a:t>
              </a:r>
            </a:p>
          </p:txBody>
        </p:sp>
      </p:grpSp>
      <p:sp>
        <p:nvSpPr>
          <p:cNvPr id="63498" name="Line 25">
            <a:extLst>
              <a:ext uri="{FF2B5EF4-FFF2-40B4-BE49-F238E27FC236}">
                <a16:creationId xmlns:a16="http://schemas.microsoft.com/office/drawing/2014/main" id="{C7BDF10F-1FA3-4241-ACC2-38DB90AAAC1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400800" y="2286000"/>
            <a:ext cx="457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499" name="Line 26">
            <a:extLst>
              <a:ext uri="{FF2B5EF4-FFF2-40B4-BE49-F238E27FC236}">
                <a16:creationId xmlns:a16="http://schemas.microsoft.com/office/drawing/2014/main" id="{A874BE1E-95CA-D748-BC8B-6FA0171A8DB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943600" y="3352800"/>
            <a:ext cx="228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00" name="Line 27">
            <a:extLst>
              <a:ext uri="{FF2B5EF4-FFF2-40B4-BE49-F238E27FC236}">
                <a16:creationId xmlns:a16="http://schemas.microsoft.com/office/drawing/2014/main" id="{56415375-85BA-6C46-8409-AC201BEA1ED2}"/>
              </a:ext>
            </a:extLst>
          </p:cNvPr>
          <p:cNvSpPr>
            <a:spLocks noChangeShapeType="1"/>
          </p:cNvSpPr>
          <p:nvPr/>
        </p:nvSpPr>
        <p:spPr bwMode="auto">
          <a:xfrm>
            <a:off x="6324600" y="3352800"/>
            <a:ext cx="3048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01" name="Line 28">
            <a:extLst>
              <a:ext uri="{FF2B5EF4-FFF2-40B4-BE49-F238E27FC236}">
                <a16:creationId xmlns:a16="http://schemas.microsoft.com/office/drawing/2014/main" id="{F88F3C18-4DF6-9C4C-B1B0-4D9F76FDA7A7}"/>
              </a:ext>
            </a:extLst>
          </p:cNvPr>
          <p:cNvSpPr>
            <a:spLocks noChangeShapeType="1"/>
          </p:cNvSpPr>
          <p:nvPr/>
        </p:nvSpPr>
        <p:spPr bwMode="auto">
          <a:xfrm>
            <a:off x="7315200" y="2209800"/>
            <a:ext cx="685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02" name="Line 29">
            <a:extLst>
              <a:ext uri="{FF2B5EF4-FFF2-40B4-BE49-F238E27FC236}">
                <a16:creationId xmlns:a16="http://schemas.microsoft.com/office/drawing/2014/main" id="{CCABC929-C491-5240-832C-EB3DF8CD8B21}"/>
              </a:ext>
            </a:extLst>
          </p:cNvPr>
          <p:cNvSpPr>
            <a:spLocks noChangeShapeType="1"/>
          </p:cNvSpPr>
          <p:nvPr/>
        </p:nvSpPr>
        <p:spPr bwMode="auto">
          <a:xfrm>
            <a:off x="8153400" y="33528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04" name="Text Box 31">
            <a:extLst>
              <a:ext uri="{FF2B5EF4-FFF2-40B4-BE49-F238E27FC236}">
                <a16:creationId xmlns:a16="http://schemas.microsoft.com/office/drawing/2014/main" id="{FB3B711E-7974-7A4B-93ED-AEAEF62E83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863" y="5500687"/>
            <a:ext cx="3200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 err="1"/>
              <a:t>toVisit</a:t>
            </a:r>
            <a:r>
              <a:rPr lang="en-US" altLang="en-US" sz="2800" dirty="0"/>
              <a:t>-queue: </a:t>
            </a:r>
          </a:p>
        </p:txBody>
      </p:sp>
      <p:sp>
        <p:nvSpPr>
          <p:cNvPr id="33" name="Text Box 37">
            <a:extLst>
              <a:ext uri="{FF2B5EF4-FFF2-40B4-BE49-F238E27FC236}">
                <a16:creationId xmlns:a16="http://schemas.microsoft.com/office/drawing/2014/main" id="{8EE66F3F-D193-7445-9BC9-2C61E5C4B9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9020" y="6019800"/>
            <a:ext cx="3200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/>
              <a:t>printed: A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16CF24FE-F65E-DE45-A77D-A35DA9031601}"/>
              </a:ext>
            </a:extLst>
          </p:cNvPr>
          <p:cNvSpPr txBox="1"/>
          <p:nvPr/>
        </p:nvSpPr>
        <p:spPr>
          <a:xfrm>
            <a:off x="364274" y="2095500"/>
            <a:ext cx="504035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C00000"/>
                </a:solidFill>
              </a:rPr>
              <a:t>treeSearch</a:t>
            </a:r>
            <a:r>
              <a:rPr lang="en-US" sz="2400" dirty="0"/>
              <a:t>( </a:t>
            </a:r>
            <a:r>
              <a:rPr lang="en-US" sz="2400" dirty="0" err="1">
                <a:solidFill>
                  <a:srgbClr val="00B0F0"/>
                </a:solidFill>
              </a:rPr>
              <a:t>toVisit</a:t>
            </a:r>
            <a:r>
              <a:rPr lang="en-US" sz="2400" dirty="0"/>
              <a:t> )</a:t>
            </a:r>
          </a:p>
          <a:p>
            <a:r>
              <a:rPr lang="en-US" sz="2400" dirty="0"/>
              <a:t>     </a:t>
            </a:r>
            <a:r>
              <a:rPr lang="en-US" sz="2400" dirty="0">
                <a:solidFill>
                  <a:srgbClr val="0000FF"/>
                </a:solidFill>
              </a:rPr>
              <a:t>while</a:t>
            </a:r>
            <a:r>
              <a:rPr lang="en-US" sz="2400" dirty="0"/>
              <a:t> !</a:t>
            </a:r>
            <a:r>
              <a:rPr lang="en-US" sz="2400" dirty="0" err="1">
                <a:solidFill>
                  <a:srgbClr val="00B0F0"/>
                </a:solidFill>
              </a:rPr>
              <a:t>toVisit</a:t>
            </a:r>
            <a:r>
              <a:rPr lang="en-US" sz="2400" dirty="0" err="1"/>
              <a:t>.empty</a:t>
            </a:r>
            <a:r>
              <a:rPr lang="en-US" sz="2400" dirty="0"/>
              <a:t>()</a:t>
            </a:r>
          </a:p>
          <a:p>
            <a:r>
              <a:rPr lang="en-US" sz="2400" dirty="0"/>
              <a:t>          </a:t>
            </a:r>
            <a:r>
              <a:rPr lang="en-US" sz="2400" dirty="0">
                <a:solidFill>
                  <a:srgbClr val="00B0F0"/>
                </a:solidFill>
              </a:rPr>
              <a:t>v</a:t>
            </a:r>
            <a:r>
              <a:rPr lang="en-US" sz="2400" dirty="0"/>
              <a:t> = </a:t>
            </a:r>
            <a:r>
              <a:rPr lang="en-US" sz="2400" dirty="0" err="1">
                <a:solidFill>
                  <a:srgbClr val="00B0F0"/>
                </a:solidFill>
              </a:rPr>
              <a:t>toVisit</a:t>
            </a:r>
            <a:r>
              <a:rPr lang="en-US" sz="2400" dirty="0" err="1"/>
              <a:t>.remove</a:t>
            </a:r>
            <a:r>
              <a:rPr lang="en-US" sz="2400" dirty="0"/>
              <a:t>()</a:t>
            </a:r>
          </a:p>
          <a:p>
            <a:r>
              <a:rPr lang="en-US" sz="2400" dirty="0"/>
              <a:t>          </a:t>
            </a:r>
            <a:r>
              <a:rPr lang="en-US" sz="2400" dirty="0">
                <a:solidFill>
                  <a:srgbClr val="00B050"/>
                </a:solidFill>
              </a:rPr>
              <a:t>// visit v, e.g., print it out</a:t>
            </a:r>
          </a:p>
          <a:p>
            <a:r>
              <a:rPr lang="en-US" sz="2400" dirty="0"/>
              <a:t>          </a:t>
            </a:r>
            <a:r>
              <a:rPr lang="en-US" sz="2400" dirty="0">
                <a:solidFill>
                  <a:srgbClr val="0000FF"/>
                </a:solidFill>
              </a:rPr>
              <a:t>for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00B0F0"/>
                </a:solidFill>
              </a:rPr>
              <a:t>c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0000FF"/>
                </a:solidFill>
              </a:rPr>
              <a:t>in</a:t>
            </a:r>
            <a:r>
              <a:rPr lang="en-US" sz="2400" dirty="0"/>
              <a:t> </a:t>
            </a:r>
            <a:r>
              <a:rPr lang="en-US" sz="2400" dirty="0" err="1">
                <a:solidFill>
                  <a:srgbClr val="00B0F0"/>
                </a:solidFill>
              </a:rPr>
              <a:t>v</a:t>
            </a:r>
            <a:r>
              <a:rPr lang="en-US" sz="2400" dirty="0" err="1"/>
              <a:t>.getChildren</a:t>
            </a:r>
            <a:r>
              <a:rPr lang="en-US" sz="2400" dirty="0"/>
              <a:t>()</a:t>
            </a:r>
          </a:p>
          <a:p>
            <a:r>
              <a:rPr lang="en-US" sz="2400" dirty="0"/>
              <a:t>               </a:t>
            </a:r>
            <a:r>
              <a:rPr lang="en-US" sz="2400" dirty="0" err="1">
                <a:solidFill>
                  <a:srgbClr val="00B0F0"/>
                </a:solidFill>
              </a:rPr>
              <a:t>toVisit</a:t>
            </a:r>
            <a:r>
              <a:rPr lang="en-US" sz="2400" dirty="0" err="1"/>
              <a:t>.add</a:t>
            </a:r>
            <a:r>
              <a:rPr lang="en-US" sz="2400" dirty="0"/>
              <a:t>(c)</a:t>
            </a:r>
          </a:p>
        </p:txBody>
      </p:sp>
      <p:sp>
        <p:nvSpPr>
          <p:cNvPr id="35" name="Rectangle 32">
            <a:extLst>
              <a:ext uri="{FF2B5EF4-FFF2-40B4-BE49-F238E27FC236}">
                <a16:creationId xmlns:a16="http://schemas.microsoft.com/office/drawing/2014/main" id="{5BF18B7D-DAD2-2C46-8DF5-8DE01EE77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8576" y="2878884"/>
            <a:ext cx="3423424" cy="741556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32671943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2">
            <a:extLst>
              <a:ext uri="{FF2B5EF4-FFF2-40B4-BE49-F238E27FC236}">
                <a16:creationId xmlns:a16="http://schemas.microsoft.com/office/drawing/2014/main" id="{0FD67347-FA38-174A-8070-BA3E0D8ABB7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1596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Tree BFS</a:t>
            </a:r>
          </a:p>
        </p:txBody>
      </p:sp>
      <p:grpSp>
        <p:nvGrpSpPr>
          <p:cNvPr id="63490" name="Group 3">
            <a:extLst>
              <a:ext uri="{FF2B5EF4-FFF2-40B4-BE49-F238E27FC236}">
                <a16:creationId xmlns:a16="http://schemas.microsoft.com/office/drawing/2014/main" id="{8E40CC99-6095-9F4D-9452-23425CC55CF7}"/>
              </a:ext>
            </a:extLst>
          </p:cNvPr>
          <p:cNvGrpSpPr>
            <a:grpSpLocks/>
          </p:cNvGrpSpPr>
          <p:nvPr/>
        </p:nvGrpSpPr>
        <p:grpSpPr bwMode="auto">
          <a:xfrm>
            <a:off x="6781800" y="1828800"/>
            <a:ext cx="533400" cy="533400"/>
            <a:chOff x="1824" y="2736"/>
            <a:chExt cx="336" cy="336"/>
          </a:xfrm>
        </p:grpSpPr>
        <p:sp>
          <p:nvSpPr>
            <p:cNvPr id="63518" name="Oval 4">
              <a:extLst>
                <a:ext uri="{FF2B5EF4-FFF2-40B4-BE49-F238E27FC236}">
                  <a16:creationId xmlns:a16="http://schemas.microsoft.com/office/drawing/2014/main" id="{57AA6808-D62F-4A44-A6A0-0B6831E086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3519" name="Text Box 5">
              <a:extLst>
                <a:ext uri="{FF2B5EF4-FFF2-40B4-BE49-F238E27FC236}">
                  <a16:creationId xmlns:a16="http://schemas.microsoft.com/office/drawing/2014/main" id="{5842F0D7-4C8E-444E-947B-2E079C0085C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dirty="0">
                  <a:solidFill>
                    <a:srgbClr val="0000FF"/>
                  </a:solidFill>
                </a:rPr>
                <a:t>A</a:t>
              </a:r>
            </a:p>
          </p:txBody>
        </p:sp>
      </p:grpSp>
      <p:grpSp>
        <p:nvGrpSpPr>
          <p:cNvPr id="63491" name="Group 6">
            <a:extLst>
              <a:ext uri="{FF2B5EF4-FFF2-40B4-BE49-F238E27FC236}">
                <a16:creationId xmlns:a16="http://schemas.microsoft.com/office/drawing/2014/main" id="{17481815-7003-7746-8AE1-DE526D914EBF}"/>
              </a:ext>
            </a:extLst>
          </p:cNvPr>
          <p:cNvGrpSpPr>
            <a:grpSpLocks/>
          </p:cNvGrpSpPr>
          <p:nvPr/>
        </p:nvGrpSpPr>
        <p:grpSpPr bwMode="auto">
          <a:xfrm>
            <a:off x="6019800" y="2819400"/>
            <a:ext cx="533400" cy="533400"/>
            <a:chOff x="1824" y="2736"/>
            <a:chExt cx="336" cy="336"/>
          </a:xfrm>
        </p:grpSpPr>
        <p:sp>
          <p:nvSpPr>
            <p:cNvPr id="63516" name="Oval 7">
              <a:extLst>
                <a:ext uri="{FF2B5EF4-FFF2-40B4-BE49-F238E27FC236}">
                  <a16:creationId xmlns:a16="http://schemas.microsoft.com/office/drawing/2014/main" id="{30A1A50D-ADCB-AF4C-A726-FBFA97452D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3517" name="Text Box 8">
              <a:extLst>
                <a:ext uri="{FF2B5EF4-FFF2-40B4-BE49-F238E27FC236}">
                  <a16:creationId xmlns:a16="http://schemas.microsoft.com/office/drawing/2014/main" id="{D04B0DEC-0080-AE40-9293-376D4B48DD0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B</a:t>
              </a:r>
            </a:p>
          </p:txBody>
        </p:sp>
      </p:grpSp>
      <p:grpSp>
        <p:nvGrpSpPr>
          <p:cNvPr id="63492" name="Group 9">
            <a:extLst>
              <a:ext uri="{FF2B5EF4-FFF2-40B4-BE49-F238E27FC236}">
                <a16:creationId xmlns:a16="http://schemas.microsoft.com/office/drawing/2014/main" id="{8C91900C-A4B9-E040-B91F-33753D470300}"/>
              </a:ext>
            </a:extLst>
          </p:cNvPr>
          <p:cNvGrpSpPr>
            <a:grpSpLocks/>
          </p:cNvGrpSpPr>
          <p:nvPr/>
        </p:nvGrpSpPr>
        <p:grpSpPr bwMode="auto">
          <a:xfrm>
            <a:off x="5638800" y="4038600"/>
            <a:ext cx="533400" cy="533400"/>
            <a:chOff x="1824" y="2736"/>
            <a:chExt cx="336" cy="336"/>
          </a:xfrm>
        </p:grpSpPr>
        <p:sp>
          <p:nvSpPr>
            <p:cNvPr id="63514" name="Oval 10">
              <a:extLst>
                <a:ext uri="{FF2B5EF4-FFF2-40B4-BE49-F238E27FC236}">
                  <a16:creationId xmlns:a16="http://schemas.microsoft.com/office/drawing/2014/main" id="{E2DF4779-1482-7B46-9A9A-0301BEF220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3515" name="Text Box 11">
              <a:extLst>
                <a:ext uri="{FF2B5EF4-FFF2-40B4-BE49-F238E27FC236}">
                  <a16:creationId xmlns:a16="http://schemas.microsoft.com/office/drawing/2014/main" id="{6EC27931-DAE4-4B40-B9D6-C5A49652628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C</a:t>
              </a:r>
            </a:p>
          </p:txBody>
        </p:sp>
      </p:grpSp>
      <p:grpSp>
        <p:nvGrpSpPr>
          <p:cNvPr id="63493" name="Group 12">
            <a:extLst>
              <a:ext uri="{FF2B5EF4-FFF2-40B4-BE49-F238E27FC236}">
                <a16:creationId xmlns:a16="http://schemas.microsoft.com/office/drawing/2014/main" id="{D47E112C-A2E6-BD47-A503-FBDF67EEAFE9}"/>
              </a:ext>
            </a:extLst>
          </p:cNvPr>
          <p:cNvGrpSpPr>
            <a:grpSpLocks/>
          </p:cNvGrpSpPr>
          <p:nvPr/>
        </p:nvGrpSpPr>
        <p:grpSpPr bwMode="auto">
          <a:xfrm>
            <a:off x="7848600" y="2819400"/>
            <a:ext cx="533400" cy="533400"/>
            <a:chOff x="1824" y="2736"/>
            <a:chExt cx="336" cy="336"/>
          </a:xfrm>
        </p:grpSpPr>
        <p:sp>
          <p:nvSpPr>
            <p:cNvPr id="63512" name="Oval 13">
              <a:extLst>
                <a:ext uri="{FF2B5EF4-FFF2-40B4-BE49-F238E27FC236}">
                  <a16:creationId xmlns:a16="http://schemas.microsoft.com/office/drawing/2014/main" id="{93B8F36F-70CF-E74D-9A97-B28E2371ED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3513" name="Text Box 14">
              <a:extLst>
                <a:ext uri="{FF2B5EF4-FFF2-40B4-BE49-F238E27FC236}">
                  <a16:creationId xmlns:a16="http://schemas.microsoft.com/office/drawing/2014/main" id="{A9FF7ECB-2888-D04A-9DE5-50F43E4D042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E</a:t>
              </a:r>
            </a:p>
          </p:txBody>
        </p:sp>
      </p:grpSp>
      <p:grpSp>
        <p:nvGrpSpPr>
          <p:cNvPr id="63494" name="Group 15">
            <a:extLst>
              <a:ext uri="{FF2B5EF4-FFF2-40B4-BE49-F238E27FC236}">
                <a16:creationId xmlns:a16="http://schemas.microsoft.com/office/drawing/2014/main" id="{99F98BF5-FB2B-3647-8F17-508D76D00478}"/>
              </a:ext>
            </a:extLst>
          </p:cNvPr>
          <p:cNvGrpSpPr>
            <a:grpSpLocks/>
          </p:cNvGrpSpPr>
          <p:nvPr/>
        </p:nvGrpSpPr>
        <p:grpSpPr bwMode="auto">
          <a:xfrm>
            <a:off x="6858000" y="2895600"/>
            <a:ext cx="533400" cy="533400"/>
            <a:chOff x="1824" y="2736"/>
            <a:chExt cx="336" cy="336"/>
          </a:xfrm>
        </p:grpSpPr>
        <p:sp>
          <p:nvSpPr>
            <p:cNvPr id="63510" name="Oval 16">
              <a:extLst>
                <a:ext uri="{FF2B5EF4-FFF2-40B4-BE49-F238E27FC236}">
                  <a16:creationId xmlns:a16="http://schemas.microsoft.com/office/drawing/2014/main" id="{E6CB1931-545F-AB49-88CD-303D74B75D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3511" name="Text Box 17">
              <a:extLst>
                <a:ext uri="{FF2B5EF4-FFF2-40B4-BE49-F238E27FC236}">
                  <a16:creationId xmlns:a16="http://schemas.microsoft.com/office/drawing/2014/main" id="{22E03F51-FAE9-EF49-BBDF-6BA5F86D413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D</a:t>
              </a:r>
            </a:p>
          </p:txBody>
        </p:sp>
      </p:grpSp>
      <p:sp>
        <p:nvSpPr>
          <p:cNvPr id="63495" name="Line 18">
            <a:extLst>
              <a:ext uri="{FF2B5EF4-FFF2-40B4-BE49-F238E27FC236}">
                <a16:creationId xmlns:a16="http://schemas.microsoft.com/office/drawing/2014/main" id="{8D93CFFA-3466-934F-8073-3C17C9205FA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162800" y="23622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63496" name="Group 19">
            <a:extLst>
              <a:ext uri="{FF2B5EF4-FFF2-40B4-BE49-F238E27FC236}">
                <a16:creationId xmlns:a16="http://schemas.microsoft.com/office/drawing/2014/main" id="{DCB6E008-B5B2-B64E-AE1A-7D2647215475}"/>
              </a:ext>
            </a:extLst>
          </p:cNvPr>
          <p:cNvGrpSpPr>
            <a:grpSpLocks/>
          </p:cNvGrpSpPr>
          <p:nvPr/>
        </p:nvGrpSpPr>
        <p:grpSpPr bwMode="auto">
          <a:xfrm>
            <a:off x="6400800" y="4038600"/>
            <a:ext cx="533400" cy="533400"/>
            <a:chOff x="1824" y="2736"/>
            <a:chExt cx="336" cy="336"/>
          </a:xfrm>
        </p:grpSpPr>
        <p:sp>
          <p:nvSpPr>
            <p:cNvPr id="63508" name="Oval 20">
              <a:extLst>
                <a:ext uri="{FF2B5EF4-FFF2-40B4-BE49-F238E27FC236}">
                  <a16:creationId xmlns:a16="http://schemas.microsoft.com/office/drawing/2014/main" id="{3A465F7F-CE86-314C-ACD9-9D75AC7A79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3509" name="Text Box 21">
              <a:extLst>
                <a:ext uri="{FF2B5EF4-FFF2-40B4-BE49-F238E27FC236}">
                  <a16:creationId xmlns:a16="http://schemas.microsoft.com/office/drawing/2014/main" id="{7A65937A-FD76-5946-BE25-2BCB1F7D163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F</a:t>
              </a:r>
            </a:p>
          </p:txBody>
        </p:sp>
      </p:grpSp>
      <p:grpSp>
        <p:nvGrpSpPr>
          <p:cNvPr id="63497" name="Group 22">
            <a:extLst>
              <a:ext uri="{FF2B5EF4-FFF2-40B4-BE49-F238E27FC236}">
                <a16:creationId xmlns:a16="http://schemas.microsoft.com/office/drawing/2014/main" id="{96DB443B-CFBE-1C4C-A080-3EB6209F8179}"/>
              </a:ext>
            </a:extLst>
          </p:cNvPr>
          <p:cNvGrpSpPr>
            <a:grpSpLocks/>
          </p:cNvGrpSpPr>
          <p:nvPr/>
        </p:nvGrpSpPr>
        <p:grpSpPr bwMode="auto">
          <a:xfrm>
            <a:off x="7924800" y="4038600"/>
            <a:ext cx="533400" cy="533400"/>
            <a:chOff x="1824" y="2736"/>
            <a:chExt cx="336" cy="336"/>
          </a:xfrm>
        </p:grpSpPr>
        <p:sp>
          <p:nvSpPr>
            <p:cNvPr id="63506" name="Oval 23">
              <a:extLst>
                <a:ext uri="{FF2B5EF4-FFF2-40B4-BE49-F238E27FC236}">
                  <a16:creationId xmlns:a16="http://schemas.microsoft.com/office/drawing/2014/main" id="{74A08587-B057-BC42-A52C-1C2C7CF2A3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3507" name="Text Box 24">
              <a:extLst>
                <a:ext uri="{FF2B5EF4-FFF2-40B4-BE49-F238E27FC236}">
                  <a16:creationId xmlns:a16="http://schemas.microsoft.com/office/drawing/2014/main" id="{3F320D62-EF97-3848-94A0-C2C231F5F92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G</a:t>
              </a:r>
            </a:p>
          </p:txBody>
        </p:sp>
      </p:grpSp>
      <p:sp>
        <p:nvSpPr>
          <p:cNvPr id="63498" name="Line 25">
            <a:extLst>
              <a:ext uri="{FF2B5EF4-FFF2-40B4-BE49-F238E27FC236}">
                <a16:creationId xmlns:a16="http://schemas.microsoft.com/office/drawing/2014/main" id="{C7BDF10F-1FA3-4241-ACC2-38DB90AAAC1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400800" y="2286000"/>
            <a:ext cx="457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499" name="Line 26">
            <a:extLst>
              <a:ext uri="{FF2B5EF4-FFF2-40B4-BE49-F238E27FC236}">
                <a16:creationId xmlns:a16="http://schemas.microsoft.com/office/drawing/2014/main" id="{A874BE1E-95CA-D748-BC8B-6FA0171A8DB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943600" y="3352800"/>
            <a:ext cx="228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00" name="Line 27">
            <a:extLst>
              <a:ext uri="{FF2B5EF4-FFF2-40B4-BE49-F238E27FC236}">
                <a16:creationId xmlns:a16="http://schemas.microsoft.com/office/drawing/2014/main" id="{56415375-85BA-6C46-8409-AC201BEA1ED2}"/>
              </a:ext>
            </a:extLst>
          </p:cNvPr>
          <p:cNvSpPr>
            <a:spLocks noChangeShapeType="1"/>
          </p:cNvSpPr>
          <p:nvPr/>
        </p:nvSpPr>
        <p:spPr bwMode="auto">
          <a:xfrm>
            <a:off x="6324600" y="3352800"/>
            <a:ext cx="3048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01" name="Line 28">
            <a:extLst>
              <a:ext uri="{FF2B5EF4-FFF2-40B4-BE49-F238E27FC236}">
                <a16:creationId xmlns:a16="http://schemas.microsoft.com/office/drawing/2014/main" id="{F88F3C18-4DF6-9C4C-B1B0-4D9F76FDA7A7}"/>
              </a:ext>
            </a:extLst>
          </p:cNvPr>
          <p:cNvSpPr>
            <a:spLocks noChangeShapeType="1"/>
          </p:cNvSpPr>
          <p:nvPr/>
        </p:nvSpPr>
        <p:spPr bwMode="auto">
          <a:xfrm>
            <a:off x="7315200" y="2209800"/>
            <a:ext cx="685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02" name="Line 29">
            <a:extLst>
              <a:ext uri="{FF2B5EF4-FFF2-40B4-BE49-F238E27FC236}">
                <a16:creationId xmlns:a16="http://schemas.microsoft.com/office/drawing/2014/main" id="{CCABC929-C491-5240-832C-EB3DF8CD8B21}"/>
              </a:ext>
            </a:extLst>
          </p:cNvPr>
          <p:cNvSpPr>
            <a:spLocks noChangeShapeType="1"/>
          </p:cNvSpPr>
          <p:nvPr/>
        </p:nvSpPr>
        <p:spPr bwMode="auto">
          <a:xfrm>
            <a:off x="8153400" y="33528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04" name="Text Box 31">
            <a:extLst>
              <a:ext uri="{FF2B5EF4-FFF2-40B4-BE49-F238E27FC236}">
                <a16:creationId xmlns:a16="http://schemas.microsoft.com/office/drawing/2014/main" id="{FB3B711E-7974-7A4B-93ED-AEAEF62E83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863" y="5500687"/>
            <a:ext cx="3200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 err="1"/>
              <a:t>toVisit</a:t>
            </a:r>
            <a:r>
              <a:rPr lang="en-US" altLang="en-US" sz="2800" dirty="0"/>
              <a:t>-queue: </a:t>
            </a:r>
          </a:p>
        </p:txBody>
      </p:sp>
      <p:sp>
        <p:nvSpPr>
          <p:cNvPr id="33" name="Text Box 37">
            <a:extLst>
              <a:ext uri="{FF2B5EF4-FFF2-40B4-BE49-F238E27FC236}">
                <a16:creationId xmlns:a16="http://schemas.microsoft.com/office/drawing/2014/main" id="{8EE66F3F-D193-7445-9BC9-2C61E5C4B9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9020" y="6019800"/>
            <a:ext cx="3200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/>
              <a:t>printed: A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16CF24FE-F65E-DE45-A77D-A35DA9031601}"/>
              </a:ext>
            </a:extLst>
          </p:cNvPr>
          <p:cNvSpPr txBox="1"/>
          <p:nvPr/>
        </p:nvSpPr>
        <p:spPr>
          <a:xfrm>
            <a:off x="364274" y="2095500"/>
            <a:ext cx="504035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C00000"/>
                </a:solidFill>
              </a:rPr>
              <a:t>treeSearch</a:t>
            </a:r>
            <a:r>
              <a:rPr lang="en-US" sz="2400" dirty="0"/>
              <a:t>( </a:t>
            </a:r>
            <a:r>
              <a:rPr lang="en-US" sz="2400" dirty="0" err="1">
                <a:solidFill>
                  <a:srgbClr val="00B0F0"/>
                </a:solidFill>
              </a:rPr>
              <a:t>toVisit</a:t>
            </a:r>
            <a:r>
              <a:rPr lang="en-US" sz="2400" dirty="0"/>
              <a:t> )</a:t>
            </a:r>
          </a:p>
          <a:p>
            <a:r>
              <a:rPr lang="en-US" sz="2400" dirty="0"/>
              <a:t>     </a:t>
            </a:r>
            <a:r>
              <a:rPr lang="en-US" sz="2400" dirty="0">
                <a:solidFill>
                  <a:srgbClr val="0000FF"/>
                </a:solidFill>
              </a:rPr>
              <a:t>while</a:t>
            </a:r>
            <a:r>
              <a:rPr lang="en-US" sz="2400" dirty="0"/>
              <a:t> !</a:t>
            </a:r>
            <a:r>
              <a:rPr lang="en-US" sz="2400" dirty="0" err="1">
                <a:solidFill>
                  <a:srgbClr val="00B0F0"/>
                </a:solidFill>
              </a:rPr>
              <a:t>toVisit</a:t>
            </a:r>
            <a:r>
              <a:rPr lang="en-US" sz="2400" dirty="0" err="1"/>
              <a:t>.empty</a:t>
            </a:r>
            <a:r>
              <a:rPr lang="en-US" sz="2400" dirty="0"/>
              <a:t>()</a:t>
            </a:r>
          </a:p>
          <a:p>
            <a:r>
              <a:rPr lang="en-US" sz="2400" dirty="0"/>
              <a:t>          </a:t>
            </a:r>
            <a:r>
              <a:rPr lang="en-US" sz="2400" dirty="0">
                <a:solidFill>
                  <a:srgbClr val="00B0F0"/>
                </a:solidFill>
              </a:rPr>
              <a:t>v</a:t>
            </a:r>
            <a:r>
              <a:rPr lang="en-US" sz="2400" dirty="0"/>
              <a:t> = </a:t>
            </a:r>
            <a:r>
              <a:rPr lang="en-US" sz="2400" dirty="0" err="1">
                <a:solidFill>
                  <a:srgbClr val="00B0F0"/>
                </a:solidFill>
              </a:rPr>
              <a:t>toVisit</a:t>
            </a:r>
            <a:r>
              <a:rPr lang="en-US" sz="2400" dirty="0" err="1"/>
              <a:t>.remove</a:t>
            </a:r>
            <a:r>
              <a:rPr lang="en-US" sz="2400" dirty="0"/>
              <a:t>()</a:t>
            </a:r>
          </a:p>
          <a:p>
            <a:r>
              <a:rPr lang="en-US" sz="2400" dirty="0"/>
              <a:t>          </a:t>
            </a:r>
            <a:r>
              <a:rPr lang="en-US" sz="2400" dirty="0">
                <a:solidFill>
                  <a:srgbClr val="00B050"/>
                </a:solidFill>
              </a:rPr>
              <a:t>// visit v, e.g., print it out</a:t>
            </a:r>
          </a:p>
          <a:p>
            <a:r>
              <a:rPr lang="en-US" sz="2400" dirty="0"/>
              <a:t>          </a:t>
            </a:r>
            <a:r>
              <a:rPr lang="en-US" sz="2400" dirty="0">
                <a:solidFill>
                  <a:srgbClr val="0000FF"/>
                </a:solidFill>
              </a:rPr>
              <a:t>for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00B0F0"/>
                </a:solidFill>
              </a:rPr>
              <a:t>c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0000FF"/>
                </a:solidFill>
              </a:rPr>
              <a:t>in</a:t>
            </a:r>
            <a:r>
              <a:rPr lang="en-US" sz="2400" dirty="0"/>
              <a:t> </a:t>
            </a:r>
            <a:r>
              <a:rPr lang="en-US" sz="2400" dirty="0" err="1">
                <a:solidFill>
                  <a:srgbClr val="00B0F0"/>
                </a:solidFill>
              </a:rPr>
              <a:t>v</a:t>
            </a:r>
            <a:r>
              <a:rPr lang="en-US" sz="2400" dirty="0" err="1"/>
              <a:t>.getChildren</a:t>
            </a:r>
            <a:r>
              <a:rPr lang="en-US" sz="2400" dirty="0"/>
              <a:t>()</a:t>
            </a:r>
          </a:p>
          <a:p>
            <a:r>
              <a:rPr lang="en-US" sz="2400" dirty="0"/>
              <a:t>               </a:t>
            </a:r>
            <a:r>
              <a:rPr lang="en-US" sz="2400" dirty="0" err="1">
                <a:solidFill>
                  <a:srgbClr val="00B0F0"/>
                </a:solidFill>
              </a:rPr>
              <a:t>toVisit</a:t>
            </a:r>
            <a:r>
              <a:rPr lang="en-US" sz="2400" dirty="0" err="1"/>
              <a:t>.add</a:t>
            </a:r>
            <a:r>
              <a:rPr lang="en-US" sz="2400" dirty="0"/>
              <a:t>(c)</a:t>
            </a:r>
          </a:p>
        </p:txBody>
      </p:sp>
      <p:sp>
        <p:nvSpPr>
          <p:cNvPr id="36" name="Rectangle 32">
            <a:extLst>
              <a:ext uri="{FF2B5EF4-FFF2-40B4-BE49-F238E27FC236}">
                <a16:creationId xmlns:a16="http://schemas.microsoft.com/office/drawing/2014/main" id="{25EAE92D-0E85-1F4B-8F2B-2AF2130E16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8576" y="3662268"/>
            <a:ext cx="3423424" cy="741556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6537932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2">
            <a:extLst>
              <a:ext uri="{FF2B5EF4-FFF2-40B4-BE49-F238E27FC236}">
                <a16:creationId xmlns:a16="http://schemas.microsoft.com/office/drawing/2014/main" id="{0FD67347-FA38-174A-8070-BA3E0D8ABB7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1596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Tree BFS</a:t>
            </a:r>
          </a:p>
        </p:txBody>
      </p:sp>
      <p:grpSp>
        <p:nvGrpSpPr>
          <p:cNvPr id="63490" name="Group 3">
            <a:extLst>
              <a:ext uri="{FF2B5EF4-FFF2-40B4-BE49-F238E27FC236}">
                <a16:creationId xmlns:a16="http://schemas.microsoft.com/office/drawing/2014/main" id="{8E40CC99-6095-9F4D-9452-23425CC55CF7}"/>
              </a:ext>
            </a:extLst>
          </p:cNvPr>
          <p:cNvGrpSpPr>
            <a:grpSpLocks/>
          </p:cNvGrpSpPr>
          <p:nvPr/>
        </p:nvGrpSpPr>
        <p:grpSpPr bwMode="auto">
          <a:xfrm>
            <a:off x="6781800" y="1828800"/>
            <a:ext cx="533400" cy="533400"/>
            <a:chOff x="1824" y="2736"/>
            <a:chExt cx="336" cy="336"/>
          </a:xfrm>
        </p:grpSpPr>
        <p:sp>
          <p:nvSpPr>
            <p:cNvPr id="63518" name="Oval 4">
              <a:extLst>
                <a:ext uri="{FF2B5EF4-FFF2-40B4-BE49-F238E27FC236}">
                  <a16:creationId xmlns:a16="http://schemas.microsoft.com/office/drawing/2014/main" id="{57AA6808-D62F-4A44-A6A0-0B6831E086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3519" name="Text Box 5">
              <a:extLst>
                <a:ext uri="{FF2B5EF4-FFF2-40B4-BE49-F238E27FC236}">
                  <a16:creationId xmlns:a16="http://schemas.microsoft.com/office/drawing/2014/main" id="{5842F0D7-4C8E-444E-947B-2E079C0085C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dirty="0">
                  <a:solidFill>
                    <a:srgbClr val="0000FF"/>
                  </a:solidFill>
                </a:rPr>
                <a:t>A</a:t>
              </a:r>
            </a:p>
          </p:txBody>
        </p:sp>
      </p:grpSp>
      <p:grpSp>
        <p:nvGrpSpPr>
          <p:cNvPr id="63491" name="Group 6">
            <a:extLst>
              <a:ext uri="{FF2B5EF4-FFF2-40B4-BE49-F238E27FC236}">
                <a16:creationId xmlns:a16="http://schemas.microsoft.com/office/drawing/2014/main" id="{17481815-7003-7746-8AE1-DE526D914EBF}"/>
              </a:ext>
            </a:extLst>
          </p:cNvPr>
          <p:cNvGrpSpPr>
            <a:grpSpLocks/>
          </p:cNvGrpSpPr>
          <p:nvPr/>
        </p:nvGrpSpPr>
        <p:grpSpPr bwMode="auto">
          <a:xfrm>
            <a:off x="6019800" y="2819400"/>
            <a:ext cx="533400" cy="533400"/>
            <a:chOff x="1824" y="2736"/>
            <a:chExt cx="336" cy="336"/>
          </a:xfrm>
        </p:grpSpPr>
        <p:sp>
          <p:nvSpPr>
            <p:cNvPr id="63516" name="Oval 7">
              <a:extLst>
                <a:ext uri="{FF2B5EF4-FFF2-40B4-BE49-F238E27FC236}">
                  <a16:creationId xmlns:a16="http://schemas.microsoft.com/office/drawing/2014/main" id="{30A1A50D-ADCB-AF4C-A726-FBFA97452D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3517" name="Text Box 8">
              <a:extLst>
                <a:ext uri="{FF2B5EF4-FFF2-40B4-BE49-F238E27FC236}">
                  <a16:creationId xmlns:a16="http://schemas.microsoft.com/office/drawing/2014/main" id="{D04B0DEC-0080-AE40-9293-376D4B48DD0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B</a:t>
              </a:r>
            </a:p>
          </p:txBody>
        </p:sp>
      </p:grpSp>
      <p:grpSp>
        <p:nvGrpSpPr>
          <p:cNvPr id="63492" name="Group 9">
            <a:extLst>
              <a:ext uri="{FF2B5EF4-FFF2-40B4-BE49-F238E27FC236}">
                <a16:creationId xmlns:a16="http://schemas.microsoft.com/office/drawing/2014/main" id="{8C91900C-A4B9-E040-B91F-33753D470300}"/>
              </a:ext>
            </a:extLst>
          </p:cNvPr>
          <p:cNvGrpSpPr>
            <a:grpSpLocks/>
          </p:cNvGrpSpPr>
          <p:nvPr/>
        </p:nvGrpSpPr>
        <p:grpSpPr bwMode="auto">
          <a:xfrm>
            <a:off x="5638800" y="4038600"/>
            <a:ext cx="533400" cy="533400"/>
            <a:chOff x="1824" y="2736"/>
            <a:chExt cx="336" cy="336"/>
          </a:xfrm>
        </p:grpSpPr>
        <p:sp>
          <p:nvSpPr>
            <p:cNvPr id="63514" name="Oval 10">
              <a:extLst>
                <a:ext uri="{FF2B5EF4-FFF2-40B4-BE49-F238E27FC236}">
                  <a16:creationId xmlns:a16="http://schemas.microsoft.com/office/drawing/2014/main" id="{E2DF4779-1482-7B46-9A9A-0301BEF220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3515" name="Text Box 11">
              <a:extLst>
                <a:ext uri="{FF2B5EF4-FFF2-40B4-BE49-F238E27FC236}">
                  <a16:creationId xmlns:a16="http://schemas.microsoft.com/office/drawing/2014/main" id="{6EC27931-DAE4-4B40-B9D6-C5A49652628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C</a:t>
              </a:r>
            </a:p>
          </p:txBody>
        </p:sp>
      </p:grpSp>
      <p:grpSp>
        <p:nvGrpSpPr>
          <p:cNvPr id="63493" name="Group 12">
            <a:extLst>
              <a:ext uri="{FF2B5EF4-FFF2-40B4-BE49-F238E27FC236}">
                <a16:creationId xmlns:a16="http://schemas.microsoft.com/office/drawing/2014/main" id="{D47E112C-A2E6-BD47-A503-FBDF67EEAFE9}"/>
              </a:ext>
            </a:extLst>
          </p:cNvPr>
          <p:cNvGrpSpPr>
            <a:grpSpLocks/>
          </p:cNvGrpSpPr>
          <p:nvPr/>
        </p:nvGrpSpPr>
        <p:grpSpPr bwMode="auto">
          <a:xfrm>
            <a:off x="7848600" y="2819400"/>
            <a:ext cx="533400" cy="533400"/>
            <a:chOff x="1824" y="2736"/>
            <a:chExt cx="336" cy="336"/>
          </a:xfrm>
        </p:grpSpPr>
        <p:sp>
          <p:nvSpPr>
            <p:cNvPr id="63512" name="Oval 13">
              <a:extLst>
                <a:ext uri="{FF2B5EF4-FFF2-40B4-BE49-F238E27FC236}">
                  <a16:creationId xmlns:a16="http://schemas.microsoft.com/office/drawing/2014/main" id="{93B8F36F-70CF-E74D-9A97-B28E2371ED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3513" name="Text Box 14">
              <a:extLst>
                <a:ext uri="{FF2B5EF4-FFF2-40B4-BE49-F238E27FC236}">
                  <a16:creationId xmlns:a16="http://schemas.microsoft.com/office/drawing/2014/main" id="{A9FF7ECB-2888-D04A-9DE5-50F43E4D042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E</a:t>
              </a:r>
            </a:p>
          </p:txBody>
        </p:sp>
      </p:grpSp>
      <p:grpSp>
        <p:nvGrpSpPr>
          <p:cNvPr id="63494" name="Group 15">
            <a:extLst>
              <a:ext uri="{FF2B5EF4-FFF2-40B4-BE49-F238E27FC236}">
                <a16:creationId xmlns:a16="http://schemas.microsoft.com/office/drawing/2014/main" id="{99F98BF5-FB2B-3647-8F17-508D76D00478}"/>
              </a:ext>
            </a:extLst>
          </p:cNvPr>
          <p:cNvGrpSpPr>
            <a:grpSpLocks/>
          </p:cNvGrpSpPr>
          <p:nvPr/>
        </p:nvGrpSpPr>
        <p:grpSpPr bwMode="auto">
          <a:xfrm>
            <a:off x="6858000" y="2895600"/>
            <a:ext cx="533400" cy="533400"/>
            <a:chOff x="1824" y="2736"/>
            <a:chExt cx="336" cy="336"/>
          </a:xfrm>
        </p:grpSpPr>
        <p:sp>
          <p:nvSpPr>
            <p:cNvPr id="63510" name="Oval 16">
              <a:extLst>
                <a:ext uri="{FF2B5EF4-FFF2-40B4-BE49-F238E27FC236}">
                  <a16:creationId xmlns:a16="http://schemas.microsoft.com/office/drawing/2014/main" id="{E6CB1931-545F-AB49-88CD-303D74B75D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3511" name="Text Box 17">
              <a:extLst>
                <a:ext uri="{FF2B5EF4-FFF2-40B4-BE49-F238E27FC236}">
                  <a16:creationId xmlns:a16="http://schemas.microsoft.com/office/drawing/2014/main" id="{22E03F51-FAE9-EF49-BBDF-6BA5F86D413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D</a:t>
              </a:r>
            </a:p>
          </p:txBody>
        </p:sp>
      </p:grpSp>
      <p:sp>
        <p:nvSpPr>
          <p:cNvPr id="63495" name="Line 18">
            <a:extLst>
              <a:ext uri="{FF2B5EF4-FFF2-40B4-BE49-F238E27FC236}">
                <a16:creationId xmlns:a16="http://schemas.microsoft.com/office/drawing/2014/main" id="{8D93CFFA-3466-934F-8073-3C17C9205FA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162800" y="23622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63496" name="Group 19">
            <a:extLst>
              <a:ext uri="{FF2B5EF4-FFF2-40B4-BE49-F238E27FC236}">
                <a16:creationId xmlns:a16="http://schemas.microsoft.com/office/drawing/2014/main" id="{DCB6E008-B5B2-B64E-AE1A-7D2647215475}"/>
              </a:ext>
            </a:extLst>
          </p:cNvPr>
          <p:cNvGrpSpPr>
            <a:grpSpLocks/>
          </p:cNvGrpSpPr>
          <p:nvPr/>
        </p:nvGrpSpPr>
        <p:grpSpPr bwMode="auto">
          <a:xfrm>
            <a:off x="6400800" y="4038600"/>
            <a:ext cx="533400" cy="533400"/>
            <a:chOff x="1824" y="2736"/>
            <a:chExt cx="336" cy="336"/>
          </a:xfrm>
        </p:grpSpPr>
        <p:sp>
          <p:nvSpPr>
            <p:cNvPr id="63508" name="Oval 20">
              <a:extLst>
                <a:ext uri="{FF2B5EF4-FFF2-40B4-BE49-F238E27FC236}">
                  <a16:creationId xmlns:a16="http://schemas.microsoft.com/office/drawing/2014/main" id="{3A465F7F-CE86-314C-ACD9-9D75AC7A79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3509" name="Text Box 21">
              <a:extLst>
                <a:ext uri="{FF2B5EF4-FFF2-40B4-BE49-F238E27FC236}">
                  <a16:creationId xmlns:a16="http://schemas.microsoft.com/office/drawing/2014/main" id="{7A65937A-FD76-5946-BE25-2BCB1F7D163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F</a:t>
              </a:r>
            </a:p>
          </p:txBody>
        </p:sp>
      </p:grpSp>
      <p:grpSp>
        <p:nvGrpSpPr>
          <p:cNvPr id="63497" name="Group 22">
            <a:extLst>
              <a:ext uri="{FF2B5EF4-FFF2-40B4-BE49-F238E27FC236}">
                <a16:creationId xmlns:a16="http://schemas.microsoft.com/office/drawing/2014/main" id="{96DB443B-CFBE-1C4C-A080-3EB6209F8179}"/>
              </a:ext>
            </a:extLst>
          </p:cNvPr>
          <p:cNvGrpSpPr>
            <a:grpSpLocks/>
          </p:cNvGrpSpPr>
          <p:nvPr/>
        </p:nvGrpSpPr>
        <p:grpSpPr bwMode="auto">
          <a:xfrm>
            <a:off x="7924800" y="4038600"/>
            <a:ext cx="533400" cy="533400"/>
            <a:chOff x="1824" y="2736"/>
            <a:chExt cx="336" cy="336"/>
          </a:xfrm>
        </p:grpSpPr>
        <p:sp>
          <p:nvSpPr>
            <p:cNvPr id="63506" name="Oval 23">
              <a:extLst>
                <a:ext uri="{FF2B5EF4-FFF2-40B4-BE49-F238E27FC236}">
                  <a16:creationId xmlns:a16="http://schemas.microsoft.com/office/drawing/2014/main" id="{74A08587-B057-BC42-A52C-1C2C7CF2A3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3507" name="Text Box 24">
              <a:extLst>
                <a:ext uri="{FF2B5EF4-FFF2-40B4-BE49-F238E27FC236}">
                  <a16:creationId xmlns:a16="http://schemas.microsoft.com/office/drawing/2014/main" id="{3F320D62-EF97-3848-94A0-C2C231F5F92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G</a:t>
              </a:r>
            </a:p>
          </p:txBody>
        </p:sp>
      </p:grpSp>
      <p:sp>
        <p:nvSpPr>
          <p:cNvPr id="63498" name="Line 25">
            <a:extLst>
              <a:ext uri="{FF2B5EF4-FFF2-40B4-BE49-F238E27FC236}">
                <a16:creationId xmlns:a16="http://schemas.microsoft.com/office/drawing/2014/main" id="{C7BDF10F-1FA3-4241-ACC2-38DB90AAAC1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400800" y="2286000"/>
            <a:ext cx="457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499" name="Line 26">
            <a:extLst>
              <a:ext uri="{FF2B5EF4-FFF2-40B4-BE49-F238E27FC236}">
                <a16:creationId xmlns:a16="http://schemas.microsoft.com/office/drawing/2014/main" id="{A874BE1E-95CA-D748-BC8B-6FA0171A8DB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943600" y="3352800"/>
            <a:ext cx="228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00" name="Line 27">
            <a:extLst>
              <a:ext uri="{FF2B5EF4-FFF2-40B4-BE49-F238E27FC236}">
                <a16:creationId xmlns:a16="http://schemas.microsoft.com/office/drawing/2014/main" id="{56415375-85BA-6C46-8409-AC201BEA1ED2}"/>
              </a:ext>
            </a:extLst>
          </p:cNvPr>
          <p:cNvSpPr>
            <a:spLocks noChangeShapeType="1"/>
          </p:cNvSpPr>
          <p:nvPr/>
        </p:nvSpPr>
        <p:spPr bwMode="auto">
          <a:xfrm>
            <a:off x="6324600" y="3352800"/>
            <a:ext cx="3048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01" name="Line 28">
            <a:extLst>
              <a:ext uri="{FF2B5EF4-FFF2-40B4-BE49-F238E27FC236}">
                <a16:creationId xmlns:a16="http://schemas.microsoft.com/office/drawing/2014/main" id="{F88F3C18-4DF6-9C4C-B1B0-4D9F76FDA7A7}"/>
              </a:ext>
            </a:extLst>
          </p:cNvPr>
          <p:cNvSpPr>
            <a:spLocks noChangeShapeType="1"/>
          </p:cNvSpPr>
          <p:nvPr/>
        </p:nvSpPr>
        <p:spPr bwMode="auto">
          <a:xfrm>
            <a:off x="7315200" y="2209800"/>
            <a:ext cx="685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02" name="Line 29">
            <a:extLst>
              <a:ext uri="{FF2B5EF4-FFF2-40B4-BE49-F238E27FC236}">
                <a16:creationId xmlns:a16="http://schemas.microsoft.com/office/drawing/2014/main" id="{CCABC929-C491-5240-832C-EB3DF8CD8B21}"/>
              </a:ext>
            </a:extLst>
          </p:cNvPr>
          <p:cNvSpPr>
            <a:spLocks noChangeShapeType="1"/>
          </p:cNvSpPr>
          <p:nvPr/>
        </p:nvSpPr>
        <p:spPr bwMode="auto">
          <a:xfrm>
            <a:off x="8153400" y="33528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04" name="Text Box 31">
            <a:extLst>
              <a:ext uri="{FF2B5EF4-FFF2-40B4-BE49-F238E27FC236}">
                <a16:creationId xmlns:a16="http://schemas.microsoft.com/office/drawing/2014/main" id="{FB3B711E-7974-7A4B-93ED-AEAEF62E83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863" y="5500687"/>
            <a:ext cx="469652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 err="1"/>
              <a:t>toVisit</a:t>
            </a:r>
            <a:r>
              <a:rPr lang="en-US" altLang="en-US" sz="2800" dirty="0"/>
              <a:t>-queue: </a:t>
            </a:r>
            <a:r>
              <a:rPr lang="en-US" altLang="en-US" sz="2800" dirty="0">
                <a:solidFill>
                  <a:srgbClr val="0000FF"/>
                </a:solidFill>
              </a:rPr>
              <a:t>B D E</a:t>
            </a:r>
          </a:p>
        </p:txBody>
      </p:sp>
      <p:sp>
        <p:nvSpPr>
          <p:cNvPr id="33" name="Text Box 37">
            <a:extLst>
              <a:ext uri="{FF2B5EF4-FFF2-40B4-BE49-F238E27FC236}">
                <a16:creationId xmlns:a16="http://schemas.microsoft.com/office/drawing/2014/main" id="{8EE66F3F-D193-7445-9BC9-2C61E5C4B9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9020" y="6019800"/>
            <a:ext cx="3200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/>
              <a:t>printed: A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16CF24FE-F65E-DE45-A77D-A35DA9031601}"/>
              </a:ext>
            </a:extLst>
          </p:cNvPr>
          <p:cNvSpPr txBox="1"/>
          <p:nvPr/>
        </p:nvSpPr>
        <p:spPr>
          <a:xfrm>
            <a:off x="364274" y="2095500"/>
            <a:ext cx="504035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C00000"/>
                </a:solidFill>
              </a:rPr>
              <a:t>treeSearch</a:t>
            </a:r>
            <a:r>
              <a:rPr lang="en-US" sz="2400" dirty="0"/>
              <a:t>( </a:t>
            </a:r>
            <a:r>
              <a:rPr lang="en-US" sz="2400" dirty="0" err="1">
                <a:solidFill>
                  <a:srgbClr val="00B0F0"/>
                </a:solidFill>
              </a:rPr>
              <a:t>toVisit</a:t>
            </a:r>
            <a:r>
              <a:rPr lang="en-US" sz="2400" dirty="0"/>
              <a:t> )</a:t>
            </a:r>
          </a:p>
          <a:p>
            <a:r>
              <a:rPr lang="en-US" sz="2400" dirty="0"/>
              <a:t>     </a:t>
            </a:r>
            <a:r>
              <a:rPr lang="en-US" sz="2400" dirty="0">
                <a:solidFill>
                  <a:srgbClr val="0000FF"/>
                </a:solidFill>
              </a:rPr>
              <a:t>while</a:t>
            </a:r>
            <a:r>
              <a:rPr lang="en-US" sz="2400" dirty="0"/>
              <a:t> !</a:t>
            </a:r>
            <a:r>
              <a:rPr lang="en-US" sz="2400" dirty="0" err="1">
                <a:solidFill>
                  <a:srgbClr val="00B0F0"/>
                </a:solidFill>
              </a:rPr>
              <a:t>toVisit</a:t>
            </a:r>
            <a:r>
              <a:rPr lang="en-US" sz="2400" dirty="0" err="1"/>
              <a:t>.empty</a:t>
            </a:r>
            <a:r>
              <a:rPr lang="en-US" sz="2400" dirty="0"/>
              <a:t>()</a:t>
            </a:r>
          </a:p>
          <a:p>
            <a:r>
              <a:rPr lang="en-US" sz="2400" dirty="0"/>
              <a:t>          </a:t>
            </a:r>
            <a:r>
              <a:rPr lang="en-US" sz="2400" dirty="0">
                <a:solidFill>
                  <a:srgbClr val="00B0F0"/>
                </a:solidFill>
              </a:rPr>
              <a:t>v</a:t>
            </a:r>
            <a:r>
              <a:rPr lang="en-US" sz="2400" dirty="0"/>
              <a:t> = </a:t>
            </a:r>
            <a:r>
              <a:rPr lang="en-US" sz="2400" dirty="0" err="1">
                <a:solidFill>
                  <a:srgbClr val="00B0F0"/>
                </a:solidFill>
              </a:rPr>
              <a:t>toVisit</a:t>
            </a:r>
            <a:r>
              <a:rPr lang="en-US" sz="2400" dirty="0" err="1"/>
              <a:t>.remove</a:t>
            </a:r>
            <a:r>
              <a:rPr lang="en-US" sz="2400" dirty="0"/>
              <a:t>()</a:t>
            </a:r>
          </a:p>
          <a:p>
            <a:r>
              <a:rPr lang="en-US" sz="2400" dirty="0"/>
              <a:t>          </a:t>
            </a:r>
            <a:r>
              <a:rPr lang="en-US" sz="2400" dirty="0">
                <a:solidFill>
                  <a:srgbClr val="00B050"/>
                </a:solidFill>
              </a:rPr>
              <a:t>// visit v, e.g., print it out</a:t>
            </a:r>
          </a:p>
          <a:p>
            <a:r>
              <a:rPr lang="en-US" sz="2400" dirty="0"/>
              <a:t>          </a:t>
            </a:r>
            <a:r>
              <a:rPr lang="en-US" sz="2400" dirty="0">
                <a:solidFill>
                  <a:srgbClr val="0000FF"/>
                </a:solidFill>
              </a:rPr>
              <a:t>for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00B0F0"/>
                </a:solidFill>
              </a:rPr>
              <a:t>c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0000FF"/>
                </a:solidFill>
              </a:rPr>
              <a:t>in</a:t>
            </a:r>
            <a:r>
              <a:rPr lang="en-US" sz="2400" dirty="0"/>
              <a:t> </a:t>
            </a:r>
            <a:r>
              <a:rPr lang="en-US" sz="2400" dirty="0" err="1">
                <a:solidFill>
                  <a:srgbClr val="00B0F0"/>
                </a:solidFill>
              </a:rPr>
              <a:t>v</a:t>
            </a:r>
            <a:r>
              <a:rPr lang="en-US" sz="2400" dirty="0" err="1"/>
              <a:t>.getChildren</a:t>
            </a:r>
            <a:r>
              <a:rPr lang="en-US" sz="2400" dirty="0"/>
              <a:t>()</a:t>
            </a:r>
          </a:p>
          <a:p>
            <a:r>
              <a:rPr lang="en-US" sz="2400" dirty="0"/>
              <a:t>               </a:t>
            </a:r>
            <a:r>
              <a:rPr lang="en-US" sz="2400" dirty="0" err="1">
                <a:solidFill>
                  <a:srgbClr val="00B0F0"/>
                </a:solidFill>
              </a:rPr>
              <a:t>toVisit</a:t>
            </a:r>
            <a:r>
              <a:rPr lang="en-US" sz="2400" dirty="0" err="1"/>
              <a:t>.add</a:t>
            </a:r>
            <a:r>
              <a:rPr lang="en-US" sz="2400" dirty="0"/>
              <a:t>(c)</a:t>
            </a:r>
          </a:p>
        </p:txBody>
      </p:sp>
      <p:sp>
        <p:nvSpPr>
          <p:cNvPr id="35" name="Rectangle 32">
            <a:extLst>
              <a:ext uri="{FF2B5EF4-FFF2-40B4-BE49-F238E27FC236}">
                <a16:creationId xmlns:a16="http://schemas.microsoft.com/office/drawing/2014/main" id="{5BF18B7D-DAD2-2C46-8DF5-8DE01EE77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8576" y="3662268"/>
            <a:ext cx="3423424" cy="741556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17063702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2">
            <a:extLst>
              <a:ext uri="{FF2B5EF4-FFF2-40B4-BE49-F238E27FC236}">
                <a16:creationId xmlns:a16="http://schemas.microsoft.com/office/drawing/2014/main" id="{0FD67347-FA38-174A-8070-BA3E0D8ABB7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1596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Tree BFS</a:t>
            </a:r>
          </a:p>
        </p:txBody>
      </p:sp>
      <p:grpSp>
        <p:nvGrpSpPr>
          <p:cNvPr id="63490" name="Group 3">
            <a:extLst>
              <a:ext uri="{FF2B5EF4-FFF2-40B4-BE49-F238E27FC236}">
                <a16:creationId xmlns:a16="http://schemas.microsoft.com/office/drawing/2014/main" id="{8E40CC99-6095-9F4D-9452-23425CC55CF7}"/>
              </a:ext>
            </a:extLst>
          </p:cNvPr>
          <p:cNvGrpSpPr>
            <a:grpSpLocks/>
          </p:cNvGrpSpPr>
          <p:nvPr/>
        </p:nvGrpSpPr>
        <p:grpSpPr bwMode="auto">
          <a:xfrm>
            <a:off x="6781800" y="1828800"/>
            <a:ext cx="533400" cy="533400"/>
            <a:chOff x="1824" y="2736"/>
            <a:chExt cx="336" cy="336"/>
          </a:xfrm>
        </p:grpSpPr>
        <p:sp>
          <p:nvSpPr>
            <p:cNvPr id="63518" name="Oval 4">
              <a:extLst>
                <a:ext uri="{FF2B5EF4-FFF2-40B4-BE49-F238E27FC236}">
                  <a16:creationId xmlns:a16="http://schemas.microsoft.com/office/drawing/2014/main" id="{57AA6808-D62F-4A44-A6A0-0B6831E086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3519" name="Text Box 5">
              <a:extLst>
                <a:ext uri="{FF2B5EF4-FFF2-40B4-BE49-F238E27FC236}">
                  <a16:creationId xmlns:a16="http://schemas.microsoft.com/office/drawing/2014/main" id="{5842F0D7-4C8E-444E-947B-2E079C0085C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dirty="0"/>
                <a:t>A</a:t>
              </a:r>
            </a:p>
          </p:txBody>
        </p:sp>
      </p:grpSp>
      <p:grpSp>
        <p:nvGrpSpPr>
          <p:cNvPr id="63491" name="Group 6">
            <a:extLst>
              <a:ext uri="{FF2B5EF4-FFF2-40B4-BE49-F238E27FC236}">
                <a16:creationId xmlns:a16="http://schemas.microsoft.com/office/drawing/2014/main" id="{17481815-7003-7746-8AE1-DE526D914EBF}"/>
              </a:ext>
            </a:extLst>
          </p:cNvPr>
          <p:cNvGrpSpPr>
            <a:grpSpLocks/>
          </p:cNvGrpSpPr>
          <p:nvPr/>
        </p:nvGrpSpPr>
        <p:grpSpPr bwMode="auto">
          <a:xfrm>
            <a:off x="6019800" y="2819400"/>
            <a:ext cx="533400" cy="533400"/>
            <a:chOff x="1824" y="2736"/>
            <a:chExt cx="336" cy="336"/>
          </a:xfrm>
        </p:grpSpPr>
        <p:sp>
          <p:nvSpPr>
            <p:cNvPr id="63516" name="Oval 7">
              <a:extLst>
                <a:ext uri="{FF2B5EF4-FFF2-40B4-BE49-F238E27FC236}">
                  <a16:creationId xmlns:a16="http://schemas.microsoft.com/office/drawing/2014/main" id="{30A1A50D-ADCB-AF4C-A726-FBFA97452D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3517" name="Text Box 8">
              <a:extLst>
                <a:ext uri="{FF2B5EF4-FFF2-40B4-BE49-F238E27FC236}">
                  <a16:creationId xmlns:a16="http://schemas.microsoft.com/office/drawing/2014/main" id="{D04B0DEC-0080-AE40-9293-376D4B48DD0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B</a:t>
              </a:r>
            </a:p>
          </p:txBody>
        </p:sp>
      </p:grpSp>
      <p:grpSp>
        <p:nvGrpSpPr>
          <p:cNvPr id="63492" name="Group 9">
            <a:extLst>
              <a:ext uri="{FF2B5EF4-FFF2-40B4-BE49-F238E27FC236}">
                <a16:creationId xmlns:a16="http://schemas.microsoft.com/office/drawing/2014/main" id="{8C91900C-A4B9-E040-B91F-33753D470300}"/>
              </a:ext>
            </a:extLst>
          </p:cNvPr>
          <p:cNvGrpSpPr>
            <a:grpSpLocks/>
          </p:cNvGrpSpPr>
          <p:nvPr/>
        </p:nvGrpSpPr>
        <p:grpSpPr bwMode="auto">
          <a:xfrm>
            <a:off x="5638800" y="4038600"/>
            <a:ext cx="533400" cy="533400"/>
            <a:chOff x="1824" y="2736"/>
            <a:chExt cx="336" cy="336"/>
          </a:xfrm>
        </p:grpSpPr>
        <p:sp>
          <p:nvSpPr>
            <p:cNvPr id="63514" name="Oval 10">
              <a:extLst>
                <a:ext uri="{FF2B5EF4-FFF2-40B4-BE49-F238E27FC236}">
                  <a16:creationId xmlns:a16="http://schemas.microsoft.com/office/drawing/2014/main" id="{E2DF4779-1482-7B46-9A9A-0301BEF220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3515" name="Text Box 11">
              <a:extLst>
                <a:ext uri="{FF2B5EF4-FFF2-40B4-BE49-F238E27FC236}">
                  <a16:creationId xmlns:a16="http://schemas.microsoft.com/office/drawing/2014/main" id="{6EC27931-DAE4-4B40-B9D6-C5A49652628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C</a:t>
              </a:r>
            </a:p>
          </p:txBody>
        </p:sp>
      </p:grpSp>
      <p:grpSp>
        <p:nvGrpSpPr>
          <p:cNvPr id="63493" name="Group 12">
            <a:extLst>
              <a:ext uri="{FF2B5EF4-FFF2-40B4-BE49-F238E27FC236}">
                <a16:creationId xmlns:a16="http://schemas.microsoft.com/office/drawing/2014/main" id="{D47E112C-A2E6-BD47-A503-FBDF67EEAFE9}"/>
              </a:ext>
            </a:extLst>
          </p:cNvPr>
          <p:cNvGrpSpPr>
            <a:grpSpLocks/>
          </p:cNvGrpSpPr>
          <p:nvPr/>
        </p:nvGrpSpPr>
        <p:grpSpPr bwMode="auto">
          <a:xfrm>
            <a:off x="7848600" y="2819400"/>
            <a:ext cx="533400" cy="533400"/>
            <a:chOff x="1824" y="2736"/>
            <a:chExt cx="336" cy="336"/>
          </a:xfrm>
        </p:grpSpPr>
        <p:sp>
          <p:nvSpPr>
            <p:cNvPr id="63512" name="Oval 13">
              <a:extLst>
                <a:ext uri="{FF2B5EF4-FFF2-40B4-BE49-F238E27FC236}">
                  <a16:creationId xmlns:a16="http://schemas.microsoft.com/office/drawing/2014/main" id="{93B8F36F-70CF-E74D-9A97-B28E2371ED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3513" name="Text Box 14">
              <a:extLst>
                <a:ext uri="{FF2B5EF4-FFF2-40B4-BE49-F238E27FC236}">
                  <a16:creationId xmlns:a16="http://schemas.microsoft.com/office/drawing/2014/main" id="{A9FF7ECB-2888-D04A-9DE5-50F43E4D042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E</a:t>
              </a:r>
            </a:p>
          </p:txBody>
        </p:sp>
      </p:grpSp>
      <p:grpSp>
        <p:nvGrpSpPr>
          <p:cNvPr id="63494" name="Group 15">
            <a:extLst>
              <a:ext uri="{FF2B5EF4-FFF2-40B4-BE49-F238E27FC236}">
                <a16:creationId xmlns:a16="http://schemas.microsoft.com/office/drawing/2014/main" id="{99F98BF5-FB2B-3647-8F17-508D76D00478}"/>
              </a:ext>
            </a:extLst>
          </p:cNvPr>
          <p:cNvGrpSpPr>
            <a:grpSpLocks/>
          </p:cNvGrpSpPr>
          <p:nvPr/>
        </p:nvGrpSpPr>
        <p:grpSpPr bwMode="auto">
          <a:xfrm>
            <a:off x="6858000" y="2895600"/>
            <a:ext cx="533400" cy="533400"/>
            <a:chOff x="1824" y="2736"/>
            <a:chExt cx="336" cy="336"/>
          </a:xfrm>
        </p:grpSpPr>
        <p:sp>
          <p:nvSpPr>
            <p:cNvPr id="63510" name="Oval 16">
              <a:extLst>
                <a:ext uri="{FF2B5EF4-FFF2-40B4-BE49-F238E27FC236}">
                  <a16:creationId xmlns:a16="http://schemas.microsoft.com/office/drawing/2014/main" id="{E6CB1931-545F-AB49-88CD-303D74B75D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3511" name="Text Box 17">
              <a:extLst>
                <a:ext uri="{FF2B5EF4-FFF2-40B4-BE49-F238E27FC236}">
                  <a16:creationId xmlns:a16="http://schemas.microsoft.com/office/drawing/2014/main" id="{22E03F51-FAE9-EF49-BBDF-6BA5F86D413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D</a:t>
              </a:r>
            </a:p>
          </p:txBody>
        </p:sp>
      </p:grpSp>
      <p:sp>
        <p:nvSpPr>
          <p:cNvPr id="63495" name="Line 18">
            <a:extLst>
              <a:ext uri="{FF2B5EF4-FFF2-40B4-BE49-F238E27FC236}">
                <a16:creationId xmlns:a16="http://schemas.microsoft.com/office/drawing/2014/main" id="{8D93CFFA-3466-934F-8073-3C17C9205FA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162800" y="23622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63496" name="Group 19">
            <a:extLst>
              <a:ext uri="{FF2B5EF4-FFF2-40B4-BE49-F238E27FC236}">
                <a16:creationId xmlns:a16="http://schemas.microsoft.com/office/drawing/2014/main" id="{DCB6E008-B5B2-B64E-AE1A-7D2647215475}"/>
              </a:ext>
            </a:extLst>
          </p:cNvPr>
          <p:cNvGrpSpPr>
            <a:grpSpLocks/>
          </p:cNvGrpSpPr>
          <p:nvPr/>
        </p:nvGrpSpPr>
        <p:grpSpPr bwMode="auto">
          <a:xfrm>
            <a:off x="6400800" y="4038600"/>
            <a:ext cx="533400" cy="533400"/>
            <a:chOff x="1824" y="2736"/>
            <a:chExt cx="336" cy="336"/>
          </a:xfrm>
        </p:grpSpPr>
        <p:sp>
          <p:nvSpPr>
            <p:cNvPr id="63508" name="Oval 20">
              <a:extLst>
                <a:ext uri="{FF2B5EF4-FFF2-40B4-BE49-F238E27FC236}">
                  <a16:creationId xmlns:a16="http://schemas.microsoft.com/office/drawing/2014/main" id="{3A465F7F-CE86-314C-ACD9-9D75AC7A79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3509" name="Text Box 21">
              <a:extLst>
                <a:ext uri="{FF2B5EF4-FFF2-40B4-BE49-F238E27FC236}">
                  <a16:creationId xmlns:a16="http://schemas.microsoft.com/office/drawing/2014/main" id="{7A65937A-FD76-5946-BE25-2BCB1F7D163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F</a:t>
              </a:r>
            </a:p>
          </p:txBody>
        </p:sp>
      </p:grpSp>
      <p:grpSp>
        <p:nvGrpSpPr>
          <p:cNvPr id="63497" name="Group 22">
            <a:extLst>
              <a:ext uri="{FF2B5EF4-FFF2-40B4-BE49-F238E27FC236}">
                <a16:creationId xmlns:a16="http://schemas.microsoft.com/office/drawing/2014/main" id="{96DB443B-CFBE-1C4C-A080-3EB6209F8179}"/>
              </a:ext>
            </a:extLst>
          </p:cNvPr>
          <p:cNvGrpSpPr>
            <a:grpSpLocks/>
          </p:cNvGrpSpPr>
          <p:nvPr/>
        </p:nvGrpSpPr>
        <p:grpSpPr bwMode="auto">
          <a:xfrm>
            <a:off x="7924800" y="4038600"/>
            <a:ext cx="533400" cy="533400"/>
            <a:chOff x="1824" y="2736"/>
            <a:chExt cx="336" cy="336"/>
          </a:xfrm>
        </p:grpSpPr>
        <p:sp>
          <p:nvSpPr>
            <p:cNvPr id="63506" name="Oval 23">
              <a:extLst>
                <a:ext uri="{FF2B5EF4-FFF2-40B4-BE49-F238E27FC236}">
                  <a16:creationId xmlns:a16="http://schemas.microsoft.com/office/drawing/2014/main" id="{74A08587-B057-BC42-A52C-1C2C7CF2A3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3507" name="Text Box 24">
              <a:extLst>
                <a:ext uri="{FF2B5EF4-FFF2-40B4-BE49-F238E27FC236}">
                  <a16:creationId xmlns:a16="http://schemas.microsoft.com/office/drawing/2014/main" id="{3F320D62-EF97-3848-94A0-C2C231F5F92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G</a:t>
              </a:r>
            </a:p>
          </p:txBody>
        </p:sp>
      </p:grpSp>
      <p:sp>
        <p:nvSpPr>
          <p:cNvPr id="63498" name="Line 25">
            <a:extLst>
              <a:ext uri="{FF2B5EF4-FFF2-40B4-BE49-F238E27FC236}">
                <a16:creationId xmlns:a16="http://schemas.microsoft.com/office/drawing/2014/main" id="{C7BDF10F-1FA3-4241-ACC2-38DB90AAAC1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400800" y="2286000"/>
            <a:ext cx="457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499" name="Line 26">
            <a:extLst>
              <a:ext uri="{FF2B5EF4-FFF2-40B4-BE49-F238E27FC236}">
                <a16:creationId xmlns:a16="http://schemas.microsoft.com/office/drawing/2014/main" id="{A874BE1E-95CA-D748-BC8B-6FA0171A8DB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943600" y="3352800"/>
            <a:ext cx="228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00" name="Line 27">
            <a:extLst>
              <a:ext uri="{FF2B5EF4-FFF2-40B4-BE49-F238E27FC236}">
                <a16:creationId xmlns:a16="http://schemas.microsoft.com/office/drawing/2014/main" id="{56415375-85BA-6C46-8409-AC201BEA1ED2}"/>
              </a:ext>
            </a:extLst>
          </p:cNvPr>
          <p:cNvSpPr>
            <a:spLocks noChangeShapeType="1"/>
          </p:cNvSpPr>
          <p:nvPr/>
        </p:nvSpPr>
        <p:spPr bwMode="auto">
          <a:xfrm>
            <a:off x="6324600" y="3352800"/>
            <a:ext cx="3048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01" name="Line 28">
            <a:extLst>
              <a:ext uri="{FF2B5EF4-FFF2-40B4-BE49-F238E27FC236}">
                <a16:creationId xmlns:a16="http://schemas.microsoft.com/office/drawing/2014/main" id="{F88F3C18-4DF6-9C4C-B1B0-4D9F76FDA7A7}"/>
              </a:ext>
            </a:extLst>
          </p:cNvPr>
          <p:cNvSpPr>
            <a:spLocks noChangeShapeType="1"/>
          </p:cNvSpPr>
          <p:nvPr/>
        </p:nvSpPr>
        <p:spPr bwMode="auto">
          <a:xfrm>
            <a:off x="7315200" y="2209800"/>
            <a:ext cx="685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02" name="Line 29">
            <a:extLst>
              <a:ext uri="{FF2B5EF4-FFF2-40B4-BE49-F238E27FC236}">
                <a16:creationId xmlns:a16="http://schemas.microsoft.com/office/drawing/2014/main" id="{CCABC929-C491-5240-832C-EB3DF8CD8B21}"/>
              </a:ext>
            </a:extLst>
          </p:cNvPr>
          <p:cNvSpPr>
            <a:spLocks noChangeShapeType="1"/>
          </p:cNvSpPr>
          <p:nvPr/>
        </p:nvSpPr>
        <p:spPr bwMode="auto">
          <a:xfrm>
            <a:off x="8153400" y="33528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04" name="Text Box 31">
            <a:extLst>
              <a:ext uri="{FF2B5EF4-FFF2-40B4-BE49-F238E27FC236}">
                <a16:creationId xmlns:a16="http://schemas.microsoft.com/office/drawing/2014/main" id="{FB3B711E-7974-7A4B-93ED-AEAEF62E83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863" y="5500687"/>
            <a:ext cx="469652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 err="1"/>
              <a:t>toVisit</a:t>
            </a:r>
            <a:r>
              <a:rPr lang="en-US" altLang="en-US" sz="2800" dirty="0"/>
              <a:t>-queue: B D E</a:t>
            </a:r>
          </a:p>
        </p:txBody>
      </p:sp>
      <p:sp>
        <p:nvSpPr>
          <p:cNvPr id="33" name="Text Box 37">
            <a:extLst>
              <a:ext uri="{FF2B5EF4-FFF2-40B4-BE49-F238E27FC236}">
                <a16:creationId xmlns:a16="http://schemas.microsoft.com/office/drawing/2014/main" id="{8EE66F3F-D193-7445-9BC9-2C61E5C4B9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9020" y="6019800"/>
            <a:ext cx="3200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/>
              <a:t>printed: A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16CF24FE-F65E-DE45-A77D-A35DA9031601}"/>
              </a:ext>
            </a:extLst>
          </p:cNvPr>
          <p:cNvSpPr txBox="1"/>
          <p:nvPr/>
        </p:nvSpPr>
        <p:spPr>
          <a:xfrm>
            <a:off x="364274" y="2095500"/>
            <a:ext cx="504035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C00000"/>
                </a:solidFill>
              </a:rPr>
              <a:t>treeSearch</a:t>
            </a:r>
            <a:r>
              <a:rPr lang="en-US" sz="2400" dirty="0"/>
              <a:t>( </a:t>
            </a:r>
            <a:r>
              <a:rPr lang="en-US" sz="2400" dirty="0" err="1">
                <a:solidFill>
                  <a:srgbClr val="00B0F0"/>
                </a:solidFill>
              </a:rPr>
              <a:t>toVisit</a:t>
            </a:r>
            <a:r>
              <a:rPr lang="en-US" sz="2400" dirty="0"/>
              <a:t> )</a:t>
            </a:r>
          </a:p>
          <a:p>
            <a:r>
              <a:rPr lang="en-US" sz="2400" dirty="0"/>
              <a:t>     </a:t>
            </a:r>
            <a:r>
              <a:rPr lang="en-US" sz="2400" dirty="0">
                <a:solidFill>
                  <a:srgbClr val="0000FF"/>
                </a:solidFill>
              </a:rPr>
              <a:t>while</a:t>
            </a:r>
            <a:r>
              <a:rPr lang="en-US" sz="2400" dirty="0"/>
              <a:t> !</a:t>
            </a:r>
            <a:r>
              <a:rPr lang="en-US" sz="2400" dirty="0" err="1">
                <a:solidFill>
                  <a:srgbClr val="00B0F0"/>
                </a:solidFill>
              </a:rPr>
              <a:t>toVisit</a:t>
            </a:r>
            <a:r>
              <a:rPr lang="en-US" sz="2400" dirty="0" err="1"/>
              <a:t>.empty</a:t>
            </a:r>
            <a:r>
              <a:rPr lang="en-US" sz="2400" dirty="0"/>
              <a:t>()</a:t>
            </a:r>
          </a:p>
          <a:p>
            <a:r>
              <a:rPr lang="en-US" sz="2400" dirty="0"/>
              <a:t>          </a:t>
            </a:r>
            <a:r>
              <a:rPr lang="en-US" sz="2400" dirty="0">
                <a:solidFill>
                  <a:srgbClr val="00B0F0"/>
                </a:solidFill>
              </a:rPr>
              <a:t>v</a:t>
            </a:r>
            <a:r>
              <a:rPr lang="en-US" sz="2400" dirty="0"/>
              <a:t> = </a:t>
            </a:r>
            <a:r>
              <a:rPr lang="en-US" sz="2400" dirty="0" err="1">
                <a:solidFill>
                  <a:srgbClr val="00B0F0"/>
                </a:solidFill>
              </a:rPr>
              <a:t>toVisit</a:t>
            </a:r>
            <a:r>
              <a:rPr lang="en-US" sz="2400" dirty="0" err="1"/>
              <a:t>.remove</a:t>
            </a:r>
            <a:r>
              <a:rPr lang="en-US" sz="2400" dirty="0"/>
              <a:t>()</a:t>
            </a:r>
          </a:p>
          <a:p>
            <a:r>
              <a:rPr lang="en-US" sz="2400" dirty="0"/>
              <a:t>          </a:t>
            </a:r>
            <a:r>
              <a:rPr lang="en-US" sz="2400" dirty="0">
                <a:solidFill>
                  <a:srgbClr val="00B050"/>
                </a:solidFill>
              </a:rPr>
              <a:t>// visit v, e.g., print it out</a:t>
            </a:r>
          </a:p>
          <a:p>
            <a:r>
              <a:rPr lang="en-US" sz="2400" dirty="0"/>
              <a:t>          </a:t>
            </a:r>
            <a:r>
              <a:rPr lang="en-US" sz="2400" dirty="0">
                <a:solidFill>
                  <a:srgbClr val="0000FF"/>
                </a:solidFill>
              </a:rPr>
              <a:t>for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00B0F0"/>
                </a:solidFill>
              </a:rPr>
              <a:t>c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0000FF"/>
                </a:solidFill>
              </a:rPr>
              <a:t>in</a:t>
            </a:r>
            <a:r>
              <a:rPr lang="en-US" sz="2400" dirty="0"/>
              <a:t> </a:t>
            </a:r>
            <a:r>
              <a:rPr lang="en-US" sz="2400" dirty="0" err="1">
                <a:solidFill>
                  <a:srgbClr val="00B0F0"/>
                </a:solidFill>
              </a:rPr>
              <a:t>v</a:t>
            </a:r>
            <a:r>
              <a:rPr lang="en-US" sz="2400" dirty="0" err="1"/>
              <a:t>.getChildren</a:t>
            </a:r>
            <a:r>
              <a:rPr lang="en-US" sz="2400" dirty="0"/>
              <a:t>()</a:t>
            </a:r>
          </a:p>
          <a:p>
            <a:r>
              <a:rPr lang="en-US" sz="2400" dirty="0"/>
              <a:t>               </a:t>
            </a:r>
            <a:r>
              <a:rPr lang="en-US" sz="2400" dirty="0" err="1">
                <a:solidFill>
                  <a:srgbClr val="00B0F0"/>
                </a:solidFill>
              </a:rPr>
              <a:t>toVisit</a:t>
            </a:r>
            <a:r>
              <a:rPr lang="en-US" sz="2400" dirty="0" err="1"/>
              <a:t>.add</a:t>
            </a:r>
            <a:r>
              <a:rPr lang="en-US" sz="2400" dirty="0"/>
              <a:t>(c)</a:t>
            </a:r>
          </a:p>
        </p:txBody>
      </p:sp>
      <p:sp>
        <p:nvSpPr>
          <p:cNvPr id="36" name="Rectangle 32">
            <a:extLst>
              <a:ext uri="{FF2B5EF4-FFF2-40B4-BE49-F238E27FC236}">
                <a16:creationId xmlns:a16="http://schemas.microsoft.com/office/drawing/2014/main" id="{217D37CF-B31D-DD4D-944C-3DA8C6CC32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8576" y="2878884"/>
            <a:ext cx="3423424" cy="741556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26558198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2">
            <a:extLst>
              <a:ext uri="{FF2B5EF4-FFF2-40B4-BE49-F238E27FC236}">
                <a16:creationId xmlns:a16="http://schemas.microsoft.com/office/drawing/2014/main" id="{0FD67347-FA38-174A-8070-BA3E0D8ABB7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1596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Tree BFS</a:t>
            </a:r>
          </a:p>
        </p:txBody>
      </p:sp>
      <p:grpSp>
        <p:nvGrpSpPr>
          <p:cNvPr id="63490" name="Group 3">
            <a:extLst>
              <a:ext uri="{FF2B5EF4-FFF2-40B4-BE49-F238E27FC236}">
                <a16:creationId xmlns:a16="http://schemas.microsoft.com/office/drawing/2014/main" id="{8E40CC99-6095-9F4D-9452-23425CC55CF7}"/>
              </a:ext>
            </a:extLst>
          </p:cNvPr>
          <p:cNvGrpSpPr>
            <a:grpSpLocks/>
          </p:cNvGrpSpPr>
          <p:nvPr/>
        </p:nvGrpSpPr>
        <p:grpSpPr bwMode="auto">
          <a:xfrm>
            <a:off x="6781800" y="1828800"/>
            <a:ext cx="533400" cy="533400"/>
            <a:chOff x="1824" y="2736"/>
            <a:chExt cx="336" cy="336"/>
          </a:xfrm>
        </p:grpSpPr>
        <p:sp>
          <p:nvSpPr>
            <p:cNvPr id="63518" name="Oval 4">
              <a:extLst>
                <a:ext uri="{FF2B5EF4-FFF2-40B4-BE49-F238E27FC236}">
                  <a16:creationId xmlns:a16="http://schemas.microsoft.com/office/drawing/2014/main" id="{57AA6808-D62F-4A44-A6A0-0B6831E086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3519" name="Text Box 5">
              <a:extLst>
                <a:ext uri="{FF2B5EF4-FFF2-40B4-BE49-F238E27FC236}">
                  <a16:creationId xmlns:a16="http://schemas.microsoft.com/office/drawing/2014/main" id="{5842F0D7-4C8E-444E-947B-2E079C0085C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dirty="0"/>
                <a:t>A</a:t>
              </a:r>
            </a:p>
          </p:txBody>
        </p:sp>
      </p:grpSp>
      <p:grpSp>
        <p:nvGrpSpPr>
          <p:cNvPr id="63491" name="Group 6">
            <a:extLst>
              <a:ext uri="{FF2B5EF4-FFF2-40B4-BE49-F238E27FC236}">
                <a16:creationId xmlns:a16="http://schemas.microsoft.com/office/drawing/2014/main" id="{17481815-7003-7746-8AE1-DE526D914EBF}"/>
              </a:ext>
            </a:extLst>
          </p:cNvPr>
          <p:cNvGrpSpPr>
            <a:grpSpLocks/>
          </p:cNvGrpSpPr>
          <p:nvPr/>
        </p:nvGrpSpPr>
        <p:grpSpPr bwMode="auto">
          <a:xfrm>
            <a:off x="6019800" y="2819400"/>
            <a:ext cx="533400" cy="533400"/>
            <a:chOff x="1824" y="2736"/>
            <a:chExt cx="336" cy="336"/>
          </a:xfrm>
        </p:grpSpPr>
        <p:sp>
          <p:nvSpPr>
            <p:cNvPr id="63516" name="Oval 7">
              <a:extLst>
                <a:ext uri="{FF2B5EF4-FFF2-40B4-BE49-F238E27FC236}">
                  <a16:creationId xmlns:a16="http://schemas.microsoft.com/office/drawing/2014/main" id="{30A1A50D-ADCB-AF4C-A726-FBFA97452D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>
                <a:solidFill>
                  <a:srgbClr val="0000FF"/>
                </a:solidFill>
              </a:endParaRPr>
            </a:p>
          </p:txBody>
        </p:sp>
        <p:sp>
          <p:nvSpPr>
            <p:cNvPr id="63517" name="Text Box 8">
              <a:extLst>
                <a:ext uri="{FF2B5EF4-FFF2-40B4-BE49-F238E27FC236}">
                  <a16:creationId xmlns:a16="http://schemas.microsoft.com/office/drawing/2014/main" id="{D04B0DEC-0080-AE40-9293-376D4B48DD0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dirty="0">
                  <a:solidFill>
                    <a:srgbClr val="0000FF"/>
                  </a:solidFill>
                </a:rPr>
                <a:t>B</a:t>
              </a:r>
            </a:p>
          </p:txBody>
        </p:sp>
      </p:grpSp>
      <p:grpSp>
        <p:nvGrpSpPr>
          <p:cNvPr id="63492" name="Group 9">
            <a:extLst>
              <a:ext uri="{FF2B5EF4-FFF2-40B4-BE49-F238E27FC236}">
                <a16:creationId xmlns:a16="http://schemas.microsoft.com/office/drawing/2014/main" id="{8C91900C-A4B9-E040-B91F-33753D470300}"/>
              </a:ext>
            </a:extLst>
          </p:cNvPr>
          <p:cNvGrpSpPr>
            <a:grpSpLocks/>
          </p:cNvGrpSpPr>
          <p:nvPr/>
        </p:nvGrpSpPr>
        <p:grpSpPr bwMode="auto">
          <a:xfrm>
            <a:off x="5638800" y="4038600"/>
            <a:ext cx="533400" cy="533400"/>
            <a:chOff x="1824" y="2736"/>
            <a:chExt cx="336" cy="336"/>
          </a:xfrm>
        </p:grpSpPr>
        <p:sp>
          <p:nvSpPr>
            <p:cNvPr id="63514" name="Oval 10">
              <a:extLst>
                <a:ext uri="{FF2B5EF4-FFF2-40B4-BE49-F238E27FC236}">
                  <a16:creationId xmlns:a16="http://schemas.microsoft.com/office/drawing/2014/main" id="{E2DF4779-1482-7B46-9A9A-0301BEF220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3515" name="Text Box 11">
              <a:extLst>
                <a:ext uri="{FF2B5EF4-FFF2-40B4-BE49-F238E27FC236}">
                  <a16:creationId xmlns:a16="http://schemas.microsoft.com/office/drawing/2014/main" id="{6EC27931-DAE4-4B40-B9D6-C5A49652628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C</a:t>
              </a:r>
            </a:p>
          </p:txBody>
        </p:sp>
      </p:grpSp>
      <p:grpSp>
        <p:nvGrpSpPr>
          <p:cNvPr id="63493" name="Group 12">
            <a:extLst>
              <a:ext uri="{FF2B5EF4-FFF2-40B4-BE49-F238E27FC236}">
                <a16:creationId xmlns:a16="http://schemas.microsoft.com/office/drawing/2014/main" id="{D47E112C-A2E6-BD47-A503-FBDF67EEAFE9}"/>
              </a:ext>
            </a:extLst>
          </p:cNvPr>
          <p:cNvGrpSpPr>
            <a:grpSpLocks/>
          </p:cNvGrpSpPr>
          <p:nvPr/>
        </p:nvGrpSpPr>
        <p:grpSpPr bwMode="auto">
          <a:xfrm>
            <a:off x="7848600" y="2819400"/>
            <a:ext cx="533400" cy="533400"/>
            <a:chOff x="1824" y="2736"/>
            <a:chExt cx="336" cy="336"/>
          </a:xfrm>
        </p:grpSpPr>
        <p:sp>
          <p:nvSpPr>
            <p:cNvPr id="63512" name="Oval 13">
              <a:extLst>
                <a:ext uri="{FF2B5EF4-FFF2-40B4-BE49-F238E27FC236}">
                  <a16:creationId xmlns:a16="http://schemas.microsoft.com/office/drawing/2014/main" id="{93B8F36F-70CF-E74D-9A97-B28E2371ED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3513" name="Text Box 14">
              <a:extLst>
                <a:ext uri="{FF2B5EF4-FFF2-40B4-BE49-F238E27FC236}">
                  <a16:creationId xmlns:a16="http://schemas.microsoft.com/office/drawing/2014/main" id="{A9FF7ECB-2888-D04A-9DE5-50F43E4D042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E</a:t>
              </a:r>
            </a:p>
          </p:txBody>
        </p:sp>
      </p:grpSp>
      <p:grpSp>
        <p:nvGrpSpPr>
          <p:cNvPr id="63494" name="Group 15">
            <a:extLst>
              <a:ext uri="{FF2B5EF4-FFF2-40B4-BE49-F238E27FC236}">
                <a16:creationId xmlns:a16="http://schemas.microsoft.com/office/drawing/2014/main" id="{99F98BF5-FB2B-3647-8F17-508D76D00478}"/>
              </a:ext>
            </a:extLst>
          </p:cNvPr>
          <p:cNvGrpSpPr>
            <a:grpSpLocks/>
          </p:cNvGrpSpPr>
          <p:nvPr/>
        </p:nvGrpSpPr>
        <p:grpSpPr bwMode="auto">
          <a:xfrm>
            <a:off x="6858000" y="2895600"/>
            <a:ext cx="533400" cy="533400"/>
            <a:chOff x="1824" y="2736"/>
            <a:chExt cx="336" cy="336"/>
          </a:xfrm>
        </p:grpSpPr>
        <p:sp>
          <p:nvSpPr>
            <p:cNvPr id="63510" name="Oval 16">
              <a:extLst>
                <a:ext uri="{FF2B5EF4-FFF2-40B4-BE49-F238E27FC236}">
                  <a16:creationId xmlns:a16="http://schemas.microsoft.com/office/drawing/2014/main" id="{E6CB1931-545F-AB49-88CD-303D74B75D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3511" name="Text Box 17">
              <a:extLst>
                <a:ext uri="{FF2B5EF4-FFF2-40B4-BE49-F238E27FC236}">
                  <a16:creationId xmlns:a16="http://schemas.microsoft.com/office/drawing/2014/main" id="{22E03F51-FAE9-EF49-BBDF-6BA5F86D413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D</a:t>
              </a:r>
            </a:p>
          </p:txBody>
        </p:sp>
      </p:grpSp>
      <p:sp>
        <p:nvSpPr>
          <p:cNvPr id="63495" name="Line 18">
            <a:extLst>
              <a:ext uri="{FF2B5EF4-FFF2-40B4-BE49-F238E27FC236}">
                <a16:creationId xmlns:a16="http://schemas.microsoft.com/office/drawing/2014/main" id="{8D93CFFA-3466-934F-8073-3C17C9205FA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162800" y="23622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63496" name="Group 19">
            <a:extLst>
              <a:ext uri="{FF2B5EF4-FFF2-40B4-BE49-F238E27FC236}">
                <a16:creationId xmlns:a16="http://schemas.microsoft.com/office/drawing/2014/main" id="{DCB6E008-B5B2-B64E-AE1A-7D2647215475}"/>
              </a:ext>
            </a:extLst>
          </p:cNvPr>
          <p:cNvGrpSpPr>
            <a:grpSpLocks/>
          </p:cNvGrpSpPr>
          <p:nvPr/>
        </p:nvGrpSpPr>
        <p:grpSpPr bwMode="auto">
          <a:xfrm>
            <a:off x="6400800" y="4038600"/>
            <a:ext cx="533400" cy="533400"/>
            <a:chOff x="1824" y="2736"/>
            <a:chExt cx="336" cy="336"/>
          </a:xfrm>
        </p:grpSpPr>
        <p:sp>
          <p:nvSpPr>
            <p:cNvPr id="63508" name="Oval 20">
              <a:extLst>
                <a:ext uri="{FF2B5EF4-FFF2-40B4-BE49-F238E27FC236}">
                  <a16:creationId xmlns:a16="http://schemas.microsoft.com/office/drawing/2014/main" id="{3A465F7F-CE86-314C-ACD9-9D75AC7A79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3509" name="Text Box 21">
              <a:extLst>
                <a:ext uri="{FF2B5EF4-FFF2-40B4-BE49-F238E27FC236}">
                  <a16:creationId xmlns:a16="http://schemas.microsoft.com/office/drawing/2014/main" id="{7A65937A-FD76-5946-BE25-2BCB1F7D163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F</a:t>
              </a:r>
            </a:p>
          </p:txBody>
        </p:sp>
      </p:grpSp>
      <p:grpSp>
        <p:nvGrpSpPr>
          <p:cNvPr id="63497" name="Group 22">
            <a:extLst>
              <a:ext uri="{FF2B5EF4-FFF2-40B4-BE49-F238E27FC236}">
                <a16:creationId xmlns:a16="http://schemas.microsoft.com/office/drawing/2014/main" id="{96DB443B-CFBE-1C4C-A080-3EB6209F8179}"/>
              </a:ext>
            </a:extLst>
          </p:cNvPr>
          <p:cNvGrpSpPr>
            <a:grpSpLocks/>
          </p:cNvGrpSpPr>
          <p:nvPr/>
        </p:nvGrpSpPr>
        <p:grpSpPr bwMode="auto">
          <a:xfrm>
            <a:off x="7924800" y="4038600"/>
            <a:ext cx="533400" cy="533400"/>
            <a:chOff x="1824" y="2736"/>
            <a:chExt cx="336" cy="336"/>
          </a:xfrm>
        </p:grpSpPr>
        <p:sp>
          <p:nvSpPr>
            <p:cNvPr id="63506" name="Oval 23">
              <a:extLst>
                <a:ext uri="{FF2B5EF4-FFF2-40B4-BE49-F238E27FC236}">
                  <a16:creationId xmlns:a16="http://schemas.microsoft.com/office/drawing/2014/main" id="{74A08587-B057-BC42-A52C-1C2C7CF2A3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3507" name="Text Box 24">
              <a:extLst>
                <a:ext uri="{FF2B5EF4-FFF2-40B4-BE49-F238E27FC236}">
                  <a16:creationId xmlns:a16="http://schemas.microsoft.com/office/drawing/2014/main" id="{3F320D62-EF97-3848-94A0-C2C231F5F92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G</a:t>
              </a:r>
            </a:p>
          </p:txBody>
        </p:sp>
      </p:grpSp>
      <p:sp>
        <p:nvSpPr>
          <p:cNvPr id="63498" name="Line 25">
            <a:extLst>
              <a:ext uri="{FF2B5EF4-FFF2-40B4-BE49-F238E27FC236}">
                <a16:creationId xmlns:a16="http://schemas.microsoft.com/office/drawing/2014/main" id="{C7BDF10F-1FA3-4241-ACC2-38DB90AAAC1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400800" y="2286000"/>
            <a:ext cx="457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499" name="Line 26">
            <a:extLst>
              <a:ext uri="{FF2B5EF4-FFF2-40B4-BE49-F238E27FC236}">
                <a16:creationId xmlns:a16="http://schemas.microsoft.com/office/drawing/2014/main" id="{A874BE1E-95CA-D748-BC8B-6FA0171A8DB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943600" y="3352800"/>
            <a:ext cx="228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00" name="Line 27">
            <a:extLst>
              <a:ext uri="{FF2B5EF4-FFF2-40B4-BE49-F238E27FC236}">
                <a16:creationId xmlns:a16="http://schemas.microsoft.com/office/drawing/2014/main" id="{56415375-85BA-6C46-8409-AC201BEA1ED2}"/>
              </a:ext>
            </a:extLst>
          </p:cNvPr>
          <p:cNvSpPr>
            <a:spLocks noChangeShapeType="1"/>
          </p:cNvSpPr>
          <p:nvPr/>
        </p:nvSpPr>
        <p:spPr bwMode="auto">
          <a:xfrm>
            <a:off x="6324600" y="3352800"/>
            <a:ext cx="3048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01" name="Line 28">
            <a:extLst>
              <a:ext uri="{FF2B5EF4-FFF2-40B4-BE49-F238E27FC236}">
                <a16:creationId xmlns:a16="http://schemas.microsoft.com/office/drawing/2014/main" id="{F88F3C18-4DF6-9C4C-B1B0-4D9F76FDA7A7}"/>
              </a:ext>
            </a:extLst>
          </p:cNvPr>
          <p:cNvSpPr>
            <a:spLocks noChangeShapeType="1"/>
          </p:cNvSpPr>
          <p:nvPr/>
        </p:nvSpPr>
        <p:spPr bwMode="auto">
          <a:xfrm>
            <a:off x="7315200" y="2209800"/>
            <a:ext cx="685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02" name="Line 29">
            <a:extLst>
              <a:ext uri="{FF2B5EF4-FFF2-40B4-BE49-F238E27FC236}">
                <a16:creationId xmlns:a16="http://schemas.microsoft.com/office/drawing/2014/main" id="{CCABC929-C491-5240-832C-EB3DF8CD8B21}"/>
              </a:ext>
            </a:extLst>
          </p:cNvPr>
          <p:cNvSpPr>
            <a:spLocks noChangeShapeType="1"/>
          </p:cNvSpPr>
          <p:nvPr/>
        </p:nvSpPr>
        <p:spPr bwMode="auto">
          <a:xfrm>
            <a:off x="8153400" y="33528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04" name="Text Box 31">
            <a:extLst>
              <a:ext uri="{FF2B5EF4-FFF2-40B4-BE49-F238E27FC236}">
                <a16:creationId xmlns:a16="http://schemas.microsoft.com/office/drawing/2014/main" id="{FB3B711E-7974-7A4B-93ED-AEAEF62E83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863" y="5496580"/>
            <a:ext cx="469652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 err="1"/>
              <a:t>toVisit</a:t>
            </a:r>
            <a:r>
              <a:rPr lang="en-US" altLang="en-US" sz="2800" dirty="0"/>
              <a:t>-queue: D E</a:t>
            </a:r>
          </a:p>
        </p:txBody>
      </p:sp>
      <p:sp>
        <p:nvSpPr>
          <p:cNvPr id="33" name="Text Box 37">
            <a:extLst>
              <a:ext uri="{FF2B5EF4-FFF2-40B4-BE49-F238E27FC236}">
                <a16:creationId xmlns:a16="http://schemas.microsoft.com/office/drawing/2014/main" id="{8EE66F3F-D193-7445-9BC9-2C61E5C4B9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9020" y="6019800"/>
            <a:ext cx="3200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/>
              <a:t>printed: A </a:t>
            </a:r>
            <a:r>
              <a:rPr lang="en-US" altLang="en-US" sz="2800" dirty="0">
                <a:solidFill>
                  <a:srgbClr val="0000FF"/>
                </a:solidFill>
              </a:rPr>
              <a:t>B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16CF24FE-F65E-DE45-A77D-A35DA9031601}"/>
              </a:ext>
            </a:extLst>
          </p:cNvPr>
          <p:cNvSpPr txBox="1"/>
          <p:nvPr/>
        </p:nvSpPr>
        <p:spPr>
          <a:xfrm>
            <a:off x="364274" y="2095500"/>
            <a:ext cx="504035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C00000"/>
                </a:solidFill>
              </a:rPr>
              <a:t>treeSearch</a:t>
            </a:r>
            <a:r>
              <a:rPr lang="en-US" sz="2400" dirty="0"/>
              <a:t>( </a:t>
            </a:r>
            <a:r>
              <a:rPr lang="en-US" sz="2400" dirty="0" err="1">
                <a:solidFill>
                  <a:srgbClr val="00B0F0"/>
                </a:solidFill>
              </a:rPr>
              <a:t>toVisit</a:t>
            </a:r>
            <a:r>
              <a:rPr lang="en-US" sz="2400" dirty="0"/>
              <a:t> )</a:t>
            </a:r>
          </a:p>
          <a:p>
            <a:r>
              <a:rPr lang="en-US" sz="2400" dirty="0"/>
              <a:t>     </a:t>
            </a:r>
            <a:r>
              <a:rPr lang="en-US" sz="2400" dirty="0">
                <a:solidFill>
                  <a:srgbClr val="0000FF"/>
                </a:solidFill>
              </a:rPr>
              <a:t>while</a:t>
            </a:r>
            <a:r>
              <a:rPr lang="en-US" sz="2400" dirty="0"/>
              <a:t> !</a:t>
            </a:r>
            <a:r>
              <a:rPr lang="en-US" sz="2400" dirty="0" err="1">
                <a:solidFill>
                  <a:srgbClr val="00B0F0"/>
                </a:solidFill>
              </a:rPr>
              <a:t>toVisit</a:t>
            </a:r>
            <a:r>
              <a:rPr lang="en-US" sz="2400" dirty="0" err="1"/>
              <a:t>.empty</a:t>
            </a:r>
            <a:r>
              <a:rPr lang="en-US" sz="2400" dirty="0"/>
              <a:t>()</a:t>
            </a:r>
          </a:p>
          <a:p>
            <a:r>
              <a:rPr lang="en-US" sz="2400" dirty="0"/>
              <a:t>          </a:t>
            </a:r>
            <a:r>
              <a:rPr lang="en-US" sz="2400" dirty="0">
                <a:solidFill>
                  <a:srgbClr val="00B0F0"/>
                </a:solidFill>
              </a:rPr>
              <a:t>v</a:t>
            </a:r>
            <a:r>
              <a:rPr lang="en-US" sz="2400" dirty="0"/>
              <a:t> = </a:t>
            </a:r>
            <a:r>
              <a:rPr lang="en-US" sz="2400" dirty="0" err="1">
                <a:solidFill>
                  <a:srgbClr val="00B0F0"/>
                </a:solidFill>
              </a:rPr>
              <a:t>toVisit</a:t>
            </a:r>
            <a:r>
              <a:rPr lang="en-US" sz="2400" dirty="0" err="1"/>
              <a:t>.remove</a:t>
            </a:r>
            <a:r>
              <a:rPr lang="en-US" sz="2400" dirty="0"/>
              <a:t>()</a:t>
            </a:r>
          </a:p>
          <a:p>
            <a:r>
              <a:rPr lang="en-US" sz="2400" dirty="0"/>
              <a:t>          </a:t>
            </a:r>
            <a:r>
              <a:rPr lang="en-US" sz="2400" dirty="0">
                <a:solidFill>
                  <a:srgbClr val="00B050"/>
                </a:solidFill>
              </a:rPr>
              <a:t>// visit v, e.g., print it out</a:t>
            </a:r>
          </a:p>
          <a:p>
            <a:r>
              <a:rPr lang="en-US" sz="2400" dirty="0"/>
              <a:t>          </a:t>
            </a:r>
            <a:r>
              <a:rPr lang="en-US" sz="2400" dirty="0">
                <a:solidFill>
                  <a:srgbClr val="0000FF"/>
                </a:solidFill>
              </a:rPr>
              <a:t>for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00B0F0"/>
                </a:solidFill>
              </a:rPr>
              <a:t>c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0000FF"/>
                </a:solidFill>
              </a:rPr>
              <a:t>in</a:t>
            </a:r>
            <a:r>
              <a:rPr lang="en-US" sz="2400" dirty="0"/>
              <a:t> </a:t>
            </a:r>
            <a:r>
              <a:rPr lang="en-US" sz="2400" dirty="0" err="1">
                <a:solidFill>
                  <a:srgbClr val="00B0F0"/>
                </a:solidFill>
              </a:rPr>
              <a:t>v</a:t>
            </a:r>
            <a:r>
              <a:rPr lang="en-US" sz="2400" dirty="0" err="1"/>
              <a:t>.getChildren</a:t>
            </a:r>
            <a:r>
              <a:rPr lang="en-US" sz="2400" dirty="0"/>
              <a:t>()</a:t>
            </a:r>
          </a:p>
          <a:p>
            <a:r>
              <a:rPr lang="en-US" sz="2400" dirty="0"/>
              <a:t>               </a:t>
            </a:r>
            <a:r>
              <a:rPr lang="en-US" sz="2400" dirty="0" err="1">
                <a:solidFill>
                  <a:srgbClr val="00B0F0"/>
                </a:solidFill>
              </a:rPr>
              <a:t>toVisit</a:t>
            </a:r>
            <a:r>
              <a:rPr lang="en-US" sz="2400" dirty="0" err="1"/>
              <a:t>.add</a:t>
            </a:r>
            <a:r>
              <a:rPr lang="en-US" sz="2400" dirty="0"/>
              <a:t>(c)</a:t>
            </a:r>
          </a:p>
        </p:txBody>
      </p:sp>
      <p:sp>
        <p:nvSpPr>
          <p:cNvPr id="35" name="Rectangle 32">
            <a:extLst>
              <a:ext uri="{FF2B5EF4-FFF2-40B4-BE49-F238E27FC236}">
                <a16:creationId xmlns:a16="http://schemas.microsoft.com/office/drawing/2014/main" id="{5BF18B7D-DAD2-2C46-8DF5-8DE01EE77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8576" y="2878884"/>
            <a:ext cx="3423424" cy="741556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401346821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2">
            <a:extLst>
              <a:ext uri="{FF2B5EF4-FFF2-40B4-BE49-F238E27FC236}">
                <a16:creationId xmlns:a16="http://schemas.microsoft.com/office/drawing/2014/main" id="{0FD67347-FA38-174A-8070-BA3E0D8ABB7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1596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Tree BFS</a:t>
            </a:r>
          </a:p>
        </p:txBody>
      </p:sp>
      <p:grpSp>
        <p:nvGrpSpPr>
          <p:cNvPr id="63490" name="Group 3">
            <a:extLst>
              <a:ext uri="{FF2B5EF4-FFF2-40B4-BE49-F238E27FC236}">
                <a16:creationId xmlns:a16="http://schemas.microsoft.com/office/drawing/2014/main" id="{8E40CC99-6095-9F4D-9452-23425CC55CF7}"/>
              </a:ext>
            </a:extLst>
          </p:cNvPr>
          <p:cNvGrpSpPr>
            <a:grpSpLocks/>
          </p:cNvGrpSpPr>
          <p:nvPr/>
        </p:nvGrpSpPr>
        <p:grpSpPr bwMode="auto">
          <a:xfrm>
            <a:off x="6781800" y="1828800"/>
            <a:ext cx="533400" cy="533400"/>
            <a:chOff x="1824" y="2736"/>
            <a:chExt cx="336" cy="336"/>
          </a:xfrm>
        </p:grpSpPr>
        <p:sp>
          <p:nvSpPr>
            <p:cNvPr id="63518" name="Oval 4">
              <a:extLst>
                <a:ext uri="{FF2B5EF4-FFF2-40B4-BE49-F238E27FC236}">
                  <a16:creationId xmlns:a16="http://schemas.microsoft.com/office/drawing/2014/main" id="{57AA6808-D62F-4A44-A6A0-0B6831E086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3519" name="Text Box 5">
              <a:extLst>
                <a:ext uri="{FF2B5EF4-FFF2-40B4-BE49-F238E27FC236}">
                  <a16:creationId xmlns:a16="http://schemas.microsoft.com/office/drawing/2014/main" id="{5842F0D7-4C8E-444E-947B-2E079C0085C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dirty="0"/>
                <a:t>A</a:t>
              </a:r>
            </a:p>
          </p:txBody>
        </p:sp>
      </p:grpSp>
      <p:grpSp>
        <p:nvGrpSpPr>
          <p:cNvPr id="63491" name="Group 6">
            <a:extLst>
              <a:ext uri="{FF2B5EF4-FFF2-40B4-BE49-F238E27FC236}">
                <a16:creationId xmlns:a16="http://schemas.microsoft.com/office/drawing/2014/main" id="{17481815-7003-7746-8AE1-DE526D914EBF}"/>
              </a:ext>
            </a:extLst>
          </p:cNvPr>
          <p:cNvGrpSpPr>
            <a:grpSpLocks/>
          </p:cNvGrpSpPr>
          <p:nvPr/>
        </p:nvGrpSpPr>
        <p:grpSpPr bwMode="auto">
          <a:xfrm>
            <a:off x="6019800" y="2819400"/>
            <a:ext cx="533400" cy="533400"/>
            <a:chOff x="1824" y="2736"/>
            <a:chExt cx="336" cy="336"/>
          </a:xfrm>
        </p:grpSpPr>
        <p:sp>
          <p:nvSpPr>
            <p:cNvPr id="63516" name="Oval 7">
              <a:extLst>
                <a:ext uri="{FF2B5EF4-FFF2-40B4-BE49-F238E27FC236}">
                  <a16:creationId xmlns:a16="http://schemas.microsoft.com/office/drawing/2014/main" id="{30A1A50D-ADCB-AF4C-A726-FBFA97452D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>
                <a:solidFill>
                  <a:srgbClr val="0000FF"/>
                </a:solidFill>
              </a:endParaRPr>
            </a:p>
          </p:txBody>
        </p:sp>
        <p:sp>
          <p:nvSpPr>
            <p:cNvPr id="63517" name="Text Box 8">
              <a:extLst>
                <a:ext uri="{FF2B5EF4-FFF2-40B4-BE49-F238E27FC236}">
                  <a16:creationId xmlns:a16="http://schemas.microsoft.com/office/drawing/2014/main" id="{D04B0DEC-0080-AE40-9293-376D4B48DD0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dirty="0">
                  <a:solidFill>
                    <a:srgbClr val="0000FF"/>
                  </a:solidFill>
                </a:rPr>
                <a:t>B</a:t>
              </a:r>
            </a:p>
          </p:txBody>
        </p:sp>
      </p:grpSp>
      <p:grpSp>
        <p:nvGrpSpPr>
          <p:cNvPr id="63492" name="Group 9">
            <a:extLst>
              <a:ext uri="{FF2B5EF4-FFF2-40B4-BE49-F238E27FC236}">
                <a16:creationId xmlns:a16="http://schemas.microsoft.com/office/drawing/2014/main" id="{8C91900C-A4B9-E040-B91F-33753D470300}"/>
              </a:ext>
            </a:extLst>
          </p:cNvPr>
          <p:cNvGrpSpPr>
            <a:grpSpLocks/>
          </p:cNvGrpSpPr>
          <p:nvPr/>
        </p:nvGrpSpPr>
        <p:grpSpPr bwMode="auto">
          <a:xfrm>
            <a:off x="5638800" y="4038600"/>
            <a:ext cx="533400" cy="533400"/>
            <a:chOff x="1824" y="2736"/>
            <a:chExt cx="336" cy="336"/>
          </a:xfrm>
        </p:grpSpPr>
        <p:sp>
          <p:nvSpPr>
            <p:cNvPr id="63514" name="Oval 10">
              <a:extLst>
                <a:ext uri="{FF2B5EF4-FFF2-40B4-BE49-F238E27FC236}">
                  <a16:creationId xmlns:a16="http://schemas.microsoft.com/office/drawing/2014/main" id="{E2DF4779-1482-7B46-9A9A-0301BEF220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3515" name="Text Box 11">
              <a:extLst>
                <a:ext uri="{FF2B5EF4-FFF2-40B4-BE49-F238E27FC236}">
                  <a16:creationId xmlns:a16="http://schemas.microsoft.com/office/drawing/2014/main" id="{6EC27931-DAE4-4B40-B9D6-C5A49652628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C</a:t>
              </a:r>
            </a:p>
          </p:txBody>
        </p:sp>
      </p:grpSp>
      <p:grpSp>
        <p:nvGrpSpPr>
          <p:cNvPr id="63493" name="Group 12">
            <a:extLst>
              <a:ext uri="{FF2B5EF4-FFF2-40B4-BE49-F238E27FC236}">
                <a16:creationId xmlns:a16="http://schemas.microsoft.com/office/drawing/2014/main" id="{D47E112C-A2E6-BD47-A503-FBDF67EEAFE9}"/>
              </a:ext>
            </a:extLst>
          </p:cNvPr>
          <p:cNvGrpSpPr>
            <a:grpSpLocks/>
          </p:cNvGrpSpPr>
          <p:nvPr/>
        </p:nvGrpSpPr>
        <p:grpSpPr bwMode="auto">
          <a:xfrm>
            <a:off x="7848600" y="2819400"/>
            <a:ext cx="533400" cy="533400"/>
            <a:chOff x="1824" y="2736"/>
            <a:chExt cx="336" cy="336"/>
          </a:xfrm>
        </p:grpSpPr>
        <p:sp>
          <p:nvSpPr>
            <p:cNvPr id="63512" name="Oval 13">
              <a:extLst>
                <a:ext uri="{FF2B5EF4-FFF2-40B4-BE49-F238E27FC236}">
                  <a16:creationId xmlns:a16="http://schemas.microsoft.com/office/drawing/2014/main" id="{93B8F36F-70CF-E74D-9A97-B28E2371ED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3513" name="Text Box 14">
              <a:extLst>
                <a:ext uri="{FF2B5EF4-FFF2-40B4-BE49-F238E27FC236}">
                  <a16:creationId xmlns:a16="http://schemas.microsoft.com/office/drawing/2014/main" id="{A9FF7ECB-2888-D04A-9DE5-50F43E4D042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E</a:t>
              </a:r>
            </a:p>
          </p:txBody>
        </p:sp>
      </p:grpSp>
      <p:grpSp>
        <p:nvGrpSpPr>
          <p:cNvPr id="63494" name="Group 15">
            <a:extLst>
              <a:ext uri="{FF2B5EF4-FFF2-40B4-BE49-F238E27FC236}">
                <a16:creationId xmlns:a16="http://schemas.microsoft.com/office/drawing/2014/main" id="{99F98BF5-FB2B-3647-8F17-508D76D00478}"/>
              </a:ext>
            </a:extLst>
          </p:cNvPr>
          <p:cNvGrpSpPr>
            <a:grpSpLocks/>
          </p:cNvGrpSpPr>
          <p:nvPr/>
        </p:nvGrpSpPr>
        <p:grpSpPr bwMode="auto">
          <a:xfrm>
            <a:off x="6858000" y="2895600"/>
            <a:ext cx="533400" cy="533400"/>
            <a:chOff x="1824" y="2736"/>
            <a:chExt cx="336" cy="336"/>
          </a:xfrm>
        </p:grpSpPr>
        <p:sp>
          <p:nvSpPr>
            <p:cNvPr id="63510" name="Oval 16">
              <a:extLst>
                <a:ext uri="{FF2B5EF4-FFF2-40B4-BE49-F238E27FC236}">
                  <a16:creationId xmlns:a16="http://schemas.microsoft.com/office/drawing/2014/main" id="{E6CB1931-545F-AB49-88CD-303D74B75D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3511" name="Text Box 17">
              <a:extLst>
                <a:ext uri="{FF2B5EF4-FFF2-40B4-BE49-F238E27FC236}">
                  <a16:creationId xmlns:a16="http://schemas.microsoft.com/office/drawing/2014/main" id="{22E03F51-FAE9-EF49-BBDF-6BA5F86D413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D</a:t>
              </a:r>
            </a:p>
          </p:txBody>
        </p:sp>
      </p:grpSp>
      <p:sp>
        <p:nvSpPr>
          <p:cNvPr id="63495" name="Line 18">
            <a:extLst>
              <a:ext uri="{FF2B5EF4-FFF2-40B4-BE49-F238E27FC236}">
                <a16:creationId xmlns:a16="http://schemas.microsoft.com/office/drawing/2014/main" id="{8D93CFFA-3466-934F-8073-3C17C9205FA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162800" y="23622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63496" name="Group 19">
            <a:extLst>
              <a:ext uri="{FF2B5EF4-FFF2-40B4-BE49-F238E27FC236}">
                <a16:creationId xmlns:a16="http://schemas.microsoft.com/office/drawing/2014/main" id="{DCB6E008-B5B2-B64E-AE1A-7D2647215475}"/>
              </a:ext>
            </a:extLst>
          </p:cNvPr>
          <p:cNvGrpSpPr>
            <a:grpSpLocks/>
          </p:cNvGrpSpPr>
          <p:nvPr/>
        </p:nvGrpSpPr>
        <p:grpSpPr bwMode="auto">
          <a:xfrm>
            <a:off x="6400800" y="4038600"/>
            <a:ext cx="533400" cy="533400"/>
            <a:chOff x="1824" y="2736"/>
            <a:chExt cx="336" cy="336"/>
          </a:xfrm>
        </p:grpSpPr>
        <p:sp>
          <p:nvSpPr>
            <p:cNvPr id="63508" name="Oval 20">
              <a:extLst>
                <a:ext uri="{FF2B5EF4-FFF2-40B4-BE49-F238E27FC236}">
                  <a16:creationId xmlns:a16="http://schemas.microsoft.com/office/drawing/2014/main" id="{3A465F7F-CE86-314C-ACD9-9D75AC7A79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3509" name="Text Box 21">
              <a:extLst>
                <a:ext uri="{FF2B5EF4-FFF2-40B4-BE49-F238E27FC236}">
                  <a16:creationId xmlns:a16="http://schemas.microsoft.com/office/drawing/2014/main" id="{7A65937A-FD76-5946-BE25-2BCB1F7D163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F</a:t>
              </a:r>
            </a:p>
          </p:txBody>
        </p:sp>
      </p:grpSp>
      <p:grpSp>
        <p:nvGrpSpPr>
          <p:cNvPr id="63497" name="Group 22">
            <a:extLst>
              <a:ext uri="{FF2B5EF4-FFF2-40B4-BE49-F238E27FC236}">
                <a16:creationId xmlns:a16="http://schemas.microsoft.com/office/drawing/2014/main" id="{96DB443B-CFBE-1C4C-A080-3EB6209F8179}"/>
              </a:ext>
            </a:extLst>
          </p:cNvPr>
          <p:cNvGrpSpPr>
            <a:grpSpLocks/>
          </p:cNvGrpSpPr>
          <p:nvPr/>
        </p:nvGrpSpPr>
        <p:grpSpPr bwMode="auto">
          <a:xfrm>
            <a:off x="7924800" y="4038600"/>
            <a:ext cx="533400" cy="533400"/>
            <a:chOff x="1824" y="2736"/>
            <a:chExt cx="336" cy="336"/>
          </a:xfrm>
        </p:grpSpPr>
        <p:sp>
          <p:nvSpPr>
            <p:cNvPr id="63506" name="Oval 23">
              <a:extLst>
                <a:ext uri="{FF2B5EF4-FFF2-40B4-BE49-F238E27FC236}">
                  <a16:creationId xmlns:a16="http://schemas.microsoft.com/office/drawing/2014/main" id="{74A08587-B057-BC42-A52C-1C2C7CF2A3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3507" name="Text Box 24">
              <a:extLst>
                <a:ext uri="{FF2B5EF4-FFF2-40B4-BE49-F238E27FC236}">
                  <a16:creationId xmlns:a16="http://schemas.microsoft.com/office/drawing/2014/main" id="{3F320D62-EF97-3848-94A0-C2C231F5F92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G</a:t>
              </a:r>
            </a:p>
          </p:txBody>
        </p:sp>
      </p:grpSp>
      <p:sp>
        <p:nvSpPr>
          <p:cNvPr id="63498" name="Line 25">
            <a:extLst>
              <a:ext uri="{FF2B5EF4-FFF2-40B4-BE49-F238E27FC236}">
                <a16:creationId xmlns:a16="http://schemas.microsoft.com/office/drawing/2014/main" id="{C7BDF10F-1FA3-4241-ACC2-38DB90AAAC1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400800" y="2286000"/>
            <a:ext cx="457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499" name="Line 26">
            <a:extLst>
              <a:ext uri="{FF2B5EF4-FFF2-40B4-BE49-F238E27FC236}">
                <a16:creationId xmlns:a16="http://schemas.microsoft.com/office/drawing/2014/main" id="{A874BE1E-95CA-D748-BC8B-6FA0171A8DB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943600" y="3352800"/>
            <a:ext cx="228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00" name="Line 27">
            <a:extLst>
              <a:ext uri="{FF2B5EF4-FFF2-40B4-BE49-F238E27FC236}">
                <a16:creationId xmlns:a16="http://schemas.microsoft.com/office/drawing/2014/main" id="{56415375-85BA-6C46-8409-AC201BEA1ED2}"/>
              </a:ext>
            </a:extLst>
          </p:cNvPr>
          <p:cNvSpPr>
            <a:spLocks noChangeShapeType="1"/>
          </p:cNvSpPr>
          <p:nvPr/>
        </p:nvSpPr>
        <p:spPr bwMode="auto">
          <a:xfrm>
            <a:off x="6324600" y="3352800"/>
            <a:ext cx="3048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01" name="Line 28">
            <a:extLst>
              <a:ext uri="{FF2B5EF4-FFF2-40B4-BE49-F238E27FC236}">
                <a16:creationId xmlns:a16="http://schemas.microsoft.com/office/drawing/2014/main" id="{F88F3C18-4DF6-9C4C-B1B0-4D9F76FDA7A7}"/>
              </a:ext>
            </a:extLst>
          </p:cNvPr>
          <p:cNvSpPr>
            <a:spLocks noChangeShapeType="1"/>
          </p:cNvSpPr>
          <p:nvPr/>
        </p:nvSpPr>
        <p:spPr bwMode="auto">
          <a:xfrm>
            <a:off x="7315200" y="2209800"/>
            <a:ext cx="685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02" name="Line 29">
            <a:extLst>
              <a:ext uri="{FF2B5EF4-FFF2-40B4-BE49-F238E27FC236}">
                <a16:creationId xmlns:a16="http://schemas.microsoft.com/office/drawing/2014/main" id="{CCABC929-C491-5240-832C-EB3DF8CD8B21}"/>
              </a:ext>
            </a:extLst>
          </p:cNvPr>
          <p:cNvSpPr>
            <a:spLocks noChangeShapeType="1"/>
          </p:cNvSpPr>
          <p:nvPr/>
        </p:nvSpPr>
        <p:spPr bwMode="auto">
          <a:xfrm>
            <a:off x="8153400" y="33528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04" name="Text Box 31">
            <a:extLst>
              <a:ext uri="{FF2B5EF4-FFF2-40B4-BE49-F238E27FC236}">
                <a16:creationId xmlns:a16="http://schemas.microsoft.com/office/drawing/2014/main" id="{FB3B711E-7974-7A4B-93ED-AEAEF62E83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863" y="5500687"/>
            <a:ext cx="469652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 err="1"/>
              <a:t>toVisit</a:t>
            </a:r>
            <a:r>
              <a:rPr lang="en-US" altLang="en-US" sz="2800" dirty="0"/>
              <a:t>-queue: D E</a:t>
            </a:r>
          </a:p>
        </p:txBody>
      </p:sp>
      <p:sp>
        <p:nvSpPr>
          <p:cNvPr id="33" name="Text Box 37">
            <a:extLst>
              <a:ext uri="{FF2B5EF4-FFF2-40B4-BE49-F238E27FC236}">
                <a16:creationId xmlns:a16="http://schemas.microsoft.com/office/drawing/2014/main" id="{8EE66F3F-D193-7445-9BC9-2C61E5C4B9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9020" y="6019800"/>
            <a:ext cx="3200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/>
              <a:t>printed: A </a:t>
            </a:r>
            <a:r>
              <a:rPr lang="en-US" altLang="en-US" sz="2800" dirty="0">
                <a:solidFill>
                  <a:srgbClr val="FF0000"/>
                </a:solidFill>
              </a:rPr>
              <a:t>B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16CF24FE-F65E-DE45-A77D-A35DA9031601}"/>
              </a:ext>
            </a:extLst>
          </p:cNvPr>
          <p:cNvSpPr txBox="1"/>
          <p:nvPr/>
        </p:nvSpPr>
        <p:spPr>
          <a:xfrm>
            <a:off x="364274" y="2095500"/>
            <a:ext cx="504035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C00000"/>
                </a:solidFill>
              </a:rPr>
              <a:t>treeSearch</a:t>
            </a:r>
            <a:r>
              <a:rPr lang="en-US" sz="2400" dirty="0"/>
              <a:t>( </a:t>
            </a:r>
            <a:r>
              <a:rPr lang="en-US" sz="2400" dirty="0" err="1">
                <a:solidFill>
                  <a:srgbClr val="00B0F0"/>
                </a:solidFill>
              </a:rPr>
              <a:t>toVisit</a:t>
            </a:r>
            <a:r>
              <a:rPr lang="en-US" sz="2400" dirty="0"/>
              <a:t> )</a:t>
            </a:r>
          </a:p>
          <a:p>
            <a:r>
              <a:rPr lang="en-US" sz="2400" dirty="0"/>
              <a:t>     </a:t>
            </a:r>
            <a:r>
              <a:rPr lang="en-US" sz="2400" dirty="0">
                <a:solidFill>
                  <a:srgbClr val="0000FF"/>
                </a:solidFill>
              </a:rPr>
              <a:t>while</a:t>
            </a:r>
            <a:r>
              <a:rPr lang="en-US" sz="2400" dirty="0"/>
              <a:t> !</a:t>
            </a:r>
            <a:r>
              <a:rPr lang="en-US" sz="2400" dirty="0" err="1">
                <a:solidFill>
                  <a:srgbClr val="00B0F0"/>
                </a:solidFill>
              </a:rPr>
              <a:t>toVisit</a:t>
            </a:r>
            <a:r>
              <a:rPr lang="en-US" sz="2400" dirty="0" err="1"/>
              <a:t>.empty</a:t>
            </a:r>
            <a:r>
              <a:rPr lang="en-US" sz="2400" dirty="0"/>
              <a:t>()</a:t>
            </a:r>
          </a:p>
          <a:p>
            <a:r>
              <a:rPr lang="en-US" sz="2400" dirty="0"/>
              <a:t>          </a:t>
            </a:r>
            <a:r>
              <a:rPr lang="en-US" sz="2400" dirty="0">
                <a:solidFill>
                  <a:srgbClr val="00B0F0"/>
                </a:solidFill>
              </a:rPr>
              <a:t>v</a:t>
            </a:r>
            <a:r>
              <a:rPr lang="en-US" sz="2400" dirty="0"/>
              <a:t> = </a:t>
            </a:r>
            <a:r>
              <a:rPr lang="en-US" sz="2400" dirty="0" err="1">
                <a:solidFill>
                  <a:srgbClr val="00B0F0"/>
                </a:solidFill>
              </a:rPr>
              <a:t>toVisit</a:t>
            </a:r>
            <a:r>
              <a:rPr lang="en-US" sz="2400" dirty="0" err="1"/>
              <a:t>.remove</a:t>
            </a:r>
            <a:r>
              <a:rPr lang="en-US" sz="2400" dirty="0"/>
              <a:t>()</a:t>
            </a:r>
          </a:p>
          <a:p>
            <a:r>
              <a:rPr lang="en-US" sz="2400" dirty="0"/>
              <a:t>          </a:t>
            </a:r>
            <a:r>
              <a:rPr lang="en-US" sz="2400" dirty="0">
                <a:solidFill>
                  <a:srgbClr val="00B050"/>
                </a:solidFill>
              </a:rPr>
              <a:t>// visit v, e.g., print it out</a:t>
            </a:r>
          </a:p>
          <a:p>
            <a:r>
              <a:rPr lang="en-US" sz="2400" dirty="0"/>
              <a:t>          </a:t>
            </a:r>
            <a:r>
              <a:rPr lang="en-US" sz="2400" dirty="0">
                <a:solidFill>
                  <a:srgbClr val="0000FF"/>
                </a:solidFill>
              </a:rPr>
              <a:t>for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00B0F0"/>
                </a:solidFill>
              </a:rPr>
              <a:t>c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0000FF"/>
                </a:solidFill>
              </a:rPr>
              <a:t>in</a:t>
            </a:r>
            <a:r>
              <a:rPr lang="en-US" sz="2400" dirty="0"/>
              <a:t> </a:t>
            </a:r>
            <a:r>
              <a:rPr lang="en-US" sz="2400" dirty="0" err="1">
                <a:solidFill>
                  <a:srgbClr val="00B0F0"/>
                </a:solidFill>
              </a:rPr>
              <a:t>v</a:t>
            </a:r>
            <a:r>
              <a:rPr lang="en-US" sz="2400" dirty="0" err="1"/>
              <a:t>.getChildren</a:t>
            </a:r>
            <a:r>
              <a:rPr lang="en-US" sz="2400" dirty="0"/>
              <a:t>()</a:t>
            </a:r>
          </a:p>
          <a:p>
            <a:r>
              <a:rPr lang="en-US" sz="2400" dirty="0"/>
              <a:t>               </a:t>
            </a:r>
            <a:r>
              <a:rPr lang="en-US" sz="2400" dirty="0" err="1">
                <a:solidFill>
                  <a:srgbClr val="00B0F0"/>
                </a:solidFill>
              </a:rPr>
              <a:t>toVisit</a:t>
            </a:r>
            <a:r>
              <a:rPr lang="en-US" sz="2400" dirty="0" err="1"/>
              <a:t>.add</a:t>
            </a:r>
            <a:r>
              <a:rPr lang="en-US" sz="2400" dirty="0"/>
              <a:t>(c)</a:t>
            </a:r>
          </a:p>
        </p:txBody>
      </p:sp>
      <p:sp>
        <p:nvSpPr>
          <p:cNvPr id="35" name="Rectangle 32">
            <a:extLst>
              <a:ext uri="{FF2B5EF4-FFF2-40B4-BE49-F238E27FC236}">
                <a16:creationId xmlns:a16="http://schemas.microsoft.com/office/drawing/2014/main" id="{5BF18B7D-DAD2-2C46-8DF5-8DE01EE77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7508" y="3651117"/>
            <a:ext cx="3423424" cy="741556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166981814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2">
            <a:extLst>
              <a:ext uri="{FF2B5EF4-FFF2-40B4-BE49-F238E27FC236}">
                <a16:creationId xmlns:a16="http://schemas.microsoft.com/office/drawing/2014/main" id="{0FD67347-FA38-174A-8070-BA3E0D8ABB7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1596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Tree BFS</a:t>
            </a:r>
          </a:p>
        </p:txBody>
      </p:sp>
      <p:grpSp>
        <p:nvGrpSpPr>
          <p:cNvPr id="63490" name="Group 3">
            <a:extLst>
              <a:ext uri="{FF2B5EF4-FFF2-40B4-BE49-F238E27FC236}">
                <a16:creationId xmlns:a16="http://schemas.microsoft.com/office/drawing/2014/main" id="{8E40CC99-6095-9F4D-9452-23425CC55CF7}"/>
              </a:ext>
            </a:extLst>
          </p:cNvPr>
          <p:cNvGrpSpPr>
            <a:grpSpLocks/>
          </p:cNvGrpSpPr>
          <p:nvPr/>
        </p:nvGrpSpPr>
        <p:grpSpPr bwMode="auto">
          <a:xfrm>
            <a:off x="6781800" y="1828800"/>
            <a:ext cx="533400" cy="533400"/>
            <a:chOff x="1824" y="2736"/>
            <a:chExt cx="336" cy="336"/>
          </a:xfrm>
        </p:grpSpPr>
        <p:sp>
          <p:nvSpPr>
            <p:cNvPr id="63518" name="Oval 4">
              <a:extLst>
                <a:ext uri="{FF2B5EF4-FFF2-40B4-BE49-F238E27FC236}">
                  <a16:creationId xmlns:a16="http://schemas.microsoft.com/office/drawing/2014/main" id="{57AA6808-D62F-4A44-A6A0-0B6831E086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3519" name="Text Box 5">
              <a:extLst>
                <a:ext uri="{FF2B5EF4-FFF2-40B4-BE49-F238E27FC236}">
                  <a16:creationId xmlns:a16="http://schemas.microsoft.com/office/drawing/2014/main" id="{5842F0D7-4C8E-444E-947B-2E079C0085C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dirty="0"/>
                <a:t>A</a:t>
              </a:r>
            </a:p>
          </p:txBody>
        </p:sp>
      </p:grpSp>
      <p:grpSp>
        <p:nvGrpSpPr>
          <p:cNvPr id="63491" name="Group 6">
            <a:extLst>
              <a:ext uri="{FF2B5EF4-FFF2-40B4-BE49-F238E27FC236}">
                <a16:creationId xmlns:a16="http://schemas.microsoft.com/office/drawing/2014/main" id="{17481815-7003-7746-8AE1-DE526D914EBF}"/>
              </a:ext>
            </a:extLst>
          </p:cNvPr>
          <p:cNvGrpSpPr>
            <a:grpSpLocks/>
          </p:cNvGrpSpPr>
          <p:nvPr/>
        </p:nvGrpSpPr>
        <p:grpSpPr bwMode="auto">
          <a:xfrm>
            <a:off x="6019800" y="2819400"/>
            <a:ext cx="533400" cy="533400"/>
            <a:chOff x="1824" y="2736"/>
            <a:chExt cx="336" cy="336"/>
          </a:xfrm>
        </p:grpSpPr>
        <p:sp>
          <p:nvSpPr>
            <p:cNvPr id="63516" name="Oval 7">
              <a:extLst>
                <a:ext uri="{FF2B5EF4-FFF2-40B4-BE49-F238E27FC236}">
                  <a16:creationId xmlns:a16="http://schemas.microsoft.com/office/drawing/2014/main" id="{30A1A50D-ADCB-AF4C-A726-FBFA97452D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>
                <a:solidFill>
                  <a:srgbClr val="0000FF"/>
                </a:solidFill>
              </a:endParaRPr>
            </a:p>
          </p:txBody>
        </p:sp>
        <p:sp>
          <p:nvSpPr>
            <p:cNvPr id="63517" name="Text Box 8">
              <a:extLst>
                <a:ext uri="{FF2B5EF4-FFF2-40B4-BE49-F238E27FC236}">
                  <a16:creationId xmlns:a16="http://schemas.microsoft.com/office/drawing/2014/main" id="{D04B0DEC-0080-AE40-9293-376D4B48DD0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dirty="0">
                  <a:solidFill>
                    <a:srgbClr val="0000FF"/>
                  </a:solidFill>
                </a:rPr>
                <a:t>B</a:t>
              </a:r>
            </a:p>
          </p:txBody>
        </p:sp>
      </p:grpSp>
      <p:grpSp>
        <p:nvGrpSpPr>
          <p:cNvPr id="63492" name="Group 9">
            <a:extLst>
              <a:ext uri="{FF2B5EF4-FFF2-40B4-BE49-F238E27FC236}">
                <a16:creationId xmlns:a16="http://schemas.microsoft.com/office/drawing/2014/main" id="{8C91900C-A4B9-E040-B91F-33753D470300}"/>
              </a:ext>
            </a:extLst>
          </p:cNvPr>
          <p:cNvGrpSpPr>
            <a:grpSpLocks/>
          </p:cNvGrpSpPr>
          <p:nvPr/>
        </p:nvGrpSpPr>
        <p:grpSpPr bwMode="auto">
          <a:xfrm>
            <a:off x="5638800" y="4038600"/>
            <a:ext cx="533400" cy="533400"/>
            <a:chOff x="1824" y="2736"/>
            <a:chExt cx="336" cy="336"/>
          </a:xfrm>
        </p:grpSpPr>
        <p:sp>
          <p:nvSpPr>
            <p:cNvPr id="63514" name="Oval 10">
              <a:extLst>
                <a:ext uri="{FF2B5EF4-FFF2-40B4-BE49-F238E27FC236}">
                  <a16:creationId xmlns:a16="http://schemas.microsoft.com/office/drawing/2014/main" id="{E2DF4779-1482-7B46-9A9A-0301BEF220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3515" name="Text Box 11">
              <a:extLst>
                <a:ext uri="{FF2B5EF4-FFF2-40B4-BE49-F238E27FC236}">
                  <a16:creationId xmlns:a16="http://schemas.microsoft.com/office/drawing/2014/main" id="{6EC27931-DAE4-4B40-B9D6-C5A49652628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C</a:t>
              </a:r>
            </a:p>
          </p:txBody>
        </p:sp>
      </p:grpSp>
      <p:grpSp>
        <p:nvGrpSpPr>
          <p:cNvPr id="63493" name="Group 12">
            <a:extLst>
              <a:ext uri="{FF2B5EF4-FFF2-40B4-BE49-F238E27FC236}">
                <a16:creationId xmlns:a16="http://schemas.microsoft.com/office/drawing/2014/main" id="{D47E112C-A2E6-BD47-A503-FBDF67EEAFE9}"/>
              </a:ext>
            </a:extLst>
          </p:cNvPr>
          <p:cNvGrpSpPr>
            <a:grpSpLocks/>
          </p:cNvGrpSpPr>
          <p:nvPr/>
        </p:nvGrpSpPr>
        <p:grpSpPr bwMode="auto">
          <a:xfrm>
            <a:off x="7848600" y="2819400"/>
            <a:ext cx="533400" cy="533400"/>
            <a:chOff x="1824" y="2736"/>
            <a:chExt cx="336" cy="336"/>
          </a:xfrm>
        </p:grpSpPr>
        <p:sp>
          <p:nvSpPr>
            <p:cNvPr id="63512" name="Oval 13">
              <a:extLst>
                <a:ext uri="{FF2B5EF4-FFF2-40B4-BE49-F238E27FC236}">
                  <a16:creationId xmlns:a16="http://schemas.microsoft.com/office/drawing/2014/main" id="{93B8F36F-70CF-E74D-9A97-B28E2371ED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3513" name="Text Box 14">
              <a:extLst>
                <a:ext uri="{FF2B5EF4-FFF2-40B4-BE49-F238E27FC236}">
                  <a16:creationId xmlns:a16="http://schemas.microsoft.com/office/drawing/2014/main" id="{A9FF7ECB-2888-D04A-9DE5-50F43E4D042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E</a:t>
              </a:r>
            </a:p>
          </p:txBody>
        </p:sp>
      </p:grpSp>
      <p:grpSp>
        <p:nvGrpSpPr>
          <p:cNvPr id="63494" name="Group 15">
            <a:extLst>
              <a:ext uri="{FF2B5EF4-FFF2-40B4-BE49-F238E27FC236}">
                <a16:creationId xmlns:a16="http://schemas.microsoft.com/office/drawing/2014/main" id="{99F98BF5-FB2B-3647-8F17-508D76D00478}"/>
              </a:ext>
            </a:extLst>
          </p:cNvPr>
          <p:cNvGrpSpPr>
            <a:grpSpLocks/>
          </p:cNvGrpSpPr>
          <p:nvPr/>
        </p:nvGrpSpPr>
        <p:grpSpPr bwMode="auto">
          <a:xfrm>
            <a:off x="6858000" y="2895600"/>
            <a:ext cx="533400" cy="533400"/>
            <a:chOff x="1824" y="2736"/>
            <a:chExt cx="336" cy="336"/>
          </a:xfrm>
        </p:grpSpPr>
        <p:sp>
          <p:nvSpPr>
            <p:cNvPr id="63510" name="Oval 16">
              <a:extLst>
                <a:ext uri="{FF2B5EF4-FFF2-40B4-BE49-F238E27FC236}">
                  <a16:creationId xmlns:a16="http://schemas.microsoft.com/office/drawing/2014/main" id="{E6CB1931-545F-AB49-88CD-303D74B75D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3511" name="Text Box 17">
              <a:extLst>
                <a:ext uri="{FF2B5EF4-FFF2-40B4-BE49-F238E27FC236}">
                  <a16:creationId xmlns:a16="http://schemas.microsoft.com/office/drawing/2014/main" id="{22E03F51-FAE9-EF49-BBDF-6BA5F86D413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D</a:t>
              </a:r>
            </a:p>
          </p:txBody>
        </p:sp>
      </p:grpSp>
      <p:sp>
        <p:nvSpPr>
          <p:cNvPr id="63495" name="Line 18">
            <a:extLst>
              <a:ext uri="{FF2B5EF4-FFF2-40B4-BE49-F238E27FC236}">
                <a16:creationId xmlns:a16="http://schemas.microsoft.com/office/drawing/2014/main" id="{8D93CFFA-3466-934F-8073-3C17C9205FA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162800" y="23622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63496" name="Group 19">
            <a:extLst>
              <a:ext uri="{FF2B5EF4-FFF2-40B4-BE49-F238E27FC236}">
                <a16:creationId xmlns:a16="http://schemas.microsoft.com/office/drawing/2014/main" id="{DCB6E008-B5B2-B64E-AE1A-7D2647215475}"/>
              </a:ext>
            </a:extLst>
          </p:cNvPr>
          <p:cNvGrpSpPr>
            <a:grpSpLocks/>
          </p:cNvGrpSpPr>
          <p:nvPr/>
        </p:nvGrpSpPr>
        <p:grpSpPr bwMode="auto">
          <a:xfrm>
            <a:off x="6400800" y="4038600"/>
            <a:ext cx="533400" cy="533400"/>
            <a:chOff x="1824" y="2736"/>
            <a:chExt cx="336" cy="336"/>
          </a:xfrm>
        </p:grpSpPr>
        <p:sp>
          <p:nvSpPr>
            <p:cNvPr id="63508" name="Oval 20">
              <a:extLst>
                <a:ext uri="{FF2B5EF4-FFF2-40B4-BE49-F238E27FC236}">
                  <a16:creationId xmlns:a16="http://schemas.microsoft.com/office/drawing/2014/main" id="{3A465F7F-CE86-314C-ACD9-9D75AC7A79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3509" name="Text Box 21">
              <a:extLst>
                <a:ext uri="{FF2B5EF4-FFF2-40B4-BE49-F238E27FC236}">
                  <a16:creationId xmlns:a16="http://schemas.microsoft.com/office/drawing/2014/main" id="{7A65937A-FD76-5946-BE25-2BCB1F7D163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F</a:t>
              </a:r>
            </a:p>
          </p:txBody>
        </p:sp>
      </p:grpSp>
      <p:grpSp>
        <p:nvGrpSpPr>
          <p:cNvPr id="63497" name="Group 22">
            <a:extLst>
              <a:ext uri="{FF2B5EF4-FFF2-40B4-BE49-F238E27FC236}">
                <a16:creationId xmlns:a16="http://schemas.microsoft.com/office/drawing/2014/main" id="{96DB443B-CFBE-1C4C-A080-3EB6209F8179}"/>
              </a:ext>
            </a:extLst>
          </p:cNvPr>
          <p:cNvGrpSpPr>
            <a:grpSpLocks/>
          </p:cNvGrpSpPr>
          <p:nvPr/>
        </p:nvGrpSpPr>
        <p:grpSpPr bwMode="auto">
          <a:xfrm>
            <a:off x="7924800" y="4038600"/>
            <a:ext cx="533400" cy="533400"/>
            <a:chOff x="1824" y="2736"/>
            <a:chExt cx="336" cy="336"/>
          </a:xfrm>
        </p:grpSpPr>
        <p:sp>
          <p:nvSpPr>
            <p:cNvPr id="63506" name="Oval 23">
              <a:extLst>
                <a:ext uri="{FF2B5EF4-FFF2-40B4-BE49-F238E27FC236}">
                  <a16:creationId xmlns:a16="http://schemas.microsoft.com/office/drawing/2014/main" id="{74A08587-B057-BC42-A52C-1C2C7CF2A3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3507" name="Text Box 24">
              <a:extLst>
                <a:ext uri="{FF2B5EF4-FFF2-40B4-BE49-F238E27FC236}">
                  <a16:creationId xmlns:a16="http://schemas.microsoft.com/office/drawing/2014/main" id="{3F320D62-EF97-3848-94A0-C2C231F5F92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G</a:t>
              </a:r>
            </a:p>
          </p:txBody>
        </p:sp>
      </p:grpSp>
      <p:sp>
        <p:nvSpPr>
          <p:cNvPr id="63498" name="Line 25">
            <a:extLst>
              <a:ext uri="{FF2B5EF4-FFF2-40B4-BE49-F238E27FC236}">
                <a16:creationId xmlns:a16="http://schemas.microsoft.com/office/drawing/2014/main" id="{C7BDF10F-1FA3-4241-ACC2-38DB90AAAC1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400800" y="2286000"/>
            <a:ext cx="457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499" name="Line 26">
            <a:extLst>
              <a:ext uri="{FF2B5EF4-FFF2-40B4-BE49-F238E27FC236}">
                <a16:creationId xmlns:a16="http://schemas.microsoft.com/office/drawing/2014/main" id="{A874BE1E-95CA-D748-BC8B-6FA0171A8DB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943600" y="3352800"/>
            <a:ext cx="228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00" name="Line 27">
            <a:extLst>
              <a:ext uri="{FF2B5EF4-FFF2-40B4-BE49-F238E27FC236}">
                <a16:creationId xmlns:a16="http://schemas.microsoft.com/office/drawing/2014/main" id="{56415375-85BA-6C46-8409-AC201BEA1ED2}"/>
              </a:ext>
            </a:extLst>
          </p:cNvPr>
          <p:cNvSpPr>
            <a:spLocks noChangeShapeType="1"/>
          </p:cNvSpPr>
          <p:nvPr/>
        </p:nvSpPr>
        <p:spPr bwMode="auto">
          <a:xfrm>
            <a:off x="6324600" y="3352800"/>
            <a:ext cx="3048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01" name="Line 28">
            <a:extLst>
              <a:ext uri="{FF2B5EF4-FFF2-40B4-BE49-F238E27FC236}">
                <a16:creationId xmlns:a16="http://schemas.microsoft.com/office/drawing/2014/main" id="{F88F3C18-4DF6-9C4C-B1B0-4D9F76FDA7A7}"/>
              </a:ext>
            </a:extLst>
          </p:cNvPr>
          <p:cNvSpPr>
            <a:spLocks noChangeShapeType="1"/>
          </p:cNvSpPr>
          <p:nvPr/>
        </p:nvSpPr>
        <p:spPr bwMode="auto">
          <a:xfrm>
            <a:off x="7315200" y="2209800"/>
            <a:ext cx="685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02" name="Line 29">
            <a:extLst>
              <a:ext uri="{FF2B5EF4-FFF2-40B4-BE49-F238E27FC236}">
                <a16:creationId xmlns:a16="http://schemas.microsoft.com/office/drawing/2014/main" id="{CCABC929-C491-5240-832C-EB3DF8CD8B21}"/>
              </a:ext>
            </a:extLst>
          </p:cNvPr>
          <p:cNvSpPr>
            <a:spLocks noChangeShapeType="1"/>
          </p:cNvSpPr>
          <p:nvPr/>
        </p:nvSpPr>
        <p:spPr bwMode="auto">
          <a:xfrm>
            <a:off x="8153400" y="33528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04" name="Text Box 31">
            <a:extLst>
              <a:ext uri="{FF2B5EF4-FFF2-40B4-BE49-F238E27FC236}">
                <a16:creationId xmlns:a16="http://schemas.microsoft.com/office/drawing/2014/main" id="{FB3B711E-7974-7A4B-93ED-AEAEF62E83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863" y="5500687"/>
            <a:ext cx="469652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 err="1"/>
              <a:t>toVisit</a:t>
            </a:r>
            <a:r>
              <a:rPr lang="en-US" altLang="en-US" sz="2800" dirty="0"/>
              <a:t>-queue: </a:t>
            </a:r>
            <a:r>
              <a:rPr lang="en-US" altLang="en-US" sz="2800" dirty="0">
                <a:solidFill>
                  <a:srgbClr val="0000FF"/>
                </a:solidFill>
              </a:rPr>
              <a:t>D E C F</a:t>
            </a:r>
          </a:p>
        </p:txBody>
      </p:sp>
      <p:sp>
        <p:nvSpPr>
          <p:cNvPr id="33" name="Text Box 37">
            <a:extLst>
              <a:ext uri="{FF2B5EF4-FFF2-40B4-BE49-F238E27FC236}">
                <a16:creationId xmlns:a16="http://schemas.microsoft.com/office/drawing/2014/main" id="{8EE66F3F-D193-7445-9BC9-2C61E5C4B9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9020" y="6019800"/>
            <a:ext cx="3200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/>
              <a:t>printed: A B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16CF24FE-F65E-DE45-A77D-A35DA9031601}"/>
              </a:ext>
            </a:extLst>
          </p:cNvPr>
          <p:cNvSpPr txBox="1"/>
          <p:nvPr/>
        </p:nvSpPr>
        <p:spPr>
          <a:xfrm>
            <a:off x="364274" y="2095500"/>
            <a:ext cx="504035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C00000"/>
                </a:solidFill>
              </a:rPr>
              <a:t>treeSearch</a:t>
            </a:r>
            <a:r>
              <a:rPr lang="en-US" sz="2400" dirty="0"/>
              <a:t>( </a:t>
            </a:r>
            <a:r>
              <a:rPr lang="en-US" sz="2400" dirty="0" err="1">
                <a:solidFill>
                  <a:srgbClr val="00B0F0"/>
                </a:solidFill>
              </a:rPr>
              <a:t>toVisit</a:t>
            </a:r>
            <a:r>
              <a:rPr lang="en-US" sz="2400" dirty="0"/>
              <a:t> )</a:t>
            </a:r>
          </a:p>
          <a:p>
            <a:r>
              <a:rPr lang="en-US" sz="2400" dirty="0"/>
              <a:t>     </a:t>
            </a:r>
            <a:r>
              <a:rPr lang="en-US" sz="2400" dirty="0">
                <a:solidFill>
                  <a:srgbClr val="0000FF"/>
                </a:solidFill>
              </a:rPr>
              <a:t>while</a:t>
            </a:r>
            <a:r>
              <a:rPr lang="en-US" sz="2400" dirty="0"/>
              <a:t> !</a:t>
            </a:r>
            <a:r>
              <a:rPr lang="en-US" sz="2400" dirty="0" err="1">
                <a:solidFill>
                  <a:srgbClr val="00B0F0"/>
                </a:solidFill>
              </a:rPr>
              <a:t>toVisit</a:t>
            </a:r>
            <a:r>
              <a:rPr lang="en-US" sz="2400" dirty="0" err="1"/>
              <a:t>.empty</a:t>
            </a:r>
            <a:r>
              <a:rPr lang="en-US" sz="2400" dirty="0"/>
              <a:t>()</a:t>
            </a:r>
          </a:p>
          <a:p>
            <a:r>
              <a:rPr lang="en-US" sz="2400" dirty="0"/>
              <a:t>          </a:t>
            </a:r>
            <a:r>
              <a:rPr lang="en-US" sz="2400" dirty="0">
                <a:solidFill>
                  <a:srgbClr val="00B0F0"/>
                </a:solidFill>
              </a:rPr>
              <a:t>v</a:t>
            </a:r>
            <a:r>
              <a:rPr lang="en-US" sz="2400" dirty="0"/>
              <a:t> = </a:t>
            </a:r>
            <a:r>
              <a:rPr lang="en-US" sz="2400" dirty="0" err="1">
                <a:solidFill>
                  <a:srgbClr val="00B0F0"/>
                </a:solidFill>
              </a:rPr>
              <a:t>toVisit</a:t>
            </a:r>
            <a:r>
              <a:rPr lang="en-US" sz="2400" dirty="0" err="1"/>
              <a:t>.remove</a:t>
            </a:r>
            <a:r>
              <a:rPr lang="en-US" sz="2400" dirty="0"/>
              <a:t>()</a:t>
            </a:r>
          </a:p>
          <a:p>
            <a:r>
              <a:rPr lang="en-US" sz="2400" dirty="0"/>
              <a:t>          </a:t>
            </a:r>
            <a:r>
              <a:rPr lang="en-US" sz="2400" dirty="0">
                <a:solidFill>
                  <a:srgbClr val="00B050"/>
                </a:solidFill>
              </a:rPr>
              <a:t>// visit v, e.g., print it out</a:t>
            </a:r>
          </a:p>
          <a:p>
            <a:r>
              <a:rPr lang="en-US" sz="2400" dirty="0"/>
              <a:t>          </a:t>
            </a:r>
            <a:r>
              <a:rPr lang="en-US" sz="2400" dirty="0">
                <a:solidFill>
                  <a:srgbClr val="0000FF"/>
                </a:solidFill>
              </a:rPr>
              <a:t>for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00B0F0"/>
                </a:solidFill>
              </a:rPr>
              <a:t>c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0000FF"/>
                </a:solidFill>
              </a:rPr>
              <a:t>in</a:t>
            </a:r>
            <a:r>
              <a:rPr lang="en-US" sz="2400" dirty="0"/>
              <a:t> </a:t>
            </a:r>
            <a:r>
              <a:rPr lang="en-US" sz="2400" dirty="0" err="1">
                <a:solidFill>
                  <a:srgbClr val="00B0F0"/>
                </a:solidFill>
              </a:rPr>
              <a:t>v</a:t>
            </a:r>
            <a:r>
              <a:rPr lang="en-US" sz="2400" dirty="0" err="1"/>
              <a:t>.getChildren</a:t>
            </a:r>
            <a:r>
              <a:rPr lang="en-US" sz="2400" dirty="0"/>
              <a:t>()</a:t>
            </a:r>
          </a:p>
          <a:p>
            <a:r>
              <a:rPr lang="en-US" sz="2400" dirty="0"/>
              <a:t>               </a:t>
            </a:r>
            <a:r>
              <a:rPr lang="en-US" sz="2400" dirty="0" err="1">
                <a:solidFill>
                  <a:srgbClr val="00B0F0"/>
                </a:solidFill>
              </a:rPr>
              <a:t>toVisit</a:t>
            </a:r>
            <a:r>
              <a:rPr lang="en-US" sz="2400" dirty="0" err="1"/>
              <a:t>.add</a:t>
            </a:r>
            <a:r>
              <a:rPr lang="en-US" sz="2400" dirty="0"/>
              <a:t>(c)</a:t>
            </a:r>
          </a:p>
        </p:txBody>
      </p:sp>
      <p:sp>
        <p:nvSpPr>
          <p:cNvPr id="35" name="Rectangle 32">
            <a:extLst>
              <a:ext uri="{FF2B5EF4-FFF2-40B4-BE49-F238E27FC236}">
                <a16:creationId xmlns:a16="http://schemas.microsoft.com/office/drawing/2014/main" id="{5BF18B7D-DAD2-2C46-8DF5-8DE01EE77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7508" y="3651117"/>
            <a:ext cx="3423424" cy="741556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187142670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2">
            <a:extLst>
              <a:ext uri="{FF2B5EF4-FFF2-40B4-BE49-F238E27FC236}">
                <a16:creationId xmlns:a16="http://schemas.microsoft.com/office/drawing/2014/main" id="{0FD67347-FA38-174A-8070-BA3E0D8ABB7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1596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Tree BFS</a:t>
            </a:r>
          </a:p>
        </p:txBody>
      </p:sp>
      <p:grpSp>
        <p:nvGrpSpPr>
          <p:cNvPr id="63490" name="Group 3">
            <a:extLst>
              <a:ext uri="{FF2B5EF4-FFF2-40B4-BE49-F238E27FC236}">
                <a16:creationId xmlns:a16="http://schemas.microsoft.com/office/drawing/2014/main" id="{8E40CC99-6095-9F4D-9452-23425CC55CF7}"/>
              </a:ext>
            </a:extLst>
          </p:cNvPr>
          <p:cNvGrpSpPr>
            <a:grpSpLocks/>
          </p:cNvGrpSpPr>
          <p:nvPr/>
        </p:nvGrpSpPr>
        <p:grpSpPr bwMode="auto">
          <a:xfrm>
            <a:off x="6781800" y="1828800"/>
            <a:ext cx="533400" cy="533400"/>
            <a:chOff x="1824" y="2736"/>
            <a:chExt cx="336" cy="336"/>
          </a:xfrm>
        </p:grpSpPr>
        <p:sp>
          <p:nvSpPr>
            <p:cNvPr id="63518" name="Oval 4">
              <a:extLst>
                <a:ext uri="{FF2B5EF4-FFF2-40B4-BE49-F238E27FC236}">
                  <a16:creationId xmlns:a16="http://schemas.microsoft.com/office/drawing/2014/main" id="{57AA6808-D62F-4A44-A6A0-0B6831E086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3519" name="Text Box 5">
              <a:extLst>
                <a:ext uri="{FF2B5EF4-FFF2-40B4-BE49-F238E27FC236}">
                  <a16:creationId xmlns:a16="http://schemas.microsoft.com/office/drawing/2014/main" id="{5842F0D7-4C8E-444E-947B-2E079C0085C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dirty="0"/>
                <a:t>A</a:t>
              </a:r>
            </a:p>
          </p:txBody>
        </p:sp>
      </p:grpSp>
      <p:grpSp>
        <p:nvGrpSpPr>
          <p:cNvPr id="63491" name="Group 6">
            <a:extLst>
              <a:ext uri="{FF2B5EF4-FFF2-40B4-BE49-F238E27FC236}">
                <a16:creationId xmlns:a16="http://schemas.microsoft.com/office/drawing/2014/main" id="{17481815-7003-7746-8AE1-DE526D914EBF}"/>
              </a:ext>
            </a:extLst>
          </p:cNvPr>
          <p:cNvGrpSpPr>
            <a:grpSpLocks/>
          </p:cNvGrpSpPr>
          <p:nvPr/>
        </p:nvGrpSpPr>
        <p:grpSpPr bwMode="auto">
          <a:xfrm>
            <a:off x="6019800" y="2819400"/>
            <a:ext cx="533400" cy="533400"/>
            <a:chOff x="1824" y="2736"/>
            <a:chExt cx="336" cy="336"/>
          </a:xfrm>
        </p:grpSpPr>
        <p:sp>
          <p:nvSpPr>
            <p:cNvPr id="63516" name="Oval 7">
              <a:extLst>
                <a:ext uri="{FF2B5EF4-FFF2-40B4-BE49-F238E27FC236}">
                  <a16:creationId xmlns:a16="http://schemas.microsoft.com/office/drawing/2014/main" id="{30A1A50D-ADCB-AF4C-A726-FBFA97452D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3517" name="Text Box 8">
              <a:extLst>
                <a:ext uri="{FF2B5EF4-FFF2-40B4-BE49-F238E27FC236}">
                  <a16:creationId xmlns:a16="http://schemas.microsoft.com/office/drawing/2014/main" id="{D04B0DEC-0080-AE40-9293-376D4B48DD0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dirty="0"/>
                <a:t>B</a:t>
              </a:r>
            </a:p>
          </p:txBody>
        </p:sp>
      </p:grpSp>
      <p:grpSp>
        <p:nvGrpSpPr>
          <p:cNvPr id="63492" name="Group 9">
            <a:extLst>
              <a:ext uri="{FF2B5EF4-FFF2-40B4-BE49-F238E27FC236}">
                <a16:creationId xmlns:a16="http://schemas.microsoft.com/office/drawing/2014/main" id="{8C91900C-A4B9-E040-B91F-33753D470300}"/>
              </a:ext>
            </a:extLst>
          </p:cNvPr>
          <p:cNvGrpSpPr>
            <a:grpSpLocks/>
          </p:cNvGrpSpPr>
          <p:nvPr/>
        </p:nvGrpSpPr>
        <p:grpSpPr bwMode="auto">
          <a:xfrm>
            <a:off x="5638800" y="4038600"/>
            <a:ext cx="533400" cy="533400"/>
            <a:chOff x="1824" y="2736"/>
            <a:chExt cx="336" cy="336"/>
          </a:xfrm>
        </p:grpSpPr>
        <p:sp>
          <p:nvSpPr>
            <p:cNvPr id="63514" name="Oval 10">
              <a:extLst>
                <a:ext uri="{FF2B5EF4-FFF2-40B4-BE49-F238E27FC236}">
                  <a16:creationId xmlns:a16="http://schemas.microsoft.com/office/drawing/2014/main" id="{E2DF4779-1482-7B46-9A9A-0301BEF220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3515" name="Text Box 11">
              <a:extLst>
                <a:ext uri="{FF2B5EF4-FFF2-40B4-BE49-F238E27FC236}">
                  <a16:creationId xmlns:a16="http://schemas.microsoft.com/office/drawing/2014/main" id="{6EC27931-DAE4-4B40-B9D6-C5A49652628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C</a:t>
              </a:r>
            </a:p>
          </p:txBody>
        </p:sp>
      </p:grpSp>
      <p:grpSp>
        <p:nvGrpSpPr>
          <p:cNvPr id="63493" name="Group 12">
            <a:extLst>
              <a:ext uri="{FF2B5EF4-FFF2-40B4-BE49-F238E27FC236}">
                <a16:creationId xmlns:a16="http://schemas.microsoft.com/office/drawing/2014/main" id="{D47E112C-A2E6-BD47-A503-FBDF67EEAFE9}"/>
              </a:ext>
            </a:extLst>
          </p:cNvPr>
          <p:cNvGrpSpPr>
            <a:grpSpLocks/>
          </p:cNvGrpSpPr>
          <p:nvPr/>
        </p:nvGrpSpPr>
        <p:grpSpPr bwMode="auto">
          <a:xfrm>
            <a:off x="7848600" y="2819400"/>
            <a:ext cx="533400" cy="533400"/>
            <a:chOff x="1824" y="2736"/>
            <a:chExt cx="336" cy="336"/>
          </a:xfrm>
        </p:grpSpPr>
        <p:sp>
          <p:nvSpPr>
            <p:cNvPr id="63512" name="Oval 13">
              <a:extLst>
                <a:ext uri="{FF2B5EF4-FFF2-40B4-BE49-F238E27FC236}">
                  <a16:creationId xmlns:a16="http://schemas.microsoft.com/office/drawing/2014/main" id="{93B8F36F-70CF-E74D-9A97-B28E2371ED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3513" name="Text Box 14">
              <a:extLst>
                <a:ext uri="{FF2B5EF4-FFF2-40B4-BE49-F238E27FC236}">
                  <a16:creationId xmlns:a16="http://schemas.microsoft.com/office/drawing/2014/main" id="{A9FF7ECB-2888-D04A-9DE5-50F43E4D042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E</a:t>
              </a:r>
            </a:p>
          </p:txBody>
        </p:sp>
      </p:grpSp>
      <p:grpSp>
        <p:nvGrpSpPr>
          <p:cNvPr id="63494" name="Group 15">
            <a:extLst>
              <a:ext uri="{FF2B5EF4-FFF2-40B4-BE49-F238E27FC236}">
                <a16:creationId xmlns:a16="http://schemas.microsoft.com/office/drawing/2014/main" id="{99F98BF5-FB2B-3647-8F17-508D76D00478}"/>
              </a:ext>
            </a:extLst>
          </p:cNvPr>
          <p:cNvGrpSpPr>
            <a:grpSpLocks/>
          </p:cNvGrpSpPr>
          <p:nvPr/>
        </p:nvGrpSpPr>
        <p:grpSpPr bwMode="auto">
          <a:xfrm>
            <a:off x="6858000" y="2895600"/>
            <a:ext cx="533400" cy="533400"/>
            <a:chOff x="1824" y="2736"/>
            <a:chExt cx="336" cy="336"/>
          </a:xfrm>
        </p:grpSpPr>
        <p:sp>
          <p:nvSpPr>
            <p:cNvPr id="63510" name="Oval 16">
              <a:extLst>
                <a:ext uri="{FF2B5EF4-FFF2-40B4-BE49-F238E27FC236}">
                  <a16:creationId xmlns:a16="http://schemas.microsoft.com/office/drawing/2014/main" id="{E6CB1931-545F-AB49-88CD-303D74B75D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3511" name="Text Box 17">
              <a:extLst>
                <a:ext uri="{FF2B5EF4-FFF2-40B4-BE49-F238E27FC236}">
                  <a16:creationId xmlns:a16="http://schemas.microsoft.com/office/drawing/2014/main" id="{22E03F51-FAE9-EF49-BBDF-6BA5F86D413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D</a:t>
              </a:r>
            </a:p>
          </p:txBody>
        </p:sp>
      </p:grpSp>
      <p:sp>
        <p:nvSpPr>
          <p:cNvPr id="63495" name="Line 18">
            <a:extLst>
              <a:ext uri="{FF2B5EF4-FFF2-40B4-BE49-F238E27FC236}">
                <a16:creationId xmlns:a16="http://schemas.microsoft.com/office/drawing/2014/main" id="{8D93CFFA-3466-934F-8073-3C17C9205FA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162800" y="23622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63496" name="Group 19">
            <a:extLst>
              <a:ext uri="{FF2B5EF4-FFF2-40B4-BE49-F238E27FC236}">
                <a16:creationId xmlns:a16="http://schemas.microsoft.com/office/drawing/2014/main" id="{DCB6E008-B5B2-B64E-AE1A-7D2647215475}"/>
              </a:ext>
            </a:extLst>
          </p:cNvPr>
          <p:cNvGrpSpPr>
            <a:grpSpLocks/>
          </p:cNvGrpSpPr>
          <p:nvPr/>
        </p:nvGrpSpPr>
        <p:grpSpPr bwMode="auto">
          <a:xfrm>
            <a:off x="6400800" y="4038600"/>
            <a:ext cx="533400" cy="533400"/>
            <a:chOff x="1824" y="2736"/>
            <a:chExt cx="336" cy="336"/>
          </a:xfrm>
        </p:grpSpPr>
        <p:sp>
          <p:nvSpPr>
            <p:cNvPr id="63508" name="Oval 20">
              <a:extLst>
                <a:ext uri="{FF2B5EF4-FFF2-40B4-BE49-F238E27FC236}">
                  <a16:creationId xmlns:a16="http://schemas.microsoft.com/office/drawing/2014/main" id="{3A465F7F-CE86-314C-ACD9-9D75AC7A79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3509" name="Text Box 21">
              <a:extLst>
                <a:ext uri="{FF2B5EF4-FFF2-40B4-BE49-F238E27FC236}">
                  <a16:creationId xmlns:a16="http://schemas.microsoft.com/office/drawing/2014/main" id="{7A65937A-FD76-5946-BE25-2BCB1F7D163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F</a:t>
              </a:r>
            </a:p>
          </p:txBody>
        </p:sp>
      </p:grpSp>
      <p:grpSp>
        <p:nvGrpSpPr>
          <p:cNvPr id="63497" name="Group 22">
            <a:extLst>
              <a:ext uri="{FF2B5EF4-FFF2-40B4-BE49-F238E27FC236}">
                <a16:creationId xmlns:a16="http://schemas.microsoft.com/office/drawing/2014/main" id="{96DB443B-CFBE-1C4C-A080-3EB6209F8179}"/>
              </a:ext>
            </a:extLst>
          </p:cNvPr>
          <p:cNvGrpSpPr>
            <a:grpSpLocks/>
          </p:cNvGrpSpPr>
          <p:nvPr/>
        </p:nvGrpSpPr>
        <p:grpSpPr bwMode="auto">
          <a:xfrm>
            <a:off x="7924800" y="4038600"/>
            <a:ext cx="533400" cy="533400"/>
            <a:chOff x="1824" y="2736"/>
            <a:chExt cx="336" cy="336"/>
          </a:xfrm>
        </p:grpSpPr>
        <p:sp>
          <p:nvSpPr>
            <p:cNvPr id="63506" name="Oval 23">
              <a:extLst>
                <a:ext uri="{FF2B5EF4-FFF2-40B4-BE49-F238E27FC236}">
                  <a16:creationId xmlns:a16="http://schemas.microsoft.com/office/drawing/2014/main" id="{74A08587-B057-BC42-A52C-1C2C7CF2A3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3507" name="Text Box 24">
              <a:extLst>
                <a:ext uri="{FF2B5EF4-FFF2-40B4-BE49-F238E27FC236}">
                  <a16:creationId xmlns:a16="http://schemas.microsoft.com/office/drawing/2014/main" id="{3F320D62-EF97-3848-94A0-C2C231F5F92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G</a:t>
              </a:r>
            </a:p>
          </p:txBody>
        </p:sp>
      </p:grpSp>
      <p:sp>
        <p:nvSpPr>
          <p:cNvPr id="63498" name="Line 25">
            <a:extLst>
              <a:ext uri="{FF2B5EF4-FFF2-40B4-BE49-F238E27FC236}">
                <a16:creationId xmlns:a16="http://schemas.microsoft.com/office/drawing/2014/main" id="{C7BDF10F-1FA3-4241-ACC2-38DB90AAAC1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400800" y="2286000"/>
            <a:ext cx="457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499" name="Line 26">
            <a:extLst>
              <a:ext uri="{FF2B5EF4-FFF2-40B4-BE49-F238E27FC236}">
                <a16:creationId xmlns:a16="http://schemas.microsoft.com/office/drawing/2014/main" id="{A874BE1E-95CA-D748-BC8B-6FA0171A8DB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943600" y="3352800"/>
            <a:ext cx="228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00" name="Line 27">
            <a:extLst>
              <a:ext uri="{FF2B5EF4-FFF2-40B4-BE49-F238E27FC236}">
                <a16:creationId xmlns:a16="http://schemas.microsoft.com/office/drawing/2014/main" id="{56415375-85BA-6C46-8409-AC201BEA1ED2}"/>
              </a:ext>
            </a:extLst>
          </p:cNvPr>
          <p:cNvSpPr>
            <a:spLocks noChangeShapeType="1"/>
          </p:cNvSpPr>
          <p:nvPr/>
        </p:nvSpPr>
        <p:spPr bwMode="auto">
          <a:xfrm>
            <a:off x="6324600" y="3352800"/>
            <a:ext cx="3048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01" name="Line 28">
            <a:extLst>
              <a:ext uri="{FF2B5EF4-FFF2-40B4-BE49-F238E27FC236}">
                <a16:creationId xmlns:a16="http://schemas.microsoft.com/office/drawing/2014/main" id="{F88F3C18-4DF6-9C4C-B1B0-4D9F76FDA7A7}"/>
              </a:ext>
            </a:extLst>
          </p:cNvPr>
          <p:cNvSpPr>
            <a:spLocks noChangeShapeType="1"/>
          </p:cNvSpPr>
          <p:nvPr/>
        </p:nvSpPr>
        <p:spPr bwMode="auto">
          <a:xfrm>
            <a:off x="7315200" y="2209800"/>
            <a:ext cx="685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02" name="Line 29">
            <a:extLst>
              <a:ext uri="{FF2B5EF4-FFF2-40B4-BE49-F238E27FC236}">
                <a16:creationId xmlns:a16="http://schemas.microsoft.com/office/drawing/2014/main" id="{CCABC929-C491-5240-832C-EB3DF8CD8B21}"/>
              </a:ext>
            </a:extLst>
          </p:cNvPr>
          <p:cNvSpPr>
            <a:spLocks noChangeShapeType="1"/>
          </p:cNvSpPr>
          <p:nvPr/>
        </p:nvSpPr>
        <p:spPr bwMode="auto">
          <a:xfrm>
            <a:off x="8153400" y="33528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04" name="Text Box 31">
            <a:extLst>
              <a:ext uri="{FF2B5EF4-FFF2-40B4-BE49-F238E27FC236}">
                <a16:creationId xmlns:a16="http://schemas.microsoft.com/office/drawing/2014/main" id="{FB3B711E-7974-7A4B-93ED-AEAEF62E83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863" y="5500687"/>
            <a:ext cx="469652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 err="1"/>
              <a:t>toVisit</a:t>
            </a:r>
            <a:r>
              <a:rPr lang="en-US" altLang="en-US" sz="2800" dirty="0"/>
              <a:t>-queue: D E C F</a:t>
            </a:r>
          </a:p>
        </p:txBody>
      </p:sp>
      <p:sp>
        <p:nvSpPr>
          <p:cNvPr id="33" name="Text Box 37">
            <a:extLst>
              <a:ext uri="{FF2B5EF4-FFF2-40B4-BE49-F238E27FC236}">
                <a16:creationId xmlns:a16="http://schemas.microsoft.com/office/drawing/2014/main" id="{8EE66F3F-D193-7445-9BC9-2C61E5C4B9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9020" y="6019800"/>
            <a:ext cx="3200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/>
              <a:t>printed: A B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16CF24FE-F65E-DE45-A77D-A35DA9031601}"/>
              </a:ext>
            </a:extLst>
          </p:cNvPr>
          <p:cNvSpPr txBox="1"/>
          <p:nvPr/>
        </p:nvSpPr>
        <p:spPr>
          <a:xfrm>
            <a:off x="364274" y="2095500"/>
            <a:ext cx="504035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C00000"/>
                </a:solidFill>
              </a:rPr>
              <a:t>treeSearch</a:t>
            </a:r>
            <a:r>
              <a:rPr lang="en-US" sz="2400" dirty="0"/>
              <a:t>( </a:t>
            </a:r>
            <a:r>
              <a:rPr lang="en-US" sz="2400" dirty="0" err="1">
                <a:solidFill>
                  <a:srgbClr val="00B0F0"/>
                </a:solidFill>
              </a:rPr>
              <a:t>toVisit</a:t>
            </a:r>
            <a:r>
              <a:rPr lang="en-US" sz="2400" dirty="0"/>
              <a:t> )</a:t>
            </a:r>
          </a:p>
          <a:p>
            <a:r>
              <a:rPr lang="en-US" sz="2400" dirty="0"/>
              <a:t>     </a:t>
            </a:r>
            <a:r>
              <a:rPr lang="en-US" sz="2400" dirty="0">
                <a:solidFill>
                  <a:srgbClr val="0000FF"/>
                </a:solidFill>
              </a:rPr>
              <a:t>while</a:t>
            </a:r>
            <a:r>
              <a:rPr lang="en-US" sz="2400" dirty="0"/>
              <a:t> !</a:t>
            </a:r>
            <a:r>
              <a:rPr lang="en-US" sz="2400" dirty="0" err="1">
                <a:solidFill>
                  <a:srgbClr val="00B0F0"/>
                </a:solidFill>
              </a:rPr>
              <a:t>toVisit</a:t>
            </a:r>
            <a:r>
              <a:rPr lang="en-US" sz="2400" dirty="0" err="1"/>
              <a:t>.empty</a:t>
            </a:r>
            <a:r>
              <a:rPr lang="en-US" sz="2400" dirty="0"/>
              <a:t>()</a:t>
            </a:r>
          </a:p>
          <a:p>
            <a:r>
              <a:rPr lang="en-US" sz="2400" dirty="0"/>
              <a:t>          </a:t>
            </a:r>
            <a:r>
              <a:rPr lang="en-US" sz="2400" dirty="0">
                <a:solidFill>
                  <a:srgbClr val="00B0F0"/>
                </a:solidFill>
              </a:rPr>
              <a:t>v</a:t>
            </a:r>
            <a:r>
              <a:rPr lang="en-US" sz="2400" dirty="0"/>
              <a:t> = </a:t>
            </a:r>
            <a:r>
              <a:rPr lang="en-US" sz="2400" dirty="0" err="1">
                <a:solidFill>
                  <a:srgbClr val="00B0F0"/>
                </a:solidFill>
              </a:rPr>
              <a:t>toVisit</a:t>
            </a:r>
            <a:r>
              <a:rPr lang="en-US" sz="2400" dirty="0" err="1"/>
              <a:t>.remove</a:t>
            </a:r>
            <a:r>
              <a:rPr lang="en-US" sz="2400" dirty="0"/>
              <a:t>()</a:t>
            </a:r>
          </a:p>
          <a:p>
            <a:r>
              <a:rPr lang="en-US" sz="2400" dirty="0"/>
              <a:t>          </a:t>
            </a:r>
            <a:r>
              <a:rPr lang="en-US" sz="2400" dirty="0">
                <a:solidFill>
                  <a:srgbClr val="00B050"/>
                </a:solidFill>
              </a:rPr>
              <a:t>// visit v, e.g., print it out</a:t>
            </a:r>
          </a:p>
          <a:p>
            <a:r>
              <a:rPr lang="en-US" sz="2400" dirty="0"/>
              <a:t>          </a:t>
            </a:r>
            <a:r>
              <a:rPr lang="en-US" sz="2400" dirty="0">
                <a:solidFill>
                  <a:srgbClr val="0000FF"/>
                </a:solidFill>
              </a:rPr>
              <a:t>for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00B0F0"/>
                </a:solidFill>
              </a:rPr>
              <a:t>c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0000FF"/>
                </a:solidFill>
              </a:rPr>
              <a:t>in</a:t>
            </a:r>
            <a:r>
              <a:rPr lang="en-US" sz="2400" dirty="0"/>
              <a:t> </a:t>
            </a:r>
            <a:r>
              <a:rPr lang="en-US" sz="2400" dirty="0" err="1">
                <a:solidFill>
                  <a:srgbClr val="00B0F0"/>
                </a:solidFill>
              </a:rPr>
              <a:t>v</a:t>
            </a:r>
            <a:r>
              <a:rPr lang="en-US" sz="2400" dirty="0" err="1"/>
              <a:t>.getChildren</a:t>
            </a:r>
            <a:r>
              <a:rPr lang="en-US" sz="2400" dirty="0"/>
              <a:t>()</a:t>
            </a:r>
          </a:p>
          <a:p>
            <a:r>
              <a:rPr lang="en-US" sz="2400" dirty="0"/>
              <a:t>               </a:t>
            </a:r>
            <a:r>
              <a:rPr lang="en-US" sz="2400" dirty="0" err="1">
                <a:solidFill>
                  <a:srgbClr val="00B0F0"/>
                </a:solidFill>
              </a:rPr>
              <a:t>toVisit</a:t>
            </a:r>
            <a:r>
              <a:rPr lang="en-US" sz="2400" dirty="0" err="1"/>
              <a:t>.add</a:t>
            </a:r>
            <a:r>
              <a:rPr lang="en-US" sz="2400" dirty="0"/>
              <a:t>(c)</a:t>
            </a:r>
          </a:p>
        </p:txBody>
      </p:sp>
      <p:sp>
        <p:nvSpPr>
          <p:cNvPr id="35" name="Rectangle 32">
            <a:extLst>
              <a:ext uri="{FF2B5EF4-FFF2-40B4-BE49-F238E27FC236}">
                <a16:creationId xmlns:a16="http://schemas.microsoft.com/office/drawing/2014/main" id="{5BF18B7D-DAD2-2C46-8DF5-8DE01EE77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1489" y="2895600"/>
            <a:ext cx="3423424" cy="741556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10469554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CA9EEC-E3A3-EB44-AAD4-3923E9D0EC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Admin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AEA9CC-0B47-D54F-9E57-B24418DD23FB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Assignment 9: Text Generation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218951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2">
            <a:extLst>
              <a:ext uri="{FF2B5EF4-FFF2-40B4-BE49-F238E27FC236}">
                <a16:creationId xmlns:a16="http://schemas.microsoft.com/office/drawing/2014/main" id="{0FD67347-FA38-174A-8070-BA3E0D8ABB7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1596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Tree BFS</a:t>
            </a:r>
          </a:p>
        </p:txBody>
      </p:sp>
      <p:grpSp>
        <p:nvGrpSpPr>
          <p:cNvPr id="63490" name="Group 3">
            <a:extLst>
              <a:ext uri="{FF2B5EF4-FFF2-40B4-BE49-F238E27FC236}">
                <a16:creationId xmlns:a16="http://schemas.microsoft.com/office/drawing/2014/main" id="{8E40CC99-6095-9F4D-9452-23425CC55CF7}"/>
              </a:ext>
            </a:extLst>
          </p:cNvPr>
          <p:cNvGrpSpPr>
            <a:grpSpLocks/>
          </p:cNvGrpSpPr>
          <p:nvPr/>
        </p:nvGrpSpPr>
        <p:grpSpPr bwMode="auto">
          <a:xfrm>
            <a:off x="6781800" y="1828800"/>
            <a:ext cx="533400" cy="533400"/>
            <a:chOff x="1824" y="2736"/>
            <a:chExt cx="336" cy="336"/>
          </a:xfrm>
        </p:grpSpPr>
        <p:sp>
          <p:nvSpPr>
            <p:cNvPr id="63518" name="Oval 4">
              <a:extLst>
                <a:ext uri="{FF2B5EF4-FFF2-40B4-BE49-F238E27FC236}">
                  <a16:creationId xmlns:a16="http://schemas.microsoft.com/office/drawing/2014/main" id="{57AA6808-D62F-4A44-A6A0-0B6831E086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3519" name="Text Box 5">
              <a:extLst>
                <a:ext uri="{FF2B5EF4-FFF2-40B4-BE49-F238E27FC236}">
                  <a16:creationId xmlns:a16="http://schemas.microsoft.com/office/drawing/2014/main" id="{5842F0D7-4C8E-444E-947B-2E079C0085C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dirty="0"/>
                <a:t>A</a:t>
              </a:r>
            </a:p>
          </p:txBody>
        </p:sp>
      </p:grpSp>
      <p:grpSp>
        <p:nvGrpSpPr>
          <p:cNvPr id="63491" name="Group 6">
            <a:extLst>
              <a:ext uri="{FF2B5EF4-FFF2-40B4-BE49-F238E27FC236}">
                <a16:creationId xmlns:a16="http://schemas.microsoft.com/office/drawing/2014/main" id="{17481815-7003-7746-8AE1-DE526D914EBF}"/>
              </a:ext>
            </a:extLst>
          </p:cNvPr>
          <p:cNvGrpSpPr>
            <a:grpSpLocks/>
          </p:cNvGrpSpPr>
          <p:nvPr/>
        </p:nvGrpSpPr>
        <p:grpSpPr bwMode="auto">
          <a:xfrm>
            <a:off x="6019800" y="2819400"/>
            <a:ext cx="533400" cy="533400"/>
            <a:chOff x="1824" y="2736"/>
            <a:chExt cx="336" cy="336"/>
          </a:xfrm>
        </p:grpSpPr>
        <p:sp>
          <p:nvSpPr>
            <p:cNvPr id="63516" name="Oval 7">
              <a:extLst>
                <a:ext uri="{FF2B5EF4-FFF2-40B4-BE49-F238E27FC236}">
                  <a16:creationId xmlns:a16="http://schemas.microsoft.com/office/drawing/2014/main" id="{30A1A50D-ADCB-AF4C-A726-FBFA97452D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3517" name="Text Box 8">
              <a:extLst>
                <a:ext uri="{FF2B5EF4-FFF2-40B4-BE49-F238E27FC236}">
                  <a16:creationId xmlns:a16="http://schemas.microsoft.com/office/drawing/2014/main" id="{D04B0DEC-0080-AE40-9293-376D4B48DD0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dirty="0"/>
                <a:t>B</a:t>
              </a:r>
            </a:p>
          </p:txBody>
        </p:sp>
      </p:grpSp>
      <p:grpSp>
        <p:nvGrpSpPr>
          <p:cNvPr id="63492" name="Group 9">
            <a:extLst>
              <a:ext uri="{FF2B5EF4-FFF2-40B4-BE49-F238E27FC236}">
                <a16:creationId xmlns:a16="http://schemas.microsoft.com/office/drawing/2014/main" id="{8C91900C-A4B9-E040-B91F-33753D470300}"/>
              </a:ext>
            </a:extLst>
          </p:cNvPr>
          <p:cNvGrpSpPr>
            <a:grpSpLocks/>
          </p:cNvGrpSpPr>
          <p:nvPr/>
        </p:nvGrpSpPr>
        <p:grpSpPr bwMode="auto">
          <a:xfrm>
            <a:off x="5638800" y="4038600"/>
            <a:ext cx="533400" cy="533400"/>
            <a:chOff x="1824" y="2736"/>
            <a:chExt cx="336" cy="336"/>
          </a:xfrm>
        </p:grpSpPr>
        <p:sp>
          <p:nvSpPr>
            <p:cNvPr id="63514" name="Oval 10">
              <a:extLst>
                <a:ext uri="{FF2B5EF4-FFF2-40B4-BE49-F238E27FC236}">
                  <a16:creationId xmlns:a16="http://schemas.microsoft.com/office/drawing/2014/main" id="{E2DF4779-1482-7B46-9A9A-0301BEF220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3515" name="Text Box 11">
              <a:extLst>
                <a:ext uri="{FF2B5EF4-FFF2-40B4-BE49-F238E27FC236}">
                  <a16:creationId xmlns:a16="http://schemas.microsoft.com/office/drawing/2014/main" id="{6EC27931-DAE4-4B40-B9D6-C5A49652628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C</a:t>
              </a:r>
            </a:p>
          </p:txBody>
        </p:sp>
      </p:grpSp>
      <p:grpSp>
        <p:nvGrpSpPr>
          <p:cNvPr id="63493" name="Group 12">
            <a:extLst>
              <a:ext uri="{FF2B5EF4-FFF2-40B4-BE49-F238E27FC236}">
                <a16:creationId xmlns:a16="http://schemas.microsoft.com/office/drawing/2014/main" id="{D47E112C-A2E6-BD47-A503-FBDF67EEAFE9}"/>
              </a:ext>
            </a:extLst>
          </p:cNvPr>
          <p:cNvGrpSpPr>
            <a:grpSpLocks/>
          </p:cNvGrpSpPr>
          <p:nvPr/>
        </p:nvGrpSpPr>
        <p:grpSpPr bwMode="auto">
          <a:xfrm>
            <a:off x="7848600" y="2819400"/>
            <a:ext cx="533400" cy="533400"/>
            <a:chOff x="1824" y="2736"/>
            <a:chExt cx="336" cy="336"/>
          </a:xfrm>
        </p:grpSpPr>
        <p:sp>
          <p:nvSpPr>
            <p:cNvPr id="63512" name="Oval 13">
              <a:extLst>
                <a:ext uri="{FF2B5EF4-FFF2-40B4-BE49-F238E27FC236}">
                  <a16:creationId xmlns:a16="http://schemas.microsoft.com/office/drawing/2014/main" id="{93B8F36F-70CF-E74D-9A97-B28E2371ED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3513" name="Text Box 14">
              <a:extLst>
                <a:ext uri="{FF2B5EF4-FFF2-40B4-BE49-F238E27FC236}">
                  <a16:creationId xmlns:a16="http://schemas.microsoft.com/office/drawing/2014/main" id="{A9FF7ECB-2888-D04A-9DE5-50F43E4D042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E</a:t>
              </a:r>
            </a:p>
          </p:txBody>
        </p:sp>
      </p:grpSp>
      <p:grpSp>
        <p:nvGrpSpPr>
          <p:cNvPr id="63494" name="Group 15">
            <a:extLst>
              <a:ext uri="{FF2B5EF4-FFF2-40B4-BE49-F238E27FC236}">
                <a16:creationId xmlns:a16="http://schemas.microsoft.com/office/drawing/2014/main" id="{99F98BF5-FB2B-3647-8F17-508D76D00478}"/>
              </a:ext>
            </a:extLst>
          </p:cNvPr>
          <p:cNvGrpSpPr>
            <a:grpSpLocks/>
          </p:cNvGrpSpPr>
          <p:nvPr/>
        </p:nvGrpSpPr>
        <p:grpSpPr bwMode="auto">
          <a:xfrm>
            <a:off x="6858000" y="2895600"/>
            <a:ext cx="533400" cy="533400"/>
            <a:chOff x="1824" y="2736"/>
            <a:chExt cx="336" cy="336"/>
          </a:xfrm>
        </p:grpSpPr>
        <p:sp>
          <p:nvSpPr>
            <p:cNvPr id="63510" name="Oval 16">
              <a:extLst>
                <a:ext uri="{FF2B5EF4-FFF2-40B4-BE49-F238E27FC236}">
                  <a16:creationId xmlns:a16="http://schemas.microsoft.com/office/drawing/2014/main" id="{E6CB1931-545F-AB49-88CD-303D74B75D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3511" name="Text Box 17">
              <a:extLst>
                <a:ext uri="{FF2B5EF4-FFF2-40B4-BE49-F238E27FC236}">
                  <a16:creationId xmlns:a16="http://schemas.microsoft.com/office/drawing/2014/main" id="{22E03F51-FAE9-EF49-BBDF-6BA5F86D413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dirty="0">
                  <a:solidFill>
                    <a:srgbClr val="0000FF"/>
                  </a:solidFill>
                </a:rPr>
                <a:t>D</a:t>
              </a:r>
            </a:p>
          </p:txBody>
        </p:sp>
      </p:grpSp>
      <p:sp>
        <p:nvSpPr>
          <p:cNvPr id="63495" name="Line 18">
            <a:extLst>
              <a:ext uri="{FF2B5EF4-FFF2-40B4-BE49-F238E27FC236}">
                <a16:creationId xmlns:a16="http://schemas.microsoft.com/office/drawing/2014/main" id="{8D93CFFA-3466-934F-8073-3C17C9205FA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162800" y="23622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63496" name="Group 19">
            <a:extLst>
              <a:ext uri="{FF2B5EF4-FFF2-40B4-BE49-F238E27FC236}">
                <a16:creationId xmlns:a16="http://schemas.microsoft.com/office/drawing/2014/main" id="{DCB6E008-B5B2-B64E-AE1A-7D2647215475}"/>
              </a:ext>
            </a:extLst>
          </p:cNvPr>
          <p:cNvGrpSpPr>
            <a:grpSpLocks/>
          </p:cNvGrpSpPr>
          <p:nvPr/>
        </p:nvGrpSpPr>
        <p:grpSpPr bwMode="auto">
          <a:xfrm>
            <a:off x="6400800" y="4038600"/>
            <a:ext cx="533400" cy="533400"/>
            <a:chOff x="1824" y="2736"/>
            <a:chExt cx="336" cy="336"/>
          </a:xfrm>
        </p:grpSpPr>
        <p:sp>
          <p:nvSpPr>
            <p:cNvPr id="63508" name="Oval 20">
              <a:extLst>
                <a:ext uri="{FF2B5EF4-FFF2-40B4-BE49-F238E27FC236}">
                  <a16:creationId xmlns:a16="http://schemas.microsoft.com/office/drawing/2014/main" id="{3A465F7F-CE86-314C-ACD9-9D75AC7A79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3509" name="Text Box 21">
              <a:extLst>
                <a:ext uri="{FF2B5EF4-FFF2-40B4-BE49-F238E27FC236}">
                  <a16:creationId xmlns:a16="http://schemas.microsoft.com/office/drawing/2014/main" id="{7A65937A-FD76-5946-BE25-2BCB1F7D163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F</a:t>
              </a:r>
            </a:p>
          </p:txBody>
        </p:sp>
      </p:grpSp>
      <p:grpSp>
        <p:nvGrpSpPr>
          <p:cNvPr id="63497" name="Group 22">
            <a:extLst>
              <a:ext uri="{FF2B5EF4-FFF2-40B4-BE49-F238E27FC236}">
                <a16:creationId xmlns:a16="http://schemas.microsoft.com/office/drawing/2014/main" id="{96DB443B-CFBE-1C4C-A080-3EB6209F8179}"/>
              </a:ext>
            </a:extLst>
          </p:cNvPr>
          <p:cNvGrpSpPr>
            <a:grpSpLocks/>
          </p:cNvGrpSpPr>
          <p:nvPr/>
        </p:nvGrpSpPr>
        <p:grpSpPr bwMode="auto">
          <a:xfrm>
            <a:off x="7924800" y="4038600"/>
            <a:ext cx="533400" cy="533400"/>
            <a:chOff x="1824" y="2736"/>
            <a:chExt cx="336" cy="336"/>
          </a:xfrm>
        </p:grpSpPr>
        <p:sp>
          <p:nvSpPr>
            <p:cNvPr id="63506" name="Oval 23">
              <a:extLst>
                <a:ext uri="{FF2B5EF4-FFF2-40B4-BE49-F238E27FC236}">
                  <a16:creationId xmlns:a16="http://schemas.microsoft.com/office/drawing/2014/main" id="{74A08587-B057-BC42-A52C-1C2C7CF2A3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3507" name="Text Box 24">
              <a:extLst>
                <a:ext uri="{FF2B5EF4-FFF2-40B4-BE49-F238E27FC236}">
                  <a16:creationId xmlns:a16="http://schemas.microsoft.com/office/drawing/2014/main" id="{3F320D62-EF97-3848-94A0-C2C231F5F92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G</a:t>
              </a:r>
            </a:p>
          </p:txBody>
        </p:sp>
      </p:grpSp>
      <p:sp>
        <p:nvSpPr>
          <p:cNvPr id="63498" name="Line 25">
            <a:extLst>
              <a:ext uri="{FF2B5EF4-FFF2-40B4-BE49-F238E27FC236}">
                <a16:creationId xmlns:a16="http://schemas.microsoft.com/office/drawing/2014/main" id="{C7BDF10F-1FA3-4241-ACC2-38DB90AAAC1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400800" y="2286000"/>
            <a:ext cx="457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499" name="Line 26">
            <a:extLst>
              <a:ext uri="{FF2B5EF4-FFF2-40B4-BE49-F238E27FC236}">
                <a16:creationId xmlns:a16="http://schemas.microsoft.com/office/drawing/2014/main" id="{A874BE1E-95CA-D748-BC8B-6FA0171A8DB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943600" y="3352800"/>
            <a:ext cx="228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00" name="Line 27">
            <a:extLst>
              <a:ext uri="{FF2B5EF4-FFF2-40B4-BE49-F238E27FC236}">
                <a16:creationId xmlns:a16="http://schemas.microsoft.com/office/drawing/2014/main" id="{56415375-85BA-6C46-8409-AC201BEA1ED2}"/>
              </a:ext>
            </a:extLst>
          </p:cNvPr>
          <p:cNvSpPr>
            <a:spLocks noChangeShapeType="1"/>
          </p:cNvSpPr>
          <p:nvPr/>
        </p:nvSpPr>
        <p:spPr bwMode="auto">
          <a:xfrm>
            <a:off x="6324600" y="3352800"/>
            <a:ext cx="3048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01" name="Line 28">
            <a:extLst>
              <a:ext uri="{FF2B5EF4-FFF2-40B4-BE49-F238E27FC236}">
                <a16:creationId xmlns:a16="http://schemas.microsoft.com/office/drawing/2014/main" id="{F88F3C18-4DF6-9C4C-B1B0-4D9F76FDA7A7}"/>
              </a:ext>
            </a:extLst>
          </p:cNvPr>
          <p:cNvSpPr>
            <a:spLocks noChangeShapeType="1"/>
          </p:cNvSpPr>
          <p:nvPr/>
        </p:nvSpPr>
        <p:spPr bwMode="auto">
          <a:xfrm>
            <a:off x="7315200" y="2209800"/>
            <a:ext cx="685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02" name="Line 29">
            <a:extLst>
              <a:ext uri="{FF2B5EF4-FFF2-40B4-BE49-F238E27FC236}">
                <a16:creationId xmlns:a16="http://schemas.microsoft.com/office/drawing/2014/main" id="{CCABC929-C491-5240-832C-EB3DF8CD8B21}"/>
              </a:ext>
            </a:extLst>
          </p:cNvPr>
          <p:cNvSpPr>
            <a:spLocks noChangeShapeType="1"/>
          </p:cNvSpPr>
          <p:nvPr/>
        </p:nvSpPr>
        <p:spPr bwMode="auto">
          <a:xfrm>
            <a:off x="8153400" y="33528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04" name="Text Box 31">
            <a:extLst>
              <a:ext uri="{FF2B5EF4-FFF2-40B4-BE49-F238E27FC236}">
                <a16:creationId xmlns:a16="http://schemas.microsoft.com/office/drawing/2014/main" id="{FB3B711E-7974-7A4B-93ED-AEAEF62E83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863" y="5500687"/>
            <a:ext cx="469652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 err="1"/>
              <a:t>toVisit</a:t>
            </a:r>
            <a:r>
              <a:rPr lang="en-US" altLang="en-US" sz="2800" dirty="0"/>
              <a:t>-queue: E C F</a:t>
            </a:r>
          </a:p>
        </p:txBody>
      </p:sp>
      <p:sp>
        <p:nvSpPr>
          <p:cNvPr id="33" name="Text Box 37">
            <a:extLst>
              <a:ext uri="{FF2B5EF4-FFF2-40B4-BE49-F238E27FC236}">
                <a16:creationId xmlns:a16="http://schemas.microsoft.com/office/drawing/2014/main" id="{8EE66F3F-D193-7445-9BC9-2C61E5C4B9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9020" y="6019800"/>
            <a:ext cx="3200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/>
              <a:t>printed: A B </a:t>
            </a:r>
            <a:r>
              <a:rPr lang="en-US" altLang="en-US" sz="2800" dirty="0">
                <a:solidFill>
                  <a:srgbClr val="0000FF"/>
                </a:solidFill>
              </a:rPr>
              <a:t>D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16CF24FE-F65E-DE45-A77D-A35DA9031601}"/>
              </a:ext>
            </a:extLst>
          </p:cNvPr>
          <p:cNvSpPr txBox="1"/>
          <p:nvPr/>
        </p:nvSpPr>
        <p:spPr>
          <a:xfrm>
            <a:off x="364274" y="2095500"/>
            <a:ext cx="504035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C00000"/>
                </a:solidFill>
              </a:rPr>
              <a:t>treeSearch</a:t>
            </a:r>
            <a:r>
              <a:rPr lang="en-US" sz="2400" dirty="0"/>
              <a:t>( </a:t>
            </a:r>
            <a:r>
              <a:rPr lang="en-US" sz="2400" dirty="0" err="1">
                <a:solidFill>
                  <a:srgbClr val="00B0F0"/>
                </a:solidFill>
              </a:rPr>
              <a:t>toVisit</a:t>
            </a:r>
            <a:r>
              <a:rPr lang="en-US" sz="2400" dirty="0"/>
              <a:t> )</a:t>
            </a:r>
          </a:p>
          <a:p>
            <a:r>
              <a:rPr lang="en-US" sz="2400" dirty="0"/>
              <a:t>     </a:t>
            </a:r>
            <a:r>
              <a:rPr lang="en-US" sz="2400" dirty="0">
                <a:solidFill>
                  <a:srgbClr val="0000FF"/>
                </a:solidFill>
              </a:rPr>
              <a:t>while</a:t>
            </a:r>
            <a:r>
              <a:rPr lang="en-US" sz="2400" dirty="0"/>
              <a:t> !</a:t>
            </a:r>
            <a:r>
              <a:rPr lang="en-US" sz="2400" dirty="0" err="1">
                <a:solidFill>
                  <a:srgbClr val="00B0F0"/>
                </a:solidFill>
              </a:rPr>
              <a:t>toVisit</a:t>
            </a:r>
            <a:r>
              <a:rPr lang="en-US" sz="2400" dirty="0" err="1"/>
              <a:t>.empty</a:t>
            </a:r>
            <a:r>
              <a:rPr lang="en-US" sz="2400" dirty="0"/>
              <a:t>()</a:t>
            </a:r>
          </a:p>
          <a:p>
            <a:r>
              <a:rPr lang="en-US" sz="2400" dirty="0"/>
              <a:t>          </a:t>
            </a:r>
            <a:r>
              <a:rPr lang="en-US" sz="2400" dirty="0">
                <a:solidFill>
                  <a:srgbClr val="00B0F0"/>
                </a:solidFill>
              </a:rPr>
              <a:t>v</a:t>
            </a:r>
            <a:r>
              <a:rPr lang="en-US" sz="2400" dirty="0"/>
              <a:t> = </a:t>
            </a:r>
            <a:r>
              <a:rPr lang="en-US" sz="2400" dirty="0" err="1">
                <a:solidFill>
                  <a:srgbClr val="00B0F0"/>
                </a:solidFill>
              </a:rPr>
              <a:t>toVisit</a:t>
            </a:r>
            <a:r>
              <a:rPr lang="en-US" sz="2400" dirty="0" err="1"/>
              <a:t>.remove</a:t>
            </a:r>
            <a:r>
              <a:rPr lang="en-US" sz="2400" dirty="0"/>
              <a:t>()</a:t>
            </a:r>
          </a:p>
          <a:p>
            <a:r>
              <a:rPr lang="en-US" sz="2400" dirty="0"/>
              <a:t>          </a:t>
            </a:r>
            <a:r>
              <a:rPr lang="en-US" sz="2400" dirty="0">
                <a:solidFill>
                  <a:srgbClr val="00B050"/>
                </a:solidFill>
              </a:rPr>
              <a:t>// visit v, e.g., print it out</a:t>
            </a:r>
          </a:p>
          <a:p>
            <a:r>
              <a:rPr lang="en-US" sz="2400" dirty="0"/>
              <a:t>          </a:t>
            </a:r>
            <a:r>
              <a:rPr lang="en-US" sz="2400" dirty="0">
                <a:solidFill>
                  <a:srgbClr val="0000FF"/>
                </a:solidFill>
              </a:rPr>
              <a:t>for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00B0F0"/>
                </a:solidFill>
              </a:rPr>
              <a:t>c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0000FF"/>
                </a:solidFill>
              </a:rPr>
              <a:t>in</a:t>
            </a:r>
            <a:r>
              <a:rPr lang="en-US" sz="2400" dirty="0"/>
              <a:t> </a:t>
            </a:r>
            <a:r>
              <a:rPr lang="en-US" sz="2400" dirty="0" err="1">
                <a:solidFill>
                  <a:srgbClr val="00B0F0"/>
                </a:solidFill>
              </a:rPr>
              <a:t>v</a:t>
            </a:r>
            <a:r>
              <a:rPr lang="en-US" sz="2400" dirty="0" err="1"/>
              <a:t>.getChildren</a:t>
            </a:r>
            <a:r>
              <a:rPr lang="en-US" sz="2400" dirty="0"/>
              <a:t>()</a:t>
            </a:r>
          </a:p>
          <a:p>
            <a:r>
              <a:rPr lang="en-US" sz="2400" dirty="0"/>
              <a:t>               </a:t>
            </a:r>
            <a:r>
              <a:rPr lang="en-US" sz="2400" dirty="0" err="1">
                <a:solidFill>
                  <a:srgbClr val="00B0F0"/>
                </a:solidFill>
              </a:rPr>
              <a:t>toVisit</a:t>
            </a:r>
            <a:r>
              <a:rPr lang="en-US" sz="2400" dirty="0" err="1"/>
              <a:t>.add</a:t>
            </a:r>
            <a:r>
              <a:rPr lang="en-US" sz="2400" dirty="0"/>
              <a:t>(c)</a:t>
            </a:r>
          </a:p>
        </p:txBody>
      </p:sp>
      <p:sp>
        <p:nvSpPr>
          <p:cNvPr id="35" name="Rectangle 32">
            <a:extLst>
              <a:ext uri="{FF2B5EF4-FFF2-40B4-BE49-F238E27FC236}">
                <a16:creationId xmlns:a16="http://schemas.microsoft.com/office/drawing/2014/main" id="{5BF18B7D-DAD2-2C46-8DF5-8DE01EE77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1489" y="2895600"/>
            <a:ext cx="3423424" cy="741556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6223747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2">
            <a:extLst>
              <a:ext uri="{FF2B5EF4-FFF2-40B4-BE49-F238E27FC236}">
                <a16:creationId xmlns:a16="http://schemas.microsoft.com/office/drawing/2014/main" id="{0FD67347-FA38-174A-8070-BA3E0D8ABB7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1596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Tree BFS</a:t>
            </a:r>
          </a:p>
        </p:txBody>
      </p:sp>
      <p:grpSp>
        <p:nvGrpSpPr>
          <p:cNvPr id="63490" name="Group 3">
            <a:extLst>
              <a:ext uri="{FF2B5EF4-FFF2-40B4-BE49-F238E27FC236}">
                <a16:creationId xmlns:a16="http://schemas.microsoft.com/office/drawing/2014/main" id="{8E40CC99-6095-9F4D-9452-23425CC55CF7}"/>
              </a:ext>
            </a:extLst>
          </p:cNvPr>
          <p:cNvGrpSpPr>
            <a:grpSpLocks/>
          </p:cNvGrpSpPr>
          <p:nvPr/>
        </p:nvGrpSpPr>
        <p:grpSpPr bwMode="auto">
          <a:xfrm>
            <a:off x="6781800" y="1828800"/>
            <a:ext cx="533400" cy="533400"/>
            <a:chOff x="1824" y="2736"/>
            <a:chExt cx="336" cy="336"/>
          </a:xfrm>
        </p:grpSpPr>
        <p:sp>
          <p:nvSpPr>
            <p:cNvPr id="63518" name="Oval 4">
              <a:extLst>
                <a:ext uri="{FF2B5EF4-FFF2-40B4-BE49-F238E27FC236}">
                  <a16:creationId xmlns:a16="http://schemas.microsoft.com/office/drawing/2014/main" id="{57AA6808-D62F-4A44-A6A0-0B6831E086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3519" name="Text Box 5">
              <a:extLst>
                <a:ext uri="{FF2B5EF4-FFF2-40B4-BE49-F238E27FC236}">
                  <a16:creationId xmlns:a16="http://schemas.microsoft.com/office/drawing/2014/main" id="{5842F0D7-4C8E-444E-947B-2E079C0085C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dirty="0"/>
                <a:t>A</a:t>
              </a:r>
            </a:p>
          </p:txBody>
        </p:sp>
      </p:grpSp>
      <p:grpSp>
        <p:nvGrpSpPr>
          <p:cNvPr id="63491" name="Group 6">
            <a:extLst>
              <a:ext uri="{FF2B5EF4-FFF2-40B4-BE49-F238E27FC236}">
                <a16:creationId xmlns:a16="http://schemas.microsoft.com/office/drawing/2014/main" id="{17481815-7003-7746-8AE1-DE526D914EBF}"/>
              </a:ext>
            </a:extLst>
          </p:cNvPr>
          <p:cNvGrpSpPr>
            <a:grpSpLocks/>
          </p:cNvGrpSpPr>
          <p:nvPr/>
        </p:nvGrpSpPr>
        <p:grpSpPr bwMode="auto">
          <a:xfrm>
            <a:off x="6019800" y="2819400"/>
            <a:ext cx="533400" cy="533400"/>
            <a:chOff x="1824" y="2736"/>
            <a:chExt cx="336" cy="336"/>
          </a:xfrm>
        </p:grpSpPr>
        <p:sp>
          <p:nvSpPr>
            <p:cNvPr id="63516" name="Oval 7">
              <a:extLst>
                <a:ext uri="{FF2B5EF4-FFF2-40B4-BE49-F238E27FC236}">
                  <a16:creationId xmlns:a16="http://schemas.microsoft.com/office/drawing/2014/main" id="{30A1A50D-ADCB-AF4C-A726-FBFA97452D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3517" name="Text Box 8">
              <a:extLst>
                <a:ext uri="{FF2B5EF4-FFF2-40B4-BE49-F238E27FC236}">
                  <a16:creationId xmlns:a16="http://schemas.microsoft.com/office/drawing/2014/main" id="{D04B0DEC-0080-AE40-9293-376D4B48DD0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dirty="0"/>
                <a:t>B</a:t>
              </a:r>
            </a:p>
          </p:txBody>
        </p:sp>
      </p:grpSp>
      <p:grpSp>
        <p:nvGrpSpPr>
          <p:cNvPr id="63492" name="Group 9">
            <a:extLst>
              <a:ext uri="{FF2B5EF4-FFF2-40B4-BE49-F238E27FC236}">
                <a16:creationId xmlns:a16="http://schemas.microsoft.com/office/drawing/2014/main" id="{8C91900C-A4B9-E040-B91F-33753D470300}"/>
              </a:ext>
            </a:extLst>
          </p:cNvPr>
          <p:cNvGrpSpPr>
            <a:grpSpLocks/>
          </p:cNvGrpSpPr>
          <p:nvPr/>
        </p:nvGrpSpPr>
        <p:grpSpPr bwMode="auto">
          <a:xfrm>
            <a:off x="5638800" y="4038600"/>
            <a:ext cx="533400" cy="533400"/>
            <a:chOff x="1824" y="2736"/>
            <a:chExt cx="336" cy="336"/>
          </a:xfrm>
        </p:grpSpPr>
        <p:sp>
          <p:nvSpPr>
            <p:cNvPr id="63514" name="Oval 10">
              <a:extLst>
                <a:ext uri="{FF2B5EF4-FFF2-40B4-BE49-F238E27FC236}">
                  <a16:creationId xmlns:a16="http://schemas.microsoft.com/office/drawing/2014/main" id="{E2DF4779-1482-7B46-9A9A-0301BEF220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3515" name="Text Box 11">
              <a:extLst>
                <a:ext uri="{FF2B5EF4-FFF2-40B4-BE49-F238E27FC236}">
                  <a16:creationId xmlns:a16="http://schemas.microsoft.com/office/drawing/2014/main" id="{6EC27931-DAE4-4B40-B9D6-C5A49652628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C</a:t>
              </a:r>
            </a:p>
          </p:txBody>
        </p:sp>
      </p:grpSp>
      <p:grpSp>
        <p:nvGrpSpPr>
          <p:cNvPr id="63493" name="Group 12">
            <a:extLst>
              <a:ext uri="{FF2B5EF4-FFF2-40B4-BE49-F238E27FC236}">
                <a16:creationId xmlns:a16="http://schemas.microsoft.com/office/drawing/2014/main" id="{D47E112C-A2E6-BD47-A503-FBDF67EEAFE9}"/>
              </a:ext>
            </a:extLst>
          </p:cNvPr>
          <p:cNvGrpSpPr>
            <a:grpSpLocks/>
          </p:cNvGrpSpPr>
          <p:nvPr/>
        </p:nvGrpSpPr>
        <p:grpSpPr bwMode="auto">
          <a:xfrm>
            <a:off x="7848600" y="2819400"/>
            <a:ext cx="533400" cy="533400"/>
            <a:chOff x="1824" y="2736"/>
            <a:chExt cx="336" cy="336"/>
          </a:xfrm>
        </p:grpSpPr>
        <p:sp>
          <p:nvSpPr>
            <p:cNvPr id="63512" name="Oval 13">
              <a:extLst>
                <a:ext uri="{FF2B5EF4-FFF2-40B4-BE49-F238E27FC236}">
                  <a16:creationId xmlns:a16="http://schemas.microsoft.com/office/drawing/2014/main" id="{93B8F36F-70CF-E74D-9A97-B28E2371ED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3513" name="Text Box 14">
              <a:extLst>
                <a:ext uri="{FF2B5EF4-FFF2-40B4-BE49-F238E27FC236}">
                  <a16:creationId xmlns:a16="http://schemas.microsoft.com/office/drawing/2014/main" id="{A9FF7ECB-2888-D04A-9DE5-50F43E4D042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E</a:t>
              </a:r>
            </a:p>
          </p:txBody>
        </p:sp>
      </p:grpSp>
      <p:grpSp>
        <p:nvGrpSpPr>
          <p:cNvPr id="63494" name="Group 15">
            <a:extLst>
              <a:ext uri="{FF2B5EF4-FFF2-40B4-BE49-F238E27FC236}">
                <a16:creationId xmlns:a16="http://schemas.microsoft.com/office/drawing/2014/main" id="{99F98BF5-FB2B-3647-8F17-508D76D00478}"/>
              </a:ext>
            </a:extLst>
          </p:cNvPr>
          <p:cNvGrpSpPr>
            <a:grpSpLocks/>
          </p:cNvGrpSpPr>
          <p:nvPr/>
        </p:nvGrpSpPr>
        <p:grpSpPr bwMode="auto">
          <a:xfrm>
            <a:off x="6858000" y="2895600"/>
            <a:ext cx="533400" cy="533400"/>
            <a:chOff x="1824" y="2736"/>
            <a:chExt cx="336" cy="336"/>
          </a:xfrm>
        </p:grpSpPr>
        <p:sp>
          <p:nvSpPr>
            <p:cNvPr id="63510" name="Oval 16">
              <a:extLst>
                <a:ext uri="{FF2B5EF4-FFF2-40B4-BE49-F238E27FC236}">
                  <a16:creationId xmlns:a16="http://schemas.microsoft.com/office/drawing/2014/main" id="{E6CB1931-545F-AB49-88CD-303D74B75D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>
                <a:solidFill>
                  <a:srgbClr val="0000FF"/>
                </a:solidFill>
              </a:endParaRPr>
            </a:p>
          </p:txBody>
        </p:sp>
        <p:sp>
          <p:nvSpPr>
            <p:cNvPr id="63511" name="Text Box 17">
              <a:extLst>
                <a:ext uri="{FF2B5EF4-FFF2-40B4-BE49-F238E27FC236}">
                  <a16:creationId xmlns:a16="http://schemas.microsoft.com/office/drawing/2014/main" id="{22E03F51-FAE9-EF49-BBDF-6BA5F86D413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>
                  <a:solidFill>
                    <a:srgbClr val="0000FF"/>
                  </a:solidFill>
                </a:rPr>
                <a:t>D</a:t>
              </a:r>
            </a:p>
          </p:txBody>
        </p:sp>
      </p:grpSp>
      <p:sp>
        <p:nvSpPr>
          <p:cNvPr id="63495" name="Line 18">
            <a:extLst>
              <a:ext uri="{FF2B5EF4-FFF2-40B4-BE49-F238E27FC236}">
                <a16:creationId xmlns:a16="http://schemas.microsoft.com/office/drawing/2014/main" id="{8D93CFFA-3466-934F-8073-3C17C9205FA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162800" y="23622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63496" name="Group 19">
            <a:extLst>
              <a:ext uri="{FF2B5EF4-FFF2-40B4-BE49-F238E27FC236}">
                <a16:creationId xmlns:a16="http://schemas.microsoft.com/office/drawing/2014/main" id="{DCB6E008-B5B2-B64E-AE1A-7D2647215475}"/>
              </a:ext>
            </a:extLst>
          </p:cNvPr>
          <p:cNvGrpSpPr>
            <a:grpSpLocks/>
          </p:cNvGrpSpPr>
          <p:nvPr/>
        </p:nvGrpSpPr>
        <p:grpSpPr bwMode="auto">
          <a:xfrm>
            <a:off x="6400800" y="4038600"/>
            <a:ext cx="533400" cy="533400"/>
            <a:chOff x="1824" y="2736"/>
            <a:chExt cx="336" cy="336"/>
          </a:xfrm>
        </p:grpSpPr>
        <p:sp>
          <p:nvSpPr>
            <p:cNvPr id="63508" name="Oval 20">
              <a:extLst>
                <a:ext uri="{FF2B5EF4-FFF2-40B4-BE49-F238E27FC236}">
                  <a16:creationId xmlns:a16="http://schemas.microsoft.com/office/drawing/2014/main" id="{3A465F7F-CE86-314C-ACD9-9D75AC7A79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3509" name="Text Box 21">
              <a:extLst>
                <a:ext uri="{FF2B5EF4-FFF2-40B4-BE49-F238E27FC236}">
                  <a16:creationId xmlns:a16="http://schemas.microsoft.com/office/drawing/2014/main" id="{7A65937A-FD76-5946-BE25-2BCB1F7D163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F</a:t>
              </a:r>
            </a:p>
          </p:txBody>
        </p:sp>
      </p:grpSp>
      <p:grpSp>
        <p:nvGrpSpPr>
          <p:cNvPr id="63497" name="Group 22">
            <a:extLst>
              <a:ext uri="{FF2B5EF4-FFF2-40B4-BE49-F238E27FC236}">
                <a16:creationId xmlns:a16="http://schemas.microsoft.com/office/drawing/2014/main" id="{96DB443B-CFBE-1C4C-A080-3EB6209F8179}"/>
              </a:ext>
            </a:extLst>
          </p:cNvPr>
          <p:cNvGrpSpPr>
            <a:grpSpLocks/>
          </p:cNvGrpSpPr>
          <p:nvPr/>
        </p:nvGrpSpPr>
        <p:grpSpPr bwMode="auto">
          <a:xfrm>
            <a:off x="7924800" y="4038600"/>
            <a:ext cx="533400" cy="533400"/>
            <a:chOff x="1824" y="2736"/>
            <a:chExt cx="336" cy="336"/>
          </a:xfrm>
        </p:grpSpPr>
        <p:sp>
          <p:nvSpPr>
            <p:cNvPr id="63506" name="Oval 23">
              <a:extLst>
                <a:ext uri="{FF2B5EF4-FFF2-40B4-BE49-F238E27FC236}">
                  <a16:creationId xmlns:a16="http://schemas.microsoft.com/office/drawing/2014/main" id="{74A08587-B057-BC42-A52C-1C2C7CF2A3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3507" name="Text Box 24">
              <a:extLst>
                <a:ext uri="{FF2B5EF4-FFF2-40B4-BE49-F238E27FC236}">
                  <a16:creationId xmlns:a16="http://schemas.microsoft.com/office/drawing/2014/main" id="{3F320D62-EF97-3848-94A0-C2C231F5F92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G</a:t>
              </a:r>
            </a:p>
          </p:txBody>
        </p:sp>
      </p:grpSp>
      <p:sp>
        <p:nvSpPr>
          <p:cNvPr id="63498" name="Line 25">
            <a:extLst>
              <a:ext uri="{FF2B5EF4-FFF2-40B4-BE49-F238E27FC236}">
                <a16:creationId xmlns:a16="http://schemas.microsoft.com/office/drawing/2014/main" id="{C7BDF10F-1FA3-4241-ACC2-38DB90AAAC1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400800" y="2286000"/>
            <a:ext cx="457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499" name="Line 26">
            <a:extLst>
              <a:ext uri="{FF2B5EF4-FFF2-40B4-BE49-F238E27FC236}">
                <a16:creationId xmlns:a16="http://schemas.microsoft.com/office/drawing/2014/main" id="{A874BE1E-95CA-D748-BC8B-6FA0171A8DB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943600" y="3352800"/>
            <a:ext cx="228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00" name="Line 27">
            <a:extLst>
              <a:ext uri="{FF2B5EF4-FFF2-40B4-BE49-F238E27FC236}">
                <a16:creationId xmlns:a16="http://schemas.microsoft.com/office/drawing/2014/main" id="{56415375-85BA-6C46-8409-AC201BEA1ED2}"/>
              </a:ext>
            </a:extLst>
          </p:cNvPr>
          <p:cNvSpPr>
            <a:spLocks noChangeShapeType="1"/>
          </p:cNvSpPr>
          <p:nvPr/>
        </p:nvSpPr>
        <p:spPr bwMode="auto">
          <a:xfrm>
            <a:off x="6324600" y="3352800"/>
            <a:ext cx="3048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01" name="Line 28">
            <a:extLst>
              <a:ext uri="{FF2B5EF4-FFF2-40B4-BE49-F238E27FC236}">
                <a16:creationId xmlns:a16="http://schemas.microsoft.com/office/drawing/2014/main" id="{F88F3C18-4DF6-9C4C-B1B0-4D9F76FDA7A7}"/>
              </a:ext>
            </a:extLst>
          </p:cNvPr>
          <p:cNvSpPr>
            <a:spLocks noChangeShapeType="1"/>
          </p:cNvSpPr>
          <p:nvPr/>
        </p:nvSpPr>
        <p:spPr bwMode="auto">
          <a:xfrm>
            <a:off x="7315200" y="2209800"/>
            <a:ext cx="685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02" name="Line 29">
            <a:extLst>
              <a:ext uri="{FF2B5EF4-FFF2-40B4-BE49-F238E27FC236}">
                <a16:creationId xmlns:a16="http://schemas.microsoft.com/office/drawing/2014/main" id="{CCABC929-C491-5240-832C-EB3DF8CD8B21}"/>
              </a:ext>
            </a:extLst>
          </p:cNvPr>
          <p:cNvSpPr>
            <a:spLocks noChangeShapeType="1"/>
          </p:cNvSpPr>
          <p:nvPr/>
        </p:nvSpPr>
        <p:spPr bwMode="auto">
          <a:xfrm>
            <a:off x="8153400" y="33528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04" name="Text Box 31">
            <a:extLst>
              <a:ext uri="{FF2B5EF4-FFF2-40B4-BE49-F238E27FC236}">
                <a16:creationId xmlns:a16="http://schemas.microsoft.com/office/drawing/2014/main" id="{FB3B711E-7974-7A4B-93ED-AEAEF62E83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863" y="5500687"/>
            <a:ext cx="469652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 err="1"/>
              <a:t>toVisit</a:t>
            </a:r>
            <a:r>
              <a:rPr lang="en-US" altLang="en-US" sz="2800" dirty="0"/>
              <a:t>-queue: E C F</a:t>
            </a:r>
          </a:p>
        </p:txBody>
      </p:sp>
      <p:sp>
        <p:nvSpPr>
          <p:cNvPr id="33" name="Text Box 37">
            <a:extLst>
              <a:ext uri="{FF2B5EF4-FFF2-40B4-BE49-F238E27FC236}">
                <a16:creationId xmlns:a16="http://schemas.microsoft.com/office/drawing/2014/main" id="{8EE66F3F-D193-7445-9BC9-2C61E5C4B9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9020" y="6019800"/>
            <a:ext cx="3200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/>
              <a:t>printed: A B </a:t>
            </a:r>
            <a:r>
              <a:rPr lang="en-US" altLang="en-US" sz="2800" dirty="0">
                <a:solidFill>
                  <a:srgbClr val="FF0000"/>
                </a:solidFill>
              </a:rPr>
              <a:t>D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16CF24FE-F65E-DE45-A77D-A35DA9031601}"/>
              </a:ext>
            </a:extLst>
          </p:cNvPr>
          <p:cNvSpPr txBox="1"/>
          <p:nvPr/>
        </p:nvSpPr>
        <p:spPr>
          <a:xfrm>
            <a:off x="364274" y="2095500"/>
            <a:ext cx="504035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C00000"/>
                </a:solidFill>
              </a:rPr>
              <a:t>treeSearch</a:t>
            </a:r>
            <a:r>
              <a:rPr lang="en-US" sz="2400" dirty="0"/>
              <a:t>( </a:t>
            </a:r>
            <a:r>
              <a:rPr lang="en-US" sz="2400" dirty="0" err="1">
                <a:solidFill>
                  <a:srgbClr val="00B0F0"/>
                </a:solidFill>
              </a:rPr>
              <a:t>toVisit</a:t>
            </a:r>
            <a:r>
              <a:rPr lang="en-US" sz="2400" dirty="0"/>
              <a:t> )</a:t>
            </a:r>
          </a:p>
          <a:p>
            <a:r>
              <a:rPr lang="en-US" sz="2400" dirty="0"/>
              <a:t>     </a:t>
            </a:r>
            <a:r>
              <a:rPr lang="en-US" sz="2400" dirty="0">
                <a:solidFill>
                  <a:srgbClr val="0000FF"/>
                </a:solidFill>
              </a:rPr>
              <a:t>while</a:t>
            </a:r>
            <a:r>
              <a:rPr lang="en-US" sz="2400" dirty="0"/>
              <a:t> !</a:t>
            </a:r>
            <a:r>
              <a:rPr lang="en-US" sz="2400" dirty="0" err="1">
                <a:solidFill>
                  <a:srgbClr val="00B0F0"/>
                </a:solidFill>
              </a:rPr>
              <a:t>toVisit</a:t>
            </a:r>
            <a:r>
              <a:rPr lang="en-US" sz="2400" dirty="0" err="1"/>
              <a:t>.empty</a:t>
            </a:r>
            <a:r>
              <a:rPr lang="en-US" sz="2400" dirty="0"/>
              <a:t>()</a:t>
            </a:r>
          </a:p>
          <a:p>
            <a:r>
              <a:rPr lang="en-US" sz="2400" dirty="0"/>
              <a:t>          </a:t>
            </a:r>
            <a:r>
              <a:rPr lang="en-US" sz="2400" dirty="0">
                <a:solidFill>
                  <a:srgbClr val="00B0F0"/>
                </a:solidFill>
              </a:rPr>
              <a:t>v</a:t>
            </a:r>
            <a:r>
              <a:rPr lang="en-US" sz="2400" dirty="0"/>
              <a:t> = </a:t>
            </a:r>
            <a:r>
              <a:rPr lang="en-US" sz="2400" dirty="0" err="1">
                <a:solidFill>
                  <a:srgbClr val="00B0F0"/>
                </a:solidFill>
              </a:rPr>
              <a:t>toVisit</a:t>
            </a:r>
            <a:r>
              <a:rPr lang="en-US" sz="2400" dirty="0" err="1"/>
              <a:t>.remove</a:t>
            </a:r>
            <a:r>
              <a:rPr lang="en-US" sz="2400" dirty="0"/>
              <a:t>()</a:t>
            </a:r>
          </a:p>
          <a:p>
            <a:r>
              <a:rPr lang="en-US" sz="2400" dirty="0"/>
              <a:t>          </a:t>
            </a:r>
            <a:r>
              <a:rPr lang="en-US" sz="2400" dirty="0">
                <a:solidFill>
                  <a:srgbClr val="00B050"/>
                </a:solidFill>
              </a:rPr>
              <a:t>// visit v, e.g., print it out</a:t>
            </a:r>
          </a:p>
          <a:p>
            <a:r>
              <a:rPr lang="en-US" sz="2400" dirty="0"/>
              <a:t>          </a:t>
            </a:r>
            <a:r>
              <a:rPr lang="en-US" sz="2400" dirty="0">
                <a:solidFill>
                  <a:srgbClr val="0000FF"/>
                </a:solidFill>
              </a:rPr>
              <a:t>for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00B0F0"/>
                </a:solidFill>
              </a:rPr>
              <a:t>c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0000FF"/>
                </a:solidFill>
              </a:rPr>
              <a:t>in</a:t>
            </a:r>
            <a:r>
              <a:rPr lang="en-US" sz="2400" dirty="0"/>
              <a:t> </a:t>
            </a:r>
            <a:r>
              <a:rPr lang="en-US" sz="2400" dirty="0" err="1">
                <a:solidFill>
                  <a:srgbClr val="00B0F0"/>
                </a:solidFill>
              </a:rPr>
              <a:t>v</a:t>
            </a:r>
            <a:r>
              <a:rPr lang="en-US" sz="2400" dirty="0" err="1"/>
              <a:t>.getChildren</a:t>
            </a:r>
            <a:r>
              <a:rPr lang="en-US" sz="2400" dirty="0"/>
              <a:t>()</a:t>
            </a:r>
          </a:p>
          <a:p>
            <a:r>
              <a:rPr lang="en-US" sz="2400" dirty="0"/>
              <a:t>               </a:t>
            </a:r>
            <a:r>
              <a:rPr lang="en-US" sz="2400" dirty="0" err="1">
                <a:solidFill>
                  <a:srgbClr val="00B0F0"/>
                </a:solidFill>
              </a:rPr>
              <a:t>toVisit</a:t>
            </a:r>
            <a:r>
              <a:rPr lang="en-US" sz="2400" dirty="0" err="1"/>
              <a:t>.add</a:t>
            </a:r>
            <a:r>
              <a:rPr lang="en-US" sz="2400" dirty="0"/>
              <a:t>(c)</a:t>
            </a:r>
          </a:p>
        </p:txBody>
      </p:sp>
      <p:sp>
        <p:nvSpPr>
          <p:cNvPr id="35" name="Rectangle 32">
            <a:extLst>
              <a:ext uri="{FF2B5EF4-FFF2-40B4-BE49-F238E27FC236}">
                <a16:creationId xmlns:a16="http://schemas.microsoft.com/office/drawing/2014/main" id="{5BF18B7D-DAD2-2C46-8DF5-8DE01EE77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1489" y="3652975"/>
            <a:ext cx="3423424" cy="741556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125122688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2">
            <a:extLst>
              <a:ext uri="{FF2B5EF4-FFF2-40B4-BE49-F238E27FC236}">
                <a16:creationId xmlns:a16="http://schemas.microsoft.com/office/drawing/2014/main" id="{0FD67347-FA38-174A-8070-BA3E0D8ABB7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1596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Tree BFS</a:t>
            </a:r>
          </a:p>
        </p:txBody>
      </p:sp>
      <p:grpSp>
        <p:nvGrpSpPr>
          <p:cNvPr id="63490" name="Group 3">
            <a:extLst>
              <a:ext uri="{FF2B5EF4-FFF2-40B4-BE49-F238E27FC236}">
                <a16:creationId xmlns:a16="http://schemas.microsoft.com/office/drawing/2014/main" id="{8E40CC99-6095-9F4D-9452-23425CC55CF7}"/>
              </a:ext>
            </a:extLst>
          </p:cNvPr>
          <p:cNvGrpSpPr>
            <a:grpSpLocks/>
          </p:cNvGrpSpPr>
          <p:nvPr/>
        </p:nvGrpSpPr>
        <p:grpSpPr bwMode="auto">
          <a:xfrm>
            <a:off x="6781800" y="1828800"/>
            <a:ext cx="533400" cy="533400"/>
            <a:chOff x="1824" y="2736"/>
            <a:chExt cx="336" cy="336"/>
          </a:xfrm>
        </p:grpSpPr>
        <p:sp>
          <p:nvSpPr>
            <p:cNvPr id="63518" name="Oval 4">
              <a:extLst>
                <a:ext uri="{FF2B5EF4-FFF2-40B4-BE49-F238E27FC236}">
                  <a16:creationId xmlns:a16="http://schemas.microsoft.com/office/drawing/2014/main" id="{57AA6808-D62F-4A44-A6A0-0B6831E086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3519" name="Text Box 5">
              <a:extLst>
                <a:ext uri="{FF2B5EF4-FFF2-40B4-BE49-F238E27FC236}">
                  <a16:creationId xmlns:a16="http://schemas.microsoft.com/office/drawing/2014/main" id="{5842F0D7-4C8E-444E-947B-2E079C0085C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dirty="0"/>
                <a:t>A</a:t>
              </a:r>
            </a:p>
          </p:txBody>
        </p:sp>
      </p:grpSp>
      <p:grpSp>
        <p:nvGrpSpPr>
          <p:cNvPr id="63491" name="Group 6">
            <a:extLst>
              <a:ext uri="{FF2B5EF4-FFF2-40B4-BE49-F238E27FC236}">
                <a16:creationId xmlns:a16="http://schemas.microsoft.com/office/drawing/2014/main" id="{17481815-7003-7746-8AE1-DE526D914EBF}"/>
              </a:ext>
            </a:extLst>
          </p:cNvPr>
          <p:cNvGrpSpPr>
            <a:grpSpLocks/>
          </p:cNvGrpSpPr>
          <p:nvPr/>
        </p:nvGrpSpPr>
        <p:grpSpPr bwMode="auto">
          <a:xfrm>
            <a:off x="6019800" y="2819400"/>
            <a:ext cx="533400" cy="533400"/>
            <a:chOff x="1824" y="2736"/>
            <a:chExt cx="336" cy="336"/>
          </a:xfrm>
        </p:grpSpPr>
        <p:sp>
          <p:nvSpPr>
            <p:cNvPr id="63516" name="Oval 7">
              <a:extLst>
                <a:ext uri="{FF2B5EF4-FFF2-40B4-BE49-F238E27FC236}">
                  <a16:creationId xmlns:a16="http://schemas.microsoft.com/office/drawing/2014/main" id="{30A1A50D-ADCB-AF4C-A726-FBFA97452D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3517" name="Text Box 8">
              <a:extLst>
                <a:ext uri="{FF2B5EF4-FFF2-40B4-BE49-F238E27FC236}">
                  <a16:creationId xmlns:a16="http://schemas.microsoft.com/office/drawing/2014/main" id="{D04B0DEC-0080-AE40-9293-376D4B48DD0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dirty="0"/>
                <a:t>B</a:t>
              </a:r>
            </a:p>
          </p:txBody>
        </p:sp>
      </p:grpSp>
      <p:grpSp>
        <p:nvGrpSpPr>
          <p:cNvPr id="63492" name="Group 9">
            <a:extLst>
              <a:ext uri="{FF2B5EF4-FFF2-40B4-BE49-F238E27FC236}">
                <a16:creationId xmlns:a16="http://schemas.microsoft.com/office/drawing/2014/main" id="{8C91900C-A4B9-E040-B91F-33753D470300}"/>
              </a:ext>
            </a:extLst>
          </p:cNvPr>
          <p:cNvGrpSpPr>
            <a:grpSpLocks/>
          </p:cNvGrpSpPr>
          <p:nvPr/>
        </p:nvGrpSpPr>
        <p:grpSpPr bwMode="auto">
          <a:xfrm>
            <a:off x="5638800" y="4038600"/>
            <a:ext cx="533400" cy="533400"/>
            <a:chOff x="1824" y="2736"/>
            <a:chExt cx="336" cy="336"/>
          </a:xfrm>
        </p:grpSpPr>
        <p:sp>
          <p:nvSpPr>
            <p:cNvPr id="63514" name="Oval 10">
              <a:extLst>
                <a:ext uri="{FF2B5EF4-FFF2-40B4-BE49-F238E27FC236}">
                  <a16:creationId xmlns:a16="http://schemas.microsoft.com/office/drawing/2014/main" id="{E2DF4779-1482-7B46-9A9A-0301BEF220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3515" name="Text Box 11">
              <a:extLst>
                <a:ext uri="{FF2B5EF4-FFF2-40B4-BE49-F238E27FC236}">
                  <a16:creationId xmlns:a16="http://schemas.microsoft.com/office/drawing/2014/main" id="{6EC27931-DAE4-4B40-B9D6-C5A49652628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C</a:t>
              </a:r>
            </a:p>
          </p:txBody>
        </p:sp>
      </p:grpSp>
      <p:grpSp>
        <p:nvGrpSpPr>
          <p:cNvPr id="63493" name="Group 12">
            <a:extLst>
              <a:ext uri="{FF2B5EF4-FFF2-40B4-BE49-F238E27FC236}">
                <a16:creationId xmlns:a16="http://schemas.microsoft.com/office/drawing/2014/main" id="{D47E112C-A2E6-BD47-A503-FBDF67EEAFE9}"/>
              </a:ext>
            </a:extLst>
          </p:cNvPr>
          <p:cNvGrpSpPr>
            <a:grpSpLocks/>
          </p:cNvGrpSpPr>
          <p:nvPr/>
        </p:nvGrpSpPr>
        <p:grpSpPr bwMode="auto">
          <a:xfrm>
            <a:off x="7848600" y="2819400"/>
            <a:ext cx="533400" cy="533400"/>
            <a:chOff x="1824" y="2736"/>
            <a:chExt cx="336" cy="336"/>
          </a:xfrm>
        </p:grpSpPr>
        <p:sp>
          <p:nvSpPr>
            <p:cNvPr id="63512" name="Oval 13">
              <a:extLst>
                <a:ext uri="{FF2B5EF4-FFF2-40B4-BE49-F238E27FC236}">
                  <a16:creationId xmlns:a16="http://schemas.microsoft.com/office/drawing/2014/main" id="{93B8F36F-70CF-E74D-9A97-B28E2371ED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3513" name="Text Box 14">
              <a:extLst>
                <a:ext uri="{FF2B5EF4-FFF2-40B4-BE49-F238E27FC236}">
                  <a16:creationId xmlns:a16="http://schemas.microsoft.com/office/drawing/2014/main" id="{A9FF7ECB-2888-D04A-9DE5-50F43E4D042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E</a:t>
              </a:r>
            </a:p>
          </p:txBody>
        </p:sp>
      </p:grpSp>
      <p:grpSp>
        <p:nvGrpSpPr>
          <p:cNvPr id="63494" name="Group 15">
            <a:extLst>
              <a:ext uri="{FF2B5EF4-FFF2-40B4-BE49-F238E27FC236}">
                <a16:creationId xmlns:a16="http://schemas.microsoft.com/office/drawing/2014/main" id="{99F98BF5-FB2B-3647-8F17-508D76D00478}"/>
              </a:ext>
            </a:extLst>
          </p:cNvPr>
          <p:cNvGrpSpPr>
            <a:grpSpLocks/>
          </p:cNvGrpSpPr>
          <p:nvPr/>
        </p:nvGrpSpPr>
        <p:grpSpPr bwMode="auto">
          <a:xfrm>
            <a:off x="6858000" y="2895600"/>
            <a:ext cx="533400" cy="533400"/>
            <a:chOff x="1824" y="2736"/>
            <a:chExt cx="336" cy="336"/>
          </a:xfrm>
        </p:grpSpPr>
        <p:sp>
          <p:nvSpPr>
            <p:cNvPr id="63510" name="Oval 16">
              <a:extLst>
                <a:ext uri="{FF2B5EF4-FFF2-40B4-BE49-F238E27FC236}">
                  <a16:creationId xmlns:a16="http://schemas.microsoft.com/office/drawing/2014/main" id="{E6CB1931-545F-AB49-88CD-303D74B75D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>
                <a:solidFill>
                  <a:srgbClr val="0000FF"/>
                </a:solidFill>
              </a:endParaRPr>
            </a:p>
          </p:txBody>
        </p:sp>
        <p:sp>
          <p:nvSpPr>
            <p:cNvPr id="63511" name="Text Box 17">
              <a:extLst>
                <a:ext uri="{FF2B5EF4-FFF2-40B4-BE49-F238E27FC236}">
                  <a16:creationId xmlns:a16="http://schemas.microsoft.com/office/drawing/2014/main" id="{22E03F51-FAE9-EF49-BBDF-6BA5F86D413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>
                  <a:solidFill>
                    <a:srgbClr val="0000FF"/>
                  </a:solidFill>
                </a:rPr>
                <a:t>D</a:t>
              </a:r>
            </a:p>
          </p:txBody>
        </p:sp>
      </p:grpSp>
      <p:sp>
        <p:nvSpPr>
          <p:cNvPr id="63495" name="Line 18">
            <a:extLst>
              <a:ext uri="{FF2B5EF4-FFF2-40B4-BE49-F238E27FC236}">
                <a16:creationId xmlns:a16="http://schemas.microsoft.com/office/drawing/2014/main" id="{8D93CFFA-3466-934F-8073-3C17C9205FA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162800" y="23622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63496" name="Group 19">
            <a:extLst>
              <a:ext uri="{FF2B5EF4-FFF2-40B4-BE49-F238E27FC236}">
                <a16:creationId xmlns:a16="http://schemas.microsoft.com/office/drawing/2014/main" id="{DCB6E008-B5B2-B64E-AE1A-7D2647215475}"/>
              </a:ext>
            </a:extLst>
          </p:cNvPr>
          <p:cNvGrpSpPr>
            <a:grpSpLocks/>
          </p:cNvGrpSpPr>
          <p:nvPr/>
        </p:nvGrpSpPr>
        <p:grpSpPr bwMode="auto">
          <a:xfrm>
            <a:off x="6400800" y="4038600"/>
            <a:ext cx="533400" cy="533400"/>
            <a:chOff x="1824" y="2736"/>
            <a:chExt cx="336" cy="336"/>
          </a:xfrm>
        </p:grpSpPr>
        <p:sp>
          <p:nvSpPr>
            <p:cNvPr id="63508" name="Oval 20">
              <a:extLst>
                <a:ext uri="{FF2B5EF4-FFF2-40B4-BE49-F238E27FC236}">
                  <a16:creationId xmlns:a16="http://schemas.microsoft.com/office/drawing/2014/main" id="{3A465F7F-CE86-314C-ACD9-9D75AC7A79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3509" name="Text Box 21">
              <a:extLst>
                <a:ext uri="{FF2B5EF4-FFF2-40B4-BE49-F238E27FC236}">
                  <a16:creationId xmlns:a16="http://schemas.microsoft.com/office/drawing/2014/main" id="{7A65937A-FD76-5946-BE25-2BCB1F7D163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F</a:t>
              </a:r>
            </a:p>
          </p:txBody>
        </p:sp>
      </p:grpSp>
      <p:grpSp>
        <p:nvGrpSpPr>
          <p:cNvPr id="63497" name="Group 22">
            <a:extLst>
              <a:ext uri="{FF2B5EF4-FFF2-40B4-BE49-F238E27FC236}">
                <a16:creationId xmlns:a16="http://schemas.microsoft.com/office/drawing/2014/main" id="{96DB443B-CFBE-1C4C-A080-3EB6209F8179}"/>
              </a:ext>
            </a:extLst>
          </p:cNvPr>
          <p:cNvGrpSpPr>
            <a:grpSpLocks/>
          </p:cNvGrpSpPr>
          <p:nvPr/>
        </p:nvGrpSpPr>
        <p:grpSpPr bwMode="auto">
          <a:xfrm>
            <a:off x="7924800" y="4038600"/>
            <a:ext cx="533400" cy="533400"/>
            <a:chOff x="1824" y="2736"/>
            <a:chExt cx="336" cy="336"/>
          </a:xfrm>
        </p:grpSpPr>
        <p:sp>
          <p:nvSpPr>
            <p:cNvPr id="63506" name="Oval 23">
              <a:extLst>
                <a:ext uri="{FF2B5EF4-FFF2-40B4-BE49-F238E27FC236}">
                  <a16:creationId xmlns:a16="http://schemas.microsoft.com/office/drawing/2014/main" id="{74A08587-B057-BC42-A52C-1C2C7CF2A3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3507" name="Text Box 24">
              <a:extLst>
                <a:ext uri="{FF2B5EF4-FFF2-40B4-BE49-F238E27FC236}">
                  <a16:creationId xmlns:a16="http://schemas.microsoft.com/office/drawing/2014/main" id="{3F320D62-EF97-3848-94A0-C2C231F5F92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G</a:t>
              </a:r>
            </a:p>
          </p:txBody>
        </p:sp>
      </p:grpSp>
      <p:sp>
        <p:nvSpPr>
          <p:cNvPr id="63498" name="Line 25">
            <a:extLst>
              <a:ext uri="{FF2B5EF4-FFF2-40B4-BE49-F238E27FC236}">
                <a16:creationId xmlns:a16="http://schemas.microsoft.com/office/drawing/2014/main" id="{C7BDF10F-1FA3-4241-ACC2-38DB90AAAC1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400800" y="2286000"/>
            <a:ext cx="457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499" name="Line 26">
            <a:extLst>
              <a:ext uri="{FF2B5EF4-FFF2-40B4-BE49-F238E27FC236}">
                <a16:creationId xmlns:a16="http://schemas.microsoft.com/office/drawing/2014/main" id="{A874BE1E-95CA-D748-BC8B-6FA0171A8DB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943600" y="3352800"/>
            <a:ext cx="228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00" name="Line 27">
            <a:extLst>
              <a:ext uri="{FF2B5EF4-FFF2-40B4-BE49-F238E27FC236}">
                <a16:creationId xmlns:a16="http://schemas.microsoft.com/office/drawing/2014/main" id="{56415375-85BA-6C46-8409-AC201BEA1ED2}"/>
              </a:ext>
            </a:extLst>
          </p:cNvPr>
          <p:cNvSpPr>
            <a:spLocks noChangeShapeType="1"/>
          </p:cNvSpPr>
          <p:nvPr/>
        </p:nvSpPr>
        <p:spPr bwMode="auto">
          <a:xfrm>
            <a:off x="6324600" y="3352800"/>
            <a:ext cx="3048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01" name="Line 28">
            <a:extLst>
              <a:ext uri="{FF2B5EF4-FFF2-40B4-BE49-F238E27FC236}">
                <a16:creationId xmlns:a16="http://schemas.microsoft.com/office/drawing/2014/main" id="{F88F3C18-4DF6-9C4C-B1B0-4D9F76FDA7A7}"/>
              </a:ext>
            </a:extLst>
          </p:cNvPr>
          <p:cNvSpPr>
            <a:spLocks noChangeShapeType="1"/>
          </p:cNvSpPr>
          <p:nvPr/>
        </p:nvSpPr>
        <p:spPr bwMode="auto">
          <a:xfrm>
            <a:off x="7315200" y="2209800"/>
            <a:ext cx="685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02" name="Line 29">
            <a:extLst>
              <a:ext uri="{FF2B5EF4-FFF2-40B4-BE49-F238E27FC236}">
                <a16:creationId xmlns:a16="http://schemas.microsoft.com/office/drawing/2014/main" id="{CCABC929-C491-5240-832C-EB3DF8CD8B21}"/>
              </a:ext>
            </a:extLst>
          </p:cNvPr>
          <p:cNvSpPr>
            <a:spLocks noChangeShapeType="1"/>
          </p:cNvSpPr>
          <p:nvPr/>
        </p:nvSpPr>
        <p:spPr bwMode="auto">
          <a:xfrm>
            <a:off x="8153400" y="33528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04" name="Text Box 31">
            <a:extLst>
              <a:ext uri="{FF2B5EF4-FFF2-40B4-BE49-F238E27FC236}">
                <a16:creationId xmlns:a16="http://schemas.microsoft.com/office/drawing/2014/main" id="{FB3B711E-7974-7A4B-93ED-AEAEF62E83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863" y="5500687"/>
            <a:ext cx="469652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 err="1"/>
              <a:t>toVisit</a:t>
            </a:r>
            <a:r>
              <a:rPr lang="en-US" altLang="en-US" sz="2800" dirty="0"/>
              <a:t>-queue: E C F</a:t>
            </a:r>
          </a:p>
        </p:txBody>
      </p:sp>
      <p:sp>
        <p:nvSpPr>
          <p:cNvPr id="33" name="Text Box 37">
            <a:extLst>
              <a:ext uri="{FF2B5EF4-FFF2-40B4-BE49-F238E27FC236}">
                <a16:creationId xmlns:a16="http://schemas.microsoft.com/office/drawing/2014/main" id="{8EE66F3F-D193-7445-9BC9-2C61E5C4B9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9020" y="6019800"/>
            <a:ext cx="3200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/>
              <a:t>printed: A B D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16CF24FE-F65E-DE45-A77D-A35DA9031601}"/>
              </a:ext>
            </a:extLst>
          </p:cNvPr>
          <p:cNvSpPr txBox="1"/>
          <p:nvPr/>
        </p:nvSpPr>
        <p:spPr>
          <a:xfrm>
            <a:off x="364274" y="2095500"/>
            <a:ext cx="504035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C00000"/>
                </a:solidFill>
              </a:rPr>
              <a:t>treeSearch</a:t>
            </a:r>
            <a:r>
              <a:rPr lang="en-US" sz="2400" dirty="0"/>
              <a:t>( </a:t>
            </a:r>
            <a:r>
              <a:rPr lang="en-US" sz="2400" dirty="0" err="1">
                <a:solidFill>
                  <a:srgbClr val="00B0F0"/>
                </a:solidFill>
              </a:rPr>
              <a:t>toVisit</a:t>
            </a:r>
            <a:r>
              <a:rPr lang="en-US" sz="2400" dirty="0"/>
              <a:t> )</a:t>
            </a:r>
          </a:p>
          <a:p>
            <a:r>
              <a:rPr lang="en-US" sz="2400" dirty="0"/>
              <a:t>     </a:t>
            </a:r>
            <a:r>
              <a:rPr lang="en-US" sz="2400" dirty="0">
                <a:solidFill>
                  <a:srgbClr val="0000FF"/>
                </a:solidFill>
              </a:rPr>
              <a:t>while</a:t>
            </a:r>
            <a:r>
              <a:rPr lang="en-US" sz="2400" dirty="0"/>
              <a:t> !</a:t>
            </a:r>
            <a:r>
              <a:rPr lang="en-US" sz="2400" dirty="0" err="1">
                <a:solidFill>
                  <a:srgbClr val="00B0F0"/>
                </a:solidFill>
              </a:rPr>
              <a:t>toVisit</a:t>
            </a:r>
            <a:r>
              <a:rPr lang="en-US" sz="2400" dirty="0" err="1"/>
              <a:t>.empty</a:t>
            </a:r>
            <a:r>
              <a:rPr lang="en-US" sz="2400" dirty="0"/>
              <a:t>()</a:t>
            </a:r>
          </a:p>
          <a:p>
            <a:r>
              <a:rPr lang="en-US" sz="2400" dirty="0"/>
              <a:t>          </a:t>
            </a:r>
            <a:r>
              <a:rPr lang="en-US" sz="2400" dirty="0">
                <a:solidFill>
                  <a:srgbClr val="00B0F0"/>
                </a:solidFill>
              </a:rPr>
              <a:t>v</a:t>
            </a:r>
            <a:r>
              <a:rPr lang="en-US" sz="2400" dirty="0"/>
              <a:t> = </a:t>
            </a:r>
            <a:r>
              <a:rPr lang="en-US" sz="2400" dirty="0" err="1">
                <a:solidFill>
                  <a:srgbClr val="00B0F0"/>
                </a:solidFill>
              </a:rPr>
              <a:t>toVisit</a:t>
            </a:r>
            <a:r>
              <a:rPr lang="en-US" sz="2400" dirty="0" err="1"/>
              <a:t>.remove</a:t>
            </a:r>
            <a:r>
              <a:rPr lang="en-US" sz="2400" dirty="0"/>
              <a:t>()</a:t>
            </a:r>
          </a:p>
          <a:p>
            <a:r>
              <a:rPr lang="en-US" sz="2400" dirty="0"/>
              <a:t>          </a:t>
            </a:r>
            <a:r>
              <a:rPr lang="en-US" sz="2400" dirty="0">
                <a:solidFill>
                  <a:srgbClr val="00B050"/>
                </a:solidFill>
              </a:rPr>
              <a:t>// visit v, e.g., print it out</a:t>
            </a:r>
          </a:p>
          <a:p>
            <a:r>
              <a:rPr lang="en-US" sz="2400" dirty="0"/>
              <a:t>          </a:t>
            </a:r>
            <a:r>
              <a:rPr lang="en-US" sz="2400" dirty="0">
                <a:solidFill>
                  <a:srgbClr val="0000FF"/>
                </a:solidFill>
              </a:rPr>
              <a:t>for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00B0F0"/>
                </a:solidFill>
              </a:rPr>
              <a:t>c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0000FF"/>
                </a:solidFill>
              </a:rPr>
              <a:t>in</a:t>
            </a:r>
            <a:r>
              <a:rPr lang="en-US" sz="2400" dirty="0"/>
              <a:t> </a:t>
            </a:r>
            <a:r>
              <a:rPr lang="en-US" sz="2400" dirty="0" err="1">
                <a:solidFill>
                  <a:srgbClr val="00B0F0"/>
                </a:solidFill>
              </a:rPr>
              <a:t>v</a:t>
            </a:r>
            <a:r>
              <a:rPr lang="en-US" sz="2400" dirty="0" err="1"/>
              <a:t>.getChildren</a:t>
            </a:r>
            <a:r>
              <a:rPr lang="en-US" sz="2400" dirty="0"/>
              <a:t>()</a:t>
            </a:r>
          </a:p>
          <a:p>
            <a:r>
              <a:rPr lang="en-US" sz="2400" dirty="0"/>
              <a:t>               </a:t>
            </a:r>
            <a:r>
              <a:rPr lang="en-US" sz="2400" dirty="0" err="1">
                <a:solidFill>
                  <a:srgbClr val="00B0F0"/>
                </a:solidFill>
              </a:rPr>
              <a:t>toVisit</a:t>
            </a:r>
            <a:r>
              <a:rPr lang="en-US" sz="2400" dirty="0" err="1"/>
              <a:t>.add</a:t>
            </a:r>
            <a:r>
              <a:rPr lang="en-US" sz="2400" dirty="0"/>
              <a:t>(c)</a:t>
            </a:r>
          </a:p>
        </p:txBody>
      </p:sp>
      <p:sp>
        <p:nvSpPr>
          <p:cNvPr id="35" name="Rectangle 32">
            <a:extLst>
              <a:ext uri="{FF2B5EF4-FFF2-40B4-BE49-F238E27FC236}">
                <a16:creationId xmlns:a16="http://schemas.microsoft.com/office/drawing/2014/main" id="{5BF18B7D-DAD2-2C46-8DF5-8DE01EE77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1489" y="3652975"/>
            <a:ext cx="3423424" cy="741556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21160919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2">
            <a:extLst>
              <a:ext uri="{FF2B5EF4-FFF2-40B4-BE49-F238E27FC236}">
                <a16:creationId xmlns:a16="http://schemas.microsoft.com/office/drawing/2014/main" id="{0FD67347-FA38-174A-8070-BA3E0D8ABB7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1596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Tree BFS</a:t>
            </a:r>
          </a:p>
        </p:txBody>
      </p:sp>
      <p:grpSp>
        <p:nvGrpSpPr>
          <p:cNvPr id="63490" name="Group 3">
            <a:extLst>
              <a:ext uri="{FF2B5EF4-FFF2-40B4-BE49-F238E27FC236}">
                <a16:creationId xmlns:a16="http://schemas.microsoft.com/office/drawing/2014/main" id="{8E40CC99-6095-9F4D-9452-23425CC55CF7}"/>
              </a:ext>
            </a:extLst>
          </p:cNvPr>
          <p:cNvGrpSpPr>
            <a:grpSpLocks/>
          </p:cNvGrpSpPr>
          <p:nvPr/>
        </p:nvGrpSpPr>
        <p:grpSpPr bwMode="auto">
          <a:xfrm>
            <a:off x="6781800" y="1828800"/>
            <a:ext cx="533400" cy="533400"/>
            <a:chOff x="1824" y="2736"/>
            <a:chExt cx="336" cy="336"/>
          </a:xfrm>
        </p:grpSpPr>
        <p:sp>
          <p:nvSpPr>
            <p:cNvPr id="63518" name="Oval 4">
              <a:extLst>
                <a:ext uri="{FF2B5EF4-FFF2-40B4-BE49-F238E27FC236}">
                  <a16:creationId xmlns:a16="http://schemas.microsoft.com/office/drawing/2014/main" id="{57AA6808-D62F-4A44-A6A0-0B6831E086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3519" name="Text Box 5">
              <a:extLst>
                <a:ext uri="{FF2B5EF4-FFF2-40B4-BE49-F238E27FC236}">
                  <a16:creationId xmlns:a16="http://schemas.microsoft.com/office/drawing/2014/main" id="{5842F0D7-4C8E-444E-947B-2E079C0085C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dirty="0"/>
                <a:t>A</a:t>
              </a:r>
            </a:p>
          </p:txBody>
        </p:sp>
      </p:grpSp>
      <p:grpSp>
        <p:nvGrpSpPr>
          <p:cNvPr id="63491" name="Group 6">
            <a:extLst>
              <a:ext uri="{FF2B5EF4-FFF2-40B4-BE49-F238E27FC236}">
                <a16:creationId xmlns:a16="http://schemas.microsoft.com/office/drawing/2014/main" id="{17481815-7003-7746-8AE1-DE526D914EBF}"/>
              </a:ext>
            </a:extLst>
          </p:cNvPr>
          <p:cNvGrpSpPr>
            <a:grpSpLocks/>
          </p:cNvGrpSpPr>
          <p:nvPr/>
        </p:nvGrpSpPr>
        <p:grpSpPr bwMode="auto">
          <a:xfrm>
            <a:off x="6019800" y="2819400"/>
            <a:ext cx="533400" cy="533400"/>
            <a:chOff x="1824" y="2736"/>
            <a:chExt cx="336" cy="336"/>
          </a:xfrm>
        </p:grpSpPr>
        <p:sp>
          <p:nvSpPr>
            <p:cNvPr id="63516" name="Oval 7">
              <a:extLst>
                <a:ext uri="{FF2B5EF4-FFF2-40B4-BE49-F238E27FC236}">
                  <a16:creationId xmlns:a16="http://schemas.microsoft.com/office/drawing/2014/main" id="{30A1A50D-ADCB-AF4C-A726-FBFA97452D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3517" name="Text Box 8">
              <a:extLst>
                <a:ext uri="{FF2B5EF4-FFF2-40B4-BE49-F238E27FC236}">
                  <a16:creationId xmlns:a16="http://schemas.microsoft.com/office/drawing/2014/main" id="{D04B0DEC-0080-AE40-9293-376D4B48DD0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dirty="0"/>
                <a:t>B</a:t>
              </a:r>
            </a:p>
          </p:txBody>
        </p:sp>
      </p:grpSp>
      <p:grpSp>
        <p:nvGrpSpPr>
          <p:cNvPr id="63492" name="Group 9">
            <a:extLst>
              <a:ext uri="{FF2B5EF4-FFF2-40B4-BE49-F238E27FC236}">
                <a16:creationId xmlns:a16="http://schemas.microsoft.com/office/drawing/2014/main" id="{8C91900C-A4B9-E040-B91F-33753D470300}"/>
              </a:ext>
            </a:extLst>
          </p:cNvPr>
          <p:cNvGrpSpPr>
            <a:grpSpLocks/>
          </p:cNvGrpSpPr>
          <p:nvPr/>
        </p:nvGrpSpPr>
        <p:grpSpPr bwMode="auto">
          <a:xfrm>
            <a:off x="5638800" y="4038600"/>
            <a:ext cx="533400" cy="533400"/>
            <a:chOff x="1824" y="2736"/>
            <a:chExt cx="336" cy="336"/>
          </a:xfrm>
        </p:grpSpPr>
        <p:sp>
          <p:nvSpPr>
            <p:cNvPr id="63514" name="Oval 10">
              <a:extLst>
                <a:ext uri="{FF2B5EF4-FFF2-40B4-BE49-F238E27FC236}">
                  <a16:creationId xmlns:a16="http://schemas.microsoft.com/office/drawing/2014/main" id="{E2DF4779-1482-7B46-9A9A-0301BEF220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3515" name="Text Box 11">
              <a:extLst>
                <a:ext uri="{FF2B5EF4-FFF2-40B4-BE49-F238E27FC236}">
                  <a16:creationId xmlns:a16="http://schemas.microsoft.com/office/drawing/2014/main" id="{6EC27931-DAE4-4B40-B9D6-C5A49652628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C</a:t>
              </a:r>
            </a:p>
          </p:txBody>
        </p:sp>
      </p:grpSp>
      <p:grpSp>
        <p:nvGrpSpPr>
          <p:cNvPr id="63493" name="Group 12">
            <a:extLst>
              <a:ext uri="{FF2B5EF4-FFF2-40B4-BE49-F238E27FC236}">
                <a16:creationId xmlns:a16="http://schemas.microsoft.com/office/drawing/2014/main" id="{D47E112C-A2E6-BD47-A503-FBDF67EEAFE9}"/>
              </a:ext>
            </a:extLst>
          </p:cNvPr>
          <p:cNvGrpSpPr>
            <a:grpSpLocks/>
          </p:cNvGrpSpPr>
          <p:nvPr/>
        </p:nvGrpSpPr>
        <p:grpSpPr bwMode="auto">
          <a:xfrm>
            <a:off x="7848600" y="2819400"/>
            <a:ext cx="533400" cy="533400"/>
            <a:chOff x="1824" y="2736"/>
            <a:chExt cx="336" cy="336"/>
          </a:xfrm>
        </p:grpSpPr>
        <p:sp>
          <p:nvSpPr>
            <p:cNvPr id="63512" name="Oval 13">
              <a:extLst>
                <a:ext uri="{FF2B5EF4-FFF2-40B4-BE49-F238E27FC236}">
                  <a16:creationId xmlns:a16="http://schemas.microsoft.com/office/drawing/2014/main" id="{93B8F36F-70CF-E74D-9A97-B28E2371ED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3513" name="Text Box 14">
              <a:extLst>
                <a:ext uri="{FF2B5EF4-FFF2-40B4-BE49-F238E27FC236}">
                  <a16:creationId xmlns:a16="http://schemas.microsoft.com/office/drawing/2014/main" id="{A9FF7ECB-2888-D04A-9DE5-50F43E4D042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E</a:t>
              </a:r>
            </a:p>
          </p:txBody>
        </p:sp>
      </p:grpSp>
      <p:grpSp>
        <p:nvGrpSpPr>
          <p:cNvPr id="63494" name="Group 15">
            <a:extLst>
              <a:ext uri="{FF2B5EF4-FFF2-40B4-BE49-F238E27FC236}">
                <a16:creationId xmlns:a16="http://schemas.microsoft.com/office/drawing/2014/main" id="{99F98BF5-FB2B-3647-8F17-508D76D00478}"/>
              </a:ext>
            </a:extLst>
          </p:cNvPr>
          <p:cNvGrpSpPr>
            <a:grpSpLocks/>
          </p:cNvGrpSpPr>
          <p:nvPr/>
        </p:nvGrpSpPr>
        <p:grpSpPr bwMode="auto">
          <a:xfrm>
            <a:off x="6858000" y="2895600"/>
            <a:ext cx="533400" cy="533400"/>
            <a:chOff x="1824" y="2736"/>
            <a:chExt cx="336" cy="336"/>
          </a:xfrm>
        </p:grpSpPr>
        <p:sp>
          <p:nvSpPr>
            <p:cNvPr id="63510" name="Oval 16">
              <a:extLst>
                <a:ext uri="{FF2B5EF4-FFF2-40B4-BE49-F238E27FC236}">
                  <a16:creationId xmlns:a16="http://schemas.microsoft.com/office/drawing/2014/main" id="{E6CB1931-545F-AB49-88CD-303D74B75D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3511" name="Text Box 17">
              <a:extLst>
                <a:ext uri="{FF2B5EF4-FFF2-40B4-BE49-F238E27FC236}">
                  <a16:creationId xmlns:a16="http://schemas.microsoft.com/office/drawing/2014/main" id="{22E03F51-FAE9-EF49-BBDF-6BA5F86D413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D</a:t>
              </a:r>
            </a:p>
          </p:txBody>
        </p:sp>
      </p:grpSp>
      <p:sp>
        <p:nvSpPr>
          <p:cNvPr id="63495" name="Line 18">
            <a:extLst>
              <a:ext uri="{FF2B5EF4-FFF2-40B4-BE49-F238E27FC236}">
                <a16:creationId xmlns:a16="http://schemas.microsoft.com/office/drawing/2014/main" id="{8D93CFFA-3466-934F-8073-3C17C9205FA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162800" y="23622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63496" name="Group 19">
            <a:extLst>
              <a:ext uri="{FF2B5EF4-FFF2-40B4-BE49-F238E27FC236}">
                <a16:creationId xmlns:a16="http://schemas.microsoft.com/office/drawing/2014/main" id="{DCB6E008-B5B2-B64E-AE1A-7D2647215475}"/>
              </a:ext>
            </a:extLst>
          </p:cNvPr>
          <p:cNvGrpSpPr>
            <a:grpSpLocks/>
          </p:cNvGrpSpPr>
          <p:nvPr/>
        </p:nvGrpSpPr>
        <p:grpSpPr bwMode="auto">
          <a:xfrm>
            <a:off x="6400800" y="4038600"/>
            <a:ext cx="533400" cy="533400"/>
            <a:chOff x="1824" y="2736"/>
            <a:chExt cx="336" cy="336"/>
          </a:xfrm>
        </p:grpSpPr>
        <p:sp>
          <p:nvSpPr>
            <p:cNvPr id="63508" name="Oval 20">
              <a:extLst>
                <a:ext uri="{FF2B5EF4-FFF2-40B4-BE49-F238E27FC236}">
                  <a16:creationId xmlns:a16="http://schemas.microsoft.com/office/drawing/2014/main" id="{3A465F7F-CE86-314C-ACD9-9D75AC7A79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3509" name="Text Box 21">
              <a:extLst>
                <a:ext uri="{FF2B5EF4-FFF2-40B4-BE49-F238E27FC236}">
                  <a16:creationId xmlns:a16="http://schemas.microsoft.com/office/drawing/2014/main" id="{7A65937A-FD76-5946-BE25-2BCB1F7D163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F</a:t>
              </a:r>
            </a:p>
          </p:txBody>
        </p:sp>
      </p:grpSp>
      <p:grpSp>
        <p:nvGrpSpPr>
          <p:cNvPr id="63497" name="Group 22">
            <a:extLst>
              <a:ext uri="{FF2B5EF4-FFF2-40B4-BE49-F238E27FC236}">
                <a16:creationId xmlns:a16="http://schemas.microsoft.com/office/drawing/2014/main" id="{96DB443B-CFBE-1C4C-A080-3EB6209F8179}"/>
              </a:ext>
            </a:extLst>
          </p:cNvPr>
          <p:cNvGrpSpPr>
            <a:grpSpLocks/>
          </p:cNvGrpSpPr>
          <p:nvPr/>
        </p:nvGrpSpPr>
        <p:grpSpPr bwMode="auto">
          <a:xfrm>
            <a:off x="7924800" y="4038600"/>
            <a:ext cx="533400" cy="533400"/>
            <a:chOff x="1824" y="2736"/>
            <a:chExt cx="336" cy="336"/>
          </a:xfrm>
        </p:grpSpPr>
        <p:sp>
          <p:nvSpPr>
            <p:cNvPr id="63506" name="Oval 23">
              <a:extLst>
                <a:ext uri="{FF2B5EF4-FFF2-40B4-BE49-F238E27FC236}">
                  <a16:creationId xmlns:a16="http://schemas.microsoft.com/office/drawing/2014/main" id="{74A08587-B057-BC42-A52C-1C2C7CF2A3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3507" name="Text Box 24">
              <a:extLst>
                <a:ext uri="{FF2B5EF4-FFF2-40B4-BE49-F238E27FC236}">
                  <a16:creationId xmlns:a16="http://schemas.microsoft.com/office/drawing/2014/main" id="{3F320D62-EF97-3848-94A0-C2C231F5F92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G</a:t>
              </a:r>
            </a:p>
          </p:txBody>
        </p:sp>
      </p:grpSp>
      <p:sp>
        <p:nvSpPr>
          <p:cNvPr id="63498" name="Line 25">
            <a:extLst>
              <a:ext uri="{FF2B5EF4-FFF2-40B4-BE49-F238E27FC236}">
                <a16:creationId xmlns:a16="http://schemas.microsoft.com/office/drawing/2014/main" id="{C7BDF10F-1FA3-4241-ACC2-38DB90AAAC1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400800" y="2286000"/>
            <a:ext cx="457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499" name="Line 26">
            <a:extLst>
              <a:ext uri="{FF2B5EF4-FFF2-40B4-BE49-F238E27FC236}">
                <a16:creationId xmlns:a16="http://schemas.microsoft.com/office/drawing/2014/main" id="{A874BE1E-95CA-D748-BC8B-6FA0171A8DB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943600" y="3352800"/>
            <a:ext cx="228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00" name="Line 27">
            <a:extLst>
              <a:ext uri="{FF2B5EF4-FFF2-40B4-BE49-F238E27FC236}">
                <a16:creationId xmlns:a16="http://schemas.microsoft.com/office/drawing/2014/main" id="{56415375-85BA-6C46-8409-AC201BEA1ED2}"/>
              </a:ext>
            </a:extLst>
          </p:cNvPr>
          <p:cNvSpPr>
            <a:spLocks noChangeShapeType="1"/>
          </p:cNvSpPr>
          <p:nvPr/>
        </p:nvSpPr>
        <p:spPr bwMode="auto">
          <a:xfrm>
            <a:off x="6324600" y="3352800"/>
            <a:ext cx="3048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01" name="Line 28">
            <a:extLst>
              <a:ext uri="{FF2B5EF4-FFF2-40B4-BE49-F238E27FC236}">
                <a16:creationId xmlns:a16="http://schemas.microsoft.com/office/drawing/2014/main" id="{F88F3C18-4DF6-9C4C-B1B0-4D9F76FDA7A7}"/>
              </a:ext>
            </a:extLst>
          </p:cNvPr>
          <p:cNvSpPr>
            <a:spLocks noChangeShapeType="1"/>
          </p:cNvSpPr>
          <p:nvPr/>
        </p:nvSpPr>
        <p:spPr bwMode="auto">
          <a:xfrm>
            <a:off x="7315200" y="2209800"/>
            <a:ext cx="685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02" name="Line 29">
            <a:extLst>
              <a:ext uri="{FF2B5EF4-FFF2-40B4-BE49-F238E27FC236}">
                <a16:creationId xmlns:a16="http://schemas.microsoft.com/office/drawing/2014/main" id="{CCABC929-C491-5240-832C-EB3DF8CD8B21}"/>
              </a:ext>
            </a:extLst>
          </p:cNvPr>
          <p:cNvSpPr>
            <a:spLocks noChangeShapeType="1"/>
          </p:cNvSpPr>
          <p:nvPr/>
        </p:nvSpPr>
        <p:spPr bwMode="auto">
          <a:xfrm>
            <a:off x="8153400" y="33528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04" name="Text Box 31">
            <a:extLst>
              <a:ext uri="{FF2B5EF4-FFF2-40B4-BE49-F238E27FC236}">
                <a16:creationId xmlns:a16="http://schemas.microsoft.com/office/drawing/2014/main" id="{FB3B711E-7974-7A4B-93ED-AEAEF62E83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863" y="5500687"/>
            <a:ext cx="469652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 err="1"/>
              <a:t>toVisit</a:t>
            </a:r>
            <a:r>
              <a:rPr lang="en-US" altLang="en-US" sz="2800" dirty="0"/>
              <a:t>-queue: E C F</a:t>
            </a:r>
          </a:p>
        </p:txBody>
      </p:sp>
      <p:sp>
        <p:nvSpPr>
          <p:cNvPr id="33" name="Text Box 37">
            <a:extLst>
              <a:ext uri="{FF2B5EF4-FFF2-40B4-BE49-F238E27FC236}">
                <a16:creationId xmlns:a16="http://schemas.microsoft.com/office/drawing/2014/main" id="{8EE66F3F-D193-7445-9BC9-2C61E5C4B9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9020" y="6019800"/>
            <a:ext cx="3200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/>
              <a:t>printed: A B D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16CF24FE-F65E-DE45-A77D-A35DA9031601}"/>
              </a:ext>
            </a:extLst>
          </p:cNvPr>
          <p:cNvSpPr txBox="1"/>
          <p:nvPr/>
        </p:nvSpPr>
        <p:spPr>
          <a:xfrm>
            <a:off x="364274" y="2095500"/>
            <a:ext cx="504035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C00000"/>
                </a:solidFill>
              </a:rPr>
              <a:t>treeSearch</a:t>
            </a:r>
            <a:r>
              <a:rPr lang="en-US" sz="2400" dirty="0"/>
              <a:t>( </a:t>
            </a:r>
            <a:r>
              <a:rPr lang="en-US" sz="2400" dirty="0" err="1">
                <a:solidFill>
                  <a:srgbClr val="00B0F0"/>
                </a:solidFill>
              </a:rPr>
              <a:t>toVisit</a:t>
            </a:r>
            <a:r>
              <a:rPr lang="en-US" sz="2400" dirty="0"/>
              <a:t> )</a:t>
            </a:r>
          </a:p>
          <a:p>
            <a:r>
              <a:rPr lang="en-US" sz="2400" dirty="0"/>
              <a:t>     </a:t>
            </a:r>
            <a:r>
              <a:rPr lang="en-US" sz="2400" dirty="0">
                <a:solidFill>
                  <a:srgbClr val="0000FF"/>
                </a:solidFill>
              </a:rPr>
              <a:t>while</a:t>
            </a:r>
            <a:r>
              <a:rPr lang="en-US" sz="2400" dirty="0"/>
              <a:t> !</a:t>
            </a:r>
            <a:r>
              <a:rPr lang="en-US" sz="2400" dirty="0" err="1">
                <a:solidFill>
                  <a:srgbClr val="00B0F0"/>
                </a:solidFill>
              </a:rPr>
              <a:t>toVisit</a:t>
            </a:r>
            <a:r>
              <a:rPr lang="en-US" sz="2400" dirty="0" err="1"/>
              <a:t>.empty</a:t>
            </a:r>
            <a:r>
              <a:rPr lang="en-US" sz="2400" dirty="0"/>
              <a:t>()</a:t>
            </a:r>
          </a:p>
          <a:p>
            <a:r>
              <a:rPr lang="en-US" sz="2400" dirty="0"/>
              <a:t>          </a:t>
            </a:r>
            <a:r>
              <a:rPr lang="en-US" sz="2400" dirty="0">
                <a:solidFill>
                  <a:srgbClr val="00B0F0"/>
                </a:solidFill>
              </a:rPr>
              <a:t>v</a:t>
            </a:r>
            <a:r>
              <a:rPr lang="en-US" sz="2400" dirty="0"/>
              <a:t> = </a:t>
            </a:r>
            <a:r>
              <a:rPr lang="en-US" sz="2400" dirty="0" err="1">
                <a:solidFill>
                  <a:srgbClr val="00B0F0"/>
                </a:solidFill>
              </a:rPr>
              <a:t>toVisit</a:t>
            </a:r>
            <a:r>
              <a:rPr lang="en-US" sz="2400" dirty="0" err="1"/>
              <a:t>.remove</a:t>
            </a:r>
            <a:r>
              <a:rPr lang="en-US" sz="2400" dirty="0"/>
              <a:t>()</a:t>
            </a:r>
          </a:p>
          <a:p>
            <a:r>
              <a:rPr lang="en-US" sz="2400" dirty="0"/>
              <a:t>          </a:t>
            </a:r>
            <a:r>
              <a:rPr lang="en-US" sz="2400" dirty="0">
                <a:solidFill>
                  <a:srgbClr val="00B050"/>
                </a:solidFill>
              </a:rPr>
              <a:t>// visit v, e.g., print it out</a:t>
            </a:r>
          </a:p>
          <a:p>
            <a:r>
              <a:rPr lang="en-US" sz="2400" dirty="0"/>
              <a:t>          </a:t>
            </a:r>
            <a:r>
              <a:rPr lang="en-US" sz="2400" dirty="0">
                <a:solidFill>
                  <a:srgbClr val="0000FF"/>
                </a:solidFill>
              </a:rPr>
              <a:t>for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00B0F0"/>
                </a:solidFill>
              </a:rPr>
              <a:t>c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0000FF"/>
                </a:solidFill>
              </a:rPr>
              <a:t>in</a:t>
            </a:r>
            <a:r>
              <a:rPr lang="en-US" sz="2400" dirty="0"/>
              <a:t> </a:t>
            </a:r>
            <a:r>
              <a:rPr lang="en-US" sz="2400" dirty="0" err="1">
                <a:solidFill>
                  <a:srgbClr val="00B0F0"/>
                </a:solidFill>
              </a:rPr>
              <a:t>v</a:t>
            </a:r>
            <a:r>
              <a:rPr lang="en-US" sz="2400" dirty="0" err="1"/>
              <a:t>.getChildren</a:t>
            </a:r>
            <a:r>
              <a:rPr lang="en-US" sz="2400" dirty="0"/>
              <a:t>()</a:t>
            </a:r>
          </a:p>
          <a:p>
            <a:r>
              <a:rPr lang="en-US" sz="2400" dirty="0"/>
              <a:t>               </a:t>
            </a:r>
            <a:r>
              <a:rPr lang="en-US" sz="2400" dirty="0" err="1">
                <a:solidFill>
                  <a:srgbClr val="00B0F0"/>
                </a:solidFill>
              </a:rPr>
              <a:t>toVisit</a:t>
            </a:r>
            <a:r>
              <a:rPr lang="en-US" sz="2400" dirty="0" err="1"/>
              <a:t>.add</a:t>
            </a:r>
            <a:r>
              <a:rPr lang="en-US" sz="2400" dirty="0"/>
              <a:t>(c)</a:t>
            </a:r>
          </a:p>
        </p:txBody>
      </p:sp>
      <p:sp>
        <p:nvSpPr>
          <p:cNvPr id="35" name="Rectangle 32">
            <a:extLst>
              <a:ext uri="{FF2B5EF4-FFF2-40B4-BE49-F238E27FC236}">
                <a16:creationId xmlns:a16="http://schemas.microsoft.com/office/drawing/2014/main" id="{5BF18B7D-DAD2-2C46-8DF5-8DE01EE77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1489" y="2894692"/>
            <a:ext cx="3423424" cy="741556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30092363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2">
            <a:extLst>
              <a:ext uri="{FF2B5EF4-FFF2-40B4-BE49-F238E27FC236}">
                <a16:creationId xmlns:a16="http://schemas.microsoft.com/office/drawing/2014/main" id="{0FD67347-FA38-174A-8070-BA3E0D8ABB7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1596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Tree BFS</a:t>
            </a:r>
          </a:p>
        </p:txBody>
      </p:sp>
      <p:grpSp>
        <p:nvGrpSpPr>
          <p:cNvPr id="63490" name="Group 3">
            <a:extLst>
              <a:ext uri="{FF2B5EF4-FFF2-40B4-BE49-F238E27FC236}">
                <a16:creationId xmlns:a16="http://schemas.microsoft.com/office/drawing/2014/main" id="{8E40CC99-6095-9F4D-9452-23425CC55CF7}"/>
              </a:ext>
            </a:extLst>
          </p:cNvPr>
          <p:cNvGrpSpPr>
            <a:grpSpLocks/>
          </p:cNvGrpSpPr>
          <p:nvPr/>
        </p:nvGrpSpPr>
        <p:grpSpPr bwMode="auto">
          <a:xfrm>
            <a:off x="6781800" y="1828800"/>
            <a:ext cx="533400" cy="533400"/>
            <a:chOff x="1824" y="2736"/>
            <a:chExt cx="336" cy="336"/>
          </a:xfrm>
        </p:grpSpPr>
        <p:sp>
          <p:nvSpPr>
            <p:cNvPr id="63518" name="Oval 4">
              <a:extLst>
                <a:ext uri="{FF2B5EF4-FFF2-40B4-BE49-F238E27FC236}">
                  <a16:creationId xmlns:a16="http://schemas.microsoft.com/office/drawing/2014/main" id="{57AA6808-D62F-4A44-A6A0-0B6831E086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3519" name="Text Box 5">
              <a:extLst>
                <a:ext uri="{FF2B5EF4-FFF2-40B4-BE49-F238E27FC236}">
                  <a16:creationId xmlns:a16="http://schemas.microsoft.com/office/drawing/2014/main" id="{5842F0D7-4C8E-444E-947B-2E079C0085C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dirty="0"/>
                <a:t>A</a:t>
              </a:r>
            </a:p>
          </p:txBody>
        </p:sp>
      </p:grpSp>
      <p:grpSp>
        <p:nvGrpSpPr>
          <p:cNvPr id="63491" name="Group 6">
            <a:extLst>
              <a:ext uri="{FF2B5EF4-FFF2-40B4-BE49-F238E27FC236}">
                <a16:creationId xmlns:a16="http://schemas.microsoft.com/office/drawing/2014/main" id="{17481815-7003-7746-8AE1-DE526D914EBF}"/>
              </a:ext>
            </a:extLst>
          </p:cNvPr>
          <p:cNvGrpSpPr>
            <a:grpSpLocks/>
          </p:cNvGrpSpPr>
          <p:nvPr/>
        </p:nvGrpSpPr>
        <p:grpSpPr bwMode="auto">
          <a:xfrm>
            <a:off x="6019800" y="2819400"/>
            <a:ext cx="533400" cy="533400"/>
            <a:chOff x="1824" y="2736"/>
            <a:chExt cx="336" cy="336"/>
          </a:xfrm>
        </p:grpSpPr>
        <p:sp>
          <p:nvSpPr>
            <p:cNvPr id="63516" name="Oval 7">
              <a:extLst>
                <a:ext uri="{FF2B5EF4-FFF2-40B4-BE49-F238E27FC236}">
                  <a16:creationId xmlns:a16="http://schemas.microsoft.com/office/drawing/2014/main" id="{30A1A50D-ADCB-AF4C-A726-FBFA97452D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3517" name="Text Box 8">
              <a:extLst>
                <a:ext uri="{FF2B5EF4-FFF2-40B4-BE49-F238E27FC236}">
                  <a16:creationId xmlns:a16="http://schemas.microsoft.com/office/drawing/2014/main" id="{D04B0DEC-0080-AE40-9293-376D4B48DD0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dirty="0"/>
                <a:t>B</a:t>
              </a:r>
            </a:p>
          </p:txBody>
        </p:sp>
      </p:grpSp>
      <p:grpSp>
        <p:nvGrpSpPr>
          <p:cNvPr id="63492" name="Group 9">
            <a:extLst>
              <a:ext uri="{FF2B5EF4-FFF2-40B4-BE49-F238E27FC236}">
                <a16:creationId xmlns:a16="http://schemas.microsoft.com/office/drawing/2014/main" id="{8C91900C-A4B9-E040-B91F-33753D470300}"/>
              </a:ext>
            </a:extLst>
          </p:cNvPr>
          <p:cNvGrpSpPr>
            <a:grpSpLocks/>
          </p:cNvGrpSpPr>
          <p:nvPr/>
        </p:nvGrpSpPr>
        <p:grpSpPr bwMode="auto">
          <a:xfrm>
            <a:off x="5638800" y="4038600"/>
            <a:ext cx="533400" cy="533400"/>
            <a:chOff x="1824" y="2736"/>
            <a:chExt cx="336" cy="336"/>
          </a:xfrm>
        </p:grpSpPr>
        <p:sp>
          <p:nvSpPr>
            <p:cNvPr id="63514" name="Oval 10">
              <a:extLst>
                <a:ext uri="{FF2B5EF4-FFF2-40B4-BE49-F238E27FC236}">
                  <a16:creationId xmlns:a16="http://schemas.microsoft.com/office/drawing/2014/main" id="{E2DF4779-1482-7B46-9A9A-0301BEF220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3515" name="Text Box 11">
              <a:extLst>
                <a:ext uri="{FF2B5EF4-FFF2-40B4-BE49-F238E27FC236}">
                  <a16:creationId xmlns:a16="http://schemas.microsoft.com/office/drawing/2014/main" id="{6EC27931-DAE4-4B40-B9D6-C5A49652628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C</a:t>
              </a:r>
            </a:p>
          </p:txBody>
        </p:sp>
      </p:grpSp>
      <p:grpSp>
        <p:nvGrpSpPr>
          <p:cNvPr id="63493" name="Group 12">
            <a:extLst>
              <a:ext uri="{FF2B5EF4-FFF2-40B4-BE49-F238E27FC236}">
                <a16:creationId xmlns:a16="http://schemas.microsoft.com/office/drawing/2014/main" id="{D47E112C-A2E6-BD47-A503-FBDF67EEAFE9}"/>
              </a:ext>
            </a:extLst>
          </p:cNvPr>
          <p:cNvGrpSpPr>
            <a:grpSpLocks/>
          </p:cNvGrpSpPr>
          <p:nvPr/>
        </p:nvGrpSpPr>
        <p:grpSpPr bwMode="auto">
          <a:xfrm>
            <a:off x="7848600" y="2819400"/>
            <a:ext cx="533400" cy="533400"/>
            <a:chOff x="1824" y="2736"/>
            <a:chExt cx="336" cy="336"/>
          </a:xfrm>
        </p:grpSpPr>
        <p:sp>
          <p:nvSpPr>
            <p:cNvPr id="63512" name="Oval 13">
              <a:extLst>
                <a:ext uri="{FF2B5EF4-FFF2-40B4-BE49-F238E27FC236}">
                  <a16:creationId xmlns:a16="http://schemas.microsoft.com/office/drawing/2014/main" id="{93B8F36F-70CF-E74D-9A97-B28E2371ED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>
                <a:solidFill>
                  <a:srgbClr val="0000FF"/>
                </a:solidFill>
              </a:endParaRPr>
            </a:p>
          </p:txBody>
        </p:sp>
        <p:sp>
          <p:nvSpPr>
            <p:cNvPr id="63513" name="Text Box 14">
              <a:extLst>
                <a:ext uri="{FF2B5EF4-FFF2-40B4-BE49-F238E27FC236}">
                  <a16:creationId xmlns:a16="http://schemas.microsoft.com/office/drawing/2014/main" id="{A9FF7ECB-2888-D04A-9DE5-50F43E4D042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dirty="0">
                  <a:solidFill>
                    <a:srgbClr val="0000FF"/>
                  </a:solidFill>
                </a:rPr>
                <a:t>E</a:t>
              </a:r>
            </a:p>
          </p:txBody>
        </p:sp>
      </p:grpSp>
      <p:grpSp>
        <p:nvGrpSpPr>
          <p:cNvPr id="63494" name="Group 15">
            <a:extLst>
              <a:ext uri="{FF2B5EF4-FFF2-40B4-BE49-F238E27FC236}">
                <a16:creationId xmlns:a16="http://schemas.microsoft.com/office/drawing/2014/main" id="{99F98BF5-FB2B-3647-8F17-508D76D00478}"/>
              </a:ext>
            </a:extLst>
          </p:cNvPr>
          <p:cNvGrpSpPr>
            <a:grpSpLocks/>
          </p:cNvGrpSpPr>
          <p:nvPr/>
        </p:nvGrpSpPr>
        <p:grpSpPr bwMode="auto">
          <a:xfrm>
            <a:off x="6858000" y="2895600"/>
            <a:ext cx="533400" cy="533400"/>
            <a:chOff x="1824" y="2736"/>
            <a:chExt cx="336" cy="336"/>
          </a:xfrm>
        </p:grpSpPr>
        <p:sp>
          <p:nvSpPr>
            <p:cNvPr id="63510" name="Oval 16">
              <a:extLst>
                <a:ext uri="{FF2B5EF4-FFF2-40B4-BE49-F238E27FC236}">
                  <a16:creationId xmlns:a16="http://schemas.microsoft.com/office/drawing/2014/main" id="{E6CB1931-545F-AB49-88CD-303D74B75D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3511" name="Text Box 17">
              <a:extLst>
                <a:ext uri="{FF2B5EF4-FFF2-40B4-BE49-F238E27FC236}">
                  <a16:creationId xmlns:a16="http://schemas.microsoft.com/office/drawing/2014/main" id="{22E03F51-FAE9-EF49-BBDF-6BA5F86D413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D</a:t>
              </a:r>
            </a:p>
          </p:txBody>
        </p:sp>
      </p:grpSp>
      <p:sp>
        <p:nvSpPr>
          <p:cNvPr id="63495" name="Line 18">
            <a:extLst>
              <a:ext uri="{FF2B5EF4-FFF2-40B4-BE49-F238E27FC236}">
                <a16:creationId xmlns:a16="http://schemas.microsoft.com/office/drawing/2014/main" id="{8D93CFFA-3466-934F-8073-3C17C9205FA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162800" y="23622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63496" name="Group 19">
            <a:extLst>
              <a:ext uri="{FF2B5EF4-FFF2-40B4-BE49-F238E27FC236}">
                <a16:creationId xmlns:a16="http://schemas.microsoft.com/office/drawing/2014/main" id="{DCB6E008-B5B2-B64E-AE1A-7D2647215475}"/>
              </a:ext>
            </a:extLst>
          </p:cNvPr>
          <p:cNvGrpSpPr>
            <a:grpSpLocks/>
          </p:cNvGrpSpPr>
          <p:nvPr/>
        </p:nvGrpSpPr>
        <p:grpSpPr bwMode="auto">
          <a:xfrm>
            <a:off x="6400800" y="4038600"/>
            <a:ext cx="533400" cy="533400"/>
            <a:chOff x="1824" y="2736"/>
            <a:chExt cx="336" cy="336"/>
          </a:xfrm>
        </p:grpSpPr>
        <p:sp>
          <p:nvSpPr>
            <p:cNvPr id="63508" name="Oval 20">
              <a:extLst>
                <a:ext uri="{FF2B5EF4-FFF2-40B4-BE49-F238E27FC236}">
                  <a16:creationId xmlns:a16="http://schemas.microsoft.com/office/drawing/2014/main" id="{3A465F7F-CE86-314C-ACD9-9D75AC7A79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3509" name="Text Box 21">
              <a:extLst>
                <a:ext uri="{FF2B5EF4-FFF2-40B4-BE49-F238E27FC236}">
                  <a16:creationId xmlns:a16="http://schemas.microsoft.com/office/drawing/2014/main" id="{7A65937A-FD76-5946-BE25-2BCB1F7D163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F</a:t>
              </a:r>
            </a:p>
          </p:txBody>
        </p:sp>
      </p:grpSp>
      <p:grpSp>
        <p:nvGrpSpPr>
          <p:cNvPr id="63497" name="Group 22">
            <a:extLst>
              <a:ext uri="{FF2B5EF4-FFF2-40B4-BE49-F238E27FC236}">
                <a16:creationId xmlns:a16="http://schemas.microsoft.com/office/drawing/2014/main" id="{96DB443B-CFBE-1C4C-A080-3EB6209F8179}"/>
              </a:ext>
            </a:extLst>
          </p:cNvPr>
          <p:cNvGrpSpPr>
            <a:grpSpLocks/>
          </p:cNvGrpSpPr>
          <p:nvPr/>
        </p:nvGrpSpPr>
        <p:grpSpPr bwMode="auto">
          <a:xfrm>
            <a:off x="7924800" y="4038600"/>
            <a:ext cx="533400" cy="533400"/>
            <a:chOff x="1824" y="2736"/>
            <a:chExt cx="336" cy="336"/>
          </a:xfrm>
        </p:grpSpPr>
        <p:sp>
          <p:nvSpPr>
            <p:cNvPr id="63506" name="Oval 23">
              <a:extLst>
                <a:ext uri="{FF2B5EF4-FFF2-40B4-BE49-F238E27FC236}">
                  <a16:creationId xmlns:a16="http://schemas.microsoft.com/office/drawing/2014/main" id="{74A08587-B057-BC42-A52C-1C2C7CF2A3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3507" name="Text Box 24">
              <a:extLst>
                <a:ext uri="{FF2B5EF4-FFF2-40B4-BE49-F238E27FC236}">
                  <a16:creationId xmlns:a16="http://schemas.microsoft.com/office/drawing/2014/main" id="{3F320D62-EF97-3848-94A0-C2C231F5F92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G</a:t>
              </a:r>
            </a:p>
          </p:txBody>
        </p:sp>
      </p:grpSp>
      <p:sp>
        <p:nvSpPr>
          <p:cNvPr id="63498" name="Line 25">
            <a:extLst>
              <a:ext uri="{FF2B5EF4-FFF2-40B4-BE49-F238E27FC236}">
                <a16:creationId xmlns:a16="http://schemas.microsoft.com/office/drawing/2014/main" id="{C7BDF10F-1FA3-4241-ACC2-38DB90AAAC1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400800" y="2286000"/>
            <a:ext cx="457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499" name="Line 26">
            <a:extLst>
              <a:ext uri="{FF2B5EF4-FFF2-40B4-BE49-F238E27FC236}">
                <a16:creationId xmlns:a16="http://schemas.microsoft.com/office/drawing/2014/main" id="{A874BE1E-95CA-D748-BC8B-6FA0171A8DB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943600" y="3352800"/>
            <a:ext cx="228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00" name="Line 27">
            <a:extLst>
              <a:ext uri="{FF2B5EF4-FFF2-40B4-BE49-F238E27FC236}">
                <a16:creationId xmlns:a16="http://schemas.microsoft.com/office/drawing/2014/main" id="{56415375-85BA-6C46-8409-AC201BEA1ED2}"/>
              </a:ext>
            </a:extLst>
          </p:cNvPr>
          <p:cNvSpPr>
            <a:spLocks noChangeShapeType="1"/>
          </p:cNvSpPr>
          <p:nvPr/>
        </p:nvSpPr>
        <p:spPr bwMode="auto">
          <a:xfrm>
            <a:off x="6324600" y="3352800"/>
            <a:ext cx="3048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01" name="Line 28">
            <a:extLst>
              <a:ext uri="{FF2B5EF4-FFF2-40B4-BE49-F238E27FC236}">
                <a16:creationId xmlns:a16="http://schemas.microsoft.com/office/drawing/2014/main" id="{F88F3C18-4DF6-9C4C-B1B0-4D9F76FDA7A7}"/>
              </a:ext>
            </a:extLst>
          </p:cNvPr>
          <p:cNvSpPr>
            <a:spLocks noChangeShapeType="1"/>
          </p:cNvSpPr>
          <p:nvPr/>
        </p:nvSpPr>
        <p:spPr bwMode="auto">
          <a:xfrm>
            <a:off x="7315200" y="2209800"/>
            <a:ext cx="685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02" name="Line 29">
            <a:extLst>
              <a:ext uri="{FF2B5EF4-FFF2-40B4-BE49-F238E27FC236}">
                <a16:creationId xmlns:a16="http://schemas.microsoft.com/office/drawing/2014/main" id="{CCABC929-C491-5240-832C-EB3DF8CD8B21}"/>
              </a:ext>
            </a:extLst>
          </p:cNvPr>
          <p:cNvSpPr>
            <a:spLocks noChangeShapeType="1"/>
          </p:cNvSpPr>
          <p:nvPr/>
        </p:nvSpPr>
        <p:spPr bwMode="auto">
          <a:xfrm>
            <a:off x="8153400" y="33528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04" name="Text Box 31">
            <a:extLst>
              <a:ext uri="{FF2B5EF4-FFF2-40B4-BE49-F238E27FC236}">
                <a16:creationId xmlns:a16="http://schemas.microsoft.com/office/drawing/2014/main" id="{FB3B711E-7974-7A4B-93ED-AEAEF62E83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863" y="5500687"/>
            <a:ext cx="469652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 err="1"/>
              <a:t>toVisit</a:t>
            </a:r>
            <a:r>
              <a:rPr lang="en-US" altLang="en-US" sz="2800" dirty="0"/>
              <a:t>-queue: C F</a:t>
            </a:r>
          </a:p>
        </p:txBody>
      </p:sp>
      <p:sp>
        <p:nvSpPr>
          <p:cNvPr id="33" name="Text Box 37">
            <a:extLst>
              <a:ext uri="{FF2B5EF4-FFF2-40B4-BE49-F238E27FC236}">
                <a16:creationId xmlns:a16="http://schemas.microsoft.com/office/drawing/2014/main" id="{8EE66F3F-D193-7445-9BC9-2C61E5C4B9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9020" y="6019800"/>
            <a:ext cx="3200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/>
              <a:t>printed: A B D </a:t>
            </a:r>
            <a:r>
              <a:rPr lang="en-US" altLang="en-US" sz="2800" dirty="0">
                <a:solidFill>
                  <a:srgbClr val="0000FF"/>
                </a:solidFill>
              </a:rPr>
              <a:t>E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16CF24FE-F65E-DE45-A77D-A35DA9031601}"/>
              </a:ext>
            </a:extLst>
          </p:cNvPr>
          <p:cNvSpPr txBox="1"/>
          <p:nvPr/>
        </p:nvSpPr>
        <p:spPr>
          <a:xfrm>
            <a:off x="364274" y="2095500"/>
            <a:ext cx="504035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C00000"/>
                </a:solidFill>
              </a:rPr>
              <a:t>treeSearch</a:t>
            </a:r>
            <a:r>
              <a:rPr lang="en-US" sz="2400" dirty="0"/>
              <a:t>( </a:t>
            </a:r>
            <a:r>
              <a:rPr lang="en-US" sz="2400" dirty="0" err="1">
                <a:solidFill>
                  <a:srgbClr val="00B0F0"/>
                </a:solidFill>
              </a:rPr>
              <a:t>toVisit</a:t>
            </a:r>
            <a:r>
              <a:rPr lang="en-US" sz="2400" dirty="0"/>
              <a:t> )</a:t>
            </a:r>
          </a:p>
          <a:p>
            <a:r>
              <a:rPr lang="en-US" sz="2400" dirty="0"/>
              <a:t>     </a:t>
            </a:r>
            <a:r>
              <a:rPr lang="en-US" sz="2400" dirty="0">
                <a:solidFill>
                  <a:srgbClr val="0000FF"/>
                </a:solidFill>
              </a:rPr>
              <a:t>while</a:t>
            </a:r>
            <a:r>
              <a:rPr lang="en-US" sz="2400" dirty="0"/>
              <a:t> !</a:t>
            </a:r>
            <a:r>
              <a:rPr lang="en-US" sz="2400" dirty="0" err="1">
                <a:solidFill>
                  <a:srgbClr val="00B0F0"/>
                </a:solidFill>
              </a:rPr>
              <a:t>toVisit</a:t>
            </a:r>
            <a:r>
              <a:rPr lang="en-US" sz="2400" dirty="0" err="1"/>
              <a:t>.empty</a:t>
            </a:r>
            <a:r>
              <a:rPr lang="en-US" sz="2400" dirty="0"/>
              <a:t>()</a:t>
            </a:r>
          </a:p>
          <a:p>
            <a:r>
              <a:rPr lang="en-US" sz="2400" dirty="0"/>
              <a:t>          </a:t>
            </a:r>
            <a:r>
              <a:rPr lang="en-US" sz="2400" dirty="0">
                <a:solidFill>
                  <a:srgbClr val="00B0F0"/>
                </a:solidFill>
              </a:rPr>
              <a:t>v</a:t>
            </a:r>
            <a:r>
              <a:rPr lang="en-US" sz="2400" dirty="0"/>
              <a:t> = </a:t>
            </a:r>
            <a:r>
              <a:rPr lang="en-US" sz="2400" dirty="0" err="1">
                <a:solidFill>
                  <a:srgbClr val="00B0F0"/>
                </a:solidFill>
              </a:rPr>
              <a:t>toVisit</a:t>
            </a:r>
            <a:r>
              <a:rPr lang="en-US" sz="2400" dirty="0" err="1"/>
              <a:t>.remove</a:t>
            </a:r>
            <a:r>
              <a:rPr lang="en-US" sz="2400" dirty="0"/>
              <a:t>()</a:t>
            </a:r>
          </a:p>
          <a:p>
            <a:r>
              <a:rPr lang="en-US" sz="2400" dirty="0"/>
              <a:t>          </a:t>
            </a:r>
            <a:r>
              <a:rPr lang="en-US" sz="2400" dirty="0">
                <a:solidFill>
                  <a:srgbClr val="00B050"/>
                </a:solidFill>
              </a:rPr>
              <a:t>// visit v, e.g., print it out</a:t>
            </a:r>
          </a:p>
          <a:p>
            <a:r>
              <a:rPr lang="en-US" sz="2400" dirty="0"/>
              <a:t>          </a:t>
            </a:r>
            <a:r>
              <a:rPr lang="en-US" sz="2400" dirty="0">
                <a:solidFill>
                  <a:srgbClr val="0000FF"/>
                </a:solidFill>
              </a:rPr>
              <a:t>for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00B0F0"/>
                </a:solidFill>
              </a:rPr>
              <a:t>c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0000FF"/>
                </a:solidFill>
              </a:rPr>
              <a:t>in</a:t>
            </a:r>
            <a:r>
              <a:rPr lang="en-US" sz="2400" dirty="0"/>
              <a:t> </a:t>
            </a:r>
            <a:r>
              <a:rPr lang="en-US" sz="2400" dirty="0" err="1">
                <a:solidFill>
                  <a:srgbClr val="00B0F0"/>
                </a:solidFill>
              </a:rPr>
              <a:t>v</a:t>
            </a:r>
            <a:r>
              <a:rPr lang="en-US" sz="2400" dirty="0" err="1"/>
              <a:t>.getChildren</a:t>
            </a:r>
            <a:r>
              <a:rPr lang="en-US" sz="2400" dirty="0"/>
              <a:t>()</a:t>
            </a:r>
          </a:p>
          <a:p>
            <a:r>
              <a:rPr lang="en-US" sz="2400" dirty="0"/>
              <a:t>               </a:t>
            </a:r>
            <a:r>
              <a:rPr lang="en-US" sz="2400" dirty="0" err="1">
                <a:solidFill>
                  <a:srgbClr val="00B0F0"/>
                </a:solidFill>
              </a:rPr>
              <a:t>toVisit</a:t>
            </a:r>
            <a:r>
              <a:rPr lang="en-US" sz="2400" dirty="0" err="1"/>
              <a:t>.add</a:t>
            </a:r>
            <a:r>
              <a:rPr lang="en-US" sz="2400" dirty="0"/>
              <a:t>(c)</a:t>
            </a:r>
          </a:p>
        </p:txBody>
      </p:sp>
      <p:sp>
        <p:nvSpPr>
          <p:cNvPr id="35" name="Rectangle 32">
            <a:extLst>
              <a:ext uri="{FF2B5EF4-FFF2-40B4-BE49-F238E27FC236}">
                <a16:creationId xmlns:a16="http://schemas.microsoft.com/office/drawing/2014/main" id="{5BF18B7D-DAD2-2C46-8DF5-8DE01EE77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1489" y="2894692"/>
            <a:ext cx="3423424" cy="741556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130262742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2">
            <a:extLst>
              <a:ext uri="{FF2B5EF4-FFF2-40B4-BE49-F238E27FC236}">
                <a16:creationId xmlns:a16="http://schemas.microsoft.com/office/drawing/2014/main" id="{0FD67347-FA38-174A-8070-BA3E0D8ABB7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1596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Tree BFS</a:t>
            </a:r>
          </a:p>
        </p:txBody>
      </p:sp>
      <p:grpSp>
        <p:nvGrpSpPr>
          <p:cNvPr id="63490" name="Group 3">
            <a:extLst>
              <a:ext uri="{FF2B5EF4-FFF2-40B4-BE49-F238E27FC236}">
                <a16:creationId xmlns:a16="http://schemas.microsoft.com/office/drawing/2014/main" id="{8E40CC99-6095-9F4D-9452-23425CC55CF7}"/>
              </a:ext>
            </a:extLst>
          </p:cNvPr>
          <p:cNvGrpSpPr>
            <a:grpSpLocks/>
          </p:cNvGrpSpPr>
          <p:nvPr/>
        </p:nvGrpSpPr>
        <p:grpSpPr bwMode="auto">
          <a:xfrm>
            <a:off x="6781800" y="1828800"/>
            <a:ext cx="533400" cy="533400"/>
            <a:chOff x="1824" y="2736"/>
            <a:chExt cx="336" cy="336"/>
          </a:xfrm>
        </p:grpSpPr>
        <p:sp>
          <p:nvSpPr>
            <p:cNvPr id="63518" name="Oval 4">
              <a:extLst>
                <a:ext uri="{FF2B5EF4-FFF2-40B4-BE49-F238E27FC236}">
                  <a16:creationId xmlns:a16="http://schemas.microsoft.com/office/drawing/2014/main" id="{57AA6808-D62F-4A44-A6A0-0B6831E086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3519" name="Text Box 5">
              <a:extLst>
                <a:ext uri="{FF2B5EF4-FFF2-40B4-BE49-F238E27FC236}">
                  <a16:creationId xmlns:a16="http://schemas.microsoft.com/office/drawing/2014/main" id="{5842F0D7-4C8E-444E-947B-2E079C0085C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dirty="0"/>
                <a:t>A</a:t>
              </a:r>
            </a:p>
          </p:txBody>
        </p:sp>
      </p:grpSp>
      <p:grpSp>
        <p:nvGrpSpPr>
          <p:cNvPr id="63491" name="Group 6">
            <a:extLst>
              <a:ext uri="{FF2B5EF4-FFF2-40B4-BE49-F238E27FC236}">
                <a16:creationId xmlns:a16="http://schemas.microsoft.com/office/drawing/2014/main" id="{17481815-7003-7746-8AE1-DE526D914EBF}"/>
              </a:ext>
            </a:extLst>
          </p:cNvPr>
          <p:cNvGrpSpPr>
            <a:grpSpLocks/>
          </p:cNvGrpSpPr>
          <p:nvPr/>
        </p:nvGrpSpPr>
        <p:grpSpPr bwMode="auto">
          <a:xfrm>
            <a:off x="6019800" y="2819400"/>
            <a:ext cx="533400" cy="533400"/>
            <a:chOff x="1824" y="2736"/>
            <a:chExt cx="336" cy="336"/>
          </a:xfrm>
        </p:grpSpPr>
        <p:sp>
          <p:nvSpPr>
            <p:cNvPr id="63516" name="Oval 7">
              <a:extLst>
                <a:ext uri="{FF2B5EF4-FFF2-40B4-BE49-F238E27FC236}">
                  <a16:creationId xmlns:a16="http://schemas.microsoft.com/office/drawing/2014/main" id="{30A1A50D-ADCB-AF4C-A726-FBFA97452D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3517" name="Text Box 8">
              <a:extLst>
                <a:ext uri="{FF2B5EF4-FFF2-40B4-BE49-F238E27FC236}">
                  <a16:creationId xmlns:a16="http://schemas.microsoft.com/office/drawing/2014/main" id="{D04B0DEC-0080-AE40-9293-376D4B48DD0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dirty="0"/>
                <a:t>B</a:t>
              </a:r>
            </a:p>
          </p:txBody>
        </p:sp>
      </p:grpSp>
      <p:grpSp>
        <p:nvGrpSpPr>
          <p:cNvPr id="63492" name="Group 9">
            <a:extLst>
              <a:ext uri="{FF2B5EF4-FFF2-40B4-BE49-F238E27FC236}">
                <a16:creationId xmlns:a16="http://schemas.microsoft.com/office/drawing/2014/main" id="{8C91900C-A4B9-E040-B91F-33753D470300}"/>
              </a:ext>
            </a:extLst>
          </p:cNvPr>
          <p:cNvGrpSpPr>
            <a:grpSpLocks/>
          </p:cNvGrpSpPr>
          <p:nvPr/>
        </p:nvGrpSpPr>
        <p:grpSpPr bwMode="auto">
          <a:xfrm>
            <a:off x="5638800" y="4038600"/>
            <a:ext cx="533400" cy="533400"/>
            <a:chOff x="1824" y="2736"/>
            <a:chExt cx="336" cy="336"/>
          </a:xfrm>
        </p:grpSpPr>
        <p:sp>
          <p:nvSpPr>
            <p:cNvPr id="63514" name="Oval 10">
              <a:extLst>
                <a:ext uri="{FF2B5EF4-FFF2-40B4-BE49-F238E27FC236}">
                  <a16:creationId xmlns:a16="http://schemas.microsoft.com/office/drawing/2014/main" id="{E2DF4779-1482-7B46-9A9A-0301BEF220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3515" name="Text Box 11">
              <a:extLst>
                <a:ext uri="{FF2B5EF4-FFF2-40B4-BE49-F238E27FC236}">
                  <a16:creationId xmlns:a16="http://schemas.microsoft.com/office/drawing/2014/main" id="{6EC27931-DAE4-4B40-B9D6-C5A49652628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C</a:t>
              </a:r>
            </a:p>
          </p:txBody>
        </p:sp>
      </p:grpSp>
      <p:grpSp>
        <p:nvGrpSpPr>
          <p:cNvPr id="63493" name="Group 12">
            <a:extLst>
              <a:ext uri="{FF2B5EF4-FFF2-40B4-BE49-F238E27FC236}">
                <a16:creationId xmlns:a16="http://schemas.microsoft.com/office/drawing/2014/main" id="{D47E112C-A2E6-BD47-A503-FBDF67EEAFE9}"/>
              </a:ext>
            </a:extLst>
          </p:cNvPr>
          <p:cNvGrpSpPr>
            <a:grpSpLocks/>
          </p:cNvGrpSpPr>
          <p:nvPr/>
        </p:nvGrpSpPr>
        <p:grpSpPr bwMode="auto">
          <a:xfrm>
            <a:off x="7848600" y="2819400"/>
            <a:ext cx="533400" cy="533400"/>
            <a:chOff x="1824" y="2736"/>
            <a:chExt cx="336" cy="336"/>
          </a:xfrm>
        </p:grpSpPr>
        <p:sp>
          <p:nvSpPr>
            <p:cNvPr id="63512" name="Oval 13">
              <a:extLst>
                <a:ext uri="{FF2B5EF4-FFF2-40B4-BE49-F238E27FC236}">
                  <a16:creationId xmlns:a16="http://schemas.microsoft.com/office/drawing/2014/main" id="{93B8F36F-70CF-E74D-9A97-B28E2371ED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>
                <a:solidFill>
                  <a:srgbClr val="0000FF"/>
                </a:solidFill>
              </a:endParaRPr>
            </a:p>
          </p:txBody>
        </p:sp>
        <p:sp>
          <p:nvSpPr>
            <p:cNvPr id="63513" name="Text Box 14">
              <a:extLst>
                <a:ext uri="{FF2B5EF4-FFF2-40B4-BE49-F238E27FC236}">
                  <a16:creationId xmlns:a16="http://schemas.microsoft.com/office/drawing/2014/main" id="{A9FF7ECB-2888-D04A-9DE5-50F43E4D042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dirty="0">
                  <a:solidFill>
                    <a:srgbClr val="0000FF"/>
                  </a:solidFill>
                </a:rPr>
                <a:t>E</a:t>
              </a:r>
            </a:p>
          </p:txBody>
        </p:sp>
      </p:grpSp>
      <p:grpSp>
        <p:nvGrpSpPr>
          <p:cNvPr id="63494" name="Group 15">
            <a:extLst>
              <a:ext uri="{FF2B5EF4-FFF2-40B4-BE49-F238E27FC236}">
                <a16:creationId xmlns:a16="http://schemas.microsoft.com/office/drawing/2014/main" id="{99F98BF5-FB2B-3647-8F17-508D76D00478}"/>
              </a:ext>
            </a:extLst>
          </p:cNvPr>
          <p:cNvGrpSpPr>
            <a:grpSpLocks/>
          </p:cNvGrpSpPr>
          <p:nvPr/>
        </p:nvGrpSpPr>
        <p:grpSpPr bwMode="auto">
          <a:xfrm>
            <a:off x="6858000" y="2895600"/>
            <a:ext cx="533400" cy="533400"/>
            <a:chOff x="1824" y="2736"/>
            <a:chExt cx="336" cy="336"/>
          </a:xfrm>
        </p:grpSpPr>
        <p:sp>
          <p:nvSpPr>
            <p:cNvPr id="63510" name="Oval 16">
              <a:extLst>
                <a:ext uri="{FF2B5EF4-FFF2-40B4-BE49-F238E27FC236}">
                  <a16:creationId xmlns:a16="http://schemas.microsoft.com/office/drawing/2014/main" id="{E6CB1931-545F-AB49-88CD-303D74B75D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3511" name="Text Box 17">
              <a:extLst>
                <a:ext uri="{FF2B5EF4-FFF2-40B4-BE49-F238E27FC236}">
                  <a16:creationId xmlns:a16="http://schemas.microsoft.com/office/drawing/2014/main" id="{22E03F51-FAE9-EF49-BBDF-6BA5F86D413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D</a:t>
              </a:r>
            </a:p>
          </p:txBody>
        </p:sp>
      </p:grpSp>
      <p:sp>
        <p:nvSpPr>
          <p:cNvPr id="63495" name="Line 18">
            <a:extLst>
              <a:ext uri="{FF2B5EF4-FFF2-40B4-BE49-F238E27FC236}">
                <a16:creationId xmlns:a16="http://schemas.microsoft.com/office/drawing/2014/main" id="{8D93CFFA-3466-934F-8073-3C17C9205FA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162800" y="23622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63496" name="Group 19">
            <a:extLst>
              <a:ext uri="{FF2B5EF4-FFF2-40B4-BE49-F238E27FC236}">
                <a16:creationId xmlns:a16="http://schemas.microsoft.com/office/drawing/2014/main" id="{DCB6E008-B5B2-B64E-AE1A-7D2647215475}"/>
              </a:ext>
            </a:extLst>
          </p:cNvPr>
          <p:cNvGrpSpPr>
            <a:grpSpLocks/>
          </p:cNvGrpSpPr>
          <p:nvPr/>
        </p:nvGrpSpPr>
        <p:grpSpPr bwMode="auto">
          <a:xfrm>
            <a:off x="6400800" y="4038600"/>
            <a:ext cx="533400" cy="533400"/>
            <a:chOff x="1824" y="2736"/>
            <a:chExt cx="336" cy="336"/>
          </a:xfrm>
        </p:grpSpPr>
        <p:sp>
          <p:nvSpPr>
            <p:cNvPr id="63508" name="Oval 20">
              <a:extLst>
                <a:ext uri="{FF2B5EF4-FFF2-40B4-BE49-F238E27FC236}">
                  <a16:creationId xmlns:a16="http://schemas.microsoft.com/office/drawing/2014/main" id="{3A465F7F-CE86-314C-ACD9-9D75AC7A79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3509" name="Text Box 21">
              <a:extLst>
                <a:ext uri="{FF2B5EF4-FFF2-40B4-BE49-F238E27FC236}">
                  <a16:creationId xmlns:a16="http://schemas.microsoft.com/office/drawing/2014/main" id="{7A65937A-FD76-5946-BE25-2BCB1F7D163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F</a:t>
              </a:r>
            </a:p>
          </p:txBody>
        </p:sp>
      </p:grpSp>
      <p:grpSp>
        <p:nvGrpSpPr>
          <p:cNvPr id="63497" name="Group 22">
            <a:extLst>
              <a:ext uri="{FF2B5EF4-FFF2-40B4-BE49-F238E27FC236}">
                <a16:creationId xmlns:a16="http://schemas.microsoft.com/office/drawing/2014/main" id="{96DB443B-CFBE-1C4C-A080-3EB6209F8179}"/>
              </a:ext>
            </a:extLst>
          </p:cNvPr>
          <p:cNvGrpSpPr>
            <a:grpSpLocks/>
          </p:cNvGrpSpPr>
          <p:nvPr/>
        </p:nvGrpSpPr>
        <p:grpSpPr bwMode="auto">
          <a:xfrm>
            <a:off x="7924800" y="4038600"/>
            <a:ext cx="533400" cy="533400"/>
            <a:chOff x="1824" y="2736"/>
            <a:chExt cx="336" cy="336"/>
          </a:xfrm>
        </p:grpSpPr>
        <p:sp>
          <p:nvSpPr>
            <p:cNvPr id="63506" name="Oval 23">
              <a:extLst>
                <a:ext uri="{FF2B5EF4-FFF2-40B4-BE49-F238E27FC236}">
                  <a16:creationId xmlns:a16="http://schemas.microsoft.com/office/drawing/2014/main" id="{74A08587-B057-BC42-A52C-1C2C7CF2A3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3507" name="Text Box 24">
              <a:extLst>
                <a:ext uri="{FF2B5EF4-FFF2-40B4-BE49-F238E27FC236}">
                  <a16:creationId xmlns:a16="http://schemas.microsoft.com/office/drawing/2014/main" id="{3F320D62-EF97-3848-94A0-C2C231F5F92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G</a:t>
              </a:r>
            </a:p>
          </p:txBody>
        </p:sp>
      </p:grpSp>
      <p:sp>
        <p:nvSpPr>
          <p:cNvPr id="63498" name="Line 25">
            <a:extLst>
              <a:ext uri="{FF2B5EF4-FFF2-40B4-BE49-F238E27FC236}">
                <a16:creationId xmlns:a16="http://schemas.microsoft.com/office/drawing/2014/main" id="{C7BDF10F-1FA3-4241-ACC2-38DB90AAAC1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400800" y="2286000"/>
            <a:ext cx="457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499" name="Line 26">
            <a:extLst>
              <a:ext uri="{FF2B5EF4-FFF2-40B4-BE49-F238E27FC236}">
                <a16:creationId xmlns:a16="http://schemas.microsoft.com/office/drawing/2014/main" id="{A874BE1E-95CA-D748-BC8B-6FA0171A8DB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943600" y="3352800"/>
            <a:ext cx="228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00" name="Line 27">
            <a:extLst>
              <a:ext uri="{FF2B5EF4-FFF2-40B4-BE49-F238E27FC236}">
                <a16:creationId xmlns:a16="http://schemas.microsoft.com/office/drawing/2014/main" id="{56415375-85BA-6C46-8409-AC201BEA1ED2}"/>
              </a:ext>
            </a:extLst>
          </p:cNvPr>
          <p:cNvSpPr>
            <a:spLocks noChangeShapeType="1"/>
          </p:cNvSpPr>
          <p:nvPr/>
        </p:nvSpPr>
        <p:spPr bwMode="auto">
          <a:xfrm>
            <a:off x="6324600" y="3352800"/>
            <a:ext cx="3048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01" name="Line 28">
            <a:extLst>
              <a:ext uri="{FF2B5EF4-FFF2-40B4-BE49-F238E27FC236}">
                <a16:creationId xmlns:a16="http://schemas.microsoft.com/office/drawing/2014/main" id="{F88F3C18-4DF6-9C4C-B1B0-4D9F76FDA7A7}"/>
              </a:ext>
            </a:extLst>
          </p:cNvPr>
          <p:cNvSpPr>
            <a:spLocks noChangeShapeType="1"/>
          </p:cNvSpPr>
          <p:nvPr/>
        </p:nvSpPr>
        <p:spPr bwMode="auto">
          <a:xfrm>
            <a:off x="7315200" y="2209800"/>
            <a:ext cx="685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02" name="Line 29">
            <a:extLst>
              <a:ext uri="{FF2B5EF4-FFF2-40B4-BE49-F238E27FC236}">
                <a16:creationId xmlns:a16="http://schemas.microsoft.com/office/drawing/2014/main" id="{CCABC929-C491-5240-832C-EB3DF8CD8B21}"/>
              </a:ext>
            </a:extLst>
          </p:cNvPr>
          <p:cNvSpPr>
            <a:spLocks noChangeShapeType="1"/>
          </p:cNvSpPr>
          <p:nvPr/>
        </p:nvSpPr>
        <p:spPr bwMode="auto">
          <a:xfrm>
            <a:off x="8153400" y="33528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04" name="Text Box 31">
            <a:extLst>
              <a:ext uri="{FF2B5EF4-FFF2-40B4-BE49-F238E27FC236}">
                <a16:creationId xmlns:a16="http://schemas.microsoft.com/office/drawing/2014/main" id="{FB3B711E-7974-7A4B-93ED-AEAEF62E83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863" y="5500687"/>
            <a:ext cx="469652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 err="1"/>
              <a:t>toVisit</a:t>
            </a:r>
            <a:r>
              <a:rPr lang="en-US" altLang="en-US" sz="2800" dirty="0"/>
              <a:t>-queue: C F</a:t>
            </a:r>
          </a:p>
        </p:txBody>
      </p:sp>
      <p:sp>
        <p:nvSpPr>
          <p:cNvPr id="33" name="Text Box 37">
            <a:extLst>
              <a:ext uri="{FF2B5EF4-FFF2-40B4-BE49-F238E27FC236}">
                <a16:creationId xmlns:a16="http://schemas.microsoft.com/office/drawing/2014/main" id="{8EE66F3F-D193-7445-9BC9-2C61E5C4B9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9020" y="6019800"/>
            <a:ext cx="3200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/>
              <a:t>printed: A B D </a:t>
            </a:r>
            <a:r>
              <a:rPr lang="en-US" altLang="en-US" sz="2800" dirty="0">
                <a:solidFill>
                  <a:srgbClr val="FF0000"/>
                </a:solidFill>
              </a:rPr>
              <a:t>E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16CF24FE-F65E-DE45-A77D-A35DA9031601}"/>
              </a:ext>
            </a:extLst>
          </p:cNvPr>
          <p:cNvSpPr txBox="1"/>
          <p:nvPr/>
        </p:nvSpPr>
        <p:spPr>
          <a:xfrm>
            <a:off x="364274" y="2095500"/>
            <a:ext cx="504035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C00000"/>
                </a:solidFill>
              </a:rPr>
              <a:t>treeSearch</a:t>
            </a:r>
            <a:r>
              <a:rPr lang="en-US" sz="2400" dirty="0"/>
              <a:t>( </a:t>
            </a:r>
            <a:r>
              <a:rPr lang="en-US" sz="2400" dirty="0" err="1">
                <a:solidFill>
                  <a:srgbClr val="00B0F0"/>
                </a:solidFill>
              </a:rPr>
              <a:t>toVisit</a:t>
            </a:r>
            <a:r>
              <a:rPr lang="en-US" sz="2400" dirty="0"/>
              <a:t> )</a:t>
            </a:r>
          </a:p>
          <a:p>
            <a:r>
              <a:rPr lang="en-US" sz="2400" dirty="0"/>
              <a:t>     </a:t>
            </a:r>
            <a:r>
              <a:rPr lang="en-US" sz="2400" dirty="0">
                <a:solidFill>
                  <a:srgbClr val="0000FF"/>
                </a:solidFill>
              </a:rPr>
              <a:t>while</a:t>
            </a:r>
            <a:r>
              <a:rPr lang="en-US" sz="2400" dirty="0"/>
              <a:t> !</a:t>
            </a:r>
            <a:r>
              <a:rPr lang="en-US" sz="2400" dirty="0" err="1">
                <a:solidFill>
                  <a:srgbClr val="00B0F0"/>
                </a:solidFill>
              </a:rPr>
              <a:t>toVisit</a:t>
            </a:r>
            <a:r>
              <a:rPr lang="en-US" sz="2400" dirty="0" err="1"/>
              <a:t>.empty</a:t>
            </a:r>
            <a:r>
              <a:rPr lang="en-US" sz="2400" dirty="0"/>
              <a:t>()</a:t>
            </a:r>
          </a:p>
          <a:p>
            <a:r>
              <a:rPr lang="en-US" sz="2400" dirty="0"/>
              <a:t>          </a:t>
            </a:r>
            <a:r>
              <a:rPr lang="en-US" sz="2400" dirty="0">
                <a:solidFill>
                  <a:srgbClr val="00B0F0"/>
                </a:solidFill>
              </a:rPr>
              <a:t>v</a:t>
            </a:r>
            <a:r>
              <a:rPr lang="en-US" sz="2400" dirty="0"/>
              <a:t> = </a:t>
            </a:r>
            <a:r>
              <a:rPr lang="en-US" sz="2400" dirty="0" err="1">
                <a:solidFill>
                  <a:srgbClr val="00B0F0"/>
                </a:solidFill>
              </a:rPr>
              <a:t>toVisit</a:t>
            </a:r>
            <a:r>
              <a:rPr lang="en-US" sz="2400" dirty="0" err="1"/>
              <a:t>.remove</a:t>
            </a:r>
            <a:r>
              <a:rPr lang="en-US" sz="2400" dirty="0"/>
              <a:t>()</a:t>
            </a:r>
          </a:p>
          <a:p>
            <a:r>
              <a:rPr lang="en-US" sz="2400" dirty="0"/>
              <a:t>          </a:t>
            </a:r>
            <a:r>
              <a:rPr lang="en-US" sz="2400" dirty="0">
                <a:solidFill>
                  <a:srgbClr val="00B050"/>
                </a:solidFill>
              </a:rPr>
              <a:t>// visit v, e.g., print it out</a:t>
            </a:r>
          </a:p>
          <a:p>
            <a:r>
              <a:rPr lang="en-US" sz="2400" dirty="0"/>
              <a:t>          </a:t>
            </a:r>
            <a:r>
              <a:rPr lang="en-US" sz="2400" dirty="0">
                <a:solidFill>
                  <a:srgbClr val="0000FF"/>
                </a:solidFill>
              </a:rPr>
              <a:t>for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00B0F0"/>
                </a:solidFill>
              </a:rPr>
              <a:t>c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0000FF"/>
                </a:solidFill>
              </a:rPr>
              <a:t>in</a:t>
            </a:r>
            <a:r>
              <a:rPr lang="en-US" sz="2400" dirty="0"/>
              <a:t> </a:t>
            </a:r>
            <a:r>
              <a:rPr lang="en-US" sz="2400" dirty="0" err="1">
                <a:solidFill>
                  <a:srgbClr val="00B0F0"/>
                </a:solidFill>
              </a:rPr>
              <a:t>v</a:t>
            </a:r>
            <a:r>
              <a:rPr lang="en-US" sz="2400" dirty="0" err="1"/>
              <a:t>.getChildren</a:t>
            </a:r>
            <a:r>
              <a:rPr lang="en-US" sz="2400" dirty="0"/>
              <a:t>()</a:t>
            </a:r>
          </a:p>
          <a:p>
            <a:r>
              <a:rPr lang="en-US" sz="2400" dirty="0"/>
              <a:t>               </a:t>
            </a:r>
            <a:r>
              <a:rPr lang="en-US" sz="2400" dirty="0" err="1">
                <a:solidFill>
                  <a:srgbClr val="00B0F0"/>
                </a:solidFill>
              </a:rPr>
              <a:t>toVisit</a:t>
            </a:r>
            <a:r>
              <a:rPr lang="en-US" sz="2400" dirty="0" err="1"/>
              <a:t>.add</a:t>
            </a:r>
            <a:r>
              <a:rPr lang="en-US" sz="2400" dirty="0"/>
              <a:t>(c)</a:t>
            </a:r>
          </a:p>
        </p:txBody>
      </p:sp>
      <p:sp>
        <p:nvSpPr>
          <p:cNvPr id="35" name="Rectangle 32">
            <a:extLst>
              <a:ext uri="{FF2B5EF4-FFF2-40B4-BE49-F238E27FC236}">
                <a16:creationId xmlns:a16="http://schemas.microsoft.com/office/drawing/2014/main" id="{5BF18B7D-DAD2-2C46-8DF5-8DE01EE77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1489" y="3635341"/>
            <a:ext cx="3423424" cy="741556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253625440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2">
            <a:extLst>
              <a:ext uri="{FF2B5EF4-FFF2-40B4-BE49-F238E27FC236}">
                <a16:creationId xmlns:a16="http://schemas.microsoft.com/office/drawing/2014/main" id="{0FD67347-FA38-174A-8070-BA3E0D8ABB7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1596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Tree BFS</a:t>
            </a:r>
          </a:p>
        </p:txBody>
      </p:sp>
      <p:grpSp>
        <p:nvGrpSpPr>
          <p:cNvPr id="63490" name="Group 3">
            <a:extLst>
              <a:ext uri="{FF2B5EF4-FFF2-40B4-BE49-F238E27FC236}">
                <a16:creationId xmlns:a16="http://schemas.microsoft.com/office/drawing/2014/main" id="{8E40CC99-6095-9F4D-9452-23425CC55CF7}"/>
              </a:ext>
            </a:extLst>
          </p:cNvPr>
          <p:cNvGrpSpPr>
            <a:grpSpLocks/>
          </p:cNvGrpSpPr>
          <p:nvPr/>
        </p:nvGrpSpPr>
        <p:grpSpPr bwMode="auto">
          <a:xfrm>
            <a:off x="6781800" y="1828800"/>
            <a:ext cx="533400" cy="533400"/>
            <a:chOff x="1824" y="2736"/>
            <a:chExt cx="336" cy="336"/>
          </a:xfrm>
        </p:grpSpPr>
        <p:sp>
          <p:nvSpPr>
            <p:cNvPr id="63518" name="Oval 4">
              <a:extLst>
                <a:ext uri="{FF2B5EF4-FFF2-40B4-BE49-F238E27FC236}">
                  <a16:creationId xmlns:a16="http://schemas.microsoft.com/office/drawing/2014/main" id="{57AA6808-D62F-4A44-A6A0-0B6831E086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3519" name="Text Box 5">
              <a:extLst>
                <a:ext uri="{FF2B5EF4-FFF2-40B4-BE49-F238E27FC236}">
                  <a16:creationId xmlns:a16="http://schemas.microsoft.com/office/drawing/2014/main" id="{5842F0D7-4C8E-444E-947B-2E079C0085C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dirty="0"/>
                <a:t>A</a:t>
              </a:r>
            </a:p>
          </p:txBody>
        </p:sp>
      </p:grpSp>
      <p:grpSp>
        <p:nvGrpSpPr>
          <p:cNvPr id="63491" name="Group 6">
            <a:extLst>
              <a:ext uri="{FF2B5EF4-FFF2-40B4-BE49-F238E27FC236}">
                <a16:creationId xmlns:a16="http://schemas.microsoft.com/office/drawing/2014/main" id="{17481815-7003-7746-8AE1-DE526D914EBF}"/>
              </a:ext>
            </a:extLst>
          </p:cNvPr>
          <p:cNvGrpSpPr>
            <a:grpSpLocks/>
          </p:cNvGrpSpPr>
          <p:nvPr/>
        </p:nvGrpSpPr>
        <p:grpSpPr bwMode="auto">
          <a:xfrm>
            <a:off x="6019800" y="2819400"/>
            <a:ext cx="533400" cy="533400"/>
            <a:chOff x="1824" y="2736"/>
            <a:chExt cx="336" cy="336"/>
          </a:xfrm>
        </p:grpSpPr>
        <p:sp>
          <p:nvSpPr>
            <p:cNvPr id="63516" name="Oval 7">
              <a:extLst>
                <a:ext uri="{FF2B5EF4-FFF2-40B4-BE49-F238E27FC236}">
                  <a16:creationId xmlns:a16="http://schemas.microsoft.com/office/drawing/2014/main" id="{30A1A50D-ADCB-AF4C-A726-FBFA97452D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3517" name="Text Box 8">
              <a:extLst>
                <a:ext uri="{FF2B5EF4-FFF2-40B4-BE49-F238E27FC236}">
                  <a16:creationId xmlns:a16="http://schemas.microsoft.com/office/drawing/2014/main" id="{D04B0DEC-0080-AE40-9293-376D4B48DD0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dirty="0"/>
                <a:t>B</a:t>
              </a:r>
            </a:p>
          </p:txBody>
        </p:sp>
      </p:grpSp>
      <p:grpSp>
        <p:nvGrpSpPr>
          <p:cNvPr id="63492" name="Group 9">
            <a:extLst>
              <a:ext uri="{FF2B5EF4-FFF2-40B4-BE49-F238E27FC236}">
                <a16:creationId xmlns:a16="http://schemas.microsoft.com/office/drawing/2014/main" id="{8C91900C-A4B9-E040-B91F-33753D470300}"/>
              </a:ext>
            </a:extLst>
          </p:cNvPr>
          <p:cNvGrpSpPr>
            <a:grpSpLocks/>
          </p:cNvGrpSpPr>
          <p:nvPr/>
        </p:nvGrpSpPr>
        <p:grpSpPr bwMode="auto">
          <a:xfrm>
            <a:off x="5638800" y="4038600"/>
            <a:ext cx="533400" cy="533400"/>
            <a:chOff x="1824" y="2736"/>
            <a:chExt cx="336" cy="336"/>
          </a:xfrm>
        </p:grpSpPr>
        <p:sp>
          <p:nvSpPr>
            <p:cNvPr id="63514" name="Oval 10">
              <a:extLst>
                <a:ext uri="{FF2B5EF4-FFF2-40B4-BE49-F238E27FC236}">
                  <a16:creationId xmlns:a16="http://schemas.microsoft.com/office/drawing/2014/main" id="{E2DF4779-1482-7B46-9A9A-0301BEF220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3515" name="Text Box 11">
              <a:extLst>
                <a:ext uri="{FF2B5EF4-FFF2-40B4-BE49-F238E27FC236}">
                  <a16:creationId xmlns:a16="http://schemas.microsoft.com/office/drawing/2014/main" id="{6EC27931-DAE4-4B40-B9D6-C5A49652628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C</a:t>
              </a:r>
            </a:p>
          </p:txBody>
        </p:sp>
      </p:grpSp>
      <p:grpSp>
        <p:nvGrpSpPr>
          <p:cNvPr id="63493" name="Group 12">
            <a:extLst>
              <a:ext uri="{FF2B5EF4-FFF2-40B4-BE49-F238E27FC236}">
                <a16:creationId xmlns:a16="http://schemas.microsoft.com/office/drawing/2014/main" id="{D47E112C-A2E6-BD47-A503-FBDF67EEAFE9}"/>
              </a:ext>
            </a:extLst>
          </p:cNvPr>
          <p:cNvGrpSpPr>
            <a:grpSpLocks/>
          </p:cNvGrpSpPr>
          <p:nvPr/>
        </p:nvGrpSpPr>
        <p:grpSpPr bwMode="auto">
          <a:xfrm>
            <a:off x="7848600" y="2819400"/>
            <a:ext cx="533400" cy="533400"/>
            <a:chOff x="1824" y="2736"/>
            <a:chExt cx="336" cy="336"/>
          </a:xfrm>
        </p:grpSpPr>
        <p:sp>
          <p:nvSpPr>
            <p:cNvPr id="63512" name="Oval 13">
              <a:extLst>
                <a:ext uri="{FF2B5EF4-FFF2-40B4-BE49-F238E27FC236}">
                  <a16:creationId xmlns:a16="http://schemas.microsoft.com/office/drawing/2014/main" id="{93B8F36F-70CF-E74D-9A97-B28E2371ED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>
                <a:solidFill>
                  <a:srgbClr val="0000FF"/>
                </a:solidFill>
              </a:endParaRPr>
            </a:p>
          </p:txBody>
        </p:sp>
        <p:sp>
          <p:nvSpPr>
            <p:cNvPr id="63513" name="Text Box 14">
              <a:extLst>
                <a:ext uri="{FF2B5EF4-FFF2-40B4-BE49-F238E27FC236}">
                  <a16:creationId xmlns:a16="http://schemas.microsoft.com/office/drawing/2014/main" id="{A9FF7ECB-2888-D04A-9DE5-50F43E4D042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dirty="0">
                  <a:solidFill>
                    <a:srgbClr val="0000FF"/>
                  </a:solidFill>
                </a:rPr>
                <a:t>E</a:t>
              </a:r>
            </a:p>
          </p:txBody>
        </p:sp>
      </p:grpSp>
      <p:grpSp>
        <p:nvGrpSpPr>
          <p:cNvPr id="63494" name="Group 15">
            <a:extLst>
              <a:ext uri="{FF2B5EF4-FFF2-40B4-BE49-F238E27FC236}">
                <a16:creationId xmlns:a16="http://schemas.microsoft.com/office/drawing/2014/main" id="{99F98BF5-FB2B-3647-8F17-508D76D00478}"/>
              </a:ext>
            </a:extLst>
          </p:cNvPr>
          <p:cNvGrpSpPr>
            <a:grpSpLocks/>
          </p:cNvGrpSpPr>
          <p:nvPr/>
        </p:nvGrpSpPr>
        <p:grpSpPr bwMode="auto">
          <a:xfrm>
            <a:off x="6858000" y="2895600"/>
            <a:ext cx="533400" cy="533400"/>
            <a:chOff x="1824" y="2736"/>
            <a:chExt cx="336" cy="336"/>
          </a:xfrm>
        </p:grpSpPr>
        <p:sp>
          <p:nvSpPr>
            <p:cNvPr id="63510" name="Oval 16">
              <a:extLst>
                <a:ext uri="{FF2B5EF4-FFF2-40B4-BE49-F238E27FC236}">
                  <a16:creationId xmlns:a16="http://schemas.microsoft.com/office/drawing/2014/main" id="{E6CB1931-545F-AB49-88CD-303D74B75D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3511" name="Text Box 17">
              <a:extLst>
                <a:ext uri="{FF2B5EF4-FFF2-40B4-BE49-F238E27FC236}">
                  <a16:creationId xmlns:a16="http://schemas.microsoft.com/office/drawing/2014/main" id="{22E03F51-FAE9-EF49-BBDF-6BA5F86D413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D</a:t>
              </a:r>
            </a:p>
          </p:txBody>
        </p:sp>
      </p:grpSp>
      <p:sp>
        <p:nvSpPr>
          <p:cNvPr id="63495" name="Line 18">
            <a:extLst>
              <a:ext uri="{FF2B5EF4-FFF2-40B4-BE49-F238E27FC236}">
                <a16:creationId xmlns:a16="http://schemas.microsoft.com/office/drawing/2014/main" id="{8D93CFFA-3466-934F-8073-3C17C9205FA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162800" y="23622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63496" name="Group 19">
            <a:extLst>
              <a:ext uri="{FF2B5EF4-FFF2-40B4-BE49-F238E27FC236}">
                <a16:creationId xmlns:a16="http://schemas.microsoft.com/office/drawing/2014/main" id="{DCB6E008-B5B2-B64E-AE1A-7D2647215475}"/>
              </a:ext>
            </a:extLst>
          </p:cNvPr>
          <p:cNvGrpSpPr>
            <a:grpSpLocks/>
          </p:cNvGrpSpPr>
          <p:nvPr/>
        </p:nvGrpSpPr>
        <p:grpSpPr bwMode="auto">
          <a:xfrm>
            <a:off x="6400800" y="4038600"/>
            <a:ext cx="533400" cy="533400"/>
            <a:chOff x="1824" y="2736"/>
            <a:chExt cx="336" cy="336"/>
          </a:xfrm>
        </p:grpSpPr>
        <p:sp>
          <p:nvSpPr>
            <p:cNvPr id="63508" name="Oval 20">
              <a:extLst>
                <a:ext uri="{FF2B5EF4-FFF2-40B4-BE49-F238E27FC236}">
                  <a16:creationId xmlns:a16="http://schemas.microsoft.com/office/drawing/2014/main" id="{3A465F7F-CE86-314C-ACD9-9D75AC7A79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3509" name="Text Box 21">
              <a:extLst>
                <a:ext uri="{FF2B5EF4-FFF2-40B4-BE49-F238E27FC236}">
                  <a16:creationId xmlns:a16="http://schemas.microsoft.com/office/drawing/2014/main" id="{7A65937A-FD76-5946-BE25-2BCB1F7D163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F</a:t>
              </a:r>
            </a:p>
          </p:txBody>
        </p:sp>
      </p:grpSp>
      <p:grpSp>
        <p:nvGrpSpPr>
          <p:cNvPr id="63497" name="Group 22">
            <a:extLst>
              <a:ext uri="{FF2B5EF4-FFF2-40B4-BE49-F238E27FC236}">
                <a16:creationId xmlns:a16="http://schemas.microsoft.com/office/drawing/2014/main" id="{96DB443B-CFBE-1C4C-A080-3EB6209F8179}"/>
              </a:ext>
            </a:extLst>
          </p:cNvPr>
          <p:cNvGrpSpPr>
            <a:grpSpLocks/>
          </p:cNvGrpSpPr>
          <p:nvPr/>
        </p:nvGrpSpPr>
        <p:grpSpPr bwMode="auto">
          <a:xfrm>
            <a:off x="7924800" y="4038600"/>
            <a:ext cx="533400" cy="533400"/>
            <a:chOff x="1824" y="2736"/>
            <a:chExt cx="336" cy="336"/>
          </a:xfrm>
        </p:grpSpPr>
        <p:sp>
          <p:nvSpPr>
            <p:cNvPr id="63506" name="Oval 23">
              <a:extLst>
                <a:ext uri="{FF2B5EF4-FFF2-40B4-BE49-F238E27FC236}">
                  <a16:creationId xmlns:a16="http://schemas.microsoft.com/office/drawing/2014/main" id="{74A08587-B057-BC42-A52C-1C2C7CF2A3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3507" name="Text Box 24">
              <a:extLst>
                <a:ext uri="{FF2B5EF4-FFF2-40B4-BE49-F238E27FC236}">
                  <a16:creationId xmlns:a16="http://schemas.microsoft.com/office/drawing/2014/main" id="{3F320D62-EF97-3848-94A0-C2C231F5F92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G</a:t>
              </a:r>
            </a:p>
          </p:txBody>
        </p:sp>
      </p:grpSp>
      <p:sp>
        <p:nvSpPr>
          <p:cNvPr id="63498" name="Line 25">
            <a:extLst>
              <a:ext uri="{FF2B5EF4-FFF2-40B4-BE49-F238E27FC236}">
                <a16:creationId xmlns:a16="http://schemas.microsoft.com/office/drawing/2014/main" id="{C7BDF10F-1FA3-4241-ACC2-38DB90AAAC1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400800" y="2286000"/>
            <a:ext cx="457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499" name="Line 26">
            <a:extLst>
              <a:ext uri="{FF2B5EF4-FFF2-40B4-BE49-F238E27FC236}">
                <a16:creationId xmlns:a16="http://schemas.microsoft.com/office/drawing/2014/main" id="{A874BE1E-95CA-D748-BC8B-6FA0171A8DB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943600" y="3352800"/>
            <a:ext cx="228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00" name="Line 27">
            <a:extLst>
              <a:ext uri="{FF2B5EF4-FFF2-40B4-BE49-F238E27FC236}">
                <a16:creationId xmlns:a16="http://schemas.microsoft.com/office/drawing/2014/main" id="{56415375-85BA-6C46-8409-AC201BEA1ED2}"/>
              </a:ext>
            </a:extLst>
          </p:cNvPr>
          <p:cNvSpPr>
            <a:spLocks noChangeShapeType="1"/>
          </p:cNvSpPr>
          <p:nvPr/>
        </p:nvSpPr>
        <p:spPr bwMode="auto">
          <a:xfrm>
            <a:off x="6324600" y="3352800"/>
            <a:ext cx="3048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01" name="Line 28">
            <a:extLst>
              <a:ext uri="{FF2B5EF4-FFF2-40B4-BE49-F238E27FC236}">
                <a16:creationId xmlns:a16="http://schemas.microsoft.com/office/drawing/2014/main" id="{F88F3C18-4DF6-9C4C-B1B0-4D9F76FDA7A7}"/>
              </a:ext>
            </a:extLst>
          </p:cNvPr>
          <p:cNvSpPr>
            <a:spLocks noChangeShapeType="1"/>
          </p:cNvSpPr>
          <p:nvPr/>
        </p:nvSpPr>
        <p:spPr bwMode="auto">
          <a:xfrm>
            <a:off x="7315200" y="2209800"/>
            <a:ext cx="685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02" name="Line 29">
            <a:extLst>
              <a:ext uri="{FF2B5EF4-FFF2-40B4-BE49-F238E27FC236}">
                <a16:creationId xmlns:a16="http://schemas.microsoft.com/office/drawing/2014/main" id="{CCABC929-C491-5240-832C-EB3DF8CD8B21}"/>
              </a:ext>
            </a:extLst>
          </p:cNvPr>
          <p:cNvSpPr>
            <a:spLocks noChangeShapeType="1"/>
          </p:cNvSpPr>
          <p:nvPr/>
        </p:nvSpPr>
        <p:spPr bwMode="auto">
          <a:xfrm>
            <a:off x="8153400" y="33528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04" name="Text Box 31">
            <a:extLst>
              <a:ext uri="{FF2B5EF4-FFF2-40B4-BE49-F238E27FC236}">
                <a16:creationId xmlns:a16="http://schemas.microsoft.com/office/drawing/2014/main" id="{FB3B711E-7974-7A4B-93ED-AEAEF62E83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863" y="5500687"/>
            <a:ext cx="469652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 err="1"/>
              <a:t>toVisit</a:t>
            </a:r>
            <a:r>
              <a:rPr lang="en-US" altLang="en-US" sz="2800" dirty="0"/>
              <a:t>-queue: C F </a:t>
            </a:r>
            <a:r>
              <a:rPr lang="en-US" altLang="en-US" sz="2800" dirty="0">
                <a:solidFill>
                  <a:srgbClr val="0000FF"/>
                </a:solidFill>
              </a:rPr>
              <a:t>G</a:t>
            </a:r>
          </a:p>
        </p:txBody>
      </p:sp>
      <p:sp>
        <p:nvSpPr>
          <p:cNvPr id="33" name="Text Box 37">
            <a:extLst>
              <a:ext uri="{FF2B5EF4-FFF2-40B4-BE49-F238E27FC236}">
                <a16:creationId xmlns:a16="http://schemas.microsoft.com/office/drawing/2014/main" id="{8EE66F3F-D193-7445-9BC9-2C61E5C4B9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9020" y="6019800"/>
            <a:ext cx="3200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/>
              <a:t>printed: A B D </a:t>
            </a:r>
            <a:r>
              <a:rPr lang="en-US" altLang="en-US" sz="2800" dirty="0">
                <a:solidFill>
                  <a:srgbClr val="FF0000"/>
                </a:solidFill>
              </a:rPr>
              <a:t>E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16CF24FE-F65E-DE45-A77D-A35DA9031601}"/>
              </a:ext>
            </a:extLst>
          </p:cNvPr>
          <p:cNvSpPr txBox="1"/>
          <p:nvPr/>
        </p:nvSpPr>
        <p:spPr>
          <a:xfrm>
            <a:off x="364274" y="2095500"/>
            <a:ext cx="504035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C00000"/>
                </a:solidFill>
              </a:rPr>
              <a:t>treeSearch</a:t>
            </a:r>
            <a:r>
              <a:rPr lang="en-US" sz="2400" dirty="0"/>
              <a:t>( </a:t>
            </a:r>
            <a:r>
              <a:rPr lang="en-US" sz="2400" dirty="0" err="1">
                <a:solidFill>
                  <a:srgbClr val="00B0F0"/>
                </a:solidFill>
              </a:rPr>
              <a:t>toVisit</a:t>
            </a:r>
            <a:r>
              <a:rPr lang="en-US" sz="2400" dirty="0"/>
              <a:t> )</a:t>
            </a:r>
          </a:p>
          <a:p>
            <a:r>
              <a:rPr lang="en-US" sz="2400" dirty="0"/>
              <a:t>     </a:t>
            </a:r>
            <a:r>
              <a:rPr lang="en-US" sz="2400" dirty="0">
                <a:solidFill>
                  <a:srgbClr val="0000FF"/>
                </a:solidFill>
              </a:rPr>
              <a:t>while</a:t>
            </a:r>
            <a:r>
              <a:rPr lang="en-US" sz="2400" dirty="0"/>
              <a:t> !</a:t>
            </a:r>
            <a:r>
              <a:rPr lang="en-US" sz="2400" dirty="0" err="1">
                <a:solidFill>
                  <a:srgbClr val="00B0F0"/>
                </a:solidFill>
              </a:rPr>
              <a:t>toVisit</a:t>
            </a:r>
            <a:r>
              <a:rPr lang="en-US" sz="2400" dirty="0" err="1"/>
              <a:t>.empty</a:t>
            </a:r>
            <a:r>
              <a:rPr lang="en-US" sz="2400" dirty="0"/>
              <a:t>()</a:t>
            </a:r>
          </a:p>
          <a:p>
            <a:r>
              <a:rPr lang="en-US" sz="2400" dirty="0"/>
              <a:t>          </a:t>
            </a:r>
            <a:r>
              <a:rPr lang="en-US" sz="2400" dirty="0">
                <a:solidFill>
                  <a:srgbClr val="00B0F0"/>
                </a:solidFill>
              </a:rPr>
              <a:t>v</a:t>
            </a:r>
            <a:r>
              <a:rPr lang="en-US" sz="2400" dirty="0"/>
              <a:t> = </a:t>
            </a:r>
            <a:r>
              <a:rPr lang="en-US" sz="2400" dirty="0" err="1">
                <a:solidFill>
                  <a:srgbClr val="00B0F0"/>
                </a:solidFill>
              </a:rPr>
              <a:t>toVisit</a:t>
            </a:r>
            <a:r>
              <a:rPr lang="en-US" sz="2400" dirty="0" err="1"/>
              <a:t>.remove</a:t>
            </a:r>
            <a:r>
              <a:rPr lang="en-US" sz="2400" dirty="0"/>
              <a:t>()</a:t>
            </a:r>
          </a:p>
          <a:p>
            <a:r>
              <a:rPr lang="en-US" sz="2400" dirty="0"/>
              <a:t>          </a:t>
            </a:r>
            <a:r>
              <a:rPr lang="en-US" sz="2400" dirty="0">
                <a:solidFill>
                  <a:srgbClr val="00B050"/>
                </a:solidFill>
              </a:rPr>
              <a:t>// visit v, e.g., print it out</a:t>
            </a:r>
          </a:p>
          <a:p>
            <a:r>
              <a:rPr lang="en-US" sz="2400" dirty="0"/>
              <a:t>          </a:t>
            </a:r>
            <a:r>
              <a:rPr lang="en-US" sz="2400" dirty="0">
                <a:solidFill>
                  <a:srgbClr val="0000FF"/>
                </a:solidFill>
              </a:rPr>
              <a:t>for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00B0F0"/>
                </a:solidFill>
              </a:rPr>
              <a:t>c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0000FF"/>
                </a:solidFill>
              </a:rPr>
              <a:t>in</a:t>
            </a:r>
            <a:r>
              <a:rPr lang="en-US" sz="2400" dirty="0"/>
              <a:t> </a:t>
            </a:r>
            <a:r>
              <a:rPr lang="en-US" sz="2400" dirty="0" err="1">
                <a:solidFill>
                  <a:srgbClr val="00B0F0"/>
                </a:solidFill>
              </a:rPr>
              <a:t>v</a:t>
            </a:r>
            <a:r>
              <a:rPr lang="en-US" sz="2400" dirty="0" err="1"/>
              <a:t>.getChildren</a:t>
            </a:r>
            <a:r>
              <a:rPr lang="en-US" sz="2400" dirty="0"/>
              <a:t>()</a:t>
            </a:r>
          </a:p>
          <a:p>
            <a:r>
              <a:rPr lang="en-US" sz="2400" dirty="0"/>
              <a:t>               </a:t>
            </a:r>
            <a:r>
              <a:rPr lang="en-US" sz="2400" dirty="0" err="1">
                <a:solidFill>
                  <a:srgbClr val="00B0F0"/>
                </a:solidFill>
              </a:rPr>
              <a:t>toVisit</a:t>
            </a:r>
            <a:r>
              <a:rPr lang="en-US" sz="2400" dirty="0" err="1"/>
              <a:t>.add</a:t>
            </a:r>
            <a:r>
              <a:rPr lang="en-US" sz="2400" dirty="0"/>
              <a:t>(c)</a:t>
            </a:r>
          </a:p>
        </p:txBody>
      </p:sp>
      <p:sp>
        <p:nvSpPr>
          <p:cNvPr id="35" name="Rectangle 32">
            <a:extLst>
              <a:ext uri="{FF2B5EF4-FFF2-40B4-BE49-F238E27FC236}">
                <a16:creationId xmlns:a16="http://schemas.microsoft.com/office/drawing/2014/main" id="{5BF18B7D-DAD2-2C46-8DF5-8DE01EE77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1489" y="3635341"/>
            <a:ext cx="3423424" cy="741556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248831137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2">
            <a:extLst>
              <a:ext uri="{FF2B5EF4-FFF2-40B4-BE49-F238E27FC236}">
                <a16:creationId xmlns:a16="http://schemas.microsoft.com/office/drawing/2014/main" id="{0FD67347-FA38-174A-8070-BA3E0D8ABB7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1596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Tree BFS</a:t>
            </a:r>
          </a:p>
        </p:txBody>
      </p:sp>
      <p:grpSp>
        <p:nvGrpSpPr>
          <p:cNvPr id="63490" name="Group 3">
            <a:extLst>
              <a:ext uri="{FF2B5EF4-FFF2-40B4-BE49-F238E27FC236}">
                <a16:creationId xmlns:a16="http://schemas.microsoft.com/office/drawing/2014/main" id="{8E40CC99-6095-9F4D-9452-23425CC55CF7}"/>
              </a:ext>
            </a:extLst>
          </p:cNvPr>
          <p:cNvGrpSpPr>
            <a:grpSpLocks/>
          </p:cNvGrpSpPr>
          <p:nvPr/>
        </p:nvGrpSpPr>
        <p:grpSpPr bwMode="auto">
          <a:xfrm>
            <a:off x="6781800" y="1828800"/>
            <a:ext cx="533400" cy="533400"/>
            <a:chOff x="1824" y="2736"/>
            <a:chExt cx="336" cy="336"/>
          </a:xfrm>
        </p:grpSpPr>
        <p:sp>
          <p:nvSpPr>
            <p:cNvPr id="63518" name="Oval 4">
              <a:extLst>
                <a:ext uri="{FF2B5EF4-FFF2-40B4-BE49-F238E27FC236}">
                  <a16:creationId xmlns:a16="http://schemas.microsoft.com/office/drawing/2014/main" id="{57AA6808-D62F-4A44-A6A0-0B6831E086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3519" name="Text Box 5">
              <a:extLst>
                <a:ext uri="{FF2B5EF4-FFF2-40B4-BE49-F238E27FC236}">
                  <a16:creationId xmlns:a16="http://schemas.microsoft.com/office/drawing/2014/main" id="{5842F0D7-4C8E-444E-947B-2E079C0085C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dirty="0"/>
                <a:t>A</a:t>
              </a:r>
            </a:p>
          </p:txBody>
        </p:sp>
      </p:grpSp>
      <p:grpSp>
        <p:nvGrpSpPr>
          <p:cNvPr id="63491" name="Group 6">
            <a:extLst>
              <a:ext uri="{FF2B5EF4-FFF2-40B4-BE49-F238E27FC236}">
                <a16:creationId xmlns:a16="http://schemas.microsoft.com/office/drawing/2014/main" id="{17481815-7003-7746-8AE1-DE526D914EBF}"/>
              </a:ext>
            </a:extLst>
          </p:cNvPr>
          <p:cNvGrpSpPr>
            <a:grpSpLocks/>
          </p:cNvGrpSpPr>
          <p:nvPr/>
        </p:nvGrpSpPr>
        <p:grpSpPr bwMode="auto">
          <a:xfrm>
            <a:off x="6019800" y="2819400"/>
            <a:ext cx="533400" cy="533400"/>
            <a:chOff x="1824" y="2736"/>
            <a:chExt cx="336" cy="336"/>
          </a:xfrm>
        </p:grpSpPr>
        <p:sp>
          <p:nvSpPr>
            <p:cNvPr id="63516" name="Oval 7">
              <a:extLst>
                <a:ext uri="{FF2B5EF4-FFF2-40B4-BE49-F238E27FC236}">
                  <a16:creationId xmlns:a16="http://schemas.microsoft.com/office/drawing/2014/main" id="{30A1A50D-ADCB-AF4C-A726-FBFA97452D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3517" name="Text Box 8">
              <a:extLst>
                <a:ext uri="{FF2B5EF4-FFF2-40B4-BE49-F238E27FC236}">
                  <a16:creationId xmlns:a16="http://schemas.microsoft.com/office/drawing/2014/main" id="{D04B0DEC-0080-AE40-9293-376D4B48DD0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dirty="0"/>
                <a:t>B</a:t>
              </a:r>
            </a:p>
          </p:txBody>
        </p:sp>
      </p:grpSp>
      <p:grpSp>
        <p:nvGrpSpPr>
          <p:cNvPr id="63492" name="Group 9">
            <a:extLst>
              <a:ext uri="{FF2B5EF4-FFF2-40B4-BE49-F238E27FC236}">
                <a16:creationId xmlns:a16="http://schemas.microsoft.com/office/drawing/2014/main" id="{8C91900C-A4B9-E040-B91F-33753D470300}"/>
              </a:ext>
            </a:extLst>
          </p:cNvPr>
          <p:cNvGrpSpPr>
            <a:grpSpLocks/>
          </p:cNvGrpSpPr>
          <p:nvPr/>
        </p:nvGrpSpPr>
        <p:grpSpPr bwMode="auto">
          <a:xfrm>
            <a:off x="5638800" y="4038600"/>
            <a:ext cx="533400" cy="533400"/>
            <a:chOff x="1824" y="2736"/>
            <a:chExt cx="336" cy="336"/>
          </a:xfrm>
        </p:grpSpPr>
        <p:sp>
          <p:nvSpPr>
            <p:cNvPr id="63514" name="Oval 10">
              <a:extLst>
                <a:ext uri="{FF2B5EF4-FFF2-40B4-BE49-F238E27FC236}">
                  <a16:creationId xmlns:a16="http://schemas.microsoft.com/office/drawing/2014/main" id="{E2DF4779-1482-7B46-9A9A-0301BEF220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3515" name="Text Box 11">
              <a:extLst>
                <a:ext uri="{FF2B5EF4-FFF2-40B4-BE49-F238E27FC236}">
                  <a16:creationId xmlns:a16="http://schemas.microsoft.com/office/drawing/2014/main" id="{6EC27931-DAE4-4B40-B9D6-C5A49652628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C</a:t>
              </a:r>
            </a:p>
          </p:txBody>
        </p:sp>
      </p:grpSp>
      <p:grpSp>
        <p:nvGrpSpPr>
          <p:cNvPr id="63493" name="Group 12">
            <a:extLst>
              <a:ext uri="{FF2B5EF4-FFF2-40B4-BE49-F238E27FC236}">
                <a16:creationId xmlns:a16="http://schemas.microsoft.com/office/drawing/2014/main" id="{D47E112C-A2E6-BD47-A503-FBDF67EEAFE9}"/>
              </a:ext>
            </a:extLst>
          </p:cNvPr>
          <p:cNvGrpSpPr>
            <a:grpSpLocks/>
          </p:cNvGrpSpPr>
          <p:nvPr/>
        </p:nvGrpSpPr>
        <p:grpSpPr bwMode="auto">
          <a:xfrm>
            <a:off x="7848600" y="2819400"/>
            <a:ext cx="533400" cy="533400"/>
            <a:chOff x="1824" y="2736"/>
            <a:chExt cx="336" cy="336"/>
          </a:xfrm>
        </p:grpSpPr>
        <p:sp>
          <p:nvSpPr>
            <p:cNvPr id="63512" name="Oval 13">
              <a:extLst>
                <a:ext uri="{FF2B5EF4-FFF2-40B4-BE49-F238E27FC236}">
                  <a16:creationId xmlns:a16="http://schemas.microsoft.com/office/drawing/2014/main" id="{93B8F36F-70CF-E74D-9A97-B28E2371ED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>
                <a:solidFill>
                  <a:srgbClr val="0000FF"/>
                </a:solidFill>
              </a:endParaRPr>
            </a:p>
          </p:txBody>
        </p:sp>
        <p:sp>
          <p:nvSpPr>
            <p:cNvPr id="63513" name="Text Box 14">
              <a:extLst>
                <a:ext uri="{FF2B5EF4-FFF2-40B4-BE49-F238E27FC236}">
                  <a16:creationId xmlns:a16="http://schemas.microsoft.com/office/drawing/2014/main" id="{A9FF7ECB-2888-D04A-9DE5-50F43E4D042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dirty="0">
                  <a:solidFill>
                    <a:srgbClr val="0000FF"/>
                  </a:solidFill>
                </a:rPr>
                <a:t>E</a:t>
              </a:r>
            </a:p>
          </p:txBody>
        </p:sp>
      </p:grpSp>
      <p:grpSp>
        <p:nvGrpSpPr>
          <p:cNvPr id="63494" name="Group 15">
            <a:extLst>
              <a:ext uri="{FF2B5EF4-FFF2-40B4-BE49-F238E27FC236}">
                <a16:creationId xmlns:a16="http://schemas.microsoft.com/office/drawing/2014/main" id="{99F98BF5-FB2B-3647-8F17-508D76D00478}"/>
              </a:ext>
            </a:extLst>
          </p:cNvPr>
          <p:cNvGrpSpPr>
            <a:grpSpLocks/>
          </p:cNvGrpSpPr>
          <p:nvPr/>
        </p:nvGrpSpPr>
        <p:grpSpPr bwMode="auto">
          <a:xfrm>
            <a:off x="6858000" y="2895600"/>
            <a:ext cx="533400" cy="533400"/>
            <a:chOff x="1824" y="2736"/>
            <a:chExt cx="336" cy="336"/>
          </a:xfrm>
        </p:grpSpPr>
        <p:sp>
          <p:nvSpPr>
            <p:cNvPr id="63510" name="Oval 16">
              <a:extLst>
                <a:ext uri="{FF2B5EF4-FFF2-40B4-BE49-F238E27FC236}">
                  <a16:creationId xmlns:a16="http://schemas.microsoft.com/office/drawing/2014/main" id="{E6CB1931-545F-AB49-88CD-303D74B75D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3511" name="Text Box 17">
              <a:extLst>
                <a:ext uri="{FF2B5EF4-FFF2-40B4-BE49-F238E27FC236}">
                  <a16:creationId xmlns:a16="http://schemas.microsoft.com/office/drawing/2014/main" id="{22E03F51-FAE9-EF49-BBDF-6BA5F86D413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D</a:t>
              </a:r>
            </a:p>
          </p:txBody>
        </p:sp>
      </p:grpSp>
      <p:sp>
        <p:nvSpPr>
          <p:cNvPr id="63495" name="Line 18">
            <a:extLst>
              <a:ext uri="{FF2B5EF4-FFF2-40B4-BE49-F238E27FC236}">
                <a16:creationId xmlns:a16="http://schemas.microsoft.com/office/drawing/2014/main" id="{8D93CFFA-3466-934F-8073-3C17C9205FA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162800" y="23622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63496" name="Group 19">
            <a:extLst>
              <a:ext uri="{FF2B5EF4-FFF2-40B4-BE49-F238E27FC236}">
                <a16:creationId xmlns:a16="http://schemas.microsoft.com/office/drawing/2014/main" id="{DCB6E008-B5B2-B64E-AE1A-7D2647215475}"/>
              </a:ext>
            </a:extLst>
          </p:cNvPr>
          <p:cNvGrpSpPr>
            <a:grpSpLocks/>
          </p:cNvGrpSpPr>
          <p:nvPr/>
        </p:nvGrpSpPr>
        <p:grpSpPr bwMode="auto">
          <a:xfrm>
            <a:off x="6400800" y="4038600"/>
            <a:ext cx="533400" cy="533400"/>
            <a:chOff x="1824" y="2736"/>
            <a:chExt cx="336" cy="336"/>
          </a:xfrm>
        </p:grpSpPr>
        <p:sp>
          <p:nvSpPr>
            <p:cNvPr id="63508" name="Oval 20">
              <a:extLst>
                <a:ext uri="{FF2B5EF4-FFF2-40B4-BE49-F238E27FC236}">
                  <a16:creationId xmlns:a16="http://schemas.microsoft.com/office/drawing/2014/main" id="{3A465F7F-CE86-314C-ACD9-9D75AC7A79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3509" name="Text Box 21">
              <a:extLst>
                <a:ext uri="{FF2B5EF4-FFF2-40B4-BE49-F238E27FC236}">
                  <a16:creationId xmlns:a16="http://schemas.microsoft.com/office/drawing/2014/main" id="{7A65937A-FD76-5946-BE25-2BCB1F7D163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F</a:t>
              </a:r>
            </a:p>
          </p:txBody>
        </p:sp>
      </p:grpSp>
      <p:grpSp>
        <p:nvGrpSpPr>
          <p:cNvPr id="63497" name="Group 22">
            <a:extLst>
              <a:ext uri="{FF2B5EF4-FFF2-40B4-BE49-F238E27FC236}">
                <a16:creationId xmlns:a16="http://schemas.microsoft.com/office/drawing/2014/main" id="{96DB443B-CFBE-1C4C-A080-3EB6209F8179}"/>
              </a:ext>
            </a:extLst>
          </p:cNvPr>
          <p:cNvGrpSpPr>
            <a:grpSpLocks/>
          </p:cNvGrpSpPr>
          <p:nvPr/>
        </p:nvGrpSpPr>
        <p:grpSpPr bwMode="auto">
          <a:xfrm>
            <a:off x="7924800" y="4038600"/>
            <a:ext cx="533400" cy="533400"/>
            <a:chOff x="1824" y="2736"/>
            <a:chExt cx="336" cy="336"/>
          </a:xfrm>
        </p:grpSpPr>
        <p:sp>
          <p:nvSpPr>
            <p:cNvPr id="63506" name="Oval 23">
              <a:extLst>
                <a:ext uri="{FF2B5EF4-FFF2-40B4-BE49-F238E27FC236}">
                  <a16:creationId xmlns:a16="http://schemas.microsoft.com/office/drawing/2014/main" id="{74A08587-B057-BC42-A52C-1C2C7CF2A3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3507" name="Text Box 24">
              <a:extLst>
                <a:ext uri="{FF2B5EF4-FFF2-40B4-BE49-F238E27FC236}">
                  <a16:creationId xmlns:a16="http://schemas.microsoft.com/office/drawing/2014/main" id="{3F320D62-EF97-3848-94A0-C2C231F5F92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G</a:t>
              </a:r>
            </a:p>
          </p:txBody>
        </p:sp>
      </p:grpSp>
      <p:sp>
        <p:nvSpPr>
          <p:cNvPr id="63498" name="Line 25">
            <a:extLst>
              <a:ext uri="{FF2B5EF4-FFF2-40B4-BE49-F238E27FC236}">
                <a16:creationId xmlns:a16="http://schemas.microsoft.com/office/drawing/2014/main" id="{C7BDF10F-1FA3-4241-ACC2-38DB90AAAC1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400800" y="2286000"/>
            <a:ext cx="457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499" name="Line 26">
            <a:extLst>
              <a:ext uri="{FF2B5EF4-FFF2-40B4-BE49-F238E27FC236}">
                <a16:creationId xmlns:a16="http://schemas.microsoft.com/office/drawing/2014/main" id="{A874BE1E-95CA-D748-BC8B-6FA0171A8DB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943600" y="3352800"/>
            <a:ext cx="228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00" name="Line 27">
            <a:extLst>
              <a:ext uri="{FF2B5EF4-FFF2-40B4-BE49-F238E27FC236}">
                <a16:creationId xmlns:a16="http://schemas.microsoft.com/office/drawing/2014/main" id="{56415375-85BA-6C46-8409-AC201BEA1ED2}"/>
              </a:ext>
            </a:extLst>
          </p:cNvPr>
          <p:cNvSpPr>
            <a:spLocks noChangeShapeType="1"/>
          </p:cNvSpPr>
          <p:nvPr/>
        </p:nvSpPr>
        <p:spPr bwMode="auto">
          <a:xfrm>
            <a:off x="6324600" y="3352800"/>
            <a:ext cx="3048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01" name="Line 28">
            <a:extLst>
              <a:ext uri="{FF2B5EF4-FFF2-40B4-BE49-F238E27FC236}">
                <a16:creationId xmlns:a16="http://schemas.microsoft.com/office/drawing/2014/main" id="{F88F3C18-4DF6-9C4C-B1B0-4D9F76FDA7A7}"/>
              </a:ext>
            </a:extLst>
          </p:cNvPr>
          <p:cNvSpPr>
            <a:spLocks noChangeShapeType="1"/>
          </p:cNvSpPr>
          <p:nvPr/>
        </p:nvSpPr>
        <p:spPr bwMode="auto">
          <a:xfrm>
            <a:off x="7315200" y="2209800"/>
            <a:ext cx="685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02" name="Line 29">
            <a:extLst>
              <a:ext uri="{FF2B5EF4-FFF2-40B4-BE49-F238E27FC236}">
                <a16:creationId xmlns:a16="http://schemas.microsoft.com/office/drawing/2014/main" id="{CCABC929-C491-5240-832C-EB3DF8CD8B21}"/>
              </a:ext>
            </a:extLst>
          </p:cNvPr>
          <p:cNvSpPr>
            <a:spLocks noChangeShapeType="1"/>
          </p:cNvSpPr>
          <p:nvPr/>
        </p:nvSpPr>
        <p:spPr bwMode="auto">
          <a:xfrm>
            <a:off x="8153400" y="33528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04" name="Text Box 31">
            <a:extLst>
              <a:ext uri="{FF2B5EF4-FFF2-40B4-BE49-F238E27FC236}">
                <a16:creationId xmlns:a16="http://schemas.microsoft.com/office/drawing/2014/main" id="{FB3B711E-7974-7A4B-93ED-AEAEF62E83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863" y="5500687"/>
            <a:ext cx="469652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 err="1"/>
              <a:t>toVisit</a:t>
            </a:r>
            <a:r>
              <a:rPr lang="en-US" altLang="en-US" sz="2800" dirty="0"/>
              <a:t>-queue: C F </a:t>
            </a:r>
            <a:r>
              <a:rPr lang="en-US" altLang="en-US" sz="2800" dirty="0">
                <a:solidFill>
                  <a:srgbClr val="0000FF"/>
                </a:solidFill>
              </a:rPr>
              <a:t>G</a:t>
            </a:r>
          </a:p>
        </p:txBody>
      </p:sp>
      <p:sp>
        <p:nvSpPr>
          <p:cNvPr id="33" name="Text Box 37">
            <a:extLst>
              <a:ext uri="{FF2B5EF4-FFF2-40B4-BE49-F238E27FC236}">
                <a16:creationId xmlns:a16="http://schemas.microsoft.com/office/drawing/2014/main" id="{8EE66F3F-D193-7445-9BC9-2C61E5C4B9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9020" y="6019800"/>
            <a:ext cx="3200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/>
              <a:t>printed: A B D </a:t>
            </a:r>
            <a:r>
              <a:rPr lang="en-US" altLang="en-US" sz="2800" dirty="0">
                <a:solidFill>
                  <a:srgbClr val="FF0000"/>
                </a:solidFill>
              </a:rPr>
              <a:t>E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16CF24FE-F65E-DE45-A77D-A35DA9031601}"/>
              </a:ext>
            </a:extLst>
          </p:cNvPr>
          <p:cNvSpPr txBox="1"/>
          <p:nvPr/>
        </p:nvSpPr>
        <p:spPr>
          <a:xfrm>
            <a:off x="364274" y="2095500"/>
            <a:ext cx="504035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C00000"/>
                </a:solidFill>
              </a:rPr>
              <a:t>treeSearch</a:t>
            </a:r>
            <a:r>
              <a:rPr lang="en-US" sz="2400" dirty="0"/>
              <a:t>( </a:t>
            </a:r>
            <a:r>
              <a:rPr lang="en-US" sz="2400" dirty="0" err="1">
                <a:solidFill>
                  <a:srgbClr val="00B0F0"/>
                </a:solidFill>
              </a:rPr>
              <a:t>toVisit</a:t>
            </a:r>
            <a:r>
              <a:rPr lang="en-US" sz="2400" dirty="0"/>
              <a:t> )</a:t>
            </a:r>
          </a:p>
          <a:p>
            <a:r>
              <a:rPr lang="en-US" sz="2400" dirty="0"/>
              <a:t>     </a:t>
            </a:r>
            <a:r>
              <a:rPr lang="en-US" sz="2400" dirty="0">
                <a:solidFill>
                  <a:srgbClr val="0000FF"/>
                </a:solidFill>
              </a:rPr>
              <a:t>while</a:t>
            </a:r>
            <a:r>
              <a:rPr lang="en-US" sz="2400" dirty="0"/>
              <a:t> !</a:t>
            </a:r>
            <a:r>
              <a:rPr lang="en-US" sz="2400" dirty="0" err="1">
                <a:solidFill>
                  <a:srgbClr val="00B0F0"/>
                </a:solidFill>
              </a:rPr>
              <a:t>toVisit</a:t>
            </a:r>
            <a:r>
              <a:rPr lang="en-US" sz="2400" dirty="0" err="1"/>
              <a:t>.empty</a:t>
            </a:r>
            <a:r>
              <a:rPr lang="en-US" sz="2400" dirty="0"/>
              <a:t>()</a:t>
            </a:r>
          </a:p>
          <a:p>
            <a:r>
              <a:rPr lang="en-US" sz="2400" dirty="0"/>
              <a:t>          </a:t>
            </a:r>
            <a:r>
              <a:rPr lang="en-US" sz="2400" dirty="0">
                <a:solidFill>
                  <a:srgbClr val="00B0F0"/>
                </a:solidFill>
              </a:rPr>
              <a:t>v</a:t>
            </a:r>
            <a:r>
              <a:rPr lang="en-US" sz="2400" dirty="0"/>
              <a:t> = </a:t>
            </a:r>
            <a:r>
              <a:rPr lang="en-US" sz="2400" dirty="0" err="1">
                <a:solidFill>
                  <a:srgbClr val="00B0F0"/>
                </a:solidFill>
              </a:rPr>
              <a:t>toVisit</a:t>
            </a:r>
            <a:r>
              <a:rPr lang="en-US" sz="2400" dirty="0" err="1"/>
              <a:t>.remove</a:t>
            </a:r>
            <a:r>
              <a:rPr lang="en-US" sz="2400" dirty="0"/>
              <a:t>()</a:t>
            </a:r>
          </a:p>
          <a:p>
            <a:r>
              <a:rPr lang="en-US" sz="2400" dirty="0"/>
              <a:t>          </a:t>
            </a:r>
            <a:r>
              <a:rPr lang="en-US" sz="2400" dirty="0">
                <a:solidFill>
                  <a:srgbClr val="00B050"/>
                </a:solidFill>
              </a:rPr>
              <a:t>// visit v, e.g., print it out</a:t>
            </a:r>
          </a:p>
          <a:p>
            <a:r>
              <a:rPr lang="en-US" sz="2400" dirty="0"/>
              <a:t>          </a:t>
            </a:r>
            <a:r>
              <a:rPr lang="en-US" sz="2400" dirty="0">
                <a:solidFill>
                  <a:srgbClr val="0000FF"/>
                </a:solidFill>
              </a:rPr>
              <a:t>for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00B0F0"/>
                </a:solidFill>
              </a:rPr>
              <a:t>c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0000FF"/>
                </a:solidFill>
              </a:rPr>
              <a:t>in</a:t>
            </a:r>
            <a:r>
              <a:rPr lang="en-US" sz="2400" dirty="0"/>
              <a:t> </a:t>
            </a:r>
            <a:r>
              <a:rPr lang="en-US" sz="2400" dirty="0" err="1">
                <a:solidFill>
                  <a:srgbClr val="00B0F0"/>
                </a:solidFill>
              </a:rPr>
              <a:t>v</a:t>
            </a:r>
            <a:r>
              <a:rPr lang="en-US" sz="2400" dirty="0" err="1"/>
              <a:t>.getChildren</a:t>
            </a:r>
            <a:r>
              <a:rPr lang="en-US" sz="2400" dirty="0"/>
              <a:t>()</a:t>
            </a:r>
          </a:p>
          <a:p>
            <a:r>
              <a:rPr lang="en-US" sz="2400" dirty="0"/>
              <a:t>               </a:t>
            </a:r>
            <a:r>
              <a:rPr lang="en-US" sz="2400" dirty="0" err="1">
                <a:solidFill>
                  <a:srgbClr val="00B0F0"/>
                </a:solidFill>
              </a:rPr>
              <a:t>toVisit</a:t>
            </a:r>
            <a:r>
              <a:rPr lang="en-US" sz="2400" dirty="0" err="1"/>
              <a:t>.add</a:t>
            </a:r>
            <a:r>
              <a:rPr lang="en-US" sz="2400" dirty="0"/>
              <a:t>(c)</a:t>
            </a:r>
          </a:p>
        </p:txBody>
      </p:sp>
      <p:sp>
        <p:nvSpPr>
          <p:cNvPr id="35" name="Rectangle 32">
            <a:extLst>
              <a:ext uri="{FF2B5EF4-FFF2-40B4-BE49-F238E27FC236}">
                <a16:creationId xmlns:a16="http://schemas.microsoft.com/office/drawing/2014/main" id="{5BF18B7D-DAD2-2C46-8DF5-8DE01EE77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1489" y="3635341"/>
            <a:ext cx="3423424" cy="741556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EEC6F04-C129-AF4A-A972-4D074C8CC9AB}"/>
              </a:ext>
            </a:extLst>
          </p:cNvPr>
          <p:cNvSpPr txBox="1"/>
          <p:nvPr/>
        </p:nvSpPr>
        <p:spPr>
          <a:xfrm>
            <a:off x="4369420" y="5588912"/>
            <a:ext cx="44962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How are we exploring the vertices?</a:t>
            </a:r>
          </a:p>
        </p:txBody>
      </p:sp>
    </p:spTree>
    <p:extLst>
      <p:ext uri="{BB962C8B-B14F-4D97-AF65-F5344CB8AC3E}">
        <p14:creationId xmlns:p14="http://schemas.microsoft.com/office/powerpoint/2010/main" val="183137400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2">
            <a:extLst>
              <a:ext uri="{FF2B5EF4-FFF2-40B4-BE49-F238E27FC236}">
                <a16:creationId xmlns:a16="http://schemas.microsoft.com/office/drawing/2014/main" id="{0FD67347-FA38-174A-8070-BA3E0D8ABB7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1596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Tree BFS</a:t>
            </a:r>
          </a:p>
        </p:txBody>
      </p:sp>
      <p:grpSp>
        <p:nvGrpSpPr>
          <p:cNvPr id="63490" name="Group 3">
            <a:extLst>
              <a:ext uri="{FF2B5EF4-FFF2-40B4-BE49-F238E27FC236}">
                <a16:creationId xmlns:a16="http://schemas.microsoft.com/office/drawing/2014/main" id="{8E40CC99-6095-9F4D-9452-23425CC55CF7}"/>
              </a:ext>
            </a:extLst>
          </p:cNvPr>
          <p:cNvGrpSpPr>
            <a:grpSpLocks/>
          </p:cNvGrpSpPr>
          <p:nvPr/>
        </p:nvGrpSpPr>
        <p:grpSpPr bwMode="auto">
          <a:xfrm>
            <a:off x="6781800" y="1828800"/>
            <a:ext cx="533400" cy="533400"/>
            <a:chOff x="1824" y="2736"/>
            <a:chExt cx="336" cy="336"/>
          </a:xfrm>
        </p:grpSpPr>
        <p:sp>
          <p:nvSpPr>
            <p:cNvPr id="63518" name="Oval 4">
              <a:extLst>
                <a:ext uri="{FF2B5EF4-FFF2-40B4-BE49-F238E27FC236}">
                  <a16:creationId xmlns:a16="http://schemas.microsoft.com/office/drawing/2014/main" id="{57AA6808-D62F-4A44-A6A0-0B6831E086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3519" name="Text Box 5">
              <a:extLst>
                <a:ext uri="{FF2B5EF4-FFF2-40B4-BE49-F238E27FC236}">
                  <a16:creationId xmlns:a16="http://schemas.microsoft.com/office/drawing/2014/main" id="{5842F0D7-4C8E-444E-947B-2E079C0085C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dirty="0"/>
                <a:t>A</a:t>
              </a:r>
            </a:p>
          </p:txBody>
        </p:sp>
      </p:grpSp>
      <p:grpSp>
        <p:nvGrpSpPr>
          <p:cNvPr id="63491" name="Group 6">
            <a:extLst>
              <a:ext uri="{FF2B5EF4-FFF2-40B4-BE49-F238E27FC236}">
                <a16:creationId xmlns:a16="http://schemas.microsoft.com/office/drawing/2014/main" id="{17481815-7003-7746-8AE1-DE526D914EBF}"/>
              </a:ext>
            </a:extLst>
          </p:cNvPr>
          <p:cNvGrpSpPr>
            <a:grpSpLocks/>
          </p:cNvGrpSpPr>
          <p:nvPr/>
        </p:nvGrpSpPr>
        <p:grpSpPr bwMode="auto">
          <a:xfrm>
            <a:off x="6019800" y="2819400"/>
            <a:ext cx="533400" cy="533400"/>
            <a:chOff x="1824" y="2736"/>
            <a:chExt cx="336" cy="336"/>
          </a:xfrm>
        </p:grpSpPr>
        <p:sp>
          <p:nvSpPr>
            <p:cNvPr id="63516" name="Oval 7">
              <a:extLst>
                <a:ext uri="{FF2B5EF4-FFF2-40B4-BE49-F238E27FC236}">
                  <a16:creationId xmlns:a16="http://schemas.microsoft.com/office/drawing/2014/main" id="{30A1A50D-ADCB-AF4C-A726-FBFA97452D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3517" name="Text Box 8">
              <a:extLst>
                <a:ext uri="{FF2B5EF4-FFF2-40B4-BE49-F238E27FC236}">
                  <a16:creationId xmlns:a16="http://schemas.microsoft.com/office/drawing/2014/main" id="{D04B0DEC-0080-AE40-9293-376D4B48DD0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dirty="0"/>
                <a:t>B</a:t>
              </a:r>
            </a:p>
          </p:txBody>
        </p:sp>
      </p:grpSp>
      <p:grpSp>
        <p:nvGrpSpPr>
          <p:cNvPr id="63492" name="Group 9">
            <a:extLst>
              <a:ext uri="{FF2B5EF4-FFF2-40B4-BE49-F238E27FC236}">
                <a16:creationId xmlns:a16="http://schemas.microsoft.com/office/drawing/2014/main" id="{8C91900C-A4B9-E040-B91F-33753D470300}"/>
              </a:ext>
            </a:extLst>
          </p:cNvPr>
          <p:cNvGrpSpPr>
            <a:grpSpLocks/>
          </p:cNvGrpSpPr>
          <p:nvPr/>
        </p:nvGrpSpPr>
        <p:grpSpPr bwMode="auto">
          <a:xfrm>
            <a:off x="5638800" y="4038600"/>
            <a:ext cx="533400" cy="533400"/>
            <a:chOff x="1824" y="2736"/>
            <a:chExt cx="336" cy="336"/>
          </a:xfrm>
        </p:grpSpPr>
        <p:sp>
          <p:nvSpPr>
            <p:cNvPr id="63514" name="Oval 10">
              <a:extLst>
                <a:ext uri="{FF2B5EF4-FFF2-40B4-BE49-F238E27FC236}">
                  <a16:creationId xmlns:a16="http://schemas.microsoft.com/office/drawing/2014/main" id="{E2DF4779-1482-7B46-9A9A-0301BEF220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3515" name="Text Box 11">
              <a:extLst>
                <a:ext uri="{FF2B5EF4-FFF2-40B4-BE49-F238E27FC236}">
                  <a16:creationId xmlns:a16="http://schemas.microsoft.com/office/drawing/2014/main" id="{6EC27931-DAE4-4B40-B9D6-C5A49652628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C</a:t>
              </a:r>
            </a:p>
          </p:txBody>
        </p:sp>
      </p:grpSp>
      <p:grpSp>
        <p:nvGrpSpPr>
          <p:cNvPr id="63493" name="Group 12">
            <a:extLst>
              <a:ext uri="{FF2B5EF4-FFF2-40B4-BE49-F238E27FC236}">
                <a16:creationId xmlns:a16="http://schemas.microsoft.com/office/drawing/2014/main" id="{D47E112C-A2E6-BD47-A503-FBDF67EEAFE9}"/>
              </a:ext>
            </a:extLst>
          </p:cNvPr>
          <p:cNvGrpSpPr>
            <a:grpSpLocks/>
          </p:cNvGrpSpPr>
          <p:nvPr/>
        </p:nvGrpSpPr>
        <p:grpSpPr bwMode="auto">
          <a:xfrm>
            <a:off x="7848600" y="2819400"/>
            <a:ext cx="533400" cy="533400"/>
            <a:chOff x="1824" y="2736"/>
            <a:chExt cx="336" cy="336"/>
          </a:xfrm>
        </p:grpSpPr>
        <p:sp>
          <p:nvSpPr>
            <p:cNvPr id="63512" name="Oval 13">
              <a:extLst>
                <a:ext uri="{FF2B5EF4-FFF2-40B4-BE49-F238E27FC236}">
                  <a16:creationId xmlns:a16="http://schemas.microsoft.com/office/drawing/2014/main" id="{93B8F36F-70CF-E74D-9A97-B28E2371ED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>
                <a:solidFill>
                  <a:srgbClr val="0000FF"/>
                </a:solidFill>
              </a:endParaRPr>
            </a:p>
          </p:txBody>
        </p:sp>
        <p:sp>
          <p:nvSpPr>
            <p:cNvPr id="63513" name="Text Box 14">
              <a:extLst>
                <a:ext uri="{FF2B5EF4-FFF2-40B4-BE49-F238E27FC236}">
                  <a16:creationId xmlns:a16="http://schemas.microsoft.com/office/drawing/2014/main" id="{A9FF7ECB-2888-D04A-9DE5-50F43E4D042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dirty="0">
                  <a:solidFill>
                    <a:srgbClr val="0000FF"/>
                  </a:solidFill>
                </a:rPr>
                <a:t>E</a:t>
              </a:r>
            </a:p>
          </p:txBody>
        </p:sp>
      </p:grpSp>
      <p:grpSp>
        <p:nvGrpSpPr>
          <p:cNvPr id="63494" name="Group 15">
            <a:extLst>
              <a:ext uri="{FF2B5EF4-FFF2-40B4-BE49-F238E27FC236}">
                <a16:creationId xmlns:a16="http://schemas.microsoft.com/office/drawing/2014/main" id="{99F98BF5-FB2B-3647-8F17-508D76D00478}"/>
              </a:ext>
            </a:extLst>
          </p:cNvPr>
          <p:cNvGrpSpPr>
            <a:grpSpLocks/>
          </p:cNvGrpSpPr>
          <p:nvPr/>
        </p:nvGrpSpPr>
        <p:grpSpPr bwMode="auto">
          <a:xfrm>
            <a:off x="6858000" y="2895600"/>
            <a:ext cx="533400" cy="533400"/>
            <a:chOff x="1824" y="2736"/>
            <a:chExt cx="336" cy="336"/>
          </a:xfrm>
        </p:grpSpPr>
        <p:sp>
          <p:nvSpPr>
            <p:cNvPr id="63510" name="Oval 16">
              <a:extLst>
                <a:ext uri="{FF2B5EF4-FFF2-40B4-BE49-F238E27FC236}">
                  <a16:creationId xmlns:a16="http://schemas.microsoft.com/office/drawing/2014/main" id="{E6CB1931-545F-AB49-88CD-303D74B75D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3511" name="Text Box 17">
              <a:extLst>
                <a:ext uri="{FF2B5EF4-FFF2-40B4-BE49-F238E27FC236}">
                  <a16:creationId xmlns:a16="http://schemas.microsoft.com/office/drawing/2014/main" id="{22E03F51-FAE9-EF49-BBDF-6BA5F86D413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D</a:t>
              </a:r>
            </a:p>
          </p:txBody>
        </p:sp>
      </p:grpSp>
      <p:sp>
        <p:nvSpPr>
          <p:cNvPr id="63495" name="Line 18">
            <a:extLst>
              <a:ext uri="{FF2B5EF4-FFF2-40B4-BE49-F238E27FC236}">
                <a16:creationId xmlns:a16="http://schemas.microsoft.com/office/drawing/2014/main" id="{8D93CFFA-3466-934F-8073-3C17C9205FA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162800" y="23622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63496" name="Group 19">
            <a:extLst>
              <a:ext uri="{FF2B5EF4-FFF2-40B4-BE49-F238E27FC236}">
                <a16:creationId xmlns:a16="http://schemas.microsoft.com/office/drawing/2014/main" id="{DCB6E008-B5B2-B64E-AE1A-7D2647215475}"/>
              </a:ext>
            </a:extLst>
          </p:cNvPr>
          <p:cNvGrpSpPr>
            <a:grpSpLocks/>
          </p:cNvGrpSpPr>
          <p:nvPr/>
        </p:nvGrpSpPr>
        <p:grpSpPr bwMode="auto">
          <a:xfrm>
            <a:off x="6400800" y="4038600"/>
            <a:ext cx="533400" cy="533400"/>
            <a:chOff x="1824" y="2736"/>
            <a:chExt cx="336" cy="336"/>
          </a:xfrm>
        </p:grpSpPr>
        <p:sp>
          <p:nvSpPr>
            <p:cNvPr id="63508" name="Oval 20">
              <a:extLst>
                <a:ext uri="{FF2B5EF4-FFF2-40B4-BE49-F238E27FC236}">
                  <a16:creationId xmlns:a16="http://schemas.microsoft.com/office/drawing/2014/main" id="{3A465F7F-CE86-314C-ACD9-9D75AC7A79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3509" name="Text Box 21">
              <a:extLst>
                <a:ext uri="{FF2B5EF4-FFF2-40B4-BE49-F238E27FC236}">
                  <a16:creationId xmlns:a16="http://schemas.microsoft.com/office/drawing/2014/main" id="{7A65937A-FD76-5946-BE25-2BCB1F7D163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F</a:t>
              </a:r>
            </a:p>
          </p:txBody>
        </p:sp>
      </p:grpSp>
      <p:grpSp>
        <p:nvGrpSpPr>
          <p:cNvPr id="63497" name="Group 22">
            <a:extLst>
              <a:ext uri="{FF2B5EF4-FFF2-40B4-BE49-F238E27FC236}">
                <a16:creationId xmlns:a16="http://schemas.microsoft.com/office/drawing/2014/main" id="{96DB443B-CFBE-1C4C-A080-3EB6209F8179}"/>
              </a:ext>
            </a:extLst>
          </p:cNvPr>
          <p:cNvGrpSpPr>
            <a:grpSpLocks/>
          </p:cNvGrpSpPr>
          <p:nvPr/>
        </p:nvGrpSpPr>
        <p:grpSpPr bwMode="auto">
          <a:xfrm>
            <a:off x="7924800" y="4038600"/>
            <a:ext cx="533400" cy="533400"/>
            <a:chOff x="1824" y="2736"/>
            <a:chExt cx="336" cy="336"/>
          </a:xfrm>
        </p:grpSpPr>
        <p:sp>
          <p:nvSpPr>
            <p:cNvPr id="63506" name="Oval 23">
              <a:extLst>
                <a:ext uri="{FF2B5EF4-FFF2-40B4-BE49-F238E27FC236}">
                  <a16:creationId xmlns:a16="http://schemas.microsoft.com/office/drawing/2014/main" id="{74A08587-B057-BC42-A52C-1C2C7CF2A3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3507" name="Text Box 24">
              <a:extLst>
                <a:ext uri="{FF2B5EF4-FFF2-40B4-BE49-F238E27FC236}">
                  <a16:creationId xmlns:a16="http://schemas.microsoft.com/office/drawing/2014/main" id="{3F320D62-EF97-3848-94A0-C2C231F5F92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G</a:t>
              </a:r>
            </a:p>
          </p:txBody>
        </p:sp>
      </p:grpSp>
      <p:sp>
        <p:nvSpPr>
          <p:cNvPr id="63498" name="Line 25">
            <a:extLst>
              <a:ext uri="{FF2B5EF4-FFF2-40B4-BE49-F238E27FC236}">
                <a16:creationId xmlns:a16="http://schemas.microsoft.com/office/drawing/2014/main" id="{C7BDF10F-1FA3-4241-ACC2-38DB90AAAC1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400800" y="2286000"/>
            <a:ext cx="457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499" name="Line 26">
            <a:extLst>
              <a:ext uri="{FF2B5EF4-FFF2-40B4-BE49-F238E27FC236}">
                <a16:creationId xmlns:a16="http://schemas.microsoft.com/office/drawing/2014/main" id="{A874BE1E-95CA-D748-BC8B-6FA0171A8DB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943600" y="3352800"/>
            <a:ext cx="228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00" name="Line 27">
            <a:extLst>
              <a:ext uri="{FF2B5EF4-FFF2-40B4-BE49-F238E27FC236}">
                <a16:creationId xmlns:a16="http://schemas.microsoft.com/office/drawing/2014/main" id="{56415375-85BA-6C46-8409-AC201BEA1ED2}"/>
              </a:ext>
            </a:extLst>
          </p:cNvPr>
          <p:cNvSpPr>
            <a:spLocks noChangeShapeType="1"/>
          </p:cNvSpPr>
          <p:nvPr/>
        </p:nvSpPr>
        <p:spPr bwMode="auto">
          <a:xfrm>
            <a:off x="6324600" y="3352800"/>
            <a:ext cx="3048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01" name="Line 28">
            <a:extLst>
              <a:ext uri="{FF2B5EF4-FFF2-40B4-BE49-F238E27FC236}">
                <a16:creationId xmlns:a16="http://schemas.microsoft.com/office/drawing/2014/main" id="{F88F3C18-4DF6-9C4C-B1B0-4D9F76FDA7A7}"/>
              </a:ext>
            </a:extLst>
          </p:cNvPr>
          <p:cNvSpPr>
            <a:spLocks noChangeShapeType="1"/>
          </p:cNvSpPr>
          <p:nvPr/>
        </p:nvSpPr>
        <p:spPr bwMode="auto">
          <a:xfrm>
            <a:off x="7315200" y="2209800"/>
            <a:ext cx="685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02" name="Line 29">
            <a:extLst>
              <a:ext uri="{FF2B5EF4-FFF2-40B4-BE49-F238E27FC236}">
                <a16:creationId xmlns:a16="http://schemas.microsoft.com/office/drawing/2014/main" id="{CCABC929-C491-5240-832C-EB3DF8CD8B21}"/>
              </a:ext>
            </a:extLst>
          </p:cNvPr>
          <p:cNvSpPr>
            <a:spLocks noChangeShapeType="1"/>
          </p:cNvSpPr>
          <p:nvPr/>
        </p:nvSpPr>
        <p:spPr bwMode="auto">
          <a:xfrm>
            <a:off x="8153400" y="33528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04" name="Text Box 31">
            <a:extLst>
              <a:ext uri="{FF2B5EF4-FFF2-40B4-BE49-F238E27FC236}">
                <a16:creationId xmlns:a16="http://schemas.microsoft.com/office/drawing/2014/main" id="{FB3B711E-7974-7A4B-93ED-AEAEF62E83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863" y="5500687"/>
            <a:ext cx="469652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 err="1"/>
              <a:t>toVisit</a:t>
            </a:r>
            <a:r>
              <a:rPr lang="en-US" altLang="en-US" sz="2800" dirty="0"/>
              <a:t>-queue: C F </a:t>
            </a:r>
            <a:r>
              <a:rPr lang="en-US" altLang="en-US" sz="2800" dirty="0">
                <a:solidFill>
                  <a:srgbClr val="0000FF"/>
                </a:solidFill>
              </a:rPr>
              <a:t>G</a:t>
            </a:r>
          </a:p>
        </p:txBody>
      </p:sp>
      <p:sp>
        <p:nvSpPr>
          <p:cNvPr id="33" name="Text Box 37">
            <a:extLst>
              <a:ext uri="{FF2B5EF4-FFF2-40B4-BE49-F238E27FC236}">
                <a16:creationId xmlns:a16="http://schemas.microsoft.com/office/drawing/2014/main" id="{8EE66F3F-D193-7445-9BC9-2C61E5C4B9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9020" y="6019800"/>
            <a:ext cx="3200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/>
              <a:t>printed: A B D </a:t>
            </a:r>
            <a:r>
              <a:rPr lang="en-US" altLang="en-US" sz="2800" dirty="0">
                <a:solidFill>
                  <a:srgbClr val="FF0000"/>
                </a:solidFill>
              </a:rPr>
              <a:t>E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16CF24FE-F65E-DE45-A77D-A35DA9031601}"/>
              </a:ext>
            </a:extLst>
          </p:cNvPr>
          <p:cNvSpPr txBox="1"/>
          <p:nvPr/>
        </p:nvSpPr>
        <p:spPr>
          <a:xfrm>
            <a:off x="364274" y="2095500"/>
            <a:ext cx="504035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C00000"/>
                </a:solidFill>
              </a:rPr>
              <a:t>treeSearch</a:t>
            </a:r>
            <a:r>
              <a:rPr lang="en-US" sz="2400" dirty="0"/>
              <a:t>( </a:t>
            </a:r>
            <a:r>
              <a:rPr lang="en-US" sz="2400" dirty="0" err="1">
                <a:solidFill>
                  <a:srgbClr val="00B0F0"/>
                </a:solidFill>
              </a:rPr>
              <a:t>toVisit</a:t>
            </a:r>
            <a:r>
              <a:rPr lang="en-US" sz="2400" dirty="0"/>
              <a:t> )</a:t>
            </a:r>
          </a:p>
          <a:p>
            <a:r>
              <a:rPr lang="en-US" sz="2400" dirty="0"/>
              <a:t>     </a:t>
            </a:r>
            <a:r>
              <a:rPr lang="en-US" sz="2400" dirty="0">
                <a:solidFill>
                  <a:srgbClr val="0000FF"/>
                </a:solidFill>
              </a:rPr>
              <a:t>while</a:t>
            </a:r>
            <a:r>
              <a:rPr lang="en-US" sz="2400" dirty="0"/>
              <a:t> !</a:t>
            </a:r>
            <a:r>
              <a:rPr lang="en-US" sz="2400" dirty="0" err="1">
                <a:solidFill>
                  <a:srgbClr val="00B0F0"/>
                </a:solidFill>
              </a:rPr>
              <a:t>toVisit</a:t>
            </a:r>
            <a:r>
              <a:rPr lang="en-US" sz="2400" dirty="0" err="1"/>
              <a:t>.empty</a:t>
            </a:r>
            <a:r>
              <a:rPr lang="en-US" sz="2400" dirty="0"/>
              <a:t>()</a:t>
            </a:r>
          </a:p>
          <a:p>
            <a:r>
              <a:rPr lang="en-US" sz="2400" dirty="0"/>
              <a:t>          </a:t>
            </a:r>
            <a:r>
              <a:rPr lang="en-US" sz="2400" dirty="0">
                <a:solidFill>
                  <a:srgbClr val="00B0F0"/>
                </a:solidFill>
              </a:rPr>
              <a:t>v</a:t>
            </a:r>
            <a:r>
              <a:rPr lang="en-US" sz="2400" dirty="0"/>
              <a:t> = </a:t>
            </a:r>
            <a:r>
              <a:rPr lang="en-US" sz="2400" dirty="0" err="1">
                <a:solidFill>
                  <a:srgbClr val="00B0F0"/>
                </a:solidFill>
              </a:rPr>
              <a:t>toVisit</a:t>
            </a:r>
            <a:r>
              <a:rPr lang="en-US" sz="2400" dirty="0" err="1"/>
              <a:t>.remove</a:t>
            </a:r>
            <a:r>
              <a:rPr lang="en-US" sz="2400" dirty="0"/>
              <a:t>()</a:t>
            </a:r>
          </a:p>
          <a:p>
            <a:r>
              <a:rPr lang="en-US" sz="2400" dirty="0"/>
              <a:t>          </a:t>
            </a:r>
            <a:r>
              <a:rPr lang="en-US" sz="2400" dirty="0">
                <a:solidFill>
                  <a:srgbClr val="00B050"/>
                </a:solidFill>
              </a:rPr>
              <a:t>// visit v, e.g., print it out</a:t>
            </a:r>
          </a:p>
          <a:p>
            <a:r>
              <a:rPr lang="en-US" sz="2400" dirty="0"/>
              <a:t>          </a:t>
            </a:r>
            <a:r>
              <a:rPr lang="en-US" sz="2400" dirty="0">
                <a:solidFill>
                  <a:srgbClr val="0000FF"/>
                </a:solidFill>
              </a:rPr>
              <a:t>for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00B0F0"/>
                </a:solidFill>
              </a:rPr>
              <a:t>c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0000FF"/>
                </a:solidFill>
              </a:rPr>
              <a:t>in</a:t>
            </a:r>
            <a:r>
              <a:rPr lang="en-US" sz="2400" dirty="0"/>
              <a:t> </a:t>
            </a:r>
            <a:r>
              <a:rPr lang="en-US" sz="2400" dirty="0" err="1">
                <a:solidFill>
                  <a:srgbClr val="00B0F0"/>
                </a:solidFill>
              </a:rPr>
              <a:t>v</a:t>
            </a:r>
            <a:r>
              <a:rPr lang="en-US" sz="2400" dirty="0" err="1"/>
              <a:t>.getChildren</a:t>
            </a:r>
            <a:r>
              <a:rPr lang="en-US" sz="2400" dirty="0"/>
              <a:t>()</a:t>
            </a:r>
          </a:p>
          <a:p>
            <a:r>
              <a:rPr lang="en-US" sz="2400" dirty="0"/>
              <a:t>               </a:t>
            </a:r>
            <a:r>
              <a:rPr lang="en-US" sz="2400" dirty="0" err="1">
                <a:solidFill>
                  <a:srgbClr val="00B0F0"/>
                </a:solidFill>
              </a:rPr>
              <a:t>toVisit</a:t>
            </a:r>
            <a:r>
              <a:rPr lang="en-US" sz="2400" dirty="0" err="1"/>
              <a:t>.add</a:t>
            </a:r>
            <a:r>
              <a:rPr lang="en-US" sz="2400" dirty="0"/>
              <a:t>(c)</a:t>
            </a:r>
          </a:p>
        </p:txBody>
      </p:sp>
      <p:sp>
        <p:nvSpPr>
          <p:cNvPr id="35" name="Rectangle 32">
            <a:extLst>
              <a:ext uri="{FF2B5EF4-FFF2-40B4-BE49-F238E27FC236}">
                <a16:creationId xmlns:a16="http://schemas.microsoft.com/office/drawing/2014/main" id="{5BF18B7D-DAD2-2C46-8DF5-8DE01EE77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1489" y="3635341"/>
            <a:ext cx="3423424" cy="741556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EEC6F04-C129-AF4A-A972-4D074C8CC9AB}"/>
              </a:ext>
            </a:extLst>
          </p:cNvPr>
          <p:cNvSpPr txBox="1"/>
          <p:nvPr/>
        </p:nvSpPr>
        <p:spPr>
          <a:xfrm>
            <a:off x="4813610" y="5354092"/>
            <a:ext cx="37839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9600"/>
                </a:solidFill>
              </a:rPr>
              <a:t>Frontier</a:t>
            </a:r>
            <a:r>
              <a:rPr lang="en-US" sz="2400" dirty="0"/>
              <a:t>: all vertices a given number of edges from the start/root</a:t>
            </a:r>
          </a:p>
        </p:txBody>
      </p:sp>
      <p:sp>
        <p:nvSpPr>
          <p:cNvPr id="3" name="Arc 2">
            <a:extLst>
              <a:ext uri="{FF2B5EF4-FFF2-40B4-BE49-F238E27FC236}">
                <a16:creationId xmlns:a16="http://schemas.microsoft.com/office/drawing/2014/main" id="{542E8839-0DC9-034C-99B2-BB40596C2C58}"/>
              </a:ext>
            </a:extLst>
          </p:cNvPr>
          <p:cNvSpPr/>
          <p:nvPr/>
        </p:nvSpPr>
        <p:spPr>
          <a:xfrm rot="7080599">
            <a:off x="5741947" y="155042"/>
            <a:ext cx="1851103" cy="2864005"/>
          </a:xfrm>
          <a:prstGeom prst="arc">
            <a:avLst/>
          </a:prstGeom>
          <a:ln w="38100"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Arc 35">
            <a:extLst>
              <a:ext uri="{FF2B5EF4-FFF2-40B4-BE49-F238E27FC236}">
                <a16:creationId xmlns:a16="http://schemas.microsoft.com/office/drawing/2014/main" id="{1D6CF21F-F0B0-A546-9668-ED5C1268C2E3}"/>
              </a:ext>
            </a:extLst>
          </p:cNvPr>
          <p:cNvSpPr/>
          <p:nvPr/>
        </p:nvSpPr>
        <p:spPr>
          <a:xfrm rot="6373306">
            <a:off x="5094247" y="67482"/>
            <a:ext cx="1851103" cy="5140697"/>
          </a:xfrm>
          <a:prstGeom prst="arc">
            <a:avLst>
              <a:gd name="adj1" fmla="val 16412828"/>
              <a:gd name="adj2" fmla="val 21383895"/>
            </a:avLst>
          </a:prstGeom>
          <a:ln w="38100"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Arc 36">
            <a:extLst>
              <a:ext uri="{FF2B5EF4-FFF2-40B4-BE49-F238E27FC236}">
                <a16:creationId xmlns:a16="http://schemas.microsoft.com/office/drawing/2014/main" id="{F6B8276D-3636-F548-B056-CCCAA11144B2}"/>
              </a:ext>
            </a:extLst>
          </p:cNvPr>
          <p:cNvSpPr/>
          <p:nvPr/>
        </p:nvSpPr>
        <p:spPr>
          <a:xfrm rot="6373306">
            <a:off x="4579367" y="151881"/>
            <a:ext cx="1851103" cy="7041379"/>
          </a:xfrm>
          <a:prstGeom prst="arc">
            <a:avLst>
              <a:gd name="adj1" fmla="val 16412828"/>
              <a:gd name="adj2" fmla="val 21383895"/>
            </a:avLst>
          </a:prstGeom>
          <a:ln w="38100"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54748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2">
            <a:extLst>
              <a:ext uri="{FF2B5EF4-FFF2-40B4-BE49-F238E27FC236}">
                <a16:creationId xmlns:a16="http://schemas.microsoft.com/office/drawing/2014/main" id="{0FD67347-FA38-174A-8070-BA3E0D8ABB7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1596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Tree BFS = </a:t>
            </a:r>
            <a:r>
              <a:rPr lang="en-US" altLang="en-US" dirty="0">
                <a:solidFill>
                  <a:srgbClr val="0000FF"/>
                </a:solidFill>
                <a:ea typeface="ＭＳ Ｐゴシック" panose="020B0600070205080204" pitchFamily="34" charset="-128"/>
              </a:rPr>
              <a:t>Tree breadth first search</a:t>
            </a:r>
          </a:p>
        </p:txBody>
      </p:sp>
      <p:grpSp>
        <p:nvGrpSpPr>
          <p:cNvPr id="63490" name="Group 3">
            <a:extLst>
              <a:ext uri="{FF2B5EF4-FFF2-40B4-BE49-F238E27FC236}">
                <a16:creationId xmlns:a16="http://schemas.microsoft.com/office/drawing/2014/main" id="{8E40CC99-6095-9F4D-9452-23425CC55CF7}"/>
              </a:ext>
            </a:extLst>
          </p:cNvPr>
          <p:cNvGrpSpPr>
            <a:grpSpLocks/>
          </p:cNvGrpSpPr>
          <p:nvPr/>
        </p:nvGrpSpPr>
        <p:grpSpPr bwMode="auto">
          <a:xfrm>
            <a:off x="6781800" y="1828800"/>
            <a:ext cx="533400" cy="533400"/>
            <a:chOff x="1824" y="2736"/>
            <a:chExt cx="336" cy="336"/>
          </a:xfrm>
        </p:grpSpPr>
        <p:sp>
          <p:nvSpPr>
            <p:cNvPr id="63518" name="Oval 4">
              <a:extLst>
                <a:ext uri="{FF2B5EF4-FFF2-40B4-BE49-F238E27FC236}">
                  <a16:creationId xmlns:a16="http://schemas.microsoft.com/office/drawing/2014/main" id="{57AA6808-D62F-4A44-A6A0-0B6831E086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3519" name="Text Box 5">
              <a:extLst>
                <a:ext uri="{FF2B5EF4-FFF2-40B4-BE49-F238E27FC236}">
                  <a16:creationId xmlns:a16="http://schemas.microsoft.com/office/drawing/2014/main" id="{5842F0D7-4C8E-444E-947B-2E079C0085C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dirty="0"/>
                <a:t>A</a:t>
              </a:r>
            </a:p>
          </p:txBody>
        </p:sp>
      </p:grpSp>
      <p:grpSp>
        <p:nvGrpSpPr>
          <p:cNvPr id="63491" name="Group 6">
            <a:extLst>
              <a:ext uri="{FF2B5EF4-FFF2-40B4-BE49-F238E27FC236}">
                <a16:creationId xmlns:a16="http://schemas.microsoft.com/office/drawing/2014/main" id="{17481815-7003-7746-8AE1-DE526D914EBF}"/>
              </a:ext>
            </a:extLst>
          </p:cNvPr>
          <p:cNvGrpSpPr>
            <a:grpSpLocks/>
          </p:cNvGrpSpPr>
          <p:nvPr/>
        </p:nvGrpSpPr>
        <p:grpSpPr bwMode="auto">
          <a:xfrm>
            <a:off x="6019800" y="2819400"/>
            <a:ext cx="533400" cy="533400"/>
            <a:chOff x="1824" y="2736"/>
            <a:chExt cx="336" cy="336"/>
          </a:xfrm>
        </p:grpSpPr>
        <p:sp>
          <p:nvSpPr>
            <p:cNvPr id="63516" name="Oval 7">
              <a:extLst>
                <a:ext uri="{FF2B5EF4-FFF2-40B4-BE49-F238E27FC236}">
                  <a16:creationId xmlns:a16="http://schemas.microsoft.com/office/drawing/2014/main" id="{30A1A50D-ADCB-AF4C-A726-FBFA97452D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3517" name="Text Box 8">
              <a:extLst>
                <a:ext uri="{FF2B5EF4-FFF2-40B4-BE49-F238E27FC236}">
                  <a16:creationId xmlns:a16="http://schemas.microsoft.com/office/drawing/2014/main" id="{D04B0DEC-0080-AE40-9293-376D4B48DD0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dirty="0"/>
                <a:t>B</a:t>
              </a:r>
            </a:p>
          </p:txBody>
        </p:sp>
      </p:grpSp>
      <p:grpSp>
        <p:nvGrpSpPr>
          <p:cNvPr id="63492" name="Group 9">
            <a:extLst>
              <a:ext uri="{FF2B5EF4-FFF2-40B4-BE49-F238E27FC236}">
                <a16:creationId xmlns:a16="http://schemas.microsoft.com/office/drawing/2014/main" id="{8C91900C-A4B9-E040-B91F-33753D470300}"/>
              </a:ext>
            </a:extLst>
          </p:cNvPr>
          <p:cNvGrpSpPr>
            <a:grpSpLocks/>
          </p:cNvGrpSpPr>
          <p:nvPr/>
        </p:nvGrpSpPr>
        <p:grpSpPr bwMode="auto">
          <a:xfrm>
            <a:off x="5638800" y="4038600"/>
            <a:ext cx="533400" cy="533400"/>
            <a:chOff x="1824" y="2736"/>
            <a:chExt cx="336" cy="336"/>
          </a:xfrm>
        </p:grpSpPr>
        <p:sp>
          <p:nvSpPr>
            <p:cNvPr id="63514" name="Oval 10">
              <a:extLst>
                <a:ext uri="{FF2B5EF4-FFF2-40B4-BE49-F238E27FC236}">
                  <a16:creationId xmlns:a16="http://schemas.microsoft.com/office/drawing/2014/main" id="{E2DF4779-1482-7B46-9A9A-0301BEF220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3515" name="Text Box 11">
              <a:extLst>
                <a:ext uri="{FF2B5EF4-FFF2-40B4-BE49-F238E27FC236}">
                  <a16:creationId xmlns:a16="http://schemas.microsoft.com/office/drawing/2014/main" id="{6EC27931-DAE4-4B40-B9D6-C5A49652628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C</a:t>
              </a:r>
            </a:p>
          </p:txBody>
        </p:sp>
      </p:grpSp>
      <p:grpSp>
        <p:nvGrpSpPr>
          <p:cNvPr id="63493" name="Group 12">
            <a:extLst>
              <a:ext uri="{FF2B5EF4-FFF2-40B4-BE49-F238E27FC236}">
                <a16:creationId xmlns:a16="http://schemas.microsoft.com/office/drawing/2014/main" id="{D47E112C-A2E6-BD47-A503-FBDF67EEAFE9}"/>
              </a:ext>
            </a:extLst>
          </p:cNvPr>
          <p:cNvGrpSpPr>
            <a:grpSpLocks/>
          </p:cNvGrpSpPr>
          <p:nvPr/>
        </p:nvGrpSpPr>
        <p:grpSpPr bwMode="auto">
          <a:xfrm>
            <a:off x="7848600" y="2819400"/>
            <a:ext cx="533400" cy="533400"/>
            <a:chOff x="1824" y="2736"/>
            <a:chExt cx="336" cy="336"/>
          </a:xfrm>
        </p:grpSpPr>
        <p:sp>
          <p:nvSpPr>
            <p:cNvPr id="63512" name="Oval 13">
              <a:extLst>
                <a:ext uri="{FF2B5EF4-FFF2-40B4-BE49-F238E27FC236}">
                  <a16:creationId xmlns:a16="http://schemas.microsoft.com/office/drawing/2014/main" id="{93B8F36F-70CF-E74D-9A97-B28E2371ED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>
                <a:solidFill>
                  <a:srgbClr val="0000FF"/>
                </a:solidFill>
              </a:endParaRPr>
            </a:p>
          </p:txBody>
        </p:sp>
        <p:sp>
          <p:nvSpPr>
            <p:cNvPr id="63513" name="Text Box 14">
              <a:extLst>
                <a:ext uri="{FF2B5EF4-FFF2-40B4-BE49-F238E27FC236}">
                  <a16:creationId xmlns:a16="http://schemas.microsoft.com/office/drawing/2014/main" id="{A9FF7ECB-2888-D04A-9DE5-50F43E4D042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dirty="0">
                  <a:solidFill>
                    <a:srgbClr val="0000FF"/>
                  </a:solidFill>
                </a:rPr>
                <a:t>E</a:t>
              </a:r>
            </a:p>
          </p:txBody>
        </p:sp>
      </p:grpSp>
      <p:grpSp>
        <p:nvGrpSpPr>
          <p:cNvPr id="63494" name="Group 15">
            <a:extLst>
              <a:ext uri="{FF2B5EF4-FFF2-40B4-BE49-F238E27FC236}">
                <a16:creationId xmlns:a16="http://schemas.microsoft.com/office/drawing/2014/main" id="{99F98BF5-FB2B-3647-8F17-508D76D00478}"/>
              </a:ext>
            </a:extLst>
          </p:cNvPr>
          <p:cNvGrpSpPr>
            <a:grpSpLocks/>
          </p:cNvGrpSpPr>
          <p:nvPr/>
        </p:nvGrpSpPr>
        <p:grpSpPr bwMode="auto">
          <a:xfrm>
            <a:off x="6858000" y="2895600"/>
            <a:ext cx="533400" cy="533400"/>
            <a:chOff x="1824" y="2736"/>
            <a:chExt cx="336" cy="336"/>
          </a:xfrm>
        </p:grpSpPr>
        <p:sp>
          <p:nvSpPr>
            <p:cNvPr id="63510" name="Oval 16">
              <a:extLst>
                <a:ext uri="{FF2B5EF4-FFF2-40B4-BE49-F238E27FC236}">
                  <a16:creationId xmlns:a16="http://schemas.microsoft.com/office/drawing/2014/main" id="{E6CB1931-545F-AB49-88CD-303D74B75D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3511" name="Text Box 17">
              <a:extLst>
                <a:ext uri="{FF2B5EF4-FFF2-40B4-BE49-F238E27FC236}">
                  <a16:creationId xmlns:a16="http://schemas.microsoft.com/office/drawing/2014/main" id="{22E03F51-FAE9-EF49-BBDF-6BA5F86D413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D</a:t>
              </a:r>
            </a:p>
          </p:txBody>
        </p:sp>
      </p:grpSp>
      <p:sp>
        <p:nvSpPr>
          <p:cNvPr id="63495" name="Line 18">
            <a:extLst>
              <a:ext uri="{FF2B5EF4-FFF2-40B4-BE49-F238E27FC236}">
                <a16:creationId xmlns:a16="http://schemas.microsoft.com/office/drawing/2014/main" id="{8D93CFFA-3466-934F-8073-3C17C9205FA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162800" y="23622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63496" name="Group 19">
            <a:extLst>
              <a:ext uri="{FF2B5EF4-FFF2-40B4-BE49-F238E27FC236}">
                <a16:creationId xmlns:a16="http://schemas.microsoft.com/office/drawing/2014/main" id="{DCB6E008-B5B2-B64E-AE1A-7D2647215475}"/>
              </a:ext>
            </a:extLst>
          </p:cNvPr>
          <p:cNvGrpSpPr>
            <a:grpSpLocks/>
          </p:cNvGrpSpPr>
          <p:nvPr/>
        </p:nvGrpSpPr>
        <p:grpSpPr bwMode="auto">
          <a:xfrm>
            <a:off x="6400800" y="4038600"/>
            <a:ext cx="533400" cy="533400"/>
            <a:chOff x="1824" y="2736"/>
            <a:chExt cx="336" cy="336"/>
          </a:xfrm>
        </p:grpSpPr>
        <p:sp>
          <p:nvSpPr>
            <p:cNvPr id="63508" name="Oval 20">
              <a:extLst>
                <a:ext uri="{FF2B5EF4-FFF2-40B4-BE49-F238E27FC236}">
                  <a16:creationId xmlns:a16="http://schemas.microsoft.com/office/drawing/2014/main" id="{3A465F7F-CE86-314C-ACD9-9D75AC7A79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3509" name="Text Box 21">
              <a:extLst>
                <a:ext uri="{FF2B5EF4-FFF2-40B4-BE49-F238E27FC236}">
                  <a16:creationId xmlns:a16="http://schemas.microsoft.com/office/drawing/2014/main" id="{7A65937A-FD76-5946-BE25-2BCB1F7D163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F</a:t>
              </a:r>
            </a:p>
          </p:txBody>
        </p:sp>
      </p:grpSp>
      <p:grpSp>
        <p:nvGrpSpPr>
          <p:cNvPr id="63497" name="Group 22">
            <a:extLst>
              <a:ext uri="{FF2B5EF4-FFF2-40B4-BE49-F238E27FC236}">
                <a16:creationId xmlns:a16="http://schemas.microsoft.com/office/drawing/2014/main" id="{96DB443B-CFBE-1C4C-A080-3EB6209F8179}"/>
              </a:ext>
            </a:extLst>
          </p:cNvPr>
          <p:cNvGrpSpPr>
            <a:grpSpLocks/>
          </p:cNvGrpSpPr>
          <p:nvPr/>
        </p:nvGrpSpPr>
        <p:grpSpPr bwMode="auto">
          <a:xfrm>
            <a:off x="7924800" y="4038600"/>
            <a:ext cx="533400" cy="533400"/>
            <a:chOff x="1824" y="2736"/>
            <a:chExt cx="336" cy="336"/>
          </a:xfrm>
        </p:grpSpPr>
        <p:sp>
          <p:nvSpPr>
            <p:cNvPr id="63506" name="Oval 23">
              <a:extLst>
                <a:ext uri="{FF2B5EF4-FFF2-40B4-BE49-F238E27FC236}">
                  <a16:creationId xmlns:a16="http://schemas.microsoft.com/office/drawing/2014/main" id="{74A08587-B057-BC42-A52C-1C2C7CF2A3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3507" name="Text Box 24">
              <a:extLst>
                <a:ext uri="{FF2B5EF4-FFF2-40B4-BE49-F238E27FC236}">
                  <a16:creationId xmlns:a16="http://schemas.microsoft.com/office/drawing/2014/main" id="{3F320D62-EF97-3848-94A0-C2C231F5F92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G</a:t>
              </a:r>
            </a:p>
          </p:txBody>
        </p:sp>
      </p:grpSp>
      <p:sp>
        <p:nvSpPr>
          <p:cNvPr id="63498" name="Line 25">
            <a:extLst>
              <a:ext uri="{FF2B5EF4-FFF2-40B4-BE49-F238E27FC236}">
                <a16:creationId xmlns:a16="http://schemas.microsoft.com/office/drawing/2014/main" id="{C7BDF10F-1FA3-4241-ACC2-38DB90AAAC1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400800" y="2286000"/>
            <a:ext cx="457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499" name="Line 26">
            <a:extLst>
              <a:ext uri="{FF2B5EF4-FFF2-40B4-BE49-F238E27FC236}">
                <a16:creationId xmlns:a16="http://schemas.microsoft.com/office/drawing/2014/main" id="{A874BE1E-95CA-D748-BC8B-6FA0171A8DB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943600" y="3352800"/>
            <a:ext cx="228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00" name="Line 27">
            <a:extLst>
              <a:ext uri="{FF2B5EF4-FFF2-40B4-BE49-F238E27FC236}">
                <a16:creationId xmlns:a16="http://schemas.microsoft.com/office/drawing/2014/main" id="{56415375-85BA-6C46-8409-AC201BEA1ED2}"/>
              </a:ext>
            </a:extLst>
          </p:cNvPr>
          <p:cNvSpPr>
            <a:spLocks noChangeShapeType="1"/>
          </p:cNvSpPr>
          <p:nvPr/>
        </p:nvSpPr>
        <p:spPr bwMode="auto">
          <a:xfrm>
            <a:off x="6324600" y="3352800"/>
            <a:ext cx="3048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01" name="Line 28">
            <a:extLst>
              <a:ext uri="{FF2B5EF4-FFF2-40B4-BE49-F238E27FC236}">
                <a16:creationId xmlns:a16="http://schemas.microsoft.com/office/drawing/2014/main" id="{F88F3C18-4DF6-9C4C-B1B0-4D9F76FDA7A7}"/>
              </a:ext>
            </a:extLst>
          </p:cNvPr>
          <p:cNvSpPr>
            <a:spLocks noChangeShapeType="1"/>
          </p:cNvSpPr>
          <p:nvPr/>
        </p:nvSpPr>
        <p:spPr bwMode="auto">
          <a:xfrm>
            <a:off x="7315200" y="2209800"/>
            <a:ext cx="685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02" name="Line 29">
            <a:extLst>
              <a:ext uri="{FF2B5EF4-FFF2-40B4-BE49-F238E27FC236}">
                <a16:creationId xmlns:a16="http://schemas.microsoft.com/office/drawing/2014/main" id="{CCABC929-C491-5240-832C-EB3DF8CD8B21}"/>
              </a:ext>
            </a:extLst>
          </p:cNvPr>
          <p:cNvSpPr>
            <a:spLocks noChangeShapeType="1"/>
          </p:cNvSpPr>
          <p:nvPr/>
        </p:nvSpPr>
        <p:spPr bwMode="auto">
          <a:xfrm>
            <a:off x="8153400" y="33528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04" name="Text Box 31">
            <a:extLst>
              <a:ext uri="{FF2B5EF4-FFF2-40B4-BE49-F238E27FC236}">
                <a16:creationId xmlns:a16="http://schemas.microsoft.com/office/drawing/2014/main" id="{FB3B711E-7974-7A4B-93ED-AEAEF62E83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863" y="5500687"/>
            <a:ext cx="469652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 err="1"/>
              <a:t>toVisit</a:t>
            </a:r>
            <a:r>
              <a:rPr lang="en-US" altLang="en-US" sz="2800" dirty="0"/>
              <a:t>-queue: C F </a:t>
            </a:r>
            <a:r>
              <a:rPr lang="en-US" altLang="en-US" sz="2800" dirty="0">
                <a:solidFill>
                  <a:srgbClr val="0000FF"/>
                </a:solidFill>
              </a:rPr>
              <a:t>G</a:t>
            </a:r>
          </a:p>
        </p:txBody>
      </p:sp>
      <p:sp>
        <p:nvSpPr>
          <p:cNvPr id="33" name="Text Box 37">
            <a:extLst>
              <a:ext uri="{FF2B5EF4-FFF2-40B4-BE49-F238E27FC236}">
                <a16:creationId xmlns:a16="http://schemas.microsoft.com/office/drawing/2014/main" id="{8EE66F3F-D193-7445-9BC9-2C61E5C4B9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9020" y="6019800"/>
            <a:ext cx="3200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/>
              <a:t>printed: A B D </a:t>
            </a:r>
            <a:r>
              <a:rPr lang="en-US" altLang="en-US" sz="2800" dirty="0">
                <a:solidFill>
                  <a:srgbClr val="FF0000"/>
                </a:solidFill>
              </a:rPr>
              <a:t>E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16CF24FE-F65E-DE45-A77D-A35DA9031601}"/>
              </a:ext>
            </a:extLst>
          </p:cNvPr>
          <p:cNvSpPr txBox="1"/>
          <p:nvPr/>
        </p:nvSpPr>
        <p:spPr>
          <a:xfrm>
            <a:off x="364274" y="2095500"/>
            <a:ext cx="504035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C00000"/>
                </a:solidFill>
              </a:rPr>
              <a:t>treeSearch</a:t>
            </a:r>
            <a:r>
              <a:rPr lang="en-US" sz="2400" dirty="0"/>
              <a:t>( </a:t>
            </a:r>
            <a:r>
              <a:rPr lang="en-US" sz="2400" dirty="0" err="1">
                <a:solidFill>
                  <a:srgbClr val="00B0F0"/>
                </a:solidFill>
              </a:rPr>
              <a:t>toVisit</a:t>
            </a:r>
            <a:r>
              <a:rPr lang="en-US" sz="2400" dirty="0"/>
              <a:t> )</a:t>
            </a:r>
          </a:p>
          <a:p>
            <a:r>
              <a:rPr lang="en-US" sz="2400" dirty="0"/>
              <a:t>     </a:t>
            </a:r>
            <a:r>
              <a:rPr lang="en-US" sz="2400" dirty="0">
                <a:solidFill>
                  <a:srgbClr val="0000FF"/>
                </a:solidFill>
              </a:rPr>
              <a:t>while</a:t>
            </a:r>
            <a:r>
              <a:rPr lang="en-US" sz="2400" dirty="0"/>
              <a:t> !</a:t>
            </a:r>
            <a:r>
              <a:rPr lang="en-US" sz="2400" dirty="0" err="1">
                <a:solidFill>
                  <a:srgbClr val="00B0F0"/>
                </a:solidFill>
              </a:rPr>
              <a:t>toVisit</a:t>
            </a:r>
            <a:r>
              <a:rPr lang="en-US" sz="2400" dirty="0" err="1"/>
              <a:t>.empty</a:t>
            </a:r>
            <a:r>
              <a:rPr lang="en-US" sz="2400" dirty="0"/>
              <a:t>()</a:t>
            </a:r>
          </a:p>
          <a:p>
            <a:r>
              <a:rPr lang="en-US" sz="2400" dirty="0"/>
              <a:t>          </a:t>
            </a:r>
            <a:r>
              <a:rPr lang="en-US" sz="2400" dirty="0">
                <a:solidFill>
                  <a:srgbClr val="00B0F0"/>
                </a:solidFill>
              </a:rPr>
              <a:t>v</a:t>
            </a:r>
            <a:r>
              <a:rPr lang="en-US" sz="2400" dirty="0"/>
              <a:t> = </a:t>
            </a:r>
            <a:r>
              <a:rPr lang="en-US" sz="2400" dirty="0" err="1">
                <a:solidFill>
                  <a:srgbClr val="00B0F0"/>
                </a:solidFill>
              </a:rPr>
              <a:t>toVisit</a:t>
            </a:r>
            <a:r>
              <a:rPr lang="en-US" sz="2400" dirty="0" err="1"/>
              <a:t>.remove</a:t>
            </a:r>
            <a:r>
              <a:rPr lang="en-US" sz="2400" dirty="0"/>
              <a:t>()</a:t>
            </a:r>
          </a:p>
          <a:p>
            <a:r>
              <a:rPr lang="en-US" sz="2400" dirty="0"/>
              <a:t>          </a:t>
            </a:r>
            <a:r>
              <a:rPr lang="en-US" sz="2400" dirty="0">
                <a:solidFill>
                  <a:srgbClr val="00B050"/>
                </a:solidFill>
              </a:rPr>
              <a:t>// visit v, e.g., print it out</a:t>
            </a:r>
          </a:p>
          <a:p>
            <a:r>
              <a:rPr lang="en-US" sz="2400" dirty="0"/>
              <a:t>          </a:t>
            </a:r>
            <a:r>
              <a:rPr lang="en-US" sz="2400" dirty="0">
                <a:solidFill>
                  <a:srgbClr val="0000FF"/>
                </a:solidFill>
              </a:rPr>
              <a:t>for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00B0F0"/>
                </a:solidFill>
              </a:rPr>
              <a:t>c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0000FF"/>
                </a:solidFill>
              </a:rPr>
              <a:t>in</a:t>
            </a:r>
            <a:r>
              <a:rPr lang="en-US" sz="2400" dirty="0"/>
              <a:t> </a:t>
            </a:r>
            <a:r>
              <a:rPr lang="en-US" sz="2400" dirty="0" err="1">
                <a:solidFill>
                  <a:srgbClr val="00B0F0"/>
                </a:solidFill>
              </a:rPr>
              <a:t>v</a:t>
            </a:r>
            <a:r>
              <a:rPr lang="en-US" sz="2400" dirty="0" err="1"/>
              <a:t>.getChildren</a:t>
            </a:r>
            <a:r>
              <a:rPr lang="en-US" sz="2400" dirty="0"/>
              <a:t>()</a:t>
            </a:r>
          </a:p>
          <a:p>
            <a:r>
              <a:rPr lang="en-US" sz="2400" dirty="0"/>
              <a:t>               </a:t>
            </a:r>
            <a:r>
              <a:rPr lang="en-US" sz="2400" dirty="0" err="1">
                <a:solidFill>
                  <a:srgbClr val="00B0F0"/>
                </a:solidFill>
              </a:rPr>
              <a:t>toVisit</a:t>
            </a:r>
            <a:r>
              <a:rPr lang="en-US" sz="2400" dirty="0" err="1"/>
              <a:t>.add</a:t>
            </a:r>
            <a:r>
              <a:rPr lang="en-US" sz="2400" dirty="0"/>
              <a:t>(c)</a:t>
            </a:r>
          </a:p>
        </p:txBody>
      </p:sp>
      <p:sp>
        <p:nvSpPr>
          <p:cNvPr id="35" name="Rectangle 32">
            <a:extLst>
              <a:ext uri="{FF2B5EF4-FFF2-40B4-BE49-F238E27FC236}">
                <a16:creationId xmlns:a16="http://schemas.microsoft.com/office/drawing/2014/main" id="{5BF18B7D-DAD2-2C46-8DF5-8DE01EE77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1489" y="3635341"/>
            <a:ext cx="3423424" cy="741556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EEC6F04-C129-AF4A-A972-4D074C8CC9AB}"/>
              </a:ext>
            </a:extLst>
          </p:cNvPr>
          <p:cNvSpPr txBox="1"/>
          <p:nvPr/>
        </p:nvSpPr>
        <p:spPr>
          <a:xfrm>
            <a:off x="4813610" y="5354092"/>
            <a:ext cx="37839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9600"/>
                </a:solidFill>
              </a:rPr>
              <a:t>Frontier</a:t>
            </a:r>
            <a:r>
              <a:rPr lang="en-US" sz="2400" dirty="0"/>
              <a:t>: all vertices a given number of edges from the start/root</a:t>
            </a:r>
          </a:p>
        </p:txBody>
      </p:sp>
      <p:sp>
        <p:nvSpPr>
          <p:cNvPr id="3" name="Arc 2">
            <a:extLst>
              <a:ext uri="{FF2B5EF4-FFF2-40B4-BE49-F238E27FC236}">
                <a16:creationId xmlns:a16="http://schemas.microsoft.com/office/drawing/2014/main" id="{542E8839-0DC9-034C-99B2-BB40596C2C58}"/>
              </a:ext>
            </a:extLst>
          </p:cNvPr>
          <p:cNvSpPr/>
          <p:nvPr/>
        </p:nvSpPr>
        <p:spPr>
          <a:xfrm rot="7080599">
            <a:off x="5741947" y="155042"/>
            <a:ext cx="1851103" cy="2864005"/>
          </a:xfrm>
          <a:prstGeom prst="arc">
            <a:avLst/>
          </a:prstGeom>
          <a:ln w="38100"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Arc 35">
            <a:extLst>
              <a:ext uri="{FF2B5EF4-FFF2-40B4-BE49-F238E27FC236}">
                <a16:creationId xmlns:a16="http://schemas.microsoft.com/office/drawing/2014/main" id="{1D6CF21F-F0B0-A546-9668-ED5C1268C2E3}"/>
              </a:ext>
            </a:extLst>
          </p:cNvPr>
          <p:cNvSpPr/>
          <p:nvPr/>
        </p:nvSpPr>
        <p:spPr>
          <a:xfrm rot="6373306">
            <a:off x="5094247" y="67482"/>
            <a:ext cx="1851103" cy="5140697"/>
          </a:xfrm>
          <a:prstGeom prst="arc">
            <a:avLst>
              <a:gd name="adj1" fmla="val 16412828"/>
              <a:gd name="adj2" fmla="val 21383895"/>
            </a:avLst>
          </a:prstGeom>
          <a:ln w="38100"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Arc 36">
            <a:extLst>
              <a:ext uri="{FF2B5EF4-FFF2-40B4-BE49-F238E27FC236}">
                <a16:creationId xmlns:a16="http://schemas.microsoft.com/office/drawing/2014/main" id="{F6B8276D-3636-F548-B056-CCCAA11144B2}"/>
              </a:ext>
            </a:extLst>
          </p:cNvPr>
          <p:cNvSpPr/>
          <p:nvPr/>
        </p:nvSpPr>
        <p:spPr>
          <a:xfrm rot="6373306">
            <a:off x="4579367" y="151881"/>
            <a:ext cx="1851103" cy="7041379"/>
          </a:xfrm>
          <a:prstGeom prst="arc">
            <a:avLst>
              <a:gd name="adj1" fmla="val 16412828"/>
              <a:gd name="adj2" fmla="val 21383895"/>
            </a:avLst>
          </a:prstGeom>
          <a:ln w="38100"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5100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>
            <a:extLst>
              <a:ext uri="{FF2B5EF4-FFF2-40B4-BE49-F238E27FC236}">
                <a16:creationId xmlns:a16="http://schemas.microsoft.com/office/drawing/2014/main" id="{3E2B6036-4C15-8E4A-AD95-58D2A594377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Graphs</a:t>
            </a:r>
          </a:p>
        </p:txBody>
      </p:sp>
      <p:sp>
        <p:nvSpPr>
          <p:cNvPr id="16386" name="Rectangle 3">
            <a:extLst>
              <a:ext uri="{FF2B5EF4-FFF2-40B4-BE49-F238E27FC236}">
                <a16:creationId xmlns:a16="http://schemas.microsoft.com/office/drawing/2014/main" id="{37B94DAB-09D6-234E-B965-EEC52CB35C0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1328737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altLang="en-US" dirty="0">
                <a:ea typeface="ＭＳ Ｐゴシック" panose="020B0600070205080204" pitchFamily="34" charset="-128"/>
              </a:rPr>
              <a:t>A graph is a set of vertices V and a set of edges </a:t>
            </a:r>
            <a:br>
              <a:rPr lang="en-US" altLang="en-US" dirty="0">
                <a:ea typeface="ＭＳ Ｐゴシック" panose="020B0600070205080204" pitchFamily="34" charset="-128"/>
              </a:rPr>
            </a:br>
            <a:r>
              <a:rPr lang="en-US" altLang="en-US" dirty="0">
                <a:ea typeface="ＭＳ Ｐゴシック" panose="020B0600070205080204" pitchFamily="34" charset="-128"/>
              </a:rPr>
              <a:t>(</a:t>
            </a:r>
            <a:r>
              <a:rPr lang="en-US" altLang="en-US" dirty="0" err="1">
                <a:ea typeface="ＭＳ Ｐゴシック" panose="020B0600070205080204" pitchFamily="34" charset="-128"/>
              </a:rPr>
              <a:t>u,v</a:t>
            </a:r>
            <a:r>
              <a:rPr lang="en-US" altLang="en-US" dirty="0">
                <a:ea typeface="ＭＳ Ｐゴシック" panose="020B0600070205080204" pitchFamily="34" charset="-128"/>
              </a:rPr>
              <a:t>) </a:t>
            </a:r>
            <a:r>
              <a:rPr lang="en-US" altLang="en-US" dirty="0">
                <a:ea typeface="ＭＳ Ｐゴシック" panose="020B0600070205080204" pitchFamily="34" charset="-128"/>
                <a:sym typeface="Symbol" pitchFamily="2" charset="2"/>
              </a:rPr>
              <a:t></a:t>
            </a:r>
            <a:r>
              <a:rPr lang="en-US" altLang="en-US" dirty="0">
                <a:ea typeface="ＭＳ Ｐゴシック" panose="020B0600070205080204" pitchFamily="34" charset="-128"/>
                <a:cs typeface="Arial" panose="020B0604020202020204" pitchFamily="34" charset="0"/>
              </a:rPr>
              <a:t> E where </a:t>
            </a:r>
            <a:r>
              <a:rPr lang="en-US" altLang="en-US" dirty="0" err="1">
                <a:ea typeface="ＭＳ Ｐゴシック" panose="020B0600070205080204" pitchFamily="34" charset="-128"/>
                <a:cs typeface="Arial" panose="020B0604020202020204" pitchFamily="34" charset="0"/>
              </a:rPr>
              <a:t>u,v</a:t>
            </a:r>
            <a:r>
              <a:rPr lang="en-US" altLang="en-US" dirty="0"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en-US" altLang="en-US" dirty="0">
                <a:ea typeface="ＭＳ Ｐゴシック" panose="020B0600070205080204" pitchFamily="34" charset="-128"/>
                <a:sym typeface="Symbol" pitchFamily="2" charset="2"/>
              </a:rPr>
              <a:t></a:t>
            </a:r>
            <a:r>
              <a:rPr lang="en-US" altLang="en-US" dirty="0">
                <a:ea typeface="ＭＳ Ｐゴシック" panose="020B0600070205080204" pitchFamily="34" charset="-128"/>
                <a:cs typeface="Arial" panose="020B0604020202020204" pitchFamily="34" charset="0"/>
              </a:rPr>
              <a:t> V</a:t>
            </a:r>
            <a:endParaRPr lang="ru-RU" altLang="en-US" dirty="0"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grpSp>
        <p:nvGrpSpPr>
          <p:cNvPr id="16387" name="Group 6">
            <a:extLst>
              <a:ext uri="{FF2B5EF4-FFF2-40B4-BE49-F238E27FC236}">
                <a16:creationId xmlns:a16="http://schemas.microsoft.com/office/drawing/2014/main" id="{436BB82D-5D2C-8841-A976-687BF6DCBFFA}"/>
              </a:ext>
            </a:extLst>
          </p:cNvPr>
          <p:cNvGrpSpPr>
            <a:grpSpLocks/>
          </p:cNvGrpSpPr>
          <p:nvPr/>
        </p:nvGrpSpPr>
        <p:grpSpPr bwMode="auto">
          <a:xfrm>
            <a:off x="4038600" y="2895600"/>
            <a:ext cx="533400" cy="533400"/>
            <a:chOff x="1824" y="2736"/>
            <a:chExt cx="336" cy="336"/>
          </a:xfrm>
        </p:grpSpPr>
        <p:sp>
          <p:nvSpPr>
            <p:cNvPr id="16413" name="Oval 5">
              <a:extLst>
                <a:ext uri="{FF2B5EF4-FFF2-40B4-BE49-F238E27FC236}">
                  <a16:creationId xmlns:a16="http://schemas.microsoft.com/office/drawing/2014/main" id="{A8DA2CC0-D1C9-6C4F-98E4-5138F5770CE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6414" name="Text Box 4">
              <a:extLst>
                <a:ext uri="{FF2B5EF4-FFF2-40B4-BE49-F238E27FC236}">
                  <a16:creationId xmlns:a16="http://schemas.microsoft.com/office/drawing/2014/main" id="{C87AB6C5-675A-4240-B4C1-6E937767B41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A</a:t>
              </a:r>
            </a:p>
          </p:txBody>
        </p:sp>
      </p:grpSp>
      <p:grpSp>
        <p:nvGrpSpPr>
          <p:cNvPr id="16388" name="Group 7">
            <a:extLst>
              <a:ext uri="{FF2B5EF4-FFF2-40B4-BE49-F238E27FC236}">
                <a16:creationId xmlns:a16="http://schemas.microsoft.com/office/drawing/2014/main" id="{2C09FB72-C1E9-594C-8C0A-5547D512AC6E}"/>
              </a:ext>
            </a:extLst>
          </p:cNvPr>
          <p:cNvGrpSpPr>
            <a:grpSpLocks/>
          </p:cNvGrpSpPr>
          <p:nvPr/>
        </p:nvGrpSpPr>
        <p:grpSpPr bwMode="auto">
          <a:xfrm>
            <a:off x="1981200" y="3886200"/>
            <a:ext cx="533400" cy="533400"/>
            <a:chOff x="1824" y="2736"/>
            <a:chExt cx="336" cy="336"/>
          </a:xfrm>
        </p:grpSpPr>
        <p:sp>
          <p:nvSpPr>
            <p:cNvPr id="16411" name="Oval 8">
              <a:extLst>
                <a:ext uri="{FF2B5EF4-FFF2-40B4-BE49-F238E27FC236}">
                  <a16:creationId xmlns:a16="http://schemas.microsoft.com/office/drawing/2014/main" id="{09615512-4755-8143-83FC-4AE1F671AE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6412" name="Text Box 9">
              <a:extLst>
                <a:ext uri="{FF2B5EF4-FFF2-40B4-BE49-F238E27FC236}">
                  <a16:creationId xmlns:a16="http://schemas.microsoft.com/office/drawing/2014/main" id="{9E5BE9FE-312D-1349-B7CF-8B74420B530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B</a:t>
              </a:r>
            </a:p>
          </p:txBody>
        </p:sp>
      </p:grpSp>
      <p:grpSp>
        <p:nvGrpSpPr>
          <p:cNvPr id="16389" name="Group 10">
            <a:extLst>
              <a:ext uri="{FF2B5EF4-FFF2-40B4-BE49-F238E27FC236}">
                <a16:creationId xmlns:a16="http://schemas.microsoft.com/office/drawing/2014/main" id="{43218037-EE3C-4B4B-A858-8E98F9A9A0E0}"/>
              </a:ext>
            </a:extLst>
          </p:cNvPr>
          <p:cNvGrpSpPr>
            <a:grpSpLocks/>
          </p:cNvGrpSpPr>
          <p:nvPr/>
        </p:nvGrpSpPr>
        <p:grpSpPr bwMode="auto">
          <a:xfrm>
            <a:off x="3581400" y="5715000"/>
            <a:ext cx="533400" cy="533400"/>
            <a:chOff x="1824" y="2736"/>
            <a:chExt cx="336" cy="336"/>
          </a:xfrm>
        </p:grpSpPr>
        <p:sp>
          <p:nvSpPr>
            <p:cNvPr id="16409" name="Oval 11">
              <a:extLst>
                <a:ext uri="{FF2B5EF4-FFF2-40B4-BE49-F238E27FC236}">
                  <a16:creationId xmlns:a16="http://schemas.microsoft.com/office/drawing/2014/main" id="{48DE053C-424A-4A40-BFFC-4B329A5B1D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6410" name="Text Box 12">
              <a:extLst>
                <a:ext uri="{FF2B5EF4-FFF2-40B4-BE49-F238E27FC236}">
                  <a16:creationId xmlns:a16="http://schemas.microsoft.com/office/drawing/2014/main" id="{012075AF-9AEB-5041-8D95-742E14CD05E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C</a:t>
              </a:r>
            </a:p>
          </p:txBody>
        </p:sp>
      </p:grpSp>
      <p:grpSp>
        <p:nvGrpSpPr>
          <p:cNvPr id="16390" name="Group 13">
            <a:extLst>
              <a:ext uri="{FF2B5EF4-FFF2-40B4-BE49-F238E27FC236}">
                <a16:creationId xmlns:a16="http://schemas.microsoft.com/office/drawing/2014/main" id="{1CB8FC22-D042-6744-9F1F-E4A8DABC9D9A}"/>
              </a:ext>
            </a:extLst>
          </p:cNvPr>
          <p:cNvGrpSpPr>
            <a:grpSpLocks/>
          </p:cNvGrpSpPr>
          <p:nvPr/>
        </p:nvGrpSpPr>
        <p:grpSpPr bwMode="auto">
          <a:xfrm>
            <a:off x="6248400" y="4953000"/>
            <a:ext cx="533400" cy="533400"/>
            <a:chOff x="1824" y="2736"/>
            <a:chExt cx="336" cy="336"/>
          </a:xfrm>
        </p:grpSpPr>
        <p:sp>
          <p:nvSpPr>
            <p:cNvPr id="16407" name="Oval 14">
              <a:extLst>
                <a:ext uri="{FF2B5EF4-FFF2-40B4-BE49-F238E27FC236}">
                  <a16:creationId xmlns:a16="http://schemas.microsoft.com/office/drawing/2014/main" id="{94A7CCE0-BC60-F64F-8A2C-49BF682AA78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6408" name="Text Box 15">
              <a:extLst>
                <a:ext uri="{FF2B5EF4-FFF2-40B4-BE49-F238E27FC236}">
                  <a16:creationId xmlns:a16="http://schemas.microsoft.com/office/drawing/2014/main" id="{DD9137F8-961E-C248-8DA6-B2B6FE64DAE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E</a:t>
              </a:r>
            </a:p>
          </p:txBody>
        </p:sp>
      </p:grpSp>
      <p:grpSp>
        <p:nvGrpSpPr>
          <p:cNvPr id="16391" name="Group 16">
            <a:extLst>
              <a:ext uri="{FF2B5EF4-FFF2-40B4-BE49-F238E27FC236}">
                <a16:creationId xmlns:a16="http://schemas.microsoft.com/office/drawing/2014/main" id="{6FF1FACC-4590-DA47-9D28-9E6457AB23C8}"/>
              </a:ext>
            </a:extLst>
          </p:cNvPr>
          <p:cNvGrpSpPr>
            <a:grpSpLocks/>
          </p:cNvGrpSpPr>
          <p:nvPr/>
        </p:nvGrpSpPr>
        <p:grpSpPr bwMode="auto">
          <a:xfrm>
            <a:off x="4267200" y="4495800"/>
            <a:ext cx="533400" cy="533400"/>
            <a:chOff x="1824" y="2736"/>
            <a:chExt cx="336" cy="336"/>
          </a:xfrm>
        </p:grpSpPr>
        <p:sp>
          <p:nvSpPr>
            <p:cNvPr id="16405" name="Oval 17">
              <a:extLst>
                <a:ext uri="{FF2B5EF4-FFF2-40B4-BE49-F238E27FC236}">
                  <a16:creationId xmlns:a16="http://schemas.microsoft.com/office/drawing/2014/main" id="{90FE985B-4963-634F-8791-BC1903B394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6406" name="Text Box 18">
              <a:extLst>
                <a:ext uri="{FF2B5EF4-FFF2-40B4-BE49-F238E27FC236}">
                  <a16:creationId xmlns:a16="http://schemas.microsoft.com/office/drawing/2014/main" id="{4EC4BAC6-9508-8D4B-B54B-6496DC58CAC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D</a:t>
              </a:r>
            </a:p>
          </p:txBody>
        </p:sp>
      </p:grpSp>
      <p:grpSp>
        <p:nvGrpSpPr>
          <p:cNvPr id="16392" name="Group 19">
            <a:extLst>
              <a:ext uri="{FF2B5EF4-FFF2-40B4-BE49-F238E27FC236}">
                <a16:creationId xmlns:a16="http://schemas.microsoft.com/office/drawing/2014/main" id="{886BEC54-1B75-2F46-86AD-B936A1F508FE}"/>
              </a:ext>
            </a:extLst>
          </p:cNvPr>
          <p:cNvGrpSpPr>
            <a:grpSpLocks/>
          </p:cNvGrpSpPr>
          <p:nvPr/>
        </p:nvGrpSpPr>
        <p:grpSpPr bwMode="auto">
          <a:xfrm>
            <a:off x="7696200" y="4038600"/>
            <a:ext cx="533400" cy="533400"/>
            <a:chOff x="1824" y="2736"/>
            <a:chExt cx="336" cy="336"/>
          </a:xfrm>
        </p:grpSpPr>
        <p:sp>
          <p:nvSpPr>
            <p:cNvPr id="16403" name="Oval 20">
              <a:extLst>
                <a:ext uri="{FF2B5EF4-FFF2-40B4-BE49-F238E27FC236}">
                  <a16:creationId xmlns:a16="http://schemas.microsoft.com/office/drawing/2014/main" id="{2A7A1D5B-C791-164E-BCA6-91D2B11F9DA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6404" name="Text Box 21">
              <a:extLst>
                <a:ext uri="{FF2B5EF4-FFF2-40B4-BE49-F238E27FC236}">
                  <a16:creationId xmlns:a16="http://schemas.microsoft.com/office/drawing/2014/main" id="{25EB78AA-4AA9-424B-A0BA-8D9874810DC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F</a:t>
              </a:r>
            </a:p>
          </p:txBody>
        </p:sp>
      </p:grpSp>
      <p:grpSp>
        <p:nvGrpSpPr>
          <p:cNvPr id="16393" name="Group 22">
            <a:extLst>
              <a:ext uri="{FF2B5EF4-FFF2-40B4-BE49-F238E27FC236}">
                <a16:creationId xmlns:a16="http://schemas.microsoft.com/office/drawing/2014/main" id="{03597E9B-B3B5-484D-BEE6-1540374C48BB}"/>
              </a:ext>
            </a:extLst>
          </p:cNvPr>
          <p:cNvGrpSpPr>
            <a:grpSpLocks/>
          </p:cNvGrpSpPr>
          <p:nvPr/>
        </p:nvGrpSpPr>
        <p:grpSpPr bwMode="auto">
          <a:xfrm>
            <a:off x="7772400" y="5791200"/>
            <a:ext cx="533400" cy="533400"/>
            <a:chOff x="1824" y="2736"/>
            <a:chExt cx="336" cy="336"/>
          </a:xfrm>
        </p:grpSpPr>
        <p:sp>
          <p:nvSpPr>
            <p:cNvPr id="16401" name="Oval 23">
              <a:extLst>
                <a:ext uri="{FF2B5EF4-FFF2-40B4-BE49-F238E27FC236}">
                  <a16:creationId xmlns:a16="http://schemas.microsoft.com/office/drawing/2014/main" id="{A25EEB5D-9BDC-D44D-B230-59567DBFFF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6402" name="Text Box 24">
              <a:extLst>
                <a:ext uri="{FF2B5EF4-FFF2-40B4-BE49-F238E27FC236}">
                  <a16:creationId xmlns:a16="http://schemas.microsoft.com/office/drawing/2014/main" id="{FDA3474E-63E4-EB42-BF0E-2A8BA3298C5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G</a:t>
              </a:r>
            </a:p>
          </p:txBody>
        </p:sp>
      </p:grpSp>
      <p:sp>
        <p:nvSpPr>
          <p:cNvPr id="16394" name="Line 25">
            <a:extLst>
              <a:ext uri="{FF2B5EF4-FFF2-40B4-BE49-F238E27FC236}">
                <a16:creationId xmlns:a16="http://schemas.microsoft.com/office/drawing/2014/main" id="{F1F12926-8B25-0B48-B187-FDA71EA720D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514600" y="3276600"/>
            <a:ext cx="15240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5" name="Line 26">
            <a:extLst>
              <a:ext uri="{FF2B5EF4-FFF2-40B4-BE49-F238E27FC236}">
                <a16:creationId xmlns:a16="http://schemas.microsoft.com/office/drawing/2014/main" id="{24B791AB-C74C-324C-A4AE-713C74513006}"/>
              </a:ext>
            </a:extLst>
          </p:cNvPr>
          <p:cNvSpPr>
            <a:spLocks noChangeShapeType="1"/>
          </p:cNvSpPr>
          <p:nvPr/>
        </p:nvSpPr>
        <p:spPr bwMode="auto">
          <a:xfrm>
            <a:off x="2514600" y="4267200"/>
            <a:ext cx="1752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6" name="Line 27">
            <a:extLst>
              <a:ext uri="{FF2B5EF4-FFF2-40B4-BE49-F238E27FC236}">
                <a16:creationId xmlns:a16="http://schemas.microsoft.com/office/drawing/2014/main" id="{79C9961B-8A73-2541-AB20-74F5660A9D8E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419600" y="3429000"/>
            <a:ext cx="762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7" name="Line 28">
            <a:extLst>
              <a:ext uri="{FF2B5EF4-FFF2-40B4-BE49-F238E27FC236}">
                <a16:creationId xmlns:a16="http://schemas.microsoft.com/office/drawing/2014/main" id="{E83FFDCF-56ED-4F45-BC71-2B2383443A4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962400" y="5029200"/>
            <a:ext cx="457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8" name="Line 30">
            <a:extLst>
              <a:ext uri="{FF2B5EF4-FFF2-40B4-BE49-F238E27FC236}">
                <a16:creationId xmlns:a16="http://schemas.microsoft.com/office/drawing/2014/main" id="{BBFC6FEB-1785-604E-8DF6-0D02439F13DF}"/>
              </a:ext>
            </a:extLst>
          </p:cNvPr>
          <p:cNvSpPr>
            <a:spLocks noChangeShapeType="1"/>
          </p:cNvSpPr>
          <p:nvPr/>
        </p:nvSpPr>
        <p:spPr bwMode="auto">
          <a:xfrm>
            <a:off x="4800600" y="4800600"/>
            <a:ext cx="1447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9" name="Line 31">
            <a:extLst>
              <a:ext uri="{FF2B5EF4-FFF2-40B4-BE49-F238E27FC236}">
                <a16:creationId xmlns:a16="http://schemas.microsoft.com/office/drawing/2014/main" id="{85BB9BF2-A1A3-6446-9018-655430C7BF6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781800" y="4495800"/>
            <a:ext cx="990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0" name="Line 32">
            <a:extLst>
              <a:ext uri="{FF2B5EF4-FFF2-40B4-BE49-F238E27FC236}">
                <a16:creationId xmlns:a16="http://schemas.microsoft.com/office/drawing/2014/main" id="{26A30C73-4B6F-0D44-8E6C-57639EFEC535}"/>
              </a:ext>
            </a:extLst>
          </p:cNvPr>
          <p:cNvSpPr>
            <a:spLocks noChangeShapeType="1"/>
          </p:cNvSpPr>
          <p:nvPr/>
        </p:nvSpPr>
        <p:spPr bwMode="auto">
          <a:xfrm>
            <a:off x="6705600" y="5410200"/>
            <a:ext cx="1143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73562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2">
            <a:extLst>
              <a:ext uri="{FF2B5EF4-FFF2-40B4-BE49-F238E27FC236}">
                <a16:creationId xmlns:a16="http://schemas.microsoft.com/office/drawing/2014/main" id="{0FD67347-FA38-174A-8070-BA3E0D8ABB7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1596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Tree BFS</a:t>
            </a:r>
          </a:p>
        </p:txBody>
      </p:sp>
      <p:grpSp>
        <p:nvGrpSpPr>
          <p:cNvPr id="63490" name="Group 3">
            <a:extLst>
              <a:ext uri="{FF2B5EF4-FFF2-40B4-BE49-F238E27FC236}">
                <a16:creationId xmlns:a16="http://schemas.microsoft.com/office/drawing/2014/main" id="{8E40CC99-6095-9F4D-9452-23425CC55CF7}"/>
              </a:ext>
            </a:extLst>
          </p:cNvPr>
          <p:cNvGrpSpPr>
            <a:grpSpLocks/>
          </p:cNvGrpSpPr>
          <p:nvPr/>
        </p:nvGrpSpPr>
        <p:grpSpPr bwMode="auto">
          <a:xfrm>
            <a:off x="6781800" y="1828800"/>
            <a:ext cx="533400" cy="533400"/>
            <a:chOff x="1824" y="2736"/>
            <a:chExt cx="336" cy="336"/>
          </a:xfrm>
        </p:grpSpPr>
        <p:sp>
          <p:nvSpPr>
            <p:cNvPr id="63518" name="Oval 4">
              <a:extLst>
                <a:ext uri="{FF2B5EF4-FFF2-40B4-BE49-F238E27FC236}">
                  <a16:creationId xmlns:a16="http://schemas.microsoft.com/office/drawing/2014/main" id="{57AA6808-D62F-4A44-A6A0-0B6831E086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3519" name="Text Box 5">
              <a:extLst>
                <a:ext uri="{FF2B5EF4-FFF2-40B4-BE49-F238E27FC236}">
                  <a16:creationId xmlns:a16="http://schemas.microsoft.com/office/drawing/2014/main" id="{5842F0D7-4C8E-444E-947B-2E079C0085C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dirty="0"/>
                <a:t>A</a:t>
              </a:r>
            </a:p>
          </p:txBody>
        </p:sp>
      </p:grpSp>
      <p:grpSp>
        <p:nvGrpSpPr>
          <p:cNvPr id="63491" name="Group 6">
            <a:extLst>
              <a:ext uri="{FF2B5EF4-FFF2-40B4-BE49-F238E27FC236}">
                <a16:creationId xmlns:a16="http://schemas.microsoft.com/office/drawing/2014/main" id="{17481815-7003-7746-8AE1-DE526D914EBF}"/>
              </a:ext>
            </a:extLst>
          </p:cNvPr>
          <p:cNvGrpSpPr>
            <a:grpSpLocks/>
          </p:cNvGrpSpPr>
          <p:nvPr/>
        </p:nvGrpSpPr>
        <p:grpSpPr bwMode="auto">
          <a:xfrm>
            <a:off x="6019800" y="2819400"/>
            <a:ext cx="533400" cy="533400"/>
            <a:chOff x="1824" y="2736"/>
            <a:chExt cx="336" cy="336"/>
          </a:xfrm>
        </p:grpSpPr>
        <p:sp>
          <p:nvSpPr>
            <p:cNvPr id="63516" name="Oval 7">
              <a:extLst>
                <a:ext uri="{FF2B5EF4-FFF2-40B4-BE49-F238E27FC236}">
                  <a16:creationId xmlns:a16="http://schemas.microsoft.com/office/drawing/2014/main" id="{30A1A50D-ADCB-AF4C-A726-FBFA97452D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3517" name="Text Box 8">
              <a:extLst>
                <a:ext uri="{FF2B5EF4-FFF2-40B4-BE49-F238E27FC236}">
                  <a16:creationId xmlns:a16="http://schemas.microsoft.com/office/drawing/2014/main" id="{D04B0DEC-0080-AE40-9293-376D4B48DD0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dirty="0"/>
                <a:t>B</a:t>
              </a:r>
            </a:p>
          </p:txBody>
        </p:sp>
      </p:grpSp>
      <p:grpSp>
        <p:nvGrpSpPr>
          <p:cNvPr id="63492" name="Group 9">
            <a:extLst>
              <a:ext uri="{FF2B5EF4-FFF2-40B4-BE49-F238E27FC236}">
                <a16:creationId xmlns:a16="http://schemas.microsoft.com/office/drawing/2014/main" id="{8C91900C-A4B9-E040-B91F-33753D470300}"/>
              </a:ext>
            </a:extLst>
          </p:cNvPr>
          <p:cNvGrpSpPr>
            <a:grpSpLocks/>
          </p:cNvGrpSpPr>
          <p:nvPr/>
        </p:nvGrpSpPr>
        <p:grpSpPr bwMode="auto">
          <a:xfrm>
            <a:off x="5638800" y="4038600"/>
            <a:ext cx="533400" cy="533400"/>
            <a:chOff x="1824" y="2736"/>
            <a:chExt cx="336" cy="336"/>
          </a:xfrm>
        </p:grpSpPr>
        <p:sp>
          <p:nvSpPr>
            <p:cNvPr id="63514" name="Oval 10">
              <a:extLst>
                <a:ext uri="{FF2B5EF4-FFF2-40B4-BE49-F238E27FC236}">
                  <a16:creationId xmlns:a16="http://schemas.microsoft.com/office/drawing/2014/main" id="{E2DF4779-1482-7B46-9A9A-0301BEF220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3515" name="Text Box 11">
              <a:extLst>
                <a:ext uri="{FF2B5EF4-FFF2-40B4-BE49-F238E27FC236}">
                  <a16:creationId xmlns:a16="http://schemas.microsoft.com/office/drawing/2014/main" id="{6EC27931-DAE4-4B40-B9D6-C5A49652628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C</a:t>
              </a:r>
            </a:p>
          </p:txBody>
        </p:sp>
      </p:grpSp>
      <p:grpSp>
        <p:nvGrpSpPr>
          <p:cNvPr id="63493" name="Group 12">
            <a:extLst>
              <a:ext uri="{FF2B5EF4-FFF2-40B4-BE49-F238E27FC236}">
                <a16:creationId xmlns:a16="http://schemas.microsoft.com/office/drawing/2014/main" id="{D47E112C-A2E6-BD47-A503-FBDF67EEAFE9}"/>
              </a:ext>
            </a:extLst>
          </p:cNvPr>
          <p:cNvGrpSpPr>
            <a:grpSpLocks/>
          </p:cNvGrpSpPr>
          <p:nvPr/>
        </p:nvGrpSpPr>
        <p:grpSpPr bwMode="auto">
          <a:xfrm>
            <a:off x="7848600" y="2819400"/>
            <a:ext cx="533400" cy="533400"/>
            <a:chOff x="1824" y="2736"/>
            <a:chExt cx="336" cy="336"/>
          </a:xfrm>
        </p:grpSpPr>
        <p:sp>
          <p:nvSpPr>
            <p:cNvPr id="63512" name="Oval 13">
              <a:extLst>
                <a:ext uri="{FF2B5EF4-FFF2-40B4-BE49-F238E27FC236}">
                  <a16:creationId xmlns:a16="http://schemas.microsoft.com/office/drawing/2014/main" id="{93B8F36F-70CF-E74D-9A97-B28E2371ED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>
                <a:solidFill>
                  <a:srgbClr val="0000FF"/>
                </a:solidFill>
              </a:endParaRPr>
            </a:p>
          </p:txBody>
        </p:sp>
        <p:sp>
          <p:nvSpPr>
            <p:cNvPr id="63513" name="Text Box 14">
              <a:extLst>
                <a:ext uri="{FF2B5EF4-FFF2-40B4-BE49-F238E27FC236}">
                  <a16:creationId xmlns:a16="http://schemas.microsoft.com/office/drawing/2014/main" id="{A9FF7ECB-2888-D04A-9DE5-50F43E4D042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dirty="0">
                  <a:solidFill>
                    <a:srgbClr val="0000FF"/>
                  </a:solidFill>
                </a:rPr>
                <a:t>E</a:t>
              </a:r>
            </a:p>
          </p:txBody>
        </p:sp>
      </p:grpSp>
      <p:grpSp>
        <p:nvGrpSpPr>
          <p:cNvPr id="63494" name="Group 15">
            <a:extLst>
              <a:ext uri="{FF2B5EF4-FFF2-40B4-BE49-F238E27FC236}">
                <a16:creationId xmlns:a16="http://schemas.microsoft.com/office/drawing/2014/main" id="{99F98BF5-FB2B-3647-8F17-508D76D00478}"/>
              </a:ext>
            </a:extLst>
          </p:cNvPr>
          <p:cNvGrpSpPr>
            <a:grpSpLocks/>
          </p:cNvGrpSpPr>
          <p:nvPr/>
        </p:nvGrpSpPr>
        <p:grpSpPr bwMode="auto">
          <a:xfrm>
            <a:off x="6858000" y="2895600"/>
            <a:ext cx="533400" cy="533400"/>
            <a:chOff x="1824" y="2736"/>
            <a:chExt cx="336" cy="336"/>
          </a:xfrm>
        </p:grpSpPr>
        <p:sp>
          <p:nvSpPr>
            <p:cNvPr id="63510" name="Oval 16">
              <a:extLst>
                <a:ext uri="{FF2B5EF4-FFF2-40B4-BE49-F238E27FC236}">
                  <a16:creationId xmlns:a16="http://schemas.microsoft.com/office/drawing/2014/main" id="{E6CB1931-545F-AB49-88CD-303D74B75D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3511" name="Text Box 17">
              <a:extLst>
                <a:ext uri="{FF2B5EF4-FFF2-40B4-BE49-F238E27FC236}">
                  <a16:creationId xmlns:a16="http://schemas.microsoft.com/office/drawing/2014/main" id="{22E03F51-FAE9-EF49-BBDF-6BA5F86D413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D</a:t>
              </a:r>
            </a:p>
          </p:txBody>
        </p:sp>
      </p:grpSp>
      <p:sp>
        <p:nvSpPr>
          <p:cNvPr id="63495" name="Line 18">
            <a:extLst>
              <a:ext uri="{FF2B5EF4-FFF2-40B4-BE49-F238E27FC236}">
                <a16:creationId xmlns:a16="http://schemas.microsoft.com/office/drawing/2014/main" id="{8D93CFFA-3466-934F-8073-3C17C9205FA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162800" y="23622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63496" name="Group 19">
            <a:extLst>
              <a:ext uri="{FF2B5EF4-FFF2-40B4-BE49-F238E27FC236}">
                <a16:creationId xmlns:a16="http://schemas.microsoft.com/office/drawing/2014/main" id="{DCB6E008-B5B2-B64E-AE1A-7D2647215475}"/>
              </a:ext>
            </a:extLst>
          </p:cNvPr>
          <p:cNvGrpSpPr>
            <a:grpSpLocks/>
          </p:cNvGrpSpPr>
          <p:nvPr/>
        </p:nvGrpSpPr>
        <p:grpSpPr bwMode="auto">
          <a:xfrm>
            <a:off x="6400800" y="4038600"/>
            <a:ext cx="533400" cy="533400"/>
            <a:chOff x="1824" y="2736"/>
            <a:chExt cx="336" cy="336"/>
          </a:xfrm>
        </p:grpSpPr>
        <p:sp>
          <p:nvSpPr>
            <p:cNvPr id="63508" name="Oval 20">
              <a:extLst>
                <a:ext uri="{FF2B5EF4-FFF2-40B4-BE49-F238E27FC236}">
                  <a16:creationId xmlns:a16="http://schemas.microsoft.com/office/drawing/2014/main" id="{3A465F7F-CE86-314C-ACD9-9D75AC7A79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3509" name="Text Box 21">
              <a:extLst>
                <a:ext uri="{FF2B5EF4-FFF2-40B4-BE49-F238E27FC236}">
                  <a16:creationId xmlns:a16="http://schemas.microsoft.com/office/drawing/2014/main" id="{7A65937A-FD76-5946-BE25-2BCB1F7D163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F</a:t>
              </a:r>
            </a:p>
          </p:txBody>
        </p:sp>
      </p:grpSp>
      <p:grpSp>
        <p:nvGrpSpPr>
          <p:cNvPr id="63497" name="Group 22">
            <a:extLst>
              <a:ext uri="{FF2B5EF4-FFF2-40B4-BE49-F238E27FC236}">
                <a16:creationId xmlns:a16="http://schemas.microsoft.com/office/drawing/2014/main" id="{96DB443B-CFBE-1C4C-A080-3EB6209F8179}"/>
              </a:ext>
            </a:extLst>
          </p:cNvPr>
          <p:cNvGrpSpPr>
            <a:grpSpLocks/>
          </p:cNvGrpSpPr>
          <p:nvPr/>
        </p:nvGrpSpPr>
        <p:grpSpPr bwMode="auto">
          <a:xfrm>
            <a:off x="7924800" y="4038600"/>
            <a:ext cx="533400" cy="533400"/>
            <a:chOff x="1824" y="2736"/>
            <a:chExt cx="336" cy="336"/>
          </a:xfrm>
        </p:grpSpPr>
        <p:sp>
          <p:nvSpPr>
            <p:cNvPr id="63506" name="Oval 23">
              <a:extLst>
                <a:ext uri="{FF2B5EF4-FFF2-40B4-BE49-F238E27FC236}">
                  <a16:creationId xmlns:a16="http://schemas.microsoft.com/office/drawing/2014/main" id="{74A08587-B057-BC42-A52C-1C2C7CF2A3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3507" name="Text Box 24">
              <a:extLst>
                <a:ext uri="{FF2B5EF4-FFF2-40B4-BE49-F238E27FC236}">
                  <a16:creationId xmlns:a16="http://schemas.microsoft.com/office/drawing/2014/main" id="{3F320D62-EF97-3848-94A0-C2C231F5F92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G</a:t>
              </a:r>
            </a:p>
          </p:txBody>
        </p:sp>
      </p:grpSp>
      <p:sp>
        <p:nvSpPr>
          <p:cNvPr id="63498" name="Line 25">
            <a:extLst>
              <a:ext uri="{FF2B5EF4-FFF2-40B4-BE49-F238E27FC236}">
                <a16:creationId xmlns:a16="http://schemas.microsoft.com/office/drawing/2014/main" id="{C7BDF10F-1FA3-4241-ACC2-38DB90AAAC1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400800" y="2286000"/>
            <a:ext cx="457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499" name="Line 26">
            <a:extLst>
              <a:ext uri="{FF2B5EF4-FFF2-40B4-BE49-F238E27FC236}">
                <a16:creationId xmlns:a16="http://schemas.microsoft.com/office/drawing/2014/main" id="{A874BE1E-95CA-D748-BC8B-6FA0171A8DB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943600" y="3352800"/>
            <a:ext cx="228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00" name="Line 27">
            <a:extLst>
              <a:ext uri="{FF2B5EF4-FFF2-40B4-BE49-F238E27FC236}">
                <a16:creationId xmlns:a16="http://schemas.microsoft.com/office/drawing/2014/main" id="{56415375-85BA-6C46-8409-AC201BEA1ED2}"/>
              </a:ext>
            </a:extLst>
          </p:cNvPr>
          <p:cNvSpPr>
            <a:spLocks noChangeShapeType="1"/>
          </p:cNvSpPr>
          <p:nvPr/>
        </p:nvSpPr>
        <p:spPr bwMode="auto">
          <a:xfrm>
            <a:off x="6324600" y="3352800"/>
            <a:ext cx="3048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01" name="Line 28">
            <a:extLst>
              <a:ext uri="{FF2B5EF4-FFF2-40B4-BE49-F238E27FC236}">
                <a16:creationId xmlns:a16="http://schemas.microsoft.com/office/drawing/2014/main" id="{F88F3C18-4DF6-9C4C-B1B0-4D9F76FDA7A7}"/>
              </a:ext>
            </a:extLst>
          </p:cNvPr>
          <p:cNvSpPr>
            <a:spLocks noChangeShapeType="1"/>
          </p:cNvSpPr>
          <p:nvPr/>
        </p:nvSpPr>
        <p:spPr bwMode="auto">
          <a:xfrm>
            <a:off x="7315200" y="2209800"/>
            <a:ext cx="685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02" name="Line 29">
            <a:extLst>
              <a:ext uri="{FF2B5EF4-FFF2-40B4-BE49-F238E27FC236}">
                <a16:creationId xmlns:a16="http://schemas.microsoft.com/office/drawing/2014/main" id="{CCABC929-C491-5240-832C-EB3DF8CD8B21}"/>
              </a:ext>
            </a:extLst>
          </p:cNvPr>
          <p:cNvSpPr>
            <a:spLocks noChangeShapeType="1"/>
          </p:cNvSpPr>
          <p:nvPr/>
        </p:nvSpPr>
        <p:spPr bwMode="auto">
          <a:xfrm>
            <a:off x="8153400" y="33528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04" name="Text Box 31">
            <a:extLst>
              <a:ext uri="{FF2B5EF4-FFF2-40B4-BE49-F238E27FC236}">
                <a16:creationId xmlns:a16="http://schemas.microsoft.com/office/drawing/2014/main" id="{FB3B711E-7974-7A4B-93ED-AEAEF62E83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863" y="5500687"/>
            <a:ext cx="469652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 err="1"/>
              <a:t>toVisit</a:t>
            </a:r>
            <a:r>
              <a:rPr lang="en-US" altLang="en-US" sz="2800" dirty="0"/>
              <a:t>-queue: C F G</a:t>
            </a:r>
          </a:p>
        </p:txBody>
      </p:sp>
      <p:sp>
        <p:nvSpPr>
          <p:cNvPr id="33" name="Text Box 37">
            <a:extLst>
              <a:ext uri="{FF2B5EF4-FFF2-40B4-BE49-F238E27FC236}">
                <a16:creationId xmlns:a16="http://schemas.microsoft.com/office/drawing/2014/main" id="{8EE66F3F-D193-7445-9BC9-2C61E5C4B9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9020" y="6019800"/>
            <a:ext cx="3200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/>
              <a:t>printed: A B D E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16CF24FE-F65E-DE45-A77D-A35DA9031601}"/>
              </a:ext>
            </a:extLst>
          </p:cNvPr>
          <p:cNvSpPr txBox="1"/>
          <p:nvPr/>
        </p:nvSpPr>
        <p:spPr>
          <a:xfrm>
            <a:off x="364274" y="2095500"/>
            <a:ext cx="504035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C00000"/>
                </a:solidFill>
              </a:rPr>
              <a:t>treeSearch</a:t>
            </a:r>
            <a:r>
              <a:rPr lang="en-US" sz="2400" dirty="0"/>
              <a:t>( </a:t>
            </a:r>
            <a:r>
              <a:rPr lang="en-US" sz="2400" dirty="0" err="1">
                <a:solidFill>
                  <a:srgbClr val="00B0F0"/>
                </a:solidFill>
              </a:rPr>
              <a:t>toVisit</a:t>
            </a:r>
            <a:r>
              <a:rPr lang="en-US" sz="2400" dirty="0"/>
              <a:t> )</a:t>
            </a:r>
          </a:p>
          <a:p>
            <a:r>
              <a:rPr lang="en-US" sz="2400" dirty="0"/>
              <a:t>     </a:t>
            </a:r>
            <a:r>
              <a:rPr lang="en-US" sz="2400" dirty="0">
                <a:solidFill>
                  <a:srgbClr val="0000FF"/>
                </a:solidFill>
              </a:rPr>
              <a:t>while</a:t>
            </a:r>
            <a:r>
              <a:rPr lang="en-US" sz="2400" dirty="0"/>
              <a:t> !</a:t>
            </a:r>
            <a:r>
              <a:rPr lang="en-US" sz="2400" dirty="0" err="1">
                <a:solidFill>
                  <a:srgbClr val="00B0F0"/>
                </a:solidFill>
              </a:rPr>
              <a:t>toVisit</a:t>
            </a:r>
            <a:r>
              <a:rPr lang="en-US" sz="2400" dirty="0" err="1"/>
              <a:t>.empty</a:t>
            </a:r>
            <a:r>
              <a:rPr lang="en-US" sz="2400" dirty="0"/>
              <a:t>()</a:t>
            </a:r>
          </a:p>
          <a:p>
            <a:r>
              <a:rPr lang="en-US" sz="2400" dirty="0"/>
              <a:t>          </a:t>
            </a:r>
            <a:r>
              <a:rPr lang="en-US" sz="2400" dirty="0">
                <a:solidFill>
                  <a:srgbClr val="00B0F0"/>
                </a:solidFill>
              </a:rPr>
              <a:t>v</a:t>
            </a:r>
            <a:r>
              <a:rPr lang="en-US" sz="2400" dirty="0"/>
              <a:t> = </a:t>
            </a:r>
            <a:r>
              <a:rPr lang="en-US" sz="2400" dirty="0" err="1">
                <a:solidFill>
                  <a:srgbClr val="00B0F0"/>
                </a:solidFill>
              </a:rPr>
              <a:t>toVisit</a:t>
            </a:r>
            <a:r>
              <a:rPr lang="en-US" sz="2400" dirty="0" err="1"/>
              <a:t>.remove</a:t>
            </a:r>
            <a:r>
              <a:rPr lang="en-US" sz="2400" dirty="0"/>
              <a:t>()</a:t>
            </a:r>
          </a:p>
          <a:p>
            <a:r>
              <a:rPr lang="en-US" sz="2400" dirty="0"/>
              <a:t>          </a:t>
            </a:r>
            <a:r>
              <a:rPr lang="en-US" sz="2400" dirty="0">
                <a:solidFill>
                  <a:srgbClr val="00B050"/>
                </a:solidFill>
              </a:rPr>
              <a:t>// visit v, e.g., print it out</a:t>
            </a:r>
          </a:p>
          <a:p>
            <a:r>
              <a:rPr lang="en-US" sz="2400" dirty="0"/>
              <a:t>          </a:t>
            </a:r>
            <a:r>
              <a:rPr lang="en-US" sz="2400" dirty="0">
                <a:solidFill>
                  <a:srgbClr val="0000FF"/>
                </a:solidFill>
              </a:rPr>
              <a:t>for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00B0F0"/>
                </a:solidFill>
              </a:rPr>
              <a:t>c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0000FF"/>
                </a:solidFill>
              </a:rPr>
              <a:t>in</a:t>
            </a:r>
            <a:r>
              <a:rPr lang="en-US" sz="2400" dirty="0"/>
              <a:t> </a:t>
            </a:r>
            <a:r>
              <a:rPr lang="en-US" sz="2400" dirty="0" err="1">
                <a:solidFill>
                  <a:srgbClr val="00B0F0"/>
                </a:solidFill>
              </a:rPr>
              <a:t>v</a:t>
            </a:r>
            <a:r>
              <a:rPr lang="en-US" sz="2400" dirty="0" err="1"/>
              <a:t>.getChildren</a:t>
            </a:r>
            <a:r>
              <a:rPr lang="en-US" sz="2400" dirty="0"/>
              <a:t>()</a:t>
            </a:r>
          </a:p>
          <a:p>
            <a:r>
              <a:rPr lang="en-US" sz="2400" dirty="0"/>
              <a:t>               </a:t>
            </a:r>
            <a:r>
              <a:rPr lang="en-US" sz="2400" dirty="0" err="1">
                <a:solidFill>
                  <a:srgbClr val="00B0F0"/>
                </a:solidFill>
              </a:rPr>
              <a:t>toVisit</a:t>
            </a:r>
            <a:r>
              <a:rPr lang="en-US" sz="2400" dirty="0" err="1"/>
              <a:t>.add</a:t>
            </a:r>
            <a:r>
              <a:rPr lang="en-US" sz="2400" dirty="0"/>
              <a:t>(c)</a:t>
            </a:r>
          </a:p>
        </p:txBody>
      </p:sp>
      <p:sp>
        <p:nvSpPr>
          <p:cNvPr id="35" name="Rectangle 32">
            <a:extLst>
              <a:ext uri="{FF2B5EF4-FFF2-40B4-BE49-F238E27FC236}">
                <a16:creationId xmlns:a16="http://schemas.microsoft.com/office/drawing/2014/main" id="{5BF18B7D-DAD2-2C46-8DF5-8DE01EE77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1489" y="2895600"/>
            <a:ext cx="3423424" cy="1481297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108084018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2">
            <a:extLst>
              <a:ext uri="{FF2B5EF4-FFF2-40B4-BE49-F238E27FC236}">
                <a16:creationId xmlns:a16="http://schemas.microsoft.com/office/drawing/2014/main" id="{0FD67347-FA38-174A-8070-BA3E0D8ABB7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1596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Tree BFS</a:t>
            </a:r>
          </a:p>
        </p:txBody>
      </p:sp>
      <p:grpSp>
        <p:nvGrpSpPr>
          <p:cNvPr id="63490" name="Group 3">
            <a:extLst>
              <a:ext uri="{FF2B5EF4-FFF2-40B4-BE49-F238E27FC236}">
                <a16:creationId xmlns:a16="http://schemas.microsoft.com/office/drawing/2014/main" id="{8E40CC99-6095-9F4D-9452-23425CC55CF7}"/>
              </a:ext>
            </a:extLst>
          </p:cNvPr>
          <p:cNvGrpSpPr>
            <a:grpSpLocks/>
          </p:cNvGrpSpPr>
          <p:nvPr/>
        </p:nvGrpSpPr>
        <p:grpSpPr bwMode="auto">
          <a:xfrm>
            <a:off x="6781800" y="1828800"/>
            <a:ext cx="533400" cy="533400"/>
            <a:chOff x="1824" y="2736"/>
            <a:chExt cx="336" cy="336"/>
          </a:xfrm>
        </p:grpSpPr>
        <p:sp>
          <p:nvSpPr>
            <p:cNvPr id="63518" name="Oval 4">
              <a:extLst>
                <a:ext uri="{FF2B5EF4-FFF2-40B4-BE49-F238E27FC236}">
                  <a16:creationId xmlns:a16="http://schemas.microsoft.com/office/drawing/2014/main" id="{57AA6808-D62F-4A44-A6A0-0B6831E086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3519" name="Text Box 5">
              <a:extLst>
                <a:ext uri="{FF2B5EF4-FFF2-40B4-BE49-F238E27FC236}">
                  <a16:creationId xmlns:a16="http://schemas.microsoft.com/office/drawing/2014/main" id="{5842F0D7-4C8E-444E-947B-2E079C0085C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dirty="0"/>
                <a:t>A</a:t>
              </a:r>
            </a:p>
          </p:txBody>
        </p:sp>
      </p:grpSp>
      <p:grpSp>
        <p:nvGrpSpPr>
          <p:cNvPr id="63491" name="Group 6">
            <a:extLst>
              <a:ext uri="{FF2B5EF4-FFF2-40B4-BE49-F238E27FC236}">
                <a16:creationId xmlns:a16="http://schemas.microsoft.com/office/drawing/2014/main" id="{17481815-7003-7746-8AE1-DE526D914EBF}"/>
              </a:ext>
            </a:extLst>
          </p:cNvPr>
          <p:cNvGrpSpPr>
            <a:grpSpLocks/>
          </p:cNvGrpSpPr>
          <p:nvPr/>
        </p:nvGrpSpPr>
        <p:grpSpPr bwMode="auto">
          <a:xfrm>
            <a:off x="6019800" y="2819400"/>
            <a:ext cx="533400" cy="533400"/>
            <a:chOff x="1824" y="2736"/>
            <a:chExt cx="336" cy="336"/>
          </a:xfrm>
        </p:grpSpPr>
        <p:sp>
          <p:nvSpPr>
            <p:cNvPr id="63516" name="Oval 7">
              <a:extLst>
                <a:ext uri="{FF2B5EF4-FFF2-40B4-BE49-F238E27FC236}">
                  <a16:creationId xmlns:a16="http://schemas.microsoft.com/office/drawing/2014/main" id="{30A1A50D-ADCB-AF4C-A726-FBFA97452D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3517" name="Text Box 8">
              <a:extLst>
                <a:ext uri="{FF2B5EF4-FFF2-40B4-BE49-F238E27FC236}">
                  <a16:creationId xmlns:a16="http://schemas.microsoft.com/office/drawing/2014/main" id="{D04B0DEC-0080-AE40-9293-376D4B48DD0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dirty="0"/>
                <a:t>B</a:t>
              </a:r>
            </a:p>
          </p:txBody>
        </p:sp>
      </p:grpSp>
      <p:grpSp>
        <p:nvGrpSpPr>
          <p:cNvPr id="63492" name="Group 9">
            <a:extLst>
              <a:ext uri="{FF2B5EF4-FFF2-40B4-BE49-F238E27FC236}">
                <a16:creationId xmlns:a16="http://schemas.microsoft.com/office/drawing/2014/main" id="{8C91900C-A4B9-E040-B91F-33753D470300}"/>
              </a:ext>
            </a:extLst>
          </p:cNvPr>
          <p:cNvGrpSpPr>
            <a:grpSpLocks/>
          </p:cNvGrpSpPr>
          <p:nvPr/>
        </p:nvGrpSpPr>
        <p:grpSpPr bwMode="auto">
          <a:xfrm>
            <a:off x="5638800" y="4038600"/>
            <a:ext cx="533400" cy="533400"/>
            <a:chOff x="1824" y="2736"/>
            <a:chExt cx="336" cy="336"/>
          </a:xfrm>
        </p:grpSpPr>
        <p:sp>
          <p:nvSpPr>
            <p:cNvPr id="63514" name="Oval 10">
              <a:extLst>
                <a:ext uri="{FF2B5EF4-FFF2-40B4-BE49-F238E27FC236}">
                  <a16:creationId xmlns:a16="http://schemas.microsoft.com/office/drawing/2014/main" id="{E2DF4779-1482-7B46-9A9A-0301BEF220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3515" name="Text Box 11">
              <a:extLst>
                <a:ext uri="{FF2B5EF4-FFF2-40B4-BE49-F238E27FC236}">
                  <a16:creationId xmlns:a16="http://schemas.microsoft.com/office/drawing/2014/main" id="{6EC27931-DAE4-4B40-B9D6-C5A49652628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dirty="0">
                  <a:solidFill>
                    <a:srgbClr val="0000FF"/>
                  </a:solidFill>
                </a:rPr>
                <a:t>C</a:t>
              </a:r>
            </a:p>
          </p:txBody>
        </p:sp>
      </p:grpSp>
      <p:grpSp>
        <p:nvGrpSpPr>
          <p:cNvPr id="63493" name="Group 12">
            <a:extLst>
              <a:ext uri="{FF2B5EF4-FFF2-40B4-BE49-F238E27FC236}">
                <a16:creationId xmlns:a16="http://schemas.microsoft.com/office/drawing/2014/main" id="{D47E112C-A2E6-BD47-A503-FBDF67EEAFE9}"/>
              </a:ext>
            </a:extLst>
          </p:cNvPr>
          <p:cNvGrpSpPr>
            <a:grpSpLocks/>
          </p:cNvGrpSpPr>
          <p:nvPr/>
        </p:nvGrpSpPr>
        <p:grpSpPr bwMode="auto">
          <a:xfrm>
            <a:off x="7848600" y="2819400"/>
            <a:ext cx="533400" cy="533400"/>
            <a:chOff x="1824" y="2736"/>
            <a:chExt cx="336" cy="336"/>
          </a:xfrm>
        </p:grpSpPr>
        <p:sp>
          <p:nvSpPr>
            <p:cNvPr id="63512" name="Oval 13">
              <a:extLst>
                <a:ext uri="{FF2B5EF4-FFF2-40B4-BE49-F238E27FC236}">
                  <a16:creationId xmlns:a16="http://schemas.microsoft.com/office/drawing/2014/main" id="{93B8F36F-70CF-E74D-9A97-B28E2371ED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3513" name="Text Box 14">
              <a:extLst>
                <a:ext uri="{FF2B5EF4-FFF2-40B4-BE49-F238E27FC236}">
                  <a16:creationId xmlns:a16="http://schemas.microsoft.com/office/drawing/2014/main" id="{A9FF7ECB-2888-D04A-9DE5-50F43E4D042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dirty="0"/>
                <a:t>E</a:t>
              </a:r>
            </a:p>
          </p:txBody>
        </p:sp>
      </p:grpSp>
      <p:grpSp>
        <p:nvGrpSpPr>
          <p:cNvPr id="63494" name="Group 15">
            <a:extLst>
              <a:ext uri="{FF2B5EF4-FFF2-40B4-BE49-F238E27FC236}">
                <a16:creationId xmlns:a16="http://schemas.microsoft.com/office/drawing/2014/main" id="{99F98BF5-FB2B-3647-8F17-508D76D00478}"/>
              </a:ext>
            </a:extLst>
          </p:cNvPr>
          <p:cNvGrpSpPr>
            <a:grpSpLocks/>
          </p:cNvGrpSpPr>
          <p:nvPr/>
        </p:nvGrpSpPr>
        <p:grpSpPr bwMode="auto">
          <a:xfrm>
            <a:off x="6858000" y="2895600"/>
            <a:ext cx="533400" cy="533400"/>
            <a:chOff x="1824" y="2736"/>
            <a:chExt cx="336" cy="336"/>
          </a:xfrm>
        </p:grpSpPr>
        <p:sp>
          <p:nvSpPr>
            <p:cNvPr id="63510" name="Oval 16">
              <a:extLst>
                <a:ext uri="{FF2B5EF4-FFF2-40B4-BE49-F238E27FC236}">
                  <a16:creationId xmlns:a16="http://schemas.microsoft.com/office/drawing/2014/main" id="{E6CB1931-545F-AB49-88CD-303D74B75D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3511" name="Text Box 17">
              <a:extLst>
                <a:ext uri="{FF2B5EF4-FFF2-40B4-BE49-F238E27FC236}">
                  <a16:creationId xmlns:a16="http://schemas.microsoft.com/office/drawing/2014/main" id="{22E03F51-FAE9-EF49-BBDF-6BA5F86D413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D</a:t>
              </a:r>
            </a:p>
          </p:txBody>
        </p:sp>
      </p:grpSp>
      <p:sp>
        <p:nvSpPr>
          <p:cNvPr id="63495" name="Line 18">
            <a:extLst>
              <a:ext uri="{FF2B5EF4-FFF2-40B4-BE49-F238E27FC236}">
                <a16:creationId xmlns:a16="http://schemas.microsoft.com/office/drawing/2014/main" id="{8D93CFFA-3466-934F-8073-3C17C9205FA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162800" y="23622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63496" name="Group 19">
            <a:extLst>
              <a:ext uri="{FF2B5EF4-FFF2-40B4-BE49-F238E27FC236}">
                <a16:creationId xmlns:a16="http://schemas.microsoft.com/office/drawing/2014/main" id="{DCB6E008-B5B2-B64E-AE1A-7D2647215475}"/>
              </a:ext>
            </a:extLst>
          </p:cNvPr>
          <p:cNvGrpSpPr>
            <a:grpSpLocks/>
          </p:cNvGrpSpPr>
          <p:nvPr/>
        </p:nvGrpSpPr>
        <p:grpSpPr bwMode="auto">
          <a:xfrm>
            <a:off x="6400800" y="4038600"/>
            <a:ext cx="533400" cy="533400"/>
            <a:chOff x="1824" y="2736"/>
            <a:chExt cx="336" cy="336"/>
          </a:xfrm>
        </p:grpSpPr>
        <p:sp>
          <p:nvSpPr>
            <p:cNvPr id="63508" name="Oval 20">
              <a:extLst>
                <a:ext uri="{FF2B5EF4-FFF2-40B4-BE49-F238E27FC236}">
                  <a16:creationId xmlns:a16="http://schemas.microsoft.com/office/drawing/2014/main" id="{3A465F7F-CE86-314C-ACD9-9D75AC7A79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3509" name="Text Box 21">
              <a:extLst>
                <a:ext uri="{FF2B5EF4-FFF2-40B4-BE49-F238E27FC236}">
                  <a16:creationId xmlns:a16="http://schemas.microsoft.com/office/drawing/2014/main" id="{7A65937A-FD76-5946-BE25-2BCB1F7D163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F</a:t>
              </a:r>
            </a:p>
          </p:txBody>
        </p:sp>
      </p:grpSp>
      <p:grpSp>
        <p:nvGrpSpPr>
          <p:cNvPr id="63497" name="Group 22">
            <a:extLst>
              <a:ext uri="{FF2B5EF4-FFF2-40B4-BE49-F238E27FC236}">
                <a16:creationId xmlns:a16="http://schemas.microsoft.com/office/drawing/2014/main" id="{96DB443B-CFBE-1C4C-A080-3EB6209F8179}"/>
              </a:ext>
            </a:extLst>
          </p:cNvPr>
          <p:cNvGrpSpPr>
            <a:grpSpLocks/>
          </p:cNvGrpSpPr>
          <p:nvPr/>
        </p:nvGrpSpPr>
        <p:grpSpPr bwMode="auto">
          <a:xfrm>
            <a:off x="7924800" y="4038600"/>
            <a:ext cx="533400" cy="533400"/>
            <a:chOff x="1824" y="2736"/>
            <a:chExt cx="336" cy="336"/>
          </a:xfrm>
        </p:grpSpPr>
        <p:sp>
          <p:nvSpPr>
            <p:cNvPr id="63506" name="Oval 23">
              <a:extLst>
                <a:ext uri="{FF2B5EF4-FFF2-40B4-BE49-F238E27FC236}">
                  <a16:creationId xmlns:a16="http://schemas.microsoft.com/office/drawing/2014/main" id="{74A08587-B057-BC42-A52C-1C2C7CF2A3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3507" name="Text Box 24">
              <a:extLst>
                <a:ext uri="{FF2B5EF4-FFF2-40B4-BE49-F238E27FC236}">
                  <a16:creationId xmlns:a16="http://schemas.microsoft.com/office/drawing/2014/main" id="{3F320D62-EF97-3848-94A0-C2C231F5F92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G</a:t>
              </a:r>
            </a:p>
          </p:txBody>
        </p:sp>
      </p:grpSp>
      <p:sp>
        <p:nvSpPr>
          <p:cNvPr id="63498" name="Line 25">
            <a:extLst>
              <a:ext uri="{FF2B5EF4-FFF2-40B4-BE49-F238E27FC236}">
                <a16:creationId xmlns:a16="http://schemas.microsoft.com/office/drawing/2014/main" id="{C7BDF10F-1FA3-4241-ACC2-38DB90AAAC1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400800" y="2286000"/>
            <a:ext cx="457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499" name="Line 26">
            <a:extLst>
              <a:ext uri="{FF2B5EF4-FFF2-40B4-BE49-F238E27FC236}">
                <a16:creationId xmlns:a16="http://schemas.microsoft.com/office/drawing/2014/main" id="{A874BE1E-95CA-D748-BC8B-6FA0171A8DB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943600" y="3352800"/>
            <a:ext cx="228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00" name="Line 27">
            <a:extLst>
              <a:ext uri="{FF2B5EF4-FFF2-40B4-BE49-F238E27FC236}">
                <a16:creationId xmlns:a16="http://schemas.microsoft.com/office/drawing/2014/main" id="{56415375-85BA-6C46-8409-AC201BEA1ED2}"/>
              </a:ext>
            </a:extLst>
          </p:cNvPr>
          <p:cNvSpPr>
            <a:spLocks noChangeShapeType="1"/>
          </p:cNvSpPr>
          <p:nvPr/>
        </p:nvSpPr>
        <p:spPr bwMode="auto">
          <a:xfrm>
            <a:off x="6324600" y="3352800"/>
            <a:ext cx="3048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01" name="Line 28">
            <a:extLst>
              <a:ext uri="{FF2B5EF4-FFF2-40B4-BE49-F238E27FC236}">
                <a16:creationId xmlns:a16="http://schemas.microsoft.com/office/drawing/2014/main" id="{F88F3C18-4DF6-9C4C-B1B0-4D9F76FDA7A7}"/>
              </a:ext>
            </a:extLst>
          </p:cNvPr>
          <p:cNvSpPr>
            <a:spLocks noChangeShapeType="1"/>
          </p:cNvSpPr>
          <p:nvPr/>
        </p:nvSpPr>
        <p:spPr bwMode="auto">
          <a:xfrm>
            <a:off x="7315200" y="2209800"/>
            <a:ext cx="685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02" name="Line 29">
            <a:extLst>
              <a:ext uri="{FF2B5EF4-FFF2-40B4-BE49-F238E27FC236}">
                <a16:creationId xmlns:a16="http://schemas.microsoft.com/office/drawing/2014/main" id="{CCABC929-C491-5240-832C-EB3DF8CD8B21}"/>
              </a:ext>
            </a:extLst>
          </p:cNvPr>
          <p:cNvSpPr>
            <a:spLocks noChangeShapeType="1"/>
          </p:cNvSpPr>
          <p:nvPr/>
        </p:nvSpPr>
        <p:spPr bwMode="auto">
          <a:xfrm>
            <a:off x="8153400" y="33528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04" name="Text Box 31">
            <a:extLst>
              <a:ext uri="{FF2B5EF4-FFF2-40B4-BE49-F238E27FC236}">
                <a16:creationId xmlns:a16="http://schemas.microsoft.com/office/drawing/2014/main" id="{FB3B711E-7974-7A4B-93ED-AEAEF62E83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863" y="5500687"/>
            <a:ext cx="469652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 err="1"/>
              <a:t>toVisit</a:t>
            </a:r>
            <a:r>
              <a:rPr lang="en-US" altLang="en-US" sz="2800" dirty="0"/>
              <a:t>-queue: F G</a:t>
            </a:r>
          </a:p>
        </p:txBody>
      </p:sp>
      <p:sp>
        <p:nvSpPr>
          <p:cNvPr id="33" name="Text Box 37">
            <a:extLst>
              <a:ext uri="{FF2B5EF4-FFF2-40B4-BE49-F238E27FC236}">
                <a16:creationId xmlns:a16="http://schemas.microsoft.com/office/drawing/2014/main" id="{8EE66F3F-D193-7445-9BC9-2C61E5C4B9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9020" y="6019800"/>
            <a:ext cx="3200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/>
              <a:t>printed: A B D E </a:t>
            </a:r>
            <a:r>
              <a:rPr lang="en-US" altLang="en-US" sz="2800" dirty="0">
                <a:solidFill>
                  <a:srgbClr val="0000FF"/>
                </a:solidFill>
              </a:rPr>
              <a:t>C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16CF24FE-F65E-DE45-A77D-A35DA9031601}"/>
              </a:ext>
            </a:extLst>
          </p:cNvPr>
          <p:cNvSpPr txBox="1"/>
          <p:nvPr/>
        </p:nvSpPr>
        <p:spPr>
          <a:xfrm>
            <a:off x="364274" y="2095500"/>
            <a:ext cx="504035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C00000"/>
                </a:solidFill>
              </a:rPr>
              <a:t>treeSearch</a:t>
            </a:r>
            <a:r>
              <a:rPr lang="en-US" sz="2400" dirty="0"/>
              <a:t>( </a:t>
            </a:r>
            <a:r>
              <a:rPr lang="en-US" sz="2400" dirty="0" err="1">
                <a:solidFill>
                  <a:srgbClr val="00B0F0"/>
                </a:solidFill>
              </a:rPr>
              <a:t>toVisit</a:t>
            </a:r>
            <a:r>
              <a:rPr lang="en-US" sz="2400" dirty="0"/>
              <a:t> )</a:t>
            </a:r>
          </a:p>
          <a:p>
            <a:r>
              <a:rPr lang="en-US" sz="2400" dirty="0"/>
              <a:t>     </a:t>
            </a:r>
            <a:r>
              <a:rPr lang="en-US" sz="2400" dirty="0">
                <a:solidFill>
                  <a:srgbClr val="0000FF"/>
                </a:solidFill>
              </a:rPr>
              <a:t>while</a:t>
            </a:r>
            <a:r>
              <a:rPr lang="en-US" sz="2400" dirty="0"/>
              <a:t> !</a:t>
            </a:r>
            <a:r>
              <a:rPr lang="en-US" sz="2400" dirty="0" err="1">
                <a:solidFill>
                  <a:srgbClr val="00B0F0"/>
                </a:solidFill>
              </a:rPr>
              <a:t>toVisit</a:t>
            </a:r>
            <a:r>
              <a:rPr lang="en-US" sz="2400" dirty="0" err="1"/>
              <a:t>.empty</a:t>
            </a:r>
            <a:r>
              <a:rPr lang="en-US" sz="2400" dirty="0"/>
              <a:t>()</a:t>
            </a:r>
          </a:p>
          <a:p>
            <a:r>
              <a:rPr lang="en-US" sz="2400" dirty="0"/>
              <a:t>          </a:t>
            </a:r>
            <a:r>
              <a:rPr lang="en-US" sz="2400" dirty="0">
                <a:solidFill>
                  <a:srgbClr val="00B0F0"/>
                </a:solidFill>
              </a:rPr>
              <a:t>v</a:t>
            </a:r>
            <a:r>
              <a:rPr lang="en-US" sz="2400" dirty="0"/>
              <a:t> = </a:t>
            </a:r>
            <a:r>
              <a:rPr lang="en-US" sz="2400" dirty="0" err="1">
                <a:solidFill>
                  <a:srgbClr val="00B0F0"/>
                </a:solidFill>
              </a:rPr>
              <a:t>toVisit</a:t>
            </a:r>
            <a:r>
              <a:rPr lang="en-US" sz="2400" dirty="0" err="1"/>
              <a:t>.remove</a:t>
            </a:r>
            <a:r>
              <a:rPr lang="en-US" sz="2400" dirty="0"/>
              <a:t>()</a:t>
            </a:r>
          </a:p>
          <a:p>
            <a:r>
              <a:rPr lang="en-US" sz="2400" dirty="0"/>
              <a:t>          </a:t>
            </a:r>
            <a:r>
              <a:rPr lang="en-US" sz="2400" dirty="0">
                <a:solidFill>
                  <a:srgbClr val="00B050"/>
                </a:solidFill>
              </a:rPr>
              <a:t>// visit v, e.g., print it out</a:t>
            </a:r>
          </a:p>
          <a:p>
            <a:r>
              <a:rPr lang="en-US" sz="2400" dirty="0"/>
              <a:t>          </a:t>
            </a:r>
            <a:r>
              <a:rPr lang="en-US" sz="2400" dirty="0">
                <a:solidFill>
                  <a:srgbClr val="0000FF"/>
                </a:solidFill>
              </a:rPr>
              <a:t>for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00B0F0"/>
                </a:solidFill>
              </a:rPr>
              <a:t>c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0000FF"/>
                </a:solidFill>
              </a:rPr>
              <a:t>in</a:t>
            </a:r>
            <a:r>
              <a:rPr lang="en-US" sz="2400" dirty="0"/>
              <a:t> </a:t>
            </a:r>
            <a:r>
              <a:rPr lang="en-US" sz="2400" dirty="0" err="1">
                <a:solidFill>
                  <a:srgbClr val="00B0F0"/>
                </a:solidFill>
              </a:rPr>
              <a:t>v</a:t>
            </a:r>
            <a:r>
              <a:rPr lang="en-US" sz="2400" dirty="0" err="1"/>
              <a:t>.getChildren</a:t>
            </a:r>
            <a:r>
              <a:rPr lang="en-US" sz="2400" dirty="0"/>
              <a:t>()</a:t>
            </a:r>
          </a:p>
          <a:p>
            <a:r>
              <a:rPr lang="en-US" sz="2400" dirty="0"/>
              <a:t>               </a:t>
            </a:r>
            <a:r>
              <a:rPr lang="en-US" sz="2400" dirty="0" err="1">
                <a:solidFill>
                  <a:srgbClr val="00B0F0"/>
                </a:solidFill>
              </a:rPr>
              <a:t>toVisit</a:t>
            </a:r>
            <a:r>
              <a:rPr lang="en-US" sz="2400" dirty="0" err="1"/>
              <a:t>.add</a:t>
            </a:r>
            <a:r>
              <a:rPr lang="en-US" sz="2400" dirty="0"/>
              <a:t>(c)</a:t>
            </a:r>
          </a:p>
        </p:txBody>
      </p:sp>
      <p:sp>
        <p:nvSpPr>
          <p:cNvPr id="35" name="Rectangle 32">
            <a:extLst>
              <a:ext uri="{FF2B5EF4-FFF2-40B4-BE49-F238E27FC236}">
                <a16:creationId xmlns:a16="http://schemas.microsoft.com/office/drawing/2014/main" id="{5BF18B7D-DAD2-2C46-8DF5-8DE01EE77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1489" y="2895600"/>
            <a:ext cx="3423424" cy="1481297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281341597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2">
            <a:extLst>
              <a:ext uri="{FF2B5EF4-FFF2-40B4-BE49-F238E27FC236}">
                <a16:creationId xmlns:a16="http://schemas.microsoft.com/office/drawing/2014/main" id="{0FD67347-FA38-174A-8070-BA3E0D8ABB7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1596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Tree BFS</a:t>
            </a:r>
          </a:p>
        </p:txBody>
      </p:sp>
      <p:grpSp>
        <p:nvGrpSpPr>
          <p:cNvPr id="63490" name="Group 3">
            <a:extLst>
              <a:ext uri="{FF2B5EF4-FFF2-40B4-BE49-F238E27FC236}">
                <a16:creationId xmlns:a16="http://schemas.microsoft.com/office/drawing/2014/main" id="{8E40CC99-6095-9F4D-9452-23425CC55CF7}"/>
              </a:ext>
            </a:extLst>
          </p:cNvPr>
          <p:cNvGrpSpPr>
            <a:grpSpLocks/>
          </p:cNvGrpSpPr>
          <p:nvPr/>
        </p:nvGrpSpPr>
        <p:grpSpPr bwMode="auto">
          <a:xfrm>
            <a:off x="6781800" y="1828800"/>
            <a:ext cx="533400" cy="533400"/>
            <a:chOff x="1824" y="2736"/>
            <a:chExt cx="336" cy="336"/>
          </a:xfrm>
        </p:grpSpPr>
        <p:sp>
          <p:nvSpPr>
            <p:cNvPr id="63518" name="Oval 4">
              <a:extLst>
                <a:ext uri="{FF2B5EF4-FFF2-40B4-BE49-F238E27FC236}">
                  <a16:creationId xmlns:a16="http://schemas.microsoft.com/office/drawing/2014/main" id="{57AA6808-D62F-4A44-A6A0-0B6831E086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3519" name="Text Box 5">
              <a:extLst>
                <a:ext uri="{FF2B5EF4-FFF2-40B4-BE49-F238E27FC236}">
                  <a16:creationId xmlns:a16="http://schemas.microsoft.com/office/drawing/2014/main" id="{5842F0D7-4C8E-444E-947B-2E079C0085C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dirty="0"/>
                <a:t>A</a:t>
              </a:r>
            </a:p>
          </p:txBody>
        </p:sp>
      </p:grpSp>
      <p:grpSp>
        <p:nvGrpSpPr>
          <p:cNvPr id="63491" name="Group 6">
            <a:extLst>
              <a:ext uri="{FF2B5EF4-FFF2-40B4-BE49-F238E27FC236}">
                <a16:creationId xmlns:a16="http://schemas.microsoft.com/office/drawing/2014/main" id="{17481815-7003-7746-8AE1-DE526D914EBF}"/>
              </a:ext>
            </a:extLst>
          </p:cNvPr>
          <p:cNvGrpSpPr>
            <a:grpSpLocks/>
          </p:cNvGrpSpPr>
          <p:nvPr/>
        </p:nvGrpSpPr>
        <p:grpSpPr bwMode="auto">
          <a:xfrm>
            <a:off x="6019800" y="2819400"/>
            <a:ext cx="533400" cy="533400"/>
            <a:chOff x="1824" y="2736"/>
            <a:chExt cx="336" cy="336"/>
          </a:xfrm>
        </p:grpSpPr>
        <p:sp>
          <p:nvSpPr>
            <p:cNvPr id="63516" name="Oval 7">
              <a:extLst>
                <a:ext uri="{FF2B5EF4-FFF2-40B4-BE49-F238E27FC236}">
                  <a16:creationId xmlns:a16="http://schemas.microsoft.com/office/drawing/2014/main" id="{30A1A50D-ADCB-AF4C-A726-FBFA97452D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3517" name="Text Box 8">
              <a:extLst>
                <a:ext uri="{FF2B5EF4-FFF2-40B4-BE49-F238E27FC236}">
                  <a16:creationId xmlns:a16="http://schemas.microsoft.com/office/drawing/2014/main" id="{D04B0DEC-0080-AE40-9293-376D4B48DD0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dirty="0"/>
                <a:t>B</a:t>
              </a:r>
            </a:p>
          </p:txBody>
        </p:sp>
      </p:grpSp>
      <p:grpSp>
        <p:nvGrpSpPr>
          <p:cNvPr id="63492" name="Group 9">
            <a:extLst>
              <a:ext uri="{FF2B5EF4-FFF2-40B4-BE49-F238E27FC236}">
                <a16:creationId xmlns:a16="http://schemas.microsoft.com/office/drawing/2014/main" id="{8C91900C-A4B9-E040-B91F-33753D470300}"/>
              </a:ext>
            </a:extLst>
          </p:cNvPr>
          <p:cNvGrpSpPr>
            <a:grpSpLocks/>
          </p:cNvGrpSpPr>
          <p:nvPr/>
        </p:nvGrpSpPr>
        <p:grpSpPr bwMode="auto">
          <a:xfrm>
            <a:off x="5638800" y="4038600"/>
            <a:ext cx="533400" cy="533400"/>
            <a:chOff x="1824" y="2736"/>
            <a:chExt cx="336" cy="336"/>
          </a:xfrm>
        </p:grpSpPr>
        <p:sp>
          <p:nvSpPr>
            <p:cNvPr id="63514" name="Oval 10">
              <a:extLst>
                <a:ext uri="{FF2B5EF4-FFF2-40B4-BE49-F238E27FC236}">
                  <a16:creationId xmlns:a16="http://schemas.microsoft.com/office/drawing/2014/main" id="{E2DF4779-1482-7B46-9A9A-0301BEF220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3515" name="Text Box 11">
              <a:extLst>
                <a:ext uri="{FF2B5EF4-FFF2-40B4-BE49-F238E27FC236}">
                  <a16:creationId xmlns:a16="http://schemas.microsoft.com/office/drawing/2014/main" id="{6EC27931-DAE4-4B40-B9D6-C5A49652628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dirty="0"/>
                <a:t>C</a:t>
              </a:r>
            </a:p>
          </p:txBody>
        </p:sp>
      </p:grpSp>
      <p:grpSp>
        <p:nvGrpSpPr>
          <p:cNvPr id="63493" name="Group 12">
            <a:extLst>
              <a:ext uri="{FF2B5EF4-FFF2-40B4-BE49-F238E27FC236}">
                <a16:creationId xmlns:a16="http://schemas.microsoft.com/office/drawing/2014/main" id="{D47E112C-A2E6-BD47-A503-FBDF67EEAFE9}"/>
              </a:ext>
            </a:extLst>
          </p:cNvPr>
          <p:cNvGrpSpPr>
            <a:grpSpLocks/>
          </p:cNvGrpSpPr>
          <p:nvPr/>
        </p:nvGrpSpPr>
        <p:grpSpPr bwMode="auto">
          <a:xfrm>
            <a:off x="7848600" y="2819400"/>
            <a:ext cx="533400" cy="533400"/>
            <a:chOff x="1824" y="2736"/>
            <a:chExt cx="336" cy="336"/>
          </a:xfrm>
        </p:grpSpPr>
        <p:sp>
          <p:nvSpPr>
            <p:cNvPr id="63512" name="Oval 13">
              <a:extLst>
                <a:ext uri="{FF2B5EF4-FFF2-40B4-BE49-F238E27FC236}">
                  <a16:creationId xmlns:a16="http://schemas.microsoft.com/office/drawing/2014/main" id="{93B8F36F-70CF-E74D-9A97-B28E2371ED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3513" name="Text Box 14">
              <a:extLst>
                <a:ext uri="{FF2B5EF4-FFF2-40B4-BE49-F238E27FC236}">
                  <a16:creationId xmlns:a16="http://schemas.microsoft.com/office/drawing/2014/main" id="{A9FF7ECB-2888-D04A-9DE5-50F43E4D042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dirty="0"/>
                <a:t>E</a:t>
              </a:r>
            </a:p>
          </p:txBody>
        </p:sp>
      </p:grpSp>
      <p:grpSp>
        <p:nvGrpSpPr>
          <p:cNvPr id="63494" name="Group 15">
            <a:extLst>
              <a:ext uri="{FF2B5EF4-FFF2-40B4-BE49-F238E27FC236}">
                <a16:creationId xmlns:a16="http://schemas.microsoft.com/office/drawing/2014/main" id="{99F98BF5-FB2B-3647-8F17-508D76D00478}"/>
              </a:ext>
            </a:extLst>
          </p:cNvPr>
          <p:cNvGrpSpPr>
            <a:grpSpLocks/>
          </p:cNvGrpSpPr>
          <p:nvPr/>
        </p:nvGrpSpPr>
        <p:grpSpPr bwMode="auto">
          <a:xfrm>
            <a:off x="6858000" y="2895600"/>
            <a:ext cx="533400" cy="533400"/>
            <a:chOff x="1824" y="2736"/>
            <a:chExt cx="336" cy="336"/>
          </a:xfrm>
        </p:grpSpPr>
        <p:sp>
          <p:nvSpPr>
            <p:cNvPr id="63510" name="Oval 16">
              <a:extLst>
                <a:ext uri="{FF2B5EF4-FFF2-40B4-BE49-F238E27FC236}">
                  <a16:creationId xmlns:a16="http://schemas.microsoft.com/office/drawing/2014/main" id="{E6CB1931-545F-AB49-88CD-303D74B75D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3511" name="Text Box 17">
              <a:extLst>
                <a:ext uri="{FF2B5EF4-FFF2-40B4-BE49-F238E27FC236}">
                  <a16:creationId xmlns:a16="http://schemas.microsoft.com/office/drawing/2014/main" id="{22E03F51-FAE9-EF49-BBDF-6BA5F86D413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D</a:t>
              </a:r>
            </a:p>
          </p:txBody>
        </p:sp>
      </p:grpSp>
      <p:sp>
        <p:nvSpPr>
          <p:cNvPr id="63495" name="Line 18">
            <a:extLst>
              <a:ext uri="{FF2B5EF4-FFF2-40B4-BE49-F238E27FC236}">
                <a16:creationId xmlns:a16="http://schemas.microsoft.com/office/drawing/2014/main" id="{8D93CFFA-3466-934F-8073-3C17C9205FA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162800" y="23622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63496" name="Group 19">
            <a:extLst>
              <a:ext uri="{FF2B5EF4-FFF2-40B4-BE49-F238E27FC236}">
                <a16:creationId xmlns:a16="http://schemas.microsoft.com/office/drawing/2014/main" id="{DCB6E008-B5B2-B64E-AE1A-7D2647215475}"/>
              </a:ext>
            </a:extLst>
          </p:cNvPr>
          <p:cNvGrpSpPr>
            <a:grpSpLocks/>
          </p:cNvGrpSpPr>
          <p:nvPr/>
        </p:nvGrpSpPr>
        <p:grpSpPr bwMode="auto">
          <a:xfrm>
            <a:off x="6400800" y="4038600"/>
            <a:ext cx="533400" cy="533400"/>
            <a:chOff x="1824" y="2736"/>
            <a:chExt cx="336" cy="336"/>
          </a:xfrm>
        </p:grpSpPr>
        <p:sp>
          <p:nvSpPr>
            <p:cNvPr id="63508" name="Oval 20">
              <a:extLst>
                <a:ext uri="{FF2B5EF4-FFF2-40B4-BE49-F238E27FC236}">
                  <a16:creationId xmlns:a16="http://schemas.microsoft.com/office/drawing/2014/main" id="{3A465F7F-CE86-314C-ACD9-9D75AC7A79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3509" name="Text Box 21">
              <a:extLst>
                <a:ext uri="{FF2B5EF4-FFF2-40B4-BE49-F238E27FC236}">
                  <a16:creationId xmlns:a16="http://schemas.microsoft.com/office/drawing/2014/main" id="{7A65937A-FD76-5946-BE25-2BCB1F7D163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F</a:t>
              </a:r>
            </a:p>
          </p:txBody>
        </p:sp>
      </p:grpSp>
      <p:grpSp>
        <p:nvGrpSpPr>
          <p:cNvPr id="63497" name="Group 22">
            <a:extLst>
              <a:ext uri="{FF2B5EF4-FFF2-40B4-BE49-F238E27FC236}">
                <a16:creationId xmlns:a16="http://schemas.microsoft.com/office/drawing/2014/main" id="{96DB443B-CFBE-1C4C-A080-3EB6209F8179}"/>
              </a:ext>
            </a:extLst>
          </p:cNvPr>
          <p:cNvGrpSpPr>
            <a:grpSpLocks/>
          </p:cNvGrpSpPr>
          <p:nvPr/>
        </p:nvGrpSpPr>
        <p:grpSpPr bwMode="auto">
          <a:xfrm>
            <a:off x="7924800" y="4038600"/>
            <a:ext cx="533400" cy="533400"/>
            <a:chOff x="1824" y="2736"/>
            <a:chExt cx="336" cy="336"/>
          </a:xfrm>
        </p:grpSpPr>
        <p:sp>
          <p:nvSpPr>
            <p:cNvPr id="63506" name="Oval 23">
              <a:extLst>
                <a:ext uri="{FF2B5EF4-FFF2-40B4-BE49-F238E27FC236}">
                  <a16:creationId xmlns:a16="http://schemas.microsoft.com/office/drawing/2014/main" id="{74A08587-B057-BC42-A52C-1C2C7CF2A3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3507" name="Text Box 24">
              <a:extLst>
                <a:ext uri="{FF2B5EF4-FFF2-40B4-BE49-F238E27FC236}">
                  <a16:creationId xmlns:a16="http://schemas.microsoft.com/office/drawing/2014/main" id="{3F320D62-EF97-3848-94A0-C2C231F5F92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G</a:t>
              </a:r>
            </a:p>
          </p:txBody>
        </p:sp>
      </p:grpSp>
      <p:sp>
        <p:nvSpPr>
          <p:cNvPr id="63498" name="Line 25">
            <a:extLst>
              <a:ext uri="{FF2B5EF4-FFF2-40B4-BE49-F238E27FC236}">
                <a16:creationId xmlns:a16="http://schemas.microsoft.com/office/drawing/2014/main" id="{C7BDF10F-1FA3-4241-ACC2-38DB90AAAC1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400800" y="2286000"/>
            <a:ext cx="457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499" name="Line 26">
            <a:extLst>
              <a:ext uri="{FF2B5EF4-FFF2-40B4-BE49-F238E27FC236}">
                <a16:creationId xmlns:a16="http://schemas.microsoft.com/office/drawing/2014/main" id="{A874BE1E-95CA-D748-BC8B-6FA0171A8DB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943600" y="3352800"/>
            <a:ext cx="228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00" name="Line 27">
            <a:extLst>
              <a:ext uri="{FF2B5EF4-FFF2-40B4-BE49-F238E27FC236}">
                <a16:creationId xmlns:a16="http://schemas.microsoft.com/office/drawing/2014/main" id="{56415375-85BA-6C46-8409-AC201BEA1ED2}"/>
              </a:ext>
            </a:extLst>
          </p:cNvPr>
          <p:cNvSpPr>
            <a:spLocks noChangeShapeType="1"/>
          </p:cNvSpPr>
          <p:nvPr/>
        </p:nvSpPr>
        <p:spPr bwMode="auto">
          <a:xfrm>
            <a:off x="6324600" y="3352800"/>
            <a:ext cx="3048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01" name="Line 28">
            <a:extLst>
              <a:ext uri="{FF2B5EF4-FFF2-40B4-BE49-F238E27FC236}">
                <a16:creationId xmlns:a16="http://schemas.microsoft.com/office/drawing/2014/main" id="{F88F3C18-4DF6-9C4C-B1B0-4D9F76FDA7A7}"/>
              </a:ext>
            </a:extLst>
          </p:cNvPr>
          <p:cNvSpPr>
            <a:spLocks noChangeShapeType="1"/>
          </p:cNvSpPr>
          <p:nvPr/>
        </p:nvSpPr>
        <p:spPr bwMode="auto">
          <a:xfrm>
            <a:off x="7315200" y="2209800"/>
            <a:ext cx="685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02" name="Line 29">
            <a:extLst>
              <a:ext uri="{FF2B5EF4-FFF2-40B4-BE49-F238E27FC236}">
                <a16:creationId xmlns:a16="http://schemas.microsoft.com/office/drawing/2014/main" id="{CCABC929-C491-5240-832C-EB3DF8CD8B21}"/>
              </a:ext>
            </a:extLst>
          </p:cNvPr>
          <p:cNvSpPr>
            <a:spLocks noChangeShapeType="1"/>
          </p:cNvSpPr>
          <p:nvPr/>
        </p:nvSpPr>
        <p:spPr bwMode="auto">
          <a:xfrm>
            <a:off x="8153400" y="33528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04" name="Text Box 31">
            <a:extLst>
              <a:ext uri="{FF2B5EF4-FFF2-40B4-BE49-F238E27FC236}">
                <a16:creationId xmlns:a16="http://schemas.microsoft.com/office/drawing/2014/main" id="{FB3B711E-7974-7A4B-93ED-AEAEF62E83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863" y="5500687"/>
            <a:ext cx="469652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 err="1"/>
              <a:t>toVisit</a:t>
            </a:r>
            <a:r>
              <a:rPr lang="en-US" altLang="en-US" sz="2800" dirty="0"/>
              <a:t>-queue:</a:t>
            </a:r>
          </a:p>
        </p:txBody>
      </p:sp>
      <p:sp>
        <p:nvSpPr>
          <p:cNvPr id="33" name="Text Box 37">
            <a:extLst>
              <a:ext uri="{FF2B5EF4-FFF2-40B4-BE49-F238E27FC236}">
                <a16:creationId xmlns:a16="http://schemas.microsoft.com/office/drawing/2014/main" id="{8EE66F3F-D193-7445-9BC9-2C61E5C4B9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9020" y="6019800"/>
            <a:ext cx="446978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>
                <a:solidFill>
                  <a:srgbClr val="0000FF"/>
                </a:solidFill>
              </a:rPr>
              <a:t>printed: A B D E C F G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16CF24FE-F65E-DE45-A77D-A35DA9031601}"/>
              </a:ext>
            </a:extLst>
          </p:cNvPr>
          <p:cNvSpPr txBox="1"/>
          <p:nvPr/>
        </p:nvSpPr>
        <p:spPr>
          <a:xfrm>
            <a:off x="364274" y="2095500"/>
            <a:ext cx="504035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C00000"/>
                </a:solidFill>
              </a:rPr>
              <a:t>treeSearch</a:t>
            </a:r>
            <a:r>
              <a:rPr lang="en-US" sz="2400" dirty="0"/>
              <a:t>( </a:t>
            </a:r>
            <a:r>
              <a:rPr lang="en-US" sz="2400" dirty="0" err="1">
                <a:solidFill>
                  <a:srgbClr val="00B0F0"/>
                </a:solidFill>
              </a:rPr>
              <a:t>toVisit</a:t>
            </a:r>
            <a:r>
              <a:rPr lang="en-US" sz="2400" dirty="0"/>
              <a:t> )</a:t>
            </a:r>
          </a:p>
          <a:p>
            <a:r>
              <a:rPr lang="en-US" sz="2400" dirty="0"/>
              <a:t>     </a:t>
            </a:r>
            <a:r>
              <a:rPr lang="en-US" sz="2400" dirty="0">
                <a:solidFill>
                  <a:srgbClr val="0000FF"/>
                </a:solidFill>
              </a:rPr>
              <a:t>while</a:t>
            </a:r>
            <a:r>
              <a:rPr lang="en-US" sz="2400" dirty="0"/>
              <a:t> !</a:t>
            </a:r>
            <a:r>
              <a:rPr lang="en-US" sz="2400" dirty="0" err="1">
                <a:solidFill>
                  <a:srgbClr val="00B0F0"/>
                </a:solidFill>
              </a:rPr>
              <a:t>toVisit</a:t>
            </a:r>
            <a:r>
              <a:rPr lang="en-US" sz="2400" dirty="0" err="1"/>
              <a:t>.empty</a:t>
            </a:r>
            <a:r>
              <a:rPr lang="en-US" sz="2400" dirty="0"/>
              <a:t>()</a:t>
            </a:r>
          </a:p>
          <a:p>
            <a:r>
              <a:rPr lang="en-US" sz="2400" dirty="0"/>
              <a:t>          </a:t>
            </a:r>
            <a:r>
              <a:rPr lang="en-US" sz="2400" dirty="0">
                <a:solidFill>
                  <a:srgbClr val="00B0F0"/>
                </a:solidFill>
              </a:rPr>
              <a:t>v</a:t>
            </a:r>
            <a:r>
              <a:rPr lang="en-US" sz="2400" dirty="0"/>
              <a:t> = </a:t>
            </a:r>
            <a:r>
              <a:rPr lang="en-US" sz="2400" dirty="0" err="1">
                <a:solidFill>
                  <a:srgbClr val="00B0F0"/>
                </a:solidFill>
              </a:rPr>
              <a:t>toVisit</a:t>
            </a:r>
            <a:r>
              <a:rPr lang="en-US" sz="2400" dirty="0" err="1"/>
              <a:t>.remove</a:t>
            </a:r>
            <a:r>
              <a:rPr lang="en-US" sz="2400" dirty="0"/>
              <a:t>()</a:t>
            </a:r>
          </a:p>
          <a:p>
            <a:r>
              <a:rPr lang="en-US" sz="2400" dirty="0"/>
              <a:t>          </a:t>
            </a:r>
            <a:r>
              <a:rPr lang="en-US" sz="2400" dirty="0">
                <a:solidFill>
                  <a:srgbClr val="00B050"/>
                </a:solidFill>
              </a:rPr>
              <a:t>// visit v, e.g., print it out</a:t>
            </a:r>
          </a:p>
          <a:p>
            <a:r>
              <a:rPr lang="en-US" sz="2400" dirty="0"/>
              <a:t>          </a:t>
            </a:r>
            <a:r>
              <a:rPr lang="en-US" sz="2400" dirty="0">
                <a:solidFill>
                  <a:srgbClr val="0000FF"/>
                </a:solidFill>
              </a:rPr>
              <a:t>for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00B0F0"/>
                </a:solidFill>
              </a:rPr>
              <a:t>c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0000FF"/>
                </a:solidFill>
              </a:rPr>
              <a:t>in</a:t>
            </a:r>
            <a:r>
              <a:rPr lang="en-US" sz="2400" dirty="0"/>
              <a:t> </a:t>
            </a:r>
            <a:r>
              <a:rPr lang="en-US" sz="2400" dirty="0" err="1">
                <a:solidFill>
                  <a:srgbClr val="00B0F0"/>
                </a:solidFill>
              </a:rPr>
              <a:t>v</a:t>
            </a:r>
            <a:r>
              <a:rPr lang="en-US" sz="2400" dirty="0" err="1"/>
              <a:t>.getChildren</a:t>
            </a:r>
            <a:r>
              <a:rPr lang="en-US" sz="2400" dirty="0"/>
              <a:t>()</a:t>
            </a:r>
          </a:p>
          <a:p>
            <a:r>
              <a:rPr lang="en-US" sz="2400" dirty="0"/>
              <a:t>               </a:t>
            </a:r>
            <a:r>
              <a:rPr lang="en-US" sz="2400" dirty="0" err="1">
                <a:solidFill>
                  <a:srgbClr val="00B0F0"/>
                </a:solidFill>
              </a:rPr>
              <a:t>toVisit</a:t>
            </a:r>
            <a:r>
              <a:rPr lang="en-US" sz="2400" dirty="0" err="1"/>
              <a:t>.add</a:t>
            </a:r>
            <a:r>
              <a:rPr lang="en-US" sz="2400" dirty="0"/>
              <a:t>(c)</a:t>
            </a:r>
          </a:p>
        </p:txBody>
      </p:sp>
    </p:spTree>
    <p:extLst>
      <p:ext uri="{BB962C8B-B14F-4D97-AF65-F5344CB8AC3E}">
        <p14:creationId xmlns:p14="http://schemas.microsoft.com/office/powerpoint/2010/main" val="71254311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Rectangle 2">
            <a:extLst>
              <a:ext uri="{FF2B5EF4-FFF2-40B4-BE49-F238E27FC236}">
                <a16:creationId xmlns:a16="http://schemas.microsoft.com/office/drawing/2014/main" id="{EF1EEF13-41ED-4D41-B1D2-1AC90A5F271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1596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Tree DFS</a:t>
            </a:r>
          </a:p>
        </p:txBody>
      </p:sp>
      <p:grpSp>
        <p:nvGrpSpPr>
          <p:cNvPr id="62466" name="Group 4">
            <a:extLst>
              <a:ext uri="{FF2B5EF4-FFF2-40B4-BE49-F238E27FC236}">
                <a16:creationId xmlns:a16="http://schemas.microsoft.com/office/drawing/2014/main" id="{A2807900-401C-1E48-BAA7-AACB1245358D}"/>
              </a:ext>
            </a:extLst>
          </p:cNvPr>
          <p:cNvGrpSpPr>
            <a:grpSpLocks/>
          </p:cNvGrpSpPr>
          <p:nvPr/>
        </p:nvGrpSpPr>
        <p:grpSpPr bwMode="auto">
          <a:xfrm>
            <a:off x="6781800" y="1828800"/>
            <a:ext cx="533400" cy="533400"/>
            <a:chOff x="1824" y="2736"/>
            <a:chExt cx="336" cy="336"/>
          </a:xfrm>
        </p:grpSpPr>
        <p:sp>
          <p:nvSpPr>
            <p:cNvPr id="62493" name="Oval 5">
              <a:extLst>
                <a:ext uri="{FF2B5EF4-FFF2-40B4-BE49-F238E27FC236}">
                  <a16:creationId xmlns:a16="http://schemas.microsoft.com/office/drawing/2014/main" id="{D62D1DCF-2B11-AB40-9AEA-B86E1470FD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2494" name="Text Box 6">
              <a:extLst>
                <a:ext uri="{FF2B5EF4-FFF2-40B4-BE49-F238E27FC236}">
                  <a16:creationId xmlns:a16="http://schemas.microsoft.com/office/drawing/2014/main" id="{C50927AE-4419-C74F-B22A-D00C9CF0F74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A</a:t>
              </a:r>
            </a:p>
          </p:txBody>
        </p:sp>
      </p:grpSp>
      <p:grpSp>
        <p:nvGrpSpPr>
          <p:cNvPr id="62467" name="Group 7">
            <a:extLst>
              <a:ext uri="{FF2B5EF4-FFF2-40B4-BE49-F238E27FC236}">
                <a16:creationId xmlns:a16="http://schemas.microsoft.com/office/drawing/2014/main" id="{9F0A8B03-FB0B-8E46-84E4-0298258B3E3D}"/>
              </a:ext>
            </a:extLst>
          </p:cNvPr>
          <p:cNvGrpSpPr>
            <a:grpSpLocks/>
          </p:cNvGrpSpPr>
          <p:nvPr/>
        </p:nvGrpSpPr>
        <p:grpSpPr bwMode="auto">
          <a:xfrm>
            <a:off x="6019800" y="2819400"/>
            <a:ext cx="533400" cy="533400"/>
            <a:chOff x="1824" y="2736"/>
            <a:chExt cx="336" cy="336"/>
          </a:xfrm>
        </p:grpSpPr>
        <p:sp>
          <p:nvSpPr>
            <p:cNvPr id="62491" name="Oval 8">
              <a:extLst>
                <a:ext uri="{FF2B5EF4-FFF2-40B4-BE49-F238E27FC236}">
                  <a16:creationId xmlns:a16="http://schemas.microsoft.com/office/drawing/2014/main" id="{24CEC88E-D2B5-4442-B117-F4693E7A33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2492" name="Text Box 9">
              <a:extLst>
                <a:ext uri="{FF2B5EF4-FFF2-40B4-BE49-F238E27FC236}">
                  <a16:creationId xmlns:a16="http://schemas.microsoft.com/office/drawing/2014/main" id="{C52C98DC-2E34-F949-BFAB-CB96C6AAC9E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B</a:t>
              </a:r>
            </a:p>
          </p:txBody>
        </p:sp>
      </p:grpSp>
      <p:grpSp>
        <p:nvGrpSpPr>
          <p:cNvPr id="62468" name="Group 10">
            <a:extLst>
              <a:ext uri="{FF2B5EF4-FFF2-40B4-BE49-F238E27FC236}">
                <a16:creationId xmlns:a16="http://schemas.microsoft.com/office/drawing/2014/main" id="{D31BCD07-7A40-E041-B742-173056D8377C}"/>
              </a:ext>
            </a:extLst>
          </p:cNvPr>
          <p:cNvGrpSpPr>
            <a:grpSpLocks/>
          </p:cNvGrpSpPr>
          <p:nvPr/>
        </p:nvGrpSpPr>
        <p:grpSpPr bwMode="auto">
          <a:xfrm>
            <a:off x="5638800" y="4038600"/>
            <a:ext cx="533400" cy="533400"/>
            <a:chOff x="1824" y="2736"/>
            <a:chExt cx="336" cy="336"/>
          </a:xfrm>
        </p:grpSpPr>
        <p:sp>
          <p:nvSpPr>
            <p:cNvPr id="62489" name="Oval 11">
              <a:extLst>
                <a:ext uri="{FF2B5EF4-FFF2-40B4-BE49-F238E27FC236}">
                  <a16:creationId xmlns:a16="http://schemas.microsoft.com/office/drawing/2014/main" id="{C8420394-D932-154D-95F4-C34E6332E0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2490" name="Text Box 12">
              <a:extLst>
                <a:ext uri="{FF2B5EF4-FFF2-40B4-BE49-F238E27FC236}">
                  <a16:creationId xmlns:a16="http://schemas.microsoft.com/office/drawing/2014/main" id="{8EC3D089-65DD-4F41-BF08-1AB2E3A8092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C</a:t>
              </a:r>
            </a:p>
          </p:txBody>
        </p:sp>
      </p:grpSp>
      <p:grpSp>
        <p:nvGrpSpPr>
          <p:cNvPr id="62469" name="Group 13">
            <a:extLst>
              <a:ext uri="{FF2B5EF4-FFF2-40B4-BE49-F238E27FC236}">
                <a16:creationId xmlns:a16="http://schemas.microsoft.com/office/drawing/2014/main" id="{471D229F-8E9A-C849-9900-5324F132873F}"/>
              </a:ext>
            </a:extLst>
          </p:cNvPr>
          <p:cNvGrpSpPr>
            <a:grpSpLocks/>
          </p:cNvGrpSpPr>
          <p:nvPr/>
        </p:nvGrpSpPr>
        <p:grpSpPr bwMode="auto">
          <a:xfrm>
            <a:off x="7848600" y="2819400"/>
            <a:ext cx="533400" cy="533400"/>
            <a:chOff x="1824" y="2736"/>
            <a:chExt cx="336" cy="336"/>
          </a:xfrm>
        </p:grpSpPr>
        <p:sp>
          <p:nvSpPr>
            <p:cNvPr id="62487" name="Oval 14">
              <a:extLst>
                <a:ext uri="{FF2B5EF4-FFF2-40B4-BE49-F238E27FC236}">
                  <a16:creationId xmlns:a16="http://schemas.microsoft.com/office/drawing/2014/main" id="{545AF271-2D76-3D48-BE61-7F77BE4553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2488" name="Text Box 15">
              <a:extLst>
                <a:ext uri="{FF2B5EF4-FFF2-40B4-BE49-F238E27FC236}">
                  <a16:creationId xmlns:a16="http://schemas.microsoft.com/office/drawing/2014/main" id="{FB0844BD-EF24-3D4F-B5F0-199B63B940C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E</a:t>
              </a:r>
            </a:p>
          </p:txBody>
        </p:sp>
      </p:grpSp>
      <p:grpSp>
        <p:nvGrpSpPr>
          <p:cNvPr id="62470" name="Group 16">
            <a:extLst>
              <a:ext uri="{FF2B5EF4-FFF2-40B4-BE49-F238E27FC236}">
                <a16:creationId xmlns:a16="http://schemas.microsoft.com/office/drawing/2014/main" id="{108C4FAC-CB10-5D40-86DD-970F0377EC19}"/>
              </a:ext>
            </a:extLst>
          </p:cNvPr>
          <p:cNvGrpSpPr>
            <a:grpSpLocks/>
          </p:cNvGrpSpPr>
          <p:nvPr/>
        </p:nvGrpSpPr>
        <p:grpSpPr bwMode="auto">
          <a:xfrm>
            <a:off x="6858000" y="2895600"/>
            <a:ext cx="533400" cy="533400"/>
            <a:chOff x="1824" y="2736"/>
            <a:chExt cx="336" cy="336"/>
          </a:xfrm>
        </p:grpSpPr>
        <p:sp>
          <p:nvSpPr>
            <p:cNvPr id="62485" name="Oval 17">
              <a:extLst>
                <a:ext uri="{FF2B5EF4-FFF2-40B4-BE49-F238E27FC236}">
                  <a16:creationId xmlns:a16="http://schemas.microsoft.com/office/drawing/2014/main" id="{FBEA559E-9334-8940-B4E7-1BFE56CA49E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2486" name="Text Box 18">
              <a:extLst>
                <a:ext uri="{FF2B5EF4-FFF2-40B4-BE49-F238E27FC236}">
                  <a16:creationId xmlns:a16="http://schemas.microsoft.com/office/drawing/2014/main" id="{2E2EB309-7F49-3B41-BE50-BA001C0A715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D</a:t>
              </a:r>
            </a:p>
          </p:txBody>
        </p:sp>
      </p:grpSp>
      <p:sp>
        <p:nvSpPr>
          <p:cNvPr id="62471" name="Line 21">
            <a:extLst>
              <a:ext uri="{FF2B5EF4-FFF2-40B4-BE49-F238E27FC236}">
                <a16:creationId xmlns:a16="http://schemas.microsoft.com/office/drawing/2014/main" id="{564F12A7-33C9-A740-8D5A-6E53093D182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162800" y="23622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62472" name="Group 24">
            <a:extLst>
              <a:ext uri="{FF2B5EF4-FFF2-40B4-BE49-F238E27FC236}">
                <a16:creationId xmlns:a16="http://schemas.microsoft.com/office/drawing/2014/main" id="{8FCD8049-CFA0-8B4A-B44F-41580D066570}"/>
              </a:ext>
            </a:extLst>
          </p:cNvPr>
          <p:cNvGrpSpPr>
            <a:grpSpLocks/>
          </p:cNvGrpSpPr>
          <p:nvPr/>
        </p:nvGrpSpPr>
        <p:grpSpPr bwMode="auto">
          <a:xfrm>
            <a:off x="6400800" y="4038600"/>
            <a:ext cx="533400" cy="533400"/>
            <a:chOff x="1824" y="2736"/>
            <a:chExt cx="336" cy="336"/>
          </a:xfrm>
        </p:grpSpPr>
        <p:sp>
          <p:nvSpPr>
            <p:cNvPr id="62483" name="Oval 25">
              <a:extLst>
                <a:ext uri="{FF2B5EF4-FFF2-40B4-BE49-F238E27FC236}">
                  <a16:creationId xmlns:a16="http://schemas.microsoft.com/office/drawing/2014/main" id="{2D4CFE65-7C6F-3145-B09F-4F7AD71F02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2484" name="Text Box 26">
              <a:extLst>
                <a:ext uri="{FF2B5EF4-FFF2-40B4-BE49-F238E27FC236}">
                  <a16:creationId xmlns:a16="http://schemas.microsoft.com/office/drawing/2014/main" id="{EF225486-151C-B144-AA88-053D6861F84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F</a:t>
              </a:r>
            </a:p>
          </p:txBody>
        </p:sp>
      </p:grpSp>
      <p:grpSp>
        <p:nvGrpSpPr>
          <p:cNvPr id="62473" name="Group 27">
            <a:extLst>
              <a:ext uri="{FF2B5EF4-FFF2-40B4-BE49-F238E27FC236}">
                <a16:creationId xmlns:a16="http://schemas.microsoft.com/office/drawing/2014/main" id="{92DE2047-5BD2-704A-A8B4-892190DB924F}"/>
              </a:ext>
            </a:extLst>
          </p:cNvPr>
          <p:cNvGrpSpPr>
            <a:grpSpLocks/>
          </p:cNvGrpSpPr>
          <p:nvPr/>
        </p:nvGrpSpPr>
        <p:grpSpPr bwMode="auto">
          <a:xfrm>
            <a:off x="7924800" y="4038600"/>
            <a:ext cx="533400" cy="533400"/>
            <a:chOff x="1824" y="2736"/>
            <a:chExt cx="336" cy="336"/>
          </a:xfrm>
        </p:grpSpPr>
        <p:sp>
          <p:nvSpPr>
            <p:cNvPr id="62481" name="Oval 28">
              <a:extLst>
                <a:ext uri="{FF2B5EF4-FFF2-40B4-BE49-F238E27FC236}">
                  <a16:creationId xmlns:a16="http://schemas.microsoft.com/office/drawing/2014/main" id="{B94509AC-604E-8643-B931-F6FB0551BD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2482" name="Text Box 29">
              <a:extLst>
                <a:ext uri="{FF2B5EF4-FFF2-40B4-BE49-F238E27FC236}">
                  <a16:creationId xmlns:a16="http://schemas.microsoft.com/office/drawing/2014/main" id="{25E47DCA-7AA6-1546-AA62-3ACB10F9DD1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G</a:t>
              </a:r>
            </a:p>
          </p:txBody>
        </p:sp>
      </p:grpSp>
      <p:sp>
        <p:nvSpPr>
          <p:cNvPr id="62474" name="Line 30">
            <a:extLst>
              <a:ext uri="{FF2B5EF4-FFF2-40B4-BE49-F238E27FC236}">
                <a16:creationId xmlns:a16="http://schemas.microsoft.com/office/drawing/2014/main" id="{56DFB09C-D337-F34D-B5C3-3C640ACB6D1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400800" y="2286000"/>
            <a:ext cx="457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475" name="Line 31">
            <a:extLst>
              <a:ext uri="{FF2B5EF4-FFF2-40B4-BE49-F238E27FC236}">
                <a16:creationId xmlns:a16="http://schemas.microsoft.com/office/drawing/2014/main" id="{9B6AC5CE-3DC5-6049-B329-77E1A848C80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943600" y="3352800"/>
            <a:ext cx="228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476" name="Line 32">
            <a:extLst>
              <a:ext uri="{FF2B5EF4-FFF2-40B4-BE49-F238E27FC236}">
                <a16:creationId xmlns:a16="http://schemas.microsoft.com/office/drawing/2014/main" id="{EFAA3B17-003E-AB42-9F9E-03160A5EE851}"/>
              </a:ext>
            </a:extLst>
          </p:cNvPr>
          <p:cNvSpPr>
            <a:spLocks noChangeShapeType="1"/>
          </p:cNvSpPr>
          <p:nvPr/>
        </p:nvSpPr>
        <p:spPr bwMode="auto">
          <a:xfrm>
            <a:off x="6324600" y="3352800"/>
            <a:ext cx="3048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477" name="Line 33">
            <a:extLst>
              <a:ext uri="{FF2B5EF4-FFF2-40B4-BE49-F238E27FC236}">
                <a16:creationId xmlns:a16="http://schemas.microsoft.com/office/drawing/2014/main" id="{BB4BBC69-B204-C649-A90E-F4999C2142A0}"/>
              </a:ext>
            </a:extLst>
          </p:cNvPr>
          <p:cNvSpPr>
            <a:spLocks noChangeShapeType="1"/>
          </p:cNvSpPr>
          <p:nvPr/>
        </p:nvSpPr>
        <p:spPr bwMode="auto">
          <a:xfrm>
            <a:off x="7315200" y="2209800"/>
            <a:ext cx="685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478" name="Line 34">
            <a:extLst>
              <a:ext uri="{FF2B5EF4-FFF2-40B4-BE49-F238E27FC236}">
                <a16:creationId xmlns:a16="http://schemas.microsoft.com/office/drawing/2014/main" id="{89BF6DF5-D10D-D14A-9CAE-E4DF4AD612BE}"/>
              </a:ext>
            </a:extLst>
          </p:cNvPr>
          <p:cNvSpPr>
            <a:spLocks noChangeShapeType="1"/>
          </p:cNvSpPr>
          <p:nvPr/>
        </p:nvSpPr>
        <p:spPr bwMode="auto">
          <a:xfrm>
            <a:off x="8153400" y="33528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480" name="Text Box 37">
            <a:extLst>
              <a:ext uri="{FF2B5EF4-FFF2-40B4-BE49-F238E27FC236}">
                <a16:creationId xmlns:a16="http://schemas.microsoft.com/office/drawing/2014/main" id="{77B61C75-3123-0640-B02E-B686A999F7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99324" y="5410200"/>
            <a:ext cx="3200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/>
              <a:t>s:</a:t>
            </a:r>
          </a:p>
        </p:txBody>
      </p:sp>
      <p:sp>
        <p:nvSpPr>
          <p:cNvPr id="32" name="Text Box 37">
            <a:extLst>
              <a:ext uri="{FF2B5EF4-FFF2-40B4-BE49-F238E27FC236}">
                <a16:creationId xmlns:a16="http://schemas.microsoft.com/office/drawing/2014/main" id="{AAC1ED08-ABFD-7441-9822-C26D0A1206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863" y="5929313"/>
            <a:ext cx="3200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/>
              <a:t>printed: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77E372B2-D2CE-1C40-816C-D82F4787978D}"/>
              </a:ext>
            </a:extLst>
          </p:cNvPr>
          <p:cNvSpPr txBox="1"/>
          <p:nvPr/>
        </p:nvSpPr>
        <p:spPr>
          <a:xfrm>
            <a:off x="198863" y="1767870"/>
            <a:ext cx="268532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C00000"/>
                </a:solidFill>
              </a:rPr>
              <a:t>treeDFS</a:t>
            </a:r>
            <a:r>
              <a:rPr lang="en-US" sz="2400" dirty="0"/>
              <a:t>( </a:t>
            </a:r>
            <a:r>
              <a:rPr lang="en-US" sz="2400" dirty="0">
                <a:solidFill>
                  <a:srgbClr val="00B0F0"/>
                </a:solidFill>
              </a:rPr>
              <a:t>start</a:t>
            </a:r>
            <a:r>
              <a:rPr lang="en-US" sz="2400" dirty="0"/>
              <a:t> )</a:t>
            </a:r>
          </a:p>
          <a:p>
            <a:r>
              <a:rPr lang="en-US" sz="2400" dirty="0"/>
              <a:t>     </a:t>
            </a:r>
            <a:r>
              <a:rPr lang="en-US" sz="2400" dirty="0">
                <a:solidFill>
                  <a:srgbClr val="00B0F0"/>
                </a:solidFill>
              </a:rPr>
              <a:t>s</a:t>
            </a:r>
            <a:r>
              <a:rPr lang="en-US" sz="2400" dirty="0"/>
              <a:t> = new Stack()</a:t>
            </a:r>
          </a:p>
          <a:p>
            <a:r>
              <a:rPr lang="en-US" sz="2400" dirty="0"/>
              <a:t>     </a:t>
            </a:r>
            <a:r>
              <a:rPr lang="en-US" sz="2400" dirty="0" err="1">
                <a:solidFill>
                  <a:srgbClr val="00B0F0"/>
                </a:solidFill>
              </a:rPr>
              <a:t>s</a:t>
            </a:r>
            <a:r>
              <a:rPr lang="en-US" sz="2400" dirty="0" err="1"/>
              <a:t>.add</a:t>
            </a:r>
            <a:r>
              <a:rPr lang="en-US" sz="2400" dirty="0"/>
              <a:t>(</a:t>
            </a:r>
            <a:r>
              <a:rPr lang="en-US" sz="2400" dirty="0">
                <a:solidFill>
                  <a:srgbClr val="00B0F0"/>
                </a:solidFill>
              </a:rPr>
              <a:t>start</a:t>
            </a:r>
            <a:r>
              <a:rPr lang="en-US" sz="2400" dirty="0"/>
              <a:t>)</a:t>
            </a:r>
          </a:p>
          <a:p>
            <a:r>
              <a:rPr lang="en-US" sz="2400" dirty="0"/>
              <a:t>     </a:t>
            </a:r>
            <a:r>
              <a:rPr lang="en-US" sz="2400" dirty="0" err="1">
                <a:solidFill>
                  <a:srgbClr val="C00000"/>
                </a:solidFill>
              </a:rPr>
              <a:t>treeSearch</a:t>
            </a:r>
            <a:r>
              <a:rPr lang="en-US" sz="2400" dirty="0"/>
              <a:t>(</a:t>
            </a:r>
            <a:r>
              <a:rPr lang="en-US" sz="2400" dirty="0">
                <a:solidFill>
                  <a:srgbClr val="00B0F0"/>
                </a:solidFill>
              </a:rPr>
              <a:t>s</a:t>
            </a:r>
            <a:r>
              <a:rPr lang="en-US" sz="2400" dirty="0"/>
              <a:t>)</a:t>
            </a:r>
          </a:p>
        </p:txBody>
      </p:sp>
      <p:sp>
        <p:nvSpPr>
          <p:cNvPr id="35" name="Rectangle 32">
            <a:extLst>
              <a:ext uri="{FF2B5EF4-FFF2-40B4-BE49-F238E27FC236}">
                <a16:creationId xmlns:a16="http://schemas.microsoft.com/office/drawing/2014/main" id="{E052D628-4AFF-354F-92B9-6DE2FB02ED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3664" y="2194933"/>
            <a:ext cx="2380524" cy="1157868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387194945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Rectangle 2">
            <a:extLst>
              <a:ext uri="{FF2B5EF4-FFF2-40B4-BE49-F238E27FC236}">
                <a16:creationId xmlns:a16="http://schemas.microsoft.com/office/drawing/2014/main" id="{EF1EEF13-41ED-4D41-B1D2-1AC90A5F271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1596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Tree DFS</a:t>
            </a:r>
          </a:p>
        </p:txBody>
      </p:sp>
      <p:grpSp>
        <p:nvGrpSpPr>
          <p:cNvPr id="62466" name="Group 4">
            <a:extLst>
              <a:ext uri="{FF2B5EF4-FFF2-40B4-BE49-F238E27FC236}">
                <a16:creationId xmlns:a16="http://schemas.microsoft.com/office/drawing/2014/main" id="{A2807900-401C-1E48-BAA7-AACB1245358D}"/>
              </a:ext>
            </a:extLst>
          </p:cNvPr>
          <p:cNvGrpSpPr>
            <a:grpSpLocks/>
          </p:cNvGrpSpPr>
          <p:nvPr/>
        </p:nvGrpSpPr>
        <p:grpSpPr bwMode="auto">
          <a:xfrm>
            <a:off x="6781800" y="1828800"/>
            <a:ext cx="533400" cy="533400"/>
            <a:chOff x="1824" y="2736"/>
            <a:chExt cx="336" cy="336"/>
          </a:xfrm>
        </p:grpSpPr>
        <p:sp>
          <p:nvSpPr>
            <p:cNvPr id="62493" name="Oval 5">
              <a:extLst>
                <a:ext uri="{FF2B5EF4-FFF2-40B4-BE49-F238E27FC236}">
                  <a16:creationId xmlns:a16="http://schemas.microsoft.com/office/drawing/2014/main" id="{D62D1DCF-2B11-AB40-9AEA-B86E1470FD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2494" name="Text Box 6">
              <a:extLst>
                <a:ext uri="{FF2B5EF4-FFF2-40B4-BE49-F238E27FC236}">
                  <a16:creationId xmlns:a16="http://schemas.microsoft.com/office/drawing/2014/main" id="{C50927AE-4419-C74F-B22A-D00C9CF0F74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A</a:t>
              </a:r>
            </a:p>
          </p:txBody>
        </p:sp>
      </p:grpSp>
      <p:grpSp>
        <p:nvGrpSpPr>
          <p:cNvPr id="62467" name="Group 7">
            <a:extLst>
              <a:ext uri="{FF2B5EF4-FFF2-40B4-BE49-F238E27FC236}">
                <a16:creationId xmlns:a16="http://schemas.microsoft.com/office/drawing/2014/main" id="{9F0A8B03-FB0B-8E46-84E4-0298258B3E3D}"/>
              </a:ext>
            </a:extLst>
          </p:cNvPr>
          <p:cNvGrpSpPr>
            <a:grpSpLocks/>
          </p:cNvGrpSpPr>
          <p:nvPr/>
        </p:nvGrpSpPr>
        <p:grpSpPr bwMode="auto">
          <a:xfrm>
            <a:off x="6019800" y="2819400"/>
            <a:ext cx="533400" cy="533400"/>
            <a:chOff x="1824" y="2736"/>
            <a:chExt cx="336" cy="336"/>
          </a:xfrm>
        </p:grpSpPr>
        <p:sp>
          <p:nvSpPr>
            <p:cNvPr id="62491" name="Oval 8">
              <a:extLst>
                <a:ext uri="{FF2B5EF4-FFF2-40B4-BE49-F238E27FC236}">
                  <a16:creationId xmlns:a16="http://schemas.microsoft.com/office/drawing/2014/main" id="{24CEC88E-D2B5-4442-B117-F4693E7A33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2492" name="Text Box 9">
              <a:extLst>
                <a:ext uri="{FF2B5EF4-FFF2-40B4-BE49-F238E27FC236}">
                  <a16:creationId xmlns:a16="http://schemas.microsoft.com/office/drawing/2014/main" id="{C52C98DC-2E34-F949-BFAB-CB96C6AAC9E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B</a:t>
              </a:r>
            </a:p>
          </p:txBody>
        </p:sp>
      </p:grpSp>
      <p:grpSp>
        <p:nvGrpSpPr>
          <p:cNvPr id="62468" name="Group 10">
            <a:extLst>
              <a:ext uri="{FF2B5EF4-FFF2-40B4-BE49-F238E27FC236}">
                <a16:creationId xmlns:a16="http://schemas.microsoft.com/office/drawing/2014/main" id="{D31BCD07-7A40-E041-B742-173056D8377C}"/>
              </a:ext>
            </a:extLst>
          </p:cNvPr>
          <p:cNvGrpSpPr>
            <a:grpSpLocks/>
          </p:cNvGrpSpPr>
          <p:nvPr/>
        </p:nvGrpSpPr>
        <p:grpSpPr bwMode="auto">
          <a:xfrm>
            <a:off x="5638800" y="4038600"/>
            <a:ext cx="533400" cy="533400"/>
            <a:chOff x="1824" y="2736"/>
            <a:chExt cx="336" cy="336"/>
          </a:xfrm>
        </p:grpSpPr>
        <p:sp>
          <p:nvSpPr>
            <p:cNvPr id="62489" name="Oval 11">
              <a:extLst>
                <a:ext uri="{FF2B5EF4-FFF2-40B4-BE49-F238E27FC236}">
                  <a16:creationId xmlns:a16="http://schemas.microsoft.com/office/drawing/2014/main" id="{C8420394-D932-154D-95F4-C34E6332E0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2490" name="Text Box 12">
              <a:extLst>
                <a:ext uri="{FF2B5EF4-FFF2-40B4-BE49-F238E27FC236}">
                  <a16:creationId xmlns:a16="http://schemas.microsoft.com/office/drawing/2014/main" id="{8EC3D089-65DD-4F41-BF08-1AB2E3A8092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C</a:t>
              </a:r>
            </a:p>
          </p:txBody>
        </p:sp>
      </p:grpSp>
      <p:grpSp>
        <p:nvGrpSpPr>
          <p:cNvPr id="62469" name="Group 13">
            <a:extLst>
              <a:ext uri="{FF2B5EF4-FFF2-40B4-BE49-F238E27FC236}">
                <a16:creationId xmlns:a16="http://schemas.microsoft.com/office/drawing/2014/main" id="{471D229F-8E9A-C849-9900-5324F132873F}"/>
              </a:ext>
            </a:extLst>
          </p:cNvPr>
          <p:cNvGrpSpPr>
            <a:grpSpLocks/>
          </p:cNvGrpSpPr>
          <p:nvPr/>
        </p:nvGrpSpPr>
        <p:grpSpPr bwMode="auto">
          <a:xfrm>
            <a:off x="7848600" y="2819400"/>
            <a:ext cx="533400" cy="533400"/>
            <a:chOff x="1824" y="2736"/>
            <a:chExt cx="336" cy="336"/>
          </a:xfrm>
        </p:grpSpPr>
        <p:sp>
          <p:nvSpPr>
            <p:cNvPr id="62487" name="Oval 14">
              <a:extLst>
                <a:ext uri="{FF2B5EF4-FFF2-40B4-BE49-F238E27FC236}">
                  <a16:creationId xmlns:a16="http://schemas.microsoft.com/office/drawing/2014/main" id="{545AF271-2D76-3D48-BE61-7F77BE4553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2488" name="Text Box 15">
              <a:extLst>
                <a:ext uri="{FF2B5EF4-FFF2-40B4-BE49-F238E27FC236}">
                  <a16:creationId xmlns:a16="http://schemas.microsoft.com/office/drawing/2014/main" id="{FB0844BD-EF24-3D4F-B5F0-199B63B940C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E</a:t>
              </a:r>
            </a:p>
          </p:txBody>
        </p:sp>
      </p:grpSp>
      <p:grpSp>
        <p:nvGrpSpPr>
          <p:cNvPr id="62470" name="Group 16">
            <a:extLst>
              <a:ext uri="{FF2B5EF4-FFF2-40B4-BE49-F238E27FC236}">
                <a16:creationId xmlns:a16="http://schemas.microsoft.com/office/drawing/2014/main" id="{108C4FAC-CB10-5D40-86DD-970F0377EC19}"/>
              </a:ext>
            </a:extLst>
          </p:cNvPr>
          <p:cNvGrpSpPr>
            <a:grpSpLocks/>
          </p:cNvGrpSpPr>
          <p:nvPr/>
        </p:nvGrpSpPr>
        <p:grpSpPr bwMode="auto">
          <a:xfrm>
            <a:off x="6858000" y="2895600"/>
            <a:ext cx="533400" cy="533400"/>
            <a:chOff x="1824" y="2736"/>
            <a:chExt cx="336" cy="336"/>
          </a:xfrm>
        </p:grpSpPr>
        <p:sp>
          <p:nvSpPr>
            <p:cNvPr id="62485" name="Oval 17">
              <a:extLst>
                <a:ext uri="{FF2B5EF4-FFF2-40B4-BE49-F238E27FC236}">
                  <a16:creationId xmlns:a16="http://schemas.microsoft.com/office/drawing/2014/main" id="{FBEA559E-9334-8940-B4E7-1BFE56CA49E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2486" name="Text Box 18">
              <a:extLst>
                <a:ext uri="{FF2B5EF4-FFF2-40B4-BE49-F238E27FC236}">
                  <a16:creationId xmlns:a16="http://schemas.microsoft.com/office/drawing/2014/main" id="{2E2EB309-7F49-3B41-BE50-BA001C0A715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D</a:t>
              </a:r>
            </a:p>
          </p:txBody>
        </p:sp>
      </p:grpSp>
      <p:sp>
        <p:nvSpPr>
          <p:cNvPr id="62471" name="Line 21">
            <a:extLst>
              <a:ext uri="{FF2B5EF4-FFF2-40B4-BE49-F238E27FC236}">
                <a16:creationId xmlns:a16="http://schemas.microsoft.com/office/drawing/2014/main" id="{564F12A7-33C9-A740-8D5A-6E53093D182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162800" y="23622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62472" name="Group 24">
            <a:extLst>
              <a:ext uri="{FF2B5EF4-FFF2-40B4-BE49-F238E27FC236}">
                <a16:creationId xmlns:a16="http://schemas.microsoft.com/office/drawing/2014/main" id="{8FCD8049-CFA0-8B4A-B44F-41580D066570}"/>
              </a:ext>
            </a:extLst>
          </p:cNvPr>
          <p:cNvGrpSpPr>
            <a:grpSpLocks/>
          </p:cNvGrpSpPr>
          <p:nvPr/>
        </p:nvGrpSpPr>
        <p:grpSpPr bwMode="auto">
          <a:xfrm>
            <a:off x="6400800" y="4038600"/>
            <a:ext cx="533400" cy="533400"/>
            <a:chOff x="1824" y="2736"/>
            <a:chExt cx="336" cy="336"/>
          </a:xfrm>
        </p:grpSpPr>
        <p:sp>
          <p:nvSpPr>
            <p:cNvPr id="62483" name="Oval 25">
              <a:extLst>
                <a:ext uri="{FF2B5EF4-FFF2-40B4-BE49-F238E27FC236}">
                  <a16:creationId xmlns:a16="http://schemas.microsoft.com/office/drawing/2014/main" id="{2D4CFE65-7C6F-3145-B09F-4F7AD71F02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2484" name="Text Box 26">
              <a:extLst>
                <a:ext uri="{FF2B5EF4-FFF2-40B4-BE49-F238E27FC236}">
                  <a16:creationId xmlns:a16="http://schemas.microsoft.com/office/drawing/2014/main" id="{EF225486-151C-B144-AA88-053D6861F84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F</a:t>
              </a:r>
            </a:p>
          </p:txBody>
        </p:sp>
      </p:grpSp>
      <p:grpSp>
        <p:nvGrpSpPr>
          <p:cNvPr id="62473" name="Group 27">
            <a:extLst>
              <a:ext uri="{FF2B5EF4-FFF2-40B4-BE49-F238E27FC236}">
                <a16:creationId xmlns:a16="http://schemas.microsoft.com/office/drawing/2014/main" id="{92DE2047-5BD2-704A-A8B4-892190DB924F}"/>
              </a:ext>
            </a:extLst>
          </p:cNvPr>
          <p:cNvGrpSpPr>
            <a:grpSpLocks/>
          </p:cNvGrpSpPr>
          <p:nvPr/>
        </p:nvGrpSpPr>
        <p:grpSpPr bwMode="auto">
          <a:xfrm>
            <a:off x="7924800" y="4038600"/>
            <a:ext cx="533400" cy="533400"/>
            <a:chOff x="1824" y="2736"/>
            <a:chExt cx="336" cy="336"/>
          </a:xfrm>
        </p:grpSpPr>
        <p:sp>
          <p:nvSpPr>
            <p:cNvPr id="62481" name="Oval 28">
              <a:extLst>
                <a:ext uri="{FF2B5EF4-FFF2-40B4-BE49-F238E27FC236}">
                  <a16:creationId xmlns:a16="http://schemas.microsoft.com/office/drawing/2014/main" id="{B94509AC-604E-8643-B931-F6FB0551BD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2482" name="Text Box 29">
              <a:extLst>
                <a:ext uri="{FF2B5EF4-FFF2-40B4-BE49-F238E27FC236}">
                  <a16:creationId xmlns:a16="http://schemas.microsoft.com/office/drawing/2014/main" id="{25E47DCA-7AA6-1546-AA62-3ACB10F9DD1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G</a:t>
              </a:r>
            </a:p>
          </p:txBody>
        </p:sp>
      </p:grpSp>
      <p:sp>
        <p:nvSpPr>
          <p:cNvPr id="62474" name="Line 30">
            <a:extLst>
              <a:ext uri="{FF2B5EF4-FFF2-40B4-BE49-F238E27FC236}">
                <a16:creationId xmlns:a16="http://schemas.microsoft.com/office/drawing/2014/main" id="{56DFB09C-D337-F34D-B5C3-3C640ACB6D1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400800" y="2286000"/>
            <a:ext cx="457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475" name="Line 31">
            <a:extLst>
              <a:ext uri="{FF2B5EF4-FFF2-40B4-BE49-F238E27FC236}">
                <a16:creationId xmlns:a16="http://schemas.microsoft.com/office/drawing/2014/main" id="{9B6AC5CE-3DC5-6049-B329-77E1A848C80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943600" y="3352800"/>
            <a:ext cx="228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476" name="Line 32">
            <a:extLst>
              <a:ext uri="{FF2B5EF4-FFF2-40B4-BE49-F238E27FC236}">
                <a16:creationId xmlns:a16="http://schemas.microsoft.com/office/drawing/2014/main" id="{EFAA3B17-003E-AB42-9F9E-03160A5EE851}"/>
              </a:ext>
            </a:extLst>
          </p:cNvPr>
          <p:cNvSpPr>
            <a:spLocks noChangeShapeType="1"/>
          </p:cNvSpPr>
          <p:nvPr/>
        </p:nvSpPr>
        <p:spPr bwMode="auto">
          <a:xfrm>
            <a:off x="6324600" y="3352800"/>
            <a:ext cx="3048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477" name="Line 33">
            <a:extLst>
              <a:ext uri="{FF2B5EF4-FFF2-40B4-BE49-F238E27FC236}">
                <a16:creationId xmlns:a16="http://schemas.microsoft.com/office/drawing/2014/main" id="{BB4BBC69-B204-C649-A90E-F4999C2142A0}"/>
              </a:ext>
            </a:extLst>
          </p:cNvPr>
          <p:cNvSpPr>
            <a:spLocks noChangeShapeType="1"/>
          </p:cNvSpPr>
          <p:nvPr/>
        </p:nvSpPr>
        <p:spPr bwMode="auto">
          <a:xfrm>
            <a:off x="7315200" y="2209800"/>
            <a:ext cx="685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478" name="Line 34">
            <a:extLst>
              <a:ext uri="{FF2B5EF4-FFF2-40B4-BE49-F238E27FC236}">
                <a16:creationId xmlns:a16="http://schemas.microsoft.com/office/drawing/2014/main" id="{89BF6DF5-D10D-D14A-9CAE-E4DF4AD612BE}"/>
              </a:ext>
            </a:extLst>
          </p:cNvPr>
          <p:cNvSpPr>
            <a:spLocks noChangeShapeType="1"/>
          </p:cNvSpPr>
          <p:nvPr/>
        </p:nvSpPr>
        <p:spPr bwMode="auto">
          <a:xfrm>
            <a:off x="8153400" y="33528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480" name="Text Box 37">
            <a:extLst>
              <a:ext uri="{FF2B5EF4-FFF2-40B4-BE49-F238E27FC236}">
                <a16:creationId xmlns:a16="http://schemas.microsoft.com/office/drawing/2014/main" id="{77B61C75-3123-0640-B02E-B686A999F7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99324" y="5410200"/>
            <a:ext cx="3200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/>
              <a:t>s: </a:t>
            </a:r>
            <a:r>
              <a:rPr lang="en-US" altLang="en-US" sz="2800" dirty="0">
                <a:solidFill>
                  <a:srgbClr val="0000FF"/>
                </a:solidFill>
              </a:rPr>
              <a:t>A</a:t>
            </a:r>
          </a:p>
        </p:txBody>
      </p:sp>
      <p:sp>
        <p:nvSpPr>
          <p:cNvPr id="32" name="Text Box 37">
            <a:extLst>
              <a:ext uri="{FF2B5EF4-FFF2-40B4-BE49-F238E27FC236}">
                <a16:creationId xmlns:a16="http://schemas.microsoft.com/office/drawing/2014/main" id="{AAC1ED08-ABFD-7441-9822-C26D0A1206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863" y="5929313"/>
            <a:ext cx="3200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/>
              <a:t>printed: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77E372B2-D2CE-1C40-816C-D82F4787978D}"/>
              </a:ext>
            </a:extLst>
          </p:cNvPr>
          <p:cNvSpPr txBox="1"/>
          <p:nvPr/>
        </p:nvSpPr>
        <p:spPr>
          <a:xfrm>
            <a:off x="198863" y="1767870"/>
            <a:ext cx="268532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C00000"/>
                </a:solidFill>
              </a:rPr>
              <a:t>treeDFS</a:t>
            </a:r>
            <a:r>
              <a:rPr lang="en-US" sz="2400" dirty="0"/>
              <a:t>( </a:t>
            </a:r>
            <a:r>
              <a:rPr lang="en-US" sz="2400" dirty="0">
                <a:solidFill>
                  <a:srgbClr val="00B0F0"/>
                </a:solidFill>
              </a:rPr>
              <a:t>start</a:t>
            </a:r>
            <a:r>
              <a:rPr lang="en-US" sz="2400" dirty="0"/>
              <a:t> )</a:t>
            </a:r>
          </a:p>
          <a:p>
            <a:r>
              <a:rPr lang="en-US" sz="2400" dirty="0"/>
              <a:t>     </a:t>
            </a:r>
            <a:r>
              <a:rPr lang="en-US" sz="2400" dirty="0">
                <a:solidFill>
                  <a:srgbClr val="00B0F0"/>
                </a:solidFill>
              </a:rPr>
              <a:t>s</a:t>
            </a:r>
            <a:r>
              <a:rPr lang="en-US" sz="2400" dirty="0"/>
              <a:t> = new Stack()</a:t>
            </a:r>
          </a:p>
          <a:p>
            <a:r>
              <a:rPr lang="en-US" sz="2400" dirty="0"/>
              <a:t>     </a:t>
            </a:r>
            <a:r>
              <a:rPr lang="en-US" sz="2400" dirty="0" err="1">
                <a:solidFill>
                  <a:srgbClr val="00B0F0"/>
                </a:solidFill>
              </a:rPr>
              <a:t>s</a:t>
            </a:r>
            <a:r>
              <a:rPr lang="en-US" sz="2400" dirty="0" err="1"/>
              <a:t>.add</a:t>
            </a:r>
            <a:r>
              <a:rPr lang="en-US" sz="2400" dirty="0"/>
              <a:t>(</a:t>
            </a:r>
            <a:r>
              <a:rPr lang="en-US" sz="2400" dirty="0">
                <a:solidFill>
                  <a:srgbClr val="00B0F0"/>
                </a:solidFill>
              </a:rPr>
              <a:t>start</a:t>
            </a:r>
            <a:r>
              <a:rPr lang="en-US" sz="2400" dirty="0"/>
              <a:t>)</a:t>
            </a:r>
          </a:p>
          <a:p>
            <a:r>
              <a:rPr lang="en-US" sz="2400" dirty="0"/>
              <a:t>     </a:t>
            </a:r>
            <a:r>
              <a:rPr lang="en-US" sz="2400" dirty="0" err="1">
                <a:solidFill>
                  <a:srgbClr val="C00000"/>
                </a:solidFill>
              </a:rPr>
              <a:t>treeSearch</a:t>
            </a:r>
            <a:r>
              <a:rPr lang="en-US" sz="2400" dirty="0"/>
              <a:t>(</a:t>
            </a:r>
            <a:r>
              <a:rPr lang="en-US" sz="2400" dirty="0">
                <a:solidFill>
                  <a:srgbClr val="00B0F0"/>
                </a:solidFill>
              </a:rPr>
              <a:t>s</a:t>
            </a:r>
            <a:r>
              <a:rPr lang="en-US" sz="2400" dirty="0"/>
              <a:t>)</a:t>
            </a:r>
          </a:p>
        </p:txBody>
      </p:sp>
      <p:sp>
        <p:nvSpPr>
          <p:cNvPr id="35" name="Rectangle 32">
            <a:extLst>
              <a:ext uri="{FF2B5EF4-FFF2-40B4-BE49-F238E27FC236}">
                <a16:creationId xmlns:a16="http://schemas.microsoft.com/office/drawing/2014/main" id="{E052D628-4AFF-354F-92B9-6DE2FB02ED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3664" y="2194933"/>
            <a:ext cx="2380524" cy="1157868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357855523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2">
            <a:extLst>
              <a:ext uri="{FF2B5EF4-FFF2-40B4-BE49-F238E27FC236}">
                <a16:creationId xmlns:a16="http://schemas.microsoft.com/office/drawing/2014/main" id="{0FD67347-FA38-174A-8070-BA3E0D8ABB7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1596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Tree DFS</a:t>
            </a:r>
          </a:p>
        </p:txBody>
      </p:sp>
      <p:grpSp>
        <p:nvGrpSpPr>
          <p:cNvPr id="63490" name="Group 3">
            <a:extLst>
              <a:ext uri="{FF2B5EF4-FFF2-40B4-BE49-F238E27FC236}">
                <a16:creationId xmlns:a16="http://schemas.microsoft.com/office/drawing/2014/main" id="{8E40CC99-6095-9F4D-9452-23425CC55CF7}"/>
              </a:ext>
            </a:extLst>
          </p:cNvPr>
          <p:cNvGrpSpPr>
            <a:grpSpLocks/>
          </p:cNvGrpSpPr>
          <p:nvPr/>
        </p:nvGrpSpPr>
        <p:grpSpPr bwMode="auto">
          <a:xfrm>
            <a:off x="6781800" y="1828800"/>
            <a:ext cx="533400" cy="533400"/>
            <a:chOff x="1824" y="2736"/>
            <a:chExt cx="336" cy="336"/>
          </a:xfrm>
        </p:grpSpPr>
        <p:sp>
          <p:nvSpPr>
            <p:cNvPr id="63518" name="Oval 4">
              <a:extLst>
                <a:ext uri="{FF2B5EF4-FFF2-40B4-BE49-F238E27FC236}">
                  <a16:creationId xmlns:a16="http://schemas.microsoft.com/office/drawing/2014/main" id="{57AA6808-D62F-4A44-A6A0-0B6831E086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3519" name="Text Box 5">
              <a:extLst>
                <a:ext uri="{FF2B5EF4-FFF2-40B4-BE49-F238E27FC236}">
                  <a16:creationId xmlns:a16="http://schemas.microsoft.com/office/drawing/2014/main" id="{5842F0D7-4C8E-444E-947B-2E079C0085C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A</a:t>
              </a:r>
            </a:p>
          </p:txBody>
        </p:sp>
      </p:grpSp>
      <p:grpSp>
        <p:nvGrpSpPr>
          <p:cNvPr id="63491" name="Group 6">
            <a:extLst>
              <a:ext uri="{FF2B5EF4-FFF2-40B4-BE49-F238E27FC236}">
                <a16:creationId xmlns:a16="http://schemas.microsoft.com/office/drawing/2014/main" id="{17481815-7003-7746-8AE1-DE526D914EBF}"/>
              </a:ext>
            </a:extLst>
          </p:cNvPr>
          <p:cNvGrpSpPr>
            <a:grpSpLocks/>
          </p:cNvGrpSpPr>
          <p:nvPr/>
        </p:nvGrpSpPr>
        <p:grpSpPr bwMode="auto">
          <a:xfrm>
            <a:off x="6019800" y="2819400"/>
            <a:ext cx="533400" cy="533400"/>
            <a:chOff x="1824" y="2736"/>
            <a:chExt cx="336" cy="336"/>
          </a:xfrm>
        </p:grpSpPr>
        <p:sp>
          <p:nvSpPr>
            <p:cNvPr id="63516" name="Oval 7">
              <a:extLst>
                <a:ext uri="{FF2B5EF4-FFF2-40B4-BE49-F238E27FC236}">
                  <a16:creationId xmlns:a16="http://schemas.microsoft.com/office/drawing/2014/main" id="{30A1A50D-ADCB-AF4C-A726-FBFA97452D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3517" name="Text Box 8">
              <a:extLst>
                <a:ext uri="{FF2B5EF4-FFF2-40B4-BE49-F238E27FC236}">
                  <a16:creationId xmlns:a16="http://schemas.microsoft.com/office/drawing/2014/main" id="{D04B0DEC-0080-AE40-9293-376D4B48DD0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B</a:t>
              </a:r>
            </a:p>
          </p:txBody>
        </p:sp>
      </p:grpSp>
      <p:grpSp>
        <p:nvGrpSpPr>
          <p:cNvPr id="63492" name="Group 9">
            <a:extLst>
              <a:ext uri="{FF2B5EF4-FFF2-40B4-BE49-F238E27FC236}">
                <a16:creationId xmlns:a16="http://schemas.microsoft.com/office/drawing/2014/main" id="{8C91900C-A4B9-E040-B91F-33753D470300}"/>
              </a:ext>
            </a:extLst>
          </p:cNvPr>
          <p:cNvGrpSpPr>
            <a:grpSpLocks/>
          </p:cNvGrpSpPr>
          <p:nvPr/>
        </p:nvGrpSpPr>
        <p:grpSpPr bwMode="auto">
          <a:xfrm>
            <a:off x="5638800" y="4038600"/>
            <a:ext cx="533400" cy="533400"/>
            <a:chOff x="1824" y="2736"/>
            <a:chExt cx="336" cy="336"/>
          </a:xfrm>
        </p:grpSpPr>
        <p:sp>
          <p:nvSpPr>
            <p:cNvPr id="63514" name="Oval 10">
              <a:extLst>
                <a:ext uri="{FF2B5EF4-FFF2-40B4-BE49-F238E27FC236}">
                  <a16:creationId xmlns:a16="http://schemas.microsoft.com/office/drawing/2014/main" id="{E2DF4779-1482-7B46-9A9A-0301BEF220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3515" name="Text Box 11">
              <a:extLst>
                <a:ext uri="{FF2B5EF4-FFF2-40B4-BE49-F238E27FC236}">
                  <a16:creationId xmlns:a16="http://schemas.microsoft.com/office/drawing/2014/main" id="{6EC27931-DAE4-4B40-B9D6-C5A49652628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C</a:t>
              </a:r>
            </a:p>
          </p:txBody>
        </p:sp>
      </p:grpSp>
      <p:grpSp>
        <p:nvGrpSpPr>
          <p:cNvPr id="63493" name="Group 12">
            <a:extLst>
              <a:ext uri="{FF2B5EF4-FFF2-40B4-BE49-F238E27FC236}">
                <a16:creationId xmlns:a16="http://schemas.microsoft.com/office/drawing/2014/main" id="{D47E112C-A2E6-BD47-A503-FBDF67EEAFE9}"/>
              </a:ext>
            </a:extLst>
          </p:cNvPr>
          <p:cNvGrpSpPr>
            <a:grpSpLocks/>
          </p:cNvGrpSpPr>
          <p:nvPr/>
        </p:nvGrpSpPr>
        <p:grpSpPr bwMode="auto">
          <a:xfrm>
            <a:off x="7848600" y="2819400"/>
            <a:ext cx="533400" cy="533400"/>
            <a:chOff x="1824" y="2736"/>
            <a:chExt cx="336" cy="336"/>
          </a:xfrm>
        </p:grpSpPr>
        <p:sp>
          <p:nvSpPr>
            <p:cNvPr id="63512" name="Oval 13">
              <a:extLst>
                <a:ext uri="{FF2B5EF4-FFF2-40B4-BE49-F238E27FC236}">
                  <a16:creationId xmlns:a16="http://schemas.microsoft.com/office/drawing/2014/main" id="{93B8F36F-70CF-E74D-9A97-B28E2371ED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3513" name="Text Box 14">
              <a:extLst>
                <a:ext uri="{FF2B5EF4-FFF2-40B4-BE49-F238E27FC236}">
                  <a16:creationId xmlns:a16="http://schemas.microsoft.com/office/drawing/2014/main" id="{A9FF7ECB-2888-D04A-9DE5-50F43E4D042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E</a:t>
              </a:r>
            </a:p>
          </p:txBody>
        </p:sp>
      </p:grpSp>
      <p:grpSp>
        <p:nvGrpSpPr>
          <p:cNvPr id="63494" name="Group 15">
            <a:extLst>
              <a:ext uri="{FF2B5EF4-FFF2-40B4-BE49-F238E27FC236}">
                <a16:creationId xmlns:a16="http://schemas.microsoft.com/office/drawing/2014/main" id="{99F98BF5-FB2B-3647-8F17-508D76D00478}"/>
              </a:ext>
            </a:extLst>
          </p:cNvPr>
          <p:cNvGrpSpPr>
            <a:grpSpLocks/>
          </p:cNvGrpSpPr>
          <p:nvPr/>
        </p:nvGrpSpPr>
        <p:grpSpPr bwMode="auto">
          <a:xfrm>
            <a:off x="6858000" y="2895600"/>
            <a:ext cx="533400" cy="533400"/>
            <a:chOff x="1824" y="2736"/>
            <a:chExt cx="336" cy="336"/>
          </a:xfrm>
        </p:grpSpPr>
        <p:sp>
          <p:nvSpPr>
            <p:cNvPr id="63510" name="Oval 16">
              <a:extLst>
                <a:ext uri="{FF2B5EF4-FFF2-40B4-BE49-F238E27FC236}">
                  <a16:creationId xmlns:a16="http://schemas.microsoft.com/office/drawing/2014/main" id="{E6CB1931-545F-AB49-88CD-303D74B75D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3511" name="Text Box 17">
              <a:extLst>
                <a:ext uri="{FF2B5EF4-FFF2-40B4-BE49-F238E27FC236}">
                  <a16:creationId xmlns:a16="http://schemas.microsoft.com/office/drawing/2014/main" id="{22E03F51-FAE9-EF49-BBDF-6BA5F86D413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D</a:t>
              </a:r>
            </a:p>
          </p:txBody>
        </p:sp>
      </p:grpSp>
      <p:sp>
        <p:nvSpPr>
          <p:cNvPr id="63495" name="Line 18">
            <a:extLst>
              <a:ext uri="{FF2B5EF4-FFF2-40B4-BE49-F238E27FC236}">
                <a16:creationId xmlns:a16="http://schemas.microsoft.com/office/drawing/2014/main" id="{8D93CFFA-3466-934F-8073-3C17C9205FA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162800" y="23622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63496" name="Group 19">
            <a:extLst>
              <a:ext uri="{FF2B5EF4-FFF2-40B4-BE49-F238E27FC236}">
                <a16:creationId xmlns:a16="http://schemas.microsoft.com/office/drawing/2014/main" id="{DCB6E008-B5B2-B64E-AE1A-7D2647215475}"/>
              </a:ext>
            </a:extLst>
          </p:cNvPr>
          <p:cNvGrpSpPr>
            <a:grpSpLocks/>
          </p:cNvGrpSpPr>
          <p:nvPr/>
        </p:nvGrpSpPr>
        <p:grpSpPr bwMode="auto">
          <a:xfrm>
            <a:off x="6400800" y="4038600"/>
            <a:ext cx="533400" cy="533400"/>
            <a:chOff x="1824" y="2736"/>
            <a:chExt cx="336" cy="336"/>
          </a:xfrm>
        </p:grpSpPr>
        <p:sp>
          <p:nvSpPr>
            <p:cNvPr id="63508" name="Oval 20">
              <a:extLst>
                <a:ext uri="{FF2B5EF4-FFF2-40B4-BE49-F238E27FC236}">
                  <a16:creationId xmlns:a16="http://schemas.microsoft.com/office/drawing/2014/main" id="{3A465F7F-CE86-314C-ACD9-9D75AC7A79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3509" name="Text Box 21">
              <a:extLst>
                <a:ext uri="{FF2B5EF4-FFF2-40B4-BE49-F238E27FC236}">
                  <a16:creationId xmlns:a16="http://schemas.microsoft.com/office/drawing/2014/main" id="{7A65937A-FD76-5946-BE25-2BCB1F7D163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F</a:t>
              </a:r>
            </a:p>
          </p:txBody>
        </p:sp>
      </p:grpSp>
      <p:grpSp>
        <p:nvGrpSpPr>
          <p:cNvPr id="63497" name="Group 22">
            <a:extLst>
              <a:ext uri="{FF2B5EF4-FFF2-40B4-BE49-F238E27FC236}">
                <a16:creationId xmlns:a16="http://schemas.microsoft.com/office/drawing/2014/main" id="{96DB443B-CFBE-1C4C-A080-3EB6209F8179}"/>
              </a:ext>
            </a:extLst>
          </p:cNvPr>
          <p:cNvGrpSpPr>
            <a:grpSpLocks/>
          </p:cNvGrpSpPr>
          <p:nvPr/>
        </p:nvGrpSpPr>
        <p:grpSpPr bwMode="auto">
          <a:xfrm>
            <a:off x="7924800" y="4038600"/>
            <a:ext cx="533400" cy="533400"/>
            <a:chOff x="1824" y="2736"/>
            <a:chExt cx="336" cy="336"/>
          </a:xfrm>
        </p:grpSpPr>
        <p:sp>
          <p:nvSpPr>
            <p:cNvPr id="63506" name="Oval 23">
              <a:extLst>
                <a:ext uri="{FF2B5EF4-FFF2-40B4-BE49-F238E27FC236}">
                  <a16:creationId xmlns:a16="http://schemas.microsoft.com/office/drawing/2014/main" id="{74A08587-B057-BC42-A52C-1C2C7CF2A3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3507" name="Text Box 24">
              <a:extLst>
                <a:ext uri="{FF2B5EF4-FFF2-40B4-BE49-F238E27FC236}">
                  <a16:creationId xmlns:a16="http://schemas.microsoft.com/office/drawing/2014/main" id="{3F320D62-EF97-3848-94A0-C2C231F5F92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G</a:t>
              </a:r>
            </a:p>
          </p:txBody>
        </p:sp>
      </p:grpSp>
      <p:sp>
        <p:nvSpPr>
          <p:cNvPr id="63498" name="Line 25">
            <a:extLst>
              <a:ext uri="{FF2B5EF4-FFF2-40B4-BE49-F238E27FC236}">
                <a16:creationId xmlns:a16="http://schemas.microsoft.com/office/drawing/2014/main" id="{C7BDF10F-1FA3-4241-ACC2-38DB90AAAC1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400800" y="2286000"/>
            <a:ext cx="457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499" name="Line 26">
            <a:extLst>
              <a:ext uri="{FF2B5EF4-FFF2-40B4-BE49-F238E27FC236}">
                <a16:creationId xmlns:a16="http://schemas.microsoft.com/office/drawing/2014/main" id="{A874BE1E-95CA-D748-BC8B-6FA0171A8DB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943600" y="3352800"/>
            <a:ext cx="228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00" name="Line 27">
            <a:extLst>
              <a:ext uri="{FF2B5EF4-FFF2-40B4-BE49-F238E27FC236}">
                <a16:creationId xmlns:a16="http://schemas.microsoft.com/office/drawing/2014/main" id="{56415375-85BA-6C46-8409-AC201BEA1ED2}"/>
              </a:ext>
            </a:extLst>
          </p:cNvPr>
          <p:cNvSpPr>
            <a:spLocks noChangeShapeType="1"/>
          </p:cNvSpPr>
          <p:nvPr/>
        </p:nvSpPr>
        <p:spPr bwMode="auto">
          <a:xfrm>
            <a:off x="6324600" y="3352800"/>
            <a:ext cx="3048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01" name="Line 28">
            <a:extLst>
              <a:ext uri="{FF2B5EF4-FFF2-40B4-BE49-F238E27FC236}">
                <a16:creationId xmlns:a16="http://schemas.microsoft.com/office/drawing/2014/main" id="{F88F3C18-4DF6-9C4C-B1B0-4D9F76FDA7A7}"/>
              </a:ext>
            </a:extLst>
          </p:cNvPr>
          <p:cNvSpPr>
            <a:spLocks noChangeShapeType="1"/>
          </p:cNvSpPr>
          <p:nvPr/>
        </p:nvSpPr>
        <p:spPr bwMode="auto">
          <a:xfrm>
            <a:off x="7315200" y="2209800"/>
            <a:ext cx="685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02" name="Line 29">
            <a:extLst>
              <a:ext uri="{FF2B5EF4-FFF2-40B4-BE49-F238E27FC236}">
                <a16:creationId xmlns:a16="http://schemas.microsoft.com/office/drawing/2014/main" id="{CCABC929-C491-5240-832C-EB3DF8CD8B21}"/>
              </a:ext>
            </a:extLst>
          </p:cNvPr>
          <p:cNvSpPr>
            <a:spLocks noChangeShapeType="1"/>
          </p:cNvSpPr>
          <p:nvPr/>
        </p:nvSpPr>
        <p:spPr bwMode="auto">
          <a:xfrm>
            <a:off x="8153400" y="33528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04" name="Text Box 31">
            <a:extLst>
              <a:ext uri="{FF2B5EF4-FFF2-40B4-BE49-F238E27FC236}">
                <a16:creationId xmlns:a16="http://schemas.microsoft.com/office/drawing/2014/main" id="{FB3B711E-7974-7A4B-93ED-AEAEF62E83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863" y="5500687"/>
            <a:ext cx="3200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 err="1"/>
              <a:t>toVisit</a:t>
            </a:r>
            <a:r>
              <a:rPr lang="en-US" altLang="en-US" sz="2800" dirty="0"/>
              <a:t>-stack: A</a:t>
            </a:r>
          </a:p>
        </p:txBody>
      </p:sp>
      <p:sp>
        <p:nvSpPr>
          <p:cNvPr id="33" name="Text Box 37">
            <a:extLst>
              <a:ext uri="{FF2B5EF4-FFF2-40B4-BE49-F238E27FC236}">
                <a16:creationId xmlns:a16="http://schemas.microsoft.com/office/drawing/2014/main" id="{8EE66F3F-D193-7445-9BC9-2C61E5C4B9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28700" y="6029093"/>
            <a:ext cx="3200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/>
              <a:t>printed: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16CF24FE-F65E-DE45-A77D-A35DA9031601}"/>
              </a:ext>
            </a:extLst>
          </p:cNvPr>
          <p:cNvSpPr txBox="1"/>
          <p:nvPr/>
        </p:nvSpPr>
        <p:spPr>
          <a:xfrm>
            <a:off x="364274" y="2095500"/>
            <a:ext cx="504035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C00000"/>
                </a:solidFill>
              </a:rPr>
              <a:t>treeSearch</a:t>
            </a:r>
            <a:r>
              <a:rPr lang="en-US" sz="2400" dirty="0"/>
              <a:t>( </a:t>
            </a:r>
            <a:r>
              <a:rPr lang="en-US" sz="2400" dirty="0" err="1">
                <a:solidFill>
                  <a:srgbClr val="00B0F0"/>
                </a:solidFill>
              </a:rPr>
              <a:t>toVisit</a:t>
            </a:r>
            <a:r>
              <a:rPr lang="en-US" sz="2400" dirty="0"/>
              <a:t> )</a:t>
            </a:r>
          </a:p>
          <a:p>
            <a:r>
              <a:rPr lang="en-US" sz="2400" dirty="0"/>
              <a:t>     </a:t>
            </a:r>
            <a:r>
              <a:rPr lang="en-US" sz="2400" dirty="0">
                <a:solidFill>
                  <a:srgbClr val="0000FF"/>
                </a:solidFill>
              </a:rPr>
              <a:t>while</a:t>
            </a:r>
            <a:r>
              <a:rPr lang="en-US" sz="2400" dirty="0"/>
              <a:t> !</a:t>
            </a:r>
            <a:r>
              <a:rPr lang="en-US" sz="2400" dirty="0" err="1">
                <a:solidFill>
                  <a:srgbClr val="00B0F0"/>
                </a:solidFill>
              </a:rPr>
              <a:t>toVisit</a:t>
            </a:r>
            <a:r>
              <a:rPr lang="en-US" sz="2400" dirty="0" err="1"/>
              <a:t>.empty</a:t>
            </a:r>
            <a:r>
              <a:rPr lang="en-US" sz="2400" dirty="0"/>
              <a:t>()</a:t>
            </a:r>
          </a:p>
          <a:p>
            <a:r>
              <a:rPr lang="en-US" sz="2400" dirty="0"/>
              <a:t>          </a:t>
            </a:r>
            <a:r>
              <a:rPr lang="en-US" sz="2400" dirty="0">
                <a:solidFill>
                  <a:srgbClr val="00B0F0"/>
                </a:solidFill>
              </a:rPr>
              <a:t>v</a:t>
            </a:r>
            <a:r>
              <a:rPr lang="en-US" sz="2400" dirty="0"/>
              <a:t> = </a:t>
            </a:r>
            <a:r>
              <a:rPr lang="en-US" sz="2400" dirty="0" err="1">
                <a:solidFill>
                  <a:srgbClr val="00B0F0"/>
                </a:solidFill>
              </a:rPr>
              <a:t>toVisit</a:t>
            </a:r>
            <a:r>
              <a:rPr lang="en-US" sz="2400" dirty="0" err="1"/>
              <a:t>.remove</a:t>
            </a:r>
            <a:r>
              <a:rPr lang="en-US" sz="2400" dirty="0"/>
              <a:t>()</a:t>
            </a:r>
          </a:p>
          <a:p>
            <a:r>
              <a:rPr lang="en-US" sz="2400" dirty="0"/>
              <a:t>          </a:t>
            </a:r>
            <a:r>
              <a:rPr lang="en-US" sz="2400" dirty="0">
                <a:solidFill>
                  <a:srgbClr val="00B050"/>
                </a:solidFill>
              </a:rPr>
              <a:t>// visit v, e.g., print it out</a:t>
            </a:r>
          </a:p>
          <a:p>
            <a:r>
              <a:rPr lang="en-US" sz="2400" dirty="0"/>
              <a:t>          </a:t>
            </a:r>
            <a:r>
              <a:rPr lang="en-US" sz="2400" dirty="0">
                <a:solidFill>
                  <a:srgbClr val="0000FF"/>
                </a:solidFill>
              </a:rPr>
              <a:t>for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00B0F0"/>
                </a:solidFill>
              </a:rPr>
              <a:t>c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0000FF"/>
                </a:solidFill>
              </a:rPr>
              <a:t>in</a:t>
            </a:r>
            <a:r>
              <a:rPr lang="en-US" sz="2400" dirty="0"/>
              <a:t> </a:t>
            </a:r>
            <a:r>
              <a:rPr lang="en-US" sz="2400" dirty="0" err="1">
                <a:solidFill>
                  <a:srgbClr val="00B0F0"/>
                </a:solidFill>
              </a:rPr>
              <a:t>v</a:t>
            </a:r>
            <a:r>
              <a:rPr lang="en-US" sz="2400" dirty="0" err="1"/>
              <a:t>.getChildren</a:t>
            </a:r>
            <a:r>
              <a:rPr lang="en-US" sz="2400" dirty="0"/>
              <a:t>()</a:t>
            </a:r>
          </a:p>
          <a:p>
            <a:r>
              <a:rPr lang="en-US" sz="2400" dirty="0"/>
              <a:t>               </a:t>
            </a:r>
            <a:r>
              <a:rPr lang="en-US" sz="2400" dirty="0" err="1">
                <a:solidFill>
                  <a:srgbClr val="00B0F0"/>
                </a:solidFill>
              </a:rPr>
              <a:t>toVisit</a:t>
            </a:r>
            <a:r>
              <a:rPr lang="en-US" sz="2400" dirty="0" err="1"/>
              <a:t>.add</a:t>
            </a:r>
            <a:r>
              <a:rPr lang="en-US" sz="2400" dirty="0"/>
              <a:t>(c)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97B5408-970B-BD44-B76F-8DD8E8056E55}"/>
              </a:ext>
            </a:extLst>
          </p:cNvPr>
          <p:cNvSpPr txBox="1"/>
          <p:nvPr/>
        </p:nvSpPr>
        <p:spPr>
          <a:xfrm>
            <a:off x="3459630" y="5646003"/>
            <a:ext cx="542514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What order will the nodes get printed out?</a:t>
            </a:r>
          </a:p>
          <a:p>
            <a:r>
              <a:rPr lang="en-US" sz="2400" dirty="0">
                <a:solidFill>
                  <a:srgbClr val="FF0000"/>
                </a:solidFill>
              </a:rPr>
              <a:t>Assume children are traversed left to right.</a:t>
            </a:r>
          </a:p>
        </p:txBody>
      </p:sp>
    </p:spTree>
    <p:extLst>
      <p:ext uri="{BB962C8B-B14F-4D97-AF65-F5344CB8AC3E}">
        <p14:creationId xmlns:p14="http://schemas.microsoft.com/office/powerpoint/2010/main" val="274925160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2">
            <a:extLst>
              <a:ext uri="{FF2B5EF4-FFF2-40B4-BE49-F238E27FC236}">
                <a16:creationId xmlns:a16="http://schemas.microsoft.com/office/drawing/2014/main" id="{0FD67347-FA38-174A-8070-BA3E0D8ABB7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1596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Tree DFS</a:t>
            </a:r>
          </a:p>
        </p:txBody>
      </p:sp>
      <p:grpSp>
        <p:nvGrpSpPr>
          <p:cNvPr id="63490" name="Group 3">
            <a:extLst>
              <a:ext uri="{FF2B5EF4-FFF2-40B4-BE49-F238E27FC236}">
                <a16:creationId xmlns:a16="http://schemas.microsoft.com/office/drawing/2014/main" id="{8E40CC99-6095-9F4D-9452-23425CC55CF7}"/>
              </a:ext>
            </a:extLst>
          </p:cNvPr>
          <p:cNvGrpSpPr>
            <a:grpSpLocks/>
          </p:cNvGrpSpPr>
          <p:nvPr/>
        </p:nvGrpSpPr>
        <p:grpSpPr bwMode="auto">
          <a:xfrm>
            <a:off x="6781800" y="1828800"/>
            <a:ext cx="533400" cy="533400"/>
            <a:chOff x="1824" y="2736"/>
            <a:chExt cx="336" cy="336"/>
          </a:xfrm>
        </p:grpSpPr>
        <p:sp>
          <p:nvSpPr>
            <p:cNvPr id="63518" name="Oval 4">
              <a:extLst>
                <a:ext uri="{FF2B5EF4-FFF2-40B4-BE49-F238E27FC236}">
                  <a16:creationId xmlns:a16="http://schemas.microsoft.com/office/drawing/2014/main" id="{57AA6808-D62F-4A44-A6A0-0B6831E086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3519" name="Text Box 5">
              <a:extLst>
                <a:ext uri="{FF2B5EF4-FFF2-40B4-BE49-F238E27FC236}">
                  <a16:creationId xmlns:a16="http://schemas.microsoft.com/office/drawing/2014/main" id="{5842F0D7-4C8E-444E-947B-2E079C0085C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A</a:t>
              </a:r>
            </a:p>
          </p:txBody>
        </p:sp>
      </p:grpSp>
      <p:grpSp>
        <p:nvGrpSpPr>
          <p:cNvPr id="63491" name="Group 6">
            <a:extLst>
              <a:ext uri="{FF2B5EF4-FFF2-40B4-BE49-F238E27FC236}">
                <a16:creationId xmlns:a16="http://schemas.microsoft.com/office/drawing/2014/main" id="{17481815-7003-7746-8AE1-DE526D914EBF}"/>
              </a:ext>
            </a:extLst>
          </p:cNvPr>
          <p:cNvGrpSpPr>
            <a:grpSpLocks/>
          </p:cNvGrpSpPr>
          <p:nvPr/>
        </p:nvGrpSpPr>
        <p:grpSpPr bwMode="auto">
          <a:xfrm>
            <a:off x="6019800" y="2819400"/>
            <a:ext cx="533400" cy="533400"/>
            <a:chOff x="1824" y="2736"/>
            <a:chExt cx="336" cy="336"/>
          </a:xfrm>
        </p:grpSpPr>
        <p:sp>
          <p:nvSpPr>
            <p:cNvPr id="63516" name="Oval 7">
              <a:extLst>
                <a:ext uri="{FF2B5EF4-FFF2-40B4-BE49-F238E27FC236}">
                  <a16:creationId xmlns:a16="http://schemas.microsoft.com/office/drawing/2014/main" id="{30A1A50D-ADCB-AF4C-A726-FBFA97452D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3517" name="Text Box 8">
              <a:extLst>
                <a:ext uri="{FF2B5EF4-FFF2-40B4-BE49-F238E27FC236}">
                  <a16:creationId xmlns:a16="http://schemas.microsoft.com/office/drawing/2014/main" id="{D04B0DEC-0080-AE40-9293-376D4B48DD0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B</a:t>
              </a:r>
            </a:p>
          </p:txBody>
        </p:sp>
      </p:grpSp>
      <p:grpSp>
        <p:nvGrpSpPr>
          <p:cNvPr id="63492" name="Group 9">
            <a:extLst>
              <a:ext uri="{FF2B5EF4-FFF2-40B4-BE49-F238E27FC236}">
                <a16:creationId xmlns:a16="http://schemas.microsoft.com/office/drawing/2014/main" id="{8C91900C-A4B9-E040-B91F-33753D470300}"/>
              </a:ext>
            </a:extLst>
          </p:cNvPr>
          <p:cNvGrpSpPr>
            <a:grpSpLocks/>
          </p:cNvGrpSpPr>
          <p:nvPr/>
        </p:nvGrpSpPr>
        <p:grpSpPr bwMode="auto">
          <a:xfrm>
            <a:off x="5638800" y="4038600"/>
            <a:ext cx="533400" cy="533400"/>
            <a:chOff x="1824" y="2736"/>
            <a:chExt cx="336" cy="336"/>
          </a:xfrm>
        </p:grpSpPr>
        <p:sp>
          <p:nvSpPr>
            <p:cNvPr id="63514" name="Oval 10">
              <a:extLst>
                <a:ext uri="{FF2B5EF4-FFF2-40B4-BE49-F238E27FC236}">
                  <a16:creationId xmlns:a16="http://schemas.microsoft.com/office/drawing/2014/main" id="{E2DF4779-1482-7B46-9A9A-0301BEF220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3515" name="Text Box 11">
              <a:extLst>
                <a:ext uri="{FF2B5EF4-FFF2-40B4-BE49-F238E27FC236}">
                  <a16:creationId xmlns:a16="http://schemas.microsoft.com/office/drawing/2014/main" id="{6EC27931-DAE4-4B40-B9D6-C5A49652628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C</a:t>
              </a:r>
            </a:p>
          </p:txBody>
        </p:sp>
      </p:grpSp>
      <p:grpSp>
        <p:nvGrpSpPr>
          <p:cNvPr id="63493" name="Group 12">
            <a:extLst>
              <a:ext uri="{FF2B5EF4-FFF2-40B4-BE49-F238E27FC236}">
                <a16:creationId xmlns:a16="http://schemas.microsoft.com/office/drawing/2014/main" id="{D47E112C-A2E6-BD47-A503-FBDF67EEAFE9}"/>
              </a:ext>
            </a:extLst>
          </p:cNvPr>
          <p:cNvGrpSpPr>
            <a:grpSpLocks/>
          </p:cNvGrpSpPr>
          <p:nvPr/>
        </p:nvGrpSpPr>
        <p:grpSpPr bwMode="auto">
          <a:xfrm>
            <a:off x="7848600" y="2819400"/>
            <a:ext cx="533400" cy="533400"/>
            <a:chOff x="1824" y="2736"/>
            <a:chExt cx="336" cy="336"/>
          </a:xfrm>
        </p:grpSpPr>
        <p:sp>
          <p:nvSpPr>
            <p:cNvPr id="63512" name="Oval 13">
              <a:extLst>
                <a:ext uri="{FF2B5EF4-FFF2-40B4-BE49-F238E27FC236}">
                  <a16:creationId xmlns:a16="http://schemas.microsoft.com/office/drawing/2014/main" id="{93B8F36F-70CF-E74D-9A97-B28E2371ED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3513" name="Text Box 14">
              <a:extLst>
                <a:ext uri="{FF2B5EF4-FFF2-40B4-BE49-F238E27FC236}">
                  <a16:creationId xmlns:a16="http://schemas.microsoft.com/office/drawing/2014/main" id="{A9FF7ECB-2888-D04A-9DE5-50F43E4D042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E</a:t>
              </a:r>
            </a:p>
          </p:txBody>
        </p:sp>
      </p:grpSp>
      <p:grpSp>
        <p:nvGrpSpPr>
          <p:cNvPr id="63494" name="Group 15">
            <a:extLst>
              <a:ext uri="{FF2B5EF4-FFF2-40B4-BE49-F238E27FC236}">
                <a16:creationId xmlns:a16="http://schemas.microsoft.com/office/drawing/2014/main" id="{99F98BF5-FB2B-3647-8F17-508D76D00478}"/>
              </a:ext>
            </a:extLst>
          </p:cNvPr>
          <p:cNvGrpSpPr>
            <a:grpSpLocks/>
          </p:cNvGrpSpPr>
          <p:nvPr/>
        </p:nvGrpSpPr>
        <p:grpSpPr bwMode="auto">
          <a:xfrm>
            <a:off x="6858000" y="2895600"/>
            <a:ext cx="533400" cy="533400"/>
            <a:chOff x="1824" y="2736"/>
            <a:chExt cx="336" cy="336"/>
          </a:xfrm>
        </p:grpSpPr>
        <p:sp>
          <p:nvSpPr>
            <p:cNvPr id="63510" name="Oval 16">
              <a:extLst>
                <a:ext uri="{FF2B5EF4-FFF2-40B4-BE49-F238E27FC236}">
                  <a16:creationId xmlns:a16="http://schemas.microsoft.com/office/drawing/2014/main" id="{E6CB1931-545F-AB49-88CD-303D74B75D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3511" name="Text Box 17">
              <a:extLst>
                <a:ext uri="{FF2B5EF4-FFF2-40B4-BE49-F238E27FC236}">
                  <a16:creationId xmlns:a16="http://schemas.microsoft.com/office/drawing/2014/main" id="{22E03F51-FAE9-EF49-BBDF-6BA5F86D413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D</a:t>
              </a:r>
            </a:p>
          </p:txBody>
        </p:sp>
      </p:grpSp>
      <p:sp>
        <p:nvSpPr>
          <p:cNvPr id="63495" name="Line 18">
            <a:extLst>
              <a:ext uri="{FF2B5EF4-FFF2-40B4-BE49-F238E27FC236}">
                <a16:creationId xmlns:a16="http://schemas.microsoft.com/office/drawing/2014/main" id="{8D93CFFA-3466-934F-8073-3C17C9205FA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162800" y="23622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63496" name="Group 19">
            <a:extLst>
              <a:ext uri="{FF2B5EF4-FFF2-40B4-BE49-F238E27FC236}">
                <a16:creationId xmlns:a16="http://schemas.microsoft.com/office/drawing/2014/main" id="{DCB6E008-B5B2-B64E-AE1A-7D2647215475}"/>
              </a:ext>
            </a:extLst>
          </p:cNvPr>
          <p:cNvGrpSpPr>
            <a:grpSpLocks/>
          </p:cNvGrpSpPr>
          <p:nvPr/>
        </p:nvGrpSpPr>
        <p:grpSpPr bwMode="auto">
          <a:xfrm>
            <a:off x="6400800" y="4038600"/>
            <a:ext cx="533400" cy="533400"/>
            <a:chOff x="1824" y="2736"/>
            <a:chExt cx="336" cy="336"/>
          </a:xfrm>
        </p:grpSpPr>
        <p:sp>
          <p:nvSpPr>
            <p:cNvPr id="63508" name="Oval 20">
              <a:extLst>
                <a:ext uri="{FF2B5EF4-FFF2-40B4-BE49-F238E27FC236}">
                  <a16:creationId xmlns:a16="http://schemas.microsoft.com/office/drawing/2014/main" id="{3A465F7F-CE86-314C-ACD9-9D75AC7A79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3509" name="Text Box 21">
              <a:extLst>
                <a:ext uri="{FF2B5EF4-FFF2-40B4-BE49-F238E27FC236}">
                  <a16:creationId xmlns:a16="http://schemas.microsoft.com/office/drawing/2014/main" id="{7A65937A-FD76-5946-BE25-2BCB1F7D163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F</a:t>
              </a:r>
            </a:p>
          </p:txBody>
        </p:sp>
      </p:grpSp>
      <p:grpSp>
        <p:nvGrpSpPr>
          <p:cNvPr id="63497" name="Group 22">
            <a:extLst>
              <a:ext uri="{FF2B5EF4-FFF2-40B4-BE49-F238E27FC236}">
                <a16:creationId xmlns:a16="http://schemas.microsoft.com/office/drawing/2014/main" id="{96DB443B-CFBE-1C4C-A080-3EB6209F8179}"/>
              </a:ext>
            </a:extLst>
          </p:cNvPr>
          <p:cNvGrpSpPr>
            <a:grpSpLocks/>
          </p:cNvGrpSpPr>
          <p:nvPr/>
        </p:nvGrpSpPr>
        <p:grpSpPr bwMode="auto">
          <a:xfrm>
            <a:off x="7924800" y="4038600"/>
            <a:ext cx="533400" cy="533400"/>
            <a:chOff x="1824" y="2736"/>
            <a:chExt cx="336" cy="336"/>
          </a:xfrm>
        </p:grpSpPr>
        <p:sp>
          <p:nvSpPr>
            <p:cNvPr id="63506" name="Oval 23">
              <a:extLst>
                <a:ext uri="{FF2B5EF4-FFF2-40B4-BE49-F238E27FC236}">
                  <a16:creationId xmlns:a16="http://schemas.microsoft.com/office/drawing/2014/main" id="{74A08587-B057-BC42-A52C-1C2C7CF2A3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3507" name="Text Box 24">
              <a:extLst>
                <a:ext uri="{FF2B5EF4-FFF2-40B4-BE49-F238E27FC236}">
                  <a16:creationId xmlns:a16="http://schemas.microsoft.com/office/drawing/2014/main" id="{3F320D62-EF97-3848-94A0-C2C231F5F92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G</a:t>
              </a:r>
            </a:p>
          </p:txBody>
        </p:sp>
      </p:grpSp>
      <p:sp>
        <p:nvSpPr>
          <p:cNvPr id="63498" name="Line 25">
            <a:extLst>
              <a:ext uri="{FF2B5EF4-FFF2-40B4-BE49-F238E27FC236}">
                <a16:creationId xmlns:a16="http://schemas.microsoft.com/office/drawing/2014/main" id="{C7BDF10F-1FA3-4241-ACC2-38DB90AAAC1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400800" y="2286000"/>
            <a:ext cx="457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499" name="Line 26">
            <a:extLst>
              <a:ext uri="{FF2B5EF4-FFF2-40B4-BE49-F238E27FC236}">
                <a16:creationId xmlns:a16="http://schemas.microsoft.com/office/drawing/2014/main" id="{A874BE1E-95CA-D748-BC8B-6FA0171A8DB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943600" y="3352800"/>
            <a:ext cx="228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00" name="Line 27">
            <a:extLst>
              <a:ext uri="{FF2B5EF4-FFF2-40B4-BE49-F238E27FC236}">
                <a16:creationId xmlns:a16="http://schemas.microsoft.com/office/drawing/2014/main" id="{56415375-85BA-6C46-8409-AC201BEA1ED2}"/>
              </a:ext>
            </a:extLst>
          </p:cNvPr>
          <p:cNvSpPr>
            <a:spLocks noChangeShapeType="1"/>
          </p:cNvSpPr>
          <p:nvPr/>
        </p:nvSpPr>
        <p:spPr bwMode="auto">
          <a:xfrm>
            <a:off x="6324600" y="3352800"/>
            <a:ext cx="3048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01" name="Line 28">
            <a:extLst>
              <a:ext uri="{FF2B5EF4-FFF2-40B4-BE49-F238E27FC236}">
                <a16:creationId xmlns:a16="http://schemas.microsoft.com/office/drawing/2014/main" id="{F88F3C18-4DF6-9C4C-B1B0-4D9F76FDA7A7}"/>
              </a:ext>
            </a:extLst>
          </p:cNvPr>
          <p:cNvSpPr>
            <a:spLocks noChangeShapeType="1"/>
          </p:cNvSpPr>
          <p:nvPr/>
        </p:nvSpPr>
        <p:spPr bwMode="auto">
          <a:xfrm>
            <a:off x="7315200" y="2209800"/>
            <a:ext cx="685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02" name="Line 29">
            <a:extLst>
              <a:ext uri="{FF2B5EF4-FFF2-40B4-BE49-F238E27FC236}">
                <a16:creationId xmlns:a16="http://schemas.microsoft.com/office/drawing/2014/main" id="{CCABC929-C491-5240-832C-EB3DF8CD8B21}"/>
              </a:ext>
            </a:extLst>
          </p:cNvPr>
          <p:cNvSpPr>
            <a:spLocks noChangeShapeType="1"/>
          </p:cNvSpPr>
          <p:nvPr/>
        </p:nvSpPr>
        <p:spPr bwMode="auto">
          <a:xfrm>
            <a:off x="8153400" y="33528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04" name="Text Box 31">
            <a:extLst>
              <a:ext uri="{FF2B5EF4-FFF2-40B4-BE49-F238E27FC236}">
                <a16:creationId xmlns:a16="http://schemas.microsoft.com/office/drawing/2014/main" id="{FB3B711E-7974-7A4B-93ED-AEAEF62E83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863" y="5500687"/>
            <a:ext cx="3200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 err="1"/>
              <a:t>toVisit</a:t>
            </a:r>
            <a:r>
              <a:rPr lang="en-US" altLang="en-US" sz="2800" dirty="0"/>
              <a:t>-stack: A</a:t>
            </a:r>
          </a:p>
        </p:txBody>
      </p:sp>
      <p:sp>
        <p:nvSpPr>
          <p:cNvPr id="33" name="Text Box 37">
            <a:extLst>
              <a:ext uri="{FF2B5EF4-FFF2-40B4-BE49-F238E27FC236}">
                <a16:creationId xmlns:a16="http://schemas.microsoft.com/office/drawing/2014/main" id="{8EE66F3F-D193-7445-9BC9-2C61E5C4B9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28700" y="6029093"/>
            <a:ext cx="3200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/>
              <a:t>printed: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16CF24FE-F65E-DE45-A77D-A35DA9031601}"/>
              </a:ext>
            </a:extLst>
          </p:cNvPr>
          <p:cNvSpPr txBox="1"/>
          <p:nvPr/>
        </p:nvSpPr>
        <p:spPr>
          <a:xfrm>
            <a:off x="364274" y="2095500"/>
            <a:ext cx="504035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C00000"/>
                </a:solidFill>
              </a:rPr>
              <a:t>treeSearch</a:t>
            </a:r>
            <a:r>
              <a:rPr lang="en-US" sz="2400" dirty="0"/>
              <a:t>( </a:t>
            </a:r>
            <a:r>
              <a:rPr lang="en-US" sz="2400" dirty="0" err="1">
                <a:solidFill>
                  <a:srgbClr val="00B0F0"/>
                </a:solidFill>
              </a:rPr>
              <a:t>toVisit</a:t>
            </a:r>
            <a:r>
              <a:rPr lang="en-US" sz="2400" dirty="0"/>
              <a:t> )</a:t>
            </a:r>
          </a:p>
          <a:p>
            <a:r>
              <a:rPr lang="en-US" sz="2400" dirty="0"/>
              <a:t>     </a:t>
            </a:r>
            <a:r>
              <a:rPr lang="en-US" sz="2400" dirty="0">
                <a:solidFill>
                  <a:srgbClr val="0000FF"/>
                </a:solidFill>
              </a:rPr>
              <a:t>while</a:t>
            </a:r>
            <a:r>
              <a:rPr lang="en-US" sz="2400" dirty="0"/>
              <a:t> !</a:t>
            </a:r>
            <a:r>
              <a:rPr lang="en-US" sz="2400" dirty="0" err="1">
                <a:solidFill>
                  <a:srgbClr val="00B0F0"/>
                </a:solidFill>
              </a:rPr>
              <a:t>toVisit</a:t>
            </a:r>
            <a:r>
              <a:rPr lang="en-US" sz="2400" dirty="0" err="1"/>
              <a:t>.empty</a:t>
            </a:r>
            <a:r>
              <a:rPr lang="en-US" sz="2400" dirty="0"/>
              <a:t>()</a:t>
            </a:r>
          </a:p>
          <a:p>
            <a:r>
              <a:rPr lang="en-US" sz="2400" dirty="0"/>
              <a:t>          </a:t>
            </a:r>
            <a:r>
              <a:rPr lang="en-US" sz="2400" dirty="0">
                <a:solidFill>
                  <a:srgbClr val="00B0F0"/>
                </a:solidFill>
              </a:rPr>
              <a:t>v</a:t>
            </a:r>
            <a:r>
              <a:rPr lang="en-US" sz="2400" dirty="0"/>
              <a:t> = </a:t>
            </a:r>
            <a:r>
              <a:rPr lang="en-US" sz="2400" dirty="0" err="1">
                <a:solidFill>
                  <a:srgbClr val="00B0F0"/>
                </a:solidFill>
              </a:rPr>
              <a:t>toVisit</a:t>
            </a:r>
            <a:r>
              <a:rPr lang="en-US" sz="2400" dirty="0" err="1"/>
              <a:t>.remove</a:t>
            </a:r>
            <a:r>
              <a:rPr lang="en-US" sz="2400" dirty="0"/>
              <a:t>()</a:t>
            </a:r>
          </a:p>
          <a:p>
            <a:r>
              <a:rPr lang="en-US" sz="2400" dirty="0"/>
              <a:t>          </a:t>
            </a:r>
            <a:r>
              <a:rPr lang="en-US" sz="2400" dirty="0">
                <a:solidFill>
                  <a:srgbClr val="00B050"/>
                </a:solidFill>
              </a:rPr>
              <a:t>// visit v, e.g., print it out</a:t>
            </a:r>
          </a:p>
          <a:p>
            <a:r>
              <a:rPr lang="en-US" sz="2400" dirty="0"/>
              <a:t>          </a:t>
            </a:r>
            <a:r>
              <a:rPr lang="en-US" sz="2400" dirty="0">
                <a:solidFill>
                  <a:srgbClr val="0000FF"/>
                </a:solidFill>
              </a:rPr>
              <a:t>for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00B0F0"/>
                </a:solidFill>
              </a:rPr>
              <a:t>c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0000FF"/>
                </a:solidFill>
              </a:rPr>
              <a:t>in</a:t>
            </a:r>
            <a:r>
              <a:rPr lang="en-US" sz="2400" dirty="0"/>
              <a:t> </a:t>
            </a:r>
            <a:r>
              <a:rPr lang="en-US" sz="2400" dirty="0" err="1">
                <a:solidFill>
                  <a:srgbClr val="00B0F0"/>
                </a:solidFill>
              </a:rPr>
              <a:t>v</a:t>
            </a:r>
            <a:r>
              <a:rPr lang="en-US" sz="2400" dirty="0" err="1"/>
              <a:t>.getChildren</a:t>
            </a:r>
            <a:r>
              <a:rPr lang="en-US" sz="2400" dirty="0"/>
              <a:t>()</a:t>
            </a:r>
          </a:p>
          <a:p>
            <a:r>
              <a:rPr lang="en-US" sz="2400" dirty="0"/>
              <a:t>               </a:t>
            </a:r>
            <a:r>
              <a:rPr lang="en-US" sz="2400" dirty="0" err="1">
                <a:solidFill>
                  <a:srgbClr val="00B0F0"/>
                </a:solidFill>
              </a:rPr>
              <a:t>toVisit</a:t>
            </a:r>
            <a:r>
              <a:rPr lang="en-US" sz="2400" dirty="0" err="1"/>
              <a:t>.add</a:t>
            </a:r>
            <a:r>
              <a:rPr lang="en-US" sz="2400" dirty="0"/>
              <a:t>(c)</a:t>
            </a:r>
          </a:p>
        </p:txBody>
      </p:sp>
      <p:sp>
        <p:nvSpPr>
          <p:cNvPr id="35" name="Rectangle 32">
            <a:extLst>
              <a:ext uri="{FF2B5EF4-FFF2-40B4-BE49-F238E27FC236}">
                <a16:creationId xmlns:a16="http://schemas.microsoft.com/office/drawing/2014/main" id="{7009A886-E4F0-8E4B-A074-517EB47938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1489" y="2895601"/>
            <a:ext cx="3423424" cy="706244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203577454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2">
            <a:extLst>
              <a:ext uri="{FF2B5EF4-FFF2-40B4-BE49-F238E27FC236}">
                <a16:creationId xmlns:a16="http://schemas.microsoft.com/office/drawing/2014/main" id="{0FD67347-FA38-174A-8070-BA3E0D8ABB7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1596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Tree DFS</a:t>
            </a:r>
          </a:p>
        </p:txBody>
      </p:sp>
      <p:grpSp>
        <p:nvGrpSpPr>
          <p:cNvPr id="63490" name="Group 3">
            <a:extLst>
              <a:ext uri="{FF2B5EF4-FFF2-40B4-BE49-F238E27FC236}">
                <a16:creationId xmlns:a16="http://schemas.microsoft.com/office/drawing/2014/main" id="{8E40CC99-6095-9F4D-9452-23425CC55CF7}"/>
              </a:ext>
            </a:extLst>
          </p:cNvPr>
          <p:cNvGrpSpPr>
            <a:grpSpLocks/>
          </p:cNvGrpSpPr>
          <p:nvPr/>
        </p:nvGrpSpPr>
        <p:grpSpPr bwMode="auto">
          <a:xfrm>
            <a:off x="6781800" y="1828800"/>
            <a:ext cx="533400" cy="533400"/>
            <a:chOff x="1824" y="2736"/>
            <a:chExt cx="336" cy="336"/>
          </a:xfrm>
        </p:grpSpPr>
        <p:sp>
          <p:nvSpPr>
            <p:cNvPr id="63518" name="Oval 4">
              <a:extLst>
                <a:ext uri="{FF2B5EF4-FFF2-40B4-BE49-F238E27FC236}">
                  <a16:creationId xmlns:a16="http://schemas.microsoft.com/office/drawing/2014/main" id="{57AA6808-D62F-4A44-A6A0-0B6831E086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3519" name="Text Box 5">
              <a:extLst>
                <a:ext uri="{FF2B5EF4-FFF2-40B4-BE49-F238E27FC236}">
                  <a16:creationId xmlns:a16="http://schemas.microsoft.com/office/drawing/2014/main" id="{5842F0D7-4C8E-444E-947B-2E079C0085C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dirty="0">
                  <a:solidFill>
                    <a:srgbClr val="0000FF"/>
                  </a:solidFill>
                </a:rPr>
                <a:t>A</a:t>
              </a:r>
            </a:p>
          </p:txBody>
        </p:sp>
      </p:grpSp>
      <p:grpSp>
        <p:nvGrpSpPr>
          <p:cNvPr id="63491" name="Group 6">
            <a:extLst>
              <a:ext uri="{FF2B5EF4-FFF2-40B4-BE49-F238E27FC236}">
                <a16:creationId xmlns:a16="http://schemas.microsoft.com/office/drawing/2014/main" id="{17481815-7003-7746-8AE1-DE526D914EBF}"/>
              </a:ext>
            </a:extLst>
          </p:cNvPr>
          <p:cNvGrpSpPr>
            <a:grpSpLocks/>
          </p:cNvGrpSpPr>
          <p:nvPr/>
        </p:nvGrpSpPr>
        <p:grpSpPr bwMode="auto">
          <a:xfrm>
            <a:off x="6019800" y="2819400"/>
            <a:ext cx="533400" cy="533400"/>
            <a:chOff x="1824" y="2736"/>
            <a:chExt cx="336" cy="336"/>
          </a:xfrm>
        </p:grpSpPr>
        <p:sp>
          <p:nvSpPr>
            <p:cNvPr id="63516" name="Oval 7">
              <a:extLst>
                <a:ext uri="{FF2B5EF4-FFF2-40B4-BE49-F238E27FC236}">
                  <a16:creationId xmlns:a16="http://schemas.microsoft.com/office/drawing/2014/main" id="{30A1A50D-ADCB-AF4C-A726-FBFA97452D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3517" name="Text Box 8">
              <a:extLst>
                <a:ext uri="{FF2B5EF4-FFF2-40B4-BE49-F238E27FC236}">
                  <a16:creationId xmlns:a16="http://schemas.microsoft.com/office/drawing/2014/main" id="{D04B0DEC-0080-AE40-9293-376D4B48DD0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B</a:t>
              </a:r>
            </a:p>
          </p:txBody>
        </p:sp>
      </p:grpSp>
      <p:grpSp>
        <p:nvGrpSpPr>
          <p:cNvPr id="63492" name="Group 9">
            <a:extLst>
              <a:ext uri="{FF2B5EF4-FFF2-40B4-BE49-F238E27FC236}">
                <a16:creationId xmlns:a16="http://schemas.microsoft.com/office/drawing/2014/main" id="{8C91900C-A4B9-E040-B91F-33753D470300}"/>
              </a:ext>
            </a:extLst>
          </p:cNvPr>
          <p:cNvGrpSpPr>
            <a:grpSpLocks/>
          </p:cNvGrpSpPr>
          <p:nvPr/>
        </p:nvGrpSpPr>
        <p:grpSpPr bwMode="auto">
          <a:xfrm>
            <a:off x="5638800" y="4038600"/>
            <a:ext cx="533400" cy="533400"/>
            <a:chOff x="1824" y="2736"/>
            <a:chExt cx="336" cy="336"/>
          </a:xfrm>
        </p:grpSpPr>
        <p:sp>
          <p:nvSpPr>
            <p:cNvPr id="63514" name="Oval 10">
              <a:extLst>
                <a:ext uri="{FF2B5EF4-FFF2-40B4-BE49-F238E27FC236}">
                  <a16:creationId xmlns:a16="http://schemas.microsoft.com/office/drawing/2014/main" id="{E2DF4779-1482-7B46-9A9A-0301BEF220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3515" name="Text Box 11">
              <a:extLst>
                <a:ext uri="{FF2B5EF4-FFF2-40B4-BE49-F238E27FC236}">
                  <a16:creationId xmlns:a16="http://schemas.microsoft.com/office/drawing/2014/main" id="{6EC27931-DAE4-4B40-B9D6-C5A49652628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C</a:t>
              </a:r>
            </a:p>
          </p:txBody>
        </p:sp>
      </p:grpSp>
      <p:grpSp>
        <p:nvGrpSpPr>
          <p:cNvPr id="63493" name="Group 12">
            <a:extLst>
              <a:ext uri="{FF2B5EF4-FFF2-40B4-BE49-F238E27FC236}">
                <a16:creationId xmlns:a16="http://schemas.microsoft.com/office/drawing/2014/main" id="{D47E112C-A2E6-BD47-A503-FBDF67EEAFE9}"/>
              </a:ext>
            </a:extLst>
          </p:cNvPr>
          <p:cNvGrpSpPr>
            <a:grpSpLocks/>
          </p:cNvGrpSpPr>
          <p:nvPr/>
        </p:nvGrpSpPr>
        <p:grpSpPr bwMode="auto">
          <a:xfrm>
            <a:off x="7848600" y="2819400"/>
            <a:ext cx="533400" cy="533400"/>
            <a:chOff x="1824" y="2736"/>
            <a:chExt cx="336" cy="336"/>
          </a:xfrm>
        </p:grpSpPr>
        <p:sp>
          <p:nvSpPr>
            <p:cNvPr id="63512" name="Oval 13">
              <a:extLst>
                <a:ext uri="{FF2B5EF4-FFF2-40B4-BE49-F238E27FC236}">
                  <a16:creationId xmlns:a16="http://schemas.microsoft.com/office/drawing/2014/main" id="{93B8F36F-70CF-E74D-9A97-B28E2371ED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3513" name="Text Box 14">
              <a:extLst>
                <a:ext uri="{FF2B5EF4-FFF2-40B4-BE49-F238E27FC236}">
                  <a16:creationId xmlns:a16="http://schemas.microsoft.com/office/drawing/2014/main" id="{A9FF7ECB-2888-D04A-9DE5-50F43E4D042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E</a:t>
              </a:r>
            </a:p>
          </p:txBody>
        </p:sp>
      </p:grpSp>
      <p:grpSp>
        <p:nvGrpSpPr>
          <p:cNvPr id="63494" name="Group 15">
            <a:extLst>
              <a:ext uri="{FF2B5EF4-FFF2-40B4-BE49-F238E27FC236}">
                <a16:creationId xmlns:a16="http://schemas.microsoft.com/office/drawing/2014/main" id="{99F98BF5-FB2B-3647-8F17-508D76D00478}"/>
              </a:ext>
            </a:extLst>
          </p:cNvPr>
          <p:cNvGrpSpPr>
            <a:grpSpLocks/>
          </p:cNvGrpSpPr>
          <p:nvPr/>
        </p:nvGrpSpPr>
        <p:grpSpPr bwMode="auto">
          <a:xfrm>
            <a:off x="6858000" y="2895600"/>
            <a:ext cx="533400" cy="533400"/>
            <a:chOff x="1824" y="2736"/>
            <a:chExt cx="336" cy="336"/>
          </a:xfrm>
        </p:grpSpPr>
        <p:sp>
          <p:nvSpPr>
            <p:cNvPr id="63510" name="Oval 16">
              <a:extLst>
                <a:ext uri="{FF2B5EF4-FFF2-40B4-BE49-F238E27FC236}">
                  <a16:creationId xmlns:a16="http://schemas.microsoft.com/office/drawing/2014/main" id="{E6CB1931-545F-AB49-88CD-303D74B75D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3511" name="Text Box 17">
              <a:extLst>
                <a:ext uri="{FF2B5EF4-FFF2-40B4-BE49-F238E27FC236}">
                  <a16:creationId xmlns:a16="http://schemas.microsoft.com/office/drawing/2014/main" id="{22E03F51-FAE9-EF49-BBDF-6BA5F86D413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D</a:t>
              </a:r>
            </a:p>
          </p:txBody>
        </p:sp>
      </p:grpSp>
      <p:sp>
        <p:nvSpPr>
          <p:cNvPr id="63495" name="Line 18">
            <a:extLst>
              <a:ext uri="{FF2B5EF4-FFF2-40B4-BE49-F238E27FC236}">
                <a16:creationId xmlns:a16="http://schemas.microsoft.com/office/drawing/2014/main" id="{8D93CFFA-3466-934F-8073-3C17C9205FA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162800" y="23622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63496" name="Group 19">
            <a:extLst>
              <a:ext uri="{FF2B5EF4-FFF2-40B4-BE49-F238E27FC236}">
                <a16:creationId xmlns:a16="http://schemas.microsoft.com/office/drawing/2014/main" id="{DCB6E008-B5B2-B64E-AE1A-7D2647215475}"/>
              </a:ext>
            </a:extLst>
          </p:cNvPr>
          <p:cNvGrpSpPr>
            <a:grpSpLocks/>
          </p:cNvGrpSpPr>
          <p:nvPr/>
        </p:nvGrpSpPr>
        <p:grpSpPr bwMode="auto">
          <a:xfrm>
            <a:off x="6400800" y="4038600"/>
            <a:ext cx="533400" cy="533400"/>
            <a:chOff x="1824" y="2736"/>
            <a:chExt cx="336" cy="336"/>
          </a:xfrm>
        </p:grpSpPr>
        <p:sp>
          <p:nvSpPr>
            <p:cNvPr id="63508" name="Oval 20">
              <a:extLst>
                <a:ext uri="{FF2B5EF4-FFF2-40B4-BE49-F238E27FC236}">
                  <a16:creationId xmlns:a16="http://schemas.microsoft.com/office/drawing/2014/main" id="{3A465F7F-CE86-314C-ACD9-9D75AC7A79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3509" name="Text Box 21">
              <a:extLst>
                <a:ext uri="{FF2B5EF4-FFF2-40B4-BE49-F238E27FC236}">
                  <a16:creationId xmlns:a16="http://schemas.microsoft.com/office/drawing/2014/main" id="{7A65937A-FD76-5946-BE25-2BCB1F7D163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F</a:t>
              </a:r>
            </a:p>
          </p:txBody>
        </p:sp>
      </p:grpSp>
      <p:grpSp>
        <p:nvGrpSpPr>
          <p:cNvPr id="63497" name="Group 22">
            <a:extLst>
              <a:ext uri="{FF2B5EF4-FFF2-40B4-BE49-F238E27FC236}">
                <a16:creationId xmlns:a16="http://schemas.microsoft.com/office/drawing/2014/main" id="{96DB443B-CFBE-1C4C-A080-3EB6209F8179}"/>
              </a:ext>
            </a:extLst>
          </p:cNvPr>
          <p:cNvGrpSpPr>
            <a:grpSpLocks/>
          </p:cNvGrpSpPr>
          <p:nvPr/>
        </p:nvGrpSpPr>
        <p:grpSpPr bwMode="auto">
          <a:xfrm>
            <a:off x="7924800" y="4038600"/>
            <a:ext cx="533400" cy="533400"/>
            <a:chOff x="1824" y="2736"/>
            <a:chExt cx="336" cy="336"/>
          </a:xfrm>
        </p:grpSpPr>
        <p:sp>
          <p:nvSpPr>
            <p:cNvPr id="63506" name="Oval 23">
              <a:extLst>
                <a:ext uri="{FF2B5EF4-FFF2-40B4-BE49-F238E27FC236}">
                  <a16:creationId xmlns:a16="http://schemas.microsoft.com/office/drawing/2014/main" id="{74A08587-B057-BC42-A52C-1C2C7CF2A3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3507" name="Text Box 24">
              <a:extLst>
                <a:ext uri="{FF2B5EF4-FFF2-40B4-BE49-F238E27FC236}">
                  <a16:creationId xmlns:a16="http://schemas.microsoft.com/office/drawing/2014/main" id="{3F320D62-EF97-3848-94A0-C2C231F5F92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G</a:t>
              </a:r>
            </a:p>
          </p:txBody>
        </p:sp>
      </p:grpSp>
      <p:sp>
        <p:nvSpPr>
          <p:cNvPr id="63498" name="Line 25">
            <a:extLst>
              <a:ext uri="{FF2B5EF4-FFF2-40B4-BE49-F238E27FC236}">
                <a16:creationId xmlns:a16="http://schemas.microsoft.com/office/drawing/2014/main" id="{C7BDF10F-1FA3-4241-ACC2-38DB90AAAC1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400800" y="2286000"/>
            <a:ext cx="457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499" name="Line 26">
            <a:extLst>
              <a:ext uri="{FF2B5EF4-FFF2-40B4-BE49-F238E27FC236}">
                <a16:creationId xmlns:a16="http://schemas.microsoft.com/office/drawing/2014/main" id="{A874BE1E-95CA-D748-BC8B-6FA0171A8DB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943600" y="3352800"/>
            <a:ext cx="228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00" name="Line 27">
            <a:extLst>
              <a:ext uri="{FF2B5EF4-FFF2-40B4-BE49-F238E27FC236}">
                <a16:creationId xmlns:a16="http://schemas.microsoft.com/office/drawing/2014/main" id="{56415375-85BA-6C46-8409-AC201BEA1ED2}"/>
              </a:ext>
            </a:extLst>
          </p:cNvPr>
          <p:cNvSpPr>
            <a:spLocks noChangeShapeType="1"/>
          </p:cNvSpPr>
          <p:nvPr/>
        </p:nvSpPr>
        <p:spPr bwMode="auto">
          <a:xfrm>
            <a:off x="6324600" y="3352800"/>
            <a:ext cx="3048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01" name="Line 28">
            <a:extLst>
              <a:ext uri="{FF2B5EF4-FFF2-40B4-BE49-F238E27FC236}">
                <a16:creationId xmlns:a16="http://schemas.microsoft.com/office/drawing/2014/main" id="{F88F3C18-4DF6-9C4C-B1B0-4D9F76FDA7A7}"/>
              </a:ext>
            </a:extLst>
          </p:cNvPr>
          <p:cNvSpPr>
            <a:spLocks noChangeShapeType="1"/>
          </p:cNvSpPr>
          <p:nvPr/>
        </p:nvSpPr>
        <p:spPr bwMode="auto">
          <a:xfrm>
            <a:off x="7315200" y="2209800"/>
            <a:ext cx="685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02" name="Line 29">
            <a:extLst>
              <a:ext uri="{FF2B5EF4-FFF2-40B4-BE49-F238E27FC236}">
                <a16:creationId xmlns:a16="http://schemas.microsoft.com/office/drawing/2014/main" id="{CCABC929-C491-5240-832C-EB3DF8CD8B21}"/>
              </a:ext>
            </a:extLst>
          </p:cNvPr>
          <p:cNvSpPr>
            <a:spLocks noChangeShapeType="1"/>
          </p:cNvSpPr>
          <p:nvPr/>
        </p:nvSpPr>
        <p:spPr bwMode="auto">
          <a:xfrm>
            <a:off x="8153400" y="33528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04" name="Text Box 31">
            <a:extLst>
              <a:ext uri="{FF2B5EF4-FFF2-40B4-BE49-F238E27FC236}">
                <a16:creationId xmlns:a16="http://schemas.microsoft.com/office/drawing/2014/main" id="{FB3B711E-7974-7A4B-93ED-AEAEF62E83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863" y="5500687"/>
            <a:ext cx="3200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 err="1"/>
              <a:t>toVisit</a:t>
            </a:r>
            <a:r>
              <a:rPr lang="en-US" altLang="en-US" sz="2800" dirty="0"/>
              <a:t>-stack: </a:t>
            </a:r>
          </a:p>
        </p:txBody>
      </p:sp>
      <p:sp>
        <p:nvSpPr>
          <p:cNvPr id="33" name="Text Box 37">
            <a:extLst>
              <a:ext uri="{FF2B5EF4-FFF2-40B4-BE49-F238E27FC236}">
                <a16:creationId xmlns:a16="http://schemas.microsoft.com/office/drawing/2014/main" id="{8EE66F3F-D193-7445-9BC9-2C61E5C4B9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28700" y="6029093"/>
            <a:ext cx="3200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/>
              <a:t>printed: </a:t>
            </a:r>
            <a:r>
              <a:rPr lang="en-US" altLang="en-US" sz="2800" dirty="0">
                <a:solidFill>
                  <a:srgbClr val="0000FF"/>
                </a:solidFill>
              </a:rPr>
              <a:t>A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16CF24FE-F65E-DE45-A77D-A35DA9031601}"/>
              </a:ext>
            </a:extLst>
          </p:cNvPr>
          <p:cNvSpPr txBox="1"/>
          <p:nvPr/>
        </p:nvSpPr>
        <p:spPr>
          <a:xfrm>
            <a:off x="364274" y="2095500"/>
            <a:ext cx="504035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C00000"/>
                </a:solidFill>
              </a:rPr>
              <a:t>treeSearch</a:t>
            </a:r>
            <a:r>
              <a:rPr lang="en-US" sz="2400" dirty="0"/>
              <a:t>( </a:t>
            </a:r>
            <a:r>
              <a:rPr lang="en-US" sz="2400" dirty="0" err="1">
                <a:solidFill>
                  <a:srgbClr val="00B0F0"/>
                </a:solidFill>
              </a:rPr>
              <a:t>toVisit</a:t>
            </a:r>
            <a:r>
              <a:rPr lang="en-US" sz="2400" dirty="0"/>
              <a:t> )</a:t>
            </a:r>
          </a:p>
          <a:p>
            <a:r>
              <a:rPr lang="en-US" sz="2400" dirty="0"/>
              <a:t>     </a:t>
            </a:r>
            <a:r>
              <a:rPr lang="en-US" sz="2400" dirty="0">
                <a:solidFill>
                  <a:srgbClr val="0000FF"/>
                </a:solidFill>
              </a:rPr>
              <a:t>while</a:t>
            </a:r>
            <a:r>
              <a:rPr lang="en-US" sz="2400" dirty="0"/>
              <a:t> !</a:t>
            </a:r>
            <a:r>
              <a:rPr lang="en-US" sz="2400" dirty="0" err="1">
                <a:solidFill>
                  <a:srgbClr val="00B0F0"/>
                </a:solidFill>
              </a:rPr>
              <a:t>toVisit</a:t>
            </a:r>
            <a:r>
              <a:rPr lang="en-US" sz="2400" dirty="0" err="1"/>
              <a:t>.empty</a:t>
            </a:r>
            <a:r>
              <a:rPr lang="en-US" sz="2400" dirty="0"/>
              <a:t>()</a:t>
            </a:r>
          </a:p>
          <a:p>
            <a:r>
              <a:rPr lang="en-US" sz="2400" dirty="0"/>
              <a:t>          </a:t>
            </a:r>
            <a:r>
              <a:rPr lang="en-US" sz="2400" dirty="0">
                <a:solidFill>
                  <a:srgbClr val="00B0F0"/>
                </a:solidFill>
              </a:rPr>
              <a:t>v</a:t>
            </a:r>
            <a:r>
              <a:rPr lang="en-US" sz="2400" dirty="0"/>
              <a:t> = </a:t>
            </a:r>
            <a:r>
              <a:rPr lang="en-US" sz="2400" dirty="0" err="1">
                <a:solidFill>
                  <a:srgbClr val="00B0F0"/>
                </a:solidFill>
              </a:rPr>
              <a:t>toVisit</a:t>
            </a:r>
            <a:r>
              <a:rPr lang="en-US" sz="2400" dirty="0" err="1"/>
              <a:t>.remove</a:t>
            </a:r>
            <a:r>
              <a:rPr lang="en-US" sz="2400" dirty="0"/>
              <a:t>()</a:t>
            </a:r>
          </a:p>
          <a:p>
            <a:r>
              <a:rPr lang="en-US" sz="2400" dirty="0"/>
              <a:t>          </a:t>
            </a:r>
            <a:r>
              <a:rPr lang="en-US" sz="2400" dirty="0">
                <a:solidFill>
                  <a:srgbClr val="00B050"/>
                </a:solidFill>
              </a:rPr>
              <a:t>// visit v, e.g., print it out</a:t>
            </a:r>
          </a:p>
          <a:p>
            <a:r>
              <a:rPr lang="en-US" sz="2400" dirty="0"/>
              <a:t>          </a:t>
            </a:r>
            <a:r>
              <a:rPr lang="en-US" sz="2400" dirty="0">
                <a:solidFill>
                  <a:srgbClr val="0000FF"/>
                </a:solidFill>
              </a:rPr>
              <a:t>for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00B0F0"/>
                </a:solidFill>
              </a:rPr>
              <a:t>c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0000FF"/>
                </a:solidFill>
              </a:rPr>
              <a:t>in</a:t>
            </a:r>
            <a:r>
              <a:rPr lang="en-US" sz="2400" dirty="0"/>
              <a:t> </a:t>
            </a:r>
            <a:r>
              <a:rPr lang="en-US" sz="2400" dirty="0" err="1">
                <a:solidFill>
                  <a:srgbClr val="00B0F0"/>
                </a:solidFill>
              </a:rPr>
              <a:t>v</a:t>
            </a:r>
            <a:r>
              <a:rPr lang="en-US" sz="2400" dirty="0" err="1"/>
              <a:t>.getChildren</a:t>
            </a:r>
            <a:r>
              <a:rPr lang="en-US" sz="2400" dirty="0"/>
              <a:t>()</a:t>
            </a:r>
          </a:p>
          <a:p>
            <a:r>
              <a:rPr lang="en-US" sz="2400" dirty="0"/>
              <a:t>               </a:t>
            </a:r>
            <a:r>
              <a:rPr lang="en-US" sz="2400" dirty="0" err="1">
                <a:solidFill>
                  <a:srgbClr val="00B0F0"/>
                </a:solidFill>
              </a:rPr>
              <a:t>toVisit</a:t>
            </a:r>
            <a:r>
              <a:rPr lang="en-US" sz="2400" dirty="0" err="1"/>
              <a:t>.add</a:t>
            </a:r>
            <a:r>
              <a:rPr lang="en-US" sz="2400" dirty="0"/>
              <a:t>(c)</a:t>
            </a:r>
          </a:p>
        </p:txBody>
      </p:sp>
      <p:sp>
        <p:nvSpPr>
          <p:cNvPr id="35" name="Rectangle 32">
            <a:extLst>
              <a:ext uri="{FF2B5EF4-FFF2-40B4-BE49-F238E27FC236}">
                <a16:creationId xmlns:a16="http://schemas.microsoft.com/office/drawing/2014/main" id="{7009A886-E4F0-8E4B-A074-517EB47938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1489" y="2895601"/>
            <a:ext cx="3423424" cy="706244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261775299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2">
            <a:extLst>
              <a:ext uri="{FF2B5EF4-FFF2-40B4-BE49-F238E27FC236}">
                <a16:creationId xmlns:a16="http://schemas.microsoft.com/office/drawing/2014/main" id="{0FD67347-FA38-174A-8070-BA3E0D8ABB7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1596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Tree DFS</a:t>
            </a:r>
          </a:p>
        </p:txBody>
      </p:sp>
      <p:grpSp>
        <p:nvGrpSpPr>
          <p:cNvPr id="63490" name="Group 3">
            <a:extLst>
              <a:ext uri="{FF2B5EF4-FFF2-40B4-BE49-F238E27FC236}">
                <a16:creationId xmlns:a16="http://schemas.microsoft.com/office/drawing/2014/main" id="{8E40CC99-6095-9F4D-9452-23425CC55CF7}"/>
              </a:ext>
            </a:extLst>
          </p:cNvPr>
          <p:cNvGrpSpPr>
            <a:grpSpLocks/>
          </p:cNvGrpSpPr>
          <p:nvPr/>
        </p:nvGrpSpPr>
        <p:grpSpPr bwMode="auto">
          <a:xfrm>
            <a:off x="6781800" y="1828800"/>
            <a:ext cx="533400" cy="533400"/>
            <a:chOff x="1824" y="2736"/>
            <a:chExt cx="336" cy="336"/>
          </a:xfrm>
        </p:grpSpPr>
        <p:sp>
          <p:nvSpPr>
            <p:cNvPr id="63518" name="Oval 4">
              <a:extLst>
                <a:ext uri="{FF2B5EF4-FFF2-40B4-BE49-F238E27FC236}">
                  <a16:creationId xmlns:a16="http://schemas.microsoft.com/office/drawing/2014/main" id="{57AA6808-D62F-4A44-A6A0-0B6831E086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3519" name="Text Box 5">
              <a:extLst>
                <a:ext uri="{FF2B5EF4-FFF2-40B4-BE49-F238E27FC236}">
                  <a16:creationId xmlns:a16="http://schemas.microsoft.com/office/drawing/2014/main" id="{5842F0D7-4C8E-444E-947B-2E079C0085C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dirty="0">
                  <a:solidFill>
                    <a:srgbClr val="0000FF"/>
                  </a:solidFill>
                </a:rPr>
                <a:t>A</a:t>
              </a:r>
            </a:p>
          </p:txBody>
        </p:sp>
      </p:grpSp>
      <p:grpSp>
        <p:nvGrpSpPr>
          <p:cNvPr id="63491" name="Group 6">
            <a:extLst>
              <a:ext uri="{FF2B5EF4-FFF2-40B4-BE49-F238E27FC236}">
                <a16:creationId xmlns:a16="http://schemas.microsoft.com/office/drawing/2014/main" id="{17481815-7003-7746-8AE1-DE526D914EBF}"/>
              </a:ext>
            </a:extLst>
          </p:cNvPr>
          <p:cNvGrpSpPr>
            <a:grpSpLocks/>
          </p:cNvGrpSpPr>
          <p:nvPr/>
        </p:nvGrpSpPr>
        <p:grpSpPr bwMode="auto">
          <a:xfrm>
            <a:off x="6019800" y="2819400"/>
            <a:ext cx="533400" cy="533400"/>
            <a:chOff x="1824" y="2736"/>
            <a:chExt cx="336" cy="336"/>
          </a:xfrm>
        </p:grpSpPr>
        <p:sp>
          <p:nvSpPr>
            <p:cNvPr id="63516" name="Oval 7">
              <a:extLst>
                <a:ext uri="{FF2B5EF4-FFF2-40B4-BE49-F238E27FC236}">
                  <a16:creationId xmlns:a16="http://schemas.microsoft.com/office/drawing/2014/main" id="{30A1A50D-ADCB-AF4C-A726-FBFA97452D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3517" name="Text Box 8">
              <a:extLst>
                <a:ext uri="{FF2B5EF4-FFF2-40B4-BE49-F238E27FC236}">
                  <a16:creationId xmlns:a16="http://schemas.microsoft.com/office/drawing/2014/main" id="{D04B0DEC-0080-AE40-9293-376D4B48DD0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B</a:t>
              </a:r>
            </a:p>
          </p:txBody>
        </p:sp>
      </p:grpSp>
      <p:grpSp>
        <p:nvGrpSpPr>
          <p:cNvPr id="63492" name="Group 9">
            <a:extLst>
              <a:ext uri="{FF2B5EF4-FFF2-40B4-BE49-F238E27FC236}">
                <a16:creationId xmlns:a16="http://schemas.microsoft.com/office/drawing/2014/main" id="{8C91900C-A4B9-E040-B91F-33753D470300}"/>
              </a:ext>
            </a:extLst>
          </p:cNvPr>
          <p:cNvGrpSpPr>
            <a:grpSpLocks/>
          </p:cNvGrpSpPr>
          <p:nvPr/>
        </p:nvGrpSpPr>
        <p:grpSpPr bwMode="auto">
          <a:xfrm>
            <a:off x="5638800" y="4038600"/>
            <a:ext cx="533400" cy="533400"/>
            <a:chOff x="1824" y="2736"/>
            <a:chExt cx="336" cy="336"/>
          </a:xfrm>
        </p:grpSpPr>
        <p:sp>
          <p:nvSpPr>
            <p:cNvPr id="63514" name="Oval 10">
              <a:extLst>
                <a:ext uri="{FF2B5EF4-FFF2-40B4-BE49-F238E27FC236}">
                  <a16:creationId xmlns:a16="http://schemas.microsoft.com/office/drawing/2014/main" id="{E2DF4779-1482-7B46-9A9A-0301BEF220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3515" name="Text Box 11">
              <a:extLst>
                <a:ext uri="{FF2B5EF4-FFF2-40B4-BE49-F238E27FC236}">
                  <a16:creationId xmlns:a16="http://schemas.microsoft.com/office/drawing/2014/main" id="{6EC27931-DAE4-4B40-B9D6-C5A49652628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C</a:t>
              </a:r>
            </a:p>
          </p:txBody>
        </p:sp>
      </p:grpSp>
      <p:grpSp>
        <p:nvGrpSpPr>
          <p:cNvPr id="63493" name="Group 12">
            <a:extLst>
              <a:ext uri="{FF2B5EF4-FFF2-40B4-BE49-F238E27FC236}">
                <a16:creationId xmlns:a16="http://schemas.microsoft.com/office/drawing/2014/main" id="{D47E112C-A2E6-BD47-A503-FBDF67EEAFE9}"/>
              </a:ext>
            </a:extLst>
          </p:cNvPr>
          <p:cNvGrpSpPr>
            <a:grpSpLocks/>
          </p:cNvGrpSpPr>
          <p:nvPr/>
        </p:nvGrpSpPr>
        <p:grpSpPr bwMode="auto">
          <a:xfrm>
            <a:off x="7848600" y="2819400"/>
            <a:ext cx="533400" cy="533400"/>
            <a:chOff x="1824" y="2736"/>
            <a:chExt cx="336" cy="336"/>
          </a:xfrm>
        </p:grpSpPr>
        <p:sp>
          <p:nvSpPr>
            <p:cNvPr id="63512" name="Oval 13">
              <a:extLst>
                <a:ext uri="{FF2B5EF4-FFF2-40B4-BE49-F238E27FC236}">
                  <a16:creationId xmlns:a16="http://schemas.microsoft.com/office/drawing/2014/main" id="{93B8F36F-70CF-E74D-9A97-B28E2371ED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3513" name="Text Box 14">
              <a:extLst>
                <a:ext uri="{FF2B5EF4-FFF2-40B4-BE49-F238E27FC236}">
                  <a16:creationId xmlns:a16="http://schemas.microsoft.com/office/drawing/2014/main" id="{A9FF7ECB-2888-D04A-9DE5-50F43E4D042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E</a:t>
              </a:r>
            </a:p>
          </p:txBody>
        </p:sp>
      </p:grpSp>
      <p:grpSp>
        <p:nvGrpSpPr>
          <p:cNvPr id="63494" name="Group 15">
            <a:extLst>
              <a:ext uri="{FF2B5EF4-FFF2-40B4-BE49-F238E27FC236}">
                <a16:creationId xmlns:a16="http://schemas.microsoft.com/office/drawing/2014/main" id="{99F98BF5-FB2B-3647-8F17-508D76D00478}"/>
              </a:ext>
            </a:extLst>
          </p:cNvPr>
          <p:cNvGrpSpPr>
            <a:grpSpLocks/>
          </p:cNvGrpSpPr>
          <p:nvPr/>
        </p:nvGrpSpPr>
        <p:grpSpPr bwMode="auto">
          <a:xfrm>
            <a:off x="6858000" y="2895600"/>
            <a:ext cx="533400" cy="533400"/>
            <a:chOff x="1824" y="2736"/>
            <a:chExt cx="336" cy="336"/>
          </a:xfrm>
        </p:grpSpPr>
        <p:sp>
          <p:nvSpPr>
            <p:cNvPr id="63510" name="Oval 16">
              <a:extLst>
                <a:ext uri="{FF2B5EF4-FFF2-40B4-BE49-F238E27FC236}">
                  <a16:creationId xmlns:a16="http://schemas.microsoft.com/office/drawing/2014/main" id="{E6CB1931-545F-AB49-88CD-303D74B75D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3511" name="Text Box 17">
              <a:extLst>
                <a:ext uri="{FF2B5EF4-FFF2-40B4-BE49-F238E27FC236}">
                  <a16:creationId xmlns:a16="http://schemas.microsoft.com/office/drawing/2014/main" id="{22E03F51-FAE9-EF49-BBDF-6BA5F86D413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D</a:t>
              </a:r>
            </a:p>
          </p:txBody>
        </p:sp>
      </p:grpSp>
      <p:sp>
        <p:nvSpPr>
          <p:cNvPr id="63495" name="Line 18">
            <a:extLst>
              <a:ext uri="{FF2B5EF4-FFF2-40B4-BE49-F238E27FC236}">
                <a16:creationId xmlns:a16="http://schemas.microsoft.com/office/drawing/2014/main" id="{8D93CFFA-3466-934F-8073-3C17C9205FA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162800" y="23622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63496" name="Group 19">
            <a:extLst>
              <a:ext uri="{FF2B5EF4-FFF2-40B4-BE49-F238E27FC236}">
                <a16:creationId xmlns:a16="http://schemas.microsoft.com/office/drawing/2014/main" id="{DCB6E008-B5B2-B64E-AE1A-7D2647215475}"/>
              </a:ext>
            </a:extLst>
          </p:cNvPr>
          <p:cNvGrpSpPr>
            <a:grpSpLocks/>
          </p:cNvGrpSpPr>
          <p:nvPr/>
        </p:nvGrpSpPr>
        <p:grpSpPr bwMode="auto">
          <a:xfrm>
            <a:off x="6400800" y="4038600"/>
            <a:ext cx="533400" cy="533400"/>
            <a:chOff x="1824" y="2736"/>
            <a:chExt cx="336" cy="336"/>
          </a:xfrm>
        </p:grpSpPr>
        <p:sp>
          <p:nvSpPr>
            <p:cNvPr id="63508" name="Oval 20">
              <a:extLst>
                <a:ext uri="{FF2B5EF4-FFF2-40B4-BE49-F238E27FC236}">
                  <a16:creationId xmlns:a16="http://schemas.microsoft.com/office/drawing/2014/main" id="{3A465F7F-CE86-314C-ACD9-9D75AC7A79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3509" name="Text Box 21">
              <a:extLst>
                <a:ext uri="{FF2B5EF4-FFF2-40B4-BE49-F238E27FC236}">
                  <a16:creationId xmlns:a16="http://schemas.microsoft.com/office/drawing/2014/main" id="{7A65937A-FD76-5946-BE25-2BCB1F7D163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F</a:t>
              </a:r>
            </a:p>
          </p:txBody>
        </p:sp>
      </p:grpSp>
      <p:grpSp>
        <p:nvGrpSpPr>
          <p:cNvPr id="63497" name="Group 22">
            <a:extLst>
              <a:ext uri="{FF2B5EF4-FFF2-40B4-BE49-F238E27FC236}">
                <a16:creationId xmlns:a16="http://schemas.microsoft.com/office/drawing/2014/main" id="{96DB443B-CFBE-1C4C-A080-3EB6209F8179}"/>
              </a:ext>
            </a:extLst>
          </p:cNvPr>
          <p:cNvGrpSpPr>
            <a:grpSpLocks/>
          </p:cNvGrpSpPr>
          <p:nvPr/>
        </p:nvGrpSpPr>
        <p:grpSpPr bwMode="auto">
          <a:xfrm>
            <a:off x="7924800" y="4038600"/>
            <a:ext cx="533400" cy="533400"/>
            <a:chOff x="1824" y="2736"/>
            <a:chExt cx="336" cy="336"/>
          </a:xfrm>
        </p:grpSpPr>
        <p:sp>
          <p:nvSpPr>
            <p:cNvPr id="63506" name="Oval 23">
              <a:extLst>
                <a:ext uri="{FF2B5EF4-FFF2-40B4-BE49-F238E27FC236}">
                  <a16:creationId xmlns:a16="http://schemas.microsoft.com/office/drawing/2014/main" id="{74A08587-B057-BC42-A52C-1C2C7CF2A3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3507" name="Text Box 24">
              <a:extLst>
                <a:ext uri="{FF2B5EF4-FFF2-40B4-BE49-F238E27FC236}">
                  <a16:creationId xmlns:a16="http://schemas.microsoft.com/office/drawing/2014/main" id="{3F320D62-EF97-3848-94A0-C2C231F5F92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G</a:t>
              </a:r>
            </a:p>
          </p:txBody>
        </p:sp>
      </p:grpSp>
      <p:sp>
        <p:nvSpPr>
          <p:cNvPr id="63498" name="Line 25">
            <a:extLst>
              <a:ext uri="{FF2B5EF4-FFF2-40B4-BE49-F238E27FC236}">
                <a16:creationId xmlns:a16="http://schemas.microsoft.com/office/drawing/2014/main" id="{C7BDF10F-1FA3-4241-ACC2-38DB90AAAC1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400800" y="2286000"/>
            <a:ext cx="457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499" name="Line 26">
            <a:extLst>
              <a:ext uri="{FF2B5EF4-FFF2-40B4-BE49-F238E27FC236}">
                <a16:creationId xmlns:a16="http://schemas.microsoft.com/office/drawing/2014/main" id="{A874BE1E-95CA-D748-BC8B-6FA0171A8DB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943600" y="3352800"/>
            <a:ext cx="228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00" name="Line 27">
            <a:extLst>
              <a:ext uri="{FF2B5EF4-FFF2-40B4-BE49-F238E27FC236}">
                <a16:creationId xmlns:a16="http://schemas.microsoft.com/office/drawing/2014/main" id="{56415375-85BA-6C46-8409-AC201BEA1ED2}"/>
              </a:ext>
            </a:extLst>
          </p:cNvPr>
          <p:cNvSpPr>
            <a:spLocks noChangeShapeType="1"/>
          </p:cNvSpPr>
          <p:nvPr/>
        </p:nvSpPr>
        <p:spPr bwMode="auto">
          <a:xfrm>
            <a:off x="6324600" y="3352800"/>
            <a:ext cx="3048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01" name="Line 28">
            <a:extLst>
              <a:ext uri="{FF2B5EF4-FFF2-40B4-BE49-F238E27FC236}">
                <a16:creationId xmlns:a16="http://schemas.microsoft.com/office/drawing/2014/main" id="{F88F3C18-4DF6-9C4C-B1B0-4D9F76FDA7A7}"/>
              </a:ext>
            </a:extLst>
          </p:cNvPr>
          <p:cNvSpPr>
            <a:spLocks noChangeShapeType="1"/>
          </p:cNvSpPr>
          <p:nvPr/>
        </p:nvSpPr>
        <p:spPr bwMode="auto">
          <a:xfrm>
            <a:off x="7315200" y="2209800"/>
            <a:ext cx="685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02" name="Line 29">
            <a:extLst>
              <a:ext uri="{FF2B5EF4-FFF2-40B4-BE49-F238E27FC236}">
                <a16:creationId xmlns:a16="http://schemas.microsoft.com/office/drawing/2014/main" id="{CCABC929-C491-5240-832C-EB3DF8CD8B21}"/>
              </a:ext>
            </a:extLst>
          </p:cNvPr>
          <p:cNvSpPr>
            <a:spLocks noChangeShapeType="1"/>
          </p:cNvSpPr>
          <p:nvPr/>
        </p:nvSpPr>
        <p:spPr bwMode="auto">
          <a:xfrm>
            <a:off x="8153400" y="33528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04" name="Text Box 31">
            <a:extLst>
              <a:ext uri="{FF2B5EF4-FFF2-40B4-BE49-F238E27FC236}">
                <a16:creationId xmlns:a16="http://schemas.microsoft.com/office/drawing/2014/main" id="{FB3B711E-7974-7A4B-93ED-AEAEF62E83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863" y="5500687"/>
            <a:ext cx="3200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 err="1"/>
              <a:t>toVisit</a:t>
            </a:r>
            <a:r>
              <a:rPr lang="en-US" altLang="en-US" sz="2800" dirty="0"/>
              <a:t>-stack: </a:t>
            </a:r>
          </a:p>
        </p:txBody>
      </p:sp>
      <p:sp>
        <p:nvSpPr>
          <p:cNvPr id="33" name="Text Box 37">
            <a:extLst>
              <a:ext uri="{FF2B5EF4-FFF2-40B4-BE49-F238E27FC236}">
                <a16:creationId xmlns:a16="http://schemas.microsoft.com/office/drawing/2014/main" id="{8EE66F3F-D193-7445-9BC9-2C61E5C4B9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28700" y="6029093"/>
            <a:ext cx="3200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/>
              <a:t>printed: </a:t>
            </a:r>
            <a:r>
              <a:rPr lang="en-US" altLang="en-US" sz="2800" dirty="0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16CF24FE-F65E-DE45-A77D-A35DA9031601}"/>
              </a:ext>
            </a:extLst>
          </p:cNvPr>
          <p:cNvSpPr txBox="1"/>
          <p:nvPr/>
        </p:nvSpPr>
        <p:spPr>
          <a:xfrm>
            <a:off x="364274" y="2095500"/>
            <a:ext cx="504035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C00000"/>
                </a:solidFill>
              </a:rPr>
              <a:t>treeSearch</a:t>
            </a:r>
            <a:r>
              <a:rPr lang="en-US" sz="2400" dirty="0"/>
              <a:t>( </a:t>
            </a:r>
            <a:r>
              <a:rPr lang="en-US" sz="2400" dirty="0" err="1">
                <a:solidFill>
                  <a:srgbClr val="00B0F0"/>
                </a:solidFill>
              </a:rPr>
              <a:t>toVisit</a:t>
            </a:r>
            <a:r>
              <a:rPr lang="en-US" sz="2400" dirty="0"/>
              <a:t> )</a:t>
            </a:r>
          </a:p>
          <a:p>
            <a:r>
              <a:rPr lang="en-US" sz="2400" dirty="0"/>
              <a:t>     </a:t>
            </a:r>
            <a:r>
              <a:rPr lang="en-US" sz="2400" dirty="0">
                <a:solidFill>
                  <a:srgbClr val="0000FF"/>
                </a:solidFill>
              </a:rPr>
              <a:t>while</a:t>
            </a:r>
            <a:r>
              <a:rPr lang="en-US" sz="2400" dirty="0"/>
              <a:t> !</a:t>
            </a:r>
            <a:r>
              <a:rPr lang="en-US" sz="2400" dirty="0" err="1">
                <a:solidFill>
                  <a:srgbClr val="00B0F0"/>
                </a:solidFill>
              </a:rPr>
              <a:t>toVisit</a:t>
            </a:r>
            <a:r>
              <a:rPr lang="en-US" sz="2400" dirty="0" err="1"/>
              <a:t>.empty</a:t>
            </a:r>
            <a:r>
              <a:rPr lang="en-US" sz="2400" dirty="0"/>
              <a:t>()</a:t>
            </a:r>
          </a:p>
          <a:p>
            <a:r>
              <a:rPr lang="en-US" sz="2400" dirty="0"/>
              <a:t>          </a:t>
            </a:r>
            <a:r>
              <a:rPr lang="en-US" sz="2400" dirty="0">
                <a:solidFill>
                  <a:srgbClr val="00B0F0"/>
                </a:solidFill>
              </a:rPr>
              <a:t>v</a:t>
            </a:r>
            <a:r>
              <a:rPr lang="en-US" sz="2400" dirty="0"/>
              <a:t> = </a:t>
            </a:r>
            <a:r>
              <a:rPr lang="en-US" sz="2400" dirty="0" err="1">
                <a:solidFill>
                  <a:srgbClr val="00B0F0"/>
                </a:solidFill>
              </a:rPr>
              <a:t>toVisit</a:t>
            </a:r>
            <a:r>
              <a:rPr lang="en-US" sz="2400" dirty="0" err="1"/>
              <a:t>.remove</a:t>
            </a:r>
            <a:r>
              <a:rPr lang="en-US" sz="2400" dirty="0"/>
              <a:t>()</a:t>
            </a:r>
          </a:p>
          <a:p>
            <a:r>
              <a:rPr lang="en-US" sz="2400" dirty="0"/>
              <a:t>          </a:t>
            </a:r>
            <a:r>
              <a:rPr lang="en-US" sz="2400" dirty="0">
                <a:solidFill>
                  <a:srgbClr val="00B050"/>
                </a:solidFill>
              </a:rPr>
              <a:t>// visit v, e.g., print it out</a:t>
            </a:r>
          </a:p>
          <a:p>
            <a:r>
              <a:rPr lang="en-US" sz="2400" dirty="0"/>
              <a:t>          </a:t>
            </a:r>
            <a:r>
              <a:rPr lang="en-US" sz="2400" dirty="0">
                <a:solidFill>
                  <a:srgbClr val="0000FF"/>
                </a:solidFill>
              </a:rPr>
              <a:t>for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00B0F0"/>
                </a:solidFill>
              </a:rPr>
              <a:t>c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0000FF"/>
                </a:solidFill>
              </a:rPr>
              <a:t>in</a:t>
            </a:r>
            <a:r>
              <a:rPr lang="en-US" sz="2400" dirty="0"/>
              <a:t> </a:t>
            </a:r>
            <a:r>
              <a:rPr lang="en-US" sz="2400" dirty="0" err="1">
                <a:solidFill>
                  <a:srgbClr val="00B0F0"/>
                </a:solidFill>
              </a:rPr>
              <a:t>v</a:t>
            </a:r>
            <a:r>
              <a:rPr lang="en-US" sz="2400" dirty="0" err="1"/>
              <a:t>.getChildren</a:t>
            </a:r>
            <a:r>
              <a:rPr lang="en-US" sz="2400" dirty="0"/>
              <a:t>()</a:t>
            </a:r>
          </a:p>
          <a:p>
            <a:r>
              <a:rPr lang="en-US" sz="2400" dirty="0"/>
              <a:t>               </a:t>
            </a:r>
            <a:r>
              <a:rPr lang="en-US" sz="2400" dirty="0" err="1">
                <a:solidFill>
                  <a:srgbClr val="00B0F0"/>
                </a:solidFill>
              </a:rPr>
              <a:t>toVisit</a:t>
            </a:r>
            <a:r>
              <a:rPr lang="en-US" sz="2400" dirty="0" err="1"/>
              <a:t>.add</a:t>
            </a:r>
            <a:r>
              <a:rPr lang="en-US" sz="2400" dirty="0"/>
              <a:t>(c)</a:t>
            </a:r>
          </a:p>
        </p:txBody>
      </p:sp>
      <p:sp>
        <p:nvSpPr>
          <p:cNvPr id="35" name="Rectangle 32">
            <a:extLst>
              <a:ext uri="{FF2B5EF4-FFF2-40B4-BE49-F238E27FC236}">
                <a16:creationId xmlns:a16="http://schemas.microsoft.com/office/drawing/2014/main" id="{7009A886-E4F0-8E4B-A074-517EB47938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1489" y="3617536"/>
            <a:ext cx="3423424" cy="786287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425917637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2">
            <a:extLst>
              <a:ext uri="{FF2B5EF4-FFF2-40B4-BE49-F238E27FC236}">
                <a16:creationId xmlns:a16="http://schemas.microsoft.com/office/drawing/2014/main" id="{0FD67347-FA38-174A-8070-BA3E0D8ABB7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1596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Tree DFS</a:t>
            </a:r>
          </a:p>
        </p:txBody>
      </p:sp>
      <p:grpSp>
        <p:nvGrpSpPr>
          <p:cNvPr id="63490" name="Group 3">
            <a:extLst>
              <a:ext uri="{FF2B5EF4-FFF2-40B4-BE49-F238E27FC236}">
                <a16:creationId xmlns:a16="http://schemas.microsoft.com/office/drawing/2014/main" id="{8E40CC99-6095-9F4D-9452-23425CC55CF7}"/>
              </a:ext>
            </a:extLst>
          </p:cNvPr>
          <p:cNvGrpSpPr>
            <a:grpSpLocks/>
          </p:cNvGrpSpPr>
          <p:nvPr/>
        </p:nvGrpSpPr>
        <p:grpSpPr bwMode="auto">
          <a:xfrm>
            <a:off x="6781800" y="1828800"/>
            <a:ext cx="533400" cy="533400"/>
            <a:chOff x="1824" y="2736"/>
            <a:chExt cx="336" cy="336"/>
          </a:xfrm>
        </p:grpSpPr>
        <p:sp>
          <p:nvSpPr>
            <p:cNvPr id="63518" name="Oval 4">
              <a:extLst>
                <a:ext uri="{FF2B5EF4-FFF2-40B4-BE49-F238E27FC236}">
                  <a16:creationId xmlns:a16="http://schemas.microsoft.com/office/drawing/2014/main" id="{57AA6808-D62F-4A44-A6A0-0B6831E086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3519" name="Text Box 5">
              <a:extLst>
                <a:ext uri="{FF2B5EF4-FFF2-40B4-BE49-F238E27FC236}">
                  <a16:creationId xmlns:a16="http://schemas.microsoft.com/office/drawing/2014/main" id="{5842F0D7-4C8E-444E-947B-2E079C0085C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dirty="0">
                  <a:solidFill>
                    <a:srgbClr val="0000FF"/>
                  </a:solidFill>
                </a:rPr>
                <a:t>A</a:t>
              </a:r>
            </a:p>
          </p:txBody>
        </p:sp>
      </p:grpSp>
      <p:grpSp>
        <p:nvGrpSpPr>
          <p:cNvPr id="63491" name="Group 6">
            <a:extLst>
              <a:ext uri="{FF2B5EF4-FFF2-40B4-BE49-F238E27FC236}">
                <a16:creationId xmlns:a16="http://schemas.microsoft.com/office/drawing/2014/main" id="{17481815-7003-7746-8AE1-DE526D914EBF}"/>
              </a:ext>
            </a:extLst>
          </p:cNvPr>
          <p:cNvGrpSpPr>
            <a:grpSpLocks/>
          </p:cNvGrpSpPr>
          <p:nvPr/>
        </p:nvGrpSpPr>
        <p:grpSpPr bwMode="auto">
          <a:xfrm>
            <a:off x="6019800" y="2819400"/>
            <a:ext cx="533400" cy="533400"/>
            <a:chOff x="1824" y="2736"/>
            <a:chExt cx="336" cy="336"/>
          </a:xfrm>
        </p:grpSpPr>
        <p:sp>
          <p:nvSpPr>
            <p:cNvPr id="63516" name="Oval 7">
              <a:extLst>
                <a:ext uri="{FF2B5EF4-FFF2-40B4-BE49-F238E27FC236}">
                  <a16:creationId xmlns:a16="http://schemas.microsoft.com/office/drawing/2014/main" id="{30A1A50D-ADCB-AF4C-A726-FBFA97452D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3517" name="Text Box 8">
              <a:extLst>
                <a:ext uri="{FF2B5EF4-FFF2-40B4-BE49-F238E27FC236}">
                  <a16:creationId xmlns:a16="http://schemas.microsoft.com/office/drawing/2014/main" id="{D04B0DEC-0080-AE40-9293-376D4B48DD0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B</a:t>
              </a:r>
            </a:p>
          </p:txBody>
        </p:sp>
      </p:grpSp>
      <p:grpSp>
        <p:nvGrpSpPr>
          <p:cNvPr id="63492" name="Group 9">
            <a:extLst>
              <a:ext uri="{FF2B5EF4-FFF2-40B4-BE49-F238E27FC236}">
                <a16:creationId xmlns:a16="http://schemas.microsoft.com/office/drawing/2014/main" id="{8C91900C-A4B9-E040-B91F-33753D470300}"/>
              </a:ext>
            </a:extLst>
          </p:cNvPr>
          <p:cNvGrpSpPr>
            <a:grpSpLocks/>
          </p:cNvGrpSpPr>
          <p:nvPr/>
        </p:nvGrpSpPr>
        <p:grpSpPr bwMode="auto">
          <a:xfrm>
            <a:off x="5638800" y="4038600"/>
            <a:ext cx="533400" cy="533400"/>
            <a:chOff x="1824" y="2736"/>
            <a:chExt cx="336" cy="336"/>
          </a:xfrm>
        </p:grpSpPr>
        <p:sp>
          <p:nvSpPr>
            <p:cNvPr id="63514" name="Oval 10">
              <a:extLst>
                <a:ext uri="{FF2B5EF4-FFF2-40B4-BE49-F238E27FC236}">
                  <a16:creationId xmlns:a16="http://schemas.microsoft.com/office/drawing/2014/main" id="{E2DF4779-1482-7B46-9A9A-0301BEF220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3515" name="Text Box 11">
              <a:extLst>
                <a:ext uri="{FF2B5EF4-FFF2-40B4-BE49-F238E27FC236}">
                  <a16:creationId xmlns:a16="http://schemas.microsoft.com/office/drawing/2014/main" id="{6EC27931-DAE4-4B40-B9D6-C5A49652628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C</a:t>
              </a:r>
            </a:p>
          </p:txBody>
        </p:sp>
      </p:grpSp>
      <p:grpSp>
        <p:nvGrpSpPr>
          <p:cNvPr id="63493" name="Group 12">
            <a:extLst>
              <a:ext uri="{FF2B5EF4-FFF2-40B4-BE49-F238E27FC236}">
                <a16:creationId xmlns:a16="http://schemas.microsoft.com/office/drawing/2014/main" id="{D47E112C-A2E6-BD47-A503-FBDF67EEAFE9}"/>
              </a:ext>
            </a:extLst>
          </p:cNvPr>
          <p:cNvGrpSpPr>
            <a:grpSpLocks/>
          </p:cNvGrpSpPr>
          <p:nvPr/>
        </p:nvGrpSpPr>
        <p:grpSpPr bwMode="auto">
          <a:xfrm>
            <a:off x="7848600" y="2819400"/>
            <a:ext cx="533400" cy="533400"/>
            <a:chOff x="1824" y="2736"/>
            <a:chExt cx="336" cy="336"/>
          </a:xfrm>
        </p:grpSpPr>
        <p:sp>
          <p:nvSpPr>
            <p:cNvPr id="63512" name="Oval 13">
              <a:extLst>
                <a:ext uri="{FF2B5EF4-FFF2-40B4-BE49-F238E27FC236}">
                  <a16:creationId xmlns:a16="http://schemas.microsoft.com/office/drawing/2014/main" id="{93B8F36F-70CF-E74D-9A97-B28E2371ED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3513" name="Text Box 14">
              <a:extLst>
                <a:ext uri="{FF2B5EF4-FFF2-40B4-BE49-F238E27FC236}">
                  <a16:creationId xmlns:a16="http://schemas.microsoft.com/office/drawing/2014/main" id="{A9FF7ECB-2888-D04A-9DE5-50F43E4D042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E</a:t>
              </a:r>
            </a:p>
          </p:txBody>
        </p:sp>
      </p:grpSp>
      <p:grpSp>
        <p:nvGrpSpPr>
          <p:cNvPr id="63494" name="Group 15">
            <a:extLst>
              <a:ext uri="{FF2B5EF4-FFF2-40B4-BE49-F238E27FC236}">
                <a16:creationId xmlns:a16="http://schemas.microsoft.com/office/drawing/2014/main" id="{99F98BF5-FB2B-3647-8F17-508D76D00478}"/>
              </a:ext>
            </a:extLst>
          </p:cNvPr>
          <p:cNvGrpSpPr>
            <a:grpSpLocks/>
          </p:cNvGrpSpPr>
          <p:nvPr/>
        </p:nvGrpSpPr>
        <p:grpSpPr bwMode="auto">
          <a:xfrm>
            <a:off x="6858000" y="2895600"/>
            <a:ext cx="533400" cy="533400"/>
            <a:chOff x="1824" y="2736"/>
            <a:chExt cx="336" cy="336"/>
          </a:xfrm>
        </p:grpSpPr>
        <p:sp>
          <p:nvSpPr>
            <p:cNvPr id="63510" name="Oval 16">
              <a:extLst>
                <a:ext uri="{FF2B5EF4-FFF2-40B4-BE49-F238E27FC236}">
                  <a16:creationId xmlns:a16="http://schemas.microsoft.com/office/drawing/2014/main" id="{E6CB1931-545F-AB49-88CD-303D74B75D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3511" name="Text Box 17">
              <a:extLst>
                <a:ext uri="{FF2B5EF4-FFF2-40B4-BE49-F238E27FC236}">
                  <a16:creationId xmlns:a16="http://schemas.microsoft.com/office/drawing/2014/main" id="{22E03F51-FAE9-EF49-BBDF-6BA5F86D413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D</a:t>
              </a:r>
            </a:p>
          </p:txBody>
        </p:sp>
      </p:grpSp>
      <p:sp>
        <p:nvSpPr>
          <p:cNvPr id="63495" name="Line 18">
            <a:extLst>
              <a:ext uri="{FF2B5EF4-FFF2-40B4-BE49-F238E27FC236}">
                <a16:creationId xmlns:a16="http://schemas.microsoft.com/office/drawing/2014/main" id="{8D93CFFA-3466-934F-8073-3C17C9205FA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162800" y="23622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63496" name="Group 19">
            <a:extLst>
              <a:ext uri="{FF2B5EF4-FFF2-40B4-BE49-F238E27FC236}">
                <a16:creationId xmlns:a16="http://schemas.microsoft.com/office/drawing/2014/main" id="{DCB6E008-B5B2-B64E-AE1A-7D2647215475}"/>
              </a:ext>
            </a:extLst>
          </p:cNvPr>
          <p:cNvGrpSpPr>
            <a:grpSpLocks/>
          </p:cNvGrpSpPr>
          <p:nvPr/>
        </p:nvGrpSpPr>
        <p:grpSpPr bwMode="auto">
          <a:xfrm>
            <a:off x="6400800" y="4038600"/>
            <a:ext cx="533400" cy="533400"/>
            <a:chOff x="1824" y="2736"/>
            <a:chExt cx="336" cy="336"/>
          </a:xfrm>
        </p:grpSpPr>
        <p:sp>
          <p:nvSpPr>
            <p:cNvPr id="63508" name="Oval 20">
              <a:extLst>
                <a:ext uri="{FF2B5EF4-FFF2-40B4-BE49-F238E27FC236}">
                  <a16:creationId xmlns:a16="http://schemas.microsoft.com/office/drawing/2014/main" id="{3A465F7F-CE86-314C-ACD9-9D75AC7A79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3509" name="Text Box 21">
              <a:extLst>
                <a:ext uri="{FF2B5EF4-FFF2-40B4-BE49-F238E27FC236}">
                  <a16:creationId xmlns:a16="http://schemas.microsoft.com/office/drawing/2014/main" id="{7A65937A-FD76-5946-BE25-2BCB1F7D163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F</a:t>
              </a:r>
            </a:p>
          </p:txBody>
        </p:sp>
      </p:grpSp>
      <p:grpSp>
        <p:nvGrpSpPr>
          <p:cNvPr id="63497" name="Group 22">
            <a:extLst>
              <a:ext uri="{FF2B5EF4-FFF2-40B4-BE49-F238E27FC236}">
                <a16:creationId xmlns:a16="http://schemas.microsoft.com/office/drawing/2014/main" id="{96DB443B-CFBE-1C4C-A080-3EB6209F8179}"/>
              </a:ext>
            </a:extLst>
          </p:cNvPr>
          <p:cNvGrpSpPr>
            <a:grpSpLocks/>
          </p:cNvGrpSpPr>
          <p:nvPr/>
        </p:nvGrpSpPr>
        <p:grpSpPr bwMode="auto">
          <a:xfrm>
            <a:off x="7924800" y="4038600"/>
            <a:ext cx="533400" cy="533400"/>
            <a:chOff x="1824" y="2736"/>
            <a:chExt cx="336" cy="336"/>
          </a:xfrm>
        </p:grpSpPr>
        <p:sp>
          <p:nvSpPr>
            <p:cNvPr id="63506" name="Oval 23">
              <a:extLst>
                <a:ext uri="{FF2B5EF4-FFF2-40B4-BE49-F238E27FC236}">
                  <a16:creationId xmlns:a16="http://schemas.microsoft.com/office/drawing/2014/main" id="{74A08587-B057-BC42-A52C-1C2C7CF2A3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3507" name="Text Box 24">
              <a:extLst>
                <a:ext uri="{FF2B5EF4-FFF2-40B4-BE49-F238E27FC236}">
                  <a16:creationId xmlns:a16="http://schemas.microsoft.com/office/drawing/2014/main" id="{3F320D62-EF97-3848-94A0-C2C231F5F92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G</a:t>
              </a:r>
            </a:p>
          </p:txBody>
        </p:sp>
      </p:grpSp>
      <p:sp>
        <p:nvSpPr>
          <p:cNvPr id="63498" name="Line 25">
            <a:extLst>
              <a:ext uri="{FF2B5EF4-FFF2-40B4-BE49-F238E27FC236}">
                <a16:creationId xmlns:a16="http://schemas.microsoft.com/office/drawing/2014/main" id="{C7BDF10F-1FA3-4241-ACC2-38DB90AAAC1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400800" y="2286000"/>
            <a:ext cx="457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499" name="Line 26">
            <a:extLst>
              <a:ext uri="{FF2B5EF4-FFF2-40B4-BE49-F238E27FC236}">
                <a16:creationId xmlns:a16="http://schemas.microsoft.com/office/drawing/2014/main" id="{A874BE1E-95CA-D748-BC8B-6FA0171A8DB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943600" y="3352800"/>
            <a:ext cx="228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00" name="Line 27">
            <a:extLst>
              <a:ext uri="{FF2B5EF4-FFF2-40B4-BE49-F238E27FC236}">
                <a16:creationId xmlns:a16="http://schemas.microsoft.com/office/drawing/2014/main" id="{56415375-85BA-6C46-8409-AC201BEA1ED2}"/>
              </a:ext>
            </a:extLst>
          </p:cNvPr>
          <p:cNvSpPr>
            <a:spLocks noChangeShapeType="1"/>
          </p:cNvSpPr>
          <p:nvPr/>
        </p:nvSpPr>
        <p:spPr bwMode="auto">
          <a:xfrm>
            <a:off x="6324600" y="3352800"/>
            <a:ext cx="3048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01" name="Line 28">
            <a:extLst>
              <a:ext uri="{FF2B5EF4-FFF2-40B4-BE49-F238E27FC236}">
                <a16:creationId xmlns:a16="http://schemas.microsoft.com/office/drawing/2014/main" id="{F88F3C18-4DF6-9C4C-B1B0-4D9F76FDA7A7}"/>
              </a:ext>
            </a:extLst>
          </p:cNvPr>
          <p:cNvSpPr>
            <a:spLocks noChangeShapeType="1"/>
          </p:cNvSpPr>
          <p:nvPr/>
        </p:nvSpPr>
        <p:spPr bwMode="auto">
          <a:xfrm>
            <a:off x="7315200" y="2209800"/>
            <a:ext cx="685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02" name="Line 29">
            <a:extLst>
              <a:ext uri="{FF2B5EF4-FFF2-40B4-BE49-F238E27FC236}">
                <a16:creationId xmlns:a16="http://schemas.microsoft.com/office/drawing/2014/main" id="{CCABC929-C491-5240-832C-EB3DF8CD8B21}"/>
              </a:ext>
            </a:extLst>
          </p:cNvPr>
          <p:cNvSpPr>
            <a:spLocks noChangeShapeType="1"/>
          </p:cNvSpPr>
          <p:nvPr/>
        </p:nvSpPr>
        <p:spPr bwMode="auto">
          <a:xfrm>
            <a:off x="8153400" y="33528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04" name="Text Box 31">
            <a:extLst>
              <a:ext uri="{FF2B5EF4-FFF2-40B4-BE49-F238E27FC236}">
                <a16:creationId xmlns:a16="http://schemas.microsoft.com/office/drawing/2014/main" id="{FB3B711E-7974-7A4B-93ED-AEAEF62E83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863" y="5500687"/>
            <a:ext cx="445119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 err="1"/>
              <a:t>toVisit</a:t>
            </a:r>
            <a:r>
              <a:rPr lang="en-US" altLang="en-US" sz="2800" dirty="0"/>
              <a:t>-stack: </a:t>
            </a:r>
            <a:r>
              <a:rPr lang="en-US" altLang="en-US" sz="2800" dirty="0">
                <a:solidFill>
                  <a:srgbClr val="0000FF"/>
                </a:solidFill>
              </a:rPr>
              <a:t>B D E </a:t>
            </a:r>
          </a:p>
        </p:txBody>
      </p:sp>
      <p:sp>
        <p:nvSpPr>
          <p:cNvPr id="33" name="Text Box 37">
            <a:extLst>
              <a:ext uri="{FF2B5EF4-FFF2-40B4-BE49-F238E27FC236}">
                <a16:creationId xmlns:a16="http://schemas.microsoft.com/office/drawing/2014/main" id="{8EE66F3F-D193-7445-9BC9-2C61E5C4B9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28700" y="6029093"/>
            <a:ext cx="3200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/>
              <a:t>printed: </a:t>
            </a:r>
            <a:r>
              <a:rPr lang="en-US" altLang="en-US" sz="2800" dirty="0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16CF24FE-F65E-DE45-A77D-A35DA9031601}"/>
              </a:ext>
            </a:extLst>
          </p:cNvPr>
          <p:cNvSpPr txBox="1"/>
          <p:nvPr/>
        </p:nvSpPr>
        <p:spPr>
          <a:xfrm>
            <a:off x="364274" y="2095500"/>
            <a:ext cx="504035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C00000"/>
                </a:solidFill>
              </a:rPr>
              <a:t>treeSearch</a:t>
            </a:r>
            <a:r>
              <a:rPr lang="en-US" sz="2400" dirty="0"/>
              <a:t>( </a:t>
            </a:r>
            <a:r>
              <a:rPr lang="en-US" sz="2400" dirty="0" err="1">
                <a:solidFill>
                  <a:srgbClr val="00B0F0"/>
                </a:solidFill>
              </a:rPr>
              <a:t>toVisit</a:t>
            </a:r>
            <a:r>
              <a:rPr lang="en-US" sz="2400" dirty="0"/>
              <a:t> )</a:t>
            </a:r>
          </a:p>
          <a:p>
            <a:r>
              <a:rPr lang="en-US" sz="2400" dirty="0"/>
              <a:t>     </a:t>
            </a:r>
            <a:r>
              <a:rPr lang="en-US" sz="2400" dirty="0">
                <a:solidFill>
                  <a:srgbClr val="0000FF"/>
                </a:solidFill>
              </a:rPr>
              <a:t>while</a:t>
            </a:r>
            <a:r>
              <a:rPr lang="en-US" sz="2400" dirty="0"/>
              <a:t> !</a:t>
            </a:r>
            <a:r>
              <a:rPr lang="en-US" sz="2400" dirty="0" err="1">
                <a:solidFill>
                  <a:srgbClr val="00B0F0"/>
                </a:solidFill>
              </a:rPr>
              <a:t>toVisit</a:t>
            </a:r>
            <a:r>
              <a:rPr lang="en-US" sz="2400" dirty="0" err="1"/>
              <a:t>.empty</a:t>
            </a:r>
            <a:r>
              <a:rPr lang="en-US" sz="2400" dirty="0"/>
              <a:t>()</a:t>
            </a:r>
          </a:p>
          <a:p>
            <a:r>
              <a:rPr lang="en-US" sz="2400" dirty="0"/>
              <a:t>          </a:t>
            </a:r>
            <a:r>
              <a:rPr lang="en-US" sz="2400" dirty="0">
                <a:solidFill>
                  <a:srgbClr val="00B0F0"/>
                </a:solidFill>
              </a:rPr>
              <a:t>v</a:t>
            </a:r>
            <a:r>
              <a:rPr lang="en-US" sz="2400" dirty="0"/>
              <a:t> = </a:t>
            </a:r>
            <a:r>
              <a:rPr lang="en-US" sz="2400" dirty="0" err="1">
                <a:solidFill>
                  <a:srgbClr val="00B0F0"/>
                </a:solidFill>
              </a:rPr>
              <a:t>toVisit</a:t>
            </a:r>
            <a:r>
              <a:rPr lang="en-US" sz="2400" dirty="0" err="1"/>
              <a:t>.remove</a:t>
            </a:r>
            <a:r>
              <a:rPr lang="en-US" sz="2400" dirty="0"/>
              <a:t>()</a:t>
            </a:r>
          </a:p>
          <a:p>
            <a:r>
              <a:rPr lang="en-US" sz="2400" dirty="0"/>
              <a:t>          </a:t>
            </a:r>
            <a:r>
              <a:rPr lang="en-US" sz="2400" dirty="0">
                <a:solidFill>
                  <a:srgbClr val="00B050"/>
                </a:solidFill>
              </a:rPr>
              <a:t>// visit v, e.g., print it out</a:t>
            </a:r>
          </a:p>
          <a:p>
            <a:r>
              <a:rPr lang="en-US" sz="2400" dirty="0"/>
              <a:t>          </a:t>
            </a:r>
            <a:r>
              <a:rPr lang="en-US" sz="2400" dirty="0">
                <a:solidFill>
                  <a:srgbClr val="0000FF"/>
                </a:solidFill>
              </a:rPr>
              <a:t>for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00B0F0"/>
                </a:solidFill>
              </a:rPr>
              <a:t>c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0000FF"/>
                </a:solidFill>
              </a:rPr>
              <a:t>in</a:t>
            </a:r>
            <a:r>
              <a:rPr lang="en-US" sz="2400" dirty="0"/>
              <a:t> </a:t>
            </a:r>
            <a:r>
              <a:rPr lang="en-US" sz="2400" dirty="0" err="1">
                <a:solidFill>
                  <a:srgbClr val="00B0F0"/>
                </a:solidFill>
              </a:rPr>
              <a:t>v</a:t>
            </a:r>
            <a:r>
              <a:rPr lang="en-US" sz="2400" dirty="0" err="1"/>
              <a:t>.getChildren</a:t>
            </a:r>
            <a:r>
              <a:rPr lang="en-US" sz="2400" dirty="0"/>
              <a:t>()</a:t>
            </a:r>
          </a:p>
          <a:p>
            <a:r>
              <a:rPr lang="en-US" sz="2400" dirty="0"/>
              <a:t>               </a:t>
            </a:r>
            <a:r>
              <a:rPr lang="en-US" sz="2400" dirty="0" err="1">
                <a:solidFill>
                  <a:srgbClr val="00B0F0"/>
                </a:solidFill>
              </a:rPr>
              <a:t>toVisit</a:t>
            </a:r>
            <a:r>
              <a:rPr lang="en-US" sz="2400" dirty="0" err="1"/>
              <a:t>.add</a:t>
            </a:r>
            <a:r>
              <a:rPr lang="en-US" sz="2400" dirty="0"/>
              <a:t>(c)</a:t>
            </a:r>
          </a:p>
        </p:txBody>
      </p:sp>
      <p:sp>
        <p:nvSpPr>
          <p:cNvPr id="35" name="Rectangle 32">
            <a:extLst>
              <a:ext uri="{FF2B5EF4-FFF2-40B4-BE49-F238E27FC236}">
                <a16:creationId xmlns:a16="http://schemas.microsoft.com/office/drawing/2014/main" id="{7009A886-E4F0-8E4B-A074-517EB47938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1489" y="3617536"/>
            <a:ext cx="3423424" cy="786287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10424626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2">
            <a:extLst>
              <a:ext uri="{FF2B5EF4-FFF2-40B4-BE49-F238E27FC236}">
                <a16:creationId xmlns:a16="http://schemas.microsoft.com/office/drawing/2014/main" id="{5A73C22F-41DF-7647-8869-30CB812F6DA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Searching a tree</a:t>
            </a:r>
          </a:p>
        </p:txBody>
      </p:sp>
      <p:grpSp>
        <p:nvGrpSpPr>
          <p:cNvPr id="4" name="Group 4">
            <a:extLst>
              <a:ext uri="{FF2B5EF4-FFF2-40B4-BE49-F238E27FC236}">
                <a16:creationId xmlns:a16="http://schemas.microsoft.com/office/drawing/2014/main" id="{C9F4FAE2-A6E7-1849-899B-00B08451E450}"/>
              </a:ext>
            </a:extLst>
          </p:cNvPr>
          <p:cNvGrpSpPr>
            <a:grpSpLocks/>
          </p:cNvGrpSpPr>
          <p:nvPr/>
        </p:nvGrpSpPr>
        <p:grpSpPr bwMode="auto">
          <a:xfrm>
            <a:off x="3960541" y="1694985"/>
            <a:ext cx="533400" cy="533400"/>
            <a:chOff x="1824" y="2736"/>
            <a:chExt cx="336" cy="336"/>
          </a:xfrm>
        </p:grpSpPr>
        <p:sp>
          <p:nvSpPr>
            <p:cNvPr id="5" name="Oval 5">
              <a:extLst>
                <a:ext uri="{FF2B5EF4-FFF2-40B4-BE49-F238E27FC236}">
                  <a16:creationId xmlns:a16="http://schemas.microsoft.com/office/drawing/2014/main" id="{AB792F0F-1770-A04F-B66E-73EDCB9950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" name="Text Box 6">
              <a:extLst>
                <a:ext uri="{FF2B5EF4-FFF2-40B4-BE49-F238E27FC236}">
                  <a16:creationId xmlns:a16="http://schemas.microsoft.com/office/drawing/2014/main" id="{99E70A86-9667-FD43-93C4-2B92E37DB91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A</a:t>
              </a:r>
            </a:p>
          </p:txBody>
        </p:sp>
      </p:grpSp>
      <p:grpSp>
        <p:nvGrpSpPr>
          <p:cNvPr id="7" name="Group 7">
            <a:extLst>
              <a:ext uri="{FF2B5EF4-FFF2-40B4-BE49-F238E27FC236}">
                <a16:creationId xmlns:a16="http://schemas.microsoft.com/office/drawing/2014/main" id="{99417123-898E-3D4D-9DDB-B759FEB9398B}"/>
              </a:ext>
            </a:extLst>
          </p:cNvPr>
          <p:cNvGrpSpPr>
            <a:grpSpLocks/>
          </p:cNvGrpSpPr>
          <p:nvPr/>
        </p:nvGrpSpPr>
        <p:grpSpPr bwMode="auto">
          <a:xfrm>
            <a:off x="3198541" y="2685585"/>
            <a:ext cx="533400" cy="533400"/>
            <a:chOff x="1824" y="2736"/>
            <a:chExt cx="336" cy="336"/>
          </a:xfrm>
        </p:grpSpPr>
        <p:sp>
          <p:nvSpPr>
            <p:cNvPr id="8" name="Oval 8">
              <a:extLst>
                <a:ext uri="{FF2B5EF4-FFF2-40B4-BE49-F238E27FC236}">
                  <a16:creationId xmlns:a16="http://schemas.microsoft.com/office/drawing/2014/main" id="{D0F2E850-71F4-EE4E-BF68-FA485D0050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9" name="Text Box 9">
              <a:extLst>
                <a:ext uri="{FF2B5EF4-FFF2-40B4-BE49-F238E27FC236}">
                  <a16:creationId xmlns:a16="http://schemas.microsoft.com/office/drawing/2014/main" id="{0D29C63A-490F-694B-9280-FDE5FD17710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B</a:t>
              </a:r>
            </a:p>
          </p:txBody>
        </p:sp>
      </p:grpSp>
      <p:grpSp>
        <p:nvGrpSpPr>
          <p:cNvPr id="10" name="Group 10">
            <a:extLst>
              <a:ext uri="{FF2B5EF4-FFF2-40B4-BE49-F238E27FC236}">
                <a16:creationId xmlns:a16="http://schemas.microsoft.com/office/drawing/2014/main" id="{B03E5F65-F34E-B04D-B5FD-0A3598AE8E48}"/>
              </a:ext>
            </a:extLst>
          </p:cNvPr>
          <p:cNvGrpSpPr>
            <a:grpSpLocks/>
          </p:cNvGrpSpPr>
          <p:nvPr/>
        </p:nvGrpSpPr>
        <p:grpSpPr bwMode="auto">
          <a:xfrm>
            <a:off x="2817541" y="3904785"/>
            <a:ext cx="533400" cy="533400"/>
            <a:chOff x="1824" y="2736"/>
            <a:chExt cx="336" cy="336"/>
          </a:xfrm>
        </p:grpSpPr>
        <p:sp>
          <p:nvSpPr>
            <p:cNvPr id="11" name="Oval 11">
              <a:extLst>
                <a:ext uri="{FF2B5EF4-FFF2-40B4-BE49-F238E27FC236}">
                  <a16:creationId xmlns:a16="http://schemas.microsoft.com/office/drawing/2014/main" id="{3EC15073-B35C-AA4B-9F6A-355FC2D7C6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2" name="Text Box 12">
              <a:extLst>
                <a:ext uri="{FF2B5EF4-FFF2-40B4-BE49-F238E27FC236}">
                  <a16:creationId xmlns:a16="http://schemas.microsoft.com/office/drawing/2014/main" id="{001FA763-E578-EA4C-8FEC-42367198B22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C</a:t>
              </a:r>
            </a:p>
          </p:txBody>
        </p:sp>
      </p:grpSp>
      <p:grpSp>
        <p:nvGrpSpPr>
          <p:cNvPr id="13" name="Group 13">
            <a:extLst>
              <a:ext uri="{FF2B5EF4-FFF2-40B4-BE49-F238E27FC236}">
                <a16:creationId xmlns:a16="http://schemas.microsoft.com/office/drawing/2014/main" id="{358B1590-522D-EA4D-87E9-3D215B901F8F}"/>
              </a:ext>
            </a:extLst>
          </p:cNvPr>
          <p:cNvGrpSpPr>
            <a:grpSpLocks/>
          </p:cNvGrpSpPr>
          <p:nvPr/>
        </p:nvGrpSpPr>
        <p:grpSpPr bwMode="auto">
          <a:xfrm>
            <a:off x="5027341" y="2685585"/>
            <a:ext cx="533400" cy="533400"/>
            <a:chOff x="1824" y="2736"/>
            <a:chExt cx="336" cy="336"/>
          </a:xfrm>
        </p:grpSpPr>
        <p:sp>
          <p:nvSpPr>
            <p:cNvPr id="14" name="Oval 14">
              <a:extLst>
                <a:ext uri="{FF2B5EF4-FFF2-40B4-BE49-F238E27FC236}">
                  <a16:creationId xmlns:a16="http://schemas.microsoft.com/office/drawing/2014/main" id="{6355A054-FC5F-EC4A-BE27-DE7F611AA8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5" name="Text Box 15">
              <a:extLst>
                <a:ext uri="{FF2B5EF4-FFF2-40B4-BE49-F238E27FC236}">
                  <a16:creationId xmlns:a16="http://schemas.microsoft.com/office/drawing/2014/main" id="{CB129E6A-7D6B-914B-8568-E2AF8419FF3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E</a:t>
              </a:r>
            </a:p>
          </p:txBody>
        </p:sp>
      </p:grpSp>
      <p:grpSp>
        <p:nvGrpSpPr>
          <p:cNvPr id="16" name="Group 16">
            <a:extLst>
              <a:ext uri="{FF2B5EF4-FFF2-40B4-BE49-F238E27FC236}">
                <a16:creationId xmlns:a16="http://schemas.microsoft.com/office/drawing/2014/main" id="{90D18944-7D94-3642-94DA-1B00840C9B5A}"/>
              </a:ext>
            </a:extLst>
          </p:cNvPr>
          <p:cNvGrpSpPr>
            <a:grpSpLocks/>
          </p:cNvGrpSpPr>
          <p:nvPr/>
        </p:nvGrpSpPr>
        <p:grpSpPr bwMode="auto">
          <a:xfrm>
            <a:off x="4036741" y="2761785"/>
            <a:ext cx="533400" cy="533400"/>
            <a:chOff x="1824" y="2736"/>
            <a:chExt cx="336" cy="336"/>
          </a:xfrm>
        </p:grpSpPr>
        <p:sp>
          <p:nvSpPr>
            <p:cNvPr id="17" name="Oval 17">
              <a:extLst>
                <a:ext uri="{FF2B5EF4-FFF2-40B4-BE49-F238E27FC236}">
                  <a16:creationId xmlns:a16="http://schemas.microsoft.com/office/drawing/2014/main" id="{A537B623-0DAB-FD4F-8B4C-EEC492E84A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8" name="Text Box 18">
              <a:extLst>
                <a:ext uri="{FF2B5EF4-FFF2-40B4-BE49-F238E27FC236}">
                  <a16:creationId xmlns:a16="http://schemas.microsoft.com/office/drawing/2014/main" id="{A4B46226-989B-F847-B815-D6A0ABCE10C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dirty="0"/>
                <a:t>D</a:t>
              </a:r>
            </a:p>
          </p:txBody>
        </p:sp>
      </p:grpSp>
      <p:sp>
        <p:nvSpPr>
          <p:cNvPr id="19" name="Line 21">
            <a:extLst>
              <a:ext uri="{FF2B5EF4-FFF2-40B4-BE49-F238E27FC236}">
                <a16:creationId xmlns:a16="http://schemas.microsoft.com/office/drawing/2014/main" id="{5245321C-CA80-234D-8BF0-7CDB60A356A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341541" y="2228385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0" name="Group 24">
            <a:extLst>
              <a:ext uri="{FF2B5EF4-FFF2-40B4-BE49-F238E27FC236}">
                <a16:creationId xmlns:a16="http://schemas.microsoft.com/office/drawing/2014/main" id="{749DC28E-5B96-3C4C-95A2-238A2154C35E}"/>
              </a:ext>
            </a:extLst>
          </p:cNvPr>
          <p:cNvGrpSpPr>
            <a:grpSpLocks/>
          </p:cNvGrpSpPr>
          <p:nvPr/>
        </p:nvGrpSpPr>
        <p:grpSpPr bwMode="auto">
          <a:xfrm>
            <a:off x="3579541" y="3904785"/>
            <a:ext cx="533400" cy="533400"/>
            <a:chOff x="1824" y="2736"/>
            <a:chExt cx="336" cy="336"/>
          </a:xfrm>
        </p:grpSpPr>
        <p:sp>
          <p:nvSpPr>
            <p:cNvPr id="21" name="Oval 25">
              <a:extLst>
                <a:ext uri="{FF2B5EF4-FFF2-40B4-BE49-F238E27FC236}">
                  <a16:creationId xmlns:a16="http://schemas.microsoft.com/office/drawing/2014/main" id="{71BD3ABE-1FDD-184A-9599-EBD587C219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2" name="Text Box 26">
              <a:extLst>
                <a:ext uri="{FF2B5EF4-FFF2-40B4-BE49-F238E27FC236}">
                  <a16:creationId xmlns:a16="http://schemas.microsoft.com/office/drawing/2014/main" id="{447FECE7-94E4-8D40-845F-E3DBE0F1359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F</a:t>
              </a:r>
            </a:p>
          </p:txBody>
        </p:sp>
      </p:grpSp>
      <p:grpSp>
        <p:nvGrpSpPr>
          <p:cNvPr id="23" name="Group 27">
            <a:extLst>
              <a:ext uri="{FF2B5EF4-FFF2-40B4-BE49-F238E27FC236}">
                <a16:creationId xmlns:a16="http://schemas.microsoft.com/office/drawing/2014/main" id="{F8C065B2-747E-D740-8EA3-FB227D3CE461}"/>
              </a:ext>
            </a:extLst>
          </p:cNvPr>
          <p:cNvGrpSpPr>
            <a:grpSpLocks/>
          </p:cNvGrpSpPr>
          <p:nvPr/>
        </p:nvGrpSpPr>
        <p:grpSpPr bwMode="auto">
          <a:xfrm>
            <a:off x="5103541" y="3904785"/>
            <a:ext cx="533400" cy="533400"/>
            <a:chOff x="1824" y="2736"/>
            <a:chExt cx="336" cy="336"/>
          </a:xfrm>
        </p:grpSpPr>
        <p:sp>
          <p:nvSpPr>
            <p:cNvPr id="24" name="Oval 28">
              <a:extLst>
                <a:ext uri="{FF2B5EF4-FFF2-40B4-BE49-F238E27FC236}">
                  <a16:creationId xmlns:a16="http://schemas.microsoft.com/office/drawing/2014/main" id="{09CDF26C-D800-504F-9714-8FA31C4F7B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5" name="Text Box 29">
              <a:extLst>
                <a:ext uri="{FF2B5EF4-FFF2-40B4-BE49-F238E27FC236}">
                  <a16:creationId xmlns:a16="http://schemas.microsoft.com/office/drawing/2014/main" id="{C218F6F0-BE71-EF41-B8D8-7A2F0961543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G</a:t>
              </a:r>
            </a:p>
          </p:txBody>
        </p:sp>
      </p:grpSp>
      <p:sp>
        <p:nvSpPr>
          <p:cNvPr id="26" name="Line 30">
            <a:extLst>
              <a:ext uri="{FF2B5EF4-FFF2-40B4-BE49-F238E27FC236}">
                <a16:creationId xmlns:a16="http://schemas.microsoft.com/office/drawing/2014/main" id="{17686EEF-868B-9843-9EF4-74774ECDA96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579541" y="2152185"/>
            <a:ext cx="457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Line 31">
            <a:extLst>
              <a:ext uri="{FF2B5EF4-FFF2-40B4-BE49-F238E27FC236}">
                <a16:creationId xmlns:a16="http://schemas.microsoft.com/office/drawing/2014/main" id="{14C0B72B-334F-E242-92CD-8168AEF1ED8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122341" y="3218985"/>
            <a:ext cx="228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Line 32">
            <a:extLst>
              <a:ext uri="{FF2B5EF4-FFF2-40B4-BE49-F238E27FC236}">
                <a16:creationId xmlns:a16="http://schemas.microsoft.com/office/drawing/2014/main" id="{86B11A47-F746-BE41-AA46-508377490EB1}"/>
              </a:ext>
            </a:extLst>
          </p:cNvPr>
          <p:cNvSpPr>
            <a:spLocks noChangeShapeType="1"/>
          </p:cNvSpPr>
          <p:nvPr/>
        </p:nvSpPr>
        <p:spPr bwMode="auto">
          <a:xfrm>
            <a:off x="3503341" y="3218985"/>
            <a:ext cx="3048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Line 33">
            <a:extLst>
              <a:ext uri="{FF2B5EF4-FFF2-40B4-BE49-F238E27FC236}">
                <a16:creationId xmlns:a16="http://schemas.microsoft.com/office/drawing/2014/main" id="{B1D8492A-3B14-D549-B08C-E24C8FA5FAE0}"/>
              </a:ext>
            </a:extLst>
          </p:cNvPr>
          <p:cNvSpPr>
            <a:spLocks noChangeShapeType="1"/>
          </p:cNvSpPr>
          <p:nvPr/>
        </p:nvSpPr>
        <p:spPr bwMode="auto">
          <a:xfrm>
            <a:off x="4493941" y="2075985"/>
            <a:ext cx="685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" name="Line 34">
            <a:extLst>
              <a:ext uri="{FF2B5EF4-FFF2-40B4-BE49-F238E27FC236}">
                <a16:creationId xmlns:a16="http://schemas.microsoft.com/office/drawing/2014/main" id="{6FE62D2C-140D-674A-8401-60362010E29C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2141" y="3218985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4FF3DAE-C020-FB48-81F1-8AA706C132A0}"/>
              </a:ext>
            </a:extLst>
          </p:cNvPr>
          <p:cNvSpPr txBox="1"/>
          <p:nvPr/>
        </p:nvSpPr>
        <p:spPr>
          <a:xfrm>
            <a:off x="367990" y="5642517"/>
            <a:ext cx="62041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How can we print out all of the vertices in a tree?</a:t>
            </a:r>
          </a:p>
        </p:txBody>
      </p:sp>
    </p:spTree>
    <p:extLst>
      <p:ext uri="{BB962C8B-B14F-4D97-AF65-F5344CB8AC3E}">
        <p14:creationId xmlns:p14="http://schemas.microsoft.com/office/powerpoint/2010/main" val="76661687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2">
            <a:extLst>
              <a:ext uri="{FF2B5EF4-FFF2-40B4-BE49-F238E27FC236}">
                <a16:creationId xmlns:a16="http://schemas.microsoft.com/office/drawing/2014/main" id="{0FD67347-FA38-174A-8070-BA3E0D8ABB7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1596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Tree DFS</a:t>
            </a:r>
          </a:p>
        </p:txBody>
      </p:sp>
      <p:grpSp>
        <p:nvGrpSpPr>
          <p:cNvPr id="63490" name="Group 3">
            <a:extLst>
              <a:ext uri="{FF2B5EF4-FFF2-40B4-BE49-F238E27FC236}">
                <a16:creationId xmlns:a16="http://schemas.microsoft.com/office/drawing/2014/main" id="{8E40CC99-6095-9F4D-9452-23425CC55CF7}"/>
              </a:ext>
            </a:extLst>
          </p:cNvPr>
          <p:cNvGrpSpPr>
            <a:grpSpLocks/>
          </p:cNvGrpSpPr>
          <p:nvPr/>
        </p:nvGrpSpPr>
        <p:grpSpPr bwMode="auto">
          <a:xfrm>
            <a:off x="6781800" y="1828800"/>
            <a:ext cx="533400" cy="533400"/>
            <a:chOff x="1824" y="2736"/>
            <a:chExt cx="336" cy="336"/>
          </a:xfrm>
        </p:grpSpPr>
        <p:sp>
          <p:nvSpPr>
            <p:cNvPr id="63518" name="Oval 4">
              <a:extLst>
                <a:ext uri="{FF2B5EF4-FFF2-40B4-BE49-F238E27FC236}">
                  <a16:creationId xmlns:a16="http://schemas.microsoft.com/office/drawing/2014/main" id="{57AA6808-D62F-4A44-A6A0-0B6831E086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3519" name="Text Box 5">
              <a:extLst>
                <a:ext uri="{FF2B5EF4-FFF2-40B4-BE49-F238E27FC236}">
                  <a16:creationId xmlns:a16="http://schemas.microsoft.com/office/drawing/2014/main" id="{5842F0D7-4C8E-444E-947B-2E079C0085C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dirty="0"/>
                <a:t>A</a:t>
              </a:r>
            </a:p>
          </p:txBody>
        </p:sp>
      </p:grpSp>
      <p:grpSp>
        <p:nvGrpSpPr>
          <p:cNvPr id="63491" name="Group 6">
            <a:extLst>
              <a:ext uri="{FF2B5EF4-FFF2-40B4-BE49-F238E27FC236}">
                <a16:creationId xmlns:a16="http://schemas.microsoft.com/office/drawing/2014/main" id="{17481815-7003-7746-8AE1-DE526D914EBF}"/>
              </a:ext>
            </a:extLst>
          </p:cNvPr>
          <p:cNvGrpSpPr>
            <a:grpSpLocks/>
          </p:cNvGrpSpPr>
          <p:nvPr/>
        </p:nvGrpSpPr>
        <p:grpSpPr bwMode="auto">
          <a:xfrm>
            <a:off x="6019800" y="2819400"/>
            <a:ext cx="533400" cy="533400"/>
            <a:chOff x="1824" y="2736"/>
            <a:chExt cx="336" cy="336"/>
          </a:xfrm>
        </p:grpSpPr>
        <p:sp>
          <p:nvSpPr>
            <p:cNvPr id="63516" name="Oval 7">
              <a:extLst>
                <a:ext uri="{FF2B5EF4-FFF2-40B4-BE49-F238E27FC236}">
                  <a16:creationId xmlns:a16="http://schemas.microsoft.com/office/drawing/2014/main" id="{30A1A50D-ADCB-AF4C-A726-FBFA97452D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3517" name="Text Box 8">
              <a:extLst>
                <a:ext uri="{FF2B5EF4-FFF2-40B4-BE49-F238E27FC236}">
                  <a16:creationId xmlns:a16="http://schemas.microsoft.com/office/drawing/2014/main" id="{D04B0DEC-0080-AE40-9293-376D4B48DD0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B</a:t>
              </a:r>
            </a:p>
          </p:txBody>
        </p:sp>
      </p:grpSp>
      <p:grpSp>
        <p:nvGrpSpPr>
          <p:cNvPr id="63492" name="Group 9">
            <a:extLst>
              <a:ext uri="{FF2B5EF4-FFF2-40B4-BE49-F238E27FC236}">
                <a16:creationId xmlns:a16="http://schemas.microsoft.com/office/drawing/2014/main" id="{8C91900C-A4B9-E040-B91F-33753D470300}"/>
              </a:ext>
            </a:extLst>
          </p:cNvPr>
          <p:cNvGrpSpPr>
            <a:grpSpLocks/>
          </p:cNvGrpSpPr>
          <p:nvPr/>
        </p:nvGrpSpPr>
        <p:grpSpPr bwMode="auto">
          <a:xfrm>
            <a:off x="5638800" y="4038600"/>
            <a:ext cx="533400" cy="533400"/>
            <a:chOff x="1824" y="2736"/>
            <a:chExt cx="336" cy="336"/>
          </a:xfrm>
        </p:grpSpPr>
        <p:sp>
          <p:nvSpPr>
            <p:cNvPr id="63514" name="Oval 10">
              <a:extLst>
                <a:ext uri="{FF2B5EF4-FFF2-40B4-BE49-F238E27FC236}">
                  <a16:creationId xmlns:a16="http://schemas.microsoft.com/office/drawing/2014/main" id="{E2DF4779-1482-7B46-9A9A-0301BEF220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3515" name="Text Box 11">
              <a:extLst>
                <a:ext uri="{FF2B5EF4-FFF2-40B4-BE49-F238E27FC236}">
                  <a16:creationId xmlns:a16="http://schemas.microsoft.com/office/drawing/2014/main" id="{6EC27931-DAE4-4B40-B9D6-C5A49652628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C</a:t>
              </a:r>
            </a:p>
          </p:txBody>
        </p:sp>
      </p:grpSp>
      <p:grpSp>
        <p:nvGrpSpPr>
          <p:cNvPr id="63493" name="Group 12">
            <a:extLst>
              <a:ext uri="{FF2B5EF4-FFF2-40B4-BE49-F238E27FC236}">
                <a16:creationId xmlns:a16="http://schemas.microsoft.com/office/drawing/2014/main" id="{D47E112C-A2E6-BD47-A503-FBDF67EEAFE9}"/>
              </a:ext>
            </a:extLst>
          </p:cNvPr>
          <p:cNvGrpSpPr>
            <a:grpSpLocks/>
          </p:cNvGrpSpPr>
          <p:nvPr/>
        </p:nvGrpSpPr>
        <p:grpSpPr bwMode="auto">
          <a:xfrm>
            <a:off x="7848600" y="2819400"/>
            <a:ext cx="533400" cy="533400"/>
            <a:chOff x="1824" y="2736"/>
            <a:chExt cx="336" cy="336"/>
          </a:xfrm>
        </p:grpSpPr>
        <p:sp>
          <p:nvSpPr>
            <p:cNvPr id="63512" name="Oval 13">
              <a:extLst>
                <a:ext uri="{FF2B5EF4-FFF2-40B4-BE49-F238E27FC236}">
                  <a16:creationId xmlns:a16="http://schemas.microsoft.com/office/drawing/2014/main" id="{93B8F36F-70CF-E74D-9A97-B28E2371ED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3513" name="Text Box 14">
              <a:extLst>
                <a:ext uri="{FF2B5EF4-FFF2-40B4-BE49-F238E27FC236}">
                  <a16:creationId xmlns:a16="http://schemas.microsoft.com/office/drawing/2014/main" id="{A9FF7ECB-2888-D04A-9DE5-50F43E4D042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E</a:t>
              </a:r>
            </a:p>
          </p:txBody>
        </p:sp>
      </p:grpSp>
      <p:grpSp>
        <p:nvGrpSpPr>
          <p:cNvPr id="63494" name="Group 15">
            <a:extLst>
              <a:ext uri="{FF2B5EF4-FFF2-40B4-BE49-F238E27FC236}">
                <a16:creationId xmlns:a16="http://schemas.microsoft.com/office/drawing/2014/main" id="{99F98BF5-FB2B-3647-8F17-508D76D00478}"/>
              </a:ext>
            </a:extLst>
          </p:cNvPr>
          <p:cNvGrpSpPr>
            <a:grpSpLocks/>
          </p:cNvGrpSpPr>
          <p:nvPr/>
        </p:nvGrpSpPr>
        <p:grpSpPr bwMode="auto">
          <a:xfrm>
            <a:off x="6858000" y="2895600"/>
            <a:ext cx="533400" cy="533400"/>
            <a:chOff x="1824" y="2736"/>
            <a:chExt cx="336" cy="336"/>
          </a:xfrm>
        </p:grpSpPr>
        <p:sp>
          <p:nvSpPr>
            <p:cNvPr id="63510" name="Oval 16">
              <a:extLst>
                <a:ext uri="{FF2B5EF4-FFF2-40B4-BE49-F238E27FC236}">
                  <a16:creationId xmlns:a16="http://schemas.microsoft.com/office/drawing/2014/main" id="{E6CB1931-545F-AB49-88CD-303D74B75D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3511" name="Text Box 17">
              <a:extLst>
                <a:ext uri="{FF2B5EF4-FFF2-40B4-BE49-F238E27FC236}">
                  <a16:creationId xmlns:a16="http://schemas.microsoft.com/office/drawing/2014/main" id="{22E03F51-FAE9-EF49-BBDF-6BA5F86D413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D</a:t>
              </a:r>
            </a:p>
          </p:txBody>
        </p:sp>
      </p:grpSp>
      <p:sp>
        <p:nvSpPr>
          <p:cNvPr id="63495" name="Line 18">
            <a:extLst>
              <a:ext uri="{FF2B5EF4-FFF2-40B4-BE49-F238E27FC236}">
                <a16:creationId xmlns:a16="http://schemas.microsoft.com/office/drawing/2014/main" id="{8D93CFFA-3466-934F-8073-3C17C9205FA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162800" y="23622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63496" name="Group 19">
            <a:extLst>
              <a:ext uri="{FF2B5EF4-FFF2-40B4-BE49-F238E27FC236}">
                <a16:creationId xmlns:a16="http://schemas.microsoft.com/office/drawing/2014/main" id="{DCB6E008-B5B2-B64E-AE1A-7D2647215475}"/>
              </a:ext>
            </a:extLst>
          </p:cNvPr>
          <p:cNvGrpSpPr>
            <a:grpSpLocks/>
          </p:cNvGrpSpPr>
          <p:nvPr/>
        </p:nvGrpSpPr>
        <p:grpSpPr bwMode="auto">
          <a:xfrm>
            <a:off x="6400800" y="4038600"/>
            <a:ext cx="533400" cy="533400"/>
            <a:chOff x="1824" y="2736"/>
            <a:chExt cx="336" cy="336"/>
          </a:xfrm>
        </p:grpSpPr>
        <p:sp>
          <p:nvSpPr>
            <p:cNvPr id="63508" name="Oval 20">
              <a:extLst>
                <a:ext uri="{FF2B5EF4-FFF2-40B4-BE49-F238E27FC236}">
                  <a16:creationId xmlns:a16="http://schemas.microsoft.com/office/drawing/2014/main" id="{3A465F7F-CE86-314C-ACD9-9D75AC7A79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3509" name="Text Box 21">
              <a:extLst>
                <a:ext uri="{FF2B5EF4-FFF2-40B4-BE49-F238E27FC236}">
                  <a16:creationId xmlns:a16="http://schemas.microsoft.com/office/drawing/2014/main" id="{7A65937A-FD76-5946-BE25-2BCB1F7D163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F</a:t>
              </a:r>
            </a:p>
          </p:txBody>
        </p:sp>
      </p:grpSp>
      <p:grpSp>
        <p:nvGrpSpPr>
          <p:cNvPr id="63497" name="Group 22">
            <a:extLst>
              <a:ext uri="{FF2B5EF4-FFF2-40B4-BE49-F238E27FC236}">
                <a16:creationId xmlns:a16="http://schemas.microsoft.com/office/drawing/2014/main" id="{96DB443B-CFBE-1C4C-A080-3EB6209F8179}"/>
              </a:ext>
            </a:extLst>
          </p:cNvPr>
          <p:cNvGrpSpPr>
            <a:grpSpLocks/>
          </p:cNvGrpSpPr>
          <p:nvPr/>
        </p:nvGrpSpPr>
        <p:grpSpPr bwMode="auto">
          <a:xfrm>
            <a:off x="7924800" y="4038600"/>
            <a:ext cx="533400" cy="533400"/>
            <a:chOff x="1824" y="2736"/>
            <a:chExt cx="336" cy="336"/>
          </a:xfrm>
        </p:grpSpPr>
        <p:sp>
          <p:nvSpPr>
            <p:cNvPr id="63506" name="Oval 23">
              <a:extLst>
                <a:ext uri="{FF2B5EF4-FFF2-40B4-BE49-F238E27FC236}">
                  <a16:creationId xmlns:a16="http://schemas.microsoft.com/office/drawing/2014/main" id="{74A08587-B057-BC42-A52C-1C2C7CF2A3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3507" name="Text Box 24">
              <a:extLst>
                <a:ext uri="{FF2B5EF4-FFF2-40B4-BE49-F238E27FC236}">
                  <a16:creationId xmlns:a16="http://schemas.microsoft.com/office/drawing/2014/main" id="{3F320D62-EF97-3848-94A0-C2C231F5F92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G</a:t>
              </a:r>
            </a:p>
          </p:txBody>
        </p:sp>
      </p:grpSp>
      <p:sp>
        <p:nvSpPr>
          <p:cNvPr id="63498" name="Line 25">
            <a:extLst>
              <a:ext uri="{FF2B5EF4-FFF2-40B4-BE49-F238E27FC236}">
                <a16:creationId xmlns:a16="http://schemas.microsoft.com/office/drawing/2014/main" id="{C7BDF10F-1FA3-4241-ACC2-38DB90AAAC1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400800" y="2286000"/>
            <a:ext cx="457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499" name="Line 26">
            <a:extLst>
              <a:ext uri="{FF2B5EF4-FFF2-40B4-BE49-F238E27FC236}">
                <a16:creationId xmlns:a16="http://schemas.microsoft.com/office/drawing/2014/main" id="{A874BE1E-95CA-D748-BC8B-6FA0171A8DB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943600" y="3352800"/>
            <a:ext cx="228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00" name="Line 27">
            <a:extLst>
              <a:ext uri="{FF2B5EF4-FFF2-40B4-BE49-F238E27FC236}">
                <a16:creationId xmlns:a16="http://schemas.microsoft.com/office/drawing/2014/main" id="{56415375-85BA-6C46-8409-AC201BEA1ED2}"/>
              </a:ext>
            </a:extLst>
          </p:cNvPr>
          <p:cNvSpPr>
            <a:spLocks noChangeShapeType="1"/>
          </p:cNvSpPr>
          <p:nvPr/>
        </p:nvSpPr>
        <p:spPr bwMode="auto">
          <a:xfrm>
            <a:off x="6324600" y="3352800"/>
            <a:ext cx="3048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01" name="Line 28">
            <a:extLst>
              <a:ext uri="{FF2B5EF4-FFF2-40B4-BE49-F238E27FC236}">
                <a16:creationId xmlns:a16="http://schemas.microsoft.com/office/drawing/2014/main" id="{F88F3C18-4DF6-9C4C-B1B0-4D9F76FDA7A7}"/>
              </a:ext>
            </a:extLst>
          </p:cNvPr>
          <p:cNvSpPr>
            <a:spLocks noChangeShapeType="1"/>
          </p:cNvSpPr>
          <p:nvPr/>
        </p:nvSpPr>
        <p:spPr bwMode="auto">
          <a:xfrm>
            <a:off x="7315200" y="2209800"/>
            <a:ext cx="685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02" name="Line 29">
            <a:extLst>
              <a:ext uri="{FF2B5EF4-FFF2-40B4-BE49-F238E27FC236}">
                <a16:creationId xmlns:a16="http://schemas.microsoft.com/office/drawing/2014/main" id="{CCABC929-C491-5240-832C-EB3DF8CD8B21}"/>
              </a:ext>
            </a:extLst>
          </p:cNvPr>
          <p:cNvSpPr>
            <a:spLocks noChangeShapeType="1"/>
          </p:cNvSpPr>
          <p:nvPr/>
        </p:nvSpPr>
        <p:spPr bwMode="auto">
          <a:xfrm>
            <a:off x="8153400" y="33528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04" name="Text Box 31">
            <a:extLst>
              <a:ext uri="{FF2B5EF4-FFF2-40B4-BE49-F238E27FC236}">
                <a16:creationId xmlns:a16="http://schemas.microsoft.com/office/drawing/2014/main" id="{FB3B711E-7974-7A4B-93ED-AEAEF62E83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863" y="5500687"/>
            <a:ext cx="445119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 err="1"/>
              <a:t>toVisit</a:t>
            </a:r>
            <a:r>
              <a:rPr lang="en-US" altLang="en-US" sz="2800" dirty="0"/>
              <a:t>-stack: B D E </a:t>
            </a:r>
          </a:p>
        </p:txBody>
      </p:sp>
      <p:sp>
        <p:nvSpPr>
          <p:cNvPr id="33" name="Text Box 37">
            <a:extLst>
              <a:ext uri="{FF2B5EF4-FFF2-40B4-BE49-F238E27FC236}">
                <a16:creationId xmlns:a16="http://schemas.microsoft.com/office/drawing/2014/main" id="{8EE66F3F-D193-7445-9BC9-2C61E5C4B9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28700" y="6029093"/>
            <a:ext cx="3200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/>
              <a:t>printed: A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16CF24FE-F65E-DE45-A77D-A35DA9031601}"/>
              </a:ext>
            </a:extLst>
          </p:cNvPr>
          <p:cNvSpPr txBox="1"/>
          <p:nvPr/>
        </p:nvSpPr>
        <p:spPr>
          <a:xfrm>
            <a:off x="364274" y="2095500"/>
            <a:ext cx="504035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C00000"/>
                </a:solidFill>
              </a:rPr>
              <a:t>treeSearch</a:t>
            </a:r>
            <a:r>
              <a:rPr lang="en-US" sz="2400" dirty="0"/>
              <a:t>( </a:t>
            </a:r>
            <a:r>
              <a:rPr lang="en-US" sz="2400" dirty="0" err="1">
                <a:solidFill>
                  <a:srgbClr val="00B0F0"/>
                </a:solidFill>
              </a:rPr>
              <a:t>toVisit</a:t>
            </a:r>
            <a:r>
              <a:rPr lang="en-US" sz="2400" dirty="0"/>
              <a:t> )</a:t>
            </a:r>
          </a:p>
          <a:p>
            <a:r>
              <a:rPr lang="en-US" sz="2400" dirty="0"/>
              <a:t>     </a:t>
            </a:r>
            <a:r>
              <a:rPr lang="en-US" sz="2400" dirty="0">
                <a:solidFill>
                  <a:srgbClr val="0000FF"/>
                </a:solidFill>
              </a:rPr>
              <a:t>while</a:t>
            </a:r>
            <a:r>
              <a:rPr lang="en-US" sz="2400" dirty="0"/>
              <a:t> !</a:t>
            </a:r>
            <a:r>
              <a:rPr lang="en-US" sz="2400" dirty="0" err="1">
                <a:solidFill>
                  <a:srgbClr val="00B0F0"/>
                </a:solidFill>
              </a:rPr>
              <a:t>toVisit</a:t>
            </a:r>
            <a:r>
              <a:rPr lang="en-US" sz="2400" dirty="0" err="1"/>
              <a:t>.empty</a:t>
            </a:r>
            <a:r>
              <a:rPr lang="en-US" sz="2400" dirty="0"/>
              <a:t>()</a:t>
            </a:r>
          </a:p>
          <a:p>
            <a:r>
              <a:rPr lang="en-US" sz="2400" dirty="0"/>
              <a:t>          </a:t>
            </a:r>
            <a:r>
              <a:rPr lang="en-US" sz="2400" dirty="0">
                <a:solidFill>
                  <a:srgbClr val="00B0F0"/>
                </a:solidFill>
              </a:rPr>
              <a:t>v</a:t>
            </a:r>
            <a:r>
              <a:rPr lang="en-US" sz="2400" dirty="0"/>
              <a:t> = </a:t>
            </a:r>
            <a:r>
              <a:rPr lang="en-US" sz="2400" dirty="0" err="1">
                <a:solidFill>
                  <a:srgbClr val="00B0F0"/>
                </a:solidFill>
              </a:rPr>
              <a:t>toVisit</a:t>
            </a:r>
            <a:r>
              <a:rPr lang="en-US" sz="2400" dirty="0" err="1"/>
              <a:t>.remove</a:t>
            </a:r>
            <a:r>
              <a:rPr lang="en-US" sz="2400" dirty="0"/>
              <a:t>()</a:t>
            </a:r>
          </a:p>
          <a:p>
            <a:r>
              <a:rPr lang="en-US" sz="2400" dirty="0"/>
              <a:t>          </a:t>
            </a:r>
            <a:r>
              <a:rPr lang="en-US" sz="2400" dirty="0">
                <a:solidFill>
                  <a:srgbClr val="00B050"/>
                </a:solidFill>
              </a:rPr>
              <a:t>// visit v, e.g., print it out</a:t>
            </a:r>
          </a:p>
          <a:p>
            <a:r>
              <a:rPr lang="en-US" sz="2400" dirty="0"/>
              <a:t>          </a:t>
            </a:r>
            <a:r>
              <a:rPr lang="en-US" sz="2400" dirty="0">
                <a:solidFill>
                  <a:srgbClr val="0000FF"/>
                </a:solidFill>
              </a:rPr>
              <a:t>for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00B0F0"/>
                </a:solidFill>
              </a:rPr>
              <a:t>c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0000FF"/>
                </a:solidFill>
              </a:rPr>
              <a:t>in</a:t>
            </a:r>
            <a:r>
              <a:rPr lang="en-US" sz="2400" dirty="0"/>
              <a:t> </a:t>
            </a:r>
            <a:r>
              <a:rPr lang="en-US" sz="2400" dirty="0" err="1">
                <a:solidFill>
                  <a:srgbClr val="00B0F0"/>
                </a:solidFill>
              </a:rPr>
              <a:t>v</a:t>
            </a:r>
            <a:r>
              <a:rPr lang="en-US" sz="2400" dirty="0" err="1"/>
              <a:t>.getChildren</a:t>
            </a:r>
            <a:r>
              <a:rPr lang="en-US" sz="2400" dirty="0"/>
              <a:t>()</a:t>
            </a:r>
          </a:p>
          <a:p>
            <a:r>
              <a:rPr lang="en-US" sz="2400" dirty="0"/>
              <a:t>               </a:t>
            </a:r>
            <a:r>
              <a:rPr lang="en-US" sz="2400" dirty="0" err="1">
                <a:solidFill>
                  <a:srgbClr val="00B0F0"/>
                </a:solidFill>
              </a:rPr>
              <a:t>toVisit</a:t>
            </a:r>
            <a:r>
              <a:rPr lang="en-US" sz="2400" dirty="0" err="1"/>
              <a:t>.add</a:t>
            </a:r>
            <a:r>
              <a:rPr lang="en-US" sz="2400" dirty="0"/>
              <a:t>(c)</a:t>
            </a:r>
          </a:p>
        </p:txBody>
      </p:sp>
      <p:sp>
        <p:nvSpPr>
          <p:cNvPr id="35" name="Rectangle 32">
            <a:extLst>
              <a:ext uri="{FF2B5EF4-FFF2-40B4-BE49-F238E27FC236}">
                <a16:creationId xmlns:a16="http://schemas.microsoft.com/office/drawing/2014/main" id="{7009A886-E4F0-8E4B-A074-517EB47938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6176" y="2883456"/>
            <a:ext cx="3423424" cy="786287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18451657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2">
            <a:extLst>
              <a:ext uri="{FF2B5EF4-FFF2-40B4-BE49-F238E27FC236}">
                <a16:creationId xmlns:a16="http://schemas.microsoft.com/office/drawing/2014/main" id="{0FD67347-FA38-174A-8070-BA3E0D8ABB7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1596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Tree DFS</a:t>
            </a:r>
          </a:p>
        </p:txBody>
      </p:sp>
      <p:grpSp>
        <p:nvGrpSpPr>
          <p:cNvPr id="63490" name="Group 3">
            <a:extLst>
              <a:ext uri="{FF2B5EF4-FFF2-40B4-BE49-F238E27FC236}">
                <a16:creationId xmlns:a16="http://schemas.microsoft.com/office/drawing/2014/main" id="{8E40CC99-6095-9F4D-9452-23425CC55CF7}"/>
              </a:ext>
            </a:extLst>
          </p:cNvPr>
          <p:cNvGrpSpPr>
            <a:grpSpLocks/>
          </p:cNvGrpSpPr>
          <p:nvPr/>
        </p:nvGrpSpPr>
        <p:grpSpPr bwMode="auto">
          <a:xfrm>
            <a:off x="6781800" y="1828800"/>
            <a:ext cx="533400" cy="533400"/>
            <a:chOff x="1824" y="2736"/>
            <a:chExt cx="336" cy="336"/>
          </a:xfrm>
        </p:grpSpPr>
        <p:sp>
          <p:nvSpPr>
            <p:cNvPr id="63518" name="Oval 4">
              <a:extLst>
                <a:ext uri="{FF2B5EF4-FFF2-40B4-BE49-F238E27FC236}">
                  <a16:creationId xmlns:a16="http://schemas.microsoft.com/office/drawing/2014/main" id="{57AA6808-D62F-4A44-A6A0-0B6831E086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3519" name="Text Box 5">
              <a:extLst>
                <a:ext uri="{FF2B5EF4-FFF2-40B4-BE49-F238E27FC236}">
                  <a16:creationId xmlns:a16="http://schemas.microsoft.com/office/drawing/2014/main" id="{5842F0D7-4C8E-444E-947B-2E079C0085C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dirty="0"/>
                <a:t>A</a:t>
              </a:r>
            </a:p>
          </p:txBody>
        </p:sp>
      </p:grpSp>
      <p:grpSp>
        <p:nvGrpSpPr>
          <p:cNvPr id="63491" name="Group 6">
            <a:extLst>
              <a:ext uri="{FF2B5EF4-FFF2-40B4-BE49-F238E27FC236}">
                <a16:creationId xmlns:a16="http://schemas.microsoft.com/office/drawing/2014/main" id="{17481815-7003-7746-8AE1-DE526D914EBF}"/>
              </a:ext>
            </a:extLst>
          </p:cNvPr>
          <p:cNvGrpSpPr>
            <a:grpSpLocks/>
          </p:cNvGrpSpPr>
          <p:nvPr/>
        </p:nvGrpSpPr>
        <p:grpSpPr bwMode="auto">
          <a:xfrm>
            <a:off x="6019800" y="2819400"/>
            <a:ext cx="533400" cy="533400"/>
            <a:chOff x="1824" y="2736"/>
            <a:chExt cx="336" cy="336"/>
          </a:xfrm>
        </p:grpSpPr>
        <p:sp>
          <p:nvSpPr>
            <p:cNvPr id="63516" name="Oval 7">
              <a:extLst>
                <a:ext uri="{FF2B5EF4-FFF2-40B4-BE49-F238E27FC236}">
                  <a16:creationId xmlns:a16="http://schemas.microsoft.com/office/drawing/2014/main" id="{30A1A50D-ADCB-AF4C-A726-FBFA97452D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3517" name="Text Box 8">
              <a:extLst>
                <a:ext uri="{FF2B5EF4-FFF2-40B4-BE49-F238E27FC236}">
                  <a16:creationId xmlns:a16="http://schemas.microsoft.com/office/drawing/2014/main" id="{D04B0DEC-0080-AE40-9293-376D4B48DD0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B</a:t>
              </a:r>
            </a:p>
          </p:txBody>
        </p:sp>
      </p:grpSp>
      <p:grpSp>
        <p:nvGrpSpPr>
          <p:cNvPr id="63492" name="Group 9">
            <a:extLst>
              <a:ext uri="{FF2B5EF4-FFF2-40B4-BE49-F238E27FC236}">
                <a16:creationId xmlns:a16="http://schemas.microsoft.com/office/drawing/2014/main" id="{8C91900C-A4B9-E040-B91F-33753D470300}"/>
              </a:ext>
            </a:extLst>
          </p:cNvPr>
          <p:cNvGrpSpPr>
            <a:grpSpLocks/>
          </p:cNvGrpSpPr>
          <p:nvPr/>
        </p:nvGrpSpPr>
        <p:grpSpPr bwMode="auto">
          <a:xfrm>
            <a:off x="5638800" y="4038600"/>
            <a:ext cx="533400" cy="533400"/>
            <a:chOff x="1824" y="2736"/>
            <a:chExt cx="336" cy="336"/>
          </a:xfrm>
        </p:grpSpPr>
        <p:sp>
          <p:nvSpPr>
            <p:cNvPr id="63514" name="Oval 10">
              <a:extLst>
                <a:ext uri="{FF2B5EF4-FFF2-40B4-BE49-F238E27FC236}">
                  <a16:creationId xmlns:a16="http://schemas.microsoft.com/office/drawing/2014/main" id="{E2DF4779-1482-7B46-9A9A-0301BEF220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3515" name="Text Box 11">
              <a:extLst>
                <a:ext uri="{FF2B5EF4-FFF2-40B4-BE49-F238E27FC236}">
                  <a16:creationId xmlns:a16="http://schemas.microsoft.com/office/drawing/2014/main" id="{6EC27931-DAE4-4B40-B9D6-C5A49652628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C</a:t>
              </a:r>
            </a:p>
          </p:txBody>
        </p:sp>
      </p:grpSp>
      <p:grpSp>
        <p:nvGrpSpPr>
          <p:cNvPr id="63493" name="Group 12">
            <a:extLst>
              <a:ext uri="{FF2B5EF4-FFF2-40B4-BE49-F238E27FC236}">
                <a16:creationId xmlns:a16="http://schemas.microsoft.com/office/drawing/2014/main" id="{D47E112C-A2E6-BD47-A503-FBDF67EEAFE9}"/>
              </a:ext>
            </a:extLst>
          </p:cNvPr>
          <p:cNvGrpSpPr>
            <a:grpSpLocks/>
          </p:cNvGrpSpPr>
          <p:nvPr/>
        </p:nvGrpSpPr>
        <p:grpSpPr bwMode="auto">
          <a:xfrm>
            <a:off x="7848600" y="2819400"/>
            <a:ext cx="533400" cy="533400"/>
            <a:chOff x="1824" y="2736"/>
            <a:chExt cx="336" cy="336"/>
          </a:xfrm>
        </p:grpSpPr>
        <p:sp>
          <p:nvSpPr>
            <p:cNvPr id="63512" name="Oval 13">
              <a:extLst>
                <a:ext uri="{FF2B5EF4-FFF2-40B4-BE49-F238E27FC236}">
                  <a16:creationId xmlns:a16="http://schemas.microsoft.com/office/drawing/2014/main" id="{93B8F36F-70CF-E74D-9A97-B28E2371ED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3513" name="Text Box 14">
              <a:extLst>
                <a:ext uri="{FF2B5EF4-FFF2-40B4-BE49-F238E27FC236}">
                  <a16:creationId xmlns:a16="http://schemas.microsoft.com/office/drawing/2014/main" id="{A9FF7ECB-2888-D04A-9DE5-50F43E4D042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>
                  <a:solidFill>
                    <a:srgbClr val="0000FF"/>
                  </a:solidFill>
                </a:rPr>
                <a:t>E</a:t>
              </a:r>
            </a:p>
          </p:txBody>
        </p:sp>
      </p:grpSp>
      <p:grpSp>
        <p:nvGrpSpPr>
          <p:cNvPr id="63494" name="Group 15">
            <a:extLst>
              <a:ext uri="{FF2B5EF4-FFF2-40B4-BE49-F238E27FC236}">
                <a16:creationId xmlns:a16="http://schemas.microsoft.com/office/drawing/2014/main" id="{99F98BF5-FB2B-3647-8F17-508D76D00478}"/>
              </a:ext>
            </a:extLst>
          </p:cNvPr>
          <p:cNvGrpSpPr>
            <a:grpSpLocks/>
          </p:cNvGrpSpPr>
          <p:nvPr/>
        </p:nvGrpSpPr>
        <p:grpSpPr bwMode="auto">
          <a:xfrm>
            <a:off x="6858000" y="2895600"/>
            <a:ext cx="533400" cy="533400"/>
            <a:chOff x="1824" y="2736"/>
            <a:chExt cx="336" cy="336"/>
          </a:xfrm>
        </p:grpSpPr>
        <p:sp>
          <p:nvSpPr>
            <p:cNvPr id="63510" name="Oval 16">
              <a:extLst>
                <a:ext uri="{FF2B5EF4-FFF2-40B4-BE49-F238E27FC236}">
                  <a16:creationId xmlns:a16="http://schemas.microsoft.com/office/drawing/2014/main" id="{E6CB1931-545F-AB49-88CD-303D74B75D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3511" name="Text Box 17">
              <a:extLst>
                <a:ext uri="{FF2B5EF4-FFF2-40B4-BE49-F238E27FC236}">
                  <a16:creationId xmlns:a16="http://schemas.microsoft.com/office/drawing/2014/main" id="{22E03F51-FAE9-EF49-BBDF-6BA5F86D413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D</a:t>
              </a:r>
            </a:p>
          </p:txBody>
        </p:sp>
      </p:grpSp>
      <p:sp>
        <p:nvSpPr>
          <p:cNvPr id="63495" name="Line 18">
            <a:extLst>
              <a:ext uri="{FF2B5EF4-FFF2-40B4-BE49-F238E27FC236}">
                <a16:creationId xmlns:a16="http://schemas.microsoft.com/office/drawing/2014/main" id="{8D93CFFA-3466-934F-8073-3C17C9205FA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162800" y="23622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63496" name="Group 19">
            <a:extLst>
              <a:ext uri="{FF2B5EF4-FFF2-40B4-BE49-F238E27FC236}">
                <a16:creationId xmlns:a16="http://schemas.microsoft.com/office/drawing/2014/main" id="{DCB6E008-B5B2-B64E-AE1A-7D2647215475}"/>
              </a:ext>
            </a:extLst>
          </p:cNvPr>
          <p:cNvGrpSpPr>
            <a:grpSpLocks/>
          </p:cNvGrpSpPr>
          <p:nvPr/>
        </p:nvGrpSpPr>
        <p:grpSpPr bwMode="auto">
          <a:xfrm>
            <a:off x="6400800" y="4038600"/>
            <a:ext cx="533400" cy="533400"/>
            <a:chOff x="1824" y="2736"/>
            <a:chExt cx="336" cy="336"/>
          </a:xfrm>
        </p:grpSpPr>
        <p:sp>
          <p:nvSpPr>
            <p:cNvPr id="63508" name="Oval 20">
              <a:extLst>
                <a:ext uri="{FF2B5EF4-FFF2-40B4-BE49-F238E27FC236}">
                  <a16:creationId xmlns:a16="http://schemas.microsoft.com/office/drawing/2014/main" id="{3A465F7F-CE86-314C-ACD9-9D75AC7A79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3509" name="Text Box 21">
              <a:extLst>
                <a:ext uri="{FF2B5EF4-FFF2-40B4-BE49-F238E27FC236}">
                  <a16:creationId xmlns:a16="http://schemas.microsoft.com/office/drawing/2014/main" id="{7A65937A-FD76-5946-BE25-2BCB1F7D163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F</a:t>
              </a:r>
            </a:p>
          </p:txBody>
        </p:sp>
      </p:grpSp>
      <p:grpSp>
        <p:nvGrpSpPr>
          <p:cNvPr id="63497" name="Group 22">
            <a:extLst>
              <a:ext uri="{FF2B5EF4-FFF2-40B4-BE49-F238E27FC236}">
                <a16:creationId xmlns:a16="http://schemas.microsoft.com/office/drawing/2014/main" id="{96DB443B-CFBE-1C4C-A080-3EB6209F8179}"/>
              </a:ext>
            </a:extLst>
          </p:cNvPr>
          <p:cNvGrpSpPr>
            <a:grpSpLocks/>
          </p:cNvGrpSpPr>
          <p:nvPr/>
        </p:nvGrpSpPr>
        <p:grpSpPr bwMode="auto">
          <a:xfrm>
            <a:off x="7924800" y="4038600"/>
            <a:ext cx="533400" cy="533400"/>
            <a:chOff x="1824" y="2736"/>
            <a:chExt cx="336" cy="336"/>
          </a:xfrm>
        </p:grpSpPr>
        <p:sp>
          <p:nvSpPr>
            <p:cNvPr id="63506" name="Oval 23">
              <a:extLst>
                <a:ext uri="{FF2B5EF4-FFF2-40B4-BE49-F238E27FC236}">
                  <a16:creationId xmlns:a16="http://schemas.microsoft.com/office/drawing/2014/main" id="{74A08587-B057-BC42-A52C-1C2C7CF2A3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3507" name="Text Box 24">
              <a:extLst>
                <a:ext uri="{FF2B5EF4-FFF2-40B4-BE49-F238E27FC236}">
                  <a16:creationId xmlns:a16="http://schemas.microsoft.com/office/drawing/2014/main" id="{3F320D62-EF97-3848-94A0-C2C231F5F92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G</a:t>
              </a:r>
            </a:p>
          </p:txBody>
        </p:sp>
      </p:grpSp>
      <p:sp>
        <p:nvSpPr>
          <p:cNvPr id="63498" name="Line 25">
            <a:extLst>
              <a:ext uri="{FF2B5EF4-FFF2-40B4-BE49-F238E27FC236}">
                <a16:creationId xmlns:a16="http://schemas.microsoft.com/office/drawing/2014/main" id="{C7BDF10F-1FA3-4241-ACC2-38DB90AAAC1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400800" y="2286000"/>
            <a:ext cx="457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499" name="Line 26">
            <a:extLst>
              <a:ext uri="{FF2B5EF4-FFF2-40B4-BE49-F238E27FC236}">
                <a16:creationId xmlns:a16="http://schemas.microsoft.com/office/drawing/2014/main" id="{A874BE1E-95CA-D748-BC8B-6FA0171A8DB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943600" y="3352800"/>
            <a:ext cx="228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00" name="Line 27">
            <a:extLst>
              <a:ext uri="{FF2B5EF4-FFF2-40B4-BE49-F238E27FC236}">
                <a16:creationId xmlns:a16="http://schemas.microsoft.com/office/drawing/2014/main" id="{56415375-85BA-6C46-8409-AC201BEA1ED2}"/>
              </a:ext>
            </a:extLst>
          </p:cNvPr>
          <p:cNvSpPr>
            <a:spLocks noChangeShapeType="1"/>
          </p:cNvSpPr>
          <p:nvPr/>
        </p:nvSpPr>
        <p:spPr bwMode="auto">
          <a:xfrm>
            <a:off x="6324600" y="3352800"/>
            <a:ext cx="3048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01" name="Line 28">
            <a:extLst>
              <a:ext uri="{FF2B5EF4-FFF2-40B4-BE49-F238E27FC236}">
                <a16:creationId xmlns:a16="http://schemas.microsoft.com/office/drawing/2014/main" id="{F88F3C18-4DF6-9C4C-B1B0-4D9F76FDA7A7}"/>
              </a:ext>
            </a:extLst>
          </p:cNvPr>
          <p:cNvSpPr>
            <a:spLocks noChangeShapeType="1"/>
          </p:cNvSpPr>
          <p:nvPr/>
        </p:nvSpPr>
        <p:spPr bwMode="auto">
          <a:xfrm>
            <a:off x="7315200" y="2209800"/>
            <a:ext cx="685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02" name="Line 29">
            <a:extLst>
              <a:ext uri="{FF2B5EF4-FFF2-40B4-BE49-F238E27FC236}">
                <a16:creationId xmlns:a16="http://schemas.microsoft.com/office/drawing/2014/main" id="{CCABC929-C491-5240-832C-EB3DF8CD8B21}"/>
              </a:ext>
            </a:extLst>
          </p:cNvPr>
          <p:cNvSpPr>
            <a:spLocks noChangeShapeType="1"/>
          </p:cNvSpPr>
          <p:nvPr/>
        </p:nvSpPr>
        <p:spPr bwMode="auto">
          <a:xfrm>
            <a:off x="8153400" y="33528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04" name="Text Box 31">
            <a:extLst>
              <a:ext uri="{FF2B5EF4-FFF2-40B4-BE49-F238E27FC236}">
                <a16:creationId xmlns:a16="http://schemas.microsoft.com/office/drawing/2014/main" id="{FB3B711E-7974-7A4B-93ED-AEAEF62E83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863" y="5500687"/>
            <a:ext cx="445119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 err="1"/>
              <a:t>toVisit</a:t>
            </a:r>
            <a:r>
              <a:rPr lang="en-US" altLang="en-US" sz="2800" dirty="0"/>
              <a:t>-stack: B D </a:t>
            </a:r>
          </a:p>
        </p:txBody>
      </p:sp>
      <p:sp>
        <p:nvSpPr>
          <p:cNvPr id="33" name="Text Box 37">
            <a:extLst>
              <a:ext uri="{FF2B5EF4-FFF2-40B4-BE49-F238E27FC236}">
                <a16:creationId xmlns:a16="http://schemas.microsoft.com/office/drawing/2014/main" id="{8EE66F3F-D193-7445-9BC9-2C61E5C4B9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28700" y="6029093"/>
            <a:ext cx="3200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/>
              <a:t>printed: A </a:t>
            </a:r>
            <a:r>
              <a:rPr lang="en-US" altLang="en-US" sz="2800" dirty="0">
                <a:solidFill>
                  <a:srgbClr val="0000FF"/>
                </a:solidFill>
              </a:rPr>
              <a:t>E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16CF24FE-F65E-DE45-A77D-A35DA9031601}"/>
              </a:ext>
            </a:extLst>
          </p:cNvPr>
          <p:cNvSpPr txBox="1"/>
          <p:nvPr/>
        </p:nvSpPr>
        <p:spPr>
          <a:xfrm>
            <a:off x="364274" y="2095500"/>
            <a:ext cx="504035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C00000"/>
                </a:solidFill>
              </a:rPr>
              <a:t>treeSearch</a:t>
            </a:r>
            <a:r>
              <a:rPr lang="en-US" sz="2400" dirty="0"/>
              <a:t>( </a:t>
            </a:r>
            <a:r>
              <a:rPr lang="en-US" sz="2400" dirty="0" err="1">
                <a:solidFill>
                  <a:srgbClr val="00B0F0"/>
                </a:solidFill>
              </a:rPr>
              <a:t>toVisit</a:t>
            </a:r>
            <a:r>
              <a:rPr lang="en-US" sz="2400" dirty="0"/>
              <a:t> )</a:t>
            </a:r>
          </a:p>
          <a:p>
            <a:r>
              <a:rPr lang="en-US" sz="2400" dirty="0"/>
              <a:t>     </a:t>
            </a:r>
            <a:r>
              <a:rPr lang="en-US" sz="2400" dirty="0">
                <a:solidFill>
                  <a:srgbClr val="0000FF"/>
                </a:solidFill>
              </a:rPr>
              <a:t>while</a:t>
            </a:r>
            <a:r>
              <a:rPr lang="en-US" sz="2400" dirty="0"/>
              <a:t> !</a:t>
            </a:r>
            <a:r>
              <a:rPr lang="en-US" sz="2400" dirty="0" err="1">
                <a:solidFill>
                  <a:srgbClr val="00B0F0"/>
                </a:solidFill>
              </a:rPr>
              <a:t>toVisit</a:t>
            </a:r>
            <a:r>
              <a:rPr lang="en-US" sz="2400" dirty="0" err="1"/>
              <a:t>.empty</a:t>
            </a:r>
            <a:r>
              <a:rPr lang="en-US" sz="2400" dirty="0"/>
              <a:t>()</a:t>
            </a:r>
          </a:p>
          <a:p>
            <a:r>
              <a:rPr lang="en-US" sz="2400" dirty="0"/>
              <a:t>          </a:t>
            </a:r>
            <a:r>
              <a:rPr lang="en-US" sz="2400" dirty="0">
                <a:solidFill>
                  <a:srgbClr val="00B0F0"/>
                </a:solidFill>
              </a:rPr>
              <a:t>v</a:t>
            </a:r>
            <a:r>
              <a:rPr lang="en-US" sz="2400" dirty="0"/>
              <a:t> = </a:t>
            </a:r>
            <a:r>
              <a:rPr lang="en-US" sz="2400" dirty="0" err="1">
                <a:solidFill>
                  <a:srgbClr val="00B0F0"/>
                </a:solidFill>
              </a:rPr>
              <a:t>toVisit</a:t>
            </a:r>
            <a:r>
              <a:rPr lang="en-US" sz="2400" dirty="0" err="1"/>
              <a:t>.remove</a:t>
            </a:r>
            <a:r>
              <a:rPr lang="en-US" sz="2400" dirty="0"/>
              <a:t>()</a:t>
            </a:r>
          </a:p>
          <a:p>
            <a:r>
              <a:rPr lang="en-US" sz="2400" dirty="0"/>
              <a:t>          </a:t>
            </a:r>
            <a:r>
              <a:rPr lang="en-US" sz="2400" dirty="0">
                <a:solidFill>
                  <a:srgbClr val="00B050"/>
                </a:solidFill>
              </a:rPr>
              <a:t>// visit v, e.g., print it out</a:t>
            </a:r>
          </a:p>
          <a:p>
            <a:r>
              <a:rPr lang="en-US" sz="2400" dirty="0"/>
              <a:t>          </a:t>
            </a:r>
            <a:r>
              <a:rPr lang="en-US" sz="2400" dirty="0">
                <a:solidFill>
                  <a:srgbClr val="0000FF"/>
                </a:solidFill>
              </a:rPr>
              <a:t>for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00B0F0"/>
                </a:solidFill>
              </a:rPr>
              <a:t>c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0000FF"/>
                </a:solidFill>
              </a:rPr>
              <a:t>in</a:t>
            </a:r>
            <a:r>
              <a:rPr lang="en-US" sz="2400" dirty="0"/>
              <a:t> </a:t>
            </a:r>
            <a:r>
              <a:rPr lang="en-US" sz="2400" dirty="0" err="1">
                <a:solidFill>
                  <a:srgbClr val="00B0F0"/>
                </a:solidFill>
              </a:rPr>
              <a:t>v</a:t>
            </a:r>
            <a:r>
              <a:rPr lang="en-US" sz="2400" dirty="0" err="1"/>
              <a:t>.getChildren</a:t>
            </a:r>
            <a:r>
              <a:rPr lang="en-US" sz="2400" dirty="0"/>
              <a:t>()</a:t>
            </a:r>
          </a:p>
          <a:p>
            <a:r>
              <a:rPr lang="en-US" sz="2400" dirty="0"/>
              <a:t>               </a:t>
            </a:r>
            <a:r>
              <a:rPr lang="en-US" sz="2400" dirty="0" err="1">
                <a:solidFill>
                  <a:srgbClr val="00B0F0"/>
                </a:solidFill>
              </a:rPr>
              <a:t>toVisit</a:t>
            </a:r>
            <a:r>
              <a:rPr lang="en-US" sz="2400" dirty="0" err="1"/>
              <a:t>.add</a:t>
            </a:r>
            <a:r>
              <a:rPr lang="en-US" sz="2400" dirty="0"/>
              <a:t>(c)</a:t>
            </a:r>
          </a:p>
        </p:txBody>
      </p:sp>
      <p:sp>
        <p:nvSpPr>
          <p:cNvPr id="35" name="Rectangle 32">
            <a:extLst>
              <a:ext uri="{FF2B5EF4-FFF2-40B4-BE49-F238E27FC236}">
                <a16:creationId xmlns:a16="http://schemas.microsoft.com/office/drawing/2014/main" id="{7009A886-E4F0-8E4B-A074-517EB47938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6176" y="2883456"/>
            <a:ext cx="3423424" cy="786287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341365562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2">
            <a:extLst>
              <a:ext uri="{FF2B5EF4-FFF2-40B4-BE49-F238E27FC236}">
                <a16:creationId xmlns:a16="http://schemas.microsoft.com/office/drawing/2014/main" id="{0FD67347-FA38-174A-8070-BA3E0D8ABB7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1596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Tree DFS</a:t>
            </a:r>
          </a:p>
        </p:txBody>
      </p:sp>
      <p:grpSp>
        <p:nvGrpSpPr>
          <p:cNvPr id="63490" name="Group 3">
            <a:extLst>
              <a:ext uri="{FF2B5EF4-FFF2-40B4-BE49-F238E27FC236}">
                <a16:creationId xmlns:a16="http://schemas.microsoft.com/office/drawing/2014/main" id="{8E40CC99-6095-9F4D-9452-23425CC55CF7}"/>
              </a:ext>
            </a:extLst>
          </p:cNvPr>
          <p:cNvGrpSpPr>
            <a:grpSpLocks/>
          </p:cNvGrpSpPr>
          <p:nvPr/>
        </p:nvGrpSpPr>
        <p:grpSpPr bwMode="auto">
          <a:xfrm>
            <a:off x="6781800" y="1828800"/>
            <a:ext cx="533400" cy="533400"/>
            <a:chOff x="1824" y="2736"/>
            <a:chExt cx="336" cy="336"/>
          </a:xfrm>
        </p:grpSpPr>
        <p:sp>
          <p:nvSpPr>
            <p:cNvPr id="63518" name="Oval 4">
              <a:extLst>
                <a:ext uri="{FF2B5EF4-FFF2-40B4-BE49-F238E27FC236}">
                  <a16:creationId xmlns:a16="http://schemas.microsoft.com/office/drawing/2014/main" id="{57AA6808-D62F-4A44-A6A0-0B6831E086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3519" name="Text Box 5">
              <a:extLst>
                <a:ext uri="{FF2B5EF4-FFF2-40B4-BE49-F238E27FC236}">
                  <a16:creationId xmlns:a16="http://schemas.microsoft.com/office/drawing/2014/main" id="{5842F0D7-4C8E-444E-947B-2E079C0085C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dirty="0"/>
                <a:t>A</a:t>
              </a:r>
            </a:p>
          </p:txBody>
        </p:sp>
      </p:grpSp>
      <p:grpSp>
        <p:nvGrpSpPr>
          <p:cNvPr id="63491" name="Group 6">
            <a:extLst>
              <a:ext uri="{FF2B5EF4-FFF2-40B4-BE49-F238E27FC236}">
                <a16:creationId xmlns:a16="http://schemas.microsoft.com/office/drawing/2014/main" id="{17481815-7003-7746-8AE1-DE526D914EBF}"/>
              </a:ext>
            </a:extLst>
          </p:cNvPr>
          <p:cNvGrpSpPr>
            <a:grpSpLocks/>
          </p:cNvGrpSpPr>
          <p:nvPr/>
        </p:nvGrpSpPr>
        <p:grpSpPr bwMode="auto">
          <a:xfrm>
            <a:off x="6019800" y="2819400"/>
            <a:ext cx="533400" cy="533400"/>
            <a:chOff x="1824" y="2736"/>
            <a:chExt cx="336" cy="336"/>
          </a:xfrm>
        </p:grpSpPr>
        <p:sp>
          <p:nvSpPr>
            <p:cNvPr id="63516" name="Oval 7">
              <a:extLst>
                <a:ext uri="{FF2B5EF4-FFF2-40B4-BE49-F238E27FC236}">
                  <a16:creationId xmlns:a16="http://schemas.microsoft.com/office/drawing/2014/main" id="{30A1A50D-ADCB-AF4C-A726-FBFA97452D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3517" name="Text Box 8">
              <a:extLst>
                <a:ext uri="{FF2B5EF4-FFF2-40B4-BE49-F238E27FC236}">
                  <a16:creationId xmlns:a16="http://schemas.microsoft.com/office/drawing/2014/main" id="{D04B0DEC-0080-AE40-9293-376D4B48DD0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B</a:t>
              </a:r>
            </a:p>
          </p:txBody>
        </p:sp>
      </p:grpSp>
      <p:grpSp>
        <p:nvGrpSpPr>
          <p:cNvPr id="63492" name="Group 9">
            <a:extLst>
              <a:ext uri="{FF2B5EF4-FFF2-40B4-BE49-F238E27FC236}">
                <a16:creationId xmlns:a16="http://schemas.microsoft.com/office/drawing/2014/main" id="{8C91900C-A4B9-E040-B91F-33753D470300}"/>
              </a:ext>
            </a:extLst>
          </p:cNvPr>
          <p:cNvGrpSpPr>
            <a:grpSpLocks/>
          </p:cNvGrpSpPr>
          <p:nvPr/>
        </p:nvGrpSpPr>
        <p:grpSpPr bwMode="auto">
          <a:xfrm>
            <a:off x="5638800" y="4038600"/>
            <a:ext cx="533400" cy="533400"/>
            <a:chOff x="1824" y="2736"/>
            <a:chExt cx="336" cy="336"/>
          </a:xfrm>
        </p:grpSpPr>
        <p:sp>
          <p:nvSpPr>
            <p:cNvPr id="63514" name="Oval 10">
              <a:extLst>
                <a:ext uri="{FF2B5EF4-FFF2-40B4-BE49-F238E27FC236}">
                  <a16:creationId xmlns:a16="http://schemas.microsoft.com/office/drawing/2014/main" id="{E2DF4779-1482-7B46-9A9A-0301BEF220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3515" name="Text Box 11">
              <a:extLst>
                <a:ext uri="{FF2B5EF4-FFF2-40B4-BE49-F238E27FC236}">
                  <a16:creationId xmlns:a16="http://schemas.microsoft.com/office/drawing/2014/main" id="{6EC27931-DAE4-4B40-B9D6-C5A49652628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C</a:t>
              </a:r>
            </a:p>
          </p:txBody>
        </p:sp>
      </p:grpSp>
      <p:grpSp>
        <p:nvGrpSpPr>
          <p:cNvPr id="63493" name="Group 12">
            <a:extLst>
              <a:ext uri="{FF2B5EF4-FFF2-40B4-BE49-F238E27FC236}">
                <a16:creationId xmlns:a16="http://schemas.microsoft.com/office/drawing/2014/main" id="{D47E112C-A2E6-BD47-A503-FBDF67EEAFE9}"/>
              </a:ext>
            </a:extLst>
          </p:cNvPr>
          <p:cNvGrpSpPr>
            <a:grpSpLocks/>
          </p:cNvGrpSpPr>
          <p:nvPr/>
        </p:nvGrpSpPr>
        <p:grpSpPr bwMode="auto">
          <a:xfrm>
            <a:off x="7848600" y="2819400"/>
            <a:ext cx="533400" cy="533400"/>
            <a:chOff x="1824" y="2736"/>
            <a:chExt cx="336" cy="336"/>
          </a:xfrm>
        </p:grpSpPr>
        <p:sp>
          <p:nvSpPr>
            <p:cNvPr id="63512" name="Oval 13">
              <a:extLst>
                <a:ext uri="{FF2B5EF4-FFF2-40B4-BE49-F238E27FC236}">
                  <a16:creationId xmlns:a16="http://schemas.microsoft.com/office/drawing/2014/main" id="{93B8F36F-70CF-E74D-9A97-B28E2371ED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3513" name="Text Box 14">
              <a:extLst>
                <a:ext uri="{FF2B5EF4-FFF2-40B4-BE49-F238E27FC236}">
                  <a16:creationId xmlns:a16="http://schemas.microsoft.com/office/drawing/2014/main" id="{A9FF7ECB-2888-D04A-9DE5-50F43E4D042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>
                  <a:solidFill>
                    <a:srgbClr val="0000FF"/>
                  </a:solidFill>
                </a:rPr>
                <a:t>E</a:t>
              </a:r>
            </a:p>
          </p:txBody>
        </p:sp>
      </p:grpSp>
      <p:grpSp>
        <p:nvGrpSpPr>
          <p:cNvPr id="63494" name="Group 15">
            <a:extLst>
              <a:ext uri="{FF2B5EF4-FFF2-40B4-BE49-F238E27FC236}">
                <a16:creationId xmlns:a16="http://schemas.microsoft.com/office/drawing/2014/main" id="{99F98BF5-FB2B-3647-8F17-508D76D00478}"/>
              </a:ext>
            </a:extLst>
          </p:cNvPr>
          <p:cNvGrpSpPr>
            <a:grpSpLocks/>
          </p:cNvGrpSpPr>
          <p:nvPr/>
        </p:nvGrpSpPr>
        <p:grpSpPr bwMode="auto">
          <a:xfrm>
            <a:off x="6858000" y="2895600"/>
            <a:ext cx="533400" cy="533400"/>
            <a:chOff x="1824" y="2736"/>
            <a:chExt cx="336" cy="336"/>
          </a:xfrm>
        </p:grpSpPr>
        <p:sp>
          <p:nvSpPr>
            <p:cNvPr id="63510" name="Oval 16">
              <a:extLst>
                <a:ext uri="{FF2B5EF4-FFF2-40B4-BE49-F238E27FC236}">
                  <a16:creationId xmlns:a16="http://schemas.microsoft.com/office/drawing/2014/main" id="{E6CB1931-545F-AB49-88CD-303D74B75D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3511" name="Text Box 17">
              <a:extLst>
                <a:ext uri="{FF2B5EF4-FFF2-40B4-BE49-F238E27FC236}">
                  <a16:creationId xmlns:a16="http://schemas.microsoft.com/office/drawing/2014/main" id="{22E03F51-FAE9-EF49-BBDF-6BA5F86D413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D</a:t>
              </a:r>
            </a:p>
          </p:txBody>
        </p:sp>
      </p:grpSp>
      <p:sp>
        <p:nvSpPr>
          <p:cNvPr id="63495" name="Line 18">
            <a:extLst>
              <a:ext uri="{FF2B5EF4-FFF2-40B4-BE49-F238E27FC236}">
                <a16:creationId xmlns:a16="http://schemas.microsoft.com/office/drawing/2014/main" id="{8D93CFFA-3466-934F-8073-3C17C9205FA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162800" y="23622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63496" name="Group 19">
            <a:extLst>
              <a:ext uri="{FF2B5EF4-FFF2-40B4-BE49-F238E27FC236}">
                <a16:creationId xmlns:a16="http://schemas.microsoft.com/office/drawing/2014/main" id="{DCB6E008-B5B2-B64E-AE1A-7D2647215475}"/>
              </a:ext>
            </a:extLst>
          </p:cNvPr>
          <p:cNvGrpSpPr>
            <a:grpSpLocks/>
          </p:cNvGrpSpPr>
          <p:nvPr/>
        </p:nvGrpSpPr>
        <p:grpSpPr bwMode="auto">
          <a:xfrm>
            <a:off x="6400800" y="4038600"/>
            <a:ext cx="533400" cy="533400"/>
            <a:chOff x="1824" y="2736"/>
            <a:chExt cx="336" cy="336"/>
          </a:xfrm>
        </p:grpSpPr>
        <p:sp>
          <p:nvSpPr>
            <p:cNvPr id="63508" name="Oval 20">
              <a:extLst>
                <a:ext uri="{FF2B5EF4-FFF2-40B4-BE49-F238E27FC236}">
                  <a16:creationId xmlns:a16="http://schemas.microsoft.com/office/drawing/2014/main" id="{3A465F7F-CE86-314C-ACD9-9D75AC7A79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3509" name="Text Box 21">
              <a:extLst>
                <a:ext uri="{FF2B5EF4-FFF2-40B4-BE49-F238E27FC236}">
                  <a16:creationId xmlns:a16="http://schemas.microsoft.com/office/drawing/2014/main" id="{7A65937A-FD76-5946-BE25-2BCB1F7D163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F</a:t>
              </a:r>
            </a:p>
          </p:txBody>
        </p:sp>
      </p:grpSp>
      <p:grpSp>
        <p:nvGrpSpPr>
          <p:cNvPr id="63497" name="Group 22">
            <a:extLst>
              <a:ext uri="{FF2B5EF4-FFF2-40B4-BE49-F238E27FC236}">
                <a16:creationId xmlns:a16="http://schemas.microsoft.com/office/drawing/2014/main" id="{96DB443B-CFBE-1C4C-A080-3EB6209F8179}"/>
              </a:ext>
            </a:extLst>
          </p:cNvPr>
          <p:cNvGrpSpPr>
            <a:grpSpLocks/>
          </p:cNvGrpSpPr>
          <p:nvPr/>
        </p:nvGrpSpPr>
        <p:grpSpPr bwMode="auto">
          <a:xfrm>
            <a:off x="7924800" y="4038600"/>
            <a:ext cx="533400" cy="533400"/>
            <a:chOff x="1824" y="2736"/>
            <a:chExt cx="336" cy="336"/>
          </a:xfrm>
        </p:grpSpPr>
        <p:sp>
          <p:nvSpPr>
            <p:cNvPr id="63506" name="Oval 23">
              <a:extLst>
                <a:ext uri="{FF2B5EF4-FFF2-40B4-BE49-F238E27FC236}">
                  <a16:creationId xmlns:a16="http://schemas.microsoft.com/office/drawing/2014/main" id="{74A08587-B057-BC42-A52C-1C2C7CF2A3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3507" name="Text Box 24">
              <a:extLst>
                <a:ext uri="{FF2B5EF4-FFF2-40B4-BE49-F238E27FC236}">
                  <a16:creationId xmlns:a16="http://schemas.microsoft.com/office/drawing/2014/main" id="{3F320D62-EF97-3848-94A0-C2C231F5F92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G</a:t>
              </a:r>
            </a:p>
          </p:txBody>
        </p:sp>
      </p:grpSp>
      <p:sp>
        <p:nvSpPr>
          <p:cNvPr id="63498" name="Line 25">
            <a:extLst>
              <a:ext uri="{FF2B5EF4-FFF2-40B4-BE49-F238E27FC236}">
                <a16:creationId xmlns:a16="http://schemas.microsoft.com/office/drawing/2014/main" id="{C7BDF10F-1FA3-4241-ACC2-38DB90AAAC1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400800" y="2286000"/>
            <a:ext cx="457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499" name="Line 26">
            <a:extLst>
              <a:ext uri="{FF2B5EF4-FFF2-40B4-BE49-F238E27FC236}">
                <a16:creationId xmlns:a16="http://schemas.microsoft.com/office/drawing/2014/main" id="{A874BE1E-95CA-D748-BC8B-6FA0171A8DB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943600" y="3352800"/>
            <a:ext cx="228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00" name="Line 27">
            <a:extLst>
              <a:ext uri="{FF2B5EF4-FFF2-40B4-BE49-F238E27FC236}">
                <a16:creationId xmlns:a16="http://schemas.microsoft.com/office/drawing/2014/main" id="{56415375-85BA-6C46-8409-AC201BEA1ED2}"/>
              </a:ext>
            </a:extLst>
          </p:cNvPr>
          <p:cNvSpPr>
            <a:spLocks noChangeShapeType="1"/>
          </p:cNvSpPr>
          <p:nvPr/>
        </p:nvSpPr>
        <p:spPr bwMode="auto">
          <a:xfrm>
            <a:off x="6324600" y="3352800"/>
            <a:ext cx="3048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01" name="Line 28">
            <a:extLst>
              <a:ext uri="{FF2B5EF4-FFF2-40B4-BE49-F238E27FC236}">
                <a16:creationId xmlns:a16="http://schemas.microsoft.com/office/drawing/2014/main" id="{F88F3C18-4DF6-9C4C-B1B0-4D9F76FDA7A7}"/>
              </a:ext>
            </a:extLst>
          </p:cNvPr>
          <p:cNvSpPr>
            <a:spLocks noChangeShapeType="1"/>
          </p:cNvSpPr>
          <p:nvPr/>
        </p:nvSpPr>
        <p:spPr bwMode="auto">
          <a:xfrm>
            <a:off x="7315200" y="2209800"/>
            <a:ext cx="685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02" name="Line 29">
            <a:extLst>
              <a:ext uri="{FF2B5EF4-FFF2-40B4-BE49-F238E27FC236}">
                <a16:creationId xmlns:a16="http://schemas.microsoft.com/office/drawing/2014/main" id="{CCABC929-C491-5240-832C-EB3DF8CD8B21}"/>
              </a:ext>
            </a:extLst>
          </p:cNvPr>
          <p:cNvSpPr>
            <a:spLocks noChangeShapeType="1"/>
          </p:cNvSpPr>
          <p:nvPr/>
        </p:nvSpPr>
        <p:spPr bwMode="auto">
          <a:xfrm>
            <a:off x="8153400" y="33528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04" name="Text Box 31">
            <a:extLst>
              <a:ext uri="{FF2B5EF4-FFF2-40B4-BE49-F238E27FC236}">
                <a16:creationId xmlns:a16="http://schemas.microsoft.com/office/drawing/2014/main" id="{FB3B711E-7974-7A4B-93ED-AEAEF62E83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863" y="5500687"/>
            <a:ext cx="445119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 err="1"/>
              <a:t>toVisit</a:t>
            </a:r>
            <a:r>
              <a:rPr lang="en-US" altLang="en-US" sz="2800" dirty="0"/>
              <a:t>-stack: B D </a:t>
            </a:r>
          </a:p>
        </p:txBody>
      </p:sp>
      <p:sp>
        <p:nvSpPr>
          <p:cNvPr id="33" name="Text Box 37">
            <a:extLst>
              <a:ext uri="{FF2B5EF4-FFF2-40B4-BE49-F238E27FC236}">
                <a16:creationId xmlns:a16="http://schemas.microsoft.com/office/drawing/2014/main" id="{8EE66F3F-D193-7445-9BC9-2C61E5C4B9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28700" y="6029093"/>
            <a:ext cx="3200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/>
              <a:t>printed: A </a:t>
            </a:r>
            <a:r>
              <a:rPr lang="en-US" altLang="en-US" sz="2800" dirty="0">
                <a:solidFill>
                  <a:srgbClr val="FF0000"/>
                </a:solidFill>
              </a:rPr>
              <a:t>E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16CF24FE-F65E-DE45-A77D-A35DA9031601}"/>
              </a:ext>
            </a:extLst>
          </p:cNvPr>
          <p:cNvSpPr txBox="1"/>
          <p:nvPr/>
        </p:nvSpPr>
        <p:spPr>
          <a:xfrm>
            <a:off x="364274" y="2095500"/>
            <a:ext cx="504035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C00000"/>
                </a:solidFill>
              </a:rPr>
              <a:t>treeSearch</a:t>
            </a:r>
            <a:r>
              <a:rPr lang="en-US" sz="2400" dirty="0"/>
              <a:t>( </a:t>
            </a:r>
            <a:r>
              <a:rPr lang="en-US" sz="2400" dirty="0" err="1">
                <a:solidFill>
                  <a:srgbClr val="00B0F0"/>
                </a:solidFill>
              </a:rPr>
              <a:t>toVisit</a:t>
            </a:r>
            <a:r>
              <a:rPr lang="en-US" sz="2400" dirty="0"/>
              <a:t> )</a:t>
            </a:r>
          </a:p>
          <a:p>
            <a:r>
              <a:rPr lang="en-US" sz="2400" dirty="0"/>
              <a:t>     </a:t>
            </a:r>
            <a:r>
              <a:rPr lang="en-US" sz="2400" dirty="0">
                <a:solidFill>
                  <a:srgbClr val="0000FF"/>
                </a:solidFill>
              </a:rPr>
              <a:t>while</a:t>
            </a:r>
            <a:r>
              <a:rPr lang="en-US" sz="2400" dirty="0"/>
              <a:t> !</a:t>
            </a:r>
            <a:r>
              <a:rPr lang="en-US" sz="2400" dirty="0" err="1">
                <a:solidFill>
                  <a:srgbClr val="00B0F0"/>
                </a:solidFill>
              </a:rPr>
              <a:t>toVisit</a:t>
            </a:r>
            <a:r>
              <a:rPr lang="en-US" sz="2400" dirty="0" err="1"/>
              <a:t>.empty</a:t>
            </a:r>
            <a:r>
              <a:rPr lang="en-US" sz="2400" dirty="0"/>
              <a:t>()</a:t>
            </a:r>
          </a:p>
          <a:p>
            <a:r>
              <a:rPr lang="en-US" sz="2400" dirty="0"/>
              <a:t>          </a:t>
            </a:r>
            <a:r>
              <a:rPr lang="en-US" sz="2400" dirty="0">
                <a:solidFill>
                  <a:srgbClr val="00B0F0"/>
                </a:solidFill>
              </a:rPr>
              <a:t>v</a:t>
            </a:r>
            <a:r>
              <a:rPr lang="en-US" sz="2400" dirty="0"/>
              <a:t> = </a:t>
            </a:r>
            <a:r>
              <a:rPr lang="en-US" sz="2400" dirty="0" err="1">
                <a:solidFill>
                  <a:srgbClr val="00B0F0"/>
                </a:solidFill>
              </a:rPr>
              <a:t>toVisit</a:t>
            </a:r>
            <a:r>
              <a:rPr lang="en-US" sz="2400" dirty="0" err="1"/>
              <a:t>.remove</a:t>
            </a:r>
            <a:r>
              <a:rPr lang="en-US" sz="2400" dirty="0"/>
              <a:t>()</a:t>
            </a:r>
          </a:p>
          <a:p>
            <a:r>
              <a:rPr lang="en-US" sz="2400" dirty="0"/>
              <a:t>          </a:t>
            </a:r>
            <a:r>
              <a:rPr lang="en-US" sz="2400" dirty="0">
                <a:solidFill>
                  <a:srgbClr val="00B050"/>
                </a:solidFill>
              </a:rPr>
              <a:t>// visit v, e.g., print it out</a:t>
            </a:r>
          </a:p>
          <a:p>
            <a:r>
              <a:rPr lang="en-US" sz="2400" dirty="0"/>
              <a:t>          </a:t>
            </a:r>
            <a:r>
              <a:rPr lang="en-US" sz="2400" dirty="0">
                <a:solidFill>
                  <a:srgbClr val="0000FF"/>
                </a:solidFill>
              </a:rPr>
              <a:t>for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00B0F0"/>
                </a:solidFill>
              </a:rPr>
              <a:t>c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0000FF"/>
                </a:solidFill>
              </a:rPr>
              <a:t>in</a:t>
            </a:r>
            <a:r>
              <a:rPr lang="en-US" sz="2400" dirty="0"/>
              <a:t> </a:t>
            </a:r>
            <a:r>
              <a:rPr lang="en-US" sz="2400" dirty="0" err="1">
                <a:solidFill>
                  <a:srgbClr val="00B0F0"/>
                </a:solidFill>
              </a:rPr>
              <a:t>v</a:t>
            </a:r>
            <a:r>
              <a:rPr lang="en-US" sz="2400" dirty="0" err="1"/>
              <a:t>.getChildren</a:t>
            </a:r>
            <a:r>
              <a:rPr lang="en-US" sz="2400" dirty="0"/>
              <a:t>()</a:t>
            </a:r>
          </a:p>
          <a:p>
            <a:r>
              <a:rPr lang="en-US" sz="2400" dirty="0"/>
              <a:t>               </a:t>
            </a:r>
            <a:r>
              <a:rPr lang="en-US" sz="2400" dirty="0" err="1">
                <a:solidFill>
                  <a:srgbClr val="00B0F0"/>
                </a:solidFill>
              </a:rPr>
              <a:t>toVisit</a:t>
            </a:r>
            <a:r>
              <a:rPr lang="en-US" sz="2400" dirty="0" err="1"/>
              <a:t>.add</a:t>
            </a:r>
            <a:r>
              <a:rPr lang="en-US" sz="2400" dirty="0"/>
              <a:t>(c)</a:t>
            </a:r>
          </a:p>
        </p:txBody>
      </p:sp>
      <p:sp>
        <p:nvSpPr>
          <p:cNvPr id="35" name="Rectangle 32">
            <a:extLst>
              <a:ext uri="{FF2B5EF4-FFF2-40B4-BE49-F238E27FC236}">
                <a16:creationId xmlns:a16="http://schemas.microsoft.com/office/drawing/2014/main" id="{7009A886-E4F0-8E4B-A074-517EB47938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6176" y="3645456"/>
            <a:ext cx="3423424" cy="786287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410644187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2">
            <a:extLst>
              <a:ext uri="{FF2B5EF4-FFF2-40B4-BE49-F238E27FC236}">
                <a16:creationId xmlns:a16="http://schemas.microsoft.com/office/drawing/2014/main" id="{0FD67347-FA38-174A-8070-BA3E0D8ABB7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1596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Tree DFS</a:t>
            </a:r>
          </a:p>
        </p:txBody>
      </p:sp>
      <p:grpSp>
        <p:nvGrpSpPr>
          <p:cNvPr id="63490" name="Group 3">
            <a:extLst>
              <a:ext uri="{FF2B5EF4-FFF2-40B4-BE49-F238E27FC236}">
                <a16:creationId xmlns:a16="http://schemas.microsoft.com/office/drawing/2014/main" id="{8E40CC99-6095-9F4D-9452-23425CC55CF7}"/>
              </a:ext>
            </a:extLst>
          </p:cNvPr>
          <p:cNvGrpSpPr>
            <a:grpSpLocks/>
          </p:cNvGrpSpPr>
          <p:nvPr/>
        </p:nvGrpSpPr>
        <p:grpSpPr bwMode="auto">
          <a:xfrm>
            <a:off x="6781800" y="1828800"/>
            <a:ext cx="533400" cy="533400"/>
            <a:chOff x="1824" y="2736"/>
            <a:chExt cx="336" cy="336"/>
          </a:xfrm>
        </p:grpSpPr>
        <p:sp>
          <p:nvSpPr>
            <p:cNvPr id="63518" name="Oval 4">
              <a:extLst>
                <a:ext uri="{FF2B5EF4-FFF2-40B4-BE49-F238E27FC236}">
                  <a16:creationId xmlns:a16="http://schemas.microsoft.com/office/drawing/2014/main" id="{57AA6808-D62F-4A44-A6A0-0B6831E086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3519" name="Text Box 5">
              <a:extLst>
                <a:ext uri="{FF2B5EF4-FFF2-40B4-BE49-F238E27FC236}">
                  <a16:creationId xmlns:a16="http://schemas.microsoft.com/office/drawing/2014/main" id="{5842F0D7-4C8E-444E-947B-2E079C0085C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dirty="0"/>
                <a:t>A</a:t>
              </a:r>
            </a:p>
          </p:txBody>
        </p:sp>
      </p:grpSp>
      <p:grpSp>
        <p:nvGrpSpPr>
          <p:cNvPr id="63491" name="Group 6">
            <a:extLst>
              <a:ext uri="{FF2B5EF4-FFF2-40B4-BE49-F238E27FC236}">
                <a16:creationId xmlns:a16="http://schemas.microsoft.com/office/drawing/2014/main" id="{17481815-7003-7746-8AE1-DE526D914EBF}"/>
              </a:ext>
            </a:extLst>
          </p:cNvPr>
          <p:cNvGrpSpPr>
            <a:grpSpLocks/>
          </p:cNvGrpSpPr>
          <p:nvPr/>
        </p:nvGrpSpPr>
        <p:grpSpPr bwMode="auto">
          <a:xfrm>
            <a:off x="6019800" y="2819400"/>
            <a:ext cx="533400" cy="533400"/>
            <a:chOff x="1824" y="2736"/>
            <a:chExt cx="336" cy="336"/>
          </a:xfrm>
        </p:grpSpPr>
        <p:sp>
          <p:nvSpPr>
            <p:cNvPr id="63516" name="Oval 7">
              <a:extLst>
                <a:ext uri="{FF2B5EF4-FFF2-40B4-BE49-F238E27FC236}">
                  <a16:creationId xmlns:a16="http://schemas.microsoft.com/office/drawing/2014/main" id="{30A1A50D-ADCB-AF4C-A726-FBFA97452D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3517" name="Text Box 8">
              <a:extLst>
                <a:ext uri="{FF2B5EF4-FFF2-40B4-BE49-F238E27FC236}">
                  <a16:creationId xmlns:a16="http://schemas.microsoft.com/office/drawing/2014/main" id="{D04B0DEC-0080-AE40-9293-376D4B48DD0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B</a:t>
              </a:r>
            </a:p>
          </p:txBody>
        </p:sp>
      </p:grpSp>
      <p:grpSp>
        <p:nvGrpSpPr>
          <p:cNvPr id="63492" name="Group 9">
            <a:extLst>
              <a:ext uri="{FF2B5EF4-FFF2-40B4-BE49-F238E27FC236}">
                <a16:creationId xmlns:a16="http://schemas.microsoft.com/office/drawing/2014/main" id="{8C91900C-A4B9-E040-B91F-33753D470300}"/>
              </a:ext>
            </a:extLst>
          </p:cNvPr>
          <p:cNvGrpSpPr>
            <a:grpSpLocks/>
          </p:cNvGrpSpPr>
          <p:nvPr/>
        </p:nvGrpSpPr>
        <p:grpSpPr bwMode="auto">
          <a:xfrm>
            <a:off x="5638800" y="4038600"/>
            <a:ext cx="533400" cy="533400"/>
            <a:chOff x="1824" y="2736"/>
            <a:chExt cx="336" cy="336"/>
          </a:xfrm>
        </p:grpSpPr>
        <p:sp>
          <p:nvSpPr>
            <p:cNvPr id="63514" name="Oval 10">
              <a:extLst>
                <a:ext uri="{FF2B5EF4-FFF2-40B4-BE49-F238E27FC236}">
                  <a16:creationId xmlns:a16="http://schemas.microsoft.com/office/drawing/2014/main" id="{E2DF4779-1482-7B46-9A9A-0301BEF220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3515" name="Text Box 11">
              <a:extLst>
                <a:ext uri="{FF2B5EF4-FFF2-40B4-BE49-F238E27FC236}">
                  <a16:creationId xmlns:a16="http://schemas.microsoft.com/office/drawing/2014/main" id="{6EC27931-DAE4-4B40-B9D6-C5A49652628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C</a:t>
              </a:r>
            </a:p>
          </p:txBody>
        </p:sp>
      </p:grpSp>
      <p:grpSp>
        <p:nvGrpSpPr>
          <p:cNvPr id="63493" name="Group 12">
            <a:extLst>
              <a:ext uri="{FF2B5EF4-FFF2-40B4-BE49-F238E27FC236}">
                <a16:creationId xmlns:a16="http://schemas.microsoft.com/office/drawing/2014/main" id="{D47E112C-A2E6-BD47-A503-FBDF67EEAFE9}"/>
              </a:ext>
            </a:extLst>
          </p:cNvPr>
          <p:cNvGrpSpPr>
            <a:grpSpLocks/>
          </p:cNvGrpSpPr>
          <p:nvPr/>
        </p:nvGrpSpPr>
        <p:grpSpPr bwMode="auto">
          <a:xfrm>
            <a:off x="7848600" y="2819400"/>
            <a:ext cx="533400" cy="533400"/>
            <a:chOff x="1824" y="2736"/>
            <a:chExt cx="336" cy="336"/>
          </a:xfrm>
        </p:grpSpPr>
        <p:sp>
          <p:nvSpPr>
            <p:cNvPr id="63512" name="Oval 13">
              <a:extLst>
                <a:ext uri="{FF2B5EF4-FFF2-40B4-BE49-F238E27FC236}">
                  <a16:creationId xmlns:a16="http://schemas.microsoft.com/office/drawing/2014/main" id="{93B8F36F-70CF-E74D-9A97-B28E2371ED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3513" name="Text Box 14">
              <a:extLst>
                <a:ext uri="{FF2B5EF4-FFF2-40B4-BE49-F238E27FC236}">
                  <a16:creationId xmlns:a16="http://schemas.microsoft.com/office/drawing/2014/main" id="{A9FF7ECB-2888-D04A-9DE5-50F43E4D042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>
                  <a:solidFill>
                    <a:srgbClr val="0000FF"/>
                  </a:solidFill>
                </a:rPr>
                <a:t>E</a:t>
              </a:r>
            </a:p>
          </p:txBody>
        </p:sp>
      </p:grpSp>
      <p:grpSp>
        <p:nvGrpSpPr>
          <p:cNvPr id="63494" name="Group 15">
            <a:extLst>
              <a:ext uri="{FF2B5EF4-FFF2-40B4-BE49-F238E27FC236}">
                <a16:creationId xmlns:a16="http://schemas.microsoft.com/office/drawing/2014/main" id="{99F98BF5-FB2B-3647-8F17-508D76D00478}"/>
              </a:ext>
            </a:extLst>
          </p:cNvPr>
          <p:cNvGrpSpPr>
            <a:grpSpLocks/>
          </p:cNvGrpSpPr>
          <p:nvPr/>
        </p:nvGrpSpPr>
        <p:grpSpPr bwMode="auto">
          <a:xfrm>
            <a:off x="6858000" y="2895600"/>
            <a:ext cx="533400" cy="533400"/>
            <a:chOff x="1824" y="2736"/>
            <a:chExt cx="336" cy="336"/>
          </a:xfrm>
        </p:grpSpPr>
        <p:sp>
          <p:nvSpPr>
            <p:cNvPr id="63510" name="Oval 16">
              <a:extLst>
                <a:ext uri="{FF2B5EF4-FFF2-40B4-BE49-F238E27FC236}">
                  <a16:creationId xmlns:a16="http://schemas.microsoft.com/office/drawing/2014/main" id="{E6CB1931-545F-AB49-88CD-303D74B75D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3511" name="Text Box 17">
              <a:extLst>
                <a:ext uri="{FF2B5EF4-FFF2-40B4-BE49-F238E27FC236}">
                  <a16:creationId xmlns:a16="http://schemas.microsoft.com/office/drawing/2014/main" id="{22E03F51-FAE9-EF49-BBDF-6BA5F86D413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D</a:t>
              </a:r>
            </a:p>
          </p:txBody>
        </p:sp>
      </p:grpSp>
      <p:sp>
        <p:nvSpPr>
          <p:cNvPr id="63495" name="Line 18">
            <a:extLst>
              <a:ext uri="{FF2B5EF4-FFF2-40B4-BE49-F238E27FC236}">
                <a16:creationId xmlns:a16="http://schemas.microsoft.com/office/drawing/2014/main" id="{8D93CFFA-3466-934F-8073-3C17C9205FA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162800" y="23622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63496" name="Group 19">
            <a:extLst>
              <a:ext uri="{FF2B5EF4-FFF2-40B4-BE49-F238E27FC236}">
                <a16:creationId xmlns:a16="http://schemas.microsoft.com/office/drawing/2014/main" id="{DCB6E008-B5B2-B64E-AE1A-7D2647215475}"/>
              </a:ext>
            </a:extLst>
          </p:cNvPr>
          <p:cNvGrpSpPr>
            <a:grpSpLocks/>
          </p:cNvGrpSpPr>
          <p:nvPr/>
        </p:nvGrpSpPr>
        <p:grpSpPr bwMode="auto">
          <a:xfrm>
            <a:off x="6400800" y="4038600"/>
            <a:ext cx="533400" cy="533400"/>
            <a:chOff x="1824" y="2736"/>
            <a:chExt cx="336" cy="336"/>
          </a:xfrm>
        </p:grpSpPr>
        <p:sp>
          <p:nvSpPr>
            <p:cNvPr id="63508" name="Oval 20">
              <a:extLst>
                <a:ext uri="{FF2B5EF4-FFF2-40B4-BE49-F238E27FC236}">
                  <a16:creationId xmlns:a16="http://schemas.microsoft.com/office/drawing/2014/main" id="{3A465F7F-CE86-314C-ACD9-9D75AC7A79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3509" name="Text Box 21">
              <a:extLst>
                <a:ext uri="{FF2B5EF4-FFF2-40B4-BE49-F238E27FC236}">
                  <a16:creationId xmlns:a16="http://schemas.microsoft.com/office/drawing/2014/main" id="{7A65937A-FD76-5946-BE25-2BCB1F7D163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F</a:t>
              </a:r>
            </a:p>
          </p:txBody>
        </p:sp>
      </p:grpSp>
      <p:grpSp>
        <p:nvGrpSpPr>
          <p:cNvPr id="63497" name="Group 22">
            <a:extLst>
              <a:ext uri="{FF2B5EF4-FFF2-40B4-BE49-F238E27FC236}">
                <a16:creationId xmlns:a16="http://schemas.microsoft.com/office/drawing/2014/main" id="{96DB443B-CFBE-1C4C-A080-3EB6209F8179}"/>
              </a:ext>
            </a:extLst>
          </p:cNvPr>
          <p:cNvGrpSpPr>
            <a:grpSpLocks/>
          </p:cNvGrpSpPr>
          <p:nvPr/>
        </p:nvGrpSpPr>
        <p:grpSpPr bwMode="auto">
          <a:xfrm>
            <a:off x="7924800" y="4038600"/>
            <a:ext cx="533400" cy="533400"/>
            <a:chOff x="1824" y="2736"/>
            <a:chExt cx="336" cy="336"/>
          </a:xfrm>
        </p:grpSpPr>
        <p:sp>
          <p:nvSpPr>
            <p:cNvPr id="63506" name="Oval 23">
              <a:extLst>
                <a:ext uri="{FF2B5EF4-FFF2-40B4-BE49-F238E27FC236}">
                  <a16:creationId xmlns:a16="http://schemas.microsoft.com/office/drawing/2014/main" id="{74A08587-B057-BC42-A52C-1C2C7CF2A3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3507" name="Text Box 24">
              <a:extLst>
                <a:ext uri="{FF2B5EF4-FFF2-40B4-BE49-F238E27FC236}">
                  <a16:creationId xmlns:a16="http://schemas.microsoft.com/office/drawing/2014/main" id="{3F320D62-EF97-3848-94A0-C2C231F5F92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G</a:t>
              </a:r>
            </a:p>
          </p:txBody>
        </p:sp>
      </p:grpSp>
      <p:sp>
        <p:nvSpPr>
          <p:cNvPr id="63498" name="Line 25">
            <a:extLst>
              <a:ext uri="{FF2B5EF4-FFF2-40B4-BE49-F238E27FC236}">
                <a16:creationId xmlns:a16="http://schemas.microsoft.com/office/drawing/2014/main" id="{C7BDF10F-1FA3-4241-ACC2-38DB90AAAC1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400800" y="2286000"/>
            <a:ext cx="457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499" name="Line 26">
            <a:extLst>
              <a:ext uri="{FF2B5EF4-FFF2-40B4-BE49-F238E27FC236}">
                <a16:creationId xmlns:a16="http://schemas.microsoft.com/office/drawing/2014/main" id="{A874BE1E-95CA-D748-BC8B-6FA0171A8DB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943600" y="3352800"/>
            <a:ext cx="228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00" name="Line 27">
            <a:extLst>
              <a:ext uri="{FF2B5EF4-FFF2-40B4-BE49-F238E27FC236}">
                <a16:creationId xmlns:a16="http://schemas.microsoft.com/office/drawing/2014/main" id="{56415375-85BA-6C46-8409-AC201BEA1ED2}"/>
              </a:ext>
            </a:extLst>
          </p:cNvPr>
          <p:cNvSpPr>
            <a:spLocks noChangeShapeType="1"/>
          </p:cNvSpPr>
          <p:nvPr/>
        </p:nvSpPr>
        <p:spPr bwMode="auto">
          <a:xfrm>
            <a:off x="6324600" y="3352800"/>
            <a:ext cx="3048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01" name="Line 28">
            <a:extLst>
              <a:ext uri="{FF2B5EF4-FFF2-40B4-BE49-F238E27FC236}">
                <a16:creationId xmlns:a16="http://schemas.microsoft.com/office/drawing/2014/main" id="{F88F3C18-4DF6-9C4C-B1B0-4D9F76FDA7A7}"/>
              </a:ext>
            </a:extLst>
          </p:cNvPr>
          <p:cNvSpPr>
            <a:spLocks noChangeShapeType="1"/>
          </p:cNvSpPr>
          <p:nvPr/>
        </p:nvSpPr>
        <p:spPr bwMode="auto">
          <a:xfrm>
            <a:off x="7315200" y="2209800"/>
            <a:ext cx="685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02" name="Line 29">
            <a:extLst>
              <a:ext uri="{FF2B5EF4-FFF2-40B4-BE49-F238E27FC236}">
                <a16:creationId xmlns:a16="http://schemas.microsoft.com/office/drawing/2014/main" id="{CCABC929-C491-5240-832C-EB3DF8CD8B21}"/>
              </a:ext>
            </a:extLst>
          </p:cNvPr>
          <p:cNvSpPr>
            <a:spLocks noChangeShapeType="1"/>
          </p:cNvSpPr>
          <p:nvPr/>
        </p:nvSpPr>
        <p:spPr bwMode="auto">
          <a:xfrm>
            <a:off x="8153400" y="33528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04" name="Text Box 31">
            <a:extLst>
              <a:ext uri="{FF2B5EF4-FFF2-40B4-BE49-F238E27FC236}">
                <a16:creationId xmlns:a16="http://schemas.microsoft.com/office/drawing/2014/main" id="{FB3B711E-7974-7A4B-93ED-AEAEF62E83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863" y="5500687"/>
            <a:ext cx="445119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 err="1"/>
              <a:t>toVisit</a:t>
            </a:r>
            <a:r>
              <a:rPr lang="en-US" altLang="en-US" sz="2800" dirty="0"/>
              <a:t>-stack: B D </a:t>
            </a:r>
            <a:r>
              <a:rPr lang="en-US" altLang="en-US" sz="2800" dirty="0">
                <a:solidFill>
                  <a:srgbClr val="0000FF"/>
                </a:solidFill>
              </a:rPr>
              <a:t>G</a:t>
            </a:r>
            <a:r>
              <a:rPr lang="en-US" altLang="en-US" sz="2800" dirty="0"/>
              <a:t> </a:t>
            </a:r>
          </a:p>
        </p:txBody>
      </p:sp>
      <p:sp>
        <p:nvSpPr>
          <p:cNvPr id="33" name="Text Box 37">
            <a:extLst>
              <a:ext uri="{FF2B5EF4-FFF2-40B4-BE49-F238E27FC236}">
                <a16:creationId xmlns:a16="http://schemas.microsoft.com/office/drawing/2014/main" id="{8EE66F3F-D193-7445-9BC9-2C61E5C4B9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28700" y="6029093"/>
            <a:ext cx="3200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/>
              <a:t>printed: A </a:t>
            </a:r>
            <a:r>
              <a:rPr lang="en-US" altLang="en-US" sz="2800" dirty="0">
                <a:solidFill>
                  <a:srgbClr val="FF0000"/>
                </a:solidFill>
              </a:rPr>
              <a:t>E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16CF24FE-F65E-DE45-A77D-A35DA9031601}"/>
              </a:ext>
            </a:extLst>
          </p:cNvPr>
          <p:cNvSpPr txBox="1"/>
          <p:nvPr/>
        </p:nvSpPr>
        <p:spPr>
          <a:xfrm>
            <a:off x="364274" y="2095500"/>
            <a:ext cx="504035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C00000"/>
                </a:solidFill>
              </a:rPr>
              <a:t>treeSearch</a:t>
            </a:r>
            <a:r>
              <a:rPr lang="en-US" sz="2400" dirty="0"/>
              <a:t>( </a:t>
            </a:r>
            <a:r>
              <a:rPr lang="en-US" sz="2400" dirty="0" err="1">
                <a:solidFill>
                  <a:srgbClr val="00B0F0"/>
                </a:solidFill>
              </a:rPr>
              <a:t>toVisit</a:t>
            </a:r>
            <a:r>
              <a:rPr lang="en-US" sz="2400" dirty="0"/>
              <a:t> )</a:t>
            </a:r>
          </a:p>
          <a:p>
            <a:r>
              <a:rPr lang="en-US" sz="2400" dirty="0"/>
              <a:t>     </a:t>
            </a:r>
            <a:r>
              <a:rPr lang="en-US" sz="2400" dirty="0">
                <a:solidFill>
                  <a:srgbClr val="0000FF"/>
                </a:solidFill>
              </a:rPr>
              <a:t>while</a:t>
            </a:r>
            <a:r>
              <a:rPr lang="en-US" sz="2400" dirty="0"/>
              <a:t> !</a:t>
            </a:r>
            <a:r>
              <a:rPr lang="en-US" sz="2400" dirty="0" err="1">
                <a:solidFill>
                  <a:srgbClr val="00B0F0"/>
                </a:solidFill>
              </a:rPr>
              <a:t>toVisit</a:t>
            </a:r>
            <a:r>
              <a:rPr lang="en-US" sz="2400" dirty="0" err="1"/>
              <a:t>.empty</a:t>
            </a:r>
            <a:r>
              <a:rPr lang="en-US" sz="2400" dirty="0"/>
              <a:t>()</a:t>
            </a:r>
          </a:p>
          <a:p>
            <a:r>
              <a:rPr lang="en-US" sz="2400" dirty="0"/>
              <a:t>          </a:t>
            </a:r>
            <a:r>
              <a:rPr lang="en-US" sz="2400" dirty="0">
                <a:solidFill>
                  <a:srgbClr val="00B0F0"/>
                </a:solidFill>
              </a:rPr>
              <a:t>v</a:t>
            </a:r>
            <a:r>
              <a:rPr lang="en-US" sz="2400" dirty="0"/>
              <a:t> = </a:t>
            </a:r>
            <a:r>
              <a:rPr lang="en-US" sz="2400" dirty="0" err="1">
                <a:solidFill>
                  <a:srgbClr val="00B0F0"/>
                </a:solidFill>
              </a:rPr>
              <a:t>toVisit</a:t>
            </a:r>
            <a:r>
              <a:rPr lang="en-US" sz="2400" dirty="0" err="1"/>
              <a:t>.remove</a:t>
            </a:r>
            <a:r>
              <a:rPr lang="en-US" sz="2400" dirty="0"/>
              <a:t>()</a:t>
            </a:r>
          </a:p>
          <a:p>
            <a:r>
              <a:rPr lang="en-US" sz="2400" dirty="0"/>
              <a:t>          </a:t>
            </a:r>
            <a:r>
              <a:rPr lang="en-US" sz="2400" dirty="0">
                <a:solidFill>
                  <a:srgbClr val="00B050"/>
                </a:solidFill>
              </a:rPr>
              <a:t>// visit v, e.g., print it out</a:t>
            </a:r>
          </a:p>
          <a:p>
            <a:r>
              <a:rPr lang="en-US" sz="2400" dirty="0"/>
              <a:t>          </a:t>
            </a:r>
            <a:r>
              <a:rPr lang="en-US" sz="2400" dirty="0">
                <a:solidFill>
                  <a:srgbClr val="0000FF"/>
                </a:solidFill>
              </a:rPr>
              <a:t>for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00B0F0"/>
                </a:solidFill>
              </a:rPr>
              <a:t>c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0000FF"/>
                </a:solidFill>
              </a:rPr>
              <a:t>in</a:t>
            </a:r>
            <a:r>
              <a:rPr lang="en-US" sz="2400" dirty="0"/>
              <a:t> </a:t>
            </a:r>
            <a:r>
              <a:rPr lang="en-US" sz="2400" dirty="0" err="1">
                <a:solidFill>
                  <a:srgbClr val="00B0F0"/>
                </a:solidFill>
              </a:rPr>
              <a:t>v</a:t>
            </a:r>
            <a:r>
              <a:rPr lang="en-US" sz="2400" dirty="0" err="1"/>
              <a:t>.getChildren</a:t>
            </a:r>
            <a:r>
              <a:rPr lang="en-US" sz="2400" dirty="0"/>
              <a:t>()</a:t>
            </a:r>
          </a:p>
          <a:p>
            <a:r>
              <a:rPr lang="en-US" sz="2400" dirty="0"/>
              <a:t>               </a:t>
            </a:r>
            <a:r>
              <a:rPr lang="en-US" sz="2400" dirty="0" err="1">
                <a:solidFill>
                  <a:srgbClr val="00B0F0"/>
                </a:solidFill>
              </a:rPr>
              <a:t>toVisit</a:t>
            </a:r>
            <a:r>
              <a:rPr lang="en-US" sz="2400" dirty="0" err="1"/>
              <a:t>.add</a:t>
            </a:r>
            <a:r>
              <a:rPr lang="en-US" sz="2400" dirty="0"/>
              <a:t>(c)</a:t>
            </a:r>
          </a:p>
        </p:txBody>
      </p:sp>
      <p:sp>
        <p:nvSpPr>
          <p:cNvPr id="35" name="Rectangle 32">
            <a:extLst>
              <a:ext uri="{FF2B5EF4-FFF2-40B4-BE49-F238E27FC236}">
                <a16:creationId xmlns:a16="http://schemas.microsoft.com/office/drawing/2014/main" id="{7009A886-E4F0-8E4B-A074-517EB47938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6176" y="3645456"/>
            <a:ext cx="3423424" cy="786287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49555933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2">
            <a:extLst>
              <a:ext uri="{FF2B5EF4-FFF2-40B4-BE49-F238E27FC236}">
                <a16:creationId xmlns:a16="http://schemas.microsoft.com/office/drawing/2014/main" id="{0FD67347-FA38-174A-8070-BA3E0D8ABB7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1596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Tree DFS</a:t>
            </a:r>
          </a:p>
        </p:txBody>
      </p:sp>
      <p:grpSp>
        <p:nvGrpSpPr>
          <p:cNvPr id="63490" name="Group 3">
            <a:extLst>
              <a:ext uri="{FF2B5EF4-FFF2-40B4-BE49-F238E27FC236}">
                <a16:creationId xmlns:a16="http://schemas.microsoft.com/office/drawing/2014/main" id="{8E40CC99-6095-9F4D-9452-23425CC55CF7}"/>
              </a:ext>
            </a:extLst>
          </p:cNvPr>
          <p:cNvGrpSpPr>
            <a:grpSpLocks/>
          </p:cNvGrpSpPr>
          <p:nvPr/>
        </p:nvGrpSpPr>
        <p:grpSpPr bwMode="auto">
          <a:xfrm>
            <a:off x="6781800" y="1828800"/>
            <a:ext cx="533400" cy="533400"/>
            <a:chOff x="1824" y="2736"/>
            <a:chExt cx="336" cy="336"/>
          </a:xfrm>
        </p:grpSpPr>
        <p:sp>
          <p:nvSpPr>
            <p:cNvPr id="63518" name="Oval 4">
              <a:extLst>
                <a:ext uri="{FF2B5EF4-FFF2-40B4-BE49-F238E27FC236}">
                  <a16:creationId xmlns:a16="http://schemas.microsoft.com/office/drawing/2014/main" id="{57AA6808-D62F-4A44-A6A0-0B6831E086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3519" name="Text Box 5">
              <a:extLst>
                <a:ext uri="{FF2B5EF4-FFF2-40B4-BE49-F238E27FC236}">
                  <a16:creationId xmlns:a16="http://schemas.microsoft.com/office/drawing/2014/main" id="{5842F0D7-4C8E-444E-947B-2E079C0085C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dirty="0"/>
                <a:t>A</a:t>
              </a:r>
            </a:p>
          </p:txBody>
        </p:sp>
      </p:grpSp>
      <p:grpSp>
        <p:nvGrpSpPr>
          <p:cNvPr id="63491" name="Group 6">
            <a:extLst>
              <a:ext uri="{FF2B5EF4-FFF2-40B4-BE49-F238E27FC236}">
                <a16:creationId xmlns:a16="http://schemas.microsoft.com/office/drawing/2014/main" id="{17481815-7003-7746-8AE1-DE526D914EBF}"/>
              </a:ext>
            </a:extLst>
          </p:cNvPr>
          <p:cNvGrpSpPr>
            <a:grpSpLocks/>
          </p:cNvGrpSpPr>
          <p:nvPr/>
        </p:nvGrpSpPr>
        <p:grpSpPr bwMode="auto">
          <a:xfrm>
            <a:off x="6019800" y="2819400"/>
            <a:ext cx="533400" cy="533400"/>
            <a:chOff x="1824" y="2736"/>
            <a:chExt cx="336" cy="336"/>
          </a:xfrm>
        </p:grpSpPr>
        <p:sp>
          <p:nvSpPr>
            <p:cNvPr id="63516" name="Oval 7">
              <a:extLst>
                <a:ext uri="{FF2B5EF4-FFF2-40B4-BE49-F238E27FC236}">
                  <a16:creationId xmlns:a16="http://schemas.microsoft.com/office/drawing/2014/main" id="{30A1A50D-ADCB-AF4C-A726-FBFA97452D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3517" name="Text Box 8">
              <a:extLst>
                <a:ext uri="{FF2B5EF4-FFF2-40B4-BE49-F238E27FC236}">
                  <a16:creationId xmlns:a16="http://schemas.microsoft.com/office/drawing/2014/main" id="{D04B0DEC-0080-AE40-9293-376D4B48DD0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B</a:t>
              </a:r>
            </a:p>
          </p:txBody>
        </p:sp>
      </p:grpSp>
      <p:grpSp>
        <p:nvGrpSpPr>
          <p:cNvPr id="63492" name="Group 9">
            <a:extLst>
              <a:ext uri="{FF2B5EF4-FFF2-40B4-BE49-F238E27FC236}">
                <a16:creationId xmlns:a16="http://schemas.microsoft.com/office/drawing/2014/main" id="{8C91900C-A4B9-E040-B91F-33753D470300}"/>
              </a:ext>
            </a:extLst>
          </p:cNvPr>
          <p:cNvGrpSpPr>
            <a:grpSpLocks/>
          </p:cNvGrpSpPr>
          <p:nvPr/>
        </p:nvGrpSpPr>
        <p:grpSpPr bwMode="auto">
          <a:xfrm>
            <a:off x="5638800" y="4038600"/>
            <a:ext cx="533400" cy="533400"/>
            <a:chOff x="1824" y="2736"/>
            <a:chExt cx="336" cy="336"/>
          </a:xfrm>
        </p:grpSpPr>
        <p:sp>
          <p:nvSpPr>
            <p:cNvPr id="63514" name="Oval 10">
              <a:extLst>
                <a:ext uri="{FF2B5EF4-FFF2-40B4-BE49-F238E27FC236}">
                  <a16:creationId xmlns:a16="http://schemas.microsoft.com/office/drawing/2014/main" id="{E2DF4779-1482-7B46-9A9A-0301BEF220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3515" name="Text Box 11">
              <a:extLst>
                <a:ext uri="{FF2B5EF4-FFF2-40B4-BE49-F238E27FC236}">
                  <a16:creationId xmlns:a16="http://schemas.microsoft.com/office/drawing/2014/main" id="{6EC27931-DAE4-4B40-B9D6-C5A49652628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C</a:t>
              </a:r>
            </a:p>
          </p:txBody>
        </p:sp>
      </p:grpSp>
      <p:grpSp>
        <p:nvGrpSpPr>
          <p:cNvPr id="63493" name="Group 12">
            <a:extLst>
              <a:ext uri="{FF2B5EF4-FFF2-40B4-BE49-F238E27FC236}">
                <a16:creationId xmlns:a16="http://schemas.microsoft.com/office/drawing/2014/main" id="{D47E112C-A2E6-BD47-A503-FBDF67EEAFE9}"/>
              </a:ext>
            </a:extLst>
          </p:cNvPr>
          <p:cNvGrpSpPr>
            <a:grpSpLocks/>
          </p:cNvGrpSpPr>
          <p:nvPr/>
        </p:nvGrpSpPr>
        <p:grpSpPr bwMode="auto">
          <a:xfrm>
            <a:off x="7848600" y="2819400"/>
            <a:ext cx="533400" cy="533400"/>
            <a:chOff x="1824" y="2736"/>
            <a:chExt cx="336" cy="336"/>
          </a:xfrm>
        </p:grpSpPr>
        <p:sp>
          <p:nvSpPr>
            <p:cNvPr id="63512" name="Oval 13">
              <a:extLst>
                <a:ext uri="{FF2B5EF4-FFF2-40B4-BE49-F238E27FC236}">
                  <a16:creationId xmlns:a16="http://schemas.microsoft.com/office/drawing/2014/main" id="{93B8F36F-70CF-E74D-9A97-B28E2371ED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3513" name="Text Box 14">
              <a:extLst>
                <a:ext uri="{FF2B5EF4-FFF2-40B4-BE49-F238E27FC236}">
                  <a16:creationId xmlns:a16="http://schemas.microsoft.com/office/drawing/2014/main" id="{A9FF7ECB-2888-D04A-9DE5-50F43E4D042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E</a:t>
              </a:r>
            </a:p>
          </p:txBody>
        </p:sp>
      </p:grpSp>
      <p:grpSp>
        <p:nvGrpSpPr>
          <p:cNvPr id="63494" name="Group 15">
            <a:extLst>
              <a:ext uri="{FF2B5EF4-FFF2-40B4-BE49-F238E27FC236}">
                <a16:creationId xmlns:a16="http://schemas.microsoft.com/office/drawing/2014/main" id="{99F98BF5-FB2B-3647-8F17-508D76D00478}"/>
              </a:ext>
            </a:extLst>
          </p:cNvPr>
          <p:cNvGrpSpPr>
            <a:grpSpLocks/>
          </p:cNvGrpSpPr>
          <p:nvPr/>
        </p:nvGrpSpPr>
        <p:grpSpPr bwMode="auto">
          <a:xfrm>
            <a:off x="6858000" y="2895600"/>
            <a:ext cx="533400" cy="533400"/>
            <a:chOff x="1824" y="2736"/>
            <a:chExt cx="336" cy="336"/>
          </a:xfrm>
        </p:grpSpPr>
        <p:sp>
          <p:nvSpPr>
            <p:cNvPr id="63510" name="Oval 16">
              <a:extLst>
                <a:ext uri="{FF2B5EF4-FFF2-40B4-BE49-F238E27FC236}">
                  <a16:creationId xmlns:a16="http://schemas.microsoft.com/office/drawing/2014/main" id="{E6CB1931-545F-AB49-88CD-303D74B75D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3511" name="Text Box 17">
              <a:extLst>
                <a:ext uri="{FF2B5EF4-FFF2-40B4-BE49-F238E27FC236}">
                  <a16:creationId xmlns:a16="http://schemas.microsoft.com/office/drawing/2014/main" id="{22E03F51-FAE9-EF49-BBDF-6BA5F86D413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D</a:t>
              </a:r>
            </a:p>
          </p:txBody>
        </p:sp>
      </p:grpSp>
      <p:sp>
        <p:nvSpPr>
          <p:cNvPr id="63495" name="Line 18">
            <a:extLst>
              <a:ext uri="{FF2B5EF4-FFF2-40B4-BE49-F238E27FC236}">
                <a16:creationId xmlns:a16="http://schemas.microsoft.com/office/drawing/2014/main" id="{8D93CFFA-3466-934F-8073-3C17C9205FA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162800" y="23622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63496" name="Group 19">
            <a:extLst>
              <a:ext uri="{FF2B5EF4-FFF2-40B4-BE49-F238E27FC236}">
                <a16:creationId xmlns:a16="http://schemas.microsoft.com/office/drawing/2014/main" id="{DCB6E008-B5B2-B64E-AE1A-7D2647215475}"/>
              </a:ext>
            </a:extLst>
          </p:cNvPr>
          <p:cNvGrpSpPr>
            <a:grpSpLocks/>
          </p:cNvGrpSpPr>
          <p:nvPr/>
        </p:nvGrpSpPr>
        <p:grpSpPr bwMode="auto">
          <a:xfrm>
            <a:off x="6400800" y="4038600"/>
            <a:ext cx="533400" cy="533400"/>
            <a:chOff x="1824" y="2736"/>
            <a:chExt cx="336" cy="336"/>
          </a:xfrm>
        </p:grpSpPr>
        <p:sp>
          <p:nvSpPr>
            <p:cNvPr id="63508" name="Oval 20">
              <a:extLst>
                <a:ext uri="{FF2B5EF4-FFF2-40B4-BE49-F238E27FC236}">
                  <a16:creationId xmlns:a16="http://schemas.microsoft.com/office/drawing/2014/main" id="{3A465F7F-CE86-314C-ACD9-9D75AC7A79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3509" name="Text Box 21">
              <a:extLst>
                <a:ext uri="{FF2B5EF4-FFF2-40B4-BE49-F238E27FC236}">
                  <a16:creationId xmlns:a16="http://schemas.microsoft.com/office/drawing/2014/main" id="{7A65937A-FD76-5946-BE25-2BCB1F7D163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F</a:t>
              </a:r>
            </a:p>
          </p:txBody>
        </p:sp>
      </p:grpSp>
      <p:grpSp>
        <p:nvGrpSpPr>
          <p:cNvPr id="63497" name="Group 22">
            <a:extLst>
              <a:ext uri="{FF2B5EF4-FFF2-40B4-BE49-F238E27FC236}">
                <a16:creationId xmlns:a16="http://schemas.microsoft.com/office/drawing/2014/main" id="{96DB443B-CFBE-1C4C-A080-3EB6209F8179}"/>
              </a:ext>
            </a:extLst>
          </p:cNvPr>
          <p:cNvGrpSpPr>
            <a:grpSpLocks/>
          </p:cNvGrpSpPr>
          <p:nvPr/>
        </p:nvGrpSpPr>
        <p:grpSpPr bwMode="auto">
          <a:xfrm>
            <a:off x="7924800" y="4038600"/>
            <a:ext cx="533400" cy="533400"/>
            <a:chOff x="1824" y="2736"/>
            <a:chExt cx="336" cy="336"/>
          </a:xfrm>
        </p:grpSpPr>
        <p:sp>
          <p:nvSpPr>
            <p:cNvPr id="63506" name="Oval 23">
              <a:extLst>
                <a:ext uri="{FF2B5EF4-FFF2-40B4-BE49-F238E27FC236}">
                  <a16:creationId xmlns:a16="http://schemas.microsoft.com/office/drawing/2014/main" id="{74A08587-B057-BC42-A52C-1C2C7CF2A3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3507" name="Text Box 24">
              <a:extLst>
                <a:ext uri="{FF2B5EF4-FFF2-40B4-BE49-F238E27FC236}">
                  <a16:creationId xmlns:a16="http://schemas.microsoft.com/office/drawing/2014/main" id="{3F320D62-EF97-3848-94A0-C2C231F5F92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G</a:t>
              </a:r>
            </a:p>
          </p:txBody>
        </p:sp>
      </p:grpSp>
      <p:sp>
        <p:nvSpPr>
          <p:cNvPr id="63498" name="Line 25">
            <a:extLst>
              <a:ext uri="{FF2B5EF4-FFF2-40B4-BE49-F238E27FC236}">
                <a16:creationId xmlns:a16="http://schemas.microsoft.com/office/drawing/2014/main" id="{C7BDF10F-1FA3-4241-ACC2-38DB90AAAC1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400800" y="2286000"/>
            <a:ext cx="457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499" name="Line 26">
            <a:extLst>
              <a:ext uri="{FF2B5EF4-FFF2-40B4-BE49-F238E27FC236}">
                <a16:creationId xmlns:a16="http://schemas.microsoft.com/office/drawing/2014/main" id="{A874BE1E-95CA-D748-BC8B-6FA0171A8DB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943600" y="3352800"/>
            <a:ext cx="228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00" name="Line 27">
            <a:extLst>
              <a:ext uri="{FF2B5EF4-FFF2-40B4-BE49-F238E27FC236}">
                <a16:creationId xmlns:a16="http://schemas.microsoft.com/office/drawing/2014/main" id="{56415375-85BA-6C46-8409-AC201BEA1ED2}"/>
              </a:ext>
            </a:extLst>
          </p:cNvPr>
          <p:cNvSpPr>
            <a:spLocks noChangeShapeType="1"/>
          </p:cNvSpPr>
          <p:nvPr/>
        </p:nvSpPr>
        <p:spPr bwMode="auto">
          <a:xfrm>
            <a:off x="6324600" y="3352800"/>
            <a:ext cx="3048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01" name="Line 28">
            <a:extLst>
              <a:ext uri="{FF2B5EF4-FFF2-40B4-BE49-F238E27FC236}">
                <a16:creationId xmlns:a16="http://schemas.microsoft.com/office/drawing/2014/main" id="{F88F3C18-4DF6-9C4C-B1B0-4D9F76FDA7A7}"/>
              </a:ext>
            </a:extLst>
          </p:cNvPr>
          <p:cNvSpPr>
            <a:spLocks noChangeShapeType="1"/>
          </p:cNvSpPr>
          <p:nvPr/>
        </p:nvSpPr>
        <p:spPr bwMode="auto">
          <a:xfrm>
            <a:off x="7315200" y="2209800"/>
            <a:ext cx="685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02" name="Line 29">
            <a:extLst>
              <a:ext uri="{FF2B5EF4-FFF2-40B4-BE49-F238E27FC236}">
                <a16:creationId xmlns:a16="http://schemas.microsoft.com/office/drawing/2014/main" id="{CCABC929-C491-5240-832C-EB3DF8CD8B21}"/>
              </a:ext>
            </a:extLst>
          </p:cNvPr>
          <p:cNvSpPr>
            <a:spLocks noChangeShapeType="1"/>
          </p:cNvSpPr>
          <p:nvPr/>
        </p:nvSpPr>
        <p:spPr bwMode="auto">
          <a:xfrm>
            <a:off x="8153400" y="33528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04" name="Text Box 31">
            <a:extLst>
              <a:ext uri="{FF2B5EF4-FFF2-40B4-BE49-F238E27FC236}">
                <a16:creationId xmlns:a16="http://schemas.microsoft.com/office/drawing/2014/main" id="{FB3B711E-7974-7A4B-93ED-AEAEF62E83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863" y="5500687"/>
            <a:ext cx="445119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 err="1"/>
              <a:t>toVisit</a:t>
            </a:r>
            <a:r>
              <a:rPr lang="en-US" altLang="en-US" sz="2800" dirty="0"/>
              <a:t>-stack: B D G </a:t>
            </a:r>
          </a:p>
        </p:txBody>
      </p:sp>
      <p:sp>
        <p:nvSpPr>
          <p:cNvPr id="33" name="Text Box 37">
            <a:extLst>
              <a:ext uri="{FF2B5EF4-FFF2-40B4-BE49-F238E27FC236}">
                <a16:creationId xmlns:a16="http://schemas.microsoft.com/office/drawing/2014/main" id="{8EE66F3F-D193-7445-9BC9-2C61E5C4B9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28700" y="6029093"/>
            <a:ext cx="3200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/>
              <a:t>printed: A E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16CF24FE-F65E-DE45-A77D-A35DA9031601}"/>
              </a:ext>
            </a:extLst>
          </p:cNvPr>
          <p:cNvSpPr txBox="1"/>
          <p:nvPr/>
        </p:nvSpPr>
        <p:spPr>
          <a:xfrm>
            <a:off x="364274" y="2095500"/>
            <a:ext cx="504035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C00000"/>
                </a:solidFill>
              </a:rPr>
              <a:t>treeSearch</a:t>
            </a:r>
            <a:r>
              <a:rPr lang="en-US" sz="2400" dirty="0"/>
              <a:t>( </a:t>
            </a:r>
            <a:r>
              <a:rPr lang="en-US" sz="2400" dirty="0" err="1">
                <a:solidFill>
                  <a:srgbClr val="00B0F0"/>
                </a:solidFill>
              </a:rPr>
              <a:t>toVisit</a:t>
            </a:r>
            <a:r>
              <a:rPr lang="en-US" sz="2400" dirty="0"/>
              <a:t> )</a:t>
            </a:r>
          </a:p>
          <a:p>
            <a:r>
              <a:rPr lang="en-US" sz="2400" dirty="0"/>
              <a:t>     </a:t>
            </a:r>
            <a:r>
              <a:rPr lang="en-US" sz="2400" dirty="0">
                <a:solidFill>
                  <a:srgbClr val="0000FF"/>
                </a:solidFill>
              </a:rPr>
              <a:t>while</a:t>
            </a:r>
            <a:r>
              <a:rPr lang="en-US" sz="2400" dirty="0"/>
              <a:t> !</a:t>
            </a:r>
            <a:r>
              <a:rPr lang="en-US" sz="2400" dirty="0" err="1">
                <a:solidFill>
                  <a:srgbClr val="00B0F0"/>
                </a:solidFill>
              </a:rPr>
              <a:t>toVisit</a:t>
            </a:r>
            <a:r>
              <a:rPr lang="en-US" sz="2400" dirty="0" err="1"/>
              <a:t>.empty</a:t>
            </a:r>
            <a:r>
              <a:rPr lang="en-US" sz="2400" dirty="0"/>
              <a:t>()</a:t>
            </a:r>
          </a:p>
          <a:p>
            <a:r>
              <a:rPr lang="en-US" sz="2400" dirty="0"/>
              <a:t>          </a:t>
            </a:r>
            <a:r>
              <a:rPr lang="en-US" sz="2400" dirty="0">
                <a:solidFill>
                  <a:srgbClr val="00B0F0"/>
                </a:solidFill>
              </a:rPr>
              <a:t>v</a:t>
            </a:r>
            <a:r>
              <a:rPr lang="en-US" sz="2400" dirty="0"/>
              <a:t> = </a:t>
            </a:r>
            <a:r>
              <a:rPr lang="en-US" sz="2400" dirty="0" err="1">
                <a:solidFill>
                  <a:srgbClr val="00B0F0"/>
                </a:solidFill>
              </a:rPr>
              <a:t>toVisit</a:t>
            </a:r>
            <a:r>
              <a:rPr lang="en-US" sz="2400" dirty="0" err="1"/>
              <a:t>.remove</a:t>
            </a:r>
            <a:r>
              <a:rPr lang="en-US" sz="2400" dirty="0"/>
              <a:t>()</a:t>
            </a:r>
          </a:p>
          <a:p>
            <a:r>
              <a:rPr lang="en-US" sz="2400" dirty="0"/>
              <a:t>          </a:t>
            </a:r>
            <a:r>
              <a:rPr lang="en-US" sz="2400" dirty="0">
                <a:solidFill>
                  <a:srgbClr val="00B050"/>
                </a:solidFill>
              </a:rPr>
              <a:t>// visit v, e.g., print it out</a:t>
            </a:r>
          </a:p>
          <a:p>
            <a:r>
              <a:rPr lang="en-US" sz="2400" dirty="0"/>
              <a:t>          </a:t>
            </a:r>
            <a:r>
              <a:rPr lang="en-US" sz="2400" dirty="0">
                <a:solidFill>
                  <a:srgbClr val="0000FF"/>
                </a:solidFill>
              </a:rPr>
              <a:t>for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00B0F0"/>
                </a:solidFill>
              </a:rPr>
              <a:t>c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0000FF"/>
                </a:solidFill>
              </a:rPr>
              <a:t>in</a:t>
            </a:r>
            <a:r>
              <a:rPr lang="en-US" sz="2400" dirty="0"/>
              <a:t> </a:t>
            </a:r>
            <a:r>
              <a:rPr lang="en-US" sz="2400" dirty="0" err="1">
                <a:solidFill>
                  <a:srgbClr val="00B0F0"/>
                </a:solidFill>
              </a:rPr>
              <a:t>v</a:t>
            </a:r>
            <a:r>
              <a:rPr lang="en-US" sz="2400" dirty="0" err="1"/>
              <a:t>.getChildren</a:t>
            </a:r>
            <a:r>
              <a:rPr lang="en-US" sz="2400" dirty="0"/>
              <a:t>()</a:t>
            </a:r>
          </a:p>
          <a:p>
            <a:r>
              <a:rPr lang="en-US" sz="2400" dirty="0"/>
              <a:t>               </a:t>
            </a:r>
            <a:r>
              <a:rPr lang="en-US" sz="2400" dirty="0" err="1">
                <a:solidFill>
                  <a:srgbClr val="00B0F0"/>
                </a:solidFill>
              </a:rPr>
              <a:t>toVisit</a:t>
            </a:r>
            <a:r>
              <a:rPr lang="en-US" sz="2400" dirty="0" err="1"/>
              <a:t>.add</a:t>
            </a:r>
            <a:r>
              <a:rPr lang="en-US" sz="2400" dirty="0"/>
              <a:t>(c)</a:t>
            </a:r>
          </a:p>
        </p:txBody>
      </p:sp>
      <p:sp>
        <p:nvSpPr>
          <p:cNvPr id="35" name="Rectangle 32">
            <a:extLst>
              <a:ext uri="{FF2B5EF4-FFF2-40B4-BE49-F238E27FC236}">
                <a16:creationId xmlns:a16="http://schemas.microsoft.com/office/drawing/2014/main" id="{7009A886-E4F0-8E4B-A074-517EB47938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6884" y="2856518"/>
            <a:ext cx="3423424" cy="786287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1390810026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2">
            <a:extLst>
              <a:ext uri="{FF2B5EF4-FFF2-40B4-BE49-F238E27FC236}">
                <a16:creationId xmlns:a16="http://schemas.microsoft.com/office/drawing/2014/main" id="{0FD67347-FA38-174A-8070-BA3E0D8ABB7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1596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Tree DFS</a:t>
            </a:r>
          </a:p>
        </p:txBody>
      </p:sp>
      <p:grpSp>
        <p:nvGrpSpPr>
          <p:cNvPr id="63490" name="Group 3">
            <a:extLst>
              <a:ext uri="{FF2B5EF4-FFF2-40B4-BE49-F238E27FC236}">
                <a16:creationId xmlns:a16="http://schemas.microsoft.com/office/drawing/2014/main" id="{8E40CC99-6095-9F4D-9452-23425CC55CF7}"/>
              </a:ext>
            </a:extLst>
          </p:cNvPr>
          <p:cNvGrpSpPr>
            <a:grpSpLocks/>
          </p:cNvGrpSpPr>
          <p:nvPr/>
        </p:nvGrpSpPr>
        <p:grpSpPr bwMode="auto">
          <a:xfrm>
            <a:off x="6781800" y="1828800"/>
            <a:ext cx="533400" cy="533400"/>
            <a:chOff x="1824" y="2736"/>
            <a:chExt cx="336" cy="336"/>
          </a:xfrm>
        </p:grpSpPr>
        <p:sp>
          <p:nvSpPr>
            <p:cNvPr id="63518" name="Oval 4">
              <a:extLst>
                <a:ext uri="{FF2B5EF4-FFF2-40B4-BE49-F238E27FC236}">
                  <a16:creationId xmlns:a16="http://schemas.microsoft.com/office/drawing/2014/main" id="{57AA6808-D62F-4A44-A6A0-0B6831E086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3519" name="Text Box 5">
              <a:extLst>
                <a:ext uri="{FF2B5EF4-FFF2-40B4-BE49-F238E27FC236}">
                  <a16:creationId xmlns:a16="http://schemas.microsoft.com/office/drawing/2014/main" id="{5842F0D7-4C8E-444E-947B-2E079C0085C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dirty="0"/>
                <a:t>A</a:t>
              </a:r>
            </a:p>
          </p:txBody>
        </p:sp>
      </p:grpSp>
      <p:grpSp>
        <p:nvGrpSpPr>
          <p:cNvPr id="63491" name="Group 6">
            <a:extLst>
              <a:ext uri="{FF2B5EF4-FFF2-40B4-BE49-F238E27FC236}">
                <a16:creationId xmlns:a16="http://schemas.microsoft.com/office/drawing/2014/main" id="{17481815-7003-7746-8AE1-DE526D914EBF}"/>
              </a:ext>
            </a:extLst>
          </p:cNvPr>
          <p:cNvGrpSpPr>
            <a:grpSpLocks/>
          </p:cNvGrpSpPr>
          <p:nvPr/>
        </p:nvGrpSpPr>
        <p:grpSpPr bwMode="auto">
          <a:xfrm>
            <a:off x="6019800" y="2819400"/>
            <a:ext cx="533400" cy="533400"/>
            <a:chOff x="1824" y="2736"/>
            <a:chExt cx="336" cy="336"/>
          </a:xfrm>
        </p:grpSpPr>
        <p:sp>
          <p:nvSpPr>
            <p:cNvPr id="63516" name="Oval 7">
              <a:extLst>
                <a:ext uri="{FF2B5EF4-FFF2-40B4-BE49-F238E27FC236}">
                  <a16:creationId xmlns:a16="http://schemas.microsoft.com/office/drawing/2014/main" id="{30A1A50D-ADCB-AF4C-A726-FBFA97452D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3517" name="Text Box 8">
              <a:extLst>
                <a:ext uri="{FF2B5EF4-FFF2-40B4-BE49-F238E27FC236}">
                  <a16:creationId xmlns:a16="http://schemas.microsoft.com/office/drawing/2014/main" id="{D04B0DEC-0080-AE40-9293-376D4B48DD0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B</a:t>
              </a:r>
            </a:p>
          </p:txBody>
        </p:sp>
      </p:grpSp>
      <p:grpSp>
        <p:nvGrpSpPr>
          <p:cNvPr id="63492" name="Group 9">
            <a:extLst>
              <a:ext uri="{FF2B5EF4-FFF2-40B4-BE49-F238E27FC236}">
                <a16:creationId xmlns:a16="http://schemas.microsoft.com/office/drawing/2014/main" id="{8C91900C-A4B9-E040-B91F-33753D470300}"/>
              </a:ext>
            </a:extLst>
          </p:cNvPr>
          <p:cNvGrpSpPr>
            <a:grpSpLocks/>
          </p:cNvGrpSpPr>
          <p:nvPr/>
        </p:nvGrpSpPr>
        <p:grpSpPr bwMode="auto">
          <a:xfrm>
            <a:off x="5638800" y="4038600"/>
            <a:ext cx="533400" cy="533400"/>
            <a:chOff x="1824" y="2736"/>
            <a:chExt cx="336" cy="336"/>
          </a:xfrm>
        </p:grpSpPr>
        <p:sp>
          <p:nvSpPr>
            <p:cNvPr id="63514" name="Oval 10">
              <a:extLst>
                <a:ext uri="{FF2B5EF4-FFF2-40B4-BE49-F238E27FC236}">
                  <a16:creationId xmlns:a16="http://schemas.microsoft.com/office/drawing/2014/main" id="{E2DF4779-1482-7B46-9A9A-0301BEF220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3515" name="Text Box 11">
              <a:extLst>
                <a:ext uri="{FF2B5EF4-FFF2-40B4-BE49-F238E27FC236}">
                  <a16:creationId xmlns:a16="http://schemas.microsoft.com/office/drawing/2014/main" id="{6EC27931-DAE4-4B40-B9D6-C5A49652628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C</a:t>
              </a:r>
            </a:p>
          </p:txBody>
        </p:sp>
      </p:grpSp>
      <p:grpSp>
        <p:nvGrpSpPr>
          <p:cNvPr id="63493" name="Group 12">
            <a:extLst>
              <a:ext uri="{FF2B5EF4-FFF2-40B4-BE49-F238E27FC236}">
                <a16:creationId xmlns:a16="http://schemas.microsoft.com/office/drawing/2014/main" id="{D47E112C-A2E6-BD47-A503-FBDF67EEAFE9}"/>
              </a:ext>
            </a:extLst>
          </p:cNvPr>
          <p:cNvGrpSpPr>
            <a:grpSpLocks/>
          </p:cNvGrpSpPr>
          <p:nvPr/>
        </p:nvGrpSpPr>
        <p:grpSpPr bwMode="auto">
          <a:xfrm>
            <a:off x="7848600" y="2819400"/>
            <a:ext cx="533400" cy="533400"/>
            <a:chOff x="1824" y="2736"/>
            <a:chExt cx="336" cy="336"/>
          </a:xfrm>
        </p:grpSpPr>
        <p:sp>
          <p:nvSpPr>
            <p:cNvPr id="63512" name="Oval 13">
              <a:extLst>
                <a:ext uri="{FF2B5EF4-FFF2-40B4-BE49-F238E27FC236}">
                  <a16:creationId xmlns:a16="http://schemas.microsoft.com/office/drawing/2014/main" id="{93B8F36F-70CF-E74D-9A97-B28E2371ED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3513" name="Text Box 14">
              <a:extLst>
                <a:ext uri="{FF2B5EF4-FFF2-40B4-BE49-F238E27FC236}">
                  <a16:creationId xmlns:a16="http://schemas.microsoft.com/office/drawing/2014/main" id="{A9FF7ECB-2888-D04A-9DE5-50F43E4D042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dirty="0"/>
                <a:t>E</a:t>
              </a:r>
            </a:p>
          </p:txBody>
        </p:sp>
      </p:grpSp>
      <p:grpSp>
        <p:nvGrpSpPr>
          <p:cNvPr id="63494" name="Group 15">
            <a:extLst>
              <a:ext uri="{FF2B5EF4-FFF2-40B4-BE49-F238E27FC236}">
                <a16:creationId xmlns:a16="http://schemas.microsoft.com/office/drawing/2014/main" id="{99F98BF5-FB2B-3647-8F17-508D76D00478}"/>
              </a:ext>
            </a:extLst>
          </p:cNvPr>
          <p:cNvGrpSpPr>
            <a:grpSpLocks/>
          </p:cNvGrpSpPr>
          <p:nvPr/>
        </p:nvGrpSpPr>
        <p:grpSpPr bwMode="auto">
          <a:xfrm>
            <a:off x="6858000" y="2895600"/>
            <a:ext cx="533400" cy="533400"/>
            <a:chOff x="1824" y="2736"/>
            <a:chExt cx="336" cy="336"/>
          </a:xfrm>
        </p:grpSpPr>
        <p:sp>
          <p:nvSpPr>
            <p:cNvPr id="63510" name="Oval 16">
              <a:extLst>
                <a:ext uri="{FF2B5EF4-FFF2-40B4-BE49-F238E27FC236}">
                  <a16:creationId xmlns:a16="http://schemas.microsoft.com/office/drawing/2014/main" id="{E6CB1931-545F-AB49-88CD-303D74B75D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3511" name="Text Box 17">
              <a:extLst>
                <a:ext uri="{FF2B5EF4-FFF2-40B4-BE49-F238E27FC236}">
                  <a16:creationId xmlns:a16="http://schemas.microsoft.com/office/drawing/2014/main" id="{22E03F51-FAE9-EF49-BBDF-6BA5F86D413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D</a:t>
              </a:r>
            </a:p>
          </p:txBody>
        </p:sp>
      </p:grpSp>
      <p:sp>
        <p:nvSpPr>
          <p:cNvPr id="63495" name="Line 18">
            <a:extLst>
              <a:ext uri="{FF2B5EF4-FFF2-40B4-BE49-F238E27FC236}">
                <a16:creationId xmlns:a16="http://schemas.microsoft.com/office/drawing/2014/main" id="{8D93CFFA-3466-934F-8073-3C17C9205FA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162800" y="23622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63496" name="Group 19">
            <a:extLst>
              <a:ext uri="{FF2B5EF4-FFF2-40B4-BE49-F238E27FC236}">
                <a16:creationId xmlns:a16="http://schemas.microsoft.com/office/drawing/2014/main" id="{DCB6E008-B5B2-B64E-AE1A-7D2647215475}"/>
              </a:ext>
            </a:extLst>
          </p:cNvPr>
          <p:cNvGrpSpPr>
            <a:grpSpLocks/>
          </p:cNvGrpSpPr>
          <p:nvPr/>
        </p:nvGrpSpPr>
        <p:grpSpPr bwMode="auto">
          <a:xfrm>
            <a:off x="6400800" y="4038600"/>
            <a:ext cx="533400" cy="533400"/>
            <a:chOff x="1824" y="2736"/>
            <a:chExt cx="336" cy="336"/>
          </a:xfrm>
        </p:grpSpPr>
        <p:sp>
          <p:nvSpPr>
            <p:cNvPr id="63508" name="Oval 20">
              <a:extLst>
                <a:ext uri="{FF2B5EF4-FFF2-40B4-BE49-F238E27FC236}">
                  <a16:creationId xmlns:a16="http://schemas.microsoft.com/office/drawing/2014/main" id="{3A465F7F-CE86-314C-ACD9-9D75AC7A79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3509" name="Text Box 21">
              <a:extLst>
                <a:ext uri="{FF2B5EF4-FFF2-40B4-BE49-F238E27FC236}">
                  <a16:creationId xmlns:a16="http://schemas.microsoft.com/office/drawing/2014/main" id="{7A65937A-FD76-5946-BE25-2BCB1F7D163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F</a:t>
              </a:r>
            </a:p>
          </p:txBody>
        </p:sp>
      </p:grpSp>
      <p:grpSp>
        <p:nvGrpSpPr>
          <p:cNvPr id="63497" name="Group 22">
            <a:extLst>
              <a:ext uri="{FF2B5EF4-FFF2-40B4-BE49-F238E27FC236}">
                <a16:creationId xmlns:a16="http://schemas.microsoft.com/office/drawing/2014/main" id="{96DB443B-CFBE-1C4C-A080-3EB6209F8179}"/>
              </a:ext>
            </a:extLst>
          </p:cNvPr>
          <p:cNvGrpSpPr>
            <a:grpSpLocks/>
          </p:cNvGrpSpPr>
          <p:nvPr/>
        </p:nvGrpSpPr>
        <p:grpSpPr bwMode="auto">
          <a:xfrm>
            <a:off x="7924800" y="4038600"/>
            <a:ext cx="533400" cy="533400"/>
            <a:chOff x="1824" y="2736"/>
            <a:chExt cx="336" cy="336"/>
          </a:xfrm>
        </p:grpSpPr>
        <p:sp>
          <p:nvSpPr>
            <p:cNvPr id="63506" name="Oval 23">
              <a:extLst>
                <a:ext uri="{FF2B5EF4-FFF2-40B4-BE49-F238E27FC236}">
                  <a16:creationId xmlns:a16="http://schemas.microsoft.com/office/drawing/2014/main" id="{74A08587-B057-BC42-A52C-1C2C7CF2A3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3507" name="Text Box 24">
              <a:extLst>
                <a:ext uri="{FF2B5EF4-FFF2-40B4-BE49-F238E27FC236}">
                  <a16:creationId xmlns:a16="http://schemas.microsoft.com/office/drawing/2014/main" id="{3F320D62-EF97-3848-94A0-C2C231F5F92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G</a:t>
              </a:r>
            </a:p>
          </p:txBody>
        </p:sp>
      </p:grpSp>
      <p:sp>
        <p:nvSpPr>
          <p:cNvPr id="63498" name="Line 25">
            <a:extLst>
              <a:ext uri="{FF2B5EF4-FFF2-40B4-BE49-F238E27FC236}">
                <a16:creationId xmlns:a16="http://schemas.microsoft.com/office/drawing/2014/main" id="{C7BDF10F-1FA3-4241-ACC2-38DB90AAAC1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400800" y="2286000"/>
            <a:ext cx="457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499" name="Line 26">
            <a:extLst>
              <a:ext uri="{FF2B5EF4-FFF2-40B4-BE49-F238E27FC236}">
                <a16:creationId xmlns:a16="http://schemas.microsoft.com/office/drawing/2014/main" id="{A874BE1E-95CA-D748-BC8B-6FA0171A8DB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943600" y="3352800"/>
            <a:ext cx="228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00" name="Line 27">
            <a:extLst>
              <a:ext uri="{FF2B5EF4-FFF2-40B4-BE49-F238E27FC236}">
                <a16:creationId xmlns:a16="http://schemas.microsoft.com/office/drawing/2014/main" id="{56415375-85BA-6C46-8409-AC201BEA1ED2}"/>
              </a:ext>
            </a:extLst>
          </p:cNvPr>
          <p:cNvSpPr>
            <a:spLocks noChangeShapeType="1"/>
          </p:cNvSpPr>
          <p:nvPr/>
        </p:nvSpPr>
        <p:spPr bwMode="auto">
          <a:xfrm>
            <a:off x="6324600" y="3352800"/>
            <a:ext cx="3048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01" name="Line 28">
            <a:extLst>
              <a:ext uri="{FF2B5EF4-FFF2-40B4-BE49-F238E27FC236}">
                <a16:creationId xmlns:a16="http://schemas.microsoft.com/office/drawing/2014/main" id="{F88F3C18-4DF6-9C4C-B1B0-4D9F76FDA7A7}"/>
              </a:ext>
            </a:extLst>
          </p:cNvPr>
          <p:cNvSpPr>
            <a:spLocks noChangeShapeType="1"/>
          </p:cNvSpPr>
          <p:nvPr/>
        </p:nvSpPr>
        <p:spPr bwMode="auto">
          <a:xfrm>
            <a:off x="7315200" y="2209800"/>
            <a:ext cx="685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02" name="Line 29">
            <a:extLst>
              <a:ext uri="{FF2B5EF4-FFF2-40B4-BE49-F238E27FC236}">
                <a16:creationId xmlns:a16="http://schemas.microsoft.com/office/drawing/2014/main" id="{CCABC929-C491-5240-832C-EB3DF8CD8B21}"/>
              </a:ext>
            </a:extLst>
          </p:cNvPr>
          <p:cNvSpPr>
            <a:spLocks noChangeShapeType="1"/>
          </p:cNvSpPr>
          <p:nvPr/>
        </p:nvSpPr>
        <p:spPr bwMode="auto">
          <a:xfrm>
            <a:off x="8153400" y="33528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04" name="Text Box 31">
            <a:extLst>
              <a:ext uri="{FF2B5EF4-FFF2-40B4-BE49-F238E27FC236}">
                <a16:creationId xmlns:a16="http://schemas.microsoft.com/office/drawing/2014/main" id="{FB3B711E-7974-7A4B-93ED-AEAEF62E83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863" y="5500687"/>
            <a:ext cx="445119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 err="1"/>
              <a:t>toVisit</a:t>
            </a:r>
            <a:r>
              <a:rPr lang="en-US" altLang="en-US" sz="2800" dirty="0"/>
              <a:t>-stack: B D </a:t>
            </a:r>
          </a:p>
        </p:txBody>
      </p:sp>
      <p:sp>
        <p:nvSpPr>
          <p:cNvPr id="33" name="Text Box 37">
            <a:extLst>
              <a:ext uri="{FF2B5EF4-FFF2-40B4-BE49-F238E27FC236}">
                <a16:creationId xmlns:a16="http://schemas.microsoft.com/office/drawing/2014/main" id="{8EE66F3F-D193-7445-9BC9-2C61E5C4B9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28700" y="6029093"/>
            <a:ext cx="3200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/>
              <a:t>printed: A E </a:t>
            </a:r>
            <a:r>
              <a:rPr lang="en-US" altLang="en-US" sz="2800" dirty="0">
                <a:solidFill>
                  <a:srgbClr val="0000FF"/>
                </a:solidFill>
              </a:rPr>
              <a:t>G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16CF24FE-F65E-DE45-A77D-A35DA9031601}"/>
              </a:ext>
            </a:extLst>
          </p:cNvPr>
          <p:cNvSpPr txBox="1"/>
          <p:nvPr/>
        </p:nvSpPr>
        <p:spPr>
          <a:xfrm>
            <a:off x="364274" y="2095500"/>
            <a:ext cx="504035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C00000"/>
                </a:solidFill>
              </a:rPr>
              <a:t>treeSearch</a:t>
            </a:r>
            <a:r>
              <a:rPr lang="en-US" sz="2400" dirty="0"/>
              <a:t>( </a:t>
            </a:r>
            <a:r>
              <a:rPr lang="en-US" sz="2400" dirty="0" err="1">
                <a:solidFill>
                  <a:srgbClr val="00B0F0"/>
                </a:solidFill>
              </a:rPr>
              <a:t>toVisit</a:t>
            </a:r>
            <a:r>
              <a:rPr lang="en-US" sz="2400" dirty="0"/>
              <a:t> )</a:t>
            </a:r>
          </a:p>
          <a:p>
            <a:r>
              <a:rPr lang="en-US" sz="2400" dirty="0"/>
              <a:t>     </a:t>
            </a:r>
            <a:r>
              <a:rPr lang="en-US" sz="2400" dirty="0">
                <a:solidFill>
                  <a:srgbClr val="0000FF"/>
                </a:solidFill>
              </a:rPr>
              <a:t>while</a:t>
            </a:r>
            <a:r>
              <a:rPr lang="en-US" sz="2400" dirty="0"/>
              <a:t> !</a:t>
            </a:r>
            <a:r>
              <a:rPr lang="en-US" sz="2400" dirty="0" err="1">
                <a:solidFill>
                  <a:srgbClr val="00B0F0"/>
                </a:solidFill>
              </a:rPr>
              <a:t>toVisit</a:t>
            </a:r>
            <a:r>
              <a:rPr lang="en-US" sz="2400" dirty="0" err="1"/>
              <a:t>.empty</a:t>
            </a:r>
            <a:r>
              <a:rPr lang="en-US" sz="2400" dirty="0"/>
              <a:t>()</a:t>
            </a:r>
          </a:p>
          <a:p>
            <a:r>
              <a:rPr lang="en-US" sz="2400" dirty="0"/>
              <a:t>          </a:t>
            </a:r>
            <a:r>
              <a:rPr lang="en-US" sz="2400" dirty="0">
                <a:solidFill>
                  <a:srgbClr val="00B0F0"/>
                </a:solidFill>
              </a:rPr>
              <a:t>v</a:t>
            </a:r>
            <a:r>
              <a:rPr lang="en-US" sz="2400" dirty="0"/>
              <a:t> = </a:t>
            </a:r>
            <a:r>
              <a:rPr lang="en-US" sz="2400" dirty="0" err="1">
                <a:solidFill>
                  <a:srgbClr val="00B0F0"/>
                </a:solidFill>
              </a:rPr>
              <a:t>toVisit</a:t>
            </a:r>
            <a:r>
              <a:rPr lang="en-US" sz="2400" dirty="0" err="1"/>
              <a:t>.remove</a:t>
            </a:r>
            <a:r>
              <a:rPr lang="en-US" sz="2400" dirty="0"/>
              <a:t>()</a:t>
            </a:r>
          </a:p>
          <a:p>
            <a:r>
              <a:rPr lang="en-US" sz="2400" dirty="0"/>
              <a:t>          </a:t>
            </a:r>
            <a:r>
              <a:rPr lang="en-US" sz="2400" dirty="0">
                <a:solidFill>
                  <a:srgbClr val="00B050"/>
                </a:solidFill>
              </a:rPr>
              <a:t>// visit v, e.g., print it out</a:t>
            </a:r>
          </a:p>
          <a:p>
            <a:r>
              <a:rPr lang="en-US" sz="2400" dirty="0"/>
              <a:t>          </a:t>
            </a:r>
            <a:r>
              <a:rPr lang="en-US" sz="2400" dirty="0">
                <a:solidFill>
                  <a:srgbClr val="0000FF"/>
                </a:solidFill>
              </a:rPr>
              <a:t>for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00B0F0"/>
                </a:solidFill>
              </a:rPr>
              <a:t>c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0000FF"/>
                </a:solidFill>
              </a:rPr>
              <a:t>in</a:t>
            </a:r>
            <a:r>
              <a:rPr lang="en-US" sz="2400" dirty="0"/>
              <a:t> </a:t>
            </a:r>
            <a:r>
              <a:rPr lang="en-US" sz="2400" dirty="0" err="1">
                <a:solidFill>
                  <a:srgbClr val="00B0F0"/>
                </a:solidFill>
              </a:rPr>
              <a:t>v</a:t>
            </a:r>
            <a:r>
              <a:rPr lang="en-US" sz="2400" dirty="0" err="1"/>
              <a:t>.getChildren</a:t>
            </a:r>
            <a:r>
              <a:rPr lang="en-US" sz="2400" dirty="0"/>
              <a:t>()</a:t>
            </a:r>
          </a:p>
          <a:p>
            <a:r>
              <a:rPr lang="en-US" sz="2400" dirty="0"/>
              <a:t>               </a:t>
            </a:r>
            <a:r>
              <a:rPr lang="en-US" sz="2400" dirty="0" err="1">
                <a:solidFill>
                  <a:srgbClr val="00B0F0"/>
                </a:solidFill>
              </a:rPr>
              <a:t>toVisit</a:t>
            </a:r>
            <a:r>
              <a:rPr lang="en-US" sz="2400" dirty="0" err="1"/>
              <a:t>.add</a:t>
            </a:r>
            <a:r>
              <a:rPr lang="en-US" sz="2400" dirty="0"/>
              <a:t>(c)</a:t>
            </a:r>
          </a:p>
        </p:txBody>
      </p:sp>
      <p:sp>
        <p:nvSpPr>
          <p:cNvPr id="35" name="Rectangle 32">
            <a:extLst>
              <a:ext uri="{FF2B5EF4-FFF2-40B4-BE49-F238E27FC236}">
                <a16:creationId xmlns:a16="http://schemas.microsoft.com/office/drawing/2014/main" id="{7009A886-E4F0-8E4B-A074-517EB47938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6884" y="2856518"/>
            <a:ext cx="3423424" cy="786287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3214878775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2">
            <a:extLst>
              <a:ext uri="{FF2B5EF4-FFF2-40B4-BE49-F238E27FC236}">
                <a16:creationId xmlns:a16="http://schemas.microsoft.com/office/drawing/2014/main" id="{0FD67347-FA38-174A-8070-BA3E0D8ABB7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1596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Tree DFS</a:t>
            </a:r>
          </a:p>
        </p:txBody>
      </p:sp>
      <p:grpSp>
        <p:nvGrpSpPr>
          <p:cNvPr id="63490" name="Group 3">
            <a:extLst>
              <a:ext uri="{FF2B5EF4-FFF2-40B4-BE49-F238E27FC236}">
                <a16:creationId xmlns:a16="http://schemas.microsoft.com/office/drawing/2014/main" id="{8E40CC99-6095-9F4D-9452-23425CC55CF7}"/>
              </a:ext>
            </a:extLst>
          </p:cNvPr>
          <p:cNvGrpSpPr>
            <a:grpSpLocks/>
          </p:cNvGrpSpPr>
          <p:nvPr/>
        </p:nvGrpSpPr>
        <p:grpSpPr bwMode="auto">
          <a:xfrm>
            <a:off x="6781800" y="1828800"/>
            <a:ext cx="533400" cy="533400"/>
            <a:chOff x="1824" y="2736"/>
            <a:chExt cx="336" cy="336"/>
          </a:xfrm>
        </p:grpSpPr>
        <p:sp>
          <p:nvSpPr>
            <p:cNvPr id="63518" name="Oval 4">
              <a:extLst>
                <a:ext uri="{FF2B5EF4-FFF2-40B4-BE49-F238E27FC236}">
                  <a16:creationId xmlns:a16="http://schemas.microsoft.com/office/drawing/2014/main" id="{57AA6808-D62F-4A44-A6A0-0B6831E086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3519" name="Text Box 5">
              <a:extLst>
                <a:ext uri="{FF2B5EF4-FFF2-40B4-BE49-F238E27FC236}">
                  <a16:creationId xmlns:a16="http://schemas.microsoft.com/office/drawing/2014/main" id="{5842F0D7-4C8E-444E-947B-2E079C0085C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dirty="0"/>
                <a:t>A</a:t>
              </a:r>
            </a:p>
          </p:txBody>
        </p:sp>
      </p:grpSp>
      <p:grpSp>
        <p:nvGrpSpPr>
          <p:cNvPr id="63491" name="Group 6">
            <a:extLst>
              <a:ext uri="{FF2B5EF4-FFF2-40B4-BE49-F238E27FC236}">
                <a16:creationId xmlns:a16="http://schemas.microsoft.com/office/drawing/2014/main" id="{17481815-7003-7746-8AE1-DE526D914EBF}"/>
              </a:ext>
            </a:extLst>
          </p:cNvPr>
          <p:cNvGrpSpPr>
            <a:grpSpLocks/>
          </p:cNvGrpSpPr>
          <p:nvPr/>
        </p:nvGrpSpPr>
        <p:grpSpPr bwMode="auto">
          <a:xfrm>
            <a:off x="6019800" y="2819400"/>
            <a:ext cx="533400" cy="533400"/>
            <a:chOff x="1824" y="2736"/>
            <a:chExt cx="336" cy="336"/>
          </a:xfrm>
        </p:grpSpPr>
        <p:sp>
          <p:nvSpPr>
            <p:cNvPr id="63516" name="Oval 7">
              <a:extLst>
                <a:ext uri="{FF2B5EF4-FFF2-40B4-BE49-F238E27FC236}">
                  <a16:creationId xmlns:a16="http://schemas.microsoft.com/office/drawing/2014/main" id="{30A1A50D-ADCB-AF4C-A726-FBFA97452D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3517" name="Text Box 8">
              <a:extLst>
                <a:ext uri="{FF2B5EF4-FFF2-40B4-BE49-F238E27FC236}">
                  <a16:creationId xmlns:a16="http://schemas.microsoft.com/office/drawing/2014/main" id="{D04B0DEC-0080-AE40-9293-376D4B48DD0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B</a:t>
              </a:r>
            </a:p>
          </p:txBody>
        </p:sp>
      </p:grpSp>
      <p:grpSp>
        <p:nvGrpSpPr>
          <p:cNvPr id="63492" name="Group 9">
            <a:extLst>
              <a:ext uri="{FF2B5EF4-FFF2-40B4-BE49-F238E27FC236}">
                <a16:creationId xmlns:a16="http://schemas.microsoft.com/office/drawing/2014/main" id="{8C91900C-A4B9-E040-B91F-33753D470300}"/>
              </a:ext>
            </a:extLst>
          </p:cNvPr>
          <p:cNvGrpSpPr>
            <a:grpSpLocks/>
          </p:cNvGrpSpPr>
          <p:nvPr/>
        </p:nvGrpSpPr>
        <p:grpSpPr bwMode="auto">
          <a:xfrm>
            <a:off x="5638800" y="4038600"/>
            <a:ext cx="533400" cy="533400"/>
            <a:chOff x="1824" y="2736"/>
            <a:chExt cx="336" cy="336"/>
          </a:xfrm>
        </p:grpSpPr>
        <p:sp>
          <p:nvSpPr>
            <p:cNvPr id="63514" name="Oval 10">
              <a:extLst>
                <a:ext uri="{FF2B5EF4-FFF2-40B4-BE49-F238E27FC236}">
                  <a16:creationId xmlns:a16="http://schemas.microsoft.com/office/drawing/2014/main" id="{E2DF4779-1482-7B46-9A9A-0301BEF220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3515" name="Text Box 11">
              <a:extLst>
                <a:ext uri="{FF2B5EF4-FFF2-40B4-BE49-F238E27FC236}">
                  <a16:creationId xmlns:a16="http://schemas.microsoft.com/office/drawing/2014/main" id="{6EC27931-DAE4-4B40-B9D6-C5A49652628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C</a:t>
              </a:r>
            </a:p>
          </p:txBody>
        </p:sp>
      </p:grpSp>
      <p:grpSp>
        <p:nvGrpSpPr>
          <p:cNvPr id="63493" name="Group 12">
            <a:extLst>
              <a:ext uri="{FF2B5EF4-FFF2-40B4-BE49-F238E27FC236}">
                <a16:creationId xmlns:a16="http://schemas.microsoft.com/office/drawing/2014/main" id="{D47E112C-A2E6-BD47-A503-FBDF67EEAFE9}"/>
              </a:ext>
            </a:extLst>
          </p:cNvPr>
          <p:cNvGrpSpPr>
            <a:grpSpLocks/>
          </p:cNvGrpSpPr>
          <p:nvPr/>
        </p:nvGrpSpPr>
        <p:grpSpPr bwMode="auto">
          <a:xfrm>
            <a:off x="7848600" y="2819400"/>
            <a:ext cx="533400" cy="533400"/>
            <a:chOff x="1824" y="2736"/>
            <a:chExt cx="336" cy="336"/>
          </a:xfrm>
        </p:grpSpPr>
        <p:sp>
          <p:nvSpPr>
            <p:cNvPr id="63512" name="Oval 13">
              <a:extLst>
                <a:ext uri="{FF2B5EF4-FFF2-40B4-BE49-F238E27FC236}">
                  <a16:creationId xmlns:a16="http://schemas.microsoft.com/office/drawing/2014/main" id="{93B8F36F-70CF-E74D-9A97-B28E2371ED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3513" name="Text Box 14">
              <a:extLst>
                <a:ext uri="{FF2B5EF4-FFF2-40B4-BE49-F238E27FC236}">
                  <a16:creationId xmlns:a16="http://schemas.microsoft.com/office/drawing/2014/main" id="{A9FF7ECB-2888-D04A-9DE5-50F43E4D042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dirty="0"/>
                <a:t>E</a:t>
              </a:r>
            </a:p>
          </p:txBody>
        </p:sp>
      </p:grpSp>
      <p:grpSp>
        <p:nvGrpSpPr>
          <p:cNvPr id="63494" name="Group 15">
            <a:extLst>
              <a:ext uri="{FF2B5EF4-FFF2-40B4-BE49-F238E27FC236}">
                <a16:creationId xmlns:a16="http://schemas.microsoft.com/office/drawing/2014/main" id="{99F98BF5-FB2B-3647-8F17-508D76D00478}"/>
              </a:ext>
            </a:extLst>
          </p:cNvPr>
          <p:cNvGrpSpPr>
            <a:grpSpLocks/>
          </p:cNvGrpSpPr>
          <p:nvPr/>
        </p:nvGrpSpPr>
        <p:grpSpPr bwMode="auto">
          <a:xfrm>
            <a:off x="6858000" y="2895600"/>
            <a:ext cx="533400" cy="533400"/>
            <a:chOff x="1824" y="2736"/>
            <a:chExt cx="336" cy="336"/>
          </a:xfrm>
        </p:grpSpPr>
        <p:sp>
          <p:nvSpPr>
            <p:cNvPr id="63510" name="Oval 16">
              <a:extLst>
                <a:ext uri="{FF2B5EF4-FFF2-40B4-BE49-F238E27FC236}">
                  <a16:creationId xmlns:a16="http://schemas.microsoft.com/office/drawing/2014/main" id="{E6CB1931-545F-AB49-88CD-303D74B75D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3511" name="Text Box 17">
              <a:extLst>
                <a:ext uri="{FF2B5EF4-FFF2-40B4-BE49-F238E27FC236}">
                  <a16:creationId xmlns:a16="http://schemas.microsoft.com/office/drawing/2014/main" id="{22E03F51-FAE9-EF49-BBDF-6BA5F86D413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D</a:t>
              </a:r>
            </a:p>
          </p:txBody>
        </p:sp>
      </p:grpSp>
      <p:sp>
        <p:nvSpPr>
          <p:cNvPr id="63495" name="Line 18">
            <a:extLst>
              <a:ext uri="{FF2B5EF4-FFF2-40B4-BE49-F238E27FC236}">
                <a16:creationId xmlns:a16="http://schemas.microsoft.com/office/drawing/2014/main" id="{8D93CFFA-3466-934F-8073-3C17C9205FA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162800" y="23622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63496" name="Group 19">
            <a:extLst>
              <a:ext uri="{FF2B5EF4-FFF2-40B4-BE49-F238E27FC236}">
                <a16:creationId xmlns:a16="http://schemas.microsoft.com/office/drawing/2014/main" id="{DCB6E008-B5B2-B64E-AE1A-7D2647215475}"/>
              </a:ext>
            </a:extLst>
          </p:cNvPr>
          <p:cNvGrpSpPr>
            <a:grpSpLocks/>
          </p:cNvGrpSpPr>
          <p:nvPr/>
        </p:nvGrpSpPr>
        <p:grpSpPr bwMode="auto">
          <a:xfrm>
            <a:off x="6400800" y="4038600"/>
            <a:ext cx="533400" cy="533400"/>
            <a:chOff x="1824" y="2736"/>
            <a:chExt cx="336" cy="336"/>
          </a:xfrm>
        </p:grpSpPr>
        <p:sp>
          <p:nvSpPr>
            <p:cNvPr id="63508" name="Oval 20">
              <a:extLst>
                <a:ext uri="{FF2B5EF4-FFF2-40B4-BE49-F238E27FC236}">
                  <a16:creationId xmlns:a16="http://schemas.microsoft.com/office/drawing/2014/main" id="{3A465F7F-CE86-314C-ACD9-9D75AC7A79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3509" name="Text Box 21">
              <a:extLst>
                <a:ext uri="{FF2B5EF4-FFF2-40B4-BE49-F238E27FC236}">
                  <a16:creationId xmlns:a16="http://schemas.microsoft.com/office/drawing/2014/main" id="{7A65937A-FD76-5946-BE25-2BCB1F7D163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F</a:t>
              </a:r>
            </a:p>
          </p:txBody>
        </p:sp>
      </p:grpSp>
      <p:grpSp>
        <p:nvGrpSpPr>
          <p:cNvPr id="63497" name="Group 22">
            <a:extLst>
              <a:ext uri="{FF2B5EF4-FFF2-40B4-BE49-F238E27FC236}">
                <a16:creationId xmlns:a16="http://schemas.microsoft.com/office/drawing/2014/main" id="{96DB443B-CFBE-1C4C-A080-3EB6209F8179}"/>
              </a:ext>
            </a:extLst>
          </p:cNvPr>
          <p:cNvGrpSpPr>
            <a:grpSpLocks/>
          </p:cNvGrpSpPr>
          <p:nvPr/>
        </p:nvGrpSpPr>
        <p:grpSpPr bwMode="auto">
          <a:xfrm>
            <a:off x="7924800" y="4038600"/>
            <a:ext cx="533400" cy="533400"/>
            <a:chOff x="1824" y="2736"/>
            <a:chExt cx="336" cy="336"/>
          </a:xfrm>
        </p:grpSpPr>
        <p:sp>
          <p:nvSpPr>
            <p:cNvPr id="63506" name="Oval 23">
              <a:extLst>
                <a:ext uri="{FF2B5EF4-FFF2-40B4-BE49-F238E27FC236}">
                  <a16:creationId xmlns:a16="http://schemas.microsoft.com/office/drawing/2014/main" id="{74A08587-B057-BC42-A52C-1C2C7CF2A3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>
                <a:solidFill>
                  <a:srgbClr val="0000FF"/>
                </a:solidFill>
              </a:endParaRPr>
            </a:p>
          </p:txBody>
        </p:sp>
        <p:sp>
          <p:nvSpPr>
            <p:cNvPr id="63507" name="Text Box 24">
              <a:extLst>
                <a:ext uri="{FF2B5EF4-FFF2-40B4-BE49-F238E27FC236}">
                  <a16:creationId xmlns:a16="http://schemas.microsoft.com/office/drawing/2014/main" id="{3F320D62-EF97-3848-94A0-C2C231F5F92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dirty="0">
                  <a:solidFill>
                    <a:srgbClr val="0000FF"/>
                  </a:solidFill>
                </a:rPr>
                <a:t>G</a:t>
              </a:r>
            </a:p>
          </p:txBody>
        </p:sp>
      </p:grpSp>
      <p:sp>
        <p:nvSpPr>
          <p:cNvPr id="63498" name="Line 25">
            <a:extLst>
              <a:ext uri="{FF2B5EF4-FFF2-40B4-BE49-F238E27FC236}">
                <a16:creationId xmlns:a16="http://schemas.microsoft.com/office/drawing/2014/main" id="{C7BDF10F-1FA3-4241-ACC2-38DB90AAAC1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400800" y="2286000"/>
            <a:ext cx="457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499" name="Line 26">
            <a:extLst>
              <a:ext uri="{FF2B5EF4-FFF2-40B4-BE49-F238E27FC236}">
                <a16:creationId xmlns:a16="http://schemas.microsoft.com/office/drawing/2014/main" id="{A874BE1E-95CA-D748-BC8B-6FA0171A8DB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943600" y="3352800"/>
            <a:ext cx="228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00" name="Line 27">
            <a:extLst>
              <a:ext uri="{FF2B5EF4-FFF2-40B4-BE49-F238E27FC236}">
                <a16:creationId xmlns:a16="http://schemas.microsoft.com/office/drawing/2014/main" id="{56415375-85BA-6C46-8409-AC201BEA1ED2}"/>
              </a:ext>
            </a:extLst>
          </p:cNvPr>
          <p:cNvSpPr>
            <a:spLocks noChangeShapeType="1"/>
          </p:cNvSpPr>
          <p:nvPr/>
        </p:nvSpPr>
        <p:spPr bwMode="auto">
          <a:xfrm>
            <a:off x="6324600" y="3352800"/>
            <a:ext cx="3048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01" name="Line 28">
            <a:extLst>
              <a:ext uri="{FF2B5EF4-FFF2-40B4-BE49-F238E27FC236}">
                <a16:creationId xmlns:a16="http://schemas.microsoft.com/office/drawing/2014/main" id="{F88F3C18-4DF6-9C4C-B1B0-4D9F76FDA7A7}"/>
              </a:ext>
            </a:extLst>
          </p:cNvPr>
          <p:cNvSpPr>
            <a:spLocks noChangeShapeType="1"/>
          </p:cNvSpPr>
          <p:nvPr/>
        </p:nvSpPr>
        <p:spPr bwMode="auto">
          <a:xfrm>
            <a:off x="7315200" y="2209800"/>
            <a:ext cx="685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02" name="Line 29">
            <a:extLst>
              <a:ext uri="{FF2B5EF4-FFF2-40B4-BE49-F238E27FC236}">
                <a16:creationId xmlns:a16="http://schemas.microsoft.com/office/drawing/2014/main" id="{CCABC929-C491-5240-832C-EB3DF8CD8B21}"/>
              </a:ext>
            </a:extLst>
          </p:cNvPr>
          <p:cNvSpPr>
            <a:spLocks noChangeShapeType="1"/>
          </p:cNvSpPr>
          <p:nvPr/>
        </p:nvSpPr>
        <p:spPr bwMode="auto">
          <a:xfrm>
            <a:off x="8153400" y="33528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04" name="Text Box 31">
            <a:extLst>
              <a:ext uri="{FF2B5EF4-FFF2-40B4-BE49-F238E27FC236}">
                <a16:creationId xmlns:a16="http://schemas.microsoft.com/office/drawing/2014/main" id="{FB3B711E-7974-7A4B-93ED-AEAEF62E83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863" y="5500687"/>
            <a:ext cx="445119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 err="1"/>
              <a:t>toVisit</a:t>
            </a:r>
            <a:r>
              <a:rPr lang="en-US" altLang="en-US" sz="2800" dirty="0"/>
              <a:t>-stack: B D </a:t>
            </a:r>
          </a:p>
        </p:txBody>
      </p:sp>
      <p:sp>
        <p:nvSpPr>
          <p:cNvPr id="33" name="Text Box 37">
            <a:extLst>
              <a:ext uri="{FF2B5EF4-FFF2-40B4-BE49-F238E27FC236}">
                <a16:creationId xmlns:a16="http://schemas.microsoft.com/office/drawing/2014/main" id="{8EE66F3F-D193-7445-9BC9-2C61E5C4B9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28700" y="6029093"/>
            <a:ext cx="3200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/>
              <a:t>printed: A E </a:t>
            </a:r>
            <a:r>
              <a:rPr lang="en-US" altLang="en-US" sz="2800" dirty="0">
                <a:solidFill>
                  <a:srgbClr val="FF0000"/>
                </a:solidFill>
              </a:rPr>
              <a:t>G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16CF24FE-F65E-DE45-A77D-A35DA9031601}"/>
              </a:ext>
            </a:extLst>
          </p:cNvPr>
          <p:cNvSpPr txBox="1"/>
          <p:nvPr/>
        </p:nvSpPr>
        <p:spPr>
          <a:xfrm>
            <a:off x="364274" y="2095500"/>
            <a:ext cx="504035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C00000"/>
                </a:solidFill>
              </a:rPr>
              <a:t>treeSearch</a:t>
            </a:r>
            <a:r>
              <a:rPr lang="en-US" sz="2400" dirty="0"/>
              <a:t>( </a:t>
            </a:r>
            <a:r>
              <a:rPr lang="en-US" sz="2400" dirty="0" err="1">
                <a:solidFill>
                  <a:srgbClr val="00B0F0"/>
                </a:solidFill>
              </a:rPr>
              <a:t>toVisit</a:t>
            </a:r>
            <a:r>
              <a:rPr lang="en-US" sz="2400" dirty="0"/>
              <a:t> )</a:t>
            </a:r>
          </a:p>
          <a:p>
            <a:r>
              <a:rPr lang="en-US" sz="2400" dirty="0"/>
              <a:t>     </a:t>
            </a:r>
            <a:r>
              <a:rPr lang="en-US" sz="2400" dirty="0">
                <a:solidFill>
                  <a:srgbClr val="0000FF"/>
                </a:solidFill>
              </a:rPr>
              <a:t>while</a:t>
            </a:r>
            <a:r>
              <a:rPr lang="en-US" sz="2400" dirty="0"/>
              <a:t> !</a:t>
            </a:r>
            <a:r>
              <a:rPr lang="en-US" sz="2400" dirty="0" err="1">
                <a:solidFill>
                  <a:srgbClr val="00B0F0"/>
                </a:solidFill>
              </a:rPr>
              <a:t>toVisit</a:t>
            </a:r>
            <a:r>
              <a:rPr lang="en-US" sz="2400" dirty="0" err="1"/>
              <a:t>.empty</a:t>
            </a:r>
            <a:r>
              <a:rPr lang="en-US" sz="2400" dirty="0"/>
              <a:t>()</a:t>
            </a:r>
          </a:p>
          <a:p>
            <a:r>
              <a:rPr lang="en-US" sz="2400" dirty="0"/>
              <a:t>          </a:t>
            </a:r>
            <a:r>
              <a:rPr lang="en-US" sz="2400" dirty="0">
                <a:solidFill>
                  <a:srgbClr val="00B0F0"/>
                </a:solidFill>
              </a:rPr>
              <a:t>v</a:t>
            </a:r>
            <a:r>
              <a:rPr lang="en-US" sz="2400" dirty="0"/>
              <a:t> = </a:t>
            </a:r>
            <a:r>
              <a:rPr lang="en-US" sz="2400" dirty="0" err="1">
                <a:solidFill>
                  <a:srgbClr val="00B0F0"/>
                </a:solidFill>
              </a:rPr>
              <a:t>toVisit</a:t>
            </a:r>
            <a:r>
              <a:rPr lang="en-US" sz="2400" dirty="0" err="1"/>
              <a:t>.remove</a:t>
            </a:r>
            <a:r>
              <a:rPr lang="en-US" sz="2400" dirty="0"/>
              <a:t>()</a:t>
            </a:r>
          </a:p>
          <a:p>
            <a:r>
              <a:rPr lang="en-US" sz="2400" dirty="0"/>
              <a:t>          </a:t>
            </a:r>
            <a:r>
              <a:rPr lang="en-US" sz="2400" dirty="0">
                <a:solidFill>
                  <a:srgbClr val="00B050"/>
                </a:solidFill>
              </a:rPr>
              <a:t>// visit v, e.g., print it out</a:t>
            </a:r>
          </a:p>
          <a:p>
            <a:r>
              <a:rPr lang="en-US" sz="2400" dirty="0"/>
              <a:t>          </a:t>
            </a:r>
            <a:r>
              <a:rPr lang="en-US" sz="2400" dirty="0">
                <a:solidFill>
                  <a:srgbClr val="0000FF"/>
                </a:solidFill>
              </a:rPr>
              <a:t>for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00B0F0"/>
                </a:solidFill>
              </a:rPr>
              <a:t>c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0000FF"/>
                </a:solidFill>
              </a:rPr>
              <a:t>in</a:t>
            </a:r>
            <a:r>
              <a:rPr lang="en-US" sz="2400" dirty="0"/>
              <a:t> </a:t>
            </a:r>
            <a:r>
              <a:rPr lang="en-US" sz="2400" dirty="0" err="1">
                <a:solidFill>
                  <a:srgbClr val="00B0F0"/>
                </a:solidFill>
              </a:rPr>
              <a:t>v</a:t>
            </a:r>
            <a:r>
              <a:rPr lang="en-US" sz="2400" dirty="0" err="1"/>
              <a:t>.getChildren</a:t>
            </a:r>
            <a:r>
              <a:rPr lang="en-US" sz="2400" dirty="0"/>
              <a:t>()</a:t>
            </a:r>
          </a:p>
          <a:p>
            <a:r>
              <a:rPr lang="en-US" sz="2400" dirty="0"/>
              <a:t>               </a:t>
            </a:r>
            <a:r>
              <a:rPr lang="en-US" sz="2400" dirty="0" err="1">
                <a:solidFill>
                  <a:srgbClr val="00B0F0"/>
                </a:solidFill>
              </a:rPr>
              <a:t>toVisit</a:t>
            </a:r>
            <a:r>
              <a:rPr lang="en-US" sz="2400" dirty="0" err="1"/>
              <a:t>.add</a:t>
            </a:r>
            <a:r>
              <a:rPr lang="en-US" sz="2400" dirty="0"/>
              <a:t>(c)</a:t>
            </a:r>
          </a:p>
        </p:txBody>
      </p:sp>
      <p:sp>
        <p:nvSpPr>
          <p:cNvPr id="35" name="Rectangle 32">
            <a:extLst>
              <a:ext uri="{FF2B5EF4-FFF2-40B4-BE49-F238E27FC236}">
                <a16:creationId xmlns:a16="http://schemas.microsoft.com/office/drawing/2014/main" id="{7009A886-E4F0-8E4B-A074-517EB47938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6176" y="3645456"/>
            <a:ext cx="3423424" cy="786287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828144063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2">
            <a:extLst>
              <a:ext uri="{FF2B5EF4-FFF2-40B4-BE49-F238E27FC236}">
                <a16:creationId xmlns:a16="http://schemas.microsoft.com/office/drawing/2014/main" id="{0FD67347-FA38-174A-8070-BA3E0D8ABB7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1596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Tree DFS</a:t>
            </a:r>
          </a:p>
        </p:txBody>
      </p:sp>
      <p:grpSp>
        <p:nvGrpSpPr>
          <p:cNvPr id="63490" name="Group 3">
            <a:extLst>
              <a:ext uri="{FF2B5EF4-FFF2-40B4-BE49-F238E27FC236}">
                <a16:creationId xmlns:a16="http://schemas.microsoft.com/office/drawing/2014/main" id="{8E40CC99-6095-9F4D-9452-23425CC55CF7}"/>
              </a:ext>
            </a:extLst>
          </p:cNvPr>
          <p:cNvGrpSpPr>
            <a:grpSpLocks/>
          </p:cNvGrpSpPr>
          <p:nvPr/>
        </p:nvGrpSpPr>
        <p:grpSpPr bwMode="auto">
          <a:xfrm>
            <a:off x="6781800" y="1828800"/>
            <a:ext cx="533400" cy="533400"/>
            <a:chOff x="1824" y="2736"/>
            <a:chExt cx="336" cy="336"/>
          </a:xfrm>
        </p:grpSpPr>
        <p:sp>
          <p:nvSpPr>
            <p:cNvPr id="63518" name="Oval 4">
              <a:extLst>
                <a:ext uri="{FF2B5EF4-FFF2-40B4-BE49-F238E27FC236}">
                  <a16:creationId xmlns:a16="http://schemas.microsoft.com/office/drawing/2014/main" id="{57AA6808-D62F-4A44-A6A0-0B6831E086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3519" name="Text Box 5">
              <a:extLst>
                <a:ext uri="{FF2B5EF4-FFF2-40B4-BE49-F238E27FC236}">
                  <a16:creationId xmlns:a16="http://schemas.microsoft.com/office/drawing/2014/main" id="{5842F0D7-4C8E-444E-947B-2E079C0085C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dirty="0"/>
                <a:t>A</a:t>
              </a:r>
            </a:p>
          </p:txBody>
        </p:sp>
      </p:grpSp>
      <p:grpSp>
        <p:nvGrpSpPr>
          <p:cNvPr id="63491" name="Group 6">
            <a:extLst>
              <a:ext uri="{FF2B5EF4-FFF2-40B4-BE49-F238E27FC236}">
                <a16:creationId xmlns:a16="http://schemas.microsoft.com/office/drawing/2014/main" id="{17481815-7003-7746-8AE1-DE526D914EBF}"/>
              </a:ext>
            </a:extLst>
          </p:cNvPr>
          <p:cNvGrpSpPr>
            <a:grpSpLocks/>
          </p:cNvGrpSpPr>
          <p:nvPr/>
        </p:nvGrpSpPr>
        <p:grpSpPr bwMode="auto">
          <a:xfrm>
            <a:off x="6019800" y="2819400"/>
            <a:ext cx="533400" cy="533400"/>
            <a:chOff x="1824" y="2736"/>
            <a:chExt cx="336" cy="336"/>
          </a:xfrm>
        </p:grpSpPr>
        <p:sp>
          <p:nvSpPr>
            <p:cNvPr id="63516" name="Oval 7">
              <a:extLst>
                <a:ext uri="{FF2B5EF4-FFF2-40B4-BE49-F238E27FC236}">
                  <a16:creationId xmlns:a16="http://schemas.microsoft.com/office/drawing/2014/main" id="{30A1A50D-ADCB-AF4C-A726-FBFA97452D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3517" name="Text Box 8">
              <a:extLst>
                <a:ext uri="{FF2B5EF4-FFF2-40B4-BE49-F238E27FC236}">
                  <a16:creationId xmlns:a16="http://schemas.microsoft.com/office/drawing/2014/main" id="{D04B0DEC-0080-AE40-9293-376D4B48DD0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B</a:t>
              </a:r>
            </a:p>
          </p:txBody>
        </p:sp>
      </p:grpSp>
      <p:grpSp>
        <p:nvGrpSpPr>
          <p:cNvPr id="63492" name="Group 9">
            <a:extLst>
              <a:ext uri="{FF2B5EF4-FFF2-40B4-BE49-F238E27FC236}">
                <a16:creationId xmlns:a16="http://schemas.microsoft.com/office/drawing/2014/main" id="{8C91900C-A4B9-E040-B91F-33753D470300}"/>
              </a:ext>
            </a:extLst>
          </p:cNvPr>
          <p:cNvGrpSpPr>
            <a:grpSpLocks/>
          </p:cNvGrpSpPr>
          <p:nvPr/>
        </p:nvGrpSpPr>
        <p:grpSpPr bwMode="auto">
          <a:xfrm>
            <a:off x="5638800" y="4038600"/>
            <a:ext cx="533400" cy="533400"/>
            <a:chOff x="1824" y="2736"/>
            <a:chExt cx="336" cy="336"/>
          </a:xfrm>
        </p:grpSpPr>
        <p:sp>
          <p:nvSpPr>
            <p:cNvPr id="63514" name="Oval 10">
              <a:extLst>
                <a:ext uri="{FF2B5EF4-FFF2-40B4-BE49-F238E27FC236}">
                  <a16:creationId xmlns:a16="http://schemas.microsoft.com/office/drawing/2014/main" id="{E2DF4779-1482-7B46-9A9A-0301BEF220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3515" name="Text Box 11">
              <a:extLst>
                <a:ext uri="{FF2B5EF4-FFF2-40B4-BE49-F238E27FC236}">
                  <a16:creationId xmlns:a16="http://schemas.microsoft.com/office/drawing/2014/main" id="{6EC27931-DAE4-4B40-B9D6-C5A49652628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C</a:t>
              </a:r>
            </a:p>
          </p:txBody>
        </p:sp>
      </p:grpSp>
      <p:grpSp>
        <p:nvGrpSpPr>
          <p:cNvPr id="63493" name="Group 12">
            <a:extLst>
              <a:ext uri="{FF2B5EF4-FFF2-40B4-BE49-F238E27FC236}">
                <a16:creationId xmlns:a16="http://schemas.microsoft.com/office/drawing/2014/main" id="{D47E112C-A2E6-BD47-A503-FBDF67EEAFE9}"/>
              </a:ext>
            </a:extLst>
          </p:cNvPr>
          <p:cNvGrpSpPr>
            <a:grpSpLocks/>
          </p:cNvGrpSpPr>
          <p:nvPr/>
        </p:nvGrpSpPr>
        <p:grpSpPr bwMode="auto">
          <a:xfrm>
            <a:off x="7848600" y="2819400"/>
            <a:ext cx="533400" cy="533400"/>
            <a:chOff x="1824" y="2736"/>
            <a:chExt cx="336" cy="336"/>
          </a:xfrm>
        </p:grpSpPr>
        <p:sp>
          <p:nvSpPr>
            <p:cNvPr id="63512" name="Oval 13">
              <a:extLst>
                <a:ext uri="{FF2B5EF4-FFF2-40B4-BE49-F238E27FC236}">
                  <a16:creationId xmlns:a16="http://schemas.microsoft.com/office/drawing/2014/main" id="{93B8F36F-70CF-E74D-9A97-B28E2371ED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3513" name="Text Box 14">
              <a:extLst>
                <a:ext uri="{FF2B5EF4-FFF2-40B4-BE49-F238E27FC236}">
                  <a16:creationId xmlns:a16="http://schemas.microsoft.com/office/drawing/2014/main" id="{A9FF7ECB-2888-D04A-9DE5-50F43E4D042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dirty="0"/>
                <a:t>E</a:t>
              </a:r>
            </a:p>
          </p:txBody>
        </p:sp>
      </p:grpSp>
      <p:grpSp>
        <p:nvGrpSpPr>
          <p:cNvPr id="63494" name="Group 15">
            <a:extLst>
              <a:ext uri="{FF2B5EF4-FFF2-40B4-BE49-F238E27FC236}">
                <a16:creationId xmlns:a16="http://schemas.microsoft.com/office/drawing/2014/main" id="{99F98BF5-FB2B-3647-8F17-508D76D00478}"/>
              </a:ext>
            </a:extLst>
          </p:cNvPr>
          <p:cNvGrpSpPr>
            <a:grpSpLocks/>
          </p:cNvGrpSpPr>
          <p:nvPr/>
        </p:nvGrpSpPr>
        <p:grpSpPr bwMode="auto">
          <a:xfrm>
            <a:off x="6858000" y="2895600"/>
            <a:ext cx="533400" cy="533400"/>
            <a:chOff x="1824" y="2736"/>
            <a:chExt cx="336" cy="336"/>
          </a:xfrm>
        </p:grpSpPr>
        <p:sp>
          <p:nvSpPr>
            <p:cNvPr id="63510" name="Oval 16">
              <a:extLst>
                <a:ext uri="{FF2B5EF4-FFF2-40B4-BE49-F238E27FC236}">
                  <a16:creationId xmlns:a16="http://schemas.microsoft.com/office/drawing/2014/main" id="{E6CB1931-545F-AB49-88CD-303D74B75D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3511" name="Text Box 17">
              <a:extLst>
                <a:ext uri="{FF2B5EF4-FFF2-40B4-BE49-F238E27FC236}">
                  <a16:creationId xmlns:a16="http://schemas.microsoft.com/office/drawing/2014/main" id="{22E03F51-FAE9-EF49-BBDF-6BA5F86D413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D</a:t>
              </a:r>
            </a:p>
          </p:txBody>
        </p:sp>
      </p:grpSp>
      <p:sp>
        <p:nvSpPr>
          <p:cNvPr id="63495" name="Line 18">
            <a:extLst>
              <a:ext uri="{FF2B5EF4-FFF2-40B4-BE49-F238E27FC236}">
                <a16:creationId xmlns:a16="http://schemas.microsoft.com/office/drawing/2014/main" id="{8D93CFFA-3466-934F-8073-3C17C9205FA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162800" y="23622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63496" name="Group 19">
            <a:extLst>
              <a:ext uri="{FF2B5EF4-FFF2-40B4-BE49-F238E27FC236}">
                <a16:creationId xmlns:a16="http://schemas.microsoft.com/office/drawing/2014/main" id="{DCB6E008-B5B2-B64E-AE1A-7D2647215475}"/>
              </a:ext>
            </a:extLst>
          </p:cNvPr>
          <p:cNvGrpSpPr>
            <a:grpSpLocks/>
          </p:cNvGrpSpPr>
          <p:nvPr/>
        </p:nvGrpSpPr>
        <p:grpSpPr bwMode="auto">
          <a:xfrm>
            <a:off x="6400800" y="4038600"/>
            <a:ext cx="533400" cy="533400"/>
            <a:chOff x="1824" y="2736"/>
            <a:chExt cx="336" cy="336"/>
          </a:xfrm>
        </p:grpSpPr>
        <p:sp>
          <p:nvSpPr>
            <p:cNvPr id="63508" name="Oval 20">
              <a:extLst>
                <a:ext uri="{FF2B5EF4-FFF2-40B4-BE49-F238E27FC236}">
                  <a16:creationId xmlns:a16="http://schemas.microsoft.com/office/drawing/2014/main" id="{3A465F7F-CE86-314C-ACD9-9D75AC7A79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3509" name="Text Box 21">
              <a:extLst>
                <a:ext uri="{FF2B5EF4-FFF2-40B4-BE49-F238E27FC236}">
                  <a16:creationId xmlns:a16="http://schemas.microsoft.com/office/drawing/2014/main" id="{7A65937A-FD76-5946-BE25-2BCB1F7D163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F</a:t>
              </a:r>
            </a:p>
          </p:txBody>
        </p:sp>
      </p:grpSp>
      <p:grpSp>
        <p:nvGrpSpPr>
          <p:cNvPr id="63497" name="Group 22">
            <a:extLst>
              <a:ext uri="{FF2B5EF4-FFF2-40B4-BE49-F238E27FC236}">
                <a16:creationId xmlns:a16="http://schemas.microsoft.com/office/drawing/2014/main" id="{96DB443B-CFBE-1C4C-A080-3EB6209F8179}"/>
              </a:ext>
            </a:extLst>
          </p:cNvPr>
          <p:cNvGrpSpPr>
            <a:grpSpLocks/>
          </p:cNvGrpSpPr>
          <p:nvPr/>
        </p:nvGrpSpPr>
        <p:grpSpPr bwMode="auto">
          <a:xfrm>
            <a:off x="7924800" y="4038600"/>
            <a:ext cx="533400" cy="533400"/>
            <a:chOff x="1824" y="2736"/>
            <a:chExt cx="336" cy="336"/>
          </a:xfrm>
        </p:grpSpPr>
        <p:sp>
          <p:nvSpPr>
            <p:cNvPr id="63506" name="Oval 23">
              <a:extLst>
                <a:ext uri="{FF2B5EF4-FFF2-40B4-BE49-F238E27FC236}">
                  <a16:creationId xmlns:a16="http://schemas.microsoft.com/office/drawing/2014/main" id="{74A08587-B057-BC42-A52C-1C2C7CF2A3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3507" name="Text Box 24">
              <a:extLst>
                <a:ext uri="{FF2B5EF4-FFF2-40B4-BE49-F238E27FC236}">
                  <a16:creationId xmlns:a16="http://schemas.microsoft.com/office/drawing/2014/main" id="{3F320D62-EF97-3848-94A0-C2C231F5F92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G</a:t>
              </a:r>
            </a:p>
          </p:txBody>
        </p:sp>
      </p:grpSp>
      <p:sp>
        <p:nvSpPr>
          <p:cNvPr id="63498" name="Line 25">
            <a:extLst>
              <a:ext uri="{FF2B5EF4-FFF2-40B4-BE49-F238E27FC236}">
                <a16:creationId xmlns:a16="http://schemas.microsoft.com/office/drawing/2014/main" id="{C7BDF10F-1FA3-4241-ACC2-38DB90AAAC1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400800" y="2286000"/>
            <a:ext cx="457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499" name="Line 26">
            <a:extLst>
              <a:ext uri="{FF2B5EF4-FFF2-40B4-BE49-F238E27FC236}">
                <a16:creationId xmlns:a16="http://schemas.microsoft.com/office/drawing/2014/main" id="{A874BE1E-95CA-D748-BC8B-6FA0171A8DB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943600" y="3352800"/>
            <a:ext cx="228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00" name="Line 27">
            <a:extLst>
              <a:ext uri="{FF2B5EF4-FFF2-40B4-BE49-F238E27FC236}">
                <a16:creationId xmlns:a16="http://schemas.microsoft.com/office/drawing/2014/main" id="{56415375-85BA-6C46-8409-AC201BEA1ED2}"/>
              </a:ext>
            </a:extLst>
          </p:cNvPr>
          <p:cNvSpPr>
            <a:spLocks noChangeShapeType="1"/>
          </p:cNvSpPr>
          <p:nvPr/>
        </p:nvSpPr>
        <p:spPr bwMode="auto">
          <a:xfrm>
            <a:off x="6324600" y="3352800"/>
            <a:ext cx="3048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01" name="Line 28">
            <a:extLst>
              <a:ext uri="{FF2B5EF4-FFF2-40B4-BE49-F238E27FC236}">
                <a16:creationId xmlns:a16="http://schemas.microsoft.com/office/drawing/2014/main" id="{F88F3C18-4DF6-9C4C-B1B0-4D9F76FDA7A7}"/>
              </a:ext>
            </a:extLst>
          </p:cNvPr>
          <p:cNvSpPr>
            <a:spLocks noChangeShapeType="1"/>
          </p:cNvSpPr>
          <p:nvPr/>
        </p:nvSpPr>
        <p:spPr bwMode="auto">
          <a:xfrm>
            <a:off x="7315200" y="2209800"/>
            <a:ext cx="685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02" name="Line 29">
            <a:extLst>
              <a:ext uri="{FF2B5EF4-FFF2-40B4-BE49-F238E27FC236}">
                <a16:creationId xmlns:a16="http://schemas.microsoft.com/office/drawing/2014/main" id="{CCABC929-C491-5240-832C-EB3DF8CD8B21}"/>
              </a:ext>
            </a:extLst>
          </p:cNvPr>
          <p:cNvSpPr>
            <a:spLocks noChangeShapeType="1"/>
          </p:cNvSpPr>
          <p:nvPr/>
        </p:nvSpPr>
        <p:spPr bwMode="auto">
          <a:xfrm>
            <a:off x="8153400" y="33528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04" name="Text Box 31">
            <a:extLst>
              <a:ext uri="{FF2B5EF4-FFF2-40B4-BE49-F238E27FC236}">
                <a16:creationId xmlns:a16="http://schemas.microsoft.com/office/drawing/2014/main" id="{FB3B711E-7974-7A4B-93ED-AEAEF62E83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863" y="5500687"/>
            <a:ext cx="445119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 err="1"/>
              <a:t>toVisit</a:t>
            </a:r>
            <a:r>
              <a:rPr lang="en-US" altLang="en-US" sz="2800" dirty="0"/>
              <a:t>-stack: B D </a:t>
            </a:r>
          </a:p>
        </p:txBody>
      </p:sp>
      <p:sp>
        <p:nvSpPr>
          <p:cNvPr id="33" name="Text Box 37">
            <a:extLst>
              <a:ext uri="{FF2B5EF4-FFF2-40B4-BE49-F238E27FC236}">
                <a16:creationId xmlns:a16="http://schemas.microsoft.com/office/drawing/2014/main" id="{8EE66F3F-D193-7445-9BC9-2C61E5C4B9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28700" y="6029093"/>
            <a:ext cx="3200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/>
              <a:t>printed: A E G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16CF24FE-F65E-DE45-A77D-A35DA9031601}"/>
              </a:ext>
            </a:extLst>
          </p:cNvPr>
          <p:cNvSpPr txBox="1"/>
          <p:nvPr/>
        </p:nvSpPr>
        <p:spPr>
          <a:xfrm>
            <a:off x="364274" y="2095500"/>
            <a:ext cx="504035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C00000"/>
                </a:solidFill>
              </a:rPr>
              <a:t>treeSearch</a:t>
            </a:r>
            <a:r>
              <a:rPr lang="en-US" sz="2400" dirty="0"/>
              <a:t>( </a:t>
            </a:r>
            <a:r>
              <a:rPr lang="en-US" sz="2400" dirty="0" err="1">
                <a:solidFill>
                  <a:srgbClr val="00B0F0"/>
                </a:solidFill>
              </a:rPr>
              <a:t>toVisit</a:t>
            </a:r>
            <a:r>
              <a:rPr lang="en-US" sz="2400" dirty="0"/>
              <a:t> )</a:t>
            </a:r>
          </a:p>
          <a:p>
            <a:r>
              <a:rPr lang="en-US" sz="2400" dirty="0"/>
              <a:t>     </a:t>
            </a:r>
            <a:r>
              <a:rPr lang="en-US" sz="2400" dirty="0">
                <a:solidFill>
                  <a:srgbClr val="0000FF"/>
                </a:solidFill>
              </a:rPr>
              <a:t>while</a:t>
            </a:r>
            <a:r>
              <a:rPr lang="en-US" sz="2400" dirty="0"/>
              <a:t> !</a:t>
            </a:r>
            <a:r>
              <a:rPr lang="en-US" sz="2400" dirty="0" err="1">
                <a:solidFill>
                  <a:srgbClr val="00B0F0"/>
                </a:solidFill>
              </a:rPr>
              <a:t>toVisit</a:t>
            </a:r>
            <a:r>
              <a:rPr lang="en-US" sz="2400" dirty="0" err="1"/>
              <a:t>.empty</a:t>
            </a:r>
            <a:r>
              <a:rPr lang="en-US" sz="2400" dirty="0"/>
              <a:t>()</a:t>
            </a:r>
          </a:p>
          <a:p>
            <a:r>
              <a:rPr lang="en-US" sz="2400" dirty="0"/>
              <a:t>          </a:t>
            </a:r>
            <a:r>
              <a:rPr lang="en-US" sz="2400" dirty="0">
                <a:solidFill>
                  <a:srgbClr val="00B0F0"/>
                </a:solidFill>
              </a:rPr>
              <a:t>v</a:t>
            </a:r>
            <a:r>
              <a:rPr lang="en-US" sz="2400" dirty="0"/>
              <a:t> = </a:t>
            </a:r>
            <a:r>
              <a:rPr lang="en-US" sz="2400" dirty="0" err="1">
                <a:solidFill>
                  <a:srgbClr val="00B0F0"/>
                </a:solidFill>
              </a:rPr>
              <a:t>toVisit</a:t>
            </a:r>
            <a:r>
              <a:rPr lang="en-US" sz="2400" dirty="0" err="1"/>
              <a:t>.remove</a:t>
            </a:r>
            <a:r>
              <a:rPr lang="en-US" sz="2400" dirty="0"/>
              <a:t>()</a:t>
            </a:r>
          </a:p>
          <a:p>
            <a:r>
              <a:rPr lang="en-US" sz="2400" dirty="0"/>
              <a:t>          </a:t>
            </a:r>
            <a:r>
              <a:rPr lang="en-US" sz="2400" dirty="0">
                <a:solidFill>
                  <a:srgbClr val="00B050"/>
                </a:solidFill>
              </a:rPr>
              <a:t>// visit v, e.g., print it out</a:t>
            </a:r>
          </a:p>
          <a:p>
            <a:r>
              <a:rPr lang="en-US" sz="2400" dirty="0"/>
              <a:t>          </a:t>
            </a:r>
            <a:r>
              <a:rPr lang="en-US" sz="2400" dirty="0">
                <a:solidFill>
                  <a:srgbClr val="0000FF"/>
                </a:solidFill>
              </a:rPr>
              <a:t>for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00B0F0"/>
                </a:solidFill>
              </a:rPr>
              <a:t>c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0000FF"/>
                </a:solidFill>
              </a:rPr>
              <a:t>in</a:t>
            </a:r>
            <a:r>
              <a:rPr lang="en-US" sz="2400" dirty="0"/>
              <a:t> </a:t>
            </a:r>
            <a:r>
              <a:rPr lang="en-US" sz="2400" dirty="0" err="1">
                <a:solidFill>
                  <a:srgbClr val="00B0F0"/>
                </a:solidFill>
              </a:rPr>
              <a:t>v</a:t>
            </a:r>
            <a:r>
              <a:rPr lang="en-US" sz="2400" dirty="0" err="1"/>
              <a:t>.getChildren</a:t>
            </a:r>
            <a:r>
              <a:rPr lang="en-US" sz="2400" dirty="0"/>
              <a:t>()</a:t>
            </a:r>
          </a:p>
          <a:p>
            <a:r>
              <a:rPr lang="en-US" sz="2400" dirty="0"/>
              <a:t>               </a:t>
            </a:r>
            <a:r>
              <a:rPr lang="en-US" sz="2400" dirty="0" err="1">
                <a:solidFill>
                  <a:srgbClr val="00B0F0"/>
                </a:solidFill>
              </a:rPr>
              <a:t>toVisit</a:t>
            </a:r>
            <a:r>
              <a:rPr lang="en-US" sz="2400" dirty="0" err="1"/>
              <a:t>.add</a:t>
            </a:r>
            <a:r>
              <a:rPr lang="en-US" sz="2400" dirty="0"/>
              <a:t>(c)</a:t>
            </a:r>
          </a:p>
        </p:txBody>
      </p:sp>
      <p:sp>
        <p:nvSpPr>
          <p:cNvPr id="35" name="Rectangle 32">
            <a:extLst>
              <a:ext uri="{FF2B5EF4-FFF2-40B4-BE49-F238E27FC236}">
                <a16:creationId xmlns:a16="http://schemas.microsoft.com/office/drawing/2014/main" id="{7009A886-E4F0-8E4B-A074-517EB47938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6884" y="2856518"/>
            <a:ext cx="3423424" cy="786287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3108723720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2">
            <a:extLst>
              <a:ext uri="{FF2B5EF4-FFF2-40B4-BE49-F238E27FC236}">
                <a16:creationId xmlns:a16="http://schemas.microsoft.com/office/drawing/2014/main" id="{0FD67347-FA38-174A-8070-BA3E0D8ABB7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1596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Tree DFS</a:t>
            </a:r>
          </a:p>
        </p:txBody>
      </p:sp>
      <p:grpSp>
        <p:nvGrpSpPr>
          <p:cNvPr id="63490" name="Group 3">
            <a:extLst>
              <a:ext uri="{FF2B5EF4-FFF2-40B4-BE49-F238E27FC236}">
                <a16:creationId xmlns:a16="http://schemas.microsoft.com/office/drawing/2014/main" id="{8E40CC99-6095-9F4D-9452-23425CC55CF7}"/>
              </a:ext>
            </a:extLst>
          </p:cNvPr>
          <p:cNvGrpSpPr>
            <a:grpSpLocks/>
          </p:cNvGrpSpPr>
          <p:nvPr/>
        </p:nvGrpSpPr>
        <p:grpSpPr bwMode="auto">
          <a:xfrm>
            <a:off x="6781800" y="1828800"/>
            <a:ext cx="533400" cy="533400"/>
            <a:chOff x="1824" y="2736"/>
            <a:chExt cx="336" cy="336"/>
          </a:xfrm>
        </p:grpSpPr>
        <p:sp>
          <p:nvSpPr>
            <p:cNvPr id="63518" name="Oval 4">
              <a:extLst>
                <a:ext uri="{FF2B5EF4-FFF2-40B4-BE49-F238E27FC236}">
                  <a16:creationId xmlns:a16="http://schemas.microsoft.com/office/drawing/2014/main" id="{57AA6808-D62F-4A44-A6A0-0B6831E086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3519" name="Text Box 5">
              <a:extLst>
                <a:ext uri="{FF2B5EF4-FFF2-40B4-BE49-F238E27FC236}">
                  <a16:creationId xmlns:a16="http://schemas.microsoft.com/office/drawing/2014/main" id="{5842F0D7-4C8E-444E-947B-2E079C0085C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dirty="0"/>
                <a:t>A</a:t>
              </a:r>
            </a:p>
          </p:txBody>
        </p:sp>
      </p:grpSp>
      <p:grpSp>
        <p:nvGrpSpPr>
          <p:cNvPr id="63491" name="Group 6">
            <a:extLst>
              <a:ext uri="{FF2B5EF4-FFF2-40B4-BE49-F238E27FC236}">
                <a16:creationId xmlns:a16="http://schemas.microsoft.com/office/drawing/2014/main" id="{17481815-7003-7746-8AE1-DE526D914EBF}"/>
              </a:ext>
            </a:extLst>
          </p:cNvPr>
          <p:cNvGrpSpPr>
            <a:grpSpLocks/>
          </p:cNvGrpSpPr>
          <p:nvPr/>
        </p:nvGrpSpPr>
        <p:grpSpPr bwMode="auto">
          <a:xfrm>
            <a:off x="6019800" y="2819400"/>
            <a:ext cx="533400" cy="533400"/>
            <a:chOff x="1824" y="2736"/>
            <a:chExt cx="336" cy="336"/>
          </a:xfrm>
        </p:grpSpPr>
        <p:sp>
          <p:nvSpPr>
            <p:cNvPr id="63516" name="Oval 7">
              <a:extLst>
                <a:ext uri="{FF2B5EF4-FFF2-40B4-BE49-F238E27FC236}">
                  <a16:creationId xmlns:a16="http://schemas.microsoft.com/office/drawing/2014/main" id="{30A1A50D-ADCB-AF4C-A726-FBFA97452D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3517" name="Text Box 8">
              <a:extLst>
                <a:ext uri="{FF2B5EF4-FFF2-40B4-BE49-F238E27FC236}">
                  <a16:creationId xmlns:a16="http://schemas.microsoft.com/office/drawing/2014/main" id="{D04B0DEC-0080-AE40-9293-376D4B48DD0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B</a:t>
              </a:r>
            </a:p>
          </p:txBody>
        </p:sp>
      </p:grpSp>
      <p:grpSp>
        <p:nvGrpSpPr>
          <p:cNvPr id="63492" name="Group 9">
            <a:extLst>
              <a:ext uri="{FF2B5EF4-FFF2-40B4-BE49-F238E27FC236}">
                <a16:creationId xmlns:a16="http://schemas.microsoft.com/office/drawing/2014/main" id="{8C91900C-A4B9-E040-B91F-33753D470300}"/>
              </a:ext>
            </a:extLst>
          </p:cNvPr>
          <p:cNvGrpSpPr>
            <a:grpSpLocks/>
          </p:cNvGrpSpPr>
          <p:nvPr/>
        </p:nvGrpSpPr>
        <p:grpSpPr bwMode="auto">
          <a:xfrm>
            <a:off x="5638800" y="4038600"/>
            <a:ext cx="533400" cy="533400"/>
            <a:chOff x="1824" y="2736"/>
            <a:chExt cx="336" cy="336"/>
          </a:xfrm>
        </p:grpSpPr>
        <p:sp>
          <p:nvSpPr>
            <p:cNvPr id="63514" name="Oval 10">
              <a:extLst>
                <a:ext uri="{FF2B5EF4-FFF2-40B4-BE49-F238E27FC236}">
                  <a16:creationId xmlns:a16="http://schemas.microsoft.com/office/drawing/2014/main" id="{E2DF4779-1482-7B46-9A9A-0301BEF220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3515" name="Text Box 11">
              <a:extLst>
                <a:ext uri="{FF2B5EF4-FFF2-40B4-BE49-F238E27FC236}">
                  <a16:creationId xmlns:a16="http://schemas.microsoft.com/office/drawing/2014/main" id="{6EC27931-DAE4-4B40-B9D6-C5A49652628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C</a:t>
              </a:r>
            </a:p>
          </p:txBody>
        </p:sp>
      </p:grpSp>
      <p:grpSp>
        <p:nvGrpSpPr>
          <p:cNvPr id="63493" name="Group 12">
            <a:extLst>
              <a:ext uri="{FF2B5EF4-FFF2-40B4-BE49-F238E27FC236}">
                <a16:creationId xmlns:a16="http://schemas.microsoft.com/office/drawing/2014/main" id="{D47E112C-A2E6-BD47-A503-FBDF67EEAFE9}"/>
              </a:ext>
            </a:extLst>
          </p:cNvPr>
          <p:cNvGrpSpPr>
            <a:grpSpLocks/>
          </p:cNvGrpSpPr>
          <p:nvPr/>
        </p:nvGrpSpPr>
        <p:grpSpPr bwMode="auto">
          <a:xfrm>
            <a:off x="7848600" y="2819400"/>
            <a:ext cx="533400" cy="533400"/>
            <a:chOff x="1824" y="2736"/>
            <a:chExt cx="336" cy="336"/>
          </a:xfrm>
        </p:grpSpPr>
        <p:sp>
          <p:nvSpPr>
            <p:cNvPr id="63512" name="Oval 13">
              <a:extLst>
                <a:ext uri="{FF2B5EF4-FFF2-40B4-BE49-F238E27FC236}">
                  <a16:creationId xmlns:a16="http://schemas.microsoft.com/office/drawing/2014/main" id="{93B8F36F-70CF-E74D-9A97-B28E2371ED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3513" name="Text Box 14">
              <a:extLst>
                <a:ext uri="{FF2B5EF4-FFF2-40B4-BE49-F238E27FC236}">
                  <a16:creationId xmlns:a16="http://schemas.microsoft.com/office/drawing/2014/main" id="{A9FF7ECB-2888-D04A-9DE5-50F43E4D042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dirty="0"/>
                <a:t>E</a:t>
              </a:r>
            </a:p>
          </p:txBody>
        </p:sp>
      </p:grpSp>
      <p:grpSp>
        <p:nvGrpSpPr>
          <p:cNvPr id="63494" name="Group 15">
            <a:extLst>
              <a:ext uri="{FF2B5EF4-FFF2-40B4-BE49-F238E27FC236}">
                <a16:creationId xmlns:a16="http://schemas.microsoft.com/office/drawing/2014/main" id="{99F98BF5-FB2B-3647-8F17-508D76D00478}"/>
              </a:ext>
            </a:extLst>
          </p:cNvPr>
          <p:cNvGrpSpPr>
            <a:grpSpLocks/>
          </p:cNvGrpSpPr>
          <p:nvPr/>
        </p:nvGrpSpPr>
        <p:grpSpPr bwMode="auto">
          <a:xfrm>
            <a:off x="6858000" y="2895600"/>
            <a:ext cx="533400" cy="533400"/>
            <a:chOff x="1824" y="2736"/>
            <a:chExt cx="336" cy="336"/>
          </a:xfrm>
        </p:grpSpPr>
        <p:sp>
          <p:nvSpPr>
            <p:cNvPr id="63510" name="Oval 16">
              <a:extLst>
                <a:ext uri="{FF2B5EF4-FFF2-40B4-BE49-F238E27FC236}">
                  <a16:creationId xmlns:a16="http://schemas.microsoft.com/office/drawing/2014/main" id="{E6CB1931-545F-AB49-88CD-303D74B75D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>
                <a:solidFill>
                  <a:srgbClr val="0000FF"/>
                </a:solidFill>
              </a:endParaRPr>
            </a:p>
          </p:txBody>
        </p:sp>
        <p:sp>
          <p:nvSpPr>
            <p:cNvPr id="63511" name="Text Box 17">
              <a:extLst>
                <a:ext uri="{FF2B5EF4-FFF2-40B4-BE49-F238E27FC236}">
                  <a16:creationId xmlns:a16="http://schemas.microsoft.com/office/drawing/2014/main" id="{22E03F51-FAE9-EF49-BBDF-6BA5F86D413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dirty="0">
                  <a:solidFill>
                    <a:srgbClr val="0000FF"/>
                  </a:solidFill>
                </a:rPr>
                <a:t>D</a:t>
              </a:r>
            </a:p>
          </p:txBody>
        </p:sp>
      </p:grpSp>
      <p:sp>
        <p:nvSpPr>
          <p:cNvPr id="63495" name="Line 18">
            <a:extLst>
              <a:ext uri="{FF2B5EF4-FFF2-40B4-BE49-F238E27FC236}">
                <a16:creationId xmlns:a16="http://schemas.microsoft.com/office/drawing/2014/main" id="{8D93CFFA-3466-934F-8073-3C17C9205FA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162800" y="23622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63496" name="Group 19">
            <a:extLst>
              <a:ext uri="{FF2B5EF4-FFF2-40B4-BE49-F238E27FC236}">
                <a16:creationId xmlns:a16="http://schemas.microsoft.com/office/drawing/2014/main" id="{DCB6E008-B5B2-B64E-AE1A-7D2647215475}"/>
              </a:ext>
            </a:extLst>
          </p:cNvPr>
          <p:cNvGrpSpPr>
            <a:grpSpLocks/>
          </p:cNvGrpSpPr>
          <p:nvPr/>
        </p:nvGrpSpPr>
        <p:grpSpPr bwMode="auto">
          <a:xfrm>
            <a:off x="6400800" y="4038600"/>
            <a:ext cx="533400" cy="533400"/>
            <a:chOff x="1824" y="2736"/>
            <a:chExt cx="336" cy="336"/>
          </a:xfrm>
        </p:grpSpPr>
        <p:sp>
          <p:nvSpPr>
            <p:cNvPr id="63508" name="Oval 20">
              <a:extLst>
                <a:ext uri="{FF2B5EF4-FFF2-40B4-BE49-F238E27FC236}">
                  <a16:creationId xmlns:a16="http://schemas.microsoft.com/office/drawing/2014/main" id="{3A465F7F-CE86-314C-ACD9-9D75AC7A79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3509" name="Text Box 21">
              <a:extLst>
                <a:ext uri="{FF2B5EF4-FFF2-40B4-BE49-F238E27FC236}">
                  <a16:creationId xmlns:a16="http://schemas.microsoft.com/office/drawing/2014/main" id="{7A65937A-FD76-5946-BE25-2BCB1F7D163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F</a:t>
              </a:r>
            </a:p>
          </p:txBody>
        </p:sp>
      </p:grpSp>
      <p:grpSp>
        <p:nvGrpSpPr>
          <p:cNvPr id="63497" name="Group 22">
            <a:extLst>
              <a:ext uri="{FF2B5EF4-FFF2-40B4-BE49-F238E27FC236}">
                <a16:creationId xmlns:a16="http://schemas.microsoft.com/office/drawing/2014/main" id="{96DB443B-CFBE-1C4C-A080-3EB6209F8179}"/>
              </a:ext>
            </a:extLst>
          </p:cNvPr>
          <p:cNvGrpSpPr>
            <a:grpSpLocks/>
          </p:cNvGrpSpPr>
          <p:nvPr/>
        </p:nvGrpSpPr>
        <p:grpSpPr bwMode="auto">
          <a:xfrm>
            <a:off x="7924800" y="4038600"/>
            <a:ext cx="533400" cy="533400"/>
            <a:chOff x="1824" y="2736"/>
            <a:chExt cx="336" cy="336"/>
          </a:xfrm>
        </p:grpSpPr>
        <p:sp>
          <p:nvSpPr>
            <p:cNvPr id="63506" name="Oval 23">
              <a:extLst>
                <a:ext uri="{FF2B5EF4-FFF2-40B4-BE49-F238E27FC236}">
                  <a16:creationId xmlns:a16="http://schemas.microsoft.com/office/drawing/2014/main" id="{74A08587-B057-BC42-A52C-1C2C7CF2A3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3507" name="Text Box 24">
              <a:extLst>
                <a:ext uri="{FF2B5EF4-FFF2-40B4-BE49-F238E27FC236}">
                  <a16:creationId xmlns:a16="http://schemas.microsoft.com/office/drawing/2014/main" id="{3F320D62-EF97-3848-94A0-C2C231F5F92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G</a:t>
              </a:r>
            </a:p>
          </p:txBody>
        </p:sp>
      </p:grpSp>
      <p:sp>
        <p:nvSpPr>
          <p:cNvPr id="63498" name="Line 25">
            <a:extLst>
              <a:ext uri="{FF2B5EF4-FFF2-40B4-BE49-F238E27FC236}">
                <a16:creationId xmlns:a16="http://schemas.microsoft.com/office/drawing/2014/main" id="{C7BDF10F-1FA3-4241-ACC2-38DB90AAAC1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400800" y="2286000"/>
            <a:ext cx="457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499" name="Line 26">
            <a:extLst>
              <a:ext uri="{FF2B5EF4-FFF2-40B4-BE49-F238E27FC236}">
                <a16:creationId xmlns:a16="http://schemas.microsoft.com/office/drawing/2014/main" id="{A874BE1E-95CA-D748-BC8B-6FA0171A8DB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943600" y="3352800"/>
            <a:ext cx="228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00" name="Line 27">
            <a:extLst>
              <a:ext uri="{FF2B5EF4-FFF2-40B4-BE49-F238E27FC236}">
                <a16:creationId xmlns:a16="http://schemas.microsoft.com/office/drawing/2014/main" id="{56415375-85BA-6C46-8409-AC201BEA1ED2}"/>
              </a:ext>
            </a:extLst>
          </p:cNvPr>
          <p:cNvSpPr>
            <a:spLocks noChangeShapeType="1"/>
          </p:cNvSpPr>
          <p:nvPr/>
        </p:nvSpPr>
        <p:spPr bwMode="auto">
          <a:xfrm>
            <a:off x="6324600" y="3352800"/>
            <a:ext cx="3048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01" name="Line 28">
            <a:extLst>
              <a:ext uri="{FF2B5EF4-FFF2-40B4-BE49-F238E27FC236}">
                <a16:creationId xmlns:a16="http://schemas.microsoft.com/office/drawing/2014/main" id="{F88F3C18-4DF6-9C4C-B1B0-4D9F76FDA7A7}"/>
              </a:ext>
            </a:extLst>
          </p:cNvPr>
          <p:cNvSpPr>
            <a:spLocks noChangeShapeType="1"/>
          </p:cNvSpPr>
          <p:nvPr/>
        </p:nvSpPr>
        <p:spPr bwMode="auto">
          <a:xfrm>
            <a:off x="7315200" y="2209800"/>
            <a:ext cx="685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02" name="Line 29">
            <a:extLst>
              <a:ext uri="{FF2B5EF4-FFF2-40B4-BE49-F238E27FC236}">
                <a16:creationId xmlns:a16="http://schemas.microsoft.com/office/drawing/2014/main" id="{CCABC929-C491-5240-832C-EB3DF8CD8B21}"/>
              </a:ext>
            </a:extLst>
          </p:cNvPr>
          <p:cNvSpPr>
            <a:spLocks noChangeShapeType="1"/>
          </p:cNvSpPr>
          <p:nvPr/>
        </p:nvSpPr>
        <p:spPr bwMode="auto">
          <a:xfrm>
            <a:off x="8153400" y="33528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04" name="Text Box 31">
            <a:extLst>
              <a:ext uri="{FF2B5EF4-FFF2-40B4-BE49-F238E27FC236}">
                <a16:creationId xmlns:a16="http://schemas.microsoft.com/office/drawing/2014/main" id="{FB3B711E-7974-7A4B-93ED-AEAEF62E83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863" y="5500687"/>
            <a:ext cx="445119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 err="1"/>
              <a:t>toVisit</a:t>
            </a:r>
            <a:r>
              <a:rPr lang="en-US" altLang="en-US" sz="2800" dirty="0"/>
              <a:t>-stack: B </a:t>
            </a:r>
          </a:p>
        </p:txBody>
      </p:sp>
      <p:sp>
        <p:nvSpPr>
          <p:cNvPr id="33" name="Text Box 37">
            <a:extLst>
              <a:ext uri="{FF2B5EF4-FFF2-40B4-BE49-F238E27FC236}">
                <a16:creationId xmlns:a16="http://schemas.microsoft.com/office/drawing/2014/main" id="{8EE66F3F-D193-7445-9BC9-2C61E5C4B9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28700" y="6029093"/>
            <a:ext cx="3200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/>
              <a:t>printed: A E G </a:t>
            </a:r>
            <a:r>
              <a:rPr lang="en-US" altLang="en-US" sz="2800" dirty="0">
                <a:solidFill>
                  <a:srgbClr val="0000FF"/>
                </a:solidFill>
              </a:rPr>
              <a:t>D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16CF24FE-F65E-DE45-A77D-A35DA9031601}"/>
              </a:ext>
            </a:extLst>
          </p:cNvPr>
          <p:cNvSpPr txBox="1"/>
          <p:nvPr/>
        </p:nvSpPr>
        <p:spPr>
          <a:xfrm>
            <a:off x="364274" y="2095500"/>
            <a:ext cx="504035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C00000"/>
                </a:solidFill>
              </a:rPr>
              <a:t>treeSearch</a:t>
            </a:r>
            <a:r>
              <a:rPr lang="en-US" sz="2400" dirty="0"/>
              <a:t>( </a:t>
            </a:r>
            <a:r>
              <a:rPr lang="en-US" sz="2400" dirty="0" err="1">
                <a:solidFill>
                  <a:srgbClr val="00B0F0"/>
                </a:solidFill>
              </a:rPr>
              <a:t>toVisit</a:t>
            </a:r>
            <a:r>
              <a:rPr lang="en-US" sz="2400" dirty="0"/>
              <a:t> )</a:t>
            </a:r>
          </a:p>
          <a:p>
            <a:r>
              <a:rPr lang="en-US" sz="2400" dirty="0"/>
              <a:t>     </a:t>
            </a:r>
            <a:r>
              <a:rPr lang="en-US" sz="2400" dirty="0">
                <a:solidFill>
                  <a:srgbClr val="0000FF"/>
                </a:solidFill>
              </a:rPr>
              <a:t>while</a:t>
            </a:r>
            <a:r>
              <a:rPr lang="en-US" sz="2400" dirty="0"/>
              <a:t> !</a:t>
            </a:r>
            <a:r>
              <a:rPr lang="en-US" sz="2400" dirty="0" err="1">
                <a:solidFill>
                  <a:srgbClr val="00B0F0"/>
                </a:solidFill>
              </a:rPr>
              <a:t>toVisit</a:t>
            </a:r>
            <a:r>
              <a:rPr lang="en-US" sz="2400" dirty="0" err="1"/>
              <a:t>.empty</a:t>
            </a:r>
            <a:r>
              <a:rPr lang="en-US" sz="2400" dirty="0"/>
              <a:t>()</a:t>
            </a:r>
          </a:p>
          <a:p>
            <a:r>
              <a:rPr lang="en-US" sz="2400" dirty="0"/>
              <a:t>          </a:t>
            </a:r>
            <a:r>
              <a:rPr lang="en-US" sz="2400" dirty="0">
                <a:solidFill>
                  <a:srgbClr val="00B0F0"/>
                </a:solidFill>
              </a:rPr>
              <a:t>v</a:t>
            </a:r>
            <a:r>
              <a:rPr lang="en-US" sz="2400" dirty="0"/>
              <a:t> = </a:t>
            </a:r>
            <a:r>
              <a:rPr lang="en-US" sz="2400" dirty="0" err="1">
                <a:solidFill>
                  <a:srgbClr val="00B0F0"/>
                </a:solidFill>
              </a:rPr>
              <a:t>toVisit</a:t>
            </a:r>
            <a:r>
              <a:rPr lang="en-US" sz="2400" dirty="0" err="1"/>
              <a:t>.remove</a:t>
            </a:r>
            <a:r>
              <a:rPr lang="en-US" sz="2400" dirty="0"/>
              <a:t>()</a:t>
            </a:r>
          </a:p>
          <a:p>
            <a:r>
              <a:rPr lang="en-US" sz="2400" dirty="0"/>
              <a:t>          </a:t>
            </a:r>
            <a:r>
              <a:rPr lang="en-US" sz="2400" dirty="0">
                <a:solidFill>
                  <a:srgbClr val="00B050"/>
                </a:solidFill>
              </a:rPr>
              <a:t>// visit v, e.g., print it out</a:t>
            </a:r>
          </a:p>
          <a:p>
            <a:r>
              <a:rPr lang="en-US" sz="2400" dirty="0"/>
              <a:t>          </a:t>
            </a:r>
            <a:r>
              <a:rPr lang="en-US" sz="2400" dirty="0">
                <a:solidFill>
                  <a:srgbClr val="0000FF"/>
                </a:solidFill>
              </a:rPr>
              <a:t>for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00B0F0"/>
                </a:solidFill>
              </a:rPr>
              <a:t>c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0000FF"/>
                </a:solidFill>
              </a:rPr>
              <a:t>in</a:t>
            </a:r>
            <a:r>
              <a:rPr lang="en-US" sz="2400" dirty="0"/>
              <a:t> </a:t>
            </a:r>
            <a:r>
              <a:rPr lang="en-US" sz="2400" dirty="0" err="1">
                <a:solidFill>
                  <a:srgbClr val="00B0F0"/>
                </a:solidFill>
              </a:rPr>
              <a:t>v</a:t>
            </a:r>
            <a:r>
              <a:rPr lang="en-US" sz="2400" dirty="0" err="1"/>
              <a:t>.getChildren</a:t>
            </a:r>
            <a:r>
              <a:rPr lang="en-US" sz="2400" dirty="0"/>
              <a:t>()</a:t>
            </a:r>
          </a:p>
          <a:p>
            <a:r>
              <a:rPr lang="en-US" sz="2400" dirty="0"/>
              <a:t>               </a:t>
            </a:r>
            <a:r>
              <a:rPr lang="en-US" sz="2400" dirty="0" err="1">
                <a:solidFill>
                  <a:srgbClr val="00B0F0"/>
                </a:solidFill>
              </a:rPr>
              <a:t>toVisit</a:t>
            </a:r>
            <a:r>
              <a:rPr lang="en-US" sz="2400" dirty="0" err="1"/>
              <a:t>.add</a:t>
            </a:r>
            <a:r>
              <a:rPr lang="en-US" sz="2400" dirty="0"/>
              <a:t>(c)</a:t>
            </a:r>
          </a:p>
        </p:txBody>
      </p:sp>
      <p:sp>
        <p:nvSpPr>
          <p:cNvPr id="35" name="Rectangle 32">
            <a:extLst>
              <a:ext uri="{FF2B5EF4-FFF2-40B4-BE49-F238E27FC236}">
                <a16:creationId xmlns:a16="http://schemas.microsoft.com/office/drawing/2014/main" id="{7009A886-E4F0-8E4B-A074-517EB47938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6884" y="2856518"/>
            <a:ext cx="3423424" cy="786287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2699915140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2">
            <a:extLst>
              <a:ext uri="{FF2B5EF4-FFF2-40B4-BE49-F238E27FC236}">
                <a16:creationId xmlns:a16="http://schemas.microsoft.com/office/drawing/2014/main" id="{0FD67347-FA38-174A-8070-BA3E0D8ABB7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1596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Tree DFS</a:t>
            </a:r>
          </a:p>
        </p:txBody>
      </p:sp>
      <p:grpSp>
        <p:nvGrpSpPr>
          <p:cNvPr id="63490" name="Group 3">
            <a:extLst>
              <a:ext uri="{FF2B5EF4-FFF2-40B4-BE49-F238E27FC236}">
                <a16:creationId xmlns:a16="http://schemas.microsoft.com/office/drawing/2014/main" id="{8E40CC99-6095-9F4D-9452-23425CC55CF7}"/>
              </a:ext>
            </a:extLst>
          </p:cNvPr>
          <p:cNvGrpSpPr>
            <a:grpSpLocks/>
          </p:cNvGrpSpPr>
          <p:nvPr/>
        </p:nvGrpSpPr>
        <p:grpSpPr bwMode="auto">
          <a:xfrm>
            <a:off x="6781800" y="1828800"/>
            <a:ext cx="533400" cy="533400"/>
            <a:chOff x="1824" y="2736"/>
            <a:chExt cx="336" cy="336"/>
          </a:xfrm>
        </p:grpSpPr>
        <p:sp>
          <p:nvSpPr>
            <p:cNvPr id="63518" name="Oval 4">
              <a:extLst>
                <a:ext uri="{FF2B5EF4-FFF2-40B4-BE49-F238E27FC236}">
                  <a16:creationId xmlns:a16="http://schemas.microsoft.com/office/drawing/2014/main" id="{57AA6808-D62F-4A44-A6A0-0B6831E086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3519" name="Text Box 5">
              <a:extLst>
                <a:ext uri="{FF2B5EF4-FFF2-40B4-BE49-F238E27FC236}">
                  <a16:creationId xmlns:a16="http://schemas.microsoft.com/office/drawing/2014/main" id="{5842F0D7-4C8E-444E-947B-2E079C0085C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dirty="0"/>
                <a:t>A</a:t>
              </a:r>
            </a:p>
          </p:txBody>
        </p:sp>
      </p:grpSp>
      <p:grpSp>
        <p:nvGrpSpPr>
          <p:cNvPr id="63491" name="Group 6">
            <a:extLst>
              <a:ext uri="{FF2B5EF4-FFF2-40B4-BE49-F238E27FC236}">
                <a16:creationId xmlns:a16="http://schemas.microsoft.com/office/drawing/2014/main" id="{17481815-7003-7746-8AE1-DE526D914EBF}"/>
              </a:ext>
            </a:extLst>
          </p:cNvPr>
          <p:cNvGrpSpPr>
            <a:grpSpLocks/>
          </p:cNvGrpSpPr>
          <p:nvPr/>
        </p:nvGrpSpPr>
        <p:grpSpPr bwMode="auto">
          <a:xfrm>
            <a:off x="6019800" y="2819400"/>
            <a:ext cx="533400" cy="533400"/>
            <a:chOff x="1824" y="2736"/>
            <a:chExt cx="336" cy="336"/>
          </a:xfrm>
        </p:grpSpPr>
        <p:sp>
          <p:nvSpPr>
            <p:cNvPr id="63516" name="Oval 7">
              <a:extLst>
                <a:ext uri="{FF2B5EF4-FFF2-40B4-BE49-F238E27FC236}">
                  <a16:creationId xmlns:a16="http://schemas.microsoft.com/office/drawing/2014/main" id="{30A1A50D-ADCB-AF4C-A726-FBFA97452D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3517" name="Text Box 8">
              <a:extLst>
                <a:ext uri="{FF2B5EF4-FFF2-40B4-BE49-F238E27FC236}">
                  <a16:creationId xmlns:a16="http://schemas.microsoft.com/office/drawing/2014/main" id="{D04B0DEC-0080-AE40-9293-376D4B48DD0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B</a:t>
              </a:r>
            </a:p>
          </p:txBody>
        </p:sp>
      </p:grpSp>
      <p:grpSp>
        <p:nvGrpSpPr>
          <p:cNvPr id="63492" name="Group 9">
            <a:extLst>
              <a:ext uri="{FF2B5EF4-FFF2-40B4-BE49-F238E27FC236}">
                <a16:creationId xmlns:a16="http://schemas.microsoft.com/office/drawing/2014/main" id="{8C91900C-A4B9-E040-B91F-33753D470300}"/>
              </a:ext>
            </a:extLst>
          </p:cNvPr>
          <p:cNvGrpSpPr>
            <a:grpSpLocks/>
          </p:cNvGrpSpPr>
          <p:nvPr/>
        </p:nvGrpSpPr>
        <p:grpSpPr bwMode="auto">
          <a:xfrm>
            <a:off x="5638800" y="4038600"/>
            <a:ext cx="533400" cy="533400"/>
            <a:chOff x="1824" y="2736"/>
            <a:chExt cx="336" cy="336"/>
          </a:xfrm>
        </p:grpSpPr>
        <p:sp>
          <p:nvSpPr>
            <p:cNvPr id="63514" name="Oval 10">
              <a:extLst>
                <a:ext uri="{FF2B5EF4-FFF2-40B4-BE49-F238E27FC236}">
                  <a16:creationId xmlns:a16="http://schemas.microsoft.com/office/drawing/2014/main" id="{E2DF4779-1482-7B46-9A9A-0301BEF220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3515" name="Text Box 11">
              <a:extLst>
                <a:ext uri="{FF2B5EF4-FFF2-40B4-BE49-F238E27FC236}">
                  <a16:creationId xmlns:a16="http://schemas.microsoft.com/office/drawing/2014/main" id="{6EC27931-DAE4-4B40-B9D6-C5A49652628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C</a:t>
              </a:r>
            </a:p>
          </p:txBody>
        </p:sp>
      </p:grpSp>
      <p:grpSp>
        <p:nvGrpSpPr>
          <p:cNvPr id="63493" name="Group 12">
            <a:extLst>
              <a:ext uri="{FF2B5EF4-FFF2-40B4-BE49-F238E27FC236}">
                <a16:creationId xmlns:a16="http://schemas.microsoft.com/office/drawing/2014/main" id="{D47E112C-A2E6-BD47-A503-FBDF67EEAFE9}"/>
              </a:ext>
            </a:extLst>
          </p:cNvPr>
          <p:cNvGrpSpPr>
            <a:grpSpLocks/>
          </p:cNvGrpSpPr>
          <p:nvPr/>
        </p:nvGrpSpPr>
        <p:grpSpPr bwMode="auto">
          <a:xfrm>
            <a:off x="7848600" y="2819400"/>
            <a:ext cx="533400" cy="533400"/>
            <a:chOff x="1824" y="2736"/>
            <a:chExt cx="336" cy="336"/>
          </a:xfrm>
        </p:grpSpPr>
        <p:sp>
          <p:nvSpPr>
            <p:cNvPr id="63512" name="Oval 13">
              <a:extLst>
                <a:ext uri="{FF2B5EF4-FFF2-40B4-BE49-F238E27FC236}">
                  <a16:creationId xmlns:a16="http://schemas.microsoft.com/office/drawing/2014/main" id="{93B8F36F-70CF-E74D-9A97-B28E2371ED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3513" name="Text Box 14">
              <a:extLst>
                <a:ext uri="{FF2B5EF4-FFF2-40B4-BE49-F238E27FC236}">
                  <a16:creationId xmlns:a16="http://schemas.microsoft.com/office/drawing/2014/main" id="{A9FF7ECB-2888-D04A-9DE5-50F43E4D042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dirty="0"/>
                <a:t>E</a:t>
              </a:r>
            </a:p>
          </p:txBody>
        </p:sp>
      </p:grpSp>
      <p:grpSp>
        <p:nvGrpSpPr>
          <p:cNvPr id="63494" name="Group 15">
            <a:extLst>
              <a:ext uri="{FF2B5EF4-FFF2-40B4-BE49-F238E27FC236}">
                <a16:creationId xmlns:a16="http://schemas.microsoft.com/office/drawing/2014/main" id="{99F98BF5-FB2B-3647-8F17-508D76D00478}"/>
              </a:ext>
            </a:extLst>
          </p:cNvPr>
          <p:cNvGrpSpPr>
            <a:grpSpLocks/>
          </p:cNvGrpSpPr>
          <p:nvPr/>
        </p:nvGrpSpPr>
        <p:grpSpPr bwMode="auto">
          <a:xfrm>
            <a:off x="6858000" y="2895600"/>
            <a:ext cx="533400" cy="533400"/>
            <a:chOff x="1824" y="2736"/>
            <a:chExt cx="336" cy="336"/>
          </a:xfrm>
        </p:grpSpPr>
        <p:sp>
          <p:nvSpPr>
            <p:cNvPr id="63510" name="Oval 16">
              <a:extLst>
                <a:ext uri="{FF2B5EF4-FFF2-40B4-BE49-F238E27FC236}">
                  <a16:creationId xmlns:a16="http://schemas.microsoft.com/office/drawing/2014/main" id="{E6CB1931-545F-AB49-88CD-303D74B75D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3511" name="Text Box 17">
              <a:extLst>
                <a:ext uri="{FF2B5EF4-FFF2-40B4-BE49-F238E27FC236}">
                  <a16:creationId xmlns:a16="http://schemas.microsoft.com/office/drawing/2014/main" id="{22E03F51-FAE9-EF49-BBDF-6BA5F86D413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D</a:t>
              </a:r>
            </a:p>
          </p:txBody>
        </p:sp>
      </p:grpSp>
      <p:sp>
        <p:nvSpPr>
          <p:cNvPr id="63495" name="Line 18">
            <a:extLst>
              <a:ext uri="{FF2B5EF4-FFF2-40B4-BE49-F238E27FC236}">
                <a16:creationId xmlns:a16="http://schemas.microsoft.com/office/drawing/2014/main" id="{8D93CFFA-3466-934F-8073-3C17C9205FA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162800" y="23622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63496" name="Group 19">
            <a:extLst>
              <a:ext uri="{FF2B5EF4-FFF2-40B4-BE49-F238E27FC236}">
                <a16:creationId xmlns:a16="http://schemas.microsoft.com/office/drawing/2014/main" id="{DCB6E008-B5B2-B64E-AE1A-7D2647215475}"/>
              </a:ext>
            </a:extLst>
          </p:cNvPr>
          <p:cNvGrpSpPr>
            <a:grpSpLocks/>
          </p:cNvGrpSpPr>
          <p:nvPr/>
        </p:nvGrpSpPr>
        <p:grpSpPr bwMode="auto">
          <a:xfrm>
            <a:off x="6400800" y="4038600"/>
            <a:ext cx="533400" cy="533400"/>
            <a:chOff x="1824" y="2736"/>
            <a:chExt cx="336" cy="336"/>
          </a:xfrm>
        </p:grpSpPr>
        <p:sp>
          <p:nvSpPr>
            <p:cNvPr id="63508" name="Oval 20">
              <a:extLst>
                <a:ext uri="{FF2B5EF4-FFF2-40B4-BE49-F238E27FC236}">
                  <a16:creationId xmlns:a16="http://schemas.microsoft.com/office/drawing/2014/main" id="{3A465F7F-CE86-314C-ACD9-9D75AC7A79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3509" name="Text Box 21">
              <a:extLst>
                <a:ext uri="{FF2B5EF4-FFF2-40B4-BE49-F238E27FC236}">
                  <a16:creationId xmlns:a16="http://schemas.microsoft.com/office/drawing/2014/main" id="{7A65937A-FD76-5946-BE25-2BCB1F7D163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F</a:t>
              </a:r>
            </a:p>
          </p:txBody>
        </p:sp>
      </p:grpSp>
      <p:grpSp>
        <p:nvGrpSpPr>
          <p:cNvPr id="63497" name="Group 22">
            <a:extLst>
              <a:ext uri="{FF2B5EF4-FFF2-40B4-BE49-F238E27FC236}">
                <a16:creationId xmlns:a16="http://schemas.microsoft.com/office/drawing/2014/main" id="{96DB443B-CFBE-1C4C-A080-3EB6209F8179}"/>
              </a:ext>
            </a:extLst>
          </p:cNvPr>
          <p:cNvGrpSpPr>
            <a:grpSpLocks/>
          </p:cNvGrpSpPr>
          <p:nvPr/>
        </p:nvGrpSpPr>
        <p:grpSpPr bwMode="auto">
          <a:xfrm>
            <a:off x="7924800" y="4038600"/>
            <a:ext cx="533400" cy="533400"/>
            <a:chOff x="1824" y="2736"/>
            <a:chExt cx="336" cy="336"/>
          </a:xfrm>
        </p:grpSpPr>
        <p:sp>
          <p:nvSpPr>
            <p:cNvPr id="63506" name="Oval 23">
              <a:extLst>
                <a:ext uri="{FF2B5EF4-FFF2-40B4-BE49-F238E27FC236}">
                  <a16:creationId xmlns:a16="http://schemas.microsoft.com/office/drawing/2014/main" id="{74A08587-B057-BC42-A52C-1C2C7CF2A3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3507" name="Text Box 24">
              <a:extLst>
                <a:ext uri="{FF2B5EF4-FFF2-40B4-BE49-F238E27FC236}">
                  <a16:creationId xmlns:a16="http://schemas.microsoft.com/office/drawing/2014/main" id="{3F320D62-EF97-3848-94A0-C2C231F5F92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G</a:t>
              </a:r>
            </a:p>
          </p:txBody>
        </p:sp>
      </p:grpSp>
      <p:sp>
        <p:nvSpPr>
          <p:cNvPr id="63498" name="Line 25">
            <a:extLst>
              <a:ext uri="{FF2B5EF4-FFF2-40B4-BE49-F238E27FC236}">
                <a16:creationId xmlns:a16="http://schemas.microsoft.com/office/drawing/2014/main" id="{C7BDF10F-1FA3-4241-ACC2-38DB90AAAC1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400800" y="2286000"/>
            <a:ext cx="457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499" name="Line 26">
            <a:extLst>
              <a:ext uri="{FF2B5EF4-FFF2-40B4-BE49-F238E27FC236}">
                <a16:creationId xmlns:a16="http://schemas.microsoft.com/office/drawing/2014/main" id="{A874BE1E-95CA-D748-BC8B-6FA0171A8DB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943600" y="3352800"/>
            <a:ext cx="228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00" name="Line 27">
            <a:extLst>
              <a:ext uri="{FF2B5EF4-FFF2-40B4-BE49-F238E27FC236}">
                <a16:creationId xmlns:a16="http://schemas.microsoft.com/office/drawing/2014/main" id="{56415375-85BA-6C46-8409-AC201BEA1ED2}"/>
              </a:ext>
            </a:extLst>
          </p:cNvPr>
          <p:cNvSpPr>
            <a:spLocks noChangeShapeType="1"/>
          </p:cNvSpPr>
          <p:nvPr/>
        </p:nvSpPr>
        <p:spPr bwMode="auto">
          <a:xfrm>
            <a:off x="6324600" y="3352800"/>
            <a:ext cx="3048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01" name="Line 28">
            <a:extLst>
              <a:ext uri="{FF2B5EF4-FFF2-40B4-BE49-F238E27FC236}">
                <a16:creationId xmlns:a16="http://schemas.microsoft.com/office/drawing/2014/main" id="{F88F3C18-4DF6-9C4C-B1B0-4D9F76FDA7A7}"/>
              </a:ext>
            </a:extLst>
          </p:cNvPr>
          <p:cNvSpPr>
            <a:spLocks noChangeShapeType="1"/>
          </p:cNvSpPr>
          <p:nvPr/>
        </p:nvSpPr>
        <p:spPr bwMode="auto">
          <a:xfrm>
            <a:off x="7315200" y="2209800"/>
            <a:ext cx="685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02" name="Line 29">
            <a:extLst>
              <a:ext uri="{FF2B5EF4-FFF2-40B4-BE49-F238E27FC236}">
                <a16:creationId xmlns:a16="http://schemas.microsoft.com/office/drawing/2014/main" id="{CCABC929-C491-5240-832C-EB3DF8CD8B21}"/>
              </a:ext>
            </a:extLst>
          </p:cNvPr>
          <p:cNvSpPr>
            <a:spLocks noChangeShapeType="1"/>
          </p:cNvSpPr>
          <p:nvPr/>
        </p:nvSpPr>
        <p:spPr bwMode="auto">
          <a:xfrm>
            <a:off x="8153400" y="33528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04" name="Text Box 31">
            <a:extLst>
              <a:ext uri="{FF2B5EF4-FFF2-40B4-BE49-F238E27FC236}">
                <a16:creationId xmlns:a16="http://schemas.microsoft.com/office/drawing/2014/main" id="{FB3B711E-7974-7A4B-93ED-AEAEF62E83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863" y="5500687"/>
            <a:ext cx="445119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 err="1"/>
              <a:t>toVisit</a:t>
            </a:r>
            <a:r>
              <a:rPr lang="en-US" altLang="en-US" sz="2800" dirty="0"/>
              <a:t>-stack: B </a:t>
            </a:r>
          </a:p>
        </p:txBody>
      </p:sp>
      <p:sp>
        <p:nvSpPr>
          <p:cNvPr id="33" name="Text Box 37">
            <a:extLst>
              <a:ext uri="{FF2B5EF4-FFF2-40B4-BE49-F238E27FC236}">
                <a16:creationId xmlns:a16="http://schemas.microsoft.com/office/drawing/2014/main" id="{8EE66F3F-D193-7445-9BC9-2C61E5C4B9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28700" y="6029093"/>
            <a:ext cx="3200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/>
              <a:t>printed: A E G D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16CF24FE-F65E-DE45-A77D-A35DA9031601}"/>
              </a:ext>
            </a:extLst>
          </p:cNvPr>
          <p:cNvSpPr txBox="1"/>
          <p:nvPr/>
        </p:nvSpPr>
        <p:spPr>
          <a:xfrm>
            <a:off x="364274" y="2095500"/>
            <a:ext cx="504035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C00000"/>
                </a:solidFill>
              </a:rPr>
              <a:t>treeSearch</a:t>
            </a:r>
            <a:r>
              <a:rPr lang="en-US" sz="2400" dirty="0"/>
              <a:t>( </a:t>
            </a:r>
            <a:r>
              <a:rPr lang="en-US" sz="2400" dirty="0" err="1">
                <a:solidFill>
                  <a:srgbClr val="00B0F0"/>
                </a:solidFill>
              </a:rPr>
              <a:t>toVisit</a:t>
            </a:r>
            <a:r>
              <a:rPr lang="en-US" sz="2400" dirty="0"/>
              <a:t> )</a:t>
            </a:r>
          </a:p>
          <a:p>
            <a:r>
              <a:rPr lang="en-US" sz="2400" dirty="0"/>
              <a:t>     </a:t>
            </a:r>
            <a:r>
              <a:rPr lang="en-US" sz="2400" dirty="0">
                <a:solidFill>
                  <a:srgbClr val="0000FF"/>
                </a:solidFill>
              </a:rPr>
              <a:t>while</a:t>
            </a:r>
            <a:r>
              <a:rPr lang="en-US" sz="2400" dirty="0"/>
              <a:t> !</a:t>
            </a:r>
            <a:r>
              <a:rPr lang="en-US" sz="2400" dirty="0" err="1">
                <a:solidFill>
                  <a:srgbClr val="00B0F0"/>
                </a:solidFill>
              </a:rPr>
              <a:t>toVisit</a:t>
            </a:r>
            <a:r>
              <a:rPr lang="en-US" sz="2400" dirty="0" err="1"/>
              <a:t>.empty</a:t>
            </a:r>
            <a:r>
              <a:rPr lang="en-US" sz="2400" dirty="0"/>
              <a:t>()</a:t>
            </a:r>
          </a:p>
          <a:p>
            <a:r>
              <a:rPr lang="en-US" sz="2400" dirty="0"/>
              <a:t>          </a:t>
            </a:r>
            <a:r>
              <a:rPr lang="en-US" sz="2400" dirty="0">
                <a:solidFill>
                  <a:srgbClr val="00B0F0"/>
                </a:solidFill>
              </a:rPr>
              <a:t>v</a:t>
            </a:r>
            <a:r>
              <a:rPr lang="en-US" sz="2400" dirty="0"/>
              <a:t> = </a:t>
            </a:r>
            <a:r>
              <a:rPr lang="en-US" sz="2400" dirty="0" err="1">
                <a:solidFill>
                  <a:srgbClr val="00B0F0"/>
                </a:solidFill>
              </a:rPr>
              <a:t>toVisit</a:t>
            </a:r>
            <a:r>
              <a:rPr lang="en-US" sz="2400" dirty="0" err="1"/>
              <a:t>.remove</a:t>
            </a:r>
            <a:r>
              <a:rPr lang="en-US" sz="2400" dirty="0"/>
              <a:t>()</a:t>
            </a:r>
          </a:p>
          <a:p>
            <a:r>
              <a:rPr lang="en-US" sz="2400" dirty="0"/>
              <a:t>          </a:t>
            </a:r>
            <a:r>
              <a:rPr lang="en-US" sz="2400" dirty="0">
                <a:solidFill>
                  <a:srgbClr val="00B050"/>
                </a:solidFill>
              </a:rPr>
              <a:t>// visit v, e.g., print it out</a:t>
            </a:r>
          </a:p>
          <a:p>
            <a:r>
              <a:rPr lang="en-US" sz="2400" dirty="0"/>
              <a:t>          </a:t>
            </a:r>
            <a:r>
              <a:rPr lang="en-US" sz="2400" dirty="0">
                <a:solidFill>
                  <a:srgbClr val="0000FF"/>
                </a:solidFill>
              </a:rPr>
              <a:t>for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00B0F0"/>
                </a:solidFill>
              </a:rPr>
              <a:t>c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0000FF"/>
                </a:solidFill>
              </a:rPr>
              <a:t>in</a:t>
            </a:r>
            <a:r>
              <a:rPr lang="en-US" sz="2400" dirty="0"/>
              <a:t> </a:t>
            </a:r>
            <a:r>
              <a:rPr lang="en-US" sz="2400" dirty="0" err="1">
                <a:solidFill>
                  <a:srgbClr val="00B0F0"/>
                </a:solidFill>
              </a:rPr>
              <a:t>v</a:t>
            </a:r>
            <a:r>
              <a:rPr lang="en-US" sz="2400" dirty="0" err="1"/>
              <a:t>.getChildren</a:t>
            </a:r>
            <a:r>
              <a:rPr lang="en-US" sz="2400" dirty="0"/>
              <a:t>()</a:t>
            </a:r>
          </a:p>
          <a:p>
            <a:r>
              <a:rPr lang="en-US" sz="2400" dirty="0"/>
              <a:t>               </a:t>
            </a:r>
            <a:r>
              <a:rPr lang="en-US" sz="2400" dirty="0" err="1">
                <a:solidFill>
                  <a:srgbClr val="00B0F0"/>
                </a:solidFill>
              </a:rPr>
              <a:t>toVisit</a:t>
            </a:r>
            <a:r>
              <a:rPr lang="en-US" sz="2400" dirty="0" err="1"/>
              <a:t>.add</a:t>
            </a:r>
            <a:r>
              <a:rPr lang="en-US" sz="2400" dirty="0"/>
              <a:t>(c)</a:t>
            </a:r>
          </a:p>
        </p:txBody>
      </p:sp>
      <p:sp>
        <p:nvSpPr>
          <p:cNvPr id="35" name="Rectangle 32">
            <a:extLst>
              <a:ext uri="{FF2B5EF4-FFF2-40B4-BE49-F238E27FC236}">
                <a16:creationId xmlns:a16="http://schemas.microsoft.com/office/drawing/2014/main" id="{7009A886-E4F0-8E4B-A074-517EB47938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6884" y="2856518"/>
            <a:ext cx="3423424" cy="786287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51EA21FA-A8D7-5F46-8022-5568BCC97C70}"/>
              </a:ext>
            </a:extLst>
          </p:cNvPr>
          <p:cNvSpPr txBox="1"/>
          <p:nvPr/>
        </p:nvSpPr>
        <p:spPr>
          <a:xfrm>
            <a:off x="4369420" y="5588912"/>
            <a:ext cx="44962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How are we exploring the vertices?</a:t>
            </a:r>
          </a:p>
        </p:txBody>
      </p:sp>
    </p:spTree>
    <p:extLst>
      <p:ext uri="{BB962C8B-B14F-4D97-AF65-F5344CB8AC3E}">
        <p14:creationId xmlns:p14="http://schemas.microsoft.com/office/powerpoint/2010/main" val="37819579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2">
            <a:extLst>
              <a:ext uri="{FF2B5EF4-FFF2-40B4-BE49-F238E27FC236}">
                <a16:creationId xmlns:a16="http://schemas.microsoft.com/office/drawing/2014/main" id="{5A73C22F-41DF-7647-8869-30CB812F6DA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Searching a tree</a:t>
            </a:r>
          </a:p>
        </p:txBody>
      </p:sp>
      <p:grpSp>
        <p:nvGrpSpPr>
          <p:cNvPr id="4" name="Group 4">
            <a:extLst>
              <a:ext uri="{FF2B5EF4-FFF2-40B4-BE49-F238E27FC236}">
                <a16:creationId xmlns:a16="http://schemas.microsoft.com/office/drawing/2014/main" id="{C9F4FAE2-A6E7-1849-899B-00B08451E450}"/>
              </a:ext>
            </a:extLst>
          </p:cNvPr>
          <p:cNvGrpSpPr>
            <a:grpSpLocks/>
          </p:cNvGrpSpPr>
          <p:nvPr/>
        </p:nvGrpSpPr>
        <p:grpSpPr bwMode="auto">
          <a:xfrm>
            <a:off x="3960541" y="1694985"/>
            <a:ext cx="533400" cy="533400"/>
            <a:chOff x="1824" y="2736"/>
            <a:chExt cx="336" cy="336"/>
          </a:xfrm>
        </p:grpSpPr>
        <p:sp>
          <p:nvSpPr>
            <p:cNvPr id="5" name="Oval 5">
              <a:extLst>
                <a:ext uri="{FF2B5EF4-FFF2-40B4-BE49-F238E27FC236}">
                  <a16:creationId xmlns:a16="http://schemas.microsoft.com/office/drawing/2014/main" id="{AB792F0F-1770-A04F-B66E-73EDCB9950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" name="Text Box 6">
              <a:extLst>
                <a:ext uri="{FF2B5EF4-FFF2-40B4-BE49-F238E27FC236}">
                  <a16:creationId xmlns:a16="http://schemas.microsoft.com/office/drawing/2014/main" id="{99E70A86-9667-FD43-93C4-2B92E37DB91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A</a:t>
              </a:r>
            </a:p>
          </p:txBody>
        </p:sp>
      </p:grpSp>
      <p:grpSp>
        <p:nvGrpSpPr>
          <p:cNvPr id="7" name="Group 7">
            <a:extLst>
              <a:ext uri="{FF2B5EF4-FFF2-40B4-BE49-F238E27FC236}">
                <a16:creationId xmlns:a16="http://schemas.microsoft.com/office/drawing/2014/main" id="{99417123-898E-3D4D-9DDB-B759FEB9398B}"/>
              </a:ext>
            </a:extLst>
          </p:cNvPr>
          <p:cNvGrpSpPr>
            <a:grpSpLocks/>
          </p:cNvGrpSpPr>
          <p:nvPr/>
        </p:nvGrpSpPr>
        <p:grpSpPr bwMode="auto">
          <a:xfrm>
            <a:off x="3198541" y="2685585"/>
            <a:ext cx="533400" cy="533400"/>
            <a:chOff x="1824" y="2736"/>
            <a:chExt cx="336" cy="336"/>
          </a:xfrm>
        </p:grpSpPr>
        <p:sp>
          <p:nvSpPr>
            <p:cNvPr id="8" name="Oval 8">
              <a:extLst>
                <a:ext uri="{FF2B5EF4-FFF2-40B4-BE49-F238E27FC236}">
                  <a16:creationId xmlns:a16="http://schemas.microsoft.com/office/drawing/2014/main" id="{D0F2E850-71F4-EE4E-BF68-FA485D0050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9" name="Text Box 9">
              <a:extLst>
                <a:ext uri="{FF2B5EF4-FFF2-40B4-BE49-F238E27FC236}">
                  <a16:creationId xmlns:a16="http://schemas.microsoft.com/office/drawing/2014/main" id="{0D29C63A-490F-694B-9280-FDE5FD17710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B</a:t>
              </a:r>
            </a:p>
          </p:txBody>
        </p:sp>
      </p:grpSp>
      <p:grpSp>
        <p:nvGrpSpPr>
          <p:cNvPr id="10" name="Group 10">
            <a:extLst>
              <a:ext uri="{FF2B5EF4-FFF2-40B4-BE49-F238E27FC236}">
                <a16:creationId xmlns:a16="http://schemas.microsoft.com/office/drawing/2014/main" id="{B03E5F65-F34E-B04D-B5FD-0A3598AE8E48}"/>
              </a:ext>
            </a:extLst>
          </p:cNvPr>
          <p:cNvGrpSpPr>
            <a:grpSpLocks/>
          </p:cNvGrpSpPr>
          <p:nvPr/>
        </p:nvGrpSpPr>
        <p:grpSpPr bwMode="auto">
          <a:xfrm>
            <a:off x="2817541" y="3904785"/>
            <a:ext cx="533400" cy="533400"/>
            <a:chOff x="1824" y="2736"/>
            <a:chExt cx="336" cy="336"/>
          </a:xfrm>
        </p:grpSpPr>
        <p:sp>
          <p:nvSpPr>
            <p:cNvPr id="11" name="Oval 11">
              <a:extLst>
                <a:ext uri="{FF2B5EF4-FFF2-40B4-BE49-F238E27FC236}">
                  <a16:creationId xmlns:a16="http://schemas.microsoft.com/office/drawing/2014/main" id="{3EC15073-B35C-AA4B-9F6A-355FC2D7C6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2" name="Text Box 12">
              <a:extLst>
                <a:ext uri="{FF2B5EF4-FFF2-40B4-BE49-F238E27FC236}">
                  <a16:creationId xmlns:a16="http://schemas.microsoft.com/office/drawing/2014/main" id="{001FA763-E578-EA4C-8FEC-42367198B22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C</a:t>
              </a:r>
            </a:p>
          </p:txBody>
        </p:sp>
      </p:grpSp>
      <p:grpSp>
        <p:nvGrpSpPr>
          <p:cNvPr id="13" name="Group 13">
            <a:extLst>
              <a:ext uri="{FF2B5EF4-FFF2-40B4-BE49-F238E27FC236}">
                <a16:creationId xmlns:a16="http://schemas.microsoft.com/office/drawing/2014/main" id="{358B1590-522D-EA4D-87E9-3D215B901F8F}"/>
              </a:ext>
            </a:extLst>
          </p:cNvPr>
          <p:cNvGrpSpPr>
            <a:grpSpLocks/>
          </p:cNvGrpSpPr>
          <p:nvPr/>
        </p:nvGrpSpPr>
        <p:grpSpPr bwMode="auto">
          <a:xfrm>
            <a:off x="5027341" y="2685585"/>
            <a:ext cx="533400" cy="533400"/>
            <a:chOff x="1824" y="2736"/>
            <a:chExt cx="336" cy="336"/>
          </a:xfrm>
        </p:grpSpPr>
        <p:sp>
          <p:nvSpPr>
            <p:cNvPr id="14" name="Oval 14">
              <a:extLst>
                <a:ext uri="{FF2B5EF4-FFF2-40B4-BE49-F238E27FC236}">
                  <a16:creationId xmlns:a16="http://schemas.microsoft.com/office/drawing/2014/main" id="{6355A054-FC5F-EC4A-BE27-DE7F611AA8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5" name="Text Box 15">
              <a:extLst>
                <a:ext uri="{FF2B5EF4-FFF2-40B4-BE49-F238E27FC236}">
                  <a16:creationId xmlns:a16="http://schemas.microsoft.com/office/drawing/2014/main" id="{CB129E6A-7D6B-914B-8568-E2AF8419FF3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E</a:t>
              </a:r>
            </a:p>
          </p:txBody>
        </p:sp>
      </p:grpSp>
      <p:grpSp>
        <p:nvGrpSpPr>
          <p:cNvPr id="16" name="Group 16">
            <a:extLst>
              <a:ext uri="{FF2B5EF4-FFF2-40B4-BE49-F238E27FC236}">
                <a16:creationId xmlns:a16="http://schemas.microsoft.com/office/drawing/2014/main" id="{90D18944-7D94-3642-94DA-1B00840C9B5A}"/>
              </a:ext>
            </a:extLst>
          </p:cNvPr>
          <p:cNvGrpSpPr>
            <a:grpSpLocks/>
          </p:cNvGrpSpPr>
          <p:nvPr/>
        </p:nvGrpSpPr>
        <p:grpSpPr bwMode="auto">
          <a:xfrm>
            <a:off x="4036741" y="2761785"/>
            <a:ext cx="533400" cy="533400"/>
            <a:chOff x="1824" y="2736"/>
            <a:chExt cx="336" cy="336"/>
          </a:xfrm>
        </p:grpSpPr>
        <p:sp>
          <p:nvSpPr>
            <p:cNvPr id="17" name="Oval 17">
              <a:extLst>
                <a:ext uri="{FF2B5EF4-FFF2-40B4-BE49-F238E27FC236}">
                  <a16:creationId xmlns:a16="http://schemas.microsoft.com/office/drawing/2014/main" id="{A537B623-0DAB-FD4F-8B4C-EEC492E84A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8" name="Text Box 18">
              <a:extLst>
                <a:ext uri="{FF2B5EF4-FFF2-40B4-BE49-F238E27FC236}">
                  <a16:creationId xmlns:a16="http://schemas.microsoft.com/office/drawing/2014/main" id="{A4B46226-989B-F847-B815-D6A0ABCE10C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dirty="0"/>
                <a:t>D</a:t>
              </a:r>
            </a:p>
          </p:txBody>
        </p:sp>
      </p:grpSp>
      <p:sp>
        <p:nvSpPr>
          <p:cNvPr id="19" name="Line 21">
            <a:extLst>
              <a:ext uri="{FF2B5EF4-FFF2-40B4-BE49-F238E27FC236}">
                <a16:creationId xmlns:a16="http://schemas.microsoft.com/office/drawing/2014/main" id="{5245321C-CA80-234D-8BF0-7CDB60A356A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341541" y="2228385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0" name="Group 24">
            <a:extLst>
              <a:ext uri="{FF2B5EF4-FFF2-40B4-BE49-F238E27FC236}">
                <a16:creationId xmlns:a16="http://schemas.microsoft.com/office/drawing/2014/main" id="{749DC28E-5B96-3C4C-95A2-238A2154C35E}"/>
              </a:ext>
            </a:extLst>
          </p:cNvPr>
          <p:cNvGrpSpPr>
            <a:grpSpLocks/>
          </p:cNvGrpSpPr>
          <p:nvPr/>
        </p:nvGrpSpPr>
        <p:grpSpPr bwMode="auto">
          <a:xfrm>
            <a:off x="3579541" y="3904785"/>
            <a:ext cx="533400" cy="533400"/>
            <a:chOff x="1824" y="2736"/>
            <a:chExt cx="336" cy="336"/>
          </a:xfrm>
        </p:grpSpPr>
        <p:sp>
          <p:nvSpPr>
            <p:cNvPr id="21" name="Oval 25">
              <a:extLst>
                <a:ext uri="{FF2B5EF4-FFF2-40B4-BE49-F238E27FC236}">
                  <a16:creationId xmlns:a16="http://schemas.microsoft.com/office/drawing/2014/main" id="{71BD3ABE-1FDD-184A-9599-EBD587C219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2" name="Text Box 26">
              <a:extLst>
                <a:ext uri="{FF2B5EF4-FFF2-40B4-BE49-F238E27FC236}">
                  <a16:creationId xmlns:a16="http://schemas.microsoft.com/office/drawing/2014/main" id="{447FECE7-94E4-8D40-845F-E3DBE0F1359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F</a:t>
              </a:r>
            </a:p>
          </p:txBody>
        </p:sp>
      </p:grpSp>
      <p:grpSp>
        <p:nvGrpSpPr>
          <p:cNvPr id="23" name="Group 27">
            <a:extLst>
              <a:ext uri="{FF2B5EF4-FFF2-40B4-BE49-F238E27FC236}">
                <a16:creationId xmlns:a16="http://schemas.microsoft.com/office/drawing/2014/main" id="{F8C065B2-747E-D740-8EA3-FB227D3CE461}"/>
              </a:ext>
            </a:extLst>
          </p:cNvPr>
          <p:cNvGrpSpPr>
            <a:grpSpLocks/>
          </p:cNvGrpSpPr>
          <p:nvPr/>
        </p:nvGrpSpPr>
        <p:grpSpPr bwMode="auto">
          <a:xfrm>
            <a:off x="5103541" y="3904785"/>
            <a:ext cx="533400" cy="533400"/>
            <a:chOff x="1824" y="2736"/>
            <a:chExt cx="336" cy="336"/>
          </a:xfrm>
        </p:grpSpPr>
        <p:sp>
          <p:nvSpPr>
            <p:cNvPr id="24" name="Oval 28">
              <a:extLst>
                <a:ext uri="{FF2B5EF4-FFF2-40B4-BE49-F238E27FC236}">
                  <a16:creationId xmlns:a16="http://schemas.microsoft.com/office/drawing/2014/main" id="{09CDF26C-D800-504F-9714-8FA31C4F7B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5" name="Text Box 29">
              <a:extLst>
                <a:ext uri="{FF2B5EF4-FFF2-40B4-BE49-F238E27FC236}">
                  <a16:creationId xmlns:a16="http://schemas.microsoft.com/office/drawing/2014/main" id="{C218F6F0-BE71-EF41-B8D8-7A2F0961543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G</a:t>
              </a:r>
            </a:p>
          </p:txBody>
        </p:sp>
      </p:grpSp>
      <p:sp>
        <p:nvSpPr>
          <p:cNvPr id="26" name="Line 30">
            <a:extLst>
              <a:ext uri="{FF2B5EF4-FFF2-40B4-BE49-F238E27FC236}">
                <a16:creationId xmlns:a16="http://schemas.microsoft.com/office/drawing/2014/main" id="{17686EEF-868B-9843-9EF4-74774ECDA96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579541" y="2152185"/>
            <a:ext cx="457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Line 31">
            <a:extLst>
              <a:ext uri="{FF2B5EF4-FFF2-40B4-BE49-F238E27FC236}">
                <a16:creationId xmlns:a16="http://schemas.microsoft.com/office/drawing/2014/main" id="{14C0B72B-334F-E242-92CD-8168AEF1ED8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122341" y="3218985"/>
            <a:ext cx="228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Line 32">
            <a:extLst>
              <a:ext uri="{FF2B5EF4-FFF2-40B4-BE49-F238E27FC236}">
                <a16:creationId xmlns:a16="http://schemas.microsoft.com/office/drawing/2014/main" id="{86B11A47-F746-BE41-AA46-508377490EB1}"/>
              </a:ext>
            </a:extLst>
          </p:cNvPr>
          <p:cNvSpPr>
            <a:spLocks noChangeShapeType="1"/>
          </p:cNvSpPr>
          <p:nvPr/>
        </p:nvSpPr>
        <p:spPr bwMode="auto">
          <a:xfrm>
            <a:off x="3503341" y="3218985"/>
            <a:ext cx="3048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Line 33">
            <a:extLst>
              <a:ext uri="{FF2B5EF4-FFF2-40B4-BE49-F238E27FC236}">
                <a16:creationId xmlns:a16="http://schemas.microsoft.com/office/drawing/2014/main" id="{B1D8492A-3B14-D549-B08C-E24C8FA5FAE0}"/>
              </a:ext>
            </a:extLst>
          </p:cNvPr>
          <p:cNvSpPr>
            <a:spLocks noChangeShapeType="1"/>
          </p:cNvSpPr>
          <p:nvPr/>
        </p:nvSpPr>
        <p:spPr bwMode="auto">
          <a:xfrm>
            <a:off x="4493941" y="2075985"/>
            <a:ext cx="685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" name="Line 34">
            <a:extLst>
              <a:ext uri="{FF2B5EF4-FFF2-40B4-BE49-F238E27FC236}">
                <a16:creationId xmlns:a16="http://schemas.microsoft.com/office/drawing/2014/main" id="{6FE62D2C-140D-674A-8401-60362010E29C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2141" y="3218985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4FF3DAE-C020-FB48-81F1-8AA706C132A0}"/>
              </a:ext>
            </a:extLst>
          </p:cNvPr>
          <p:cNvSpPr txBox="1"/>
          <p:nvPr/>
        </p:nvSpPr>
        <p:spPr>
          <a:xfrm>
            <a:off x="367990" y="5642517"/>
            <a:ext cx="635020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We could do any of the traversals we saw before:</a:t>
            </a:r>
          </a:p>
          <a:p>
            <a:r>
              <a:rPr lang="en-US" sz="2400" dirty="0">
                <a:solidFill>
                  <a:srgbClr val="0000FF"/>
                </a:solidFill>
              </a:rPr>
              <a:t>pre-order, in-order, post-order</a:t>
            </a:r>
          </a:p>
        </p:txBody>
      </p:sp>
    </p:spTree>
    <p:extLst>
      <p:ext uri="{BB962C8B-B14F-4D97-AF65-F5344CB8AC3E}">
        <p14:creationId xmlns:p14="http://schemas.microsoft.com/office/powerpoint/2010/main" val="3327767876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2">
            <a:extLst>
              <a:ext uri="{FF2B5EF4-FFF2-40B4-BE49-F238E27FC236}">
                <a16:creationId xmlns:a16="http://schemas.microsoft.com/office/drawing/2014/main" id="{0FD67347-FA38-174A-8070-BA3E0D8ABB7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1596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Tree DFS</a:t>
            </a:r>
          </a:p>
        </p:txBody>
      </p:sp>
      <p:grpSp>
        <p:nvGrpSpPr>
          <p:cNvPr id="63490" name="Group 3">
            <a:extLst>
              <a:ext uri="{FF2B5EF4-FFF2-40B4-BE49-F238E27FC236}">
                <a16:creationId xmlns:a16="http://schemas.microsoft.com/office/drawing/2014/main" id="{8E40CC99-6095-9F4D-9452-23425CC55CF7}"/>
              </a:ext>
            </a:extLst>
          </p:cNvPr>
          <p:cNvGrpSpPr>
            <a:grpSpLocks/>
          </p:cNvGrpSpPr>
          <p:nvPr/>
        </p:nvGrpSpPr>
        <p:grpSpPr bwMode="auto">
          <a:xfrm>
            <a:off x="6781800" y="1828800"/>
            <a:ext cx="533400" cy="533400"/>
            <a:chOff x="1824" y="2736"/>
            <a:chExt cx="336" cy="336"/>
          </a:xfrm>
        </p:grpSpPr>
        <p:sp>
          <p:nvSpPr>
            <p:cNvPr id="63518" name="Oval 4">
              <a:extLst>
                <a:ext uri="{FF2B5EF4-FFF2-40B4-BE49-F238E27FC236}">
                  <a16:creationId xmlns:a16="http://schemas.microsoft.com/office/drawing/2014/main" id="{57AA6808-D62F-4A44-A6A0-0B6831E086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3519" name="Text Box 5">
              <a:extLst>
                <a:ext uri="{FF2B5EF4-FFF2-40B4-BE49-F238E27FC236}">
                  <a16:creationId xmlns:a16="http://schemas.microsoft.com/office/drawing/2014/main" id="{5842F0D7-4C8E-444E-947B-2E079C0085C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dirty="0"/>
                <a:t>A</a:t>
              </a:r>
            </a:p>
          </p:txBody>
        </p:sp>
      </p:grpSp>
      <p:grpSp>
        <p:nvGrpSpPr>
          <p:cNvPr id="63491" name="Group 6">
            <a:extLst>
              <a:ext uri="{FF2B5EF4-FFF2-40B4-BE49-F238E27FC236}">
                <a16:creationId xmlns:a16="http://schemas.microsoft.com/office/drawing/2014/main" id="{17481815-7003-7746-8AE1-DE526D914EBF}"/>
              </a:ext>
            </a:extLst>
          </p:cNvPr>
          <p:cNvGrpSpPr>
            <a:grpSpLocks/>
          </p:cNvGrpSpPr>
          <p:nvPr/>
        </p:nvGrpSpPr>
        <p:grpSpPr bwMode="auto">
          <a:xfrm>
            <a:off x="6019800" y="2819400"/>
            <a:ext cx="533400" cy="533400"/>
            <a:chOff x="1824" y="2736"/>
            <a:chExt cx="336" cy="336"/>
          </a:xfrm>
        </p:grpSpPr>
        <p:sp>
          <p:nvSpPr>
            <p:cNvPr id="63516" name="Oval 7">
              <a:extLst>
                <a:ext uri="{FF2B5EF4-FFF2-40B4-BE49-F238E27FC236}">
                  <a16:creationId xmlns:a16="http://schemas.microsoft.com/office/drawing/2014/main" id="{30A1A50D-ADCB-AF4C-A726-FBFA97452D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3517" name="Text Box 8">
              <a:extLst>
                <a:ext uri="{FF2B5EF4-FFF2-40B4-BE49-F238E27FC236}">
                  <a16:creationId xmlns:a16="http://schemas.microsoft.com/office/drawing/2014/main" id="{D04B0DEC-0080-AE40-9293-376D4B48DD0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B</a:t>
              </a:r>
            </a:p>
          </p:txBody>
        </p:sp>
      </p:grpSp>
      <p:grpSp>
        <p:nvGrpSpPr>
          <p:cNvPr id="63492" name="Group 9">
            <a:extLst>
              <a:ext uri="{FF2B5EF4-FFF2-40B4-BE49-F238E27FC236}">
                <a16:creationId xmlns:a16="http://schemas.microsoft.com/office/drawing/2014/main" id="{8C91900C-A4B9-E040-B91F-33753D470300}"/>
              </a:ext>
            </a:extLst>
          </p:cNvPr>
          <p:cNvGrpSpPr>
            <a:grpSpLocks/>
          </p:cNvGrpSpPr>
          <p:nvPr/>
        </p:nvGrpSpPr>
        <p:grpSpPr bwMode="auto">
          <a:xfrm>
            <a:off x="5638800" y="4038600"/>
            <a:ext cx="533400" cy="533400"/>
            <a:chOff x="1824" y="2736"/>
            <a:chExt cx="336" cy="336"/>
          </a:xfrm>
        </p:grpSpPr>
        <p:sp>
          <p:nvSpPr>
            <p:cNvPr id="63514" name="Oval 10">
              <a:extLst>
                <a:ext uri="{FF2B5EF4-FFF2-40B4-BE49-F238E27FC236}">
                  <a16:creationId xmlns:a16="http://schemas.microsoft.com/office/drawing/2014/main" id="{E2DF4779-1482-7B46-9A9A-0301BEF220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3515" name="Text Box 11">
              <a:extLst>
                <a:ext uri="{FF2B5EF4-FFF2-40B4-BE49-F238E27FC236}">
                  <a16:creationId xmlns:a16="http://schemas.microsoft.com/office/drawing/2014/main" id="{6EC27931-DAE4-4B40-B9D6-C5A49652628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C</a:t>
              </a:r>
            </a:p>
          </p:txBody>
        </p:sp>
      </p:grpSp>
      <p:grpSp>
        <p:nvGrpSpPr>
          <p:cNvPr id="63493" name="Group 12">
            <a:extLst>
              <a:ext uri="{FF2B5EF4-FFF2-40B4-BE49-F238E27FC236}">
                <a16:creationId xmlns:a16="http://schemas.microsoft.com/office/drawing/2014/main" id="{D47E112C-A2E6-BD47-A503-FBDF67EEAFE9}"/>
              </a:ext>
            </a:extLst>
          </p:cNvPr>
          <p:cNvGrpSpPr>
            <a:grpSpLocks/>
          </p:cNvGrpSpPr>
          <p:nvPr/>
        </p:nvGrpSpPr>
        <p:grpSpPr bwMode="auto">
          <a:xfrm>
            <a:off x="7848600" y="2819400"/>
            <a:ext cx="533400" cy="533400"/>
            <a:chOff x="1824" y="2736"/>
            <a:chExt cx="336" cy="336"/>
          </a:xfrm>
        </p:grpSpPr>
        <p:sp>
          <p:nvSpPr>
            <p:cNvPr id="63512" name="Oval 13">
              <a:extLst>
                <a:ext uri="{FF2B5EF4-FFF2-40B4-BE49-F238E27FC236}">
                  <a16:creationId xmlns:a16="http://schemas.microsoft.com/office/drawing/2014/main" id="{93B8F36F-70CF-E74D-9A97-B28E2371ED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3513" name="Text Box 14">
              <a:extLst>
                <a:ext uri="{FF2B5EF4-FFF2-40B4-BE49-F238E27FC236}">
                  <a16:creationId xmlns:a16="http://schemas.microsoft.com/office/drawing/2014/main" id="{A9FF7ECB-2888-D04A-9DE5-50F43E4D042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dirty="0"/>
                <a:t>E</a:t>
              </a:r>
            </a:p>
          </p:txBody>
        </p:sp>
      </p:grpSp>
      <p:grpSp>
        <p:nvGrpSpPr>
          <p:cNvPr id="63494" name="Group 15">
            <a:extLst>
              <a:ext uri="{FF2B5EF4-FFF2-40B4-BE49-F238E27FC236}">
                <a16:creationId xmlns:a16="http://schemas.microsoft.com/office/drawing/2014/main" id="{99F98BF5-FB2B-3647-8F17-508D76D00478}"/>
              </a:ext>
            </a:extLst>
          </p:cNvPr>
          <p:cNvGrpSpPr>
            <a:grpSpLocks/>
          </p:cNvGrpSpPr>
          <p:nvPr/>
        </p:nvGrpSpPr>
        <p:grpSpPr bwMode="auto">
          <a:xfrm>
            <a:off x="6858000" y="2895600"/>
            <a:ext cx="533400" cy="533400"/>
            <a:chOff x="1824" y="2736"/>
            <a:chExt cx="336" cy="336"/>
          </a:xfrm>
        </p:grpSpPr>
        <p:sp>
          <p:nvSpPr>
            <p:cNvPr id="63510" name="Oval 16">
              <a:extLst>
                <a:ext uri="{FF2B5EF4-FFF2-40B4-BE49-F238E27FC236}">
                  <a16:creationId xmlns:a16="http://schemas.microsoft.com/office/drawing/2014/main" id="{E6CB1931-545F-AB49-88CD-303D74B75D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3511" name="Text Box 17">
              <a:extLst>
                <a:ext uri="{FF2B5EF4-FFF2-40B4-BE49-F238E27FC236}">
                  <a16:creationId xmlns:a16="http://schemas.microsoft.com/office/drawing/2014/main" id="{22E03F51-FAE9-EF49-BBDF-6BA5F86D413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D</a:t>
              </a:r>
            </a:p>
          </p:txBody>
        </p:sp>
      </p:grpSp>
      <p:sp>
        <p:nvSpPr>
          <p:cNvPr id="63495" name="Line 18">
            <a:extLst>
              <a:ext uri="{FF2B5EF4-FFF2-40B4-BE49-F238E27FC236}">
                <a16:creationId xmlns:a16="http://schemas.microsoft.com/office/drawing/2014/main" id="{8D93CFFA-3466-934F-8073-3C17C9205FA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162800" y="23622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63496" name="Group 19">
            <a:extLst>
              <a:ext uri="{FF2B5EF4-FFF2-40B4-BE49-F238E27FC236}">
                <a16:creationId xmlns:a16="http://schemas.microsoft.com/office/drawing/2014/main" id="{DCB6E008-B5B2-B64E-AE1A-7D2647215475}"/>
              </a:ext>
            </a:extLst>
          </p:cNvPr>
          <p:cNvGrpSpPr>
            <a:grpSpLocks/>
          </p:cNvGrpSpPr>
          <p:nvPr/>
        </p:nvGrpSpPr>
        <p:grpSpPr bwMode="auto">
          <a:xfrm>
            <a:off x="6400800" y="4038600"/>
            <a:ext cx="533400" cy="533400"/>
            <a:chOff x="1824" y="2736"/>
            <a:chExt cx="336" cy="336"/>
          </a:xfrm>
        </p:grpSpPr>
        <p:sp>
          <p:nvSpPr>
            <p:cNvPr id="63508" name="Oval 20">
              <a:extLst>
                <a:ext uri="{FF2B5EF4-FFF2-40B4-BE49-F238E27FC236}">
                  <a16:creationId xmlns:a16="http://schemas.microsoft.com/office/drawing/2014/main" id="{3A465F7F-CE86-314C-ACD9-9D75AC7A79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3509" name="Text Box 21">
              <a:extLst>
                <a:ext uri="{FF2B5EF4-FFF2-40B4-BE49-F238E27FC236}">
                  <a16:creationId xmlns:a16="http://schemas.microsoft.com/office/drawing/2014/main" id="{7A65937A-FD76-5946-BE25-2BCB1F7D163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F</a:t>
              </a:r>
            </a:p>
          </p:txBody>
        </p:sp>
      </p:grpSp>
      <p:grpSp>
        <p:nvGrpSpPr>
          <p:cNvPr id="63497" name="Group 22">
            <a:extLst>
              <a:ext uri="{FF2B5EF4-FFF2-40B4-BE49-F238E27FC236}">
                <a16:creationId xmlns:a16="http://schemas.microsoft.com/office/drawing/2014/main" id="{96DB443B-CFBE-1C4C-A080-3EB6209F8179}"/>
              </a:ext>
            </a:extLst>
          </p:cNvPr>
          <p:cNvGrpSpPr>
            <a:grpSpLocks/>
          </p:cNvGrpSpPr>
          <p:nvPr/>
        </p:nvGrpSpPr>
        <p:grpSpPr bwMode="auto">
          <a:xfrm>
            <a:off x="7924800" y="4038600"/>
            <a:ext cx="533400" cy="533400"/>
            <a:chOff x="1824" y="2736"/>
            <a:chExt cx="336" cy="336"/>
          </a:xfrm>
        </p:grpSpPr>
        <p:sp>
          <p:nvSpPr>
            <p:cNvPr id="63506" name="Oval 23">
              <a:extLst>
                <a:ext uri="{FF2B5EF4-FFF2-40B4-BE49-F238E27FC236}">
                  <a16:creationId xmlns:a16="http://schemas.microsoft.com/office/drawing/2014/main" id="{74A08587-B057-BC42-A52C-1C2C7CF2A3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3507" name="Text Box 24">
              <a:extLst>
                <a:ext uri="{FF2B5EF4-FFF2-40B4-BE49-F238E27FC236}">
                  <a16:creationId xmlns:a16="http://schemas.microsoft.com/office/drawing/2014/main" id="{3F320D62-EF97-3848-94A0-C2C231F5F92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G</a:t>
              </a:r>
            </a:p>
          </p:txBody>
        </p:sp>
      </p:grpSp>
      <p:sp>
        <p:nvSpPr>
          <p:cNvPr id="63498" name="Line 25">
            <a:extLst>
              <a:ext uri="{FF2B5EF4-FFF2-40B4-BE49-F238E27FC236}">
                <a16:creationId xmlns:a16="http://schemas.microsoft.com/office/drawing/2014/main" id="{C7BDF10F-1FA3-4241-ACC2-38DB90AAAC1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400800" y="2286000"/>
            <a:ext cx="457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499" name="Line 26">
            <a:extLst>
              <a:ext uri="{FF2B5EF4-FFF2-40B4-BE49-F238E27FC236}">
                <a16:creationId xmlns:a16="http://schemas.microsoft.com/office/drawing/2014/main" id="{A874BE1E-95CA-D748-BC8B-6FA0171A8DB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943600" y="3352800"/>
            <a:ext cx="228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00" name="Line 27">
            <a:extLst>
              <a:ext uri="{FF2B5EF4-FFF2-40B4-BE49-F238E27FC236}">
                <a16:creationId xmlns:a16="http://schemas.microsoft.com/office/drawing/2014/main" id="{56415375-85BA-6C46-8409-AC201BEA1ED2}"/>
              </a:ext>
            </a:extLst>
          </p:cNvPr>
          <p:cNvSpPr>
            <a:spLocks noChangeShapeType="1"/>
          </p:cNvSpPr>
          <p:nvPr/>
        </p:nvSpPr>
        <p:spPr bwMode="auto">
          <a:xfrm>
            <a:off x="6324600" y="3352800"/>
            <a:ext cx="3048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01" name="Line 28">
            <a:extLst>
              <a:ext uri="{FF2B5EF4-FFF2-40B4-BE49-F238E27FC236}">
                <a16:creationId xmlns:a16="http://schemas.microsoft.com/office/drawing/2014/main" id="{F88F3C18-4DF6-9C4C-B1B0-4D9F76FDA7A7}"/>
              </a:ext>
            </a:extLst>
          </p:cNvPr>
          <p:cNvSpPr>
            <a:spLocks noChangeShapeType="1"/>
          </p:cNvSpPr>
          <p:nvPr/>
        </p:nvSpPr>
        <p:spPr bwMode="auto">
          <a:xfrm>
            <a:off x="7315200" y="2209800"/>
            <a:ext cx="685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02" name="Line 29">
            <a:extLst>
              <a:ext uri="{FF2B5EF4-FFF2-40B4-BE49-F238E27FC236}">
                <a16:creationId xmlns:a16="http://schemas.microsoft.com/office/drawing/2014/main" id="{CCABC929-C491-5240-832C-EB3DF8CD8B21}"/>
              </a:ext>
            </a:extLst>
          </p:cNvPr>
          <p:cNvSpPr>
            <a:spLocks noChangeShapeType="1"/>
          </p:cNvSpPr>
          <p:nvPr/>
        </p:nvSpPr>
        <p:spPr bwMode="auto">
          <a:xfrm>
            <a:off x="8153400" y="33528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04" name="Text Box 31">
            <a:extLst>
              <a:ext uri="{FF2B5EF4-FFF2-40B4-BE49-F238E27FC236}">
                <a16:creationId xmlns:a16="http://schemas.microsoft.com/office/drawing/2014/main" id="{FB3B711E-7974-7A4B-93ED-AEAEF62E83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863" y="5500687"/>
            <a:ext cx="445119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 err="1"/>
              <a:t>toVisit</a:t>
            </a:r>
            <a:r>
              <a:rPr lang="en-US" altLang="en-US" sz="2800" dirty="0"/>
              <a:t>-stack: B </a:t>
            </a:r>
          </a:p>
        </p:txBody>
      </p:sp>
      <p:sp>
        <p:nvSpPr>
          <p:cNvPr id="33" name="Text Box 37">
            <a:extLst>
              <a:ext uri="{FF2B5EF4-FFF2-40B4-BE49-F238E27FC236}">
                <a16:creationId xmlns:a16="http://schemas.microsoft.com/office/drawing/2014/main" id="{8EE66F3F-D193-7445-9BC9-2C61E5C4B9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28700" y="6029093"/>
            <a:ext cx="3200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/>
              <a:t>printed: A E G D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16CF24FE-F65E-DE45-A77D-A35DA9031601}"/>
              </a:ext>
            </a:extLst>
          </p:cNvPr>
          <p:cNvSpPr txBox="1"/>
          <p:nvPr/>
        </p:nvSpPr>
        <p:spPr>
          <a:xfrm>
            <a:off x="364274" y="2095500"/>
            <a:ext cx="504035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C00000"/>
                </a:solidFill>
              </a:rPr>
              <a:t>treeSearch</a:t>
            </a:r>
            <a:r>
              <a:rPr lang="en-US" sz="2400" dirty="0"/>
              <a:t>( </a:t>
            </a:r>
            <a:r>
              <a:rPr lang="en-US" sz="2400" dirty="0" err="1">
                <a:solidFill>
                  <a:srgbClr val="00B0F0"/>
                </a:solidFill>
              </a:rPr>
              <a:t>toVisit</a:t>
            </a:r>
            <a:r>
              <a:rPr lang="en-US" sz="2400" dirty="0"/>
              <a:t> )</a:t>
            </a:r>
          </a:p>
          <a:p>
            <a:r>
              <a:rPr lang="en-US" sz="2400" dirty="0"/>
              <a:t>     </a:t>
            </a:r>
            <a:r>
              <a:rPr lang="en-US" sz="2400" dirty="0">
                <a:solidFill>
                  <a:srgbClr val="0000FF"/>
                </a:solidFill>
              </a:rPr>
              <a:t>while</a:t>
            </a:r>
            <a:r>
              <a:rPr lang="en-US" sz="2400" dirty="0"/>
              <a:t> !</a:t>
            </a:r>
            <a:r>
              <a:rPr lang="en-US" sz="2400" dirty="0" err="1">
                <a:solidFill>
                  <a:srgbClr val="00B0F0"/>
                </a:solidFill>
              </a:rPr>
              <a:t>toVisit</a:t>
            </a:r>
            <a:r>
              <a:rPr lang="en-US" sz="2400" dirty="0" err="1"/>
              <a:t>.empty</a:t>
            </a:r>
            <a:r>
              <a:rPr lang="en-US" sz="2400" dirty="0"/>
              <a:t>()</a:t>
            </a:r>
          </a:p>
          <a:p>
            <a:r>
              <a:rPr lang="en-US" sz="2400" dirty="0"/>
              <a:t>          </a:t>
            </a:r>
            <a:r>
              <a:rPr lang="en-US" sz="2400" dirty="0">
                <a:solidFill>
                  <a:srgbClr val="00B0F0"/>
                </a:solidFill>
              </a:rPr>
              <a:t>v</a:t>
            </a:r>
            <a:r>
              <a:rPr lang="en-US" sz="2400" dirty="0"/>
              <a:t> = </a:t>
            </a:r>
            <a:r>
              <a:rPr lang="en-US" sz="2400" dirty="0" err="1">
                <a:solidFill>
                  <a:srgbClr val="00B0F0"/>
                </a:solidFill>
              </a:rPr>
              <a:t>toVisit</a:t>
            </a:r>
            <a:r>
              <a:rPr lang="en-US" sz="2400" dirty="0" err="1"/>
              <a:t>.remove</a:t>
            </a:r>
            <a:r>
              <a:rPr lang="en-US" sz="2400" dirty="0"/>
              <a:t>()</a:t>
            </a:r>
          </a:p>
          <a:p>
            <a:r>
              <a:rPr lang="en-US" sz="2400" dirty="0"/>
              <a:t>          </a:t>
            </a:r>
            <a:r>
              <a:rPr lang="en-US" sz="2400" dirty="0">
                <a:solidFill>
                  <a:srgbClr val="00B050"/>
                </a:solidFill>
              </a:rPr>
              <a:t>// visit v, e.g., print it out</a:t>
            </a:r>
          </a:p>
          <a:p>
            <a:r>
              <a:rPr lang="en-US" sz="2400" dirty="0"/>
              <a:t>          </a:t>
            </a:r>
            <a:r>
              <a:rPr lang="en-US" sz="2400" dirty="0">
                <a:solidFill>
                  <a:srgbClr val="0000FF"/>
                </a:solidFill>
              </a:rPr>
              <a:t>for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00B0F0"/>
                </a:solidFill>
              </a:rPr>
              <a:t>c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0000FF"/>
                </a:solidFill>
              </a:rPr>
              <a:t>in</a:t>
            </a:r>
            <a:r>
              <a:rPr lang="en-US" sz="2400" dirty="0"/>
              <a:t> </a:t>
            </a:r>
            <a:r>
              <a:rPr lang="en-US" sz="2400" dirty="0" err="1">
                <a:solidFill>
                  <a:srgbClr val="00B0F0"/>
                </a:solidFill>
              </a:rPr>
              <a:t>v</a:t>
            </a:r>
            <a:r>
              <a:rPr lang="en-US" sz="2400" dirty="0" err="1"/>
              <a:t>.getChildren</a:t>
            </a:r>
            <a:r>
              <a:rPr lang="en-US" sz="2400" dirty="0"/>
              <a:t>()</a:t>
            </a:r>
          </a:p>
          <a:p>
            <a:r>
              <a:rPr lang="en-US" sz="2400" dirty="0"/>
              <a:t>               </a:t>
            </a:r>
            <a:r>
              <a:rPr lang="en-US" sz="2400" dirty="0" err="1">
                <a:solidFill>
                  <a:srgbClr val="00B0F0"/>
                </a:solidFill>
              </a:rPr>
              <a:t>toVisit</a:t>
            </a:r>
            <a:r>
              <a:rPr lang="en-US" sz="2400" dirty="0" err="1"/>
              <a:t>.add</a:t>
            </a:r>
            <a:r>
              <a:rPr lang="en-US" sz="2400" dirty="0"/>
              <a:t>(c)</a:t>
            </a:r>
          </a:p>
        </p:txBody>
      </p:sp>
      <p:sp>
        <p:nvSpPr>
          <p:cNvPr id="35" name="Rectangle 32">
            <a:extLst>
              <a:ext uri="{FF2B5EF4-FFF2-40B4-BE49-F238E27FC236}">
                <a16:creationId xmlns:a16="http://schemas.microsoft.com/office/drawing/2014/main" id="{7009A886-E4F0-8E4B-A074-517EB47938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6884" y="2856518"/>
            <a:ext cx="3423424" cy="786287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CB36E5EA-7902-2F4C-B5A2-B3EFA27D91BF}"/>
              </a:ext>
            </a:extLst>
          </p:cNvPr>
          <p:cNvSpPr txBox="1"/>
          <p:nvPr/>
        </p:nvSpPr>
        <p:spPr>
          <a:xfrm>
            <a:off x="4813610" y="5354092"/>
            <a:ext cx="37839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9600"/>
                </a:solidFill>
              </a:rPr>
              <a:t>Frontier</a:t>
            </a:r>
            <a:r>
              <a:rPr lang="en-US" sz="2400" dirty="0"/>
              <a:t>: go as far down one branch as possible, working right to left</a:t>
            </a:r>
          </a:p>
        </p:txBody>
      </p:sp>
      <p:sp>
        <p:nvSpPr>
          <p:cNvPr id="2" name="Freeform 1">
            <a:extLst>
              <a:ext uri="{FF2B5EF4-FFF2-40B4-BE49-F238E27FC236}">
                <a16:creationId xmlns:a16="http://schemas.microsoft.com/office/drawing/2014/main" id="{170B4611-5C12-E545-9007-03B9D0B10C91}"/>
              </a:ext>
            </a:extLst>
          </p:cNvPr>
          <p:cNvSpPr/>
          <p:nvPr/>
        </p:nvSpPr>
        <p:spPr>
          <a:xfrm>
            <a:off x="6511926" y="1717288"/>
            <a:ext cx="1193567" cy="3088888"/>
          </a:xfrm>
          <a:custGeom>
            <a:avLst/>
            <a:gdLst>
              <a:gd name="connsiteX0" fmla="*/ 67294 w 1193567"/>
              <a:gd name="connsiteY0" fmla="*/ 0 h 3088888"/>
              <a:gd name="connsiteX1" fmla="*/ 123050 w 1193567"/>
              <a:gd name="connsiteY1" fmla="*/ 1226634 h 3088888"/>
              <a:gd name="connsiteX2" fmla="*/ 1193567 w 1193567"/>
              <a:gd name="connsiteY2" fmla="*/ 3088888 h 30888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93567" h="3088888">
                <a:moveTo>
                  <a:pt x="67294" y="0"/>
                </a:moveTo>
                <a:cubicBezTo>
                  <a:pt x="1316" y="355909"/>
                  <a:pt x="-64662" y="711819"/>
                  <a:pt x="123050" y="1226634"/>
                </a:cubicBezTo>
                <a:cubicBezTo>
                  <a:pt x="310762" y="1741449"/>
                  <a:pt x="1193567" y="3088888"/>
                  <a:pt x="1193567" y="3088888"/>
                </a:cubicBezTo>
              </a:path>
            </a:pathLst>
          </a:custGeom>
          <a:noFill/>
          <a:ln w="38100" cmpd="sng"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989787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2">
            <a:extLst>
              <a:ext uri="{FF2B5EF4-FFF2-40B4-BE49-F238E27FC236}">
                <a16:creationId xmlns:a16="http://schemas.microsoft.com/office/drawing/2014/main" id="{0FD67347-FA38-174A-8070-BA3E0D8ABB7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1596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Tree DFS</a:t>
            </a:r>
          </a:p>
        </p:txBody>
      </p:sp>
      <p:grpSp>
        <p:nvGrpSpPr>
          <p:cNvPr id="63490" name="Group 3">
            <a:extLst>
              <a:ext uri="{FF2B5EF4-FFF2-40B4-BE49-F238E27FC236}">
                <a16:creationId xmlns:a16="http://schemas.microsoft.com/office/drawing/2014/main" id="{8E40CC99-6095-9F4D-9452-23425CC55CF7}"/>
              </a:ext>
            </a:extLst>
          </p:cNvPr>
          <p:cNvGrpSpPr>
            <a:grpSpLocks/>
          </p:cNvGrpSpPr>
          <p:nvPr/>
        </p:nvGrpSpPr>
        <p:grpSpPr bwMode="auto">
          <a:xfrm>
            <a:off x="6781800" y="1828800"/>
            <a:ext cx="533400" cy="533400"/>
            <a:chOff x="1824" y="2736"/>
            <a:chExt cx="336" cy="336"/>
          </a:xfrm>
        </p:grpSpPr>
        <p:sp>
          <p:nvSpPr>
            <p:cNvPr id="63518" name="Oval 4">
              <a:extLst>
                <a:ext uri="{FF2B5EF4-FFF2-40B4-BE49-F238E27FC236}">
                  <a16:creationId xmlns:a16="http://schemas.microsoft.com/office/drawing/2014/main" id="{57AA6808-D62F-4A44-A6A0-0B6831E086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3519" name="Text Box 5">
              <a:extLst>
                <a:ext uri="{FF2B5EF4-FFF2-40B4-BE49-F238E27FC236}">
                  <a16:creationId xmlns:a16="http://schemas.microsoft.com/office/drawing/2014/main" id="{5842F0D7-4C8E-444E-947B-2E079C0085C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dirty="0"/>
                <a:t>A</a:t>
              </a:r>
            </a:p>
          </p:txBody>
        </p:sp>
      </p:grpSp>
      <p:grpSp>
        <p:nvGrpSpPr>
          <p:cNvPr id="63491" name="Group 6">
            <a:extLst>
              <a:ext uri="{FF2B5EF4-FFF2-40B4-BE49-F238E27FC236}">
                <a16:creationId xmlns:a16="http://schemas.microsoft.com/office/drawing/2014/main" id="{17481815-7003-7746-8AE1-DE526D914EBF}"/>
              </a:ext>
            </a:extLst>
          </p:cNvPr>
          <p:cNvGrpSpPr>
            <a:grpSpLocks/>
          </p:cNvGrpSpPr>
          <p:nvPr/>
        </p:nvGrpSpPr>
        <p:grpSpPr bwMode="auto">
          <a:xfrm>
            <a:off x="6019800" y="2819400"/>
            <a:ext cx="533400" cy="533400"/>
            <a:chOff x="1824" y="2736"/>
            <a:chExt cx="336" cy="336"/>
          </a:xfrm>
        </p:grpSpPr>
        <p:sp>
          <p:nvSpPr>
            <p:cNvPr id="63516" name="Oval 7">
              <a:extLst>
                <a:ext uri="{FF2B5EF4-FFF2-40B4-BE49-F238E27FC236}">
                  <a16:creationId xmlns:a16="http://schemas.microsoft.com/office/drawing/2014/main" id="{30A1A50D-ADCB-AF4C-A726-FBFA97452D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3517" name="Text Box 8">
              <a:extLst>
                <a:ext uri="{FF2B5EF4-FFF2-40B4-BE49-F238E27FC236}">
                  <a16:creationId xmlns:a16="http://schemas.microsoft.com/office/drawing/2014/main" id="{D04B0DEC-0080-AE40-9293-376D4B48DD0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dirty="0">
                  <a:solidFill>
                    <a:srgbClr val="0000FF"/>
                  </a:solidFill>
                </a:rPr>
                <a:t>B</a:t>
              </a:r>
            </a:p>
          </p:txBody>
        </p:sp>
      </p:grpSp>
      <p:grpSp>
        <p:nvGrpSpPr>
          <p:cNvPr id="63492" name="Group 9">
            <a:extLst>
              <a:ext uri="{FF2B5EF4-FFF2-40B4-BE49-F238E27FC236}">
                <a16:creationId xmlns:a16="http://schemas.microsoft.com/office/drawing/2014/main" id="{8C91900C-A4B9-E040-B91F-33753D470300}"/>
              </a:ext>
            </a:extLst>
          </p:cNvPr>
          <p:cNvGrpSpPr>
            <a:grpSpLocks/>
          </p:cNvGrpSpPr>
          <p:nvPr/>
        </p:nvGrpSpPr>
        <p:grpSpPr bwMode="auto">
          <a:xfrm>
            <a:off x="5638800" y="4038600"/>
            <a:ext cx="533400" cy="533400"/>
            <a:chOff x="1824" y="2736"/>
            <a:chExt cx="336" cy="336"/>
          </a:xfrm>
        </p:grpSpPr>
        <p:sp>
          <p:nvSpPr>
            <p:cNvPr id="63514" name="Oval 10">
              <a:extLst>
                <a:ext uri="{FF2B5EF4-FFF2-40B4-BE49-F238E27FC236}">
                  <a16:creationId xmlns:a16="http://schemas.microsoft.com/office/drawing/2014/main" id="{E2DF4779-1482-7B46-9A9A-0301BEF220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3515" name="Text Box 11">
              <a:extLst>
                <a:ext uri="{FF2B5EF4-FFF2-40B4-BE49-F238E27FC236}">
                  <a16:creationId xmlns:a16="http://schemas.microsoft.com/office/drawing/2014/main" id="{6EC27931-DAE4-4B40-B9D6-C5A49652628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C</a:t>
              </a:r>
            </a:p>
          </p:txBody>
        </p:sp>
      </p:grpSp>
      <p:grpSp>
        <p:nvGrpSpPr>
          <p:cNvPr id="63493" name="Group 12">
            <a:extLst>
              <a:ext uri="{FF2B5EF4-FFF2-40B4-BE49-F238E27FC236}">
                <a16:creationId xmlns:a16="http://schemas.microsoft.com/office/drawing/2014/main" id="{D47E112C-A2E6-BD47-A503-FBDF67EEAFE9}"/>
              </a:ext>
            </a:extLst>
          </p:cNvPr>
          <p:cNvGrpSpPr>
            <a:grpSpLocks/>
          </p:cNvGrpSpPr>
          <p:nvPr/>
        </p:nvGrpSpPr>
        <p:grpSpPr bwMode="auto">
          <a:xfrm>
            <a:off x="7848600" y="2819400"/>
            <a:ext cx="533400" cy="533400"/>
            <a:chOff x="1824" y="2736"/>
            <a:chExt cx="336" cy="336"/>
          </a:xfrm>
        </p:grpSpPr>
        <p:sp>
          <p:nvSpPr>
            <p:cNvPr id="63512" name="Oval 13">
              <a:extLst>
                <a:ext uri="{FF2B5EF4-FFF2-40B4-BE49-F238E27FC236}">
                  <a16:creationId xmlns:a16="http://schemas.microsoft.com/office/drawing/2014/main" id="{93B8F36F-70CF-E74D-9A97-B28E2371ED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3513" name="Text Box 14">
              <a:extLst>
                <a:ext uri="{FF2B5EF4-FFF2-40B4-BE49-F238E27FC236}">
                  <a16:creationId xmlns:a16="http://schemas.microsoft.com/office/drawing/2014/main" id="{A9FF7ECB-2888-D04A-9DE5-50F43E4D042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dirty="0"/>
                <a:t>E</a:t>
              </a:r>
            </a:p>
          </p:txBody>
        </p:sp>
      </p:grpSp>
      <p:grpSp>
        <p:nvGrpSpPr>
          <p:cNvPr id="63494" name="Group 15">
            <a:extLst>
              <a:ext uri="{FF2B5EF4-FFF2-40B4-BE49-F238E27FC236}">
                <a16:creationId xmlns:a16="http://schemas.microsoft.com/office/drawing/2014/main" id="{99F98BF5-FB2B-3647-8F17-508D76D00478}"/>
              </a:ext>
            </a:extLst>
          </p:cNvPr>
          <p:cNvGrpSpPr>
            <a:grpSpLocks/>
          </p:cNvGrpSpPr>
          <p:nvPr/>
        </p:nvGrpSpPr>
        <p:grpSpPr bwMode="auto">
          <a:xfrm>
            <a:off x="6858000" y="2895600"/>
            <a:ext cx="533400" cy="533400"/>
            <a:chOff x="1824" y="2736"/>
            <a:chExt cx="336" cy="336"/>
          </a:xfrm>
        </p:grpSpPr>
        <p:sp>
          <p:nvSpPr>
            <p:cNvPr id="63510" name="Oval 16">
              <a:extLst>
                <a:ext uri="{FF2B5EF4-FFF2-40B4-BE49-F238E27FC236}">
                  <a16:creationId xmlns:a16="http://schemas.microsoft.com/office/drawing/2014/main" id="{E6CB1931-545F-AB49-88CD-303D74B75D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3511" name="Text Box 17">
              <a:extLst>
                <a:ext uri="{FF2B5EF4-FFF2-40B4-BE49-F238E27FC236}">
                  <a16:creationId xmlns:a16="http://schemas.microsoft.com/office/drawing/2014/main" id="{22E03F51-FAE9-EF49-BBDF-6BA5F86D413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D</a:t>
              </a:r>
            </a:p>
          </p:txBody>
        </p:sp>
      </p:grpSp>
      <p:sp>
        <p:nvSpPr>
          <p:cNvPr id="63495" name="Line 18">
            <a:extLst>
              <a:ext uri="{FF2B5EF4-FFF2-40B4-BE49-F238E27FC236}">
                <a16:creationId xmlns:a16="http://schemas.microsoft.com/office/drawing/2014/main" id="{8D93CFFA-3466-934F-8073-3C17C9205FA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162800" y="23622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63496" name="Group 19">
            <a:extLst>
              <a:ext uri="{FF2B5EF4-FFF2-40B4-BE49-F238E27FC236}">
                <a16:creationId xmlns:a16="http://schemas.microsoft.com/office/drawing/2014/main" id="{DCB6E008-B5B2-B64E-AE1A-7D2647215475}"/>
              </a:ext>
            </a:extLst>
          </p:cNvPr>
          <p:cNvGrpSpPr>
            <a:grpSpLocks/>
          </p:cNvGrpSpPr>
          <p:nvPr/>
        </p:nvGrpSpPr>
        <p:grpSpPr bwMode="auto">
          <a:xfrm>
            <a:off x="6400800" y="4038600"/>
            <a:ext cx="533400" cy="533400"/>
            <a:chOff x="1824" y="2736"/>
            <a:chExt cx="336" cy="336"/>
          </a:xfrm>
        </p:grpSpPr>
        <p:sp>
          <p:nvSpPr>
            <p:cNvPr id="63508" name="Oval 20">
              <a:extLst>
                <a:ext uri="{FF2B5EF4-FFF2-40B4-BE49-F238E27FC236}">
                  <a16:creationId xmlns:a16="http://schemas.microsoft.com/office/drawing/2014/main" id="{3A465F7F-CE86-314C-ACD9-9D75AC7A79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3509" name="Text Box 21">
              <a:extLst>
                <a:ext uri="{FF2B5EF4-FFF2-40B4-BE49-F238E27FC236}">
                  <a16:creationId xmlns:a16="http://schemas.microsoft.com/office/drawing/2014/main" id="{7A65937A-FD76-5946-BE25-2BCB1F7D163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F</a:t>
              </a:r>
            </a:p>
          </p:txBody>
        </p:sp>
      </p:grpSp>
      <p:grpSp>
        <p:nvGrpSpPr>
          <p:cNvPr id="63497" name="Group 22">
            <a:extLst>
              <a:ext uri="{FF2B5EF4-FFF2-40B4-BE49-F238E27FC236}">
                <a16:creationId xmlns:a16="http://schemas.microsoft.com/office/drawing/2014/main" id="{96DB443B-CFBE-1C4C-A080-3EB6209F8179}"/>
              </a:ext>
            </a:extLst>
          </p:cNvPr>
          <p:cNvGrpSpPr>
            <a:grpSpLocks/>
          </p:cNvGrpSpPr>
          <p:nvPr/>
        </p:nvGrpSpPr>
        <p:grpSpPr bwMode="auto">
          <a:xfrm>
            <a:off x="7924800" y="4038600"/>
            <a:ext cx="533400" cy="533400"/>
            <a:chOff x="1824" y="2736"/>
            <a:chExt cx="336" cy="336"/>
          </a:xfrm>
        </p:grpSpPr>
        <p:sp>
          <p:nvSpPr>
            <p:cNvPr id="63506" name="Oval 23">
              <a:extLst>
                <a:ext uri="{FF2B5EF4-FFF2-40B4-BE49-F238E27FC236}">
                  <a16:creationId xmlns:a16="http://schemas.microsoft.com/office/drawing/2014/main" id="{74A08587-B057-BC42-A52C-1C2C7CF2A3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3507" name="Text Box 24">
              <a:extLst>
                <a:ext uri="{FF2B5EF4-FFF2-40B4-BE49-F238E27FC236}">
                  <a16:creationId xmlns:a16="http://schemas.microsoft.com/office/drawing/2014/main" id="{3F320D62-EF97-3848-94A0-C2C231F5F92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G</a:t>
              </a:r>
            </a:p>
          </p:txBody>
        </p:sp>
      </p:grpSp>
      <p:sp>
        <p:nvSpPr>
          <p:cNvPr id="63498" name="Line 25">
            <a:extLst>
              <a:ext uri="{FF2B5EF4-FFF2-40B4-BE49-F238E27FC236}">
                <a16:creationId xmlns:a16="http://schemas.microsoft.com/office/drawing/2014/main" id="{C7BDF10F-1FA3-4241-ACC2-38DB90AAAC1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400800" y="2286000"/>
            <a:ext cx="457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499" name="Line 26">
            <a:extLst>
              <a:ext uri="{FF2B5EF4-FFF2-40B4-BE49-F238E27FC236}">
                <a16:creationId xmlns:a16="http://schemas.microsoft.com/office/drawing/2014/main" id="{A874BE1E-95CA-D748-BC8B-6FA0171A8DB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943600" y="3352800"/>
            <a:ext cx="228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00" name="Line 27">
            <a:extLst>
              <a:ext uri="{FF2B5EF4-FFF2-40B4-BE49-F238E27FC236}">
                <a16:creationId xmlns:a16="http://schemas.microsoft.com/office/drawing/2014/main" id="{56415375-85BA-6C46-8409-AC201BEA1ED2}"/>
              </a:ext>
            </a:extLst>
          </p:cNvPr>
          <p:cNvSpPr>
            <a:spLocks noChangeShapeType="1"/>
          </p:cNvSpPr>
          <p:nvPr/>
        </p:nvSpPr>
        <p:spPr bwMode="auto">
          <a:xfrm>
            <a:off x="6324600" y="3352800"/>
            <a:ext cx="3048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01" name="Line 28">
            <a:extLst>
              <a:ext uri="{FF2B5EF4-FFF2-40B4-BE49-F238E27FC236}">
                <a16:creationId xmlns:a16="http://schemas.microsoft.com/office/drawing/2014/main" id="{F88F3C18-4DF6-9C4C-B1B0-4D9F76FDA7A7}"/>
              </a:ext>
            </a:extLst>
          </p:cNvPr>
          <p:cNvSpPr>
            <a:spLocks noChangeShapeType="1"/>
          </p:cNvSpPr>
          <p:nvPr/>
        </p:nvSpPr>
        <p:spPr bwMode="auto">
          <a:xfrm>
            <a:off x="7315200" y="2209800"/>
            <a:ext cx="685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02" name="Line 29">
            <a:extLst>
              <a:ext uri="{FF2B5EF4-FFF2-40B4-BE49-F238E27FC236}">
                <a16:creationId xmlns:a16="http://schemas.microsoft.com/office/drawing/2014/main" id="{CCABC929-C491-5240-832C-EB3DF8CD8B21}"/>
              </a:ext>
            </a:extLst>
          </p:cNvPr>
          <p:cNvSpPr>
            <a:spLocks noChangeShapeType="1"/>
          </p:cNvSpPr>
          <p:nvPr/>
        </p:nvSpPr>
        <p:spPr bwMode="auto">
          <a:xfrm>
            <a:off x="8153400" y="33528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04" name="Text Box 31">
            <a:extLst>
              <a:ext uri="{FF2B5EF4-FFF2-40B4-BE49-F238E27FC236}">
                <a16:creationId xmlns:a16="http://schemas.microsoft.com/office/drawing/2014/main" id="{FB3B711E-7974-7A4B-93ED-AEAEF62E83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863" y="5500687"/>
            <a:ext cx="445119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 err="1"/>
              <a:t>toVisit</a:t>
            </a:r>
            <a:r>
              <a:rPr lang="en-US" altLang="en-US" sz="2800" dirty="0"/>
              <a:t>-stack: </a:t>
            </a:r>
          </a:p>
        </p:txBody>
      </p:sp>
      <p:sp>
        <p:nvSpPr>
          <p:cNvPr id="33" name="Text Box 37">
            <a:extLst>
              <a:ext uri="{FF2B5EF4-FFF2-40B4-BE49-F238E27FC236}">
                <a16:creationId xmlns:a16="http://schemas.microsoft.com/office/drawing/2014/main" id="{8EE66F3F-D193-7445-9BC9-2C61E5C4B9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28700" y="6029093"/>
            <a:ext cx="3200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/>
              <a:t>printed: A E G D </a:t>
            </a:r>
            <a:r>
              <a:rPr lang="en-US" altLang="en-US" sz="2800" dirty="0">
                <a:solidFill>
                  <a:srgbClr val="0000FF"/>
                </a:solidFill>
              </a:rPr>
              <a:t>B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16CF24FE-F65E-DE45-A77D-A35DA9031601}"/>
              </a:ext>
            </a:extLst>
          </p:cNvPr>
          <p:cNvSpPr txBox="1"/>
          <p:nvPr/>
        </p:nvSpPr>
        <p:spPr>
          <a:xfrm>
            <a:off x="364274" y="2095500"/>
            <a:ext cx="504035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C00000"/>
                </a:solidFill>
              </a:rPr>
              <a:t>treeSearch</a:t>
            </a:r>
            <a:r>
              <a:rPr lang="en-US" sz="2400" dirty="0"/>
              <a:t>( </a:t>
            </a:r>
            <a:r>
              <a:rPr lang="en-US" sz="2400" dirty="0" err="1">
                <a:solidFill>
                  <a:srgbClr val="00B0F0"/>
                </a:solidFill>
              </a:rPr>
              <a:t>toVisit</a:t>
            </a:r>
            <a:r>
              <a:rPr lang="en-US" sz="2400" dirty="0"/>
              <a:t> )</a:t>
            </a:r>
          </a:p>
          <a:p>
            <a:r>
              <a:rPr lang="en-US" sz="2400" dirty="0"/>
              <a:t>     </a:t>
            </a:r>
            <a:r>
              <a:rPr lang="en-US" sz="2400" dirty="0">
                <a:solidFill>
                  <a:srgbClr val="0000FF"/>
                </a:solidFill>
              </a:rPr>
              <a:t>while</a:t>
            </a:r>
            <a:r>
              <a:rPr lang="en-US" sz="2400" dirty="0"/>
              <a:t> !</a:t>
            </a:r>
            <a:r>
              <a:rPr lang="en-US" sz="2400" dirty="0" err="1">
                <a:solidFill>
                  <a:srgbClr val="00B0F0"/>
                </a:solidFill>
              </a:rPr>
              <a:t>toVisit</a:t>
            </a:r>
            <a:r>
              <a:rPr lang="en-US" sz="2400" dirty="0" err="1"/>
              <a:t>.empty</a:t>
            </a:r>
            <a:r>
              <a:rPr lang="en-US" sz="2400" dirty="0"/>
              <a:t>()</a:t>
            </a:r>
          </a:p>
          <a:p>
            <a:r>
              <a:rPr lang="en-US" sz="2400" dirty="0"/>
              <a:t>          </a:t>
            </a:r>
            <a:r>
              <a:rPr lang="en-US" sz="2400" dirty="0">
                <a:solidFill>
                  <a:srgbClr val="00B0F0"/>
                </a:solidFill>
              </a:rPr>
              <a:t>v</a:t>
            </a:r>
            <a:r>
              <a:rPr lang="en-US" sz="2400" dirty="0"/>
              <a:t> = </a:t>
            </a:r>
            <a:r>
              <a:rPr lang="en-US" sz="2400" dirty="0" err="1">
                <a:solidFill>
                  <a:srgbClr val="00B0F0"/>
                </a:solidFill>
              </a:rPr>
              <a:t>toVisit</a:t>
            </a:r>
            <a:r>
              <a:rPr lang="en-US" sz="2400" dirty="0" err="1"/>
              <a:t>.remove</a:t>
            </a:r>
            <a:r>
              <a:rPr lang="en-US" sz="2400" dirty="0"/>
              <a:t>()</a:t>
            </a:r>
          </a:p>
          <a:p>
            <a:r>
              <a:rPr lang="en-US" sz="2400" dirty="0"/>
              <a:t>          </a:t>
            </a:r>
            <a:r>
              <a:rPr lang="en-US" sz="2400" dirty="0">
                <a:solidFill>
                  <a:srgbClr val="00B050"/>
                </a:solidFill>
              </a:rPr>
              <a:t>// visit v, e.g., print it out</a:t>
            </a:r>
          </a:p>
          <a:p>
            <a:r>
              <a:rPr lang="en-US" sz="2400" dirty="0"/>
              <a:t>          </a:t>
            </a:r>
            <a:r>
              <a:rPr lang="en-US" sz="2400" dirty="0">
                <a:solidFill>
                  <a:srgbClr val="0000FF"/>
                </a:solidFill>
              </a:rPr>
              <a:t>for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00B0F0"/>
                </a:solidFill>
              </a:rPr>
              <a:t>c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0000FF"/>
                </a:solidFill>
              </a:rPr>
              <a:t>in</a:t>
            </a:r>
            <a:r>
              <a:rPr lang="en-US" sz="2400" dirty="0"/>
              <a:t> </a:t>
            </a:r>
            <a:r>
              <a:rPr lang="en-US" sz="2400" dirty="0" err="1">
                <a:solidFill>
                  <a:srgbClr val="00B0F0"/>
                </a:solidFill>
              </a:rPr>
              <a:t>v</a:t>
            </a:r>
            <a:r>
              <a:rPr lang="en-US" sz="2400" dirty="0" err="1"/>
              <a:t>.getChildren</a:t>
            </a:r>
            <a:r>
              <a:rPr lang="en-US" sz="2400" dirty="0"/>
              <a:t>()</a:t>
            </a:r>
          </a:p>
          <a:p>
            <a:r>
              <a:rPr lang="en-US" sz="2400" dirty="0"/>
              <a:t>               </a:t>
            </a:r>
            <a:r>
              <a:rPr lang="en-US" sz="2400" dirty="0" err="1">
                <a:solidFill>
                  <a:srgbClr val="00B0F0"/>
                </a:solidFill>
              </a:rPr>
              <a:t>toVisit</a:t>
            </a:r>
            <a:r>
              <a:rPr lang="en-US" sz="2400" dirty="0" err="1"/>
              <a:t>.add</a:t>
            </a:r>
            <a:r>
              <a:rPr lang="en-US" sz="2400" dirty="0"/>
              <a:t>(c)</a:t>
            </a:r>
          </a:p>
        </p:txBody>
      </p:sp>
      <p:sp>
        <p:nvSpPr>
          <p:cNvPr id="35" name="Rectangle 32">
            <a:extLst>
              <a:ext uri="{FF2B5EF4-FFF2-40B4-BE49-F238E27FC236}">
                <a16:creationId xmlns:a16="http://schemas.microsoft.com/office/drawing/2014/main" id="{7009A886-E4F0-8E4B-A074-517EB47938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6884" y="2856518"/>
            <a:ext cx="3423424" cy="786287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3598515108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2">
            <a:extLst>
              <a:ext uri="{FF2B5EF4-FFF2-40B4-BE49-F238E27FC236}">
                <a16:creationId xmlns:a16="http://schemas.microsoft.com/office/drawing/2014/main" id="{0FD67347-FA38-174A-8070-BA3E0D8ABB7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1596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Tree DFS</a:t>
            </a:r>
          </a:p>
        </p:txBody>
      </p:sp>
      <p:grpSp>
        <p:nvGrpSpPr>
          <p:cNvPr id="63490" name="Group 3">
            <a:extLst>
              <a:ext uri="{FF2B5EF4-FFF2-40B4-BE49-F238E27FC236}">
                <a16:creationId xmlns:a16="http://schemas.microsoft.com/office/drawing/2014/main" id="{8E40CC99-6095-9F4D-9452-23425CC55CF7}"/>
              </a:ext>
            </a:extLst>
          </p:cNvPr>
          <p:cNvGrpSpPr>
            <a:grpSpLocks/>
          </p:cNvGrpSpPr>
          <p:nvPr/>
        </p:nvGrpSpPr>
        <p:grpSpPr bwMode="auto">
          <a:xfrm>
            <a:off x="6781800" y="1828800"/>
            <a:ext cx="533400" cy="533400"/>
            <a:chOff x="1824" y="2736"/>
            <a:chExt cx="336" cy="336"/>
          </a:xfrm>
        </p:grpSpPr>
        <p:sp>
          <p:nvSpPr>
            <p:cNvPr id="63518" name="Oval 4">
              <a:extLst>
                <a:ext uri="{FF2B5EF4-FFF2-40B4-BE49-F238E27FC236}">
                  <a16:creationId xmlns:a16="http://schemas.microsoft.com/office/drawing/2014/main" id="{57AA6808-D62F-4A44-A6A0-0B6831E086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3519" name="Text Box 5">
              <a:extLst>
                <a:ext uri="{FF2B5EF4-FFF2-40B4-BE49-F238E27FC236}">
                  <a16:creationId xmlns:a16="http://schemas.microsoft.com/office/drawing/2014/main" id="{5842F0D7-4C8E-444E-947B-2E079C0085C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dirty="0"/>
                <a:t>A</a:t>
              </a:r>
            </a:p>
          </p:txBody>
        </p:sp>
      </p:grpSp>
      <p:grpSp>
        <p:nvGrpSpPr>
          <p:cNvPr id="63491" name="Group 6">
            <a:extLst>
              <a:ext uri="{FF2B5EF4-FFF2-40B4-BE49-F238E27FC236}">
                <a16:creationId xmlns:a16="http://schemas.microsoft.com/office/drawing/2014/main" id="{17481815-7003-7746-8AE1-DE526D914EBF}"/>
              </a:ext>
            </a:extLst>
          </p:cNvPr>
          <p:cNvGrpSpPr>
            <a:grpSpLocks/>
          </p:cNvGrpSpPr>
          <p:nvPr/>
        </p:nvGrpSpPr>
        <p:grpSpPr bwMode="auto">
          <a:xfrm>
            <a:off x="6019800" y="2819400"/>
            <a:ext cx="533400" cy="533400"/>
            <a:chOff x="1824" y="2736"/>
            <a:chExt cx="336" cy="336"/>
          </a:xfrm>
        </p:grpSpPr>
        <p:sp>
          <p:nvSpPr>
            <p:cNvPr id="63516" name="Oval 7">
              <a:extLst>
                <a:ext uri="{FF2B5EF4-FFF2-40B4-BE49-F238E27FC236}">
                  <a16:creationId xmlns:a16="http://schemas.microsoft.com/office/drawing/2014/main" id="{30A1A50D-ADCB-AF4C-A726-FBFA97452D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3517" name="Text Box 8">
              <a:extLst>
                <a:ext uri="{FF2B5EF4-FFF2-40B4-BE49-F238E27FC236}">
                  <a16:creationId xmlns:a16="http://schemas.microsoft.com/office/drawing/2014/main" id="{D04B0DEC-0080-AE40-9293-376D4B48DD0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dirty="0">
                  <a:solidFill>
                    <a:srgbClr val="0000FF"/>
                  </a:solidFill>
                </a:rPr>
                <a:t>B</a:t>
              </a:r>
            </a:p>
          </p:txBody>
        </p:sp>
      </p:grpSp>
      <p:grpSp>
        <p:nvGrpSpPr>
          <p:cNvPr id="63492" name="Group 9">
            <a:extLst>
              <a:ext uri="{FF2B5EF4-FFF2-40B4-BE49-F238E27FC236}">
                <a16:creationId xmlns:a16="http://schemas.microsoft.com/office/drawing/2014/main" id="{8C91900C-A4B9-E040-B91F-33753D470300}"/>
              </a:ext>
            </a:extLst>
          </p:cNvPr>
          <p:cNvGrpSpPr>
            <a:grpSpLocks/>
          </p:cNvGrpSpPr>
          <p:nvPr/>
        </p:nvGrpSpPr>
        <p:grpSpPr bwMode="auto">
          <a:xfrm>
            <a:off x="5638800" y="4038600"/>
            <a:ext cx="533400" cy="533400"/>
            <a:chOff x="1824" y="2736"/>
            <a:chExt cx="336" cy="336"/>
          </a:xfrm>
        </p:grpSpPr>
        <p:sp>
          <p:nvSpPr>
            <p:cNvPr id="63514" name="Oval 10">
              <a:extLst>
                <a:ext uri="{FF2B5EF4-FFF2-40B4-BE49-F238E27FC236}">
                  <a16:creationId xmlns:a16="http://schemas.microsoft.com/office/drawing/2014/main" id="{E2DF4779-1482-7B46-9A9A-0301BEF220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3515" name="Text Box 11">
              <a:extLst>
                <a:ext uri="{FF2B5EF4-FFF2-40B4-BE49-F238E27FC236}">
                  <a16:creationId xmlns:a16="http://schemas.microsoft.com/office/drawing/2014/main" id="{6EC27931-DAE4-4B40-B9D6-C5A49652628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C</a:t>
              </a:r>
            </a:p>
          </p:txBody>
        </p:sp>
      </p:grpSp>
      <p:grpSp>
        <p:nvGrpSpPr>
          <p:cNvPr id="63493" name="Group 12">
            <a:extLst>
              <a:ext uri="{FF2B5EF4-FFF2-40B4-BE49-F238E27FC236}">
                <a16:creationId xmlns:a16="http://schemas.microsoft.com/office/drawing/2014/main" id="{D47E112C-A2E6-BD47-A503-FBDF67EEAFE9}"/>
              </a:ext>
            </a:extLst>
          </p:cNvPr>
          <p:cNvGrpSpPr>
            <a:grpSpLocks/>
          </p:cNvGrpSpPr>
          <p:nvPr/>
        </p:nvGrpSpPr>
        <p:grpSpPr bwMode="auto">
          <a:xfrm>
            <a:off x="7848600" y="2819400"/>
            <a:ext cx="533400" cy="533400"/>
            <a:chOff x="1824" y="2736"/>
            <a:chExt cx="336" cy="336"/>
          </a:xfrm>
        </p:grpSpPr>
        <p:sp>
          <p:nvSpPr>
            <p:cNvPr id="63512" name="Oval 13">
              <a:extLst>
                <a:ext uri="{FF2B5EF4-FFF2-40B4-BE49-F238E27FC236}">
                  <a16:creationId xmlns:a16="http://schemas.microsoft.com/office/drawing/2014/main" id="{93B8F36F-70CF-E74D-9A97-B28E2371ED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3513" name="Text Box 14">
              <a:extLst>
                <a:ext uri="{FF2B5EF4-FFF2-40B4-BE49-F238E27FC236}">
                  <a16:creationId xmlns:a16="http://schemas.microsoft.com/office/drawing/2014/main" id="{A9FF7ECB-2888-D04A-9DE5-50F43E4D042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dirty="0"/>
                <a:t>E</a:t>
              </a:r>
            </a:p>
          </p:txBody>
        </p:sp>
      </p:grpSp>
      <p:grpSp>
        <p:nvGrpSpPr>
          <p:cNvPr id="63494" name="Group 15">
            <a:extLst>
              <a:ext uri="{FF2B5EF4-FFF2-40B4-BE49-F238E27FC236}">
                <a16:creationId xmlns:a16="http://schemas.microsoft.com/office/drawing/2014/main" id="{99F98BF5-FB2B-3647-8F17-508D76D00478}"/>
              </a:ext>
            </a:extLst>
          </p:cNvPr>
          <p:cNvGrpSpPr>
            <a:grpSpLocks/>
          </p:cNvGrpSpPr>
          <p:nvPr/>
        </p:nvGrpSpPr>
        <p:grpSpPr bwMode="auto">
          <a:xfrm>
            <a:off x="6858000" y="2895600"/>
            <a:ext cx="533400" cy="533400"/>
            <a:chOff x="1824" y="2736"/>
            <a:chExt cx="336" cy="336"/>
          </a:xfrm>
        </p:grpSpPr>
        <p:sp>
          <p:nvSpPr>
            <p:cNvPr id="63510" name="Oval 16">
              <a:extLst>
                <a:ext uri="{FF2B5EF4-FFF2-40B4-BE49-F238E27FC236}">
                  <a16:creationId xmlns:a16="http://schemas.microsoft.com/office/drawing/2014/main" id="{E6CB1931-545F-AB49-88CD-303D74B75D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3511" name="Text Box 17">
              <a:extLst>
                <a:ext uri="{FF2B5EF4-FFF2-40B4-BE49-F238E27FC236}">
                  <a16:creationId xmlns:a16="http://schemas.microsoft.com/office/drawing/2014/main" id="{22E03F51-FAE9-EF49-BBDF-6BA5F86D413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D</a:t>
              </a:r>
            </a:p>
          </p:txBody>
        </p:sp>
      </p:grpSp>
      <p:sp>
        <p:nvSpPr>
          <p:cNvPr id="63495" name="Line 18">
            <a:extLst>
              <a:ext uri="{FF2B5EF4-FFF2-40B4-BE49-F238E27FC236}">
                <a16:creationId xmlns:a16="http://schemas.microsoft.com/office/drawing/2014/main" id="{8D93CFFA-3466-934F-8073-3C17C9205FA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162800" y="23622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63496" name="Group 19">
            <a:extLst>
              <a:ext uri="{FF2B5EF4-FFF2-40B4-BE49-F238E27FC236}">
                <a16:creationId xmlns:a16="http://schemas.microsoft.com/office/drawing/2014/main" id="{DCB6E008-B5B2-B64E-AE1A-7D2647215475}"/>
              </a:ext>
            </a:extLst>
          </p:cNvPr>
          <p:cNvGrpSpPr>
            <a:grpSpLocks/>
          </p:cNvGrpSpPr>
          <p:nvPr/>
        </p:nvGrpSpPr>
        <p:grpSpPr bwMode="auto">
          <a:xfrm>
            <a:off x="6400800" y="4038600"/>
            <a:ext cx="533400" cy="533400"/>
            <a:chOff x="1824" y="2736"/>
            <a:chExt cx="336" cy="336"/>
          </a:xfrm>
        </p:grpSpPr>
        <p:sp>
          <p:nvSpPr>
            <p:cNvPr id="63508" name="Oval 20">
              <a:extLst>
                <a:ext uri="{FF2B5EF4-FFF2-40B4-BE49-F238E27FC236}">
                  <a16:creationId xmlns:a16="http://schemas.microsoft.com/office/drawing/2014/main" id="{3A465F7F-CE86-314C-ACD9-9D75AC7A79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3509" name="Text Box 21">
              <a:extLst>
                <a:ext uri="{FF2B5EF4-FFF2-40B4-BE49-F238E27FC236}">
                  <a16:creationId xmlns:a16="http://schemas.microsoft.com/office/drawing/2014/main" id="{7A65937A-FD76-5946-BE25-2BCB1F7D163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F</a:t>
              </a:r>
            </a:p>
          </p:txBody>
        </p:sp>
      </p:grpSp>
      <p:grpSp>
        <p:nvGrpSpPr>
          <p:cNvPr id="63497" name="Group 22">
            <a:extLst>
              <a:ext uri="{FF2B5EF4-FFF2-40B4-BE49-F238E27FC236}">
                <a16:creationId xmlns:a16="http://schemas.microsoft.com/office/drawing/2014/main" id="{96DB443B-CFBE-1C4C-A080-3EB6209F8179}"/>
              </a:ext>
            </a:extLst>
          </p:cNvPr>
          <p:cNvGrpSpPr>
            <a:grpSpLocks/>
          </p:cNvGrpSpPr>
          <p:nvPr/>
        </p:nvGrpSpPr>
        <p:grpSpPr bwMode="auto">
          <a:xfrm>
            <a:off x="7924800" y="4038600"/>
            <a:ext cx="533400" cy="533400"/>
            <a:chOff x="1824" y="2736"/>
            <a:chExt cx="336" cy="336"/>
          </a:xfrm>
        </p:grpSpPr>
        <p:sp>
          <p:nvSpPr>
            <p:cNvPr id="63506" name="Oval 23">
              <a:extLst>
                <a:ext uri="{FF2B5EF4-FFF2-40B4-BE49-F238E27FC236}">
                  <a16:creationId xmlns:a16="http://schemas.microsoft.com/office/drawing/2014/main" id="{74A08587-B057-BC42-A52C-1C2C7CF2A3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3507" name="Text Box 24">
              <a:extLst>
                <a:ext uri="{FF2B5EF4-FFF2-40B4-BE49-F238E27FC236}">
                  <a16:creationId xmlns:a16="http://schemas.microsoft.com/office/drawing/2014/main" id="{3F320D62-EF97-3848-94A0-C2C231F5F92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G</a:t>
              </a:r>
            </a:p>
          </p:txBody>
        </p:sp>
      </p:grpSp>
      <p:sp>
        <p:nvSpPr>
          <p:cNvPr id="63498" name="Line 25">
            <a:extLst>
              <a:ext uri="{FF2B5EF4-FFF2-40B4-BE49-F238E27FC236}">
                <a16:creationId xmlns:a16="http://schemas.microsoft.com/office/drawing/2014/main" id="{C7BDF10F-1FA3-4241-ACC2-38DB90AAAC1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400800" y="2286000"/>
            <a:ext cx="457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499" name="Line 26">
            <a:extLst>
              <a:ext uri="{FF2B5EF4-FFF2-40B4-BE49-F238E27FC236}">
                <a16:creationId xmlns:a16="http://schemas.microsoft.com/office/drawing/2014/main" id="{A874BE1E-95CA-D748-BC8B-6FA0171A8DB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943600" y="3352800"/>
            <a:ext cx="228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00" name="Line 27">
            <a:extLst>
              <a:ext uri="{FF2B5EF4-FFF2-40B4-BE49-F238E27FC236}">
                <a16:creationId xmlns:a16="http://schemas.microsoft.com/office/drawing/2014/main" id="{56415375-85BA-6C46-8409-AC201BEA1ED2}"/>
              </a:ext>
            </a:extLst>
          </p:cNvPr>
          <p:cNvSpPr>
            <a:spLocks noChangeShapeType="1"/>
          </p:cNvSpPr>
          <p:nvPr/>
        </p:nvSpPr>
        <p:spPr bwMode="auto">
          <a:xfrm>
            <a:off x="6324600" y="3352800"/>
            <a:ext cx="3048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01" name="Line 28">
            <a:extLst>
              <a:ext uri="{FF2B5EF4-FFF2-40B4-BE49-F238E27FC236}">
                <a16:creationId xmlns:a16="http://schemas.microsoft.com/office/drawing/2014/main" id="{F88F3C18-4DF6-9C4C-B1B0-4D9F76FDA7A7}"/>
              </a:ext>
            </a:extLst>
          </p:cNvPr>
          <p:cNvSpPr>
            <a:spLocks noChangeShapeType="1"/>
          </p:cNvSpPr>
          <p:nvPr/>
        </p:nvSpPr>
        <p:spPr bwMode="auto">
          <a:xfrm>
            <a:off x="7315200" y="2209800"/>
            <a:ext cx="685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02" name="Line 29">
            <a:extLst>
              <a:ext uri="{FF2B5EF4-FFF2-40B4-BE49-F238E27FC236}">
                <a16:creationId xmlns:a16="http://schemas.microsoft.com/office/drawing/2014/main" id="{CCABC929-C491-5240-832C-EB3DF8CD8B21}"/>
              </a:ext>
            </a:extLst>
          </p:cNvPr>
          <p:cNvSpPr>
            <a:spLocks noChangeShapeType="1"/>
          </p:cNvSpPr>
          <p:nvPr/>
        </p:nvSpPr>
        <p:spPr bwMode="auto">
          <a:xfrm>
            <a:off x="8153400" y="33528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04" name="Text Box 31">
            <a:extLst>
              <a:ext uri="{FF2B5EF4-FFF2-40B4-BE49-F238E27FC236}">
                <a16:creationId xmlns:a16="http://schemas.microsoft.com/office/drawing/2014/main" id="{FB3B711E-7974-7A4B-93ED-AEAEF62E83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863" y="5500687"/>
            <a:ext cx="445119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 err="1"/>
              <a:t>toVisit</a:t>
            </a:r>
            <a:r>
              <a:rPr lang="en-US" altLang="en-US" sz="2800" dirty="0"/>
              <a:t>-stack: </a:t>
            </a:r>
          </a:p>
        </p:txBody>
      </p:sp>
      <p:sp>
        <p:nvSpPr>
          <p:cNvPr id="33" name="Text Box 37">
            <a:extLst>
              <a:ext uri="{FF2B5EF4-FFF2-40B4-BE49-F238E27FC236}">
                <a16:creationId xmlns:a16="http://schemas.microsoft.com/office/drawing/2014/main" id="{8EE66F3F-D193-7445-9BC9-2C61E5C4B9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28700" y="6029093"/>
            <a:ext cx="3200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/>
              <a:t>printed: A E G D </a:t>
            </a:r>
            <a:r>
              <a:rPr lang="en-US" altLang="en-US" sz="2800" dirty="0">
                <a:solidFill>
                  <a:srgbClr val="FF0000"/>
                </a:solidFill>
              </a:rPr>
              <a:t>B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16CF24FE-F65E-DE45-A77D-A35DA9031601}"/>
              </a:ext>
            </a:extLst>
          </p:cNvPr>
          <p:cNvSpPr txBox="1"/>
          <p:nvPr/>
        </p:nvSpPr>
        <p:spPr>
          <a:xfrm>
            <a:off x="364274" y="2095500"/>
            <a:ext cx="504035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C00000"/>
                </a:solidFill>
              </a:rPr>
              <a:t>treeSearch</a:t>
            </a:r>
            <a:r>
              <a:rPr lang="en-US" sz="2400" dirty="0"/>
              <a:t>( </a:t>
            </a:r>
            <a:r>
              <a:rPr lang="en-US" sz="2400" dirty="0" err="1">
                <a:solidFill>
                  <a:srgbClr val="00B0F0"/>
                </a:solidFill>
              </a:rPr>
              <a:t>toVisit</a:t>
            </a:r>
            <a:r>
              <a:rPr lang="en-US" sz="2400" dirty="0"/>
              <a:t> )</a:t>
            </a:r>
          </a:p>
          <a:p>
            <a:r>
              <a:rPr lang="en-US" sz="2400" dirty="0"/>
              <a:t>     </a:t>
            </a:r>
            <a:r>
              <a:rPr lang="en-US" sz="2400" dirty="0">
                <a:solidFill>
                  <a:srgbClr val="0000FF"/>
                </a:solidFill>
              </a:rPr>
              <a:t>while</a:t>
            </a:r>
            <a:r>
              <a:rPr lang="en-US" sz="2400" dirty="0"/>
              <a:t> !</a:t>
            </a:r>
            <a:r>
              <a:rPr lang="en-US" sz="2400" dirty="0" err="1">
                <a:solidFill>
                  <a:srgbClr val="00B0F0"/>
                </a:solidFill>
              </a:rPr>
              <a:t>toVisit</a:t>
            </a:r>
            <a:r>
              <a:rPr lang="en-US" sz="2400" dirty="0" err="1"/>
              <a:t>.empty</a:t>
            </a:r>
            <a:r>
              <a:rPr lang="en-US" sz="2400" dirty="0"/>
              <a:t>()</a:t>
            </a:r>
          </a:p>
          <a:p>
            <a:r>
              <a:rPr lang="en-US" sz="2400" dirty="0"/>
              <a:t>          </a:t>
            </a:r>
            <a:r>
              <a:rPr lang="en-US" sz="2400" dirty="0">
                <a:solidFill>
                  <a:srgbClr val="00B0F0"/>
                </a:solidFill>
              </a:rPr>
              <a:t>v</a:t>
            </a:r>
            <a:r>
              <a:rPr lang="en-US" sz="2400" dirty="0"/>
              <a:t> = </a:t>
            </a:r>
            <a:r>
              <a:rPr lang="en-US" sz="2400" dirty="0" err="1">
                <a:solidFill>
                  <a:srgbClr val="00B0F0"/>
                </a:solidFill>
              </a:rPr>
              <a:t>toVisit</a:t>
            </a:r>
            <a:r>
              <a:rPr lang="en-US" sz="2400" dirty="0" err="1"/>
              <a:t>.remove</a:t>
            </a:r>
            <a:r>
              <a:rPr lang="en-US" sz="2400" dirty="0"/>
              <a:t>()</a:t>
            </a:r>
          </a:p>
          <a:p>
            <a:r>
              <a:rPr lang="en-US" sz="2400" dirty="0"/>
              <a:t>          </a:t>
            </a:r>
            <a:r>
              <a:rPr lang="en-US" sz="2400" dirty="0">
                <a:solidFill>
                  <a:srgbClr val="00B050"/>
                </a:solidFill>
              </a:rPr>
              <a:t>// visit v, e.g., print it out</a:t>
            </a:r>
          </a:p>
          <a:p>
            <a:r>
              <a:rPr lang="en-US" sz="2400" dirty="0"/>
              <a:t>          </a:t>
            </a:r>
            <a:r>
              <a:rPr lang="en-US" sz="2400" dirty="0">
                <a:solidFill>
                  <a:srgbClr val="0000FF"/>
                </a:solidFill>
              </a:rPr>
              <a:t>for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00B0F0"/>
                </a:solidFill>
              </a:rPr>
              <a:t>c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0000FF"/>
                </a:solidFill>
              </a:rPr>
              <a:t>in</a:t>
            </a:r>
            <a:r>
              <a:rPr lang="en-US" sz="2400" dirty="0"/>
              <a:t> </a:t>
            </a:r>
            <a:r>
              <a:rPr lang="en-US" sz="2400" dirty="0" err="1">
                <a:solidFill>
                  <a:srgbClr val="00B0F0"/>
                </a:solidFill>
              </a:rPr>
              <a:t>v</a:t>
            </a:r>
            <a:r>
              <a:rPr lang="en-US" sz="2400" dirty="0" err="1"/>
              <a:t>.getChildren</a:t>
            </a:r>
            <a:r>
              <a:rPr lang="en-US" sz="2400" dirty="0"/>
              <a:t>()</a:t>
            </a:r>
          </a:p>
          <a:p>
            <a:r>
              <a:rPr lang="en-US" sz="2400" dirty="0"/>
              <a:t>               </a:t>
            </a:r>
            <a:r>
              <a:rPr lang="en-US" sz="2400" dirty="0" err="1">
                <a:solidFill>
                  <a:srgbClr val="00B0F0"/>
                </a:solidFill>
              </a:rPr>
              <a:t>toVisit</a:t>
            </a:r>
            <a:r>
              <a:rPr lang="en-US" sz="2400" dirty="0" err="1"/>
              <a:t>.add</a:t>
            </a:r>
            <a:r>
              <a:rPr lang="en-US" sz="2400" dirty="0"/>
              <a:t>(c)</a:t>
            </a:r>
          </a:p>
        </p:txBody>
      </p:sp>
      <p:sp>
        <p:nvSpPr>
          <p:cNvPr id="35" name="Rectangle 32">
            <a:extLst>
              <a:ext uri="{FF2B5EF4-FFF2-40B4-BE49-F238E27FC236}">
                <a16:creationId xmlns:a16="http://schemas.microsoft.com/office/drawing/2014/main" id="{7009A886-E4F0-8E4B-A074-517EB47938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5289" y="3613893"/>
            <a:ext cx="3423424" cy="786287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4078325631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2">
            <a:extLst>
              <a:ext uri="{FF2B5EF4-FFF2-40B4-BE49-F238E27FC236}">
                <a16:creationId xmlns:a16="http://schemas.microsoft.com/office/drawing/2014/main" id="{0FD67347-FA38-174A-8070-BA3E0D8ABB7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1596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Tree DFS</a:t>
            </a:r>
          </a:p>
        </p:txBody>
      </p:sp>
      <p:grpSp>
        <p:nvGrpSpPr>
          <p:cNvPr id="63490" name="Group 3">
            <a:extLst>
              <a:ext uri="{FF2B5EF4-FFF2-40B4-BE49-F238E27FC236}">
                <a16:creationId xmlns:a16="http://schemas.microsoft.com/office/drawing/2014/main" id="{8E40CC99-6095-9F4D-9452-23425CC55CF7}"/>
              </a:ext>
            </a:extLst>
          </p:cNvPr>
          <p:cNvGrpSpPr>
            <a:grpSpLocks/>
          </p:cNvGrpSpPr>
          <p:nvPr/>
        </p:nvGrpSpPr>
        <p:grpSpPr bwMode="auto">
          <a:xfrm>
            <a:off x="6781800" y="1828800"/>
            <a:ext cx="533400" cy="533400"/>
            <a:chOff x="1824" y="2736"/>
            <a:chExt cx="336" cy="336"/>
          </a:xfrm>
        </p:grpSpPr>
        <p:sp>
          <p:nvSpPr>
            <p:cNvPr id="63518" name="Oval 4">
              <a:extLst>
                <a:ext uri="{FF2B5EF4-FFF2-40B4-BE49-F238E27FC236}">
                  <a16:creationId xmlns:a16="http://schemas.microsoft.com/office/drawing/2014/main" id="{57AA6808-D62F-4A44-A6A0-0B6831E086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3519" name="Text Box 5">
              <a:extLst>
                <a:ext uri="{FF2B5EF4-FFF2-40B4-BE49-F238E27FC236}">
                  <a16:creationId xmlns:a16="http://schemas.microsoft.com/office/drawing/2014/main" id="{5842F0D7-4C8E-444E-947B-2E079C0085C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dirty="0"/>
                <a:t>A</a:t>
              </a:r>
            </a:p>
          </p:txBody>
        </p:sp>
      </p:grpSp>
      <p:grpSp>
        <p:nvGrpSpPr>
          <p:cNvPr id="63491" name="Group 6">
            <a:extLst>
              <a:ext uri="{FF2B5EF4-FFF2-40B4-BE49-F238E27FC236}">
                <a16:creationId xmlns:a16="http://schemas.microsoft.com/office/drawing/2014/main" id="{17481815-7003-7746-8AE1-DE526D914EBF}"/>
              </a:ext>
            </a:extLst>
          </p:cNvPr>
          <p:cNvGrpSpPr>
            <a:grpSpLocks/>
          </p:cNvGrpSpPr>
          <p:nvPr/>
        </p:nvGrpSpPr>
        <p:grpSpPr bwMode="auto">
          <a:xfrm>
            <a:off x="6019800" y="2819400"/>
            <a:ext cx="533400" cy="533400"/>
            <a:chOff x="1824" y="2736"/>
            <a:chExt cx="336" cy="336"/>
          </a:xfrm>
        </p:grpSpPr>
        <p:sp>
          <p:nvSpPr>
            <p:cNvPr id="63516" name="Oval 7">
              <a:extLst>
                <a:ext uri="{FF2B5EF4-FFF2-40B4-BE49-F238E27FC236}">
                  <a16:creationId xmlns:a16="http://schemas.microsoft.com/office/drawing/2014/main" id="{30A1A50D-ADCB-AF4C-A726-FBFA97452D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3517" name="Text Box 8">
              <a:extLst>
                <a:ext uri="{FF2B5EF4-FFF2-40B4-BE49-F238E27FC236}">
                  <a16:creationId xmlns:a16="http://schemas.microsoft.com/office/drawing/2014/main" id="{D04B0DEC-0080-AE40-9293-376D4B48DD0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dirty="0">
                  <a:solidFill>
                    <a:srgbClr val="0000FF"/>
                  </a:solidFill>
                </a:rPr>
                <a:t>B</a:t>
              </a:r>
            </a:p>
          </p:txBody>
        </p:sp>
      </p:grpSp>
      <p:grpSp>
        <p:nvGrpSpPr>
          <p:cNvPr id="63492" name="Group 9">
            <a:extLst>
              <a:ext uri="{FF2B5EF4-FFF2-40B4-BE49-F238E27FC236}">
                <a16:creationId xmlns:a16="http://schemas.microsoft.com/office/drawing/2014/main" id="{8C91900C-A4B9-E040-B91F-33753D470300}"/>
              </a:ext>
            </a:extLst>
          </p:cNvPr>
          <p:cNvGrpSpPr>
            <a:grpSpLocks/>
          </p:cNvGrpSpPr>
          <p:nvPr/>
        </p:nvGrpSpPr>
        <p:grpSpPr bwMode="auto">
          <a:xfrm>
            <a:off x="5638800" y="4038600"/>
            <a:ext cx="533400" cy="533400"/>
            <a:chOff x="1824" y="2736"/>
            <a:chExt cx="336" cy="336"/>
          </a:xfrm>
        </p:grpSpPr>
        <p:sp>
          <p:nvSpPr>
            <p:cNvPr id="63514" name="Oval 10">
              <a:extLst>
                <a:ext uri="{FF2B5EF4-FFF2-40B4-BE49-F238E27FC236}">
                  <a16:creationId xmlns:a16="http://schemas.microsoft.com/office/drawing/2014/main" id="{E2DF4779-1482-7B46-9A9A-0301BEF220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3515" name="Text Box 11">
              <a:extLst>
                <a:ext uri="{FF2B5EF4-FFF2-40B4-BE49-F238E27FC236}">
                  <a16:creationId xmlns:a16="http://schemas.microsoft.com/office/drawing/2014/main" id="{6EC27931-DAE4-4B40-B9D6-C5A49652628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C</a:t>
              </a:r>
            </a:p>
          </p:txBody>
        </p:sp>
      </p:grpSp>
      <p:grpSp>
        <p:nvGrpSpPr>
          <p:cNvPr id="63493" name="Group 12">
            <a:extLst>
              <a:ext uri="{FF2B5EF4-FFF2-40B4-BE49-F238E27FC236}">
                <a16:creationId xmlns:a16="http://schemas.microsoft.com/office/drawing/2014/main" id="{D47E112C-A2E6-BD47-A503-FBDF67EEAFE9}"/>
              </a:ext>
            </a:extLst>
          </p:cNvPr>
          <p:cNvGrpSpPr>
            <a:grpSpLocks/>
          </p:cNvGrpSpPr>
          <p:nvPr/>
        </p:nvGrpSpPr>
        <p:grpSpPr bwMode="auto">
          <a:xfrm>
            <a:off x="7848600" y="2819400"/>
            <a:ext cx="533400" cy="533400"/>
            <a:chOff x="1824" y="2736"/>
            <a:chExt cx="336" cy="336"/>
          </a:xfrm>
        </p:grpSpPr>
        <p:sp>
          <p:nvSpPr>
            <p:cNvPr id="63512" name="Oval 13">
              <a:extLst>
                <a:ext uri="{FF2B5EF4-FFF2-40B4-BE49-F238E27FC236}">
                  <a16:creationId xmlns:a16="http://schemas.microsoft.com/office/drawing/2014/main" id="{93B8F36F-70CF-E74D-9A97-B28E2371ED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3513" name="Text Box 14">
              <a:extLst>
                <a:ext uri="{FF2B5EF4-FFF2-40B4-BE49-F238E27FC236}">
                  <a16:creationId xmlns:a16="http://schemas.microsoft.com/office/drawing/2014/main" id="{A9FF7ECB-2888-D04A-9DE5-50F43E4D042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dirty="0"/>
                <a:t>E</a:t>
              </a:r>
            </a:p>
          </p:txBody>
        </p:sp>
      </p:grpSp>
      <p:grpSp>
        <p:nvGrpSpPr>
          <p:cNvPr id="63494" name="Group 15">
            <a:extLst>
              <a:ext uri="{FF2B5EF4-FFF2-40B4-BE49-F238E27FC236}">
                <a16:creationId xmlns:a16="http://schemas.microsoft.com/office/drawing/2014/main" id="{99F98BF5-FB2B-3647-8F17-508D76D00478}"/>
              </a:ext>
            </a:extLst>
          </p:cNvPr>
          <p:cNvGrpSpPr>
            <a:grpSpLocks/>
          </p:cNvGrpSpPr>
          <p:nvPr/>
        </p:nvGrpSpPr>
        <p:grpSpPr bwMode="auto">
          <a:xfrm>
            <a:off x="6858000" y="2895600"/>
            <a:ext cx="533400" cy="533400"/>
            <a:chOff x="1824" y="2736"/>
            <a:chExt cx="336" cy="336"/>
          </a:xfrm>
        </p:grpSpPr>
        <p:sp>
          <p:nvSpPr>
            <p:cNvPr id="63510" name="Oval 16">
              <a:extLst>
                <a:ext uri="{FF2B5EF4-FFF2-40B4-BE49-F238E27FC236}">
                  <a16:creationId xmlns:a16="http://schemas.microsoft.com/office/drawing/2014/main" id="{E6CB1931-545F-AB49-88CD-303D74B75D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3511" name="Text Box 17">
              <a:extLst>
                <a:ext uri="{FF2B5EF4-FFF2-40B4-BE49-F238E27FC236}">
                  <a16:creationId xmlns:a16="http://schemas.microsoft.com/office/drawing/2014/main" id="{22E03F51-FAE9-EF49-BBDF-6BA5F86D413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D</a:t>
              </a:r>
            </a:p>
          </p:txBody>
        </p:sp>
      </p:grpSp>
      <p:sp>
        <p:nvSpPr>
          <p:cNvPr id="63495" name="Line 18">
            <a:extLst>
              <a:ext uri="{FF2B5EF4-FFF2-40B4-BE49-F238E27FC236}">
                <a16:creationId xmlns:a16="http://schemas.microsoft.com/office/drawing/2014/main" id="{8D93CFFA-3466-934F-8073-3C17C9205FA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162800" y="23622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63496" name="Group 19">
            <a:extLst>
              <a:ext uri="{FF2B5EF4-FFF2-40B4-BE49-F238E27FC236}">
                <a16:creationId xmlns:a16="http://schemas.microsoft.com/office/drawing/2014/main" id="{DCB6E008-B5B2-B64E-AE1A-7D2647215475}"/>
              </a:ext>
            </a:extLst>
          </p:cNvPr>
          <p:cNvGrpSpPr>
            <a:grpSpLocks/>
          </p:cNvGrpSpPr>
          <p:nvPr/>
        </p:nvGrpSpPr>
        <p:grpSpPr bwMode="auto">
          <a:xfrm>
            <a:off x="6400800" y="4038600"/>
            <a:ext cx="533400" cy="533400"/>
            <a:chOff x="1824" y="2736"/>
            <a:chExt cx="336" cy="336"/>
          </a:xfrm>
        </p:grpSpPr>
        <p:sp>
          <p:nvSpPr>
            <p:cNvPr id="63508" name="Oval 20">
              <a:extLst>
                <a:ext uri="{FF2B5EF4-FFF2-40B4-BE49-F238E27FC236}">
                  <a16:creationId xmlns:a16="http://schemas.microsoft.com/office/drawing/2014/main" id="{3A465F7F-CE86-314C-ACD9-9D75AC7A79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3509" name="Text Box 21">
              <a:extLst>
                <a:ext uri="{FF2B5EF4-FFF2-40B4-BE49-F238E27FC236}">
                  <a16:creationId xmlns:a16="http://schemas.microsoft.com/office/drawing/2014/main" id="{7A65937A-FD76-5946-BE25-2BCB1F7D163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F</a:t>
              </a:r>
            </a:p>
          </p:txBody>
        </p:sp>
      </p:grpSp>
      <p:grpSp>
        <p:nvGrpSpPr>
          <p:cNvPr id="63497" name="Group 22">
            <a:extLst>
              <a:ext uri="{FF2B5EF4-FFF2-40B4-BE49-F238E27FC236}">
                <a16:creationId xmlns:a16="http://schemas.microsoft.com/office/drawing/2014/main" id="{96DB443B-CFBE-1C4C-A080-3EB6209F8179}"/>
              </a:ext>
            </a:extLst>
          </p:cNvPr>
          <p:cNvGrpSpPr>
            <a:grpSpLocks/>
          </p:cNvGrpSpPr>
          <p:nvPr/>
        </p:nvGrpSpPr>
        <p:grpSpPr bwMode="auto">
          <a:xfrm>
            <a:off x="7924800" y="4038600"/>
            <a:ext cx="533400" cy="533400"/>
            <a:chOff x="1824" y="2736"/>
            <a:chExt cx="336" cy="336"/>
          </a:xfrm>
        </p:grpSpPr>
        <p:sp>
          <p:nvSpPr>
            <p:cNvPr id="63506" name="Oval 23">
              <a:extLst>
                <a:ext uri="{FF2B5EF4-FFF2-40B4-BE49-F238E27FC236}">
                  <a16:creationId xmlns:a16="http://schemas.microsoft.com/office/drawing/2014/main" id="{74A08587-B057-BC42-A52C-1C2C7CF2A3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3507" name="Text Box 24">
              <a:extLst>
                <a:ext uri="{FF2B5EF4-FFF2-40B4-BE49-F238E27FC236}">
                  <a16:creationId xmlns:a16="http://schemas.microsoft.com/office/drawing/2014/main" id="{3F320D62-EF97-3848-94A0-C2C231F5F92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G</a:t>
              </a:r>
            </a:p>
          </p:txBody>
        </p:sp>
      </p:grpSp>
      <p:sp>
        <p:nvSpPr>
          <p:cNvPr id="63498" name="Line 25">
            <a:extLst>
              <a:ext uri="{FF2B5EF4-FFF2-40B4-BE49-F238E27FC236}">
                <a16:creationId xmlns:a16="http://schemas.microsoft.com/office/drawing/2014/main" id="{C7BDF10F-1FA3-4241-ACC2-38DB90AAAC1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400800" y="2286000"/>
            <a:ext cx="457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499" name="Line 26">
            <a:extLst>
              <a:ext uri="{FF2B5EF4-FFF2-40B4-BE49-F238E27FC236}">
                <a16:creationId xmlns:a16="http://schemas.microsoft.com/office/drawing/2014/main" id="{A874BE1E-95CA-D748-BC8B-6FA0171A8DB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943600" y="3352800"/>
            <a:ext cx="228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00" name="Line 27">
            <a:extLst>
              <a:ext uri="{FF2B5EF4-FFF2-40B4-BE49-F238E27FC236}">
                <a16:creationId xmlns:a16="http://schemas.microsoft.com/office/drawing/2014/main" id="{56415375-85BA-6C46-8409-AC201BEA1ED2}"/>
              </a:ext>
            </a:extLst>
          </p:cNvPr>
          <p:cNvSpPr>
            <a:spLocks noChangeShapeType="1"/>
          </p:cNvSpPr>
          <p:nvPr/>
        </p:nvSpPr>
        <p:spPr bwMode="auto">
          <a:xfrm>
            <a:off x="6324600" y="3352800"/>
            <a:ext cx="3048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01" name="Line 28">
            <a:extLst>
              <a:ext uri="{FF2B5EF4-FFF2-40B4-BE49-F238E27FC236}">
                <a16:creationId xmlns:a16="http://schemas.microsoft.com/office/drawing/2014/main" id="{F88F3C18-4DF6-9C4C-B1B0-4D9F76FDA7A7}"/>
              </a:ext>
            </a:extLst>
          </p:cNvPr>
          <p:cNvSpPr>
            <a:spLocks noChangeShapeType="1"/>
          </p:cNvSpPr>
          <p:nvPr/>
        </p:nvSpPr>
        <p:spPr bwMode="auto">
          <a:xfrm>
            <a:off x="7315200" y="2209800"/>
            <a:ext cx="685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02" name="Line 29">
            <a:extLst>
              <a:ext uri="{FF2B5EF4-FFF2-40B4-BE49-F238E27FC236}">
                <a16:creationId xmlns:a16="http://schemas.microsoft.com/office/drawing/2014/main" id="{CCABC929-C491-5240-832C-EB3DF8CD8B21}"/>
              </a:ext>
            </a:extLst>
          </p:cNvPr>
          <p:cNvSpPr>
            <a:spLocks noChangeShapeType="1"/>
          </p:cNvSpPr>
          <p:nvPr/>
        </p:nvSpPr>
        <p:spPr bwMode="auto">
          <a:xfrm>
            <a:off x="8153400" y="33528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04" name="Text Box 31">
            <a:extLst>
              <a:ext uri="{FF2B5EF4-FFF2-40B4-BE49-F238E27FC236}">
                <a16:creationId xmlns:a16="http://schemas.microsoft.com/office/drawing/2014/main" id="{FB3B711E-7974-7A4B-93ED-AEAEF62E83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863" y="5500687"/>
            <a:ext cx="445119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 err="1"/>
              <a:t>toVisit</a:t>
            </a:r>
            <a:r>
              <a:rPr lang="en-US" altLang="en-US" sz="2800" dirty="0"/>
              <a:t>-stack: </a:t>
            </a:r>
            <a:r>
              <a:rPr lang="en-US" altLang="en-US" sz="2800" dirty="0">
                <a:solidFill>
                  <a:srgbClr val="0000FF"/>
                </a:solidFill>
              </a:rPr>
              <a:t>C F</a:t>
            </a:r>
            <a:r>
              <a:rPr lang="en-US" altLang="en-US" sz="2800" dirty="0"/>
              <a:t> </a:t>
            </a:r>
          </a:p>
        </p:txBody>
      </p:sp>
      <p:sp>
        <p:nvSpPr>
          <p:cNvPr id="33" name="Text Box 37">
            <a:extLst>
              <a:ext uri="{FF2B5EF4-FFF2-40B4-BE49-F238E27FC236}">
                <a16:creationId xmlns:a16="http://schemas.microsoft.com/office/drawing/2014/main" id="{8EE66F3F-D193-7445-9BC9-2C61E5C4B9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28700" y="6029093"/>
            <a:ext cx="3200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/>
              <a:t>printed: A E G D </a:t>
            </a:r>
            <a:r>
              <a:rPr lang="en-US" altLang="en-US" sz="2800" dirty="0">
                <a:solidFill>
                  <a:srgbClr val="FF0000"/>
                </a:solidFill>
              </a:rPr>
              <a:t>B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16CF24FE-F65E-DE45-A77D-A35DA9031601}"/>
              </a:ext>
            </a:extLst>
          </p:cNvPr>
          <p:cNvSpPr txBox="1"/>
          <p:nvPr/>
        </p:nvSpPr>
        <p:spPr>
          <a:xfrm>
            <a:off x="364274" y="2095500"/>
            <a:ext cx="504035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C00000"/>
                </a:solidFill>
              </a:rPr>
              <a:t>treeSearch</a:t>
            </a:r>
            <a:r>
              <a:rPr lang="en-US" sz="2400" dirty="0"/>
              <a:t>( </a:t>
            </a:r>
            <a:r>
              <a:rPr lang="en-US" sz="2400" dirty="0" err="1">
                <a:solidFill>
                  <a:srgbClr val="00B0F0"/>
                </a:solidFill>
              </a:rPr>
              <a:t>toVisit</a:t>
            </a:r>
            <a:r>
              <a:rPr lang="en-US" sz="2400" dirty="0"/>
              <a:t> )</a:t>
            </a:r>
          </a:p>
          <a:p>
            <a:r>
              <a:rPr lang="en-US" sz="2400" dirty="0"/>
              <a:t>     </a:t>
            </a:r>
            <a:r>
              <a:rPr lang="en-US" sz="2400" dirty="0">
                <a:solidFill>
                  <a:srgbClr val="0000FF"/>
                </a:solidFill>
              </a:rPr>
              <a:t>while</a:t>
            </a:r>
            <a:r>
              <a:rPr lang="en-US" sz="2400" dirty="0"/>
              <a:t> !</a:t>
            </a:r>
            <a:r>
              <a:rPr lang="en-US" sz="2400" dirty="0" err="1">
                <a:solidFill>
                  <a:srgbClr val="00B0F0"/>
                </a:solidFill>
              </a:rPr>
              <a:t>toVisit</a:t>
            </a:r>
            <a:r>
              <a:rPr lang="en-US" sz="2400" dirty="0" err="1"/>
              <a:t>.empty</a:t>
            </a:r>
            <a:r>
              <a:rPr lang="en-US" sz="2400" dirty="0"/>
              <a:t>()</a:t>
            </a:r>
          </a:p>
          <a:p>
            <a:r>
              <a:rPr lang="en-US" sz="2400" dirty="0"/>
              <a:t>          </a:t>
            </a:r>
            <a:r>
              <a:rPr lang="en-US" sz="2400" dirty="0">
                <a:solidFill>
                  <a:srgbClr val="00B0F0"/>
                </a:solidFill>
              </a:rPr>
              <a:t>v</a:t>
            </a:r>
            <a:r>
              <a:rPr lang="en-US" sz="2400" dirty="0"/>
              <a:t> = </a:t>
            </a:r>
            <a:r>
              <a:rPr lang="en-US" sz="2400" dirty="0" err="1">
                <a:solidFill>
                  <a:srgbClr val="00B0F0"/>
                </a:solidFill>
              </a:rPr>
              <a:t>toVisit</a:t>
            </a:r>
            <a:r>
              <a:rPr lang="en-US" sz="2400" dirty="0" err="1"/>
              <a:t>.remove</a:t>
            </a:r>
            <a:r>
              <a:rPr lang="en-US" sz="2400" dirty="0"/>
              <a:t>()</a:t>
            </a:r>
          </a:p>
          <a:p>
            <a:r>
              <a:rPr lang="en-US" sz="2400" dirty="0"/>
              <a:t>          </a:t>
            </a:r>
            <a:r>
              <a:rPr lang="en-US" sz="2400" dirty="0">
                <a:solidFill>
                  <a:srgbClr val="00B050"/>
                </a:solidFill>
              </a:rPr>
              <a:t>// visit v, e.g., print it out</a:t>
            </a:r>
          </a:p>
          <a:p>
            <a:r>
              <a:rPr lang="en-US" sz="2400" dirty="0"/>
              <a:t>          </a:t>
            </a:r>
            <a:r>
              <a:rPr lang="en-US" sz="2400" dirty="0">
                <a:solidFill>
                  <a:srgbClr val="0000FF"/>
                </a:solidFill>
              </a:rPr>
              <a:t>for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00B0F0"/>
                </a:solidFill>
              </a:rPr>
              <a:t>c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0000FF"/>
                </a:solidFill>
              </a:rPr>
              <a:t>in</a:t>
            </a:r>
            <a:r>
              <a:rPr lang="en-US" sz="2400" dirty="0"/>
              <a:t> </a:t>
            </a:r>
            <a:r>
              <a:rPr lang="en-US" sz="2400" dirty="0" err="1">
                <a:solidFill>
                  <a:srgbClr val="00B0F0"/>
                </a:solidFill>
              </a:rPr>
              <a:t>v</a:t>
            </a:r>
            <a:r>
              <a:rPr lang="en-US" sz="2400" dirty="0" err="1"/>
              <a:t>.getChildren</a:t>
            </a:r>
            <a:r>
              <a:rPr lang="en-US" sz="2400" dirty="0"/>
              <a:t>()</a:t>
            </a:r>
          </a:p>
          <a:p>
            <a:r>
              <a:rPr lang="en-US" sz="2400" dirty="0"/>
              <a:t>               </a:t>
            </a:r>
            <a:r>
              <a:rPr lang="en-US" sz="2400" dirty="0" err="1">
                <a:solidFill>
                  <a:srgbClr val="00B0F0"/>
                </a:solidFill>
              </a:rPr>
              <a:t>toVisit</a:t>
            </a:r>
            <a:r>
              <a:rPr lang="en-US" sz="2400" dirty="0" err="1"/>
              <a:t>.add</a:t>
            </a:r>
            <a:r>
              <a:rPr lang="en-US" sz="2400" dirty="0"/>
              <a:t>(c)</a:t>
            </a:r>
          </a:p>
        </p:txBody>
      </p:sp>
      <p:sp>
        <p:nvSpPr>
          <p:cNvPr id="35" name="Rectangle 32">
            <a:extLst>
              <a:ext uri="{FF2B5EF4-FFF2-40B4-BE49-F238E27FC236}">
                <a16:creationId xmlns:a16="http://schemas.microsoft.com/office/drawing/2014/main" id="{7009A886-E4F0-8E4B-A074-517EB47938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5289" y="3613893"/>
            <a:ext cx="3423424" cy="786287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623533536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2">
            <a:extLst>
              <a:ext uri="{FF2B5EF4-FFF2-40B4-BE49-F238E27FC236}">
                <a16:creationId xmlns:a16="http://schemas.microsoft.com/office/drawing/2014/main" id="{0FD67347-FA38-174A-8070-BA3E0D8ABB7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1596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Tree DFS</a:t>
            </a:r>
          </a:p>
        </p:txBody>
      </p:sp>
      <p:grpSp>
        <p:nvGrpSpPr>
          <p:cNvPr id="63490" name="Group 3">
            <a:extLst>
              <a:ext uri="{FF2B5EF4-FFF2-40B4-BE49-F238E27FC236}">
                <a16:creationId xmlns:a16="http://schemas.microsoft.com/office/drawing/2014/main" id="{8E40CC99-6095-9F4D-9452-23425CC55CF7}"/>
              </a:ext>
            </a:extLst>
          </p:cNvPr>
          <p:cNvGrpSpPr>
            <a:grpSpLocks/>
          </p:cNvGrpSpPr>
          <p:nvPr/>
        </p:nvGrpSpPr>
        <p:grpSpPr bwMode="auto">
          <a:xfrm>
            <a:off x="6781800" y="1828800"/>
            <a:ext cx="533400" cy="533400"/>
            <a:chOff x="1824" y="2736"/>
            <a:chExt cx="336" cy="336"/>
          </a:xfrm>
        </p:grpSpPr>
        <p:sp>
          <p:nvSpPr>
            <p:cNvPr id="63518" name="Oval 4">
              <a:extLst>
                <a:ext uri="{FF2B5EF4-FFF2-40B4-BE49-F238E27FC236}">
                  <a16:creationId xmlns:a16="http://schemas.microsoft.com/office/drawing/2014/main" id="{57AA6808-D62F-4A44-A6A0-0B6831E086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3519" name="Text Box 5">
              <a:extLst>
                <a:ext uri="{FF2B5EF4-FFF2-40B4-BE49-F238E27FC236}">
                  <a16:creationId xmlns:a16="http://schemas.microsoft.com/office/drawing/2014/main" id="{5842F0D7-4C8E-444E-947B-2E079C0085C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dirty="0"/>
                <a:t>A</a:t>
              </a:r>
            </a:p>
          </p:txBody>
        </p:sp>
      </p:grpSp>
      <p:grpSp>
        <p:nvGrpSpPr>
          <p:cNvPr id="63491" name="Group 6">
            <a:extLst>
              <a:ext uri="{FF2B5EF4-FFF2-40B4-BE49-F238E27FC236}">
                <a16:creationId xmlns:a16="http://schemas.microsoft.com/office/drawing/2014/main" id="{17481815-7003-7746-8AE1-DE526D914EBF}"/>
              </a:ext>
            </a:extLst>
          </p:cNvPr>
          <p:cNvGrpSpPr>
            <a:grpSpLocks/>
          </p:cNvGrpSpPr>
          <p:nvPr/>
        </p:nvGrpSpPr>
        <p:grpSpPr bwMode="auto">
          <a:xfrm>
            <a:off x="6019800" y="2819400"/>
            <a:ext cx="533400" cy="533400"/>
            <a:chOff x="1824" y="2736"/>
            <a:chExt cx="336" cy="336"/>
          </a:xfrm>
        </p:grpSpPr>
        <p:sp>
          <p:nvSpPr>
            <p:cNvPr id="63516" name="Oval 7">
              <a:extLst>
                <a:ext uri="{FF2B5EF4-FFF2-40B4-BE49-F238E27FC236}">
                  <a16:creationId xmlns:a16="http://schemas.microsoft.com/office/drawing/2014/main" id="{30A1A50D-ADCB-AF4C-A726-FBFA97452D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3517" name="Text Box 8">
              <a:extLst>
                <a:ext uri="{FF2B5EF4-FFF2-40B4-BE49-F238E27FC236}">
                  <a16:creationId xmlns:a16="http://schemas.microsoft.com/office/drawing/2014/main" id="{D04B0DEC-0080-AE40-9293-376D4B48DD0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dirty="0"/>
                <a:t>B</a:t>
              </a:r>
            </a:p>
          </p:txBody>
        </p:sp>
      </p:grpSp>
      <p:grpSp>
        <p:nvGrpSpPr>
          <p:cNvPr id="63492" name="Group 9">
            <a:extLst>
              <a:ext uri="{FF2B5EF4-FFF2-40B4-BE49-F238E27FC236}">
                <a16:creationId xmlns:a16="http://schemas.microsoft.com/office/drawing/2014/main" id="{8C91900C-A4B9-E040-B91F-33753D470300}"/>
              </a:ext>
            </a:extLst>
          </p:cNvPr>
          <p:cNvGrpSpPr>
            <a:grpSpLocks/>
          </p:cNvGrpSpPr>
          <p:nvPr/>
        </p:nvGrpSpPr>
        <p:grpSpPr bwMode="auto">
          <a:xfrm>
            <a:off x="5638800" y="4038600"/>
            <a:ext cx="533400" cy="533400"/>
            <a:chOff x="1824" y="2736"/>
            <a:chExt cx="336" cy="336"/>
          </a:xfrm>
        </p:grpSpPr>
        <p:sp>
          <p:nvSpPr>
            <p:cNvPr id="63514" name="Oval 10">
              <a:extLst>
                <a:ext uri="{FF2B5EF4-FFF2-40B4-BE49-F238E27FC236}">
                  <a16:creationId xmlns:a16="http://schemas.microsoft.com/office/drawing/2014/main" id="{E2DF4779-1482-7B46-9A9A-0301BEF220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3515" name="Text Box 11">
              <a:extLst>
                <a:ext uri="{FF2B5EF4-FFF2-40B4-BE49-F238E27FC236}">
                  <a16:creationId xmlns:a16="http://schemas.microsoft.com/office/drawing/2014/main" id="{6EC27931-DAE4-4B40-B9D6-C5A49652628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C</a:t>
              </a:r>
            </a:p>
          </p:txBody>
        </p:sp>
      </p:grpSp>
      <p:grpSp>
        <p:nvGrpSpPr>
          <p:cNvPr id="63493" name="Group 12">
            <a:extLst>
              <a:ext uri="{FF2B5EF4-FFF2-40B4-BE49-F238E27FC236}">
                <a16:creationId xmlns:a16="http://schemas.microsoft.com/office/drawing/2014/main" id="{D47E112C-A2E6-BD47-A503-FBDF67EEAFE9}"/>
              </a:ext>
            </a:extLst>
          </p:cNvPr>
          <p:cNvGrpSpPr>
            <a:grpSpLocks/>
          </p:cNvGrpSpPr>
          <p:nvPr/>
        </p:nvGrpSpPr>
        <p:grpSpPr bwMode="auto">
          <a:xfrm>
            <a:off x="7848600" y="2819400"/>
            <a:ext cx="533400" cy="533400"/>
            <a:chOff x="1824" y="2736"/>
            <a:chExt cx="336" cy="336"/>
          </a:xfrm>
        </p:grpSpPr>
        <p:sp>
          <p:nvSpPr>
            <p:cNvPr id="63512" name="Oval 13">
              <a:extLst>
                <a:ext uri="{FF2B5EF4-FFF2-40B4-BE49-F238E27FC236}">
                  <a16:creationId xmlns:a16="http://schemas.microsoft.com/office/drawing/2014/main" id="{93B8F36F-70CF-E74D-9A97-B28E2371ED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3513" name="Text Box 14">
              <a:extLst>
                <a:ext uri="{FF2B5EF4-FFF2-40B4-BE49-F238E27FC236}">
                  <a16:creationId xmlns:a16="http://schemas.microsoft.com/office/drawing/2014/main" id="{A9FF7ECB-2888-D04A-9DE5-50F43E4D042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dirty="0"/>
                <a:t>E</a:t>
              </a:r>
            </a:p>
          </p:txBody>
        </p:sp>
      </p:grpSp>
      <p:grpSp>
        <p:nvGrpSpPr>
          <p:cNvPr id="63494" name="Group 15">
            <a:extLst>
              <a:ext uri="{FF2B5EF4-FFF2-40B4-BE49-F238E27FC236}">
                <a16:creationId xmlns:a16="http://schemas.microsoft.com/office/drawing/2014/main" id="{99F98BF5-FB2B-3647-8F17-508D76D00478}"/>
              </a:ext>
            </a:extLst>
          </p:cNvPr>
          <p:cNvGrpSpPr>
            <a:grpSpLocks/>
          </p:cNvGrpSpPr>
          <p:nvPr/>
        </p:nvGrpSpPr>
        <p:grpSpPr bwMode="auto">
          <a:xfrm>
            <a:off x="6858000" y="2895600"/>
            <a:ext cx="533400" cy="533400"/>
            <a:chOff x="1824" y="2736"/>
            <a:chExt cx="336" cy="336"/>
          </a:xfrm>
        </p:grpSpPr>
        <p:sp>
          <p:nvSpPr>
            <p:cNvPr id="63510" name="Oval 16">
              <a:extLst>
                <a:ext uri="{FF2B5EF4-FFF2-40B4-BE49-F238E27FC236}">
                  <a16:creationId xmlns:a16="http://schemas.microsoft.com/office/drawing/2014/main" id="{E6CB1931-545F-AB49-88CD-303D74B75D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3511" name="Text Box 17">
              <a:extLst>
                <a:ext uri="{FF2B5EF4-FFF2-40B4-BE49-F238E27FC236}">
                  <a16:creationId xmlns:a16="http://schemas.microsoft.com/office/drawing/2014/main" id="{22E03F51-FAE9-EF49-BBDF-6BA5F86D413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D</a:t>
              </a:r>
            </a:p>
          </p:txBody>
        </p:sp>
      </p:grpSp>
      <p:sp>
        <p:nvSpPr>
          <p:cNvPr id="63495" name="Line 18">
            <a:extLst>
              <a:ext uri="{FF2B5EF4-FFF2-40B4-BE49-F238E27FC236}">
                <a16:creationId xmlns:a16="http://schemas.microsoft.com/office/drawing/2014/main" id="{8D93CFFA-3466-934F-8073-3C17C9205FA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162800" y="23622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63496" name="Group 19">
            <a:extLst>
              <a:ext uri="{FF2B5EF4-FFF2-40B4-BE49-F238E27FC236}">
                <a16:creationId xmlns:a16="http://schemas.microsoft.com/office/drawing/2014/main" id="{DCB6E008-B5B2-B64E-AE1A-7D2647215475}"/>
              </a:ext>
            </a:extLst>
          </p:cNvPr>
          <p:cNvGrpSpPr>
            <a:grpSpLocks/>
          </p:cNvGrpSpPr>
          <p:nvPr/>
        </p:nvGrpSpPr>
        <p:grpSpPr bwMode="auto">
          <a:xfrm>
            <a:off x="6400800" y="4038600"/>
            <a:ext cx="533400" cy="533400"/>
            <a:chOff x="1824" y="2736"/>
            <a:chExt cx="336" cy="336"/>
          </a:xfrm>
        </p:grpSpPr>
        <p:sp>
          <p:nvSpPr>
            <p:cNvPr id="63508" name="Oval 20">
              <a:extLst>
                <a:ext uri="{FF2B5EF4-FFF2-40B4-BE49-F238E27FC236}">
                  <a16:creationId xmlns:a16="http://schemas.microsoft.com/office/drawing/2014/main" id="{3A465F7F-CE86-314C-ACD9-9D75AC7A79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3509" name="Text Box 21">
              <a:extLst>
                <a:ext uri="{FF2B5EF4-FFF2-40B4-BE49-F238E27FC236}">
                  <a16:creationId xmlns:a16="http://schemas.microsoft.com/office/drawing/2014/main" id="{7A65937A-FD76-5946-BE25-2BCB1F7D163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F</a:t>
              </a:r>
            </a:p>
          </p:txBody>
        </p:sp>
      </p:grpSp>
      <p:grpSp>
        <p:nvGrpSpPr>
          <p:cNvPr id="63497" name="Group 22">
            <a:extLst>
              <a:ext uri="{FF2B5EF4-FFF2-40B4-BE49-F238E27FC236}">
                <a16:creationId xmlns:a16="http://schemas.microsoft.com/office/drawing/2014/main" id="{96DB443B-CFBE-1C4C-A080-3EB6209F8179}"/>
              </a:ext>
            </a:extLst>
          </p:cNvPr>
          <p:cNvGrpSpPr>
            <a:grpSpLocks/>
          </p:cNvGrpSpPr>
          <p:nvPr/>
        </p:nvGrpSpPr>
        <p:grpSpPr bwMode="auto">
          <a:xfrm>
            <a:off x="7924800" y="4038600"/>
            <a:ext cx="533400" cy="533400"/>
            <a:chOff x="1824" y="2736"/>
            <a:chExt cx="336" cy="336"/>
          </a:xfrm>
        </p:grpSpPr>
        <p:sp>
          <p:nvSpPr>
            <p:cNvPr id="63506" name="Oval 23">
              <a:extLst>
                <a:ext uri="{FF2B5EF4-FFF2-40B4-BE49-F238E27FC236}">
                  <a16:creationId xmlns:a16="http://schemas.microsoft.com/office/drawing/2014/main" id="{74A08587-B057-BC42-A52C-1C2C7CF2A3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3507" name="Text Box 24">
              <a:extLst>
                <a:ext uri="{FF2B5EF4-FFF2-40B4-BE49-F238E27FC236}">
                  <a16:creationId xmlns:a16="http://schemas.microsoft.com/office/drawing/2014/main" id="{3F320D62-EF97-3848-94A0-C2C231F5F92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G</a:t>
              </a:r>
            </a:p>
          </p:txBody>
        </p:sp>
      </p:grpSp>
      <p:sp>
        <p:nvSpPr>
          <p:cNvPr id="63498" name="Line 25">
            <a:extLst>
              <a:ext uri="{FF2B5EF4-FFF2-40B4-BE49-F238E27FC236}">
                <a16:creationId xmlns:a16="http://schemas.microsoft.com/office/drawing/2014/main" id="{C7BDF10F-1FA3-4241-ACC2-38DB90AAAC1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400800" y="2286000"/>
            <a:ext cx="457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499" name="Line 26">
            <a:extLst>
              <a:ext uri="{FF2B5EF4-FFF2-40B4-BE49-F238E27FC236}">
                <a16:creationId xmlns:a16="http://schemas.microsoft.com/office/drawing/2014/main" id="{A874BE1E-95CA-D748-BC8B-6FA0171A8DB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943600" y="3352800"/>
            <a:ext cx="228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00" name="Line 27">
            <a:extLst>
              <a:ext uri="{FF2B5EF4-FFF2-40B4-BE49-F238E27FC236}">
                <a16:creationId xmlns:a16="http://schemas.microsoft.com/office/drawing/2014/main" id="{56415375-85BA-6C46-8409-AC201BEA1ED2}"/>
              </a:ext>
            </a:extLst>
          </p:cNvPr>
          <p:cNvSpPr>
            <a:spLocks noChangeShapeType="1"/>
          </p:cNvSpPr>
          <p:nvPr/>
        </p:nvSpPr>
        <p:spPr bwMode="auto">
          <a:xfrm>
            <a:off x="6324600" y="3352800"/>
            <a:ext cx="3048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01" name="Line 28">
            <a:extLst>
              <a:ext uri="{FF2B5EF4-FFF2-40B4-BE49-F238E27FC236}">
                <a16:creationId xmlns:a16="http://schemas.microsoft.com/office/drawing/2014/main" id="{F88F3C18-4DF6-9C4C-B1B0-4D9F76FDA7A7}"/>
              </a:ext>
            </a:extLst>
          </p:cNvPr>
          <p:cNvSpPr>
            <a:spLocks noChangeShapeType="1"/>
          </p:cNvSpPr>
          <p:nvPr/>
        </p:nvSpPr>
        <p:spPr bwMode="auto">
          <a:xfrm>
            <a:off x="7315200" y="2209800"/>
            <a:ext cx="685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02" name="Line 29">
            <a:extLst>
              <a:ext uri="{FF2B5EF4-FFF2-40B4-BE49-F238E27FC236}">
                <a16:creationId xmlns:a16="http://schemas.microsoft.com/office/drawing/2014/main" id="{CCABC929-C491-5240-832C-EB3DF8CD8B21}"/>
              </a:ext>
            </a:extLst>
          </p:cNvPr>
          <p:cNvSpPr>
            <a:spLocks noChangeShapeType="1"/>
          </p:cNvSpPr>
          <p:nvPr/>
        </p:nvSpPr>
        <p:spPr bwMode="auto">
          <a:xfrm>
            <a:off x="8153400" y="33528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04" name="Text Box 31">
            <a:extLst>
              <a:ext uri="{FF2B5EF4-FFF2-40B4-BE49-F238E27FC236}">
                <a16:creationId xmlns:a16="http://schemas.microsoft.com/office/drawing/2014/main" id="{FB3B711E-7974-7A4B-93ED-AEAEF62E83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863" y="5500687"/>
            <a:ext cx="445119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 err="1"/>
              <a:t>toVisit</a:t>
            </a:r>
            <a:r>
              <a:rPr lang="en-US" altLang="en-US" sz="2800" dirty="0"/>
              <a:t>-stack: C F </a:t>
            </a:r>
          </a:p>
        </p:txBody>
      </p:sp>
      <p:sp>
        <p:nvSpPr>
          <p:cNvPr id="33" name="Text Box 37">
            <a:extLst>
              <a:ext uri="{FF2B5EF4-FFF2-40B4-BE49-F238E27FC236}">
                <a16:creationId xmlns:a16="http://schemas.microsoft.com/office/drawing/2014/main" id="{8EE66F3F-D193-7445-9BC9-2C61E5C4B9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28699" y="6029093"/>
            <a:ext cx="426812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/>
              <a:t>printed: A E G D B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16CF24FE-F65E-DE45-A77D-A35DA9031601}"/>
              </a:ext>
            </a:extLst>
          </p:cNvPr>
          <p:cNvSpPr txBox="1"/>
          <p:nvPr/>
        </p:nvSpPr>
        <p:spPr>
          <a:xfrm>
            <a:off x="364274" y="2095500"/>
            <a:ext cx="504035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C00000"/>
                </a:solidFill>
              </a:rPr>
              <a:t>treeSearch</a:t>
            </a:r>
            <a:r>
              <a:rPr lang="en-US" sz="2400" dirty="0"/>
              <a:t>( </a:t>
            </a:r>
            <a:r>
              <a:rPr lang="en-US" sz="2400" dirty="0" err="1">
                <a:solidFill>
                  <a:srgbClr val="00B0F0"/>
                </a:solidFill>
              </a:rPr>
              <a:t>toVisit</a:t>
            </a:r>
            <a:r>
              <a:rPr lang="en-US" sz="2400" dirty="0"/>
              <a:t> )</a:t>
            </a:r>
          </a:p>
          <a:p>
            <a:r>
              <a:rPr lang="en-US" sz="2400" dirty="0"/>
              <a:t>     </a:t>
            </a:r>
            <a:r>
              <a:rPr lang="en-US" sz="2400" dirty="0">
                <a:solidFill>
                  <a:srgbClr val="0000FF"/>
                </a:solidFill>
              </a:rPr>
              <a:t>while</a:t>
            </a:r>
            <a:r>
              <a:rPr lang="en-US" sz="2400" dirty="0"/>
              <a:t> !</a:t>
            </a:r>
            <a:r>
              <a:rPr lang="en-US" sz="2400" dirty="0" err="1">
                <a:solidFill>
                  <a:srgbClr val="00B0F0"/>
                </a:solidFill>
              </a:rPr>
              <a:t>toVisit</a:t>
            </a:r>
            <a:r>
              <a:rPr lang="en-US" sz="2400" dirty="0" err="1"/>
              <a:t>.empty</a:t>
            </a:r>
            <a:r>
              <a:rPr lang="en-US" sz="2400" dirty="0"/>
              <a:t>()</a:t>
            </a:r>
          </a:p>
          <a:p>
            <a:r>
              <a:rPr lang="en-US" sz="2400" dirty="0"/>
              <a:t>          </a:t>
            </a:r>
            <a:r>
              <a:rPr lang="en-US" sz="2400" dirty="0">
                <a:solidFill>
                  <a:srgbClr val="00B0F0"/>
                </a:solidFill>
              </a:rPr>
              <a:t>v</a:t>
            </a:r>
            <a:r>
              <a:rPr lang="en-US" sz="2400" dirty="0"/>
              <a:t> = </a:t>
            </a:r>
            <a:r>
              <a:rPr lang="en-US" sz="2400" dirty="0" err="1">
                <a:solidFill>
                  <a:srgbClr val="00B0F0"/>
                </a:solidFill>
              </a:rPr>
              <a:t>toVisit</a:t>
            </a:r>
            <a:r>
              <a:rPr lang="en-US" sz="2400" dirty="0" err="1"/>
              <a:t>.remove</a:t>
            </a:r>
            <a:r>
              <a:rPr lang="en-US" sz="2400" dirty="0"/>
              <a:t>()</a:t>
            </a:r>
          </a:p>
          <a:p>
            <a:r>
              <a:rPr lang="en-US" sz="2400" dirty="0"/>
              <a:t>          </a:t>
            </a:r>
            <a:r>
              <a:rPr lang="en-US" sz="2400" dirty="0">
                <a:solidFill>
                  <a:srgbClr val="00B050"/>
                </a:solidFill>
              </a:rPr>
              <a:t>// visit v, e.g., print it out</a:t>
            </a:r>
          </a:p>
          <a:p>
            <a:r>
              <a:rPr lang="en-US" sz="2400" dirty="0"/>
              <a:t>          </a:t>
            </a:r>
            <a:r>
              <a:rPr lang="en-US" sz="2400" dirty="0">
                <a:solidFill>
                  <a:srgbClr val="0000FF"/>
                </a:solidFill>
              </a:rPr>
              <a:t>for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00B0F0"/>
                </a:solidFill>
              </a:rPr>
              <a:t>c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0000FF"/>
                </a:solidFill>
              </a:rPr>
              <a:t>in</a:t>
            </a:r>
            <a:r>
              <a:rPr lang="en-US" sz="2400" dirty="0"/>
              <a:t> </a:t>
            </a:r>
            <a:r>
              <a:rPr lang="en-US" sz="2400" dirty="0" err="1">
                <a:solidFill>
                  <a:srgbClr val="00B0F0"/>
                </a:solidFill>
              </a:rPr>
              <a:t>v</a:t>
            </a:r>
            <a:r>
              <a:rPr lang="en-US" sz="2400" dirty="0" err="1"/>
              <a:t>.getChildren</a:t>
            </a:r>
            <a:r>
              <a:rPr lang="en-US" sz="2400" dirty="0"/>
              <a:t>()</a:t>
            </a:r>
          </a:p>
          <a:p>
            <a:r>
              <a:rPr lang="en-US" sz="2400" dirty="0"/>
              <a:t>               </a:t>
            </a:r>
            <a:r>
              <a:rPr lang="en-US" sz="2400" dirty="0" err="1">
                <a:solidFill>
                  <a:srgbClr val="00B0F0"/>
                </a:solidFill>
              </a:rPr>
              <a:t>toVisit</a:t>
            </a:r>
            <a:r>
              <a:rPr lang="en-US" sz="2400" dirty="0" err="1"/>
              <a:t>.add</a:t>
            </a:r>
            <a:r>
              <a:rPr lang="en-US" sz="2400" dirty="0"/>
              <a:t>(c)</a:t>
            </a:r>
          </a:p>
        </p:txBody>
      </p:sp>
      <p:sp>
        <p:nvSpPr>
          <p:cNvPr id="35" name="Rectangle 32">
            <a:extLst>
              <a:ext uri="{FF2B5EF4-FFF2-40B4-BE49-F238E27FC236}">
                <a16:creationId xmlns:a16="http://schemas.microsoft.com/office/drawing/2014/main" id="{7009A886-E4F0-8E4B-A074-517EB47938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5289" y="2895601"/>
            <a:ext cx="3423424" cy="1504580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1479900393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2">
            <a:extLst>
              <a:ext uri="{FF2B5EF4-FFF2-40B4-BE49-F238E27FC236}">
                <a16:creationId xmlns:a16="http://schemas.microsoft.com/office/drawing/2014/main" id="{0FD67347-FA38-174A-8070-BA3E0D8ABB7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1596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Tree DFS</a:t>
            </a:r>
          </a:p>
        </p:txBody>
      </p:sp>
      <p:grpSp>
        <p:nvGrpSpPr>
          <p:cNvPr id="63490" name="Group 3">
            <a:extLst>
              <a:ext uri="{FF2B5EF4-FFF2-40B4-BE49-F238E27FC236}">
                <a16:creationId xmlns:a16="http://schemas.microsoft.com/office/drawing/2014/main" id="{8E40CC99-6095-9F4D-9452-23425CC55CF7}"/>
              </a:ext>
            </a:extLst>
          </p:cNvPr>
          <p:cNvGrpSpPr>
            <a:grpSpLocks/>
          </p:cNvGrpSpPr>
          <p:nvPr/>
        </p:nvGrpSpPr>
        <p:grpSpPr bwMode="auto">
          <a:xfrm>
            <a:off x="6781800" y="1828800"/>
            <a:ext cx="533400" cy="533400"/>
            <a:chOff x="1824" y="2736"/>
            <a:chExt cx="336" cy="336"/>
          </a:xfrm>
        </p:grpSpPr>
        <p:sp>
          <p:nvSpPr>
            <p:cNvPr id="63518" name="Oval 4">
              <a:extLst>
                <a:ext uri="{FF2B5EF4-FFF2-40B4-BE49-F238E27FC236}">
                  <a16:creationId xmlns:a16="http://schemas.microsoft.com/office/drawing/2014/main" id="{57AA6808-D62F-4A44-A6A0-0B6831E086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3519" name="Text Box 5">
              <a:extLst>
                <a:ext uri="{FF2B5EF4-FFF2-40B4-BE49-F238E27FC236}">
                  <a16:creationId xmlns:a16="http://schemas.microsoft.com/office/drawing/2014/main" id="{5842F0D7-4C8E-444E-947B-2E079C0085C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dirty="0"/>
                <a:t>A</a:t>
              </a:r>
            </a:p>
          </p:txBody>
        </p:sp>
      </p:grpSp>
      <p:grpSp>
        <p:nvGrpSpPr>
          <p:cNvPr id="63491" name="Group 6">
            <a:extLst>
              <a:ext uri="{FF2B5EF4-FFF2-40B4-BE49-F238E27FC236}">
                <a16:creationId xmlns:a16="http://schemas.microsoft.com/office/drawing/2014/main" id="{17481815-7003-7746-8AE1-DE526D914EBF}"/>
              </a:ext>
            </a:extLst>
          </p:cNvPr>
          <p:cNvGrpSpPr>
            <a:grpSpLocks/>
          </p:cNvGrpSpPr>
          <p:nvPr/>
        </p:nvGrpSpPr>
        <p:grpSpPr bwMode="auto">
          <a:xfrm>
            <a:off x="6019800" y="2819400"/>
            <a:ext cx="533400" cy="533400"/>
            <a:chOff x="1824" y="2736"/>
            <a:chExt cx="336" cy="336"/>
          </a:xfrm>
        </p:grpSpPr>
        <p:sp>
          <p:nvSpPr>
            <p:cNvPr id="63516" name="Oval 7">
              <a:extLst>
                <a:ext uri="{FF2B5EF4-FFF2-40B4-BE49-F238E27FC236}">
                  <a16:creationId xmlns:a16="http://schemas.microsoft.com/office/drawing/2014/main" id="{30A1A50D-ADCB-AF4C-A726-FBFA97452D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3517" name="Text Box 8">
              <a:extLst>
                <a:ext uri="{FF2B5EF4-FFF2-40B4-BE49-F238E27FC236}">
                  <a16:creationId xmlns:a16="http://schemas.microsoft.com/office/drawing/2014/main" id="{D04B0DEC-0080-AE40-9293-376D4B48DD0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dirty="0"/>
                <a:t>B</a:t>
              </a:r>
            </a:p>
          </p:txBody>
        </p:sp>
      </p:grpSp>
      <p:grpSp>
        <p:nvGrpSpPr>
          <p:cNvPr id="63492" name="Group 9">
            <a:extLst>
              <a:ext uri="{FF2B5EF4-FFF2-40B4-BE49-F238E27FC236}">
                <a16:creationId xmlns:a16="http://schemas.microsoft.com/office/drawing/2014/main" id="{8C91900C-A4B9-E040-B91F-33753D470300}"/>
              </a:ext>
            </a:extLst>
          </p:cNvPr>
          <p:cNvGrpSpPr>
            <a:grpSpLocks/>
          </p:cNvGrpSpPr>
          <p:nvPr/>
        </p:nvGrpSpPr>
        <p:grpSpPr bwMode="auto">
          <a:xfrm>
            <a:off x="5638800" y="4038600"/>
            <a:ext cx="533400" cy="533400"/>
            <a:chOff x="1824" y="2736"/>
            <a:chExt cx="336" cy="336"/>
          </a:xfrm>
        </p:grpSpPr>
        <p:sp>
          <p:nvSpPr>
            <p:cNvPr id="63514" name="Oval 10">
              <a:extLst>
                <a:ext uri="{FF2B5EF4-FFF2-40B4-BE49-F238E27FC236}">
                  <a16:creationId xmlns:a16="http://schemas.microsoft.com/office/drawing/2014/main" id="{E2DF4779-1482-7B46-9A9A-0301BEF220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3515" name="Text Box 11">
              <a:extLst>
                <a:ext uri="{FF2B5EF4-FFF2-40B4-BE49-F238E27FC236}">
                  <a16:creationId xmlns:a16="http://schemas.microsoft.com/office/drawing/2014/main" id="{6EC27931-DAE4-4B40-B9D6-C5A49652628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C</a:t>
              </a:r>
            </a:p>
          </p:txBody>
        </p:sp>
      </p:grpSp>
      <p:grpSp>
        <p:nvGrpSpPr>
          <p:cNvPr id="63493" name="Group 12">
            <a:extLst>
              <a:ext uri="{FF2B5EF4-FFF2-40B4-BE49-F238E27FC236}">
                <a16:creationId xmlns:a16="http://schemas.microsoft.com/office/drawing/2014/main" id="{D47E112C-A2E6-BD47-A503-FBDF67EEAFE9}"/>
              </a:ext>
            </a:extLst>
          </p:cNvPr>
          <p:cNvGrpSpPr>
            <a:grpSpLocks/>
          </p:cNvGrpSpPr>
          <p:nvPr/>
        </p:nvGrpSpPr>
        <p:grpSpPr bwMode="auto">
          <a:xfrm>
            <a:off x="7848600" y="2819400"/>
            <a:ext cx="533400" cy="533400"/>
            <a:chOff x="1824" y="2736"/>
            <a:chExt cx="336" cy="336"/>
          </a:xfrm>
        </p:grpSpPr>
        <p:sp>
          <p:nvSpPr>
            <p:cNvPr id="63512" name="Oval 13">
              <a:extLst>
                <a:ext uri="{FF2B5EF4-FFF2-40B4-BE49-F238E27FC236}">
                  <a16:creationId xmlns:a16="http://schemas.microsoft.com/office/drawing/2014/main" id="{93B8F36F-70CF-E74D-9A97-B28E2371ED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3513" name="Text Box 14">
              <a:extLst>
                <a:ext uri="{FF2B5EF4-FFF2-40B4-BE49-F238E27FC236}">
                  <a16:creationId xmlns:a16="http://schemas.microsoft.com/office/drawing/2014/main" id="{A9FF7ECB-2888-D04A-9DE5-50F43E4D042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dirty="0"/>
                <a:t>E</a:t>
              </a:r>
            </a:p>
          </p:txBody>
        </p:sp>
      </p:grpSp>
      <p:grpSp>
        <p:nvGrpSpPr>
          <p:cNvPr id="63494" name="Group 15">
            <a:extLst>
              <a:ext uri="{FF2B5EF4-FFF2-40B4-BE49-F238E27FC236}">
                <a16:creationId xmlns:a16="http://schemas.microsoft.com/office/drawing/2014/main" id="{99F98BF5-FB2B-3647-8F17-508D76D00478}"/>
              </a:ext>
            </a:extLst>
          </p:cNvPr>
          <p:cNvGrpSpPr>
            <a:grpSpLocks/>
          </p:cNvGrpSpPr>
          <p:nvPr/>
        </p:nvGrpSpPr>
        <p:grpSpPr bwMode="auto">
          <a:xfrm>
            <a:off x="6858000" y="2895600"/>
            <a:ext cx="533400" cy="533400"/>
            <a:chOff x="1824" y="2736"/>
            <a:chExt cx="336" cy="336"/>
          </a:xfrm>
        </p:grpSpPr>
        <p:sp>
          <p:nvSpPr>
            <p:cNvPr id="63510" name="Oval 16">
              <a:extLst>
                <a:ext uri="{FF2B5EF4-FFF2-40B4-BE49-F238E27FC236}">
                  <a16:creationId xmlns:a16="http://schemas.microsoft.com/office/drawing/2014/main" id="{E6CB1931-545F-AB49-88CD-303D74B75D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3511" name="Text Box 17">
              <a:extLst>
                <a:ext uri="{FF2B5EF4-FFF2-40B4-BE49-F238E27FC236}">
                  <a16:creationId xmlns:a16="http://schemas.microsoft.com/office/drawing/2014/main" id="{22E03F51-FAE9-EF49-BBDF-6BA5F86D413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D</a:t>
              </a:r>
            </a:p>
          </p:txBody>
        </p:sp>
      </p:grpSp>
      <p:sp>
        <p:nvSpPr>
          <p:cNvPr id="63495" name="Line 18">
            <a:extLst>
              <a:ext uri="{FF2B5EF4-FFF2-40B4-BE49-F238E27FC236}">
                <a16:creationId xmlns:a16="http://schemas.microsoft.com/office/drawing/2014/main" id="{8D93CFFA-3466-934F-8073-3C17C9205FA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162800" y="23622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63496" name="Group 19">
            <a:extLst>
              <a:ext uri="{FF2B5EF4-FFF2-40B4-BE49-F238E27FC236}">
                <a16:creationId xmlns:a16="http://schemas.microsoft.com/office/drawing/2014/main" id="{DCB6E008-B5B2-B64E-AE1A-7D2647215475}"/>
              </a:ext>
            </a:extLst>
          </p:cNvPr>
          <p:cNvGrpSpPr>
            <a:grpSpLocks/>
          </p:cNvGrpSpPr>
          <p:nvPr/>
        </p:nvGrpSpPr>
        <p:grpSpPr bwMode="auto">
          <a:xfrm>
            <a:off x="6400800" y="4038600"/>
            <a:ext cx="533400" cy="533400"/>
            <a:chOff x="1824" y="2736"/>
            <a:chExt cx="336" cy="336"/>
          </a:xfrm>
        </p:grpSpPr>
        <p:sp>
          <p:nvSpPr>
            <p:cNvPr id="63508" name="Oval 20">
              <a:extLst>
                <a:ext uri="{FF2B5EF4-FFF2-40B4-BE49-F238E27FC236}">
                  <a16:creationId xmlns:a16="http://schemas.microsoft.com/office/drawing/2014/main" id="{3A465F7F-CE86-314C-ACD9-9D75AC7A79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3509" name="Text Box 21">
              <a:extLst>
                <a:ext uri="{FF2B5EF4-FFF2-40B4-BE49-F238E27FC236}">
                  <a16:creationId xmlns:a16="http://schemas.microsoft.com/office/drawing/2014/main" id="{7A65937A-FD76-5946-BE25-2BCB1F7D163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F</a:t>
              </a:r>
            </a:p>
          </p:txBody>
        </p:sp>
      </p:grpSp>
      <p:grpSp>
        <p:nvGrpSpPr>
          <p:cNvPr id="63497" name="Group 22">
            <a:extLst>
              <a:ext uri="{FF2B5EF4-FFF2-40B4-BE49-F238E27FC236}">
                <a16:creationId xmlns:a16="http://schemas.microsoft.com/office/drawing/2014/main" id="{96DB443B-CFBE-1C4C-A080-3EB6209F8179}"/>
              </a:ext>
            </a:extLst>
          </p:cNvPr>
          <p:cNvGrpSpPr>
            <a:grpSpLocks/>
          </p:cNvGrpSpPr>
          <p:nvPr/>
        </p:nvGrpSpPr>
        <p:grpSpPr bwMode="auto">
          <a:xfrm>
            <a:off x="7924800" y="4038600"/>
            <a:ext cx="533400" cy="533400"/>
            <a:chOff x="1824" y="2736"/>
            <a:chExt cx="336" cy="336"/>
          </a:xfrm>
        </p:grpSpPr>
        <p:sp>
          <p:nvSpPr>
            <p:cNvPr id="63506" name="Oval 23">
              <a:extLst>
                <a:ext uri="{FF2B5EF4-FFF2-40B4-BE49-F238E27FC236}">
                  <a16:creationId xmlns:a16="http://schemas.microsoft.com/office/drawing/2014/main" id="{74A08587-B057-BC42-A52C-1C2C7CF2A3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3507" name="Text Box 24">
              <a:extLst>
                <a:ext uri="{FF2B5EF4-FFF2-40B4-BE49-F238E27FC236}">
                  <a16:creationId xmlns:a16="http://schemas.microsoft.com/office/drawing/2014/main" id="{3F320D62-EF97-3848-94A0-C2C231F5F92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G</a:t>
              </a:r>
            </a:p>
          </p:txBody>
        </p:sp>
      </p:grpSp>
      <p:sp>
        <p:nvSpPr>
          <p:cNvPr id="63498" name="Line 25">
            <a:extLst>
              <a:ext uri="{FF2B5EF4-FFF2-40B4-BE49-F238E27FC236}">
                <a16:creationId xmlns:a16="http://schemas.microsoft.com/office/drawing/2014/main" id="{C7BDF10F-1FA3-4241-ACC2-38DB90AAAC1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400800" y="2286000"/>
            <a:ext cx="457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499" name="Line 26">
            <a:extLst>
              <a:ext uri="{FF2B5EF4-FFF2-40B4-BE49-F238E27FC236}">
                <a16:creationId xmlns:a16="http://schemas.microsoft.com/office/drawing/2014/main" id="{A874BE1E-95CA-D748-BC8B-6FA0171A8DB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943600" y="3352800"/>
            <a:ext cx="228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00" name="Line 27">
            <a:extLst>
              <a:ext uri="{FF2B5EF4-FFF2-40B4-BE49-F238E27FC236}">
                <a16:creationId xmlns:a16="http://schemas.microsoft.com/office/drawing/2014/main" id="{56415375-85BA-6C46-8409-AC201BEA1ED2}"/>
              </a:ext>
            </a:extLst>
          </p:cNvPr>
          <p:cNvSpPr>
            <a:spLocks noChangeShapeType="1"/>
          </p:cNvSpPr>
          <p:nvPr/>
        </p:nvSpPr>
        <p:spPr bwMode="auto">
          <a:xfrm>
            <a:off x="6324600" y="3352800"/>
            <a:ext cx="3048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01" name="Line 28">
            <a:extLst>
              <a:ext uri="{FF2B5EF4-FFF2-40B4-BE49-F238E27FC236}">
                <a16:creationId xmlns:a16="http://schemas.microsoft.com/office/drawing/2014/main" id="{F88F3C18-4DF6-9C4C-B1B0-4D9F76FDA7A7}"/>
              </a:ext>
            </a:extLst>
          </p:cNvPr>
          <p:cNvSpPr>
            <a:spLocks noChangeShapeType="1"/>
          </p:cNvSpPr>
          <p:nvPr/>
        </p:nvSpPr>
        <p:spPr bwMode="auto">
          <a:xfrm>
            <a:off x="7315200" y="2209800"/>
            <a:ext cx="685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02" name="Line 29">
            <a:extLst>
              <a:ext uri="{FF2B5EF4-FFF2-40B4-BE49-F238E27FC236}">
                <a16:creationId xmlns:a16="http://schemas.microsoft.com/office/drawing/2014/main" id="{CCABC929-C491-5240-832C-EB3DF8CD8B21}"/>
              </a:ext>
            </a:extLst>
          </p:cNvPr>
          <p:cNvSpPr>
            <a:spLocks noChangeShapeType="1"/>
          </p:cNvSpPr>
          <p:nvPr/>
        </p:nvSpPr>
        <p:spPr bwMode="auto">
          <a:xfrm>
            <a:off x="8153400" y="33528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04" name="Text Box 31">
            <a:extLst>
              <a:ext uri="{FF2B5EF4-FFF2-40B4-BE49-F238E27FC236}">
                <a16:creationId xmlns:a16="http://schemas.microsoft.com/office/drawing/2014/main" id="{FB3B711E-7974-7A4B-93ED-AEAEF62E83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863" y="5500687"/>
            <a:ext cx="445119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 err="1"/>
              <a:t>toVisit</a:t>
            </a:r>
            <a:r>
              <a:rPr lang="en-US" altLang="en-US" sz="2800" dirty="0"/>
              <a:t>-stack:</a:t>
            </a:r>
          </a:p>
        </p:txBody>
      </p:sp>
      <p:sp>
        <p:nvSpPr>
          <p:cNvPr id="33" name="Text Box 37">
            <a:extLst>
              <a:ext uri="{FF2B5EF4-FFF2-40B4-BE49-F238E27FC236}">
                <a16:creationId xmlns:a16="http://schemas.microsoft.com/office/drawing/2014/main" id="{8EE66F3F-D193-7445-9BC9-2C61E5C4B9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28699" y="6029093"/>
            <a:ext cx="426812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>
                <a:solidFill>
                  <a:srgbClr val="0000FF"/>
                </a:solidFill>
              </a:rPr>
              <a:t>printed: A E G D B F C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16CF24FE-F65E-DE45-A77D-A35DA9031601}"/>
              </a:ext>
            </a:extLst>
          </p:cNvPr>
          <p:cNvSpPr txBox="1"/>
          <p:nvPr/>
        </p:nvSpPr>
        <p:spPr>
          <a:xfrm>
            <a:off x="364274" y="2095500"/>
            <a:ext cx="504035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C00000"/>
                </a:solidFill>
              </a:rPr>
              <a:t>treeSearch</a:t>
            </a:r>
            <a:r>
              <a:rPr lang="en-US" sz="2400" dirty="0"/>
              <a:t>( </a:t>
            </a:r>
            <a:r>
              <a:rPr lang="en-US" sz="2400" dirty="0" err="1">
                <a:solidFill>
                  <a:srgbClr val="00B0F0"/>
                </a:solidFill>
              </a:rPr>
              <a:t>toVisit</a:t>
            </a:r>
            <a:r>
              <a:rPr lang="en-US" sz="2400" dirty="0"/>
              <a:t> )</a:t>
            </a:r>
          </a:p>
          <a:p>
            <a:r>
              <a:rPr lang="en-US" sz="2400" dirty="0"/>
              <a:t>     </a:t>
            </a:r>
            <a:r>
              <a:rPr lang="en-US" sz="2400" dirty="0">
                <a:solidFill>
                  <a:srgbClr val="0000FF"/>
                </a:solidFill>
              </a:rPr>
              <a:t>while</a:t>
            </a:r>
            <a:r>
              <a:rPr lang="en-US" sz="2400" dirty="0"/>
              <a:t> !</a:t>
            </a:r>
            <a:r>
              <a:rPr lang="en-US" sz="2400" dirty="0" err="1">
                <a:solidFill>
                  <a:srgbClr val="00B0F0"/>
                </a:solidFill>
              </a:rPr>
              <a:t>toVisit</a:t>
            </a:r>
            <a:r>
              <a:rPr lang="en-US" sz="2400" dirty="0" err="1"/>
              <a:t>.empty</a:t>
            </a:r>
            <a:r>
              <a:rPr lang="en-US" sz="2400" dirty="0"/>
              <a:t>()</a:t>
            </a:r>
          </a:p>
          <a:p>
            <a:r>
              <a:rPr lang="en-US" sz="2400" dirty="0"/>
              <a:t>          </a:t>
            </a:r>
            <a:r>
              <a:rPr lang="en-US" sz="2400" dirty="0">
                <a:solidFill>
                  <a:srgbClr val="00B0F0"/>
                </a:solidFill>
              </a:rPr>
              <a:t>v</a:t>
            </a:r>
            <a:r>
              <a:rPr lang="en-US" sz="2400" dirty="0"/>
              <a:t> = </a:t>
            </a:r>
            <a:r>
              <a:rPr lang="en-US" sz="2400" dirty="0" err="1">
                <a:solidFill>
                  <a:srgbClr val="00B0F0"/>
                </a:solidFill>
              </a:rPr>
              <a:t>toVisit</a:t>
            </a:r>
            <a:r>
              <a:rPr lang="en-US" sz="2400" dirty="0" err="1"/>
              <a:t>.remove</a:t>
            </a:r>
            <a:r>
              <a:rPr lang="en-US" sz="2400" dirty="0"/>
              <a:t>()</a:t>
            </a:r>
          </a:p>
          <a:p>
            <a:r>
              <a:rPr lang="en-US" sz="2400" dirty="0"/>
              <a:t>          </a:t>
            </a:r>
            <a:r>
              <a:rPr lang="en-US" sz="2400" dirty="0">
                <a:solidFill>
                  <a:srgbClr val="00B050"/>
                </a:solidFill>
              </a:rPr>
              <a:t>// visit v, e.g., print it out</a:t>
            </a:r>
          </a:p>
          <a:p>
            <a:r>
              <a:rPr lang="en-US" sz="2400" dirty="0"/>
              <a:t>          </a:t>
            </a:r>
            <a:r>
              <a:rPr lang="en-US" sz="2400" dirty="0">
                <a:solidFill>
                  <a:srgbClr val="0000FF"/>
                </a:solidFill>
              </a:rPr>
              <a:t>for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00B0F0"/>
                </a:solidFill>
              </a:rPr>
              <a:t>c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0000FF"/>
                </a:solidFill>
              </a:rPr>
              <a:t>in</a:t>
            </a:r>
            <a:r>
              <a:rPr lang="en-US" sz="2400" dirty="0"/>
              <a:t> </a:t>
            </a:r>
            <a:r>
              <a:rPr lang="en-US" sz="2400" dirty="0" err="1">
                <a:solidFill>
                  <a:srgbClr val="00B0F0"/>
                </a:solidFill>
              </a:rPr>
              <a:t>v</a:t>
            </a:r>
            <a:r>
              <a:rPr lang="en-US" sz="2400" dirty="0" err="1"/>
              <a:t>.getChildren</a:t>
            </a:r>
            <a:r>
              <a:rPr lang="en-US" sz="2400" dirty="0"/>
              <a:t>()</a:t>
            </a:r>
          </a:p>
          <a:p>
            <a:r>
              <a:rPr lang="en-US" sz="2400" dirty="0"/>
              <a:t>               </a:t>
            </a:r>
            <a:r>
              <a:rPr lang="en-US" sz="2400" dirty="0" err="1">
                <a:solidFill>
                  <a:srgbClr val="00B0F0"/>
                </a:solidFill>
              </a:rPr>
              <a:t>toVisit</a:t>
            </a:r>
            <a:r>
              <a:rPr lang="en-US" sz="2400" dirty="0" err="1"/>
              <a:t>.add</a:t>
            </a:r>
            <a:r>
              <a:rPr lang="en-US" sz="2400" dirty="0"/>
              <a:t>(c)</a:t>
            </a:r>
          </a:p>
        </p:txBody>
      </p:sp>
      <p:sp>
        <p:nvSpPr>
          <p:cNvPr id="35" name="Rectangle 32">
            <a:extLst>
              <a:ext uri="{FF2B5EF4-FFF2-40B4-BE49-F238E27FC236}">
                <a16:creationId xmlns:a16="http://schemas.microsoft.com/office/drawing/2014/main" id="{7009A886-E4F0-8E4B-A074-517EB47938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5289" y="2895601"/>
            <a:ext cx="3423424" cy="1504580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1771127101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>
            <a:extLst>
              <a:ext uri="{FF2B5EF4-FFF2-40B4-BE49-F238E27FC236}">
                <a16:creationId xmlns:a16="http://schemas.microsoft.com/office/drawing/2014/main" id="{3E2B6036-4C15-8E4A-AD95-58D2A594377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Run-time of graph algorithms</a:t>
            </a:r>
          </a:p>
        </p:txBody>
      </p:sp>
      <p:sp>
        <p:nvSpPr>
          <p:cNvPr id="16386" name="Rectangle 3">
            <a:extLst>
              <a:ext uri="{FF2B5EF4-FFF2-40B4-BE49-F238E27FC236}">
                <a16:creationId xmlns:a16="http://schemas.microsoft.com/office/drawing/2014/main" id="{37B94DAB-09D6-234E-B965-EEC52CB35C0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1328737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altLang="en-US" dirty="0">
                <a:ea typeface="ＭＳ Ｐゴシック" panose="020B0600070205080204" pitchFamily="34" charset="-128"/>
              </a:rPr>
              <a:t>A graph is a set of vertices V and a set of edges </a:t>
            </a:r>
            <a:br>
              <a:rPr lang="en-US" altLang="en-US" dirty="0">
                <a:ea typeface="ＭＳ Ｐゴシック" panose="020B0600070205080204" pitchFamily="34" charset="-128"/>
              </a:rPr>
            </a:br>
            <a:r>
              <a:rPr lang="en-US" altLang="en-US" dirty="0">
                <a:ea typeface="ＭＳ Ｐゴシック" panose="020B0600070205080204" pitchFamily="34" charset="-128"/>
              </a:rPr>
              <a:t>(</a:t>
            </a:r>
            <a:r>
              <a:rPr lang="en-US" altLang="en-US" dirty="0" err="1">
                <a:ea typeface="ＭＳ Ｐゴシック" panose="020B0600070205080204" pitchFamily="34" charset="-128"/>
              </a:rPr>
              <a:t>u,v</a:t>
            </a:r>
            <a:r>
              <a:rPr lang="en-US" altLang="en-US" dirty="0">
                <a:ea typeface="ＭＳ Ｐゴシック" panose="020B0600070205080204" pitchFamily="34" charset="-128"/>
              </a:rPr>
              <a:t>) </a:t>
            </a:r>
            <a:r>
              <a:rPr lang="en-US" altLang="en-US" dirty="0">
                <a:ea typeface="ＭＳ Ｐゴシック" panose="020B0600070205080204" pitchFamily="34" charset="-128"/>
                <a:sym typeface="Symbol" pitchFamily="2" charset="2"/>
              </a:rPr>
              <a:t></a:t>
            </a:r>
            <a:r>
              <a:rPr lang="en-US" altLang="en-US" dirty="0">
                <a:ea typeface="ＭＳ Ｐゴシック" panose="020B0600070205080204" pitchFamily="34" charset="-128"/>
                <a:cs typeface="Arial" panose="020B0604020202020204" pitchFamily="34" charset="0"/>
              </a:rPr>
              <a:t> E where </a:t>
            </a:r>
            <a:r>
              <a:rPr lang="en-US" altLang="en-US" dirty="0" err="1">
                <a:ea typeface="ＭＳ Ｐゴシック" panose="020B0600070205080204" pitchFamily="34" charset="-128"/>
                <a:cs typeface="Arial" panose="020B0604020202020204" pitchFamily="34" charset="0"/>
              </a:rPr>
              <a:t>u,v</a:t>
            </a:r>
            <a:r>
              <a:rPr lang="en-US" altLang="en-US" dirty="0"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en-US" altLang="en-US" dirty="0">
                <a:ea typeface="ＭＳ Ｐゴシック" panose="020B0600070205080204" pitchFamily="34" charset="-128"/>
                <a:sym typeface="Symbol" pitchFamily="2" charset="2"/>
              </a:rPr>
              <a:t></a:t>
            </a:r>
            <a:r>
              <a:rPr lang="en-US" altLang="en-US" dirty="0">
                <a:ea typeface="ＭＳ Ｐゴシック" panose="020B0600070205080204" pitchFamily="34" charset="-128"/>
                <a:cs typeface="Arial" panose="020B0604020202020204" pitchFamily="34" charset="0"/>
              </a:rPr>
              <a:t> V</a:t>
            </a:r>
            <a:endParaRPr lang="ru-RU" altLang="en-US" dirty="0"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32" name="Rectangle 3">
            <a:extLst>
              <a:ext uri="{FF2B5EF4-FFF2-40B4-BE49-F238E27FC236}">
                <a16:creationId xmlns:a16="http://schemas.microsoft.com/office/drawing/2014/main" id="{5F38114C-51E7-C048-B681-3408C205E15A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3048000"/>
            <a:ext cx="8229600" cy="258235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en-US" altLang="en-US" dirty="0">
                <a:ea typeface="ＭＳ Ｐゴシック" panose="020B0600070205080204" pitchFamily="34" charset="-128"/>
                <a:cs typeface="Arial" panose="020B0604020202020204" pitchFamily="34" charset="0"/>
              </a:rPr>
              <a:t>When we analyze graph algorithms, the run-time often includes both the number of vertices </a:t>
            </a:r>
            <a:r>
              <a:rPr lang="en-US" altLang="en-US" b="1" dirty="0">
                <a:solidFill>
                  <a:srgbClr val="EF9600"/>
                </a:solidFill>
                <a:ea typeface="ＭＳ Ｐゴシック" panose="020B0600070205080204" pitchFamily="34" charset="-128"/>
                <a:cs typeface="Arial" panose="020B0604020202020204" pitchFamily="34" charset="0"/>
              </a:rPr>
              <a:t>AND</a:t>
            </a:r>
            <a:r>
              <a:rPr lang="en-US" altLang="en-US" dirty="0">
                <a:ea typeface="ＭＳ Ｐゴシック" panose="020B0600070205080204" pitchFamily="34" charset="-128"/>
                <a:cs typeface="Arial" panose="020B0604020202020204" pitchFamily="34" charset="0"/>
              </a:rPr>
              <a:t> the number of edges: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  <a:cs typeface="Arial" panose="020B0604020202020204" pitchFamily="34" charset="0"/>
              </a:rPr>
              <a:t>|V| = number of vertices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  <a:cs typeface="Arial" panose="020B0604020202020204" pitchFamily="34" charset="0"/>
              </a:rPr>
              <a:t>|E| = number of edges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433E8E8-198E-AE4F-8F9A-0771A8E79C1F}"/>
              </a:ext>
            </a:extLst>
          </p:cNvPr>
          <p:cNvSpPr txBox="1"/>
          <p:nvPr/>
        </p:nvSpPr>
        <p:spPr>
          <a:xfrm>
            <a:off x="457200" y="5758169"/>
            <a:ext cx="708905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EF9600"/>
                </a:solidFill>
              </a:rPr>
              <a:t>Sometimes, in big-O notation, we’ll use just V and E to represent these to simplify notation</a:t>
            </a:r>
          </a:p>
        </p:txBody>
      </p:sp>
    </p:spTree>
    <p:extLst>
      <p:ext uri="{BB962C8B-B14F-4D97-AF65-F5344CB8AC3E}">
        <p14:creationId xmlns:p14="http://schemas.microsoft.com/office/powerpoint/2010/main" val="1324079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939992-784A-634D-B9E9-EE4E677CBB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treeSearch</a:t>
            </a:r>
            <a:r>
              <a:rPr lang="en-US" dirty="0"/>
              <a:t> run-time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83C5A62-9AEC-E844-BAF4-DF0C1607974C}"/>
              </a:ext>
            </a:extLst>
          </p:cNvPr>
          <p:cNvSpPr txBox="1"/>
          <p:nvPr/>
        </p:nvSpPr>
        <p:spPr>
          <a:xfrm>
            <a:off x="175088" y="1654066"/>
            <a:ext cx="504035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C00000"/>
                </a:solidFill>
              </a:rPr>
              <a:t>treeSearch</a:t>
            </a:r>
            <a:r>
              <a:rPr lang="en-US" sz="2400" dirty="0"/>
              <a:t>( </a:t>
            </a:r>
            <a:r>
              <a:rPr lang="en-US" sz="2400" dirty="0" err="1">
                <a:solidFill>
                  <a:srgbClr val="00B0F0"/>
                </a:solidFill>
              </a:rPr>
              <a:t>toVisit</a:t>
            </a:r>
            <a:r>
              <a:rPr lang="en-US" sz="2400" dirty="0"/>
              <a:t> )</a:t>
            </a:r>
          </a:p>
          <a:p>
            <a:r>
              <a:rPr lang="en-US" sz="2400" dirty="0"/>
              <a:t>     </a:t>
            </a:r>
            <a:r>
              <a:rPr lang="en-US" sz="2400" dirty="0">
                <a:solidFill>
                  <a:srgbClr val="0000FF"/>
                </a:solidFill>
              </a:rPr>
              <a:t>while</a:t>
            </a:r>
            <a:r>
              <a:rPr lang="en-US" sz="2400" dirty="0"/>
              <a:t> !</a:t>
            </a:r>
            <a:r>
              <a:rPr lang="en-US" sz="2400" dirty="0" err="1">
                <a:solidFill>
                  <a:srgbClr val="00B0F0"/>
                </a:solidFill>
              </a:rPr>
              <a:t>toVisit</a:t>
            </a:r>
            <a:r>
              <a:rPr lang="en-US" sz="2400" dirty="0" err="1"/>
              <a:t>.empty</a:t>
            </a:r>
            <a:r>
              <a:rPr lang="en-US" sz="2400" dirty="0"/>
              <a:t>()</a:t>
            </a:r>
          </a:p>
          <a:p>
            <a:r>
              <a:rPr lang="en-US" sz="2400" dirty="0"/>
              <a:t>          </a:t>
            </a:r>
            <a:r>
              <a:rPr lang="en-US" sz="2400" dirty="0">
                <a:solidFill>
                  <a:srgbClr val="00B0F0"/>
                </a:solidFill>
              </a:rPr>
              <a:t>v</a:t>
            </a:r>
            <a:r>
              <a:rPr lang="en-US" sz="2400" dirty="0"/>
              <a:t> = </a:t>
            </a:r>
            <a:r>
              <a:rPr lang="en-US" sz="2400" dirty="0" err="1">
                <a:solidFill>
                  <a:srgbClr val="00B0F0"/>
                </a:solidFill>
              </a:rPr>
              <a:t>toVisit</a:t>
            </a:r>
            <a:r>
              <a:rPr lang="en-US" sz="2400" dirty="0" err="1"/>
              <a:t>.remove</a:t>
            </a:r>
            <a:r>
              <a:rPr lang="en-US" sz="2400" dirty="0"/>
              <a:t>()</a:t>
            </a:r>
          </a:p>
          <a:p>
            <a:r>
              <a:rPr lang="en-US" sz="2400" dirty="0"/>
              <a:t>          </a:t>
            </a:r>
            <a:r>
              <a:rPr lang="en-US" sz="2400" dirty="0">
                <a:solidFill>
                  <a:srgbClr val="00B050"/>
                </a:solidFill>
              </a:rPr>
              <a:t>// visit v, e.g., print it out</a:t>
            </a:r>
          </a:p>
          <a:p>
            <a:r>
              <a:rPr lang="en-US" sz="2400" dirty="0"/>
              <a:t>          </a:t>
            </a:r>
            <a:r>
              <a:rPr lang="en-US" sz="2400" dirty="0">
                <a:solidFill>
                  <a:srgbClr val="0000FF"/>
                </a:solidFill>
              </a:rPr>
              <a:t>for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00B0F0"/>
                </a:solidFill>
              </a:rPr>
              <a:t>c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0000FF"/>
                </a:solidFill>
              </a:rPr>
              <a:t>in</a:t>
            </a:r>
            <a:r>
              <a:rPr lang="en-US" sz="2400" dirty="0"/>
              <a:t> </a:t>
            </a:r>
            <a:r>
              <a:rPr lang="en-US" sz="2400" dirty="0" err="1">
                <a:solidFill>
                  <a:srgbClr val="00B0F0"/>
                </a:solidFill>
              </a:rPr>
              <a:t>v</a:t>
            </a:r>
            <a:r>
              <a:rPr lang="en-US" sz="2400" dirty="0" err="1"/>
              <a:t>.getChildren</a:t>
            </a:r>
            <a:r>
              <a:rPr lang="en-US" sz="2400" dirty="0"/>
              <a:t>()</a:t>
            </a:r>
          </a:p>
          <a:p>
            <a:r>
              <a:rPr lang="en-US" sz="2400" dirty="0"/>
              <a:t>               </a:t>
            </a:r>
            <a:r>
              <a:rPr lang="en-US" sz="2400" dirty="0" err="1">
                <a:solidFill>
                  <a:srgbClr val="00B0F0"/>
                </a:solidFill>
              </a:rPr>
              <a:t>toVisit</a:t>
            </a:r>
            <a:r>
              <a:rPr lang="en-US" sz="2400" dirty="0" err="1"/>
              <a:t>.add</a:t>
            </a:r>
            <a:r>
              <a:rPr lang="en-US" sz="2400" dirty="0"/>
              <a:t>(c)</a:t>
            </a:r>
          </a:p>
        </p:txBody>
      </p:sp>
      <p:grpSp>
        <p:nvGrpSpPr>
          <p:cNvPr id="5" name="Group 3">
            <a:extLst>
              <a:ext uri="{FF2B5EF4-FFF2-40B4-BE49-F238E27FC236}">
                <a16:creationId xmlns:a16="http://schemas.microsoft.com/office/drawing/2014/main" id="{0D9B8D72-5FEA-DC4A-9F18-2A8B1955C8A7}"/>
              </a:ext>
            </a:extLst>
          </p:cNvPr>
          <p:cNvGrpSpPr>
            <a:grpSpLocks/>
          </p:cNvGrpSpPr>
          <p:nvPr/>
        </p:nvGrpSpPr>
        <p:grpSpPr bwMode="auto">
          <a:xfrm>
            <a:off x="7370380" y="1654066"/>
            <a:ext cx="533400" cy="533400"/>
            <a:chOff x="1824" y="2736"/>
            <a:chExt cx="336" cy="336"/>
          </a:xfrm>
        </p:grpSpPr>
        <p:sp>
          <p:nvSpPr>
            <p:cNvPr id="6" name="Oval 4">
              <a:extLst>
                <a:ext uri="{FF2B5EF4-FFF2-40B4-BE49-F238E27FC236}">
                  <a16:creationId xmlns:a16="http://schemas.microsoft.com/office/drawing/2014/main" id="{5779C4EF-185E-3F46-8B93-5C517E80E7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7" name="Text Box 5">
              <a:extLst>
                <a:ext uri="{FF2B5EF4-FFF2-40B4-BE49-F238E27FC236}">
                  <a16:creationId xmlns:a16="http://schemas.microsoft.com/office/drawing/2014/main" id="{9F860988-E852-9F47-8546-818F08557D8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dirty="0"/>
                <a:t>A</a:t>
              </a:r>
            </a:p>
          </p:txBody>
        </p:sp>
      </p:grpSp>
      <p:grpSp>
        <p:nvGrpSpPr>
          <p:cNvPr id="8" name="Group 6">
            <a:extLst>
              <a:ext uri="{FF2B5EF4-FFF2-40B4-BE49-F238E27FC236}">
                <a16:creationId xmlns:a16="http://schemas.microsoft.com/office/drawing/2014/main" id="{70C90C62-C6C1-CE4D-9A37-F1F147E7158B}"/>
              </a:ext>
            </a:extLst>
          </p:cNvPr>
          <p:cNvGrpSpPr>
            <a:grpSpLocks/>
          </p:cNvGrpSpPr>
          <p:nvPr/>
        </p:nvGrpSpPr>
        <p:grpSpPr bwMode="auto">
          <a:xfrm>
            <a:off x="6608380" y="2644666"/>
            <a:ext cx="533400" cy="533400"/>
            <a:chOff x="1824" y="2736"/>
            <a:chExt cx="336" cy="336"/>
          </a:xfrm>
        </p:grpSpPr>
        <p:sp>
          <p:nvSpPr>
            <p:cNvPr id="9" name="Oval 7">
              <a:extLst>
                <a:ext uri="{FF2B5EF4-FFF2-40B4-BE49-F238E27FC236}">
                  <a16:creationId xmlns:a16="http://schemas.microsoft.com/office/drawing/2014/main" id="{EB94ED02-8923-C847-A840-6611E8857C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0" name="Text Box 8">
              <a:extLst>
                <a:ext uri="{FF2B5EF4-FFF2-40B4-BE49-F238E27FC236}">
                  <a16:creationId xmlns:a16="http://schemas.microsoft.com/office/drawing/2014/main" id="{3A366B26-4085-6049-989B-9CBA232DE29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dirty="0"/>
                <a:t>B</a:t>
              </a:r>
            </a:p>
          </p:txBody>
        </p:sp>
      </p:grpSp>
      <p:grpSp>
        <p:nvGrpSpPr>
          <p:cNvPr id="11" name="Group 9">
            <a:extLst>
              <a:ext uri="{FF2B5EF4-FFF2-40B4-BE49-F238E27FC236}">
                <a16:creationId xmlns:a16="http://schemas.microsoft.com/office/drawing/2014/main" id="{7FD32B7E-5F86-EA40-BFCA-3AE903EC2FB4}"/>
              </a:ext>
            </a:extLst>
          </p:cNvPr>
          <p:cNvGrpSpPr>
            <a:grpSpLocks/>
          </p:cNvGrpSpPr>
          <p:nvPr/>
        </p:nvGrpSpPr>
        <p:grpSpPr bwMode="auto">
          <a:xfrm>
            <a:off x="6227380" y="3863866"/>
            <a:ext cx="533400" cy="533400"/>
            <a:chOff x="1824" y="2736"/>
            <a:chExt cx="336" cy="336"/>
          </a:xfrm>
        </p:grpSpPr>
        <p:sp>
          <p:nvSpPr>
            <p:cNvPr id="12" name="Oval 10">
              <a:extLst>
                <a:ext uri="{FF2B5EF4-FFF2-40B4-BE49-F238E27FC236}">
                  <a16:creationId xmlns:a16="http://schemas.microsoft.com/office/drawing/2014/main" id="{A7156E80-FA7B-534C-8BAA-63507A1F45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3" name="Text Box 11">
              <a:extLst>
                <a:ext uri="{FF2B5EF4-FFF2-40B4-BE49-F238E27FC236}">
                  <a16:creationId xmlns:a16="http://schemas.microsoft.com/office/drawing/2014/main" id="{47E4EDF8-5015-5247-9A5D-03A9E9D4381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C</a:t>
              </a:r>
            </a:p>
          </p:txBody>
        </p:sp>
      </p:grpSp>
      <p:grpSp>
        <p:nvGrpSpPr>
          <p:cNvPr id="14" name="Group 12">
            <a:extLst>
              <a:ext uri="{FF2B5EF4-FFF2-40B4-BE49-F238E27FC236}">
                <a16:creationId xmlns:a16="http://schemas.microsoft.com/office/drawing/2014/main" id="{5045C473-C3C1-2941-BC7E-75E3CC29207B}"/>
              </a:ext>
            </a:extLst>
          </p:cNvPr>
          <p:cNvGrpSpPr>
            <a:grpSpLocks/>
          </p:cNvGrpSpPr>
          <p:nvPr/>
        </p:nvGrpSpPr>
        <p:grpSpPr bwMode="auto">
          <a:xfrm>
            <a:off x="8437180" y="2644666"/>
            <a:ext cx="533400" cy="533400"/>
            <a:chOff x="1824" y="2736"/>
            <a:chExt cx="336" cy="336"/>
          </a:xfrm>
        </p:grpSpPr>
        <p:sp>
          <p:nvSpPr>
            <p:cNvPr id="15" name="Oval 13">
              <a:extLst>
                <a:ext uri="{FF2B5EF4-FFF2-40B4-BE49-F238E27FC236}">
                  <a16:creationId xmlns:a16="http://schemas.microsoft.com/office/drawing/2014/main" id="{93FE0A03-3DCD-3D44-B463-0770A67CC1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6" name="Text Box 14">
              <a:extLst>
                <a:ext uri="{FF2B5EF4-FFF2-40B4-BE49-F238E27FC236}">
                  <a16:creationId xmlns:a16="http://schemas.microsoft.com/office/drawing/2014/main" id="{75684510-66E5-1447-B5A9-EDD8A650D5D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dirty="0"/>
                <a:t>E</a:t>
              </a:r>
            </a:p>
          </p:txBody>
        </p:sp>
      </p:grpSp>
      <p:grpSp>
        <p:nvGrpSpPr>
          <p:cNvPr id="17" name="Group 15">
            <a:extLst>
              <a:ext uri="{FF2B5EF4-FFF2-40B4-BE49-F238E27FC236}">
                <a16:creationId xmlns:a16="http://schemas.microsoft.com/office/drawing/2014/main" id="{9264C18F-D660-5743-90B9-7DDCDA8645C1}"/>
              </a:ext>
            </a:extLst>
          </p:cNvPr>
          <p:cNvGrpSpPr>
            <a:grpSpLocks/>
          </p:cNvGrpSpPr>
          <p:nvPr/>
        </p:nvGrpSpPr>
        <p:grpSpPr bwMode="auto">
          <a:xfrm>
            <a:off x="7446580" y="2720866"/>
            <a:ext cx="533400" cy="533400"/>
            <a:chOff x="1824" y="2736"/>
            <a:chExt cx="336" cy="336"/>
          </a:xfrm>
        </p:grpSpPr>
        <p:sp>
          <p:nvSpPr>
            <p:cNvPr id="18" name="Oval 16">
              <a:extLst>
                <a:ext uri="{FF2B5EF4-FFF2-40B4-BE49-F238E27FC236}">
                  <a16:creationId xmlns:a16="http://schemas.microsoft.com/office/drawing/2014/main" id="{81B4E056-CD85-C441-89CE-6AA14BA36E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9" name="Text Box 17">
              <a:extLst>
                <a:ext uri="{FF2B5EF4-FFF2-40B4-BE49-F238E27FC236}">
                  <a16:creationId xmlns:a16="http://schemas.microsoft.com/office/drawing/2014/main" id="{252E9819-E259-8D43-B951-85DB82FE710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D</a:t>
              </a:r>
            </a:p>
          </p:txBody>
        </p:sp>
      </p:grpSp>
      <p:sp>
        <p:nvSpPr>
          <p:cNvPr id="20" name="Line 18">
            <a:extLst>
              <a:ext uri="{FF2B5EF4-FFF2-40B4-BE49-F238E27FC236}">
                <a16:creationId xmlns:a16="http://schemas.microsoft.com/office/drawing/2014/main" id="{D1361E82-1A73-5440-99E2-0D1E7532BE5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751380" y="2187466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1" name="Group 19">
            <a:extLst>
              <a:ext uri="{FF2B5EF4-FFF2-40B4-BE49-F238E27FC236}">
                <a16:creationId xmlns:a16="http://schemas.microsoft.com/office/drawing/2014/main" id="{B3DA90B7-F921-1D44-AE83-E539A3973332}"/>
              </a:ext>
            </a:extLst>
          </p:cNvPr>
          <p:cNvGrpSpPr>
            <a:grpSpLocks/>
          </p:cNvGrpSpPr>
          <p:nvPr/>
        </p:nvGrpSpPr>
        <p:grpSpPr bwMode="auto">
          <a:xfrm>
            <a:off x="6989380" y="3863866"/>
            <a:ext cx="533400" cy="533400"/>
            <a:chOff x="1824" y="2736"/>
            <a:chExt cx="336" cy="336"/>
          </a:xfrm>
        </p:grpSpPr>
        <p:sp>
          <p:nvSpPr>
            <p:cNvPr id="22" name="Oval 20">
              <a:extLst>
                <a:ext uri="{FF2B5EF4-FFF2-40B4-BE49-F238E27FC236}">
                  <a16:creationId xmlns:a16="http://schemas.microsoft.com/office/drawing/2014/main" id="{E14822D3-2C97-DE47-8F90-21550E6BF7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3" name="Text Box 21">
              <a:extLst>
                <a:ext uri="{FF2B5EF4-FFF2-40B4-BE49-F238E27FC236}">
                  <a16:creationId xmlns:a16="http://schemas.microsoft.com/office/drawing/2014/main" id="{B7ABCBF2-6324-B347-A537-70334308E8D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F</a:t>
              </a:r>
            </a:p>
          </p:txBody>
        </p:sp>
      </p:grpSp>
      <p:grpSp>
        <p:nvGrpSpPr>
          <p:cNvPr id="24" name="Group 22">
            <a:extLst>
              <a:ext uri="{FF2B5EF4-FFF2-40B4-BE49-F238E27FC236}">
                <a16:creationId xmlns:a16="http://schemas.microsoft.com/office/drawing/2014/main" id="{51A9E3FA-F24F-5B48-B5F5-34D84179DB7E}"/>
              </a:ext>
            </a:extLst>
          </p:cNvPr>
          <p:cNvGrpSpPr>
            <a:grpSpLocks/>
          </p:cNvGrpSpPr>
          <p:nvPr/>
        </p:nvGrpSpPr>
        <p:grpSpPr bwMode="auto">
          <a:xfrm>
            <a:off x="8513380" y="3863866"/>
            <a:ext cx="533400" cy="533400"/>
            <a:chOff x="1824" y="2736"/>
            <a:chExt cx="336" cy="336"/>
          </a:xfrm>
        </p:grpSpPr>
        <p:sp>
          <p:nvSpPr>
            <p:cNvPr id="25" name="Oval 23">
              <a:extLst>
                <a:ext uri="{FF2B5EF4-FFF2-40B4-BE49-F238E27FC236}">
                  <a16:creationId xmlns:a16="http://schemas.microsoft.com/office/drawing/2014/main" id="{7A0BC98B-87D1-A746-AF64-DB3C8E1243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6" name="Text Box 24">
              <a:extLst>
                <a:ext uri="{FF2B5EF4-FFF2-40B4-BE49-F238E27FC236}">
                  <a16:creationId xmlns:a16="http://schemas.microsoft.com/office/drawing/2014/main" id="{CE64EE53-A13E-8741-90DD-C4BD98F5F18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G</a:t>
              </a:r>
            </a:p>
          </p:txBody>
        </p:sp>
      </p:grpSp>
      <p:sp>
        <p:nvSpPr>
          <p:cNvPr id="27" name="Line 25">
            <a:extLst>
              <a:ext uri="{FF2B5EF4-FFF2-40B4-BE49-F238E27FC236}">
                <a16:creationId xmlns:a16="http://schemas.microsoft.com/office/drawing/2014/main" id="{03244476-6E24-F44C-8CC2-3E0FCE9775C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989380" y="2111266"/>
            <a:ext cx="457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Line 26">
            <a:extLst>
              <a:ext uri="{FF2B5EF4-FFF2-40B4-BE49-F238E27FC236}">
                <a16:creationId xmlns:a16="http://schemas.microsoft.com/office/drawing/2014/main" id="{EFB6B498-25EC-9E49-A51E-C7B88A4C447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532180" y="3178066"/>
            <a:ext cx="228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Line 27">
            <a:extLst>
              <a:ext uri="{FF2B5EF4-FFF2-40B4-BE49-F238E27FC236}">
                <a16:creationId xmlns:a16="http://schemas.microsoft.com/office/drawing/2014/main" id="{15628DAA-3EB4-094B-B784-95B7AEB366E3}"/>
              </a:ext>
            </a:extLst>
          </p:cNvPr>
          <p:cNvSpPr>
            <a:spLocks noChangeShapeType="1"/>
          </p:cNvSpPr>
          <p:nvPr/>
        </p:nvSpPr>
        <p:spPr bwMode="auto">
          <a:xfrm>
            <a:off x="6913180" y="3178066"/>
            <a:ext cx="3048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" name="Line 28">
            <a:extLst>
              <a:ext uri="{FF2B5EF4-FFF2-40B4-BE49-F238E27FC236}">
                <a16:creationId xmlns:a16="http://schemas.microsoft.com/office/drawing/2014/main" id="{C37F14E7-D49B-544B-9135-8F2D9703A25C}"/>
              </a:ext>
            </a:extLst>
          </p:cNvPr>
          <p:cNvSpPr>
            <a:spLocks noChangeShapeType="1"/>
          </p:cNvSpPr>
          <p:nvPr/>
        </p:nvSpPr>
        <p:spPr bwMode="auto">
          <a:xfrm>
            <a:off x="7903780" y="2035066"/>
            <a:ext cx="685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Line 29">
            <a:extLst>
              <a:ext uri="{FF2B5EF4-FFF2-40B4-BE49-F238E27FC236}">
                <a16:creationId xmlns:a16="http://schemas.microsoft.com/office/drawing/2014/main" id="{22EFDE4E-6A52-2B4B-862F-6193F6640479}"/>
              </a:ext>
            </a:extLst>
          </p:cNvPr>
          <p:cNvSpPr>
            <a:spLocks noChangeShapeType="1"/>
          </p:cNvSpPr>
          <p:nvPr/>
        </p:nvSpPr>
        <p:spPr bwMode="auto">
          <a:xfrm>
            <a:off x="8741980" y="3178066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5944AD62-AC2F-5C48-B3D0-AF2A346BE547}"/>
              </a:ext>
            </a:extLst>
          </p:cNvPr>
          <p:cNvSpPr txBox="1"/>
          <p:nvPr/>
        </p:nvSpPr>
        <p:spPr>
          <a:xfrm>
            <a:off x="205013" y="4493152"/>
            <a:ext cx="6424387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What is the big-O run-time of </a:t>
            </a:r>
            <a:r>
              <a:rPr lang="en-US" sz="2000" dirty="0" err="1">
                <a:solidFill>
                  <a:srgbClr val="FF0000"/>
                </a:solidFill>
              </a:rPr>
              <a:t>treeSearch</a:t>
            </a:r>
            <a:r>
              <a:rPr lang="en-US" sz="2000" dirty="0">
                <a:solidFill>
                  <a:srgbClr val="FF0000"/>
                </a:solidFill>
              </a:rPr>
              <a:t>?</a:t>
            </a:r>
          </a:p>
          <a:p>
            <a:endParaRPr lang="en-US" sz="2000" dirty="0">
              <a:solidFill>
                <a:srgbClr val="FF0000"/>
              </a:solidFill>
            </a:endParaRPr>
          </a:p>
          <a:p>
            <a:r>
              <a:rPr lang="en-US" sz="2000" dirty="0">
                <a:solidFill>
                  <a:srgbClr val="FF0000"/>
                </a:solidFill>
              </a:rPr>
              <a:t>Assume all of the stack/queue operations are constant.</a:t>
            </a:r>
          </a:p>
          <a:p>
            <a:endParaRPr lang="en-US" sz="2000" dirty="0">
              <a:solidFill>
                <a:srgbClr val="FF0000"/>
              </a:solidFill>
            </a:endParaRPr>
          </a:p>
          <a:p>
            <a:r>
              <a:rPr lang="en-US" sz="2000" dirty="0">
                <a:solidFill>
                  <a:srgbClr val="FF0000"/>
                </a:solidFill>
              </a:rPr>
              <a:t>How many times do we visit each vertex?</a:t>
            </a:r>
          </a:p>
          <a:p>
            <a:endParaRPr lang="en-US" sz="2000" dirty="0">
              <a:solidFill>
                <a:srgbClr val="FF0000"/>
              </a:solidFill>
            </a:endParaRPr>
          </a:p>
          <a:p>
            <a:r>
              <a:rPr lang="en-US" sz="2000" dirty="0">
                <a:solidFill>
                  <a:srgbClr val="FF0000"/>
                </a:solidFill>
              </a:rPr>
              <a:t>How many times do we traverse each edge (vis the for loop)?</a:t>
            </a:r>
          </a:p>
        </p:txBody>
      </p:sp>
    </p:spTree>
    <p:extLst>
      <p:ext uri="{BB962C8B-B14F-4D97-AF65-F5344CB8AC3E}">
        <p14:creationId xmlns:p14="http://schemas.microsoft.com/office/powerpoint/2010/main" val="3558880601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939992-784A-634D-B9E9-EE4E677CBB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treeSearch</a:t>
            </a:r>
            <a:r>
              <a:rPr lang="en-US" dirty="0"/>
              <a:t> run-time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83C5A62-9AEC-E844-BAF4-DF0C1607974C}"/>
              </a:ext>
            </a:extLst>
          </p:cNvPr>
          <p:cNvSpPr txBox="1"/>
          <p:nvPr/>
        </p:nvSpPr>
        <p:spPr>
          <a:xfrm>
            <a:off x="175088" y="1654066"/>
            <a:ext cx="504035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C00000"/>
                </a:solidFill>
              </a:rPr>
              <a:t>treeSearch</a:t>
            </a:r>
            <a:r>
              <a:rPr lang="en-US" sz="2400" dirty="0"/>
              <a:t>( </a:t>
            </a:r>
            <a:r>
              <a:rPr lang="en-US" sz="2400" dirty="0" err="1">
                <a:solidFill>
                  <a:srgbClr val="00B0F0"/>
                </a:solidFill>
              </a:rPr>
              <a:t>toVisit</a:t>
            </a:r>
            <a:r>
              <a:rPr lang="en-US" sz="2400" dirty="0"/>
              <a:t> )</a:t>
            </a:r>
          </a:p>
          <a:p>
            <a:r>
              <a:rPr lang="en-US" sz="2400" dirty="0"/>
              <a:t>     </a:t>
            </a:r>
            <a:r>
              <a:rPr lang="en-US" sz="2400" dirty="0">
                <a:solidFill>
                  <a:srgbClr val="0000FF"/>
                </a:solidFill>
              </a:rPr>
              <a:t>while</a:t>
            </a:r>
            <a:r>
              <a:rPr lang="en-US" sz="2400" dirty="0"/>
              <a:t> !</a:t>
            </a:r>
            <a:r>
              <a:rPr lang="en-US" sz="2400" dirty="0" err="1">
                <a:solidFill>
                  <a:srgbClr val="00B0F0"/>
                </a:solidFill>
              </a:rPr>
              <a:t>toVisit</a:t>
            </a:r>
            <a:r>
              <a:rPr lang="en-US" sz="2400" dirty="0" err="1"/>
              <a:t>.empty</a:t>
            </a:r>
            <a:r>
              <a:rPr lang="en-US" sz="2400" dirty="0"/>
              <a:t>()</a:t>
            </a:r>
          </a:p>
          <a:p>
            <a:r>
              <a:rPr lang="en-US" sz="2400" dirty="0"/>
              <a:t>          </a:t>
            </a:r>
            <a:r>
              <a:rPr lang="en-US" sz="2400" dirty="0">
                <a:solidFill>
                  <a:srgbClr val="00B0F0"/>
                </a:solidFill>
              </a:rPr>
              <a:t>v</a:t>
            </a:r>
            <a:r>
              <a:rPr lang="en-US" sz="2400" dirty="0"/>
              <a:t> = </a:t>
            </a:r>
            <a:r>
              <a:rPr lang="en-US" sz="2400" dirty="0" err="1">
                <a:solidFill>
                  <a:srgbClr val="00B0F0"/>
                </a:solidFill>
              </a:rPr>
              <a:t>toVisit</a:t>
            </a:r>
            <a:r>
              <a:rPr lang="en-US" sz="2400" dirty="0" err="1"/>
              <a:t>.remove</a:t>
            </a:r>
            <a:r>
              <a:rPr lang="en-US" sz="2400" dirty="0"/>
              <a:t>()</a:t>
            </a:r>
          </a:p>
          <a:p>
            <a:r>
              <a:rPr lang="en-US" sz="2400" dirty="0"/>
              <a:t>          </a:t>
            </a:r>
            <a:r>
              <a:rPr lang="en-US" sz="2400" dirty="0">
                <a:solidFill>
                  <a:srgbClr val="00B050"/>
                </a:solidFill>
              </a:rPr>
              <a:t>// visit v, e.g., print it out</a:t>
            </a:r>
          </a:p>
          <a:p>
            <a:r>
              <a:rPr lang="en-US" sz="2400" dirty="0"/>
              <a:t>          </a:t>
            </a:r>
            <a:r>
              <a:rPr lang="en-US" sz="2400" dirty="0">
                <a:solidFill>
                  <a:srgbClr val="0000FF"/>
                </a:solidFill>
              </a:rPr>
              <a:t>for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00B0F0"/>
                </a:solidFill>
              </a:rPr>
              <a:t>c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0000FF"/>
                </a:solidFill>
              </a:rPr>
              <a:t>in</a:t>
            </a:r>
            <a:r>
              <a:rPr lang="en-US" sz="2400" dirty="0"/>
              <a:t> </a:t>
            </a:r>
            <a:r>
              <a:rPr lang="en-US" sz="2400" dirty="0" err="1">
                <a:solidFill>
                  <a:srgbClr val="00B0F0"/>
                </a:solidFill>
              </a:rPr>
              <a:t>v</a:t>
            </a:r>
            <a:r>
              <a:rPr lang="en-US" sz="2400" dirty="0" err="1"/>
              <a:t>.getChildren</a:t>
            </a:r>
            <a:r>
              <a:rPr lang="en-US" sz="2400" dirty="0"/>
              <a:t>()</a:t>
            </a:r>
          </a:p>
          <a:p>
            <a:r>
              <a:rPr lang="en-US" sz="2400" dirty="0"/>
              <a:t>               </a:t>
            </a:r>
            <a:r>
              <a:rPr lang="en-US" sz="2400" dirty="0" err="1">
                <a:solidFill>
                  <a:srgbClr val="00B0F0"/>
                </a:solidFill>
              </a:rPr>
              <a:t>toVisit</a:t>
            </a:r>
            <a:r>
              <a:rPr lang="en-US" sz="2400" dirty="0" err="1"/>
              <a:t>.add</a:t>
            </a:r>
            <a:r>
              <a:rPr lang="en-US" sz="2400" dirty="0"/>
              <a:t>(c)</a:t>
            </a:r>
          </a:p>
        </p:txBody>
      </p:sp>
      <p:grpSp>
        <p:nvGrpSpPr>
          <p:cNvPr id="5" name="Group 3">
            <a:extLst>
              <a:ext uri="{FF2B5EF4-FFF2-40B4-BE49-F238E27FC236}">
                <a16:creationId xmlns:a16="http://schemas.microsoft.com/office/drawing/2014/main" id="{0D9B8D72-5FEA-DC4A-9F18-2A8B1955C8A7}"/>
              </a:ext>
            </a:extLst>
          </p:cNvPr>
          <p:cNvGrpSpPr>
            <a:grpSpLocks/>
          </p:cNvGrpSpPr>
          <p:nvPr/>
        </p:nvGrpSpPr>
        <p:grpSpPr bwMode="auto">
          <a:xfrm>
            <a:off x="7370380" y="1654066"/>
            <a:ext cx="533400" cy="533400"/>
            <a:chOff x="1824" y="2736"/>
            <a:chExt cx="336" cy="336"/>
          </a:xfrm>
        </p:grpSpPr>
        <p:sp>
          <p:nvSpPr>
            <p:cNvPr id="6" name="Oval 4">
              <a:extLst>
                <a:ext uri="{FF2B5EF4-FFF2-40B4-BE49-F238E27FC236}">
                  <a16:creationId xmlns:a16="http://schemas.microsoft.com/office/drawing/2014/main" id="{5779C4EF-185E-3F46-8B93-5C517E80E7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7" name="Text Box 5">
              <a:extLst>
                <a:ext uri="{FF2B5EF4-FFF2-40B4-BE49-F238E27FC236}">
                  <a16:creationId xmlns:a16="http://schemas.microsoft.com/office/drawing/2014/main" id="{9F860988-E852-9F47-8546-818F08557D8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dirty="0"/>
                <a:t>A</a:t>
              </a:r>
            </a:p>
          </p:txBody>
        </p:sp>
      </p:grpSp>
      <p:grpSp>
        <p:nvGrpSpPr>
          <p:cNvPr id="8" name="Group 6">
            <a:extLst>
              <a:ext uri="{FF2B5EF4-FFF2-40B4-BE49-F238E27FC236}">
                <a16:creationId xmlns:a16="http://schemas.microsoft.com/office/drawing/2014/main" id="{70C90C62-C6C1-CE4D-9A37-F1F147E7158B}"/>
              </a:ext>
            </a:extLst>
          </p:cNvPr>
          <p:cNvGrpSpPr>
            <a:grpSpLocks/>
          </p:cNvGrpSpPr>
          <p:nvPr/>
        </p:nvGrpSpPr>
        <p:grpSpPr bwMode="auto">
          <a:xfrm>
            <a:off x="6608380" y="2644666"/>
            <a:ext cx="533400" cy="533400"/>
            <a:chOff x="1824" y="2736"/>
            <a:chExt cx="336" cy="336"/>
          </a:xfrm>
        </p:grpSpPr>
        <p:sp>
          <p:nvSpPr>
            <p:cNvPr id="9" name="Oval 7">
              <a:extLst>
                <a:ext uri="{FF2B5EF4-FFF2-40B4-BE49-F238E27FC236}">
                  <a16:creationId xmlns:a16="http://schemas.microsoft.com/office/drawing/2014/main" id="{EB94ED02-8923-C847-A840-6611E8857C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0" name="Text Box 8">
              <a:extLst>
                <a:ext uri="{FF2B5EF4-FFF2-40B4-BE49-F238E27FC236}">
                  <a16:creationId xmlns:a16="http://schemas.microsoft.com/office/drawing/2014/main" id="{3A366B26-4085-6049-989B-9CBA232DE29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dirty="0"/>
                <a:t>B</a:t>
              </a:r>
            </a:p>
          </p:txBody>
        </p:sp>
      </p:grpSp>
      <p:grpSp>
        <p:nvGrpSpPr>
          <p:cNvPr id="11" name="Group 9">
            <a:extLst>
              <a:ext uri="{FF2B5EF4-FFF2-40B4-BE49-F238E27FC236}">
                <a16:creationId xmlns:a16="http://schemas.microsoft.com/office/drawing/2014/main" id="{7FD32B7E-5F86-EA40-BFCA-3AE903EC2FB4}"/>
              </a:ext>
            </a:extLst>
          </p:cNvPr>
          <p:cNvGrpSpPr>
            <a:grpSpLocks/>
          </p:cNvGrpSpPr>
          <p:nvPr/>
        </p:nvGrpSpPr>
        <p:grpSpPr bwMode="auto">
          <a:xfrm>
            <a:off x="6227380" y="3863866"/>
            <a:ext cx="533400" cy="533400"/>
            <a:chOff x="1824" y="2736"/>
            <a:chExt cx="336" cy="336"/>
          </a:xfrm>
        </p:grpSpPr>
        <p:sp>
          <p:nvSpPr>
            <p:cNvPr id="12" name="Oval 10">
              <a:extLst>
                <a:ext uri="{FF2B5EF4-FFF2-40B4-BE49-F238E27FC236}">
                  <a16:creationId xmlns:a16="http://schemas.microsoft.com/office/drawing/2014/main" id="{A7156E80-FA7B-534C-8BAA-63507A1F45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3" name="Text Box 11">
              <a:extLst>
                <a:ext uri="{FF2B5EF4-FFF2-40B4-BE49-F238E27FC236}">
                  <a16:creationId xmlns:a16="http://schemas.microsoft.com/office/drawing/2014/main" id="{47E4EDF8-5015-5247-9A5D-03A9E9D4381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C</a:t>
              </a:r>
            </a:p>
          </p:txBody>
        </p:sp>
      </p:grpSp>
      <p:grpSp>
        <p:nvGrpSpPr>
          <p:cNvPr id="14" name="Group 12">
            <a:extLst>
              <a:ext uri="{FF2B5EF4-FFF2-40B4-BE49-F238E27FC236}">
                <a16:creationId xmlns:a16="http://schemas.microsoft.com/office/drawing/2014/main" id="{5045C473-C3C1-2941-BC7E-75E3CC29207B}"/>
              </a:ext>
            </a:extLst>
          </p:cNvPr>
          <p:cNvGrpSpPr>
            <a:grpSpLocks/>
          </p:cNvGrpSpPr>
          <p:nvPr/>
        </p:nvGrpSpPr>
        <p:grpSpPr bwMode="auto">
          <a:xfrm>
            <a:off x="8437180" y="2644666"/>
            <a:ext cx="533400" cy="533400"/>
            <a:chOff x="1824" y="2736"/>
            <a:chExt cx="336" cy="336"/>
          </a:xfrm>
        </p:grpSpPr>
        <p:sp>
          <p:nvSpPr>
            <p:cNvPr id="15" name="Oval 13">
              <a:extLst>
                <a:ext uri="{FF2B5EF4-FFF2-40B4-BE49-F238E27FC236}">
                  <a16:creationId xmlns:a16="http://schemas.microsoft.com/office/drawing/2014/main" id="{93FE0A03-3DCD-3D44-B463-0770A67CC1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6" name="Text Box 14">
              <a:extLst>
                <a:ext uri="{FF2B5EF4-FFF2-40B4-BE49-F238E27FC236}">
                  <a16:creationId xmlns:a16="http://schemas.microsoft.com/office/drawing/2014/main" id="{75684510-66E5-1447-B5A9-EDD8A650D5D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dirty="0"/>
                <a:t>E</a:t>
              </a:r>
            </a:p>
          </p:txBody>
        </p:sp>
      </p:grpSp>
      <p:grpSp>
        <p:nvGrpSpPr>
          <p:cNvPr id="17" name="Group 15">
            <a:extLst>
              <a:ext uri="{FF2B5EF4-FFF2-40B4-BE49-F238E27FC236}">
                <a16:creationId xmlns:a16="http://schemas.microsoft.com/office/drawing/2014/main" id="{9264C18F-D660-5743-90B9-7DDCDA8645C1}"/>
              </a:ext>
            </a:extLst>
          </p:cNvPr>
          <p:cNvGrpSpPr>
            <a:grpSpLocks/>
          </p:cNvGrpSpPr>
          <p:nvPr/>
        </p:nvGrpSpPr>
        <p:grpSpPr bwMode="auto">
          <a:xfrm>
            <a:off x="7446580" y="2720866"/>
            <a:ext cx="533400" cy="533400"/>
            <a:chOff x="1824" y="2736"/>
            <a:chExt cx="336" cy="336"/>
          </a:xfrm>
        </p:grpSpPr>
        <p:sp>
          <p:nvSpPr>
            <p:cNvPr id="18" name="Oval 16">
              <a:extLst>
                <a:ext uri="{FF2B5EF4-FFF2-40B4-BE49-F238E27FC236}">
                  <a16:creationId xmlns:a16="http://schemas.microsoft.com/office/drawing/2014/main" id="{81B4E056-CD85-C441-89CE-6AA14BA36E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9" name="Text Box 17">
              <a:extLst>
                <a:ext uri="{FF2B5EF4-FFF2-40B4-BE49-F238E27FC236}">
                  <a16:creationId xmlns:a16="http://schemas.microsoft.com/office/drawing/2014/main" id="{252E9819-E259-8D43-B951-85DB82FE710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D</a:t>
              </a:r>
            </a:p>
          </p:txBody>
        </p:sp>
      </p:grpSp>
      <p:sp>
        <p:nvSpPr>
          <p:cNvPr id="20" name="Line 18">
            <a:extLst>
              <a:ext uri="{FF2B5EF4-FFF2-40B4-BE49-F238E27FC236}">
                <a16:creationId xmlns:a16="http://schemas.microsoft.com/office/drawing/2014/main" id="{D1361E82-1A73-5440-99E2-0D1E7532BE5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751380" y="2187466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1" name="Group 19">
            <a:extLst>
              <a:ext uri="{FF2B5EF4-FFF2-40B4-BE49-F238E27FC236}">
                <a16:creationId xmlns:a16="http://schemas.microsoft.com/office/drawing/2014/main" id="{B3DA90B7-F921-1D44-AE83-E539A3973332}"/>
              </a:ext>
            </a:extLst>
          </p:cNvPr>
          <p:cNvGrpSpPr>
            <a:grpSpLocks/>
          </p:cNvGrpSpPr>
          <p:nvPr/>
        </p:nvGrpSpPr>
        <p:grpSpPr bwMode="auto">
          <a:xfrm>
            <a:off x="6989380" y="3863866"/>
            <a:ext cx="533400" cy="533400"/>
            <a:chOff x="1824" y="2736"/>
            <a:chExt cx="336" cy="336"/>
          </a:xfrm>
        </p:grpSpPr>
        <p:sp>
          <p:nvSpPr>
            <p:cNvPr id="22" name="Oval 20">
              <a:extLst>
                <a:ext uri="{FF2B5EF4-FFF2-40B4-BE49-F238E27FC236}">
                  <a16:creationId xmlns:a16="http://schemas.microsoft.com/office/drawing/2014/main" id="{E14822D3-2C97-DE47-8F90-21550E6BF7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3" name="Text Box 21">
              <a:extLst>
                <a:ext uri="{FF2B5EF4-FFF2-40B4-BE49-F238E27FC236}">
                  <a16:creationId xmlns:a16="http://schemas.microsoft.com/office/drawing/2014/main" id="{B7ABCBF2-6324-B347-A537-70334308E8D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F</a:t>
              </a:r>
            </a:p>
          </p:txBody>
        </p:sp>
      </p:grpSp>
      <p:grpSp>
        <p:nvGrpSpPr>
          <p:cNvPr id="24" name="Group 22">
            <a:extLst>
              <a:ext uri="{FF2B5EF4-FFF2-40B4-BE49-F238E27FC236}">
                <a16:creationId xmlns:a16="http://schemas.microsoft.com/office/drawing/2014/main" id="{51A9E3FA-F24F-5B48-B5F5-34D84179DB7E}"/>
              </a:ext>
            </a:extLst>
          </p:cNvPr>
          <p:cNvGrpSpPr>
            <a:grpSpLocks/>
          </p:cNvGrpSpPr>
          <p:nvPr/>
        </p:nvGrpSpPr>
        <p:grpSpPr bwMode="auto">
          <a:xfrm>
            <a:off x="8513380" y="3863866"/>
            <a:ext cx="533400" cy="533400"/>
            <a:chOff x="1824" y="2736"/>
            <a:chExt cx="336" cy="336"/>
          </a:xfrm>
        </p:grpSpPr>
        <p:sp>
          <p:nvSpPr>
            <p:cNvPr id="25" name="Oval 23">
              <a:extLst>
                <a:ext uri="{FF2B5EF4-FFF2-40B4-BE49-F238E27FC236}">
                  <a16:creationId xmlns:a16="http://schemas.microsoft.com/office/drawing/2014/main" id="{7A0BC98B-87D1-A746-AF64-DB3C8E1243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6" name="Text Box 24">
              <a:extLst>
                <a:ext uri="{FF2B5EF4-FFF2-40B4-BE49-F238E27FC236}">
                  <a16:creationId xmlns:a16="http://schemas.microsoft.com/office/drawing/2014/main" id="{CE64EE53-A13E-8741-90DD-C4BD98F5F18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G</a:t>
              </a:r>
            </a:p>
          </p:txBody>
        </p:sp>
      </p:grpSp>
      <p:sp>
        <p:nvSpPr>
          <p:cNvPr id="27" name="Line 25">
            <a:extLst>
              <a:ext uri="{FF2B5EF4-FFF2-40B4-BE49-F238E27FC236}">
                <a16:creationId xmlns:a16="http://schemas.microsoft.com/office/drawing/2014/main" id="{03244476-6E24-F44C-8CC2-3E0FCE9775C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989380" y="2111266"/>
            <a:ext cx="457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Line 26">
            <a:extLst>
              <a:ext uri="{FF2B5EF4-FFF2-40B4-BE49-F238E27FC236}">
                <a16:creationId xmlns:a16="http://schemas.microsoft.com/office/drawing/2014/main" id="{EFB6B498-25EC-9E49-A51E-C7B88A4C447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532180" y="3178066"/>
            <a:ext cx="228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Line 27">
            <a:extLst>
              <a:ext uri="{FF2B5EF4-FFF2-40B4-BE49-F238E27FC236}">
                <a16:creationId xmlns:a16="http://schemas.microsoft.com/office/drawing/2014/main" id="{15628DAA-3EB4-094B-B784-95B7AEB366E3}"/>
              </a:ext>
            </a:extLst>
          </p:cNvPr>
          <p:cNvSpPr>
            <a:spLocks noChangeShapeType="1"/>
          </p:cNvSpPr>
          <p:nvPr/>
        </p:nvSpPr>
        <p:spPr bwMode="auto">
          <a:xfrm>
            <a:off x="6913180" y="3178066"/>
            <a:ext cx="3048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" name="Line 28">
            <a:extLst>
              <a:ext uri="{FF2B5EF4-FFF2-40B4-BE49-F238E27FC236}">
                <a16:creationId xmlns:a16="http://schemas.microsoft.com/office/drawing/2014/main" id="{C37F14E7-D49B-544B-9135-8F2D9703A25C}"/>
              </a:ext>
            </a:extLst>
          </p:cNvPr>
          <p:cNvSpPr>
            <a:spLocks noChangeShapeType="1"/>
          </p:cNvSpPr>
          <p:nvPr/>
        </p:nvSpPr>
        <p:spPr bwMode="auto">
          <a:xfrm>
            <a:off x="7903780" y="2035066"/>
            <a:ext cx="685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Line 29">
            <a:extLst>
              <a:ext uri="{FF2B5EF4-FFF2-40B4-BE49-F238E27FC236}">
                <a16:creationId xmlns:a16="http://schemas.microsoft.com/office/drawing/2014/main" id="{22EFDE4E-6A52-2B4B-862F-6193F6640479}"/>
              </a:ext>
            </a:extLst>
          </p:cNvPr>
          <p:cNvSpPr>
            <a:spLocks noChangeShapeType="1"/>
          </p:cNvSpPr>
          <p:nvPr/>
        </p:nvSpPr>
        <p:spPr bwMode="auto">
          <a:xfrm>
            <a:off x="8741980" y="3178066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5944AD62-AC2F-5C48-B3D0-AF2A346BE547}"/>
              </a:ext>
            </a:extLst>
          </p:cNvPr>
          <p:cNvSpPr txBox="1"/>
          <p:nvPr/>
        </p:nvSpPr>
        <p:spPr>
          <a:xfrm>
            <a:off x="183993" y="4975840"/>
            <a:ext cx="7860422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How many times do we visit each vertex? </a:t>
            </a:r>
            <a:r>
              <a:rPr lang="en-US" sz="2000" dirty="0">
                <a:solidFill>
                  <a:srgbClr val="0000FF"/>
                </a:solidFill>
              </a:rPr>
              <a:t>Exactly once</a:t>
            </a:r>
          </a:p>
          <a:p>
            <a:endParaRPr lang="en-US" sz="2000" dirty="0">
              <a:solidFill>
                <a:srgbClr val="FF0000"/>
              </a:solidFill>
            </a:endParaRPr>
          </a:p>
          <a:p>
            <a:r>
              <a:rPr lang="en-US" sz="2000" dirty="0">
                <a:solidFill>
                  <a:srgbClr val="FF0000"/>
                </a:solidFill>
              </a:rPr>
              <a:t>How many times do we traverse each edge (via the for loop)? </a:t>
            </a:r>
            <a:r>
              <a:rPr lang="en-US" sz="2000" dirty="0">
                <a:solidFill>
                  <a:srgbClr val="0000FF"/>
                </a:solidFill>
              </a:rPr>
              <a:t>Exactly once</a:t>
            </a:r>
          </a:p>
          <a:p>
            <a:endParaRPr lang="en-US" sz="2000" dirty="0">
              <a:solidFill>
                <a:srgbClr val="FF0000"/>
              </a:solidFill>
            </a:endParaRPr>
          </a:p>
          <a:p>
            <a:r>
              <a:rPr lang="en-US" sz="2000" dirty="0">
                <a:solidFill>
                  <a:srgbClr val="FF0000"/>
                </a:solidFill>
              </a:rPr>
              <a:t>What is the big-O run-time of </a:t>
            </a:r>
            <a:r>
              <a:rPr lang="en-US" sz="2000" dirty="0" err="1">
                <a:solidFill>
                  <a:srgbClr val="FF0000"/>
                </a:solidFill>
              </a:rPr>
              <a:t>treeSearch</a:t>
            </a:r>
            <a:r>
              <a:rPr lang="en-US" sz="2000" dirty="0">
                <a:solidFill>
                  <a:srgbClr val="FF0000"/>
                </a:solidFill>
              </a:rPr>
              <a:t>? </a:t>
            </a:r>
            <a:r>
              <a:rPr lang="en-US" sz="2000" dirty="0">
                <a:solidFill>
                  <a:srgbClr val="0000FF"/>
                </a:solidFill>
              </a:rPr>
              <a:t>O(|V| + |E|). Linear algorithm.</a:t>
            </a:r>
          </a:p>
        </p:txBody>
      </p:sp>
    </p:spTree>
    <p:extLst>
      <p:ext uri="{BB962C8B-B14F-4D97-AF65-F5344CB8AC3E}">
        <p14:creationId xmlns:p14="http://schemas.microsoft.com/office/powerpoint/2010/main" val="2284001899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810896-ADC8-634A-9CD5-118F3BFB8A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algorithm is this?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9D353691-72EF-6C44-AE0E-E6C984C6ED84}"/>
              </a:ext>
            </a:extLst>
          </p:cNvPr>
          <p:cNvGrpSpPr>
            <a:grpSpLocks/>
          </p:cNvGrpSpPr>
          <p:nvPr/>
        </p:nvGrpSpPr>
        <p:grpSpPr bwMode="auto">
          <a:xfrm>
            <a:off x="7370380" y="1654066"/>
            <a:ext cx="533400" cy="533400"/>
            <a:chOff x="1824" y="2736"/>
            <a:chExt cx="336" cy="336"/>
          </a:xfrm>
        </p:grpSpPr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0DD67F40-19D5-A146-8E5E-0B0DEEE307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" name="Text Box 5">
              <a:extLst>
                <a:ext uri="{FF2B5EF4-FFF2-40B4-BE49-F238E27FC236}">
                  <a16:creationId xmlns:a16="http://schemas.microsoft.com/office/drawing/2014/main" id="{4268C0DB-C3DC-B647-9154-F01B2CBEFF2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dirty="0">
                  <a:solidFill>
                    <a:srgbClr val="0000FF"/>
                  </a:solidFill>
                </a:rPr>
                <a:t>A</a:t>
              </a:r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639CA878-1E2F-F548-B66F-04D027AD5C51}"/>
              </a:ext>
            </a:extLst>
          </p:cNvPr>
          <p:cNvGrpSpPr>
            <a:grpSpLocks/>
          </p:cNvGrpSpPr>
          <p:nvPr/>
        </p:nvGrpSpPr>
        <p:grpSpPr bwMode="auto">
          <a:xfrm>
            <a:off x="6608380" y="2644666"/>
            <a:ext cx="533400" cy="533400"/>
            <a:chOff x="1824" y="2736"/>
            <a:chExt cx="336" cy="336"/>
          </a:xfrm>
        </p:grpSpPr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28A1D2ED-A05B-9A44-AE93-3CBC89803B8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9" name="Text Box 8">
              <a:extLst>
                <a:ext uri="{FF2B5EF4-FFF2-40B4-BE49-F238E27FC236}">
                  <a16:creationId xmlns:a16="http://schemas.microsoft.com/office/drawing/2014/main" id="{B52CC345-6DF9-5743-8E69-E3D7996E3A0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dirty="0"/>
                <a:t>B</a:t>
              </a: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882E75F6-6B77-844A-B9F0-10560B13A1BC}"/>
              </a:ext>
            </a:extLst>
          </p:cNvPr>
          <p:cNvGrpSpPr>
            <a:grpSpLocks/>
          </p:cNvGrpSpPr>
          <p:nvPr/>
        </p:nvGrpSpPr>
        <p:grpSpPr bwMode="auto">
          <a:xfrm>
            <a:off x="6227380" y="3863866"/>
            <a:ext cx="533400" cy="533400"/>
            <a:chOff x="1824" y="2736"/>
            <a:chExt cx="336" cy="336"/>
          </a:xfrm>
        </p:grpSpPr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D332313E-4A3C-824B-A366-2A3666C897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2" name="Text Box 11">
              <a:extLst>
                <a:ext uri="{FF2B5EF4-FFF2-40B4-BE49-F238E27FC236}">
                  <a16:creationId xmlns:a16="http://schemas.microsoft.com/office/drawing/2014/main" id="{DDDF0EF8-1F20-6D46-8067-B0666C598FC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C</a:t>
              </a: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AB68BB81-40CB-3240-8E22-AF01C2195ECE}"/>
              </a:ext>
            </a:extLst>
          </p:cNvPr>
          <p:cNvGrpSpPr>
            <a:grpSpLocks/>
          </p:cNvGrpSpPr>
          <p:nvPr/>
        </p:nvGrpSpPr>
        <p:grpSpPr bwMode="auto">
          <a:xfrm>
            <a:off x="8437180" y="2644666"/>
            <a:ext cx="533400" cy="533400"/>
            <a:chOff x="1824" y="2736"/>
            <a:chExt cx="336" cy="336"/>
          </a:xfrm>
        </p:grpSpPr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73B757F7-AB5E-0A4C-94DD-A7FC36DA5F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5" name="Text Box 14">
              <a:extLst>
                <a:ext uri="{FF2B5EF4-FFF2-40B4-BE49-F238E27FC236}">
                  <a16:creationId xmlns:a16="http://schemas.microsoft.com/office/drawing/2014/main" id="{51A13319-053D-DA46-9F5B-D397466DBD4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dirty="0"/>
                <a:t>E</a:t>
              </a: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CFBE277F-6E18-E74D-872C-28DEF4FBB5D5}"/>
              </a:ext>
            </a:extLst>
          </p:cNvPr>
          <p:cNvGrpSpPr>
            <a:grpSpLocks/>
          </p:cNvGrpSpPr>
          <p:nvPr/>
        </p:nvGrpSpPr>
        <p:grpSpPr bwMode="auto">
          <a:xfrm>
            <a:off x="7446580" y="2720866"/>
            <a:ext cx="533400" cy="533400"/>
            <a:chOff x="1824" y="2736"/>
            <a:chExt cx="336" cy="336"/>
          </a:xfrm>
        </p:grpSpPr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6220CAE0-D0F3-5A45-A4B6-47D096BC9B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8" name="Text Box 17">
              <a:extLst>
                <a:ext uri="{FF2B5EF4-FFF2-40B4-BE49-F238E27FC236}">
                  <a16:creationId xmlns:a16="http://schemas.microsoft.com/office/drawing/2014/main" id="{49241FEB-FD3C-B649-9575-1F6697CB6C6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D</a:t>
              </a:r>
            </a:p>
          </p:txBody>
        </p:sp>
      </p:grpSp>
      <p:sp>
        <p:nvSpPr>
          <p:cNvPr id="19" name="Line 18">
            <a:extLst>
              <a:ext uri="{FF2B5EF4-FFF2-40B4-BE49-F238E27FC236}">
                <a16:creationId xmlns:a16="http://schemas.microsoft.com/office/drawing/2014/main" id="{AD882954-58C3-2043-B05E-7C7A2F062DF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751380" y="2187466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60ADD438-659D-3A45-A27B-447C06F44CAB}"/>
              </a:ext>
            </a:extLst>
          </p:cNvPr>
          <p:cNvGrpSpPr>
            <a:grpSpLocks/>
          </p:cNvGrpSpPr>
          <p:nvPr/>
        </p:nvGrpSpPr>
        <p:grpSpPr bwMode="auto">
          <a:xfrm>
            <a:off x="6989380" y="3863866"/>
            <a:ext cx="533400" cy="533400"/>
            <a:chOff x="1824" y="2736"/>
            <a:chExt cx="336" cy="336"/>
          </a:xfrm>
        </p:grpSpPr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3480D0AA-9FAA-2941-9107-10FE97CDDB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2" name="Text Box 21">
              <a:extLst>
                <a:ext uri="{FF2B5EF4-FFF2-40B4-BE49-F238E27FC236}">
                  <a16:creationId xmlns:a16="http://schemas.microsoft.com/office/drawing/2014/main" id="{C9025382-52A4-1E4A-9B59-7AB31142219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F</a:t>
              </a: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093509E3-60C7-DE4B-AE23-A798EFA46679}"/>
              </a:ext>
            </a:extLst>
          </p:cNvPr>
          <p:cNvGrpSpPr>
            <a:grpSpLocks/>
          </p:cNvGrpSpPr>
          <p:nvPr/>
        </p:nvGrpSpPr>
        <p:grpSpPr bwMode="auto">
          <a:xfrm>
            <a:off x="8513380" y="3863866"/>
            <a:ext cx="533400" cy="533400"/>
            <a:chOff x="1824" y="2736"/>
            <a:chExt cx="336" cy="336"/>
          </a:xfrm>
        </p:grpSpPr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CC281352-CF8E-3341-B93D-153F7BF53C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5" name="Text Box 24">
              <a:extLst>
                <a:ext uri="{FF2B5EF4-FFF2-40B4-BE49-F238E27FC236}">
                  <a16:creationId xmlns:a16="http://schemas.microsoft.com/office/drawing/2014/main" id="{1E6BE56B-8A20-9041-9635-F54E2B1341D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G</a:t>
              </a:r>
            </a:p>
          </p:txBody>
        </p:sp>
      </p:grpSp>
      <p:sp>
        <p:nvSpPr>
          <p:cNvPr id="26" name="Line 25">
            <a:extLst>
              <a:ext uri="{FF2B5EF4-FFF2-40B4-BE49-F238E27FC236}">
                <a16:creationId xmlns:a16="http://schemas.microsoft.com/office/drawing/2014/main" id="{03006401-B9DC-3C4A-AD01-A1C9C658318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989380" y="2111266"/>
            <a:ext cx="457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Line 26">
            <a:extLst>
              <a:ext uri="{FF2B5EF4-FFF2-40B4-BE49-F238E27FC236}">
                <a16:creationId xmlns:a16="http://schemas.microsoft.com/office/drawing/2014/main" id="{E2BB4D53-F350-774C-BFE1-4B55EE7F03E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532180" y="3178066"/>
            <a:ext cx="228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Line 27">
            <a:extLst>
              <a:ext uri="{FF2B5EF4-FFF2-40B4-BE49-F238E27FC236}">
                <a16:creationId xmlns:a16="http://schemas.microsoft.com/office/drawing/2014/main" id="{0F27F3B0-66E6-064F-822F-187410274D0C}"/>
              </a:ext>
            </a:extLst>
          </p:cNvPr>
          <p:cNvSpPr>
            <a:spLocks noChangeShapeType="1"/>
          </p:cNvSpPr>
          <p:nvPr/>
        </p:nvSpPr>
        <p:spPr bwMode="auto">
          <a:xfrm>
            <a:off x="6913180" y="3178066"/>
            <a:ext cx="3048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Line 28">
            <a:extLst>
              <a:ext uri="{FF2B5EF4-FFF2-40B4-BE49-F238E27FC236}">
                <a16:creationId xmlns:a16="http://schemas.microsoft.com/office/drawing/2014/main" id="{BD52A208-898B-024D-8352-E4A4A38D176F}"/>
              </a:ext>
            </a:extLst>
          </p:cNvPr>
          <p:cNvSpPr>
            <a:spLocks noChangeShapeType="1"/>
          </p:cNvSpPr>
          <p:nvPr/>
        </p:nvSpPr>
        <p:spPr bwMode="auto">
          <a:xfrm>
            <a:off x="7903780" y="2035066"/>
            <a:ext cx="685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" name="Line 29">
            <a:extLst>
              <a:ext uri="{FF2B5EF4-FFF2-40B4-BE49-F238E27FC236}">
                <a16:creationId xmlns:a16="http://schemas.microsoft.com/office/drawing/2014/main" id="{DABA9612-90C8-0F45-9914-FAF6C7AB4921}"/>
              </a:ext>
            </a:extLst>
          </p:cNvPr>
          <p:cNvSpPr>
            <a:spLocks noChangeShapeType="1"/>
          </p:cNvSpPr>
          <p:nvPr/>
        </p:nvSpPr>
        <p:spPr bwMode="auto">
          <a:xfrm>
            <a:off x="8741980" y="3178066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70530CA7-E490-1940-9660-8F9D5120545C}"/>
              </a:ext>
            </a:extLst>
          </p:cNvPr>
          <p:cNvSpPr txBox="1"/>
          <p:nvPr/>
        </p:nvSpPr>
        <p:spPr>
          <a:xfrm>
            <a:off x="175089" y="1654066"/>
            <a:ext cx="372425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</a:rPr>
              <a:t>search</a:t>
            </a:r>
            <a:r>
              <a:rPr lang="en-US" sz="2400" dirty="0"/>
              <a:t>( v )</a:t>
            </a:r>
          </a:p>
          <a:p>
            <a:r>
              <a:rPr lang="en-US" sz="2400" dirty="0">
                <a:solidFill>
                  <a:srgbClr val="00B050"/>
                </a:solidFill>
              </a:rPr>
              <a:t>    // visit v, e.g., print it out</a:t>
            </a:r>
          </a:p>
          <a:p>
            <a:r>
              <a:rPr lang="en-US" sz="2400" dirty="0"/>
              <a:t>    </a:t>
            </a:r>
            <a:r>
              <a:rPr lang="en-US" sz="2400" dirty="0">
                <a:solidFill>
                  <a:srgbClr val="0000FF"/>
                </a:solidFill>
              </a:rPr>
              <a:t>for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00B0F0"/>
                </a:solidFill>
              </a:rPr>
              <a:t>c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0000FF"/>
                </a:solidFill>
              </a:rPr>
              <a:t>in</a:t>
            </a:r>
            <a:r>
              <a:rPr lang="en-US" sz="2400" dirty="0"/>
              <a:t> </a:t>
            </a:r>
            <a:r>
              <a:rPr lang="en-US" sz="2400" dirty="0" err="1">
                <a:solidFill>
                  <a:srgbClr val="00B0F0"/>
                </a:solidFill>
              </a:rPr>
              <a:t>v</a:t>
            </a:r>
            <a:r>
              <a:rPr lang="en-US" sz="2400" dirty="0" err="1"/>
              <a:t>.getChildren</a:t>
            </a:r>
            <a:r>
              <a:rPr lang="en-US" sz="2400" dirty="0"/>
              <a:t>()</a:t>
            </a:r>
          </a:p>
          <a:p>
            <a:r>
              <a:rPr lang="en-US" sz="2400" dirty="0"/>
              <a:t>        search(c)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D70C8F1B-13E6-E747-8E3E-DFE56BD94DC7}"/>
              </a:ext>
            </a:extLst>
          </p:cNvPr>
          <p:cNvSpPr txBox="1"/>
          <p:nvPr/>
        </p:nvSpPr>
        <p:spPr>
          <a:xfrm>
            <a:off x="872359" y="5097517"/>
            <a:ext cx="562711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What order will the vertices get printed out?</a:t>
            </a:r>
          </a:p>
          <a:p>
            <a:r>
              <a:rPr lang="en-US" sz="2400" dirty="0">
                <a:solidFill>
                  <a:srgbClr val="FF0000"/>
                </a:solidFill>
              </a:rPr>
              <a:t>Assume children are traversed left to right.</a:t>
            </a:r>
          </a:p>
        </p:txBody>
      </p:sp>
    </p:spTree>
    <p:extLst>
      <p:ext uri="{BB962C8B-B14F-4D97-AF65-F5344CB8AC3E}">
        <p14:creationId xmlns:p14="http://schemas.microsoft.com/office/powerpoint/2010/main" val="37335464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1E41F7-8CB6-F349-9CB1-8FD07F44A9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flash from the past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7A0E123-218D-3242-82A6-A8DAF72DAFA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40673" y="1815635"/>
            <a:ext cx="3894270" cy="1741604"/>
          </a:xfrm>
          <a:prstGeom prst="rect">
            <a:avLst/>
          </a:prstGeom>
        </p:spPr>
      </p:pic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D66BD231-B92B-F047-AC35-407F73F9DA1A}"/>
              </a:ext>
            </a:extLst>
          </p:cNvPr>
          <p:cNvCxnSpPr>
            <a:stCxn id="4" idx="2"/>
          </p:cNvCxnSpPr>
          <p:nvPr/>
        </p:nvCxnSpPr>
        <p:spPr>
          <a:xfrm flipH="1">
            <a:off x="2274849" y="3557239"/>
            <a:ext cx="1712959" cy="892098"/>
          </a:xfrm>
          <a:prstGeom prst="straightConnector1">
            <a:avLst/>
          </a:prstGeom>
          <a:ln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D909A1A3-4C06-244F-BEAB-4A533FB4755D}"/>
              </a:ext>
            </a:extLst>
          </p:cNvPr>
          <p:cNvCxnSpPr>
            <a:cxnSpLocks/>
            <a:stCxn id="4" idx="2"/>
          </p:cNvCxnSpPr>
          <p:nvPr/>
        </p:nvCxnSpPr>
        <p:spPr>
          <a:xfrm>
            <a:off x="3987808" y="3557239"/>
            <a:ext cx="1598953" cy="791737"/>
          </a:xfrm>
          <a:prstGeom prst="straightConnector1">
            <a:avLst/>
          </a:prstGeom>
          <a:ln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3B2199C2-E279-3F40-A2DC-297AE6CC1AAC}"/>
              </a:ext>
            </a:extLst>
          </p:cNvPr>
          <p:cNvSpPr txBox="1"/>
          <p:nvPr/>
        </p:nvSpPr>
        <p:spPr>
          <a:xfrm>
            <a:off x="488489" y="4698678"/>
            <a:ext cx="363746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Stack:</a:t>
            </a:r>
          </a:p>
          <a:p>
            <a:pPr marL="285750" indent="-285750">
              <a:buFontTx/>
              <a:buChar char="-"/>
            </a:pPr>
            <a:r>
              <a:rPr lang="en-US" sz="2400" dirty="0"/>
              <a:t>LIFO</a:t>
            </a:r>
          </a:p>
          <a:p>
            <a:pPr marL="285750" indent="-285750">
              <a:buFontTx/>
              <a:buChar char="-"/>
            </a:pPr>
            <a:r>
              <a:rPr lang="en-US" sz="2400" dirty="0"/>
              <a:t>Add to the back</a:t>
            </a:r>
          </a:p>
          <a:p>
            <a:pPr marL="285750" indent="-285750">
              <a:buFontTx/>
              <a:buChar char="-"/>
            </a:pPr>
            <a:r>
              <a:rPr lang="en-US" sz="2400" dirty="0"/>
              <a:t>Remove from the </a:t>
            </a:r>
            <a:r>
              <a:rPr lang="en-US" sz="2400" b="1" dirty="0">
                <a:solidFill>
                  <a:srgbClr val="FF9E00"/>
                </a:solidFill>
              </a:rPr>
              <a:t>back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34FC74C-91D9-DC4B-A13A-8811F2690278}"/>
              </a:ext>
            </a:extLst>
          </p:cNvPr>
          <p:cNvSpPr txBox="1"/>
          <p:nvPr/>
        </p:nvSpPr>
        <p:spPr>
          <a:xfrm>
            <a:off x="4989865" y="4698678"/>
            <a:ext cx="363746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Queue:</a:t>
            </a:r>
          </a:p>
          <a:p>
            <a:pPr marL="285750" indent="-285750">
              <a:buFontTx/>
              <a:buChar char="-"/>
            </a:pPr>
            <a:r>
              <a:rPr lang="en-US" sz="2400" dirty="0"/>
              <a:t>FIFO</a:t>
            </a:r>
          </a:p>
          <a:p>
            <a:pPr marL="285750" indent="-285750">
              <a:buFontTx/>
              <a:buChar char="-"/>
            </a:pPr>
            <a:r>
              <a:rPr lang="en-US" sz="2400" dirty="0"/>
              <a:t>Add to the back</a:t>
            </a:r>
          </a:p>
          <a:p>
            <a:pPr marL="285750" indent="-285750">
              <a:buFontTx/>
              <a:buChar char="-"/>
            </a:pPr>
            <a:r>
              <a:rPr lang="en-US" sz="2400" dirty="0"/>
              <a:t>Remove from the </a:t>
            </a:r>
            <a:r>
              <a:rPr lang="en-US" sz="2400" b="1" dirty="0">
                <a:solidFill>
                  <a:srgbClr val="FF9E00"/>
                </a:solidFill>
              </a:rPr>
              <a:t>front</a:t>
            </a:r>
          </a:p>
        </p:txBody>
      </p:sp>
    </p:spTree>
    <p:extLst>
      <p:ext uri="{BB962C8B-B14F-4D97-AF65-F5344CB8AC3E}">
        <p14:creationId xmlns:p14="http://schemas.microsoft.com/office/powerpoint/2010/main" val="3840923470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810896-ADC8-634A-9CD5-118F3BFB8A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algorithm is this?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9D353691-72EF-6C44-AE0E-E6C984C6ED84}"/>
              </a:ext>
            </a:extLst>
          </p:cNvPr>
          <p:cNvGrpSpPr>
            <a:grpSpLocks/>
          </p:cNvGrpSpPr>
          <p:nvPr/>
        </p:nvGrpSpPr>
        <p:grpSpPr bwMode="auto">
          <a:xfrm>
            <a:off x="7370380" y="1654066"/>
            <a:ext cx="533400" cy="533400"/>
            <a:chOff x="1824" y="2736"/>
            <a:chExt cx="336" cy="336"/>
          </a:xfrm>
        </p:grpSpPr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0DD67F40-19D5-A146-8E5E-0B0DEEE307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>
                <a:solidFill>
                  <a:srgbClr val="0000FF"/>
                </a:solidFill>
              </a:endParaRPr>
            </a:p>
          </p:txBody>
        </p:sp>
        <p:sp>
          <p:nvSpPr>
            <p:cNvPr id="6" name="Text Box 5">
              <a:extLst>
                <a:ext uri="{FF2B5EF4-FFF2-40B4-BE49-F238E27FC236}">
                  <a16:creationId xmlns:a16="http://schemas.microsoft.com/office/drawing/2014/main" id="{4268C0DB-C3DC-B647-9154-F01B2CBEFF2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dirty="0">
                  <a:solidFill>
                    <a:srgbClr val="0000FF"/>
                  </a:solidFill>
                </a:rPr>
                <a:t>A</a:t>
              </a:r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639CA878-1E2F-F548-B66F-04D027AD5C51}"/>
              </a:ext>
            </a:extLst>
          </p:cNvPr>
          <p:cNvGrpSpPr>
            <a:grpSpLocks/>
          </p:cNvGrpSpPr>
          <p:nvPr/>
        </p:nvGrpSpPr>
        <p:grpSpPr bwMode="auto">
          <a:xfrm>
            <a:off x="6608380" y="2644666"/>
            <a:ext cx="533400" cy="533400"/>
            <a:chOff x="1824" y="2736"/>
            <a:chExt cx="336" cy="336"/>
          </a:xfrm>
        </p:grpSpPr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28A1D2ED-A05B-9A44-AE93-3CBC89803B8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9" name="Text Box 8">
              <a:extLst>
                <a:ext uri="{FF2B5EF4-FFF2-40B4-BE49-F238E27FC236}">
                  <a16:creationId xmlns:a16="http://schemas.microsoft.com/office/drawing/2014/main" id="{B52CC345-6DF9-5743-8E69-E3D7996E3A0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dirty="0"/>
                <a:t>B</a:t>
              </a: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882E75F6-6B77-844A-B9F0-10560B13A1BC}"/>
              </a:ext>
            </a:extLst>
          </p:cNvPr>
          <p:cNvGrpSpPr>
            <a:grpSpLocks/>
          </p:cNvGrpSpPr>
          <p:nvPr/>
        </p:nvGrpSpPr>
        <p:grpSpPr bwMode="auto">
          <a:xfrm>
            <a:off x="6227380" y="3863866"/>
            <a:ext cx="533400" cy="533400"/>
            <a:chOff x="1824" y="2736"/>
            <a:chExt cx="336" cy="336"/>
          </a:xfrm>
        </p:grpSpPr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D332313E-4A3C-824B-A366-2A3666C897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2" name="Text Box 11">
              <a:extLst>
                <a:ext uri="{FF2B5EF4-FFF2-40B4-BE49-F238E27FC236}">
                  <a16:creationId xmlns:a16="http://schemas.microsoft.com/office/drawing/2014/main" id="{DDDF0EF8-1F20-6D46-8067-B0666C598FC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C</a:t>
              </a: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AB68BB81-40CB-3240-8E22-AF01C2195ECE}"/>
              </a:ext>
            </a:extLst>
          </p:cNvPr>
          <p:cNvGrpSpPr>
            <a:grpSpLocks/>
          </p:cNvGrpSpPr>
          <p:nvPr/>
        </p:nvGrpSpPr>
        <p:grpSpPr bwMode="auto">
          <a:xfrm>
            <a:off x="8437180" y="2644666"/>
            <a:ext cx="533400" cy="533400"/>
            <a:chOff x="1824" y="2736"/>
            <a:chExt cx="336" cy="336"/>
          </a:xfrm>
        </p:grpSpPr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73B757F7-AB5E-0A4C-94DD-A7FC36DA5F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5" name="Text Box 14">
              <a:extLst>
                <a:ext uri="{FF2B5EF4-FFF2-40B4-BE49-F238E27FC236}">
                  <a16:creationId xmlns:a16="http://schemas.microsoft.com/office/drawing/2014/main" id="{51A13319-053D-DA46-9F5B-D397466DBD4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dirty="0"/>
                <a:t>E</a:t>
              </a: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CFBE277F-6E18-E74D-872C-28DEF4FBB5D5}"/>
              </a:ext>
            </a:extLst>
          </p:cNvPr>
          <p:cNvGrpSpPr>
            <a:grpSpLocks/>
          </p:cNvGrpSpPr>
          <p:nvPr/>
        </p:nvGrpSpPr>
        <p:grpSpPr bwMode="auto">
          <a:xfrm>
            <a:off x="7446580" y="2720866"/>
            <a:ext cx="533400" cy="533400"/>
            <a:chOff x="1824" y="2736"/>
            <a:chExt cx="336" cy="336"/>
          </a:xfrm>
        </p:grpSpPr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6220CAE0-D0F3-5A45-A4B6-47D096BC9B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8" name="Text Box 17">
              <a:extLst>
                <a:ext uri="{FF2B5EF4-FFF2-40B4-BE49-F238E27FC236}">
                  <a16:creationId xmlns:a16="http://schemas.microsoft.com/office/drawing/2014/main" id="{49241FEB-FD3C-B649-9575-1F6697CB6C6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D</a:t>
              </a:r>
            </a:p>
          </p:txBody>
        </p:sp>
      </p:grpSp>
      <p:sp>
        <p:nvSpPr>
          <p:cNvPr id="19" name="Line 18">
            <a:extLst>
              <a:ext uri="{FF2B5EF4-FFF2-40B4-BE49-F238E27FC236}">
                <a16:creationId xmlns:a16="http://schemas.microsoft.com/office/drawing/2014/main" id="{AD882954-58C3-2043-B05E-7C7A2F062DF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751380" y="2187466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60ADD438-659D-3A45-A27B-447C06F44CAB}"/>
              </a:ext>
            </a:extLst>
          </p:cNvPr>
          <p:cNvGrpSpPr>
            <a:grpSpLocks/>
          </p:cNvGrpSpPr>
          <p:nvPr/>
        </p:nvGrpSpPr>
        <p:grpSpPr bwMode="auto">
          <a:xfrm>
            <a:off x="6989380" y="3863866"/>
            <a:ext cx="533400" cy="533400"/>
            <a:chOff x="1824" y="2736"/>
            <a:chExt cx="336" cy="336"/>
          </a:xfrm>
        </p:grpSpPr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3480D0AA-9FAA-2941-9107-10FE97CDDB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2" name="Text Box 21">
              <a:extLst>
                <a:ext uri="{FF2B5EF4-FFF2-40B4-BE49-F238E27FC236}">
                  <a16:creationId xmlns:a16="http://schemas.microsoft.com/office/drawing/2014/main" id="{C9025382-52A4-1E4A-9B59-7AB31142219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F</a:t>
              </a: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093509E3-60C7-DE4B-AE23-A798EFA46679}"/>
              </a:ext>
            </a:extLst>
          </p:cNvPr>
          <p:cNvGrpSpPr>
            <a:grpSpLocks/>
          </p:cNvGrpSpPr>
          <p:nvPr/>
        </p:nvGrpSpPr>
        <p:grpSpPr bwMode="auto">
          <a:xfrm>
            <a:off x="8513380" y="3863866"/>
            <a:ext cx="533400" cy="533400"/>
            <a:chOff x="1824" y="2736"/>
            <a:chExt cx="336" cy="336"/>
          </a:xfrm>
        </p:grpSpPr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CC281352-CF8E-3341-B93D-153F7BF53C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5" name="Text Box 24">
              <a:extLst>
                <a:ext uri="{FF2B5EF4-FFF2-40B4-BE49-F238E27FC236}">
                  <a16:creationId xmlns:a16="http://schemas.microsoft.com/office/drawing/2014/main" id="{1E6BE56B-8A20-9041-9635-F54E2B1341D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G</a:t>
              </a:r>
            </a:p>
          </p:txBody>
        </p:sp>
      </p:grpSp>
      <p:sp>
        <p:nvSpPr>
          <p:cNvPr id="26" name="Line 25">
            <a:extLst>
              <a:ext uri="{FF2B5EF4-FFF2-40B4-BE49-F238E27FC236}">
                <a16:creationId xmlns:a16="http://schemas.microsoft.com/office/drawing/2014/main" id="{03006401-B9DC-3C4A-AD01-A1C9C658318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989380" y="2111266"/>
            <a:ext cx="457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Line 26">
            <a:extLst>
              <a:ext uri="{FF2B5EF4-FFF2-40B4-BE49-F238E27FC236}">
                <a16:creationId xmlns:a16="http://schemas.microsoft.com/office/drawing/2014/main" id="{E2BB4D53-F350-774C-BFE1-4B55EE7F03E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532180" y="3178066"/>
            <a:ext cx="228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Line 27">
            <a:extLst>
              <a:ext uri="{FF2B5EF4-FFF2-40B4-BE49-F238E27FC236}">
                <a16:creationId xmlns:a16="http://schemas.microsoft.com/office/drawing/2014/main" id="{0F27F3B0-66E6-064F-822F-187410274D0C}"/>
              </a:ext>
            </a:extLst>
          </p:cNvPr>
          <p:cNvSpPr>
            <a:spLocks noChangeShapeType="1"/>
          </p:cNvSpPr>
          <p:nvPr/>
        </p:nvSpPr>
        <p:spPr bwMode="auto">
          <a:xfrm>
            <a:off x="6913180" y="3178066"/>
            <a:ext cx="3048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Line 28">
            <a:extLst>
              <a:ext uri="{FF2B5EF4-FFF2-40B4-BE49-F238E27FC236}">
                <a16:creationId xmlns:a16="http://schemas.microsoft.com/office/drawing/2014/main" id="{BD52A208-898B-024D-8352-E4A4A38D176F}"/>
              </a:ext>
            </a:extLst>
          </p:cNvPr>
          <p:cNvSpPr>
            <a:spLocks noChangeShapeType="1"/>
          </p:cNvSpPr>
          <p:nvPr/>
        </p:nvSpPr>
        <p:spPr bwMode="auto">
          <a:xfrm>
            <a:off x="7903780" y="2035066"/>
            <a:ext cx="685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" name="Line 29">
            <a:extLst>
              <a:ext uri="{FF2B5EF4-FFF2-40B4-BE49-F238E27FC236}">
                <a16:creationId xmlns:a16="http://schemas.microsoft.com/office/drawing/2014/main" id="{DABA9612-90C8-0F45-9914-FAF6C7AB4921}"/>
              </a:ext>
            </a:extLst>
          </p:cNvPr>
          <p:cNvSpPr>
            <a:spLocks noChangeShapeType="1"/>
          </p:cNvSpPr>
          <p:nvPr/>
        </p:nvSpPr>
        <p:spPr bwMode="auto">
          <a:xfrm>
            <a:off x="8741980" y="3178066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70530CA7-E490-1940-9660-8F9D5120545C}"/>
              </a:ext>
            </a:extLst>
          </p:cNvPr>
          <p:cNvSpPr txBox="1"/>
          <p:nvPr/>
        </p:nvSpPr>
        <p:spPr>
          <a:xfrm>
            <a:off x="175089" y="1654066"/>
            <a:ext cx="372425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</a:rPr>
              <a:t>search</a:t>
            </a:r>
            <a:r>
              <a:rPr lang="en-US" sz="2400" dirty="0"/>
              <a:t>( v )</a:t>
            </a:r>
          </a:p>
          <a:p>
            <a:r>
              <a:rPr lang="en-US" sz="2400" dirty="0">
                <a:solidFill>
                  <a:srgbClr val="00B050"/>
                </a:solidFill>
              </a:rPr>
              <a:t>    // visit v, e.g., print it out</a:t>
            </a:r>
          </a:p>
          <a:p>
            <a:r>
              <a:rPr lang="en-US" sz="2400" dirty="0"/>
              <a:t>    </a:t>
            </a:r>
            <a:r>
              <a:rPr lang="en-US" sz="2400" dirty="0">
                <a:solidFill>
                  <a:srgbClr val="0000FF"/>
                </a:solidFill>
              </a:rPr>
              <a:t>for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00B0F0"/>
                </a:solidFill>
              </a:rPr>
              <a:t>c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0000FF"/>
                </a:solidFill>
              </a:rPr>
              <a:t>in</a:t>
            </a:r>
            <a:r>
              <a:rPr lang="en-US" sz="2400" dirty="0"/>
              <a:t> </a:t>
            </a:r>
            <a:r>
              <a:rPr lang="en-US" sz="2400" dirty="0" err="1">
                <a:solidFill>
                  <a:srgbClr val="00B0F0"/>
                </a:solidFill>
              </a:rPr>
              <a:t>v</a:t>
            </a:r>
            <a:r>
              <a:rPr lang="en-US" sz="2400" dirty="0" err="1"/>
              <a:t>.getChildren</a:t>
            </a:r>
            <a:r>
              <a:rPr lang="en-US" sz="2400" dirty="0"/>
              <a:t>()</a:t>
            </a:r>
          </a:p>
          <a:p>
            <a:r>
              <a:rPr lang="en-US" sz="2400" dirty="0"/>
              <a:t>        search(c)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6EB5ECD-2FD6-BD4A-8FF6-FB905870B2F0}"/>
              </a:ext>
            </a:extLst>
          </p:cNvPr>
          <p:cNvSpPr txBox="1"/>
          <p:nvPr/>
        </p:nvSpPr>
        <p:spPr>
          <a:xfrm>
            <a:off x="388882" y="5906814"/>
            <a:ext cx="154882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Visited: A</a:t>
            </a:r>
          </a:p>
        </p:txBody>
      </p:sp>
    </p:spTree>
    <p:extLst>
      <p:ext uri="{BB962C8B-B14F-4D97-AF65-F5344CB8AC3E}">
        <p14:creationId xmlns:p14="http://schemas.microsoft.com/office/powerpoint/2010/main" val="1335323715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810896-ADC8-634A-9CD5-118F3BFB8A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algorithm is this?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9D353691-72EF-6C44-AE0E-E6C984C6ED84}"/>
              </a:ext>
            </a:extLst>
          </p:cNvPr>
          <p:cNvGrpSpPr>
            <a:grpSpLocks/>
          </p:cNvGrpSpPr>
          <p:nvPr/>
        </p:nvGrpSpPr>
        <p:grpSpPr bwMode="auto">
          <a:xfrm>
            <a:off x="7370380" y="1654066"/>
            <a:ext cx="533400" cy="533400"/>
            <a:chOff x="1824" y="2736"/>
            <a:chExt cx="336" cy="336"/>
          </a:xfrm>
        </p:grpSpPr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0DD67F40-19D5-A146-8E5E-0B0DEEE307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>
                <a:solidFill>
                  <a:srgbClr val="0000FF"/>
                </a:solidFill>
              </a:endParaRPr>
            </a:p>
          </p:txBody>
        </p:sp>
        <p:sp>
          <p:nvSpPr>
            <p:cNvPr id="6" name="Text Box 5">
              <a:extLst>
                <a:ext uri="{FF2B5EF4-FFF2-40B4-BE49-F238E27FC236}">
                  <a16:creationId xmlns:a16="http://schemas.microsoft.com/office/drawing/2014/main" id="{4268C0DB-C3DC-B647-9154-F01B2CBEFF2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dirty="0">
                  <a:solidFill>
                    <a:srgbClr val="0000FF"/>
                  </a:solidFill>
                </a:rPr>
                <a:t>A</a:t>
              </a:r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639CA878-1E2F-F548-B66F-04D027AD5C51}"/>
              </a:ext>
            </a:extLst>
          </p:cNvPr>
          <p:cNvGrpSpPr>
            <a:grpSpLocks/>
          </p:cNvGrpSpPr>
          <p:nvPr/>
        </p:nvGrpSpPr>
        <p:grpSpPr bwMode="auto">
          <a:xfrm>
            <a:off x="6608380" y="2644666"/>
            <a:ext cx="533400" cy="533400"/>
            <a:chOff x="1824" y="2736"/>
            <a:chExt cx="336" cy="336"/>
          </a:xfrm>
        </p:grpSpPr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28A1D2ED-A05B-9A44-AE93-3CBC89803B8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9" name="Text Box 8">
              <a:extLst>
                <a:ext uri="{FF2B5EF4-FFF2-40B4-BE49-F238E27FC236}">
                  <a16:creationId xmlns:a16="http://schemas.microsoft.com/office/drawing/2014/main" id="{B52CC345-6DF9-5743-8E69-E3D7996E3A0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b="1" dirty="0">
                  <a:solidFill>
                    <a:srgbClr val="0000FF"/>
                  </a:solidFill>
                </a:rPr>
                <a:t>B</a:t>
              </a: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882E75F6-6B77-844A-B9F0-10560B13A1BC}"/>
              </a:ext>
            </a:extLst>
          </p:cNvPr>
          <p:cNvGrpSpPr>
            <a:grpSpLocks/>
          </p:cNvGrpSpPr>
          <p:nvPr/>
        </p:nvGrpSpPr>
        <p:grpSpPr bwMode="auto">
          <a:xfrm>
            <a:off x="6227380" y="3863866"/>
            <a:ext cx="533400" cy="533400"/>
            <a:chOff x="1824" y="2736"/>
            <a:chExt cx="336" cy="336"/>
          </a:xfrm>
        </p:grpSpPr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D332313E-4A3C-824B-A366-2A3666C897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2" name="Text Box 11">
              <a:extLst>
                <a:ext uri="{FF2B5EF4-FFF2-40B4-BE49-F238E27FC236}">
                  <a16:creationId xmlns:a16="http://schemas.microsoft.com/office/drawing/2014/main" id="{DDDF0EF8-1F20-6D46-8067-B0666C598FC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C</a:t>
              </a: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AB68BB81-40CB-3240-8E22-AF01C2195ECE}"/>
              </a:ext>
            </a:extLst>
          </p:cNvPr>
          <p:cNvGrpSpPr>
            <a:grpSpLocks/>
          </p:cNvGrpSpPr>
          <p:nvPr/>
        </p:nvGrpSpPr>
        <p:grpSpPr bwMode="auto">
          <a:xfrm>
            <a:off x="8437180" y="2644666"/>
            <a:ext cx="533400" cy="533400"/>
            <a:chOff x="1824" y="2736"/>
            <a:chExt cx="336" cy="336"/>
          </a:xfrm>
        </p:grpSpPr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73B757F7-AB5E-0A4C-94DD-A7FC36DA5F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5" name="Text Box 14">
              <a:extLst>
                <a:ext uri="{FF2B5EF4-FFF2-40B4-BE49-F238E27FC236}">
                  <a16:creationId xmlns:a16="http://schemas.microsoft.com/office/drawing/2014/main" id="{51A13319-053D-DA46-9F5B-D397466DBD4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dirty="0"/>
                <a:t>E</a:t>
              </a: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CFBE277F-6E18-E74D-872C-28DEF4FBB5D5}"/>
              </a:ext>
            </a:extLst>
          </p:cNvPr>
          <p:cNvGrpSpPr>
            <a:grpSpLocks/>
          </p:cNvGrpSpPr>
          <p:nvPr/>
        </p:nvGrpSpPr>
        <p:grpSpPr bwMode="auto">
          <a:xfrm>
            <a:off x="7446580" y="2720866"/>
            <a:ext cx="533400" cy="533400"/>
            <a:chOff x="1824" y="2736"/>
            <a:chExt cx="336" cy="336"/>
          </a:xfrm>
        </p:grpSpPr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6220CAE0-D0F3-5A45-A4B6-47D096BC9B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8" name="Text Box 17">
              <a:extLst>
                <a:ext uri="{FF2B5EF4-FFF2-40B4-BE49-F238E27FC236}">
                  <a16:creationId xmlns:a16="http://schemas.microsoft.com/office/drawing/2014/main" id="{49241FEB-FD3C-B649-9575-1F6697CB6C6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D</a:t>
              </a:r>
            </a:p>
          </p:txBody>
        </p:sp>
      </p:grpSp>
      <p:sp>
        <p:nvSpPr>
          <p:cNvPr id="19" name="Line 18">
            <a:extLst>
              <a:ext uri="{FF2B5EF4-FFF2-40B4-BE49-F238E27FC236}">
                <a16:creationId xmlns:a16="http://schemas.microsoft.com/office/drawing/2014/main" id="{AD882954-58C3-2043-B05E-7C7A2F062DF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751380" y="2187466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60ADD438-659D-3A45-A27B-447C06F44CAB}"/>
              </a:ext>
            </a:extLst>
          </p:cNvPr>
          <p:cNvGrpSpPr>
            <a:grpSpLocks/>
          </p:cNvGrpSpPr>
          <p:nvPr/>
        </p:nvGrpSpPr>
        <p:grpSpPr bwMode="auto">
          <a:xfrm>
            <a:off x="6989380" y="3863866"/>
            <a:ext cx="533400" cy="533400"/>
            <a:chOff x="1824" y="2736"/>
            <a:chExt cx="336" cy="336"/>
          </a:xfrm>
        </p:grpSpPr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3480D0AA-9FAA-2941-9107-10FE97CDDB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2" name="Text Box 21">
              <a:extLst>
                <a:ext uri="{FF2B5EF4-FFF2-40B4-BE49-F238E27FC236}">
                  <a16:creationId xmlns:a16="http://schemas.microsoft.com/office/drawing/2014/main" id="{C9025382-52A4-1E4A-9B59-7AB31142219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F</a:t>
              </a: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093509E3-60C7-DE4B-AE23-A798EFA46679}"/>
              </a:ext>
            </a:extLst>
          </p:cNvPr>
          <p:cNvGrpSpPr>
            <a:grpSpLocks/>
          </p:cNvGrpSpPr>
          <p:nvPr/>
        </p:nvGrpSpPr>
        <p:grpSpPr bwMode="auto">
          <a:xfrm>
            <a:off x="8513380" y="3863866"/>
            <a:ext cx="533400" cy="533400"/>
            <a:chOff x="1824" y="2736"/>
            <a:chExt cx="336" cy="336"/>
          </a:xfrm>
        </p:grpSpPr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CC281352-CF8E-3341-B93D-153F7BF53C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5" name="Text Box 24">
              <a:extLst>
                <a:ext uri="{FF2B5EF4-FFF2-40B4-BE49-F238E27FC236}">
                  <a16:creationId xmlns:a16="http://schemas.microsoft.com/office/drawing/2014/main" id="{1E6BE56B-8A20-9041-9635-F54E2B1341D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G</a:t>
              </a:r>
            </a:p>
          </p:txBody>
        </p:sp>
      </p:grpSp>
      <p:sp>
        <p:nvSpPr>
          <p:cNvPr id="26" name="Line 25">
            <a:extLst>
              <a:ext uri="{FF2B5EF4-FFF2-40B4-BE49-F238E27FC236}">
                <a16:creationId xmlns:a16="http://schemas.microsoft.com/office/drawing/2014/main" id="{03006401-B9DC-3C4A-AD01-A1C9C658318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989380" y="2111266"/>
            <a:ext cx="457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Line 26">
            <a:extLst>
              <a:ext uri="{FF2B5EF4-FFF2-40B4-BE49-F238E27FC236}">
                <a16:creationId xmlns:a16="http://schemas.microsoft.com/office/drawing/2014/main" id="{E2BB4D53-F350-774C-BFE1-4B55EE7F03E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532180" y="3178066"/>
            <a:ext cx="228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Line 27">
            <a:extLst>
              <a:ext uri="{FF2B5EF4-FFF2-40B4-BE49-F238E27FC236}">
                <a16:creationId xmlns:a16="http://schemas.microsoft.com/office/drawing/2014/main" id="{0F27F3B0-66E6-064F-822F-187410274D0C}"/>
              </a:ext>
            </a:extLst>
          </p:cNvPr>
          <p:cNvSpPr>
            <a:spLocks noChangeShapeType="1"/>
          </p:cNvSpPr>
          <p:nvPr/>
        </p:nvSpPr>
        <p:spPr bwMode="auto">
          <a:xfrm>
            <a:off x="6913180" y="3178066"/>
            <a:ext cx="3048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Line 28">
            <a:extLst>
              <a:ext uri="{FF2B5EF4-FFF2-40B4-BE49-F238E27FC236}">
                <a16:creationId xmlns:a16="http://schemas.microsoft.com/office/drawing/2014/main" id="{BD52A208-898B-024D-8352-E4A4A38D176F}"/>
              </a:ext>
            </a:extLst>
          </p:cNvPr>
          <p:cNvSpPr>
            <a:spLocks noChangeShapeType="1"/>
          </p:cNvSpPr>
          <p:nvPr/>
        </p:nvSpPr>
        <p:spPr bwMode="auto">
          <a:xfrm>
            <a:off x="7903780" y="2035066"/>
            <a:ext cx="685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" name="Line 29">
            <a:extLst>
              <a:ext uri="{FF2B5EF4-FFF2-40B4-BE49-F238E27FC236}">
                <a16:creationId xmlns:a16="http://schemas.microsoft.com/office/drawing/2014/main" id="{DABA9612-90C8-0F45-9914-FAF6C7AB4921}"/>
              </a:ext>
            </a:extLst>
          </p:cNvPr>
          <p:cNvSpPr>
            <a:spLocks noChangeShapeType="1"/>
          </p:cNvSpPr>
          <p:nvPr/>
        </p:nvSpPr>
        <p:spPr bwMode="auto">
          <a:xfrm>
            <a:off x="8741980" y="3178066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70530CA7-E490-1940-9660-8F9D5120545C}"/>
              </a:ext>
            </a:extLst>
          </p:cNvPr>
          <p:cNvSpPr txBox="1"/>
          <p:nvPr/>
        </p:nvSpPr>
        <p:spPr>
          <a:xfrm>
            <a:off x="175089" y="1654066"/>
            <a:ext cx="372425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</a:rPr>
              <a:t>search</a:t>
            </a:r>
            <a:r>
              <a:rPr lang="en-US" sz="2400" dirty="0"/>
              <a:t>( v )</a:t>
            </a:r>
          </a:p>
          <a:p>
            <a:r>
              <a:rPr lang="en-US" sz="2400" dirty="0">
                <a:solidFill>
                  <a:srgbClr val="00B050"/>
                </a:solidFill>
              </a:rPr>
              <a:t>    // visit v, e.g., print it out</a:t>
            </a:r>
          </a:p>
          <a:p>
            <a:r>
              <a:rPr lang="en-US" sz="2400" dirty="0"/>
              <a:t>    </a:t>
            </a:r>
            <a:r>
              <a:rPr lang="en-US" sz="2400" dirty="0">
                <a:solidFill>
                  <a:srgbClr val="0000FF"/>
                </a:solidFill>
              </a:rPr>
              <a:t>for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00B0F0"/>
                </a:solidFill>
              </a:rPr>
              <a:t>c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0000FF"/>
                </a:solidFill>
              </a:rPr>
              <a:t>in</a:t>
            </a:r>
            <a:r>
              <a:rPr lang="en-US" sz="2400" dirty="0"/>
              <a:t> </a:t>
            </a:r>
            <a:r>
              <a:rPr lang="en-US" sz="2400" dirty="0" err="1">
                <a:solidFill>
                  <a:srgbClr val="00B0F0"/>
                </a:solidFill>
              </a:rPr>
              <a:t>v</a:t>
            </a:r>
            <a:r>
              <a:rPr lang="en-US" sz="2400" dirty="0" err="1"/>
              <a:t>.getChildren</a:t>
            </a:r>
            <a:r>
              <a:rPr lang="en-US" sz="2400" dirty="0"/>
              <a:t>()</a:t>
            </a:r>
          </a:p>
          <a:p>
            <a:r>
              <a:rPr lang="en-US" sz="2400" dirty="0"/>
              <a:t>        search(c)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6EB5ECD-2FD6-BD4A-8FF6-FB905870B2F0}"/>
              </a:ext>
            </a:extLst>
          </p:cNvPr>
          <p:cNvSpPr txBox="1"/>
          <p:nvPr/>
        </p:nvSpPr>
        <p:spPr>
          <a:xfrm>
            <a:off x="388882" y="5906814"/>
            <a:ext cx="18277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Visited: A </a:t>
            </a:r>
            <a:r>
              <a:rPr lang="en-US" sz="2800" dirty="0">
                <a:solidFill>
                  <a:srgbClr val="0000FF"/>
                </a:solidFill>
              </a:rPr>
              <a:t>B</a:t>
            </a:r>
          </a:p>
        </p:txBody>
      </p:sp>
    </p:spTree>
    <p:extLst>
      <p:ext uri="{BB962C8B-B14F-4D97-AF65-F5344CB8AC3E}">
        <p14:creationId xmlns:p14="http://schemas.microsoft.com/office/powerpoint/2010/main" val="3805331293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810896-ADC8-634A-9CD5-118F3BFB8A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algorithm is this?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9D353691-72EF-6C44-AE0E-E6C984C6ED84}"/>
              </a:ext>
            </a:extLst>
          </p:cNvPr>
          <p:cNvGrpSpPr>
            <a:grpSpLocks/>
          </p:cNvGrpSpPr>
          <p:nvPr/>
        </p:nvGrpSpPr>
        <p:grpSpPr bwMode="auto">
          <a:xfrm>
            <a:off x="7370380" y="1654066"/>
            <a:ext cx="533400" cy="533400"/>
            <a:chOff x="1824" y="2736"/>
            <a:chExt cx="336" cy="336"/>
          </a:xfrm>
        </p:grpSpPr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0DD67F40-19D5-A146-8E5E-0B0DEEE307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>
                <a:solidFill>
                  <a:srgbClr val="0000FF"/>
                </a:solidFill>
              </a:endParaRPr>
            </a:p>
          </p:txBody>
        </p:sp>
        <p:sp>
          <p:nvSpPr>
            <p:cNvPr id="6" name="Text Box 5">
              <a:extLst>
                <a:ext uri="{FF2B5EF4-FFF2-40B4-BE49-F238E27FC236}">
                  <a16:creationId xmlns:a16="http://schemas.microsoft.com/office/drawing/2014/main" id="{4268C0DB-C3DC-B647-9154-F01B2CBEFF2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dirty="0">
                  <a:solidFill>
                    <a:srgbClr val="0000FF"/>
                  </a:solidFill>
                </a:rPr>
                <a:t>A</a:t>
              </a:r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639CA878-1E2F-F548-B66F-04D027AD5C51}"/>
              </a:ext>
            </a:extLst>
          </p:cNvPr>
          <p:cNvGrpSpPr>
            <a:grpSpLocks/>
          </p:cNvGrpSpPr>
          <p:nvPr/>
        </p:nvGrpSpPr>
        <p:grpSpPr bwMode="auto">
          <a:xfrm>
            <a:off x="6608380" y="2644666"/>
            <a:ext cx="533400" cy="533400"/>
            <a:chOff x="1824" y="2736"/>
            <a:chExt cx="336" cy="336"/>
          </a:xfrm>
        </p:grpSpPr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28A1D2ED-A05B-9A44-AE93-3CBC89803B8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>
                <a:solidFill>
                  <a:srgbClr val="0000FF"/>
                </a:solidFill>
              </a:endParaRPr>
            </a:p>
          </p:txBody>
        </p:sp>
        <p:sp>
          <p:nvSpPr>
            <p:cNvPr id="9" name="Text Box 8">
              <a:extLst>
                <a:ext uri="{FF2B5EF4-FFF2-40B4-BE49-F238E27FC236}">
                  <a16:creationId xmlns:a16="http://schemas.microsoft.com/office/drawing/2014/main" id="{B52CC345-6DF9-5743-8E69-E3D7996E3A0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dirty="0">
                  <a:solidFill>
                    <a:srgbClr val="0000FF"/>
                  </a:solidFill>
                </a:rPr>
                <a:t>B</a:t>
              </a: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882E75F6-6B77-844A-B9F0-10560B13A1BC}"/>
              </a:ext>
            </a:extLst>
          </p:cNvPr>
          <p:cNvGrpSpPr>
            <a:grpSpLocks/>
          </p:cNvGrpSpPr>
          <p:nvPr/>
        </p:nvGrpSpPr>
        <p:grpSpPr bwMode="auto">
          <a:xfrm>
            <a:off x="6227380" y="3863866"/>
            <a:ext cx="533400" cy="533400"/>
            <a:chOff x="1824" y="2736"/>
            <a:chExt cx="336" cy="336"/>
          </a:xfrm>
        </p:grpSpPr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D332313E-4A3C-824B-A366-2A3666C897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>
                <a:solidFill>
                  <a:srgbClr val="0000FF"/>
                </a:solidFill>
              </a:endParaRPr>
            </a:p>
          </p:txBody>
        </p:sp>
        <p:sp>
          <p:nvSpPr>
            <p:cNvPr id="12" name="Text Box 11">
              <a:extLst>
                <a:ext uri="{FF2B5EF4-FFF2-40B4-BE49-F238E27FC236}">
                  <a16:creationId xmlns:a16="http://schemas.microsoft.com/office/drawing/2014/main" id="{DDDF0EF8-1F20-6D46-8067-B0666C598FC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dirty="0">
                  <a:solidFill>
                    <a:srgbClr val="0000FF"/>
                  </a:solidFill>
                </a:rPr>
                <a:t>C</a:t>
              </a: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AB68BB81-40CB-3240-8E22-AF01C2195ECE}"/>
              </a:ext>
            </a:extLst>
          </p:cNvPr>
          <p:cNvGrpSpPr>
            <a:grpSpLocks/>
          </p:cNvGrpSpPr>
          <p:nvPr/>
        </p:nvGrpSpPr>
        <p:grpSpPr bwMode="auto">
          <a:xfrm>
            <a:off x="8437180" y="2644666"/>
            <a:ext cx="533400" cy="533400"/>
            <a:chOff x="1824" y="2736"/>
            <a:chExt cx="336" cy="336"/>
          </a:xfrm>
        </p:grpSpPr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73B757F7-AB5E-0A4C-94DD-A7FC36DA5F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5" name="Text Box 14">
              <a:extLst>
                <a:ext uri="{FF2B5EF4-FFF2-40B4-BE49-F238E27FC236}">
                  <a16:creationId xmlns:a16="http://schemas.microsoft.com/office/drawing/2014/main" id="{51A13319-053D-DA46-9F5B-D397466DBD4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dirty="0"/>
                <a:t>E</a:t>
              </a: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CFBE277F-6E18-E74D-872C-28DEF4FBB5D5}"/>
              </a:ext>
            </a:extLst>
          </p:cNvPr>
          <p:cNvGrpSpPr>
            <a:grpSpLocks/>
          </p:cNvGrpSpPr>
          <p:nvPr/>
        </p:nvGrpSpPr>
        <p:grpSpPr bwMode="auto">
          <a:xfrm>
            <a:off x="7446580" y="2720866"/>
            <a:ext cx="533400" cy="533400"/>
            <a:chOff x="1824" y="2736"/>
            <a:chExt cx="336" cy="336"/>
          </a:xfrm>
        </p:grpSpPr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6220CAE0-D0F3-5A45-A4B6-47D096BC9B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8" name="Text Box 17">
              <a:extLst>
                <a:ext uri="{FF2B5EF4-FFF2-40B4-BE49-F238E27FC236}">
                  <a16:creationId xmlns:a16="http://schemas.microsoft.com/office/drawing/2014/main" id="{49241FEB-FD3C-B649-9575-1F6697CB6C6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D</a:t>
              </a:r>
            </a:p>
          </p:txBody>
        </p:sp>
      </p:grpSp>
      <p:sp>
        <p:nvSpPr>
          <p:cNvPr id="19" name="Line 18">
            <a:extLst>
              <a:ext uri="{FF2B5EF4-FFF2-40B4-BE49-F238E27FC236}">
                <a16:creationId xmlns:a16="http://schemas.microsoft.com/office/drawing/2014/main" id="{AD882954-58C3-2043-B05E-7C7A2F062DF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751380" y="2187466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60ADD438-659D-3A45-A27B-447C06F44CAB}"/>
              </a:ext>
            </a:extLst>
          </p:cNvPr>
          <p:cNvGrpSpPr>
            <a:grpSpLocks/>
          </p:cNvGrpSpPr>
          <p:nvPr/>
        </p:nvGrpSpPr>
        <p:grpSpPr bwMode="auto">
          <a:xfrm>
            <a:off x="6989380" y="3863866"/>
            <a:ext cx="533400" cy="533400"/>
            <a:chOff x="1824" y="2736"/>
            <a:chExt cx="336" cy="336"/>
          </a:xfrm>
        </p:grpSpPr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3480D0AA-9FAA-2941-9107-10FE97CDDB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2" name="Text Box 21">
              <a:extLst>
                <a:ext uri="{FF2B5EF4-FFF2-40B4-BE49-F238E27FC236}">
                  <a16:creationId xmlns:a16="http://schemas.microsoft.com/office/drawing/2014/main" id="{C9025382-52A4-1E4A-9B59-7AB31142219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F</a:t>
              </a: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093509E3-60C7-DE4B-AE23-A798EFA46679}"/>
              </a:ext>
            </a:extLst>
          </p:cNvPr>
          <p:cNvGrpSpPr>
            <a:grpSpLocks/>
          </p:cNvGrpSpPr>
          <p:nvPr/>
        </p:nvGrpSpPr>
        <p:grpSpPr bwMode="auto">
          <a:xfrm>
            <a:off x="8513380" y="3863866"/>
            <a:ext cx="533400" cy="533400"/>
            <a:chOff x="1824" y="2736"/>
            <a:chExt cx="336" cy="336"/>
          </a:xfrm>
        </p:grpSpPr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CC281352-CF8E-3341-B93D-153F7BF53C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5" name="Text Box 24">
              <a:extLst>
                <a:ext uri="{FF2B5EF4-FFF2-40B4-BE49-F238E27FC236}">
                  <a16:creationId xmlns:a16="http://schemas.microsoft.com/office/drawing/2014/main" id="{1E6BE56B-8A20-9041-9635-F54E2B1341D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G</a:t>
              </a:r>
            </a:p>
          </p:txBody>
        </p:sp>
      </p:grpSp>
      <p:sp>
        <p:nvSpPr>
          <p:cNvPr id="26" name="Line 25">
            <a:extLst>
              <a:ext uri="{FF2B5EF4-FFF2-40B4-BE49-F238E27FC236}">
                <a16:creationId xmlns:a16="http://schemas.microsoft.com/office/drawing/2014/main" id="{03006401-B9DC-3C4A-AD01-A1C9C658318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989380" y="2111266"/>
            <a:ext cx="457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Line 26">
            <a:extLst>
              <a:ext uri="{FF2B5EF4-FFF2-40B4-BE49-F238E27FC236}">
                <a16:creationId xmlns:a16="http://schemas.microsoft.com/office/drawing/2014/main" id="{E2BB4D53-F350-774C-BFE1-4B55EE7F03E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532180" y="3178066"/>
            <a:ext cx="228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Line 27">
            <a:extLst>
              <a:ext uri="{FF2B5EF4-FFF2-40B4-BE49-F238E27FC236}">
                <a16:creationId xmlns:a16="http://schemas.microsoft.com/office/drawing/2014/main" id="{0F27F3B0-66E6-064F-822F-187410274D0C}"/>
              </a:ext>
            </a:extLst>
          </p:cNvPr>
          <p:cNvSpPr>
            <a:spLocks noChangeShapeType="1"/>
          </p:cNvSpPr>
          <p:nvPr/>
        </p:nvSpPr>
        <p:spPr bwMode="auto">
          <a:xfrm>
            <a:off x="6913180" y="3178066"/>
            <a:ext cx="3048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Line 28">
            <a:extLst>
              <a:ext uri="{FF2B5EF4-FFF2-40B4-BE49-F238E27FC236}">
                <a16:creationId xmlns:a16="http://schemas.microsoft.com/office/drawing/2014/main" id="{BD52A208-898B-024D-8352-E4A4A38D176F}"/>
              </a:ext>
            </a:extLst>
          </p:cNvPr>
          <p:cNvSpPr>
            <a:spLocks noChangeShapeType="1"/>
          </p:cNvSpPr>
          <p:nvPr/>
        </p:nvSpPr>
        <p:spPr bwMode="auto">
          <a:xfrm>
            <a:off x="7903780" y="2035066"/>
            <a:ext cx="685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" name="Line 29">
            <a:extLst>
              <a:ext uri="{FF2B5EF4-FFF2-40B4-BE49-F238E27FC236}">
                <a16:creationId xmlns:a16="http://schemas.microsoft.com/office/drawing/2014/main" id="{DABA9612-90C8-0F45-9914-FAF6C7AB4921}"/>
              </a:ext>
            </a:extLst>
          </p:cNvPr>
          <p:cNvSpPr>
            <a:spLocks noChangeShapeType="1"/>
          </p:cNvSpPr>
          <p:nvPr/>
        </p:nvSpPr>
        <p:spPr bwMode="auto">
          <a:xfrm>
            <a:off x="8741980" y="3178066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70530CA7-E490-1940-9660-8F9D5120545C}"/>
              </a:ext>
            </a:extLst>
          </p:cNvPr>
          <p:cNvSpPr txBox="1"/>
          <p:nvPr/>
        </p:nvSpPr>
        <p:spPr>
          <a:xfrm>
            <a:off x="175089" y="1654066"/>
            <a:ext cx="372425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</a:rPr>
              <a:t>search</a:t>
            </a:r>
            <a:r>
              <a:rPr lang="en-US" sz="2400" dirty="0"/>
              <a:t>( v )</a:t>
            </a:r>
          </a:p>
          <a:p>
            <a:r>
              <a:rPr lang="en-US" sz="2400" dirty="0">
                <a:solidFill>
                  <a:srgbClr val="00B050"/>
                </a:solidFill>
              </a:rPr>
              <a:t>    // visit v, e.g., print it out</a:t>
            </a:r>
          </a:p>
          <a:p>
            <a:r>
              <a:rPr lang="en-US" sz="2400" dirty="0"/>
              <a:t>    </a:t>
            </a:r>
            <a:r>
              <a:rPr lang="en-US" sz="2400" dirty="0">
                <a:solidFill>
                  <a:srgbClr val="0000FF"/>
                </a:solidFill>
              </a:rPr>
              <a:t>for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00B0F0"/>
                </a:solidFill>
              </a:rPr>
              <a:t>c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0000FF"/>
                </a:solidFill>
              </a:rPr>
              <a:t>in</a:t>
            </a:r>
            <a:r>
              <a:rPr lang="en-US" sz="2400" dirty="0"/>
              <a:t> </a:t>
            </a:r>
            <a:r>
              <a:rPr lang="en-US" sz="2400" dirty="0" err="1">
                <a:solidFill>
                  <a:srgbClr val="00B0F0"/>
                </a:solidFill>
              </a:rPr>
              <a:t>v</a:t>
            </a:r>
            <a:r>
              <a:rPr lang="en-US" sz="2400" dirty="0" err="1"/>
              <a:t>.getChildren</a:t>
            </a:r>
            <a:r>
              <a:rPr lang="en-US" sz="2400" dirty="0"/>
              <a:t>()</a:t>
            </a:r>
          </a:p>
          <a:p>
            <a:r>
              <a:rPr lang="en-US" sz="2400" dirty="0"/>
              <a:t>        search(c)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6EB5ECD-2FD6-BD4A-8FF6-FB905870B2F0}"/>
              </a:ext>
            </a:extLst>
          </p:cNvPr>
          <p:cNvSpPr txBox="1"/>
          <p:nvPr/>
        </p:nvSpPr>
        <p:spPr>
          <a:xfrm>
            <a:off x="388882" y="5906814"/>
            <a:ext cx="21435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Visited: A B </a:t>
            </a:r>
            <a:r>
              <a:rPr lang="en-US" sz="2800" dirty="0">
                <a:solidFill>
                  <a:srgbClr val="0000FF"/>
                </a:solidFill>
              </a:rPr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4042681215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810896-ADC8-634A-9CD5-118F3BFB8A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algorithm is this?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9D353691-72EF-6C44-AE0E-E6C984C6ED84}"/>
              </a:ext>
            </a:extLst>
          </p:cNvPr>
          <p:cNvGrpSpPr>
            <a:grpSpLocks/>
          </p:cNvGrpSpPr>
          <p:nvPr/>
        </p:nvGrpSpPr>
        <p:grpSpPr bwMode="auto">
          <a:xfrm>
            <a:off x="7370380" y="1654066"/>
            <a:ext cx="533400" cy="533400"/>
            <a:chOff x="1824" y="2736"/>
            <a:chExt cx="336" cy="336"/>
          </a:xfrm>
        </p:grpSpPr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0DD67F40-19D5-A146-8E5E-0B0DEEE307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>
                <a:solidFill>
                  <a:srgbClr val="0000FF"/>
                </a:solidFill>
              </a:endParaRPr>
            </a:p>
          </p:txBody>
        </p:sp>
        <p:sp>
          <p:nvSpPr>
            <p:cNvPr id="6" name="Text Box 5">
              <a:extLst>
                <a:ext uri="{FF2B5EF4-FFF2-40B4-BE49-F238E27FC236}">
                  <a16:creationId xmlns:a16="http://schemas.microsoft.com/office/drawing/2014/main" id="{4268C0DB-C3DC-B647-9154-F01B2CBEFF2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dirty="0">
                  <a:solidFill>
                    <a:srgbClr val="0000FF"/>
                  </a:solidFill>
                </a:rPr>
                <a:t>A</a:t>
              </a:r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639CA878-1E2F-F548-B66F-04D027AD5C51}"/>
              </a:ext>
            </a:extLst>
          </p:cNvPr>
          <p:cNvGrpSpPr>
            <a:grpSpLocks/>
          </p:cNvGrpSpPr>
          <p:nvPr/>
        </p:nvGrpSpPr>
        <p:grpSpPr bwMode="auto">
          <a:xfrm>
            <a:off x="6608380" y="2644666"/>
            <a:ext cx="533400" cy="533400"/>
            <a:chOff x="1824" y="2736"/>
            <a:chExt cx="336" cy="336"/>
          </a:xfrm>
        </p:grpSpPr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28A1D2ED-A05B-9A44-AE93-3CBC89803B8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>
                <a:solidFill>
                  <a:srgbClr val="0000FF"/>
                </a:solidFill>
              </a:endParaRPr>
            </a:p>
          </p:txBody>
        </p:sp>
        <p:sp>
          <p:nvSpPr>
            <p:cNvPr id="9" name="Text Box 8">
              <a:extLst>
                <a:ext uri="{FF2B5EF4-FFF2-40B4-BE49-F238E27FC236}">
                  <a16:creationId xmlns:a16="http://schemas.microsoft.com/office/drawing/2014/main" id="{B52CC345-6DF9-5743-8E69-E3D7996E3A0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dirty="0">
                  <a:solidFill>
                    <a:srgbClr val="0000FF"/>
                  </a:solidFill>
                </a:rPr>
                <a:t>B</a:t>
              </a: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882E75F6-6B77-844A-B9F0-10560B13A1BC}"/>
              </a:ext>
            </a:extLst>
          </p:cNvPr>
          <p:cNvGrpSpPr>
            <a:grpSpLocks/>
          </p:cNvGrpSpPr>
          <p:nvPr/>
        </p:nvGrpSpPr>
        <p:grpSpPr bwMode="auto">
          <a:xfrm>
            <a:off x="6227380" y="3863866"/>
            <a:ext cx="533400" cy="533400"/>
            <a:chOff x="1824" y="2736"/>
            <a:chExt cx="336" cy="336"/>
          </a:xfrm>
        </p:grpSpPr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D332313E-4A3C-824B-A366-2A3666C897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>
                <a:solidFill>
                  <a:srgbClr val="0000FF"/>
                </a:solidFill>
              </a:endParaRPr>
            </a:p>
          </p:txBody>
        </p:sp>
        <p:sp>
          <p:nvSpPr>
            <p:cNvPr id="12" name="Text Box 11">
              <a:extLst>
                <a:ext uri="{FF2B5EF4-FFF2-40B4-BE49-F238E27FC236}">
                  <a16:creationId xmlns:a16="http://schemas.microsoft.com/office/drawing/2014/main" id="{DDDF0EF8-1F20-6D46-8067-B0666C598FC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dirty="0">
                  <a:solidFill>
                    <a:srgbClr val="0000FF"/>
                  </a:solidFill>
                </a:rPr>
                <a:t>C</a:t>
              </a: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AB68BB81-40CB-3240-8E22-AF01C2195ECE}"/>
              </a:ext>
            </a:extLst>
          </p:cNvPr>
          <p:cNvGrpSpPr>
            <a:grpSpLocks/>
          </p:cNvGrpSpPr>
          <p:nvPr/>
        </p:nvGrpSpPr>
        <p:grpSpPr bwMode="auto">
          <a:xfrm>
            <a:off x="8437180" y="2644666"/>
            <a:ext cx="533400" cy="533400"/>
            <a:chOff x="1824" y="2736"/>
            <a:chExt cx="336" cy="336"/>
          </a:xfrm>
        </p:grpSpPr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73B757F7-AB5E-0A4C-94DD-A7FC36DA5F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5" name="Text Box 14">
              <a:extLst>
                <a:ext uri="{FF2B5EF4-FFF2-40B4-BE49-F238E27FC236}">
                  <a16:creationId xmlns:a16="http://schemas.microsoft.com/office/drawing/2014/main" id="{51A13319-053D-DA46-9F5B-D397466DBD4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dirty="0"/>
                <a:t>E</a:t>
              </a: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CFBE277F-6E18-E74D-872C-28DEF4FBB5D5}"/>
              </a:ext>
            </a:extLst>
          </p:cNvPr>
          <p:cNvGrpSpPr>
            <a:grpSpLocks/>
          </p:cNvGrpSpPr>
          <p:nvPr/>
        </p:nvGrpSpPr>
        <p:grpSpPr bwMode="auto">
          <a:xfrm>
            <a:off x="7446580" y="2720866"/>
            <a:ext cx="533400" cy="533400"/>
            <a:chOff x="1824" y="2736"/>
            <a:chExt cx="336" cy="336"/>
          </a:xfrm>
        </p:grpSpPr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6220CAE0-D0F3-5A45-A4B6-47D096BC9B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8" name="Text Box 17">
              <a:extLst>
                <a:ext uri="{FF2B5EF4-FFF2-40B4-BE49-F238E27FC236}">
                  <a16:creationId xmlns:a16="http://schemas.microsoft.com/office/drawing/2014/main" id="{49241FEB-FD3C-B649-9575-1F6697CB6C6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D</a:t>
              </a:r>
            </a:p>
          </p:txBody>
        </p:sp>
      </p:grpSp>
      <p:sp>
        <p:nvSpPr>
          <p:cNvPr id="19" name="Line 18">
            <a:extLst>
              <a:ext uri="{FF2B5EF4-FFF2-40B4-BE49-F238E27FC236}">
                <a16:creationId xmlns:a16="http://schemas.microsoft.com/office/drawing/2014/main" id="{AD882954-58C3-2043-B05E-7C7A2F062DF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751380" y="2187466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60ADD438-659D-3A45-A27B-447C06F44CAB}"/>
              </a:ext>
            </a:extLst>
          </p:cNvPr>
          <p:cNvGrpSpPr>
            <a:grpSpLocks/>
          </p:cNvGrpSpPr>
          <p:nvPr/>
        </p:nvGrpSpPr>
        <p:grpSpPr bwMode="auto">
          <a:xfrm>
            <a:off x="6989380" y="3863866"/>
            <a:ext cx="533400" cy="533400"/>
            <a:chOff x="1824" y="2736"/>
            <a:chExt cx="336" cy="336"/>
          </a:xfrm>
        </p:grpSpPr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3480D0AA-9FAA-2941-9107-10FE97CDDB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2" name="Text Box 21">
              <a:extLst>
                <a:ext uri="{FF2B5EF4-FFF2-40B4-BE49-F238E27FC236}">
                  <a16:creationId xmlns:a16="http://schemas.microsoft.com/office/drawing/2014/main" id="{C9025382-52A4-1E4A-9B59-7AB31142219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F</a:t>
              </a: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093509E3-60C7-DE4B-AE23-A798EFA46679}"/>
              </a:ext>
            </a:extLst>
          </p:cNvPr>
          <p:cNvGrpSpPr>
            <a:grpSpLocks/>
          </p:cNvGrpSpPr>
          <p:nvPr/>
        </p:nvGrpSpPr>
        <p:grpSpPr bwMode="auto">
          <a:xfrm>
            <a:off x="8513380" y="3863866"/>
            <a:ext cx="533400" cy="533400"/>
            <a:chOff x="1824" y="2736"/>
            <a:chExt cx="336" cy="336"/>
          </a:xfrm>
        </p:grpSpPr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CC281352-CF8E-3341-B93D-153F7BF53C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5" name="Text Box 24">
              <a:extLst>
                <a:ext uri="{FF2B5EF4-FFF2-40B4-BE49-F238E27FC236}">
                  <a16:creationId xmlns:a16="http://schemas.microsoft.com/office/drawing/2014/main" id="{1E6BE56B-8A20-9041-9635-F54E2B1341D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G</a:t>
              </a:r>
            </a:p>
          </p:txBody>
        </p:sp>
      </p:grpSp>
      <p:sp>
        <p:nvSpPr>
          <p:cNvPr id="26" name="Line 25">
            <a:extLst>
              <a:ext uri="{FF2B5EF4-FFF2-40B4-BE49-F238E27FC236}">
                <a16:creationId xmlns:a16="http://schemas.microsoft.com/office/drawing/2014/main" id="{03006401-B9DC-3C4A-AD01-A1C9C658318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989380" y="2111266"/>
            <a:ext cx="457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Line 26">
            <a:extLst>
              <a:ext uri="{FF2B5EF4-FFF2-40B4-BE49-F238E27FC236}">
                <a16:creationId xmlns:a16="http://schemas.microsoft.com/office/drawing/2014/main" id="{E2BB4D53-F350-774C-BFE1-4B55EE7F03E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532180" y="3178066"/>
            <a:ext cx="228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Line 27">
            <a:extLst>
              <a:ext uri="{FF2B5EF4-FFF2-40B4-BE49-F238E27FC236}">
                <a16:creationId xmlns:a16="http://schemas.microsoft.com/office/drawing/2014/main" id="{0F27F3B0-66E6-064F-822F-187410274D0C}"/>
              </a:ext>
            </a:extLst>
          </p:cNvPr>
          <p:cNvSpPr>
            <a:spLocks noChangeShapeType="1"/>
          </p:cNvSpPr>
          <p:nvPr/>
        </p:nvSpPr>
        <p:spPr bwMode="auto">
          <a:xfrm>
            <a:off x="6913180" y="3178066"/>
            <a:ext cx="3048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Line 28">
            <a:extLst>
              <a:ext uri="{FF2B5EF4-FFF2-40B4-BE49-F238E27FC236}">
                <a16:creationId xmlns:a16="http://schemas.microsoft.com/office/drawing/2014/main" id="{BD52A208-898B-024D-8352-E4A4A38D176F}"/>
              </a:ext>
            </a:extLst>
          </p:cNvPr>
          <p:cNvSpPr>
            <a:spLocks noChangeShapeType="1"/>
          </p:cNvSpPr>
          <p:nvPr/>
        </p:nvSpPr>
        <p:spPr bwMode="auto">
          <a:xfrm>
            <a:off x="7903780" y="2035066"/>
            <a:ext cx="685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" name="Line 29">
            <a:extLst>
              <a:ext uri="{FF2B5EF4-FFF2-40B4-BE49-F238E27FC236}">
                <a16:creationId xmlns:a16="http://schemas.microsoft.com/office/drawing/2014/main" id="{DABA9612-90C8-0F45-9914-FAF6C7AB4921}"/>
              </a:ext>
            </a:extLst>
          </p:cNvPr>
          <p:cNvSpPr>
            <a:spLocks noChangeShapeType="1"/>
          </p:cNvSpPr>
          <p:nvPr/>
        </p:nvSpPr>
        <p:spPr bwMode="auto">
          <a:xfrm>
            <a:off x="8741980" y="3178066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70530CA7-E490-1940-9660-8F9D5120545C}"/>
              </a:ext>
            </a:extLst>
          </p:cNvPr>
          <p:cNvSpPr txBox="1"/>
          <p:nvPr/>
        </p:nvSpPr>
        <p:spPr>
          <a:xfrm>
            <a:off x="175089" y="1654066"/>
            <a:ext cx="372425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</a:rPr>
              <a:t>search</a:t>
            </a:r>
            <a:r>
              <a:rPr lang="en-US" sz="2400" dirty="0"/>
              <a:t>( v )</a:t>
            </a:r>
          </a:p>
          <a:p>
            <a:r>
              <a:rPr lang="en-US" sz="2400" dirty="0">
                <a:solidFill>
                  <a:srgbClr val="00B050"/>
                </a:solidFill>
              </a:rPr>
              <a:t>    // visit v, e.g., print it out</a:t>
            </a:r>
          </a:p>
          <a:p>
            <a:r>
              <a:rPr lang="en-US" sz="2400" dirty="0"/>
              <a:t>    </a:t>
            </a:r>
            <a:r>
              <a:rPr lang="en-US" sz="2400" dirty="0">
                <a:solidFill>
                  <a:srgbClr val="0000FF"/>
                </a:solidFill>
              </a:rPr>
              <a:t>for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00B0F0"/>
                </a:solidFill>
              </a:rPr>
              <a:t>c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0000FF"/>
                </a:solidFill>
              </a:rPr>
              <a:t>in</a:t>
            </a:r>
            <a:r>
              <a:rPr lang="en-US" sz="2400" dirty="0"/>
              <a:t> </a:t>
            </a:r>
            <a:r>
              <a:rPr lang="en-US" sz="2400" dirty="0" err="1">
                <a:solidFill>
                  <a:srgbClr val="00B0F0"/>
                </a:solidFill>
              </a:rPr>
              <a:t>v</a:t>
            </a:r>
            <a:r>
              <a:rPr lang="en-US" sz="2400" dirty="0" err="1"/>
              <a:t>.getChildren</a:t>
            </a:r>
            <a:r>
              <a:rPr lang="en-US" sz="2400" dirty="0"/>
              <a:t>()</a:t>
            </a:r>
          </a:p>
          <a:p>
            <a:r>
              <a:rPr lang="en-US" sz="2400" dirty="0"/>
              <a:t>        search(c)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6EB5ECD-2FD6-BD4A-8FF6-FB905870B2F0}"/>
              </a:ext>
            </a:extLst>
          </p:cNvPr>
          <p:cNvSpPr txBox="1"/>
          <p:nvPr/>
        </p:nvSpPr>
        <p:spPr>
          <a:xfrm>
            <a:off x="388882" y="5906814"/>
            <a:ext cx="21435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Visited: A B C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252F1C6F-7E46-5D46-88BB-B55957420223}"/>
              </a:ext>
            </a:extLst>
          </p:cNvPr>
          <p:cNvSpPr txBox="1"/>
          <p:nvPr/>
        </p:nvSpPr>
        <p:spPr>
          <a:xfrm>
            <a:off x="3752193" y="5937591"/>
            <a:ext cx="16935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Now where?</a:t>
            </a:r>
          </a:p>
        </p:txBody>
      </p:sp>
    </p:spTree>
    <p:extLst>
      <p:ext uri="{BB962C8B-B14F-4D97-AF65-F5344CB8AC3E}">
        <p14:creationId xmlns:p14="http://schemas.microsoft.com/office/powerpoint/2010/main" val="2380169880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810896-ADC8-634A-9CD5-118F3BFB8A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algorithm is this?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9D353691-72EF-6C44-AE0E-E6C984C6ED84}"/>
              </a:ext>
            </a:extLst>
          </p:cNvPr>
          <p:cNvGrpSpPr>
            <a:grpSpLocks/>
          </p:cNvGrpSpPr>
          <p:nvPr/>
        </p:nvGrpSpPr>
        <p:grpSpPr bwMode="auto">
          <a:xfrm>
            <a:off x="7370380" y="1654066"/>
            <a:ext cx="533400" cy="533400"/>
            <a:chOff x="1824" y="2736"/>
            <a:chExt cx="336" cy="336"/>
          </a:xfrm>
        </p:grpSpPr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0DD67F40-19D5-A146-8E5E-0B0DEEE307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>
                <a:solidFill>
                  <a:srgbClr val="0000FF"/>
                </a:solidFill>
              </a:endParaRPr>
            </a:p>
          </p:txBody>
        </p:sp>
        <p:sp>
          <p:nvSpPr>
            <p:cNvPr id="6" name="Text Box 5">
              <a:extLst>
                <a:ext uri="{FF2B5EF4-FFF2-40B4-BE49-F238E27FC236}">
                  <a16:creationId xmlns:a16="http://schemas.microsoft.com/office/drawing/2014/main" id="{4268C0DB-C3DC-B647-9154-F01B2CBEFF2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dirty="0">
                  <a:solidFill>
                    <a:srgbClr val="0000FF"/>
                  </a:solidFill>
                </a:rPr>
                <a:t>A</a:t>
              </a:r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639CA878-1E2F-F548-B66F-04D027AD5C51}"/>
              </a:ext>
            </a:extLst>
          </p:cNvPr>
          <p:cNvGrpSpPr>
            <a:grpSpLocks/>
          </p:cNvGrpSpPr>
          <p:nvPr/>
        </p:nvGrpSpPr>
        <p:grpSpPr bwMode="auto">
          <a:xfrm>
            <a:off x="6608380" y="2644666"/>
            <a:ext cx="533400" cy="533400"/>
            <a:chOff x="1824" y="2736"/>
            <a:chExt cx="336" cy="336"/>
          </a:xfrm>
        </p:grpSpPr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28A1D2ED-A05B-9A44-AE93-3CBC89803B8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>
                <a:solidFill>
                  <a:srgbClr val="0000FF"/>
                </a:solidFill>
              </a:endParaRPr>
            </a:p>
          </p:txBody>
        </p:sp>
        <p:sp>
          <p:nvSpPr>
            <p:cNvPr id="9" name="Text Box 8">
              <a:extLst>
                <a:ext uri="{FF2B5EF4-FFF2-40B4-BE49-F238E27FC236}">
                  <a16:creationId xmlns:a16="http://schemas.microsoft.com/office/drawing/2014/main" id="{B52CC345-6DF9-5743-8E69-E3D7996E3A0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dirty="0">
                  <a:solidFill>
                    <a:srgbClr val="0000FF"/>
                  </a:solidFill>
                </a:rPr>
                <a:t>B</a:t>
              </a: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882E75F6-6B77-844A-B9F0-10560B13A1BC}"/>
              </a:ext>
            </a:extLst>
          </p:cNvPr>
          <p:cNvGrpSpPr>
            <a:grpSpLocks/>
          </p:cNvGrpSpPr>
          <p:nvPr/>
        </p:nvGrpSpPr>
        <p:grpSpPr bwMode="auto">
          <a:xfrm>
            <a:off x="6227380" y="3863866"/>
            <a:ext cx="533400" cy="533400"/>
            <a:chOff x="1824" y="2736"/>
            <a:chExt cx="336" cy="336"/>
          </a:xfrm>
        </p:grpSpPr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D332313E-4A3C-824B-A366-2A3666C897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>
                <a:solidFill>
                  <a:srgbClr val="0000FF"/>
                </a:solidFill>
              </a:endParaRPr>
            </a:p>
          </p:txBody>
        </p:sp>
        <p:sp>
          <p:nvSpPr>
            <p:cNvPr id="12" name="Text Box 11">
              <a:extLst>
                <a:ext uri="{FF2B5EF4-FFF2-40B4-BE49-F238E27FC236}">
                  <a16:creationId xmlns:a16="http://schemas.microsoft.com/office/drawing/2014/main" id="{DDDF0EF8-1F20-6D46-8067-B0666C598FC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dirty="0">
                  <a:solidFill>
                    <a:srgbClr val="0000FF"/>
                  </a:solidFill>
                </a:rPr>
                <a:t>C</a:t>
              </a: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AB68BB81-40CB-3240-8E22-AF01C2195ECE}"/>
              </a:ext>
            </a:extLst>
          </p:cNvPr>
          <p:cNvGrpSpPr>
            <a:grpSpLocks/>
          </p:cNvGrpSpPr>
          <p:nvPr/>
        </p:nvGrpSpPr>
        <p:grpSpPr bwMode="auto">
          <a:xfrm>
            <a:off x="8437180" y="2644666"/>
            <a:ext cx="533400" cy="533400"/>
            <a:chOff x="1824" y="2736"/>
            <a:chExt cx="336" cy="336"/>
          </a:xfrm>
        </p:grpSpPr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73B757F7-AB5E-0A4C-94DD-A7FC36DA5F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5" name="Text Box 14">
              <a:extLst>
                <a:ext uri="{FF2B5EF4-FFF2-40B4-BE49-F238E27FC236}">
                  <a16:creationId xmlns:a16="http://schemas.microsoft.com/office/drawing/2014/main" id="{51A13319-053D-DA46-9F5B-D397466DBD4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dirty="0"/>
                <a:t>E</a:t>
              </a: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CFBE277F-6E18-E74D-872C-28DEF4FBB5D5}"/>
              </a:ext>
            </a:extLst>
          </p:cNvPr>
          <p:cNvGrpSpPr>
            <a:grpSpLocks/>
          </p:cNvGrpSpPr>
          <p:nvPr/>
        </p:nvGrpSpPr>
        <p:grpSpPr bwMode="auto">
          <a:xfrm>
            <a:off x="7446580" y="2720866"/>
            <a:ext cx="533400" cy="533400"/>
            <a:chOff x="1824" y="2736"/>
            <a:chExt cx="336" cy="336"/>
          </a:xfrm>
        </p:grpSpPr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6220CAE0-D0F3-5A45-A4B6-47D096BC9B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8" name="Text Box 17">
              <a:extLst>
                <a:ext uri="{FF2B5EF4-FFF2-40B4-BE49-F238E27FC236}">
                  <a16:creationId xmlns:a16="http://schemas.microsoft.com/office/drawing/2014/main" id="{49241FEB-FD3C-B649-9575-1F6697CB6C6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D</a:t>
              </a:r>
            </a:p>
          </p:txBody>
        </p:sp>
      </p:grpSp>
      <p:sp>
        <p:nvSpPr>
          <p:cNvPr id="19" name="Line 18">
            <a:extLst>
              <a:ext uri="{FF2B5EF4-FFF2-40B4-BE49-F238E27FC236}">
                <a16:creationId xmlns:a16="http://schemas.microsoft.com/office/drawing/2014/main" id="{AD882954-58C3-2043-B05E-7C7A2F062DF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751380" y="2187466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60ADD438-659D-3A45-A27B-447C06F44CAB}"/>
              </a:ext>
            </a:extLst>
          </p:cNvPr>
          <p:cNvGrpSpPr>
            <a:grpSpLocks/>
          </p:cNvGrpSpPr>
          <p:nvPr/>
        </p:nvGrpSpPr>
        <p:grpSpPr bwMode="auto">
          <a:xfrm>
            <a:off x="6989380" y="3863866"/>
            <a:ext cx="533400" cy="533400"/>
            <a:chOff x="1824" y="2736"/>
            <a:chExt cx="336" cy="336"/>
          </a:xfrm>
        </p:grpSpPr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3480D0AA-9FAA-2941-9107-10FE97CDDB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 b="1">
                <a:solidFill>
                  <a:srgbClr val="0000FF"/>
                </a:solidFill>
              </a:endParaRPr>
            </a:p>
          </p:txBody>
        </p:sp>
        <p:sp>
          <p:nvSpPr>
            <p:cNvPr id="22" name="Text Box 21">
              <a:extLst>
                <a:ext uri="{FF2B5EF4-FFF2-40B4-BE49-F238E27FC236}">
                  <a16:creationId xmlns:a16="http://schemas.microsoft.com/office/drawing/2014/main" id="{C9025382-52A4-1E4A-9B59-7AB31142219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b="1">
                  <a:solidFill>
                    <a:srgbClr val="0000FF"/>
                  </a:solidFill>
                </a:rPr>
                <a:t>F</a:t>
              </a: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093509E3-60C7-DE4B-AE23-A798EFA46679}"/>
              </a:ext>
            </a:extLst>
          </p:cNvPr>
          <p:cNvGrpSpPr>
            <a:grpSpLocks/>
          </p:cNvGrpSpPr>
          <p:nvPr/>
        </p:nvGrpSpPr>
        <p:grpSpPr bwMode="auto">
          <a:xfrm>
            <a:off x="8513380" y="3863866"/>
            <a:ext cx="533400" cy="533400"/>
            <a:chOff x="1824" y="2736"/>
            <a:chExt cx="336" cy="336"/>
          </a:xfrm>
        </p:grpSpPr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CC281352-CF8E-3341-B93D-153F7BF53C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5" name="Text Box 24">
              <a:extLst>
                <a:ext uri="{FF2B5EF4-FFF2-40B4-BE49-F238E27FC236}">
                  <a16:creationId xmlns:a16="http://schemas.microsoft.com/office/drawing/2014/main" id="{1E6BE56B-8A20-9041-9635-F54E2B1341D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G</a:t>
              </a:r>
            </a:p>
          </p:txBody>
        </p:sp>
      </p:grpSp>
      <p:sp>
        <p:nvSpPr>
          <p:cNvPr id="26" name="Line 25">
            <a:extLst>
              <a:ext uri="{FF2B5EF4-FFF2-40B4-BE49-F238E27FC236}">
                <a16:creationId xmlns:a16="http://schemas.microsoft.com/office/drawing/2014/main" id="{03006401-B9DC-3C4A-AD01-A1C9C658318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989380" y="2111266"/>
            <a:ext cx="457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Line 26">
            <a:extLst>
              <a:ext uri="{FF2B5EF4-FFF2-40B4-BE49-F238E27FC236}">
                <a16:creationId xmlns:a16="http://schemas.microsoft.com/office/drawing/2014/main" id="{E2BB4D53-F350-774C-BFE1-4B55EE7F03E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532180" y="3178066"/>
            <a:ext cx="228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Line 27">
            <a:extLst>
              <a:ext uri="{FF2B5EF4-FFF2-40B4-BE49-F238E27FC236}">
                <a16:creationId xmlns:a16="http://schemas.microsoft.com/office/drawing/2014/main" id="{0F27F3B0-66E6-064F-822F-187410274D0C}"/>
              </a:ext>
            </a:extLst>
          </p:cNvPr>
          <p:cNvSpPr>
            <a:spLocks noChangeShapeType="1"/>
          </p:cNvSpPr>
          <p:nvPr/>
        </p:nvSpPr>
        <p:spPr bwMode="auto">
          <a:xfrm>
            <a:off x="6913180" y="3178066"/>
            <a:ext cx="3048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Line 28">
            <a:extLst>
              <a:ext uri="{FF2B5EF4-FFF2-40B4-BE49-F238E27FC236}">
                <a16:creationId xmlns:a16="http://schemas.microsoft.com/office/drawing/2014/main" id="{BD52A208-898B-024D-8352-E4A4A38D176F}"/>
              </a:ext>
            </a:extLst>
          </p:cNvPr>
          <p:cNvSpPr>
            <a:spLocks noChangeShapeType="1"/>
          </p:cNvSpPr>
          <p:nvPr/>
        </p:nvSpPr>
        <p:spPr bwMode="auto">
          <a:xfrm>
            <a:off x="7903780" y="2035066"/>
            <a:ext cx="685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" name="Line 29">
            <a:extLst>
              <a:ext uri="{FF2B5EF4-FFF2-40B4-BE49-F238E27FC236}">
                <a16:creationId xmlns:a16="http://schemas.microsoft.com/office/drawing/2014/main" id="{DABA9612-90C8-0F45-9914-FAF6C7AB4921}"/>
              </a:ext>
            </a:extLst>
          </p:cNvPr>
          <p:cNvSpPr>
            <a:spLocks noChangeShapeType="1"/>
          </p:cNvSpPr>
          <p:nvPr/>
        </p:nvSpPr>
        <p:spPr bwMode="auto">
          <a:xfrm>
            <a:off x="8741980" y="3178066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70530CA7-E490-1940-9660-8F9D5120545C}"/>
              </a:ext>
            </a:extLst>
          </p:cNvPr>
          <p:cNvSpPr txBox="1"/>
          <p:nvPr/>
        </p:nvSpPr>
        <p:spPr>
          <a:xfrm>
            <a:off x="175089" y="1654066"/>
            <a:ext cx="372425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</a:rPr>
              <a:t>search</a:t>
            </a:r>
            <a:r>
              <a:rPr lang="en-US" sz="2400" dirty="0"/>
              <a:t>( v )</a:t>
            </a:r>
          </a:p>
          <a:p>
            <a:r>
              <a:rPr lang="en-US" sz="2400" dirty="0">
                <a:solidFill>
                  <a:srgbClr val="00B050"/>
                </a:solidFill>
              </a:rPr>
              <a:t>    // visit v, e.g., print it out</a:t>
            </a:r>
          </a:p>
          <a:p>
            <a:r>
              <a:rPr lang="en-US" sz="2400" dirty="0"/>
              <a:t>    </a:t>
            </a:r>
            <a:r>
              <a:rPr lang="en-US" sz="2400" dirty="0">
                <a:solidFill>
                  <a:srgbClr val="0000FF"/>
                </a:solidFill>
              </a:rPr>
              <a:t>for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00B0F0"/>
                </a:solidFill>
              </a:rPr>
              <a:t>c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0000FF"/>
                </a:solidFill>
              </a:rPr>
              <a:t>in</a:t>
            </a:r>
            <a:r>
              <a:rPr lang="en-US" sz="2400" dirty="0"/>
              <a:t> </a:t>
            </a:r>
            <a:r>
              <a:rPr lang="en-US" sz="2400" dirty="0" err="1">
                <a:solidFill>
                  <a:srgbClr val="00B0F0"/>
                </a:solidFill>
              </a:rPr>
              <a:t>v</a:t>
            </a:r>
            <a:r>
              <a:rPr lang="en-US" sz="2400" dirty="0" err="1"/>
              <a:t>.getChildren</a:t>
            </a:r>
            <a:r>
              <a:rPr lang="en-US" sz="2400" dirty="0"/>
              <a:t>()</a:t>
            </a:r>
          </a:p>
          <a:p>
            <a:r>
              <a:rPr lang="en-US" sz="2400" dirty="0"/>
              <a:t>        search(c)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6EB5ECD-2FD6-BD4A-8FF6-FB905870B2F0}"/>
              </a:ext>
            </a:extLst>
          </p:cNvPr>
          <p:cNvSpPr txBox="1"/>
          <p:nvPr/>
        </p:nvSpPr>
        <p:spPr>
          <a:xfrm>
            <a:off x="388882" y="5906814"/>
            <a:ext cx="240001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Visited: A B C </a:t>
            </a:r>
            <a:r>
              <a:rPr lang="en-US" sz="2800" dirty="0">
                <a:solidFill>
                  <a:srgbClr val="0000FF"/>
                </a:solidFill>
              </a:rPr>
              <a:t>F</a:t>
            </a:r>
          </a:p>
        </p:txBody>
      </p:sp>
    </p:spTree>
    <p:extLst>
      <p:ext uri="{BB962C8B-B14F-4D97-AF65-F5344CB8AC3E}">
        <p14:creationId xmlns:p14="http://schemas.microsoft.com/office/powerpoint/2010/main" val="2314624632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810896-ADC8-634A-9CD5-118F3BFB8A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algorithm is this?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9D353691-72EF-6C44-AE0E-E6C984C6ED84}"/>
              </a:ext>
            </a:extLst>
          </p:cNvPr>
          <p:cNvGrpSpPr>
            <a:grpSpLocks/>
          </p:cNvGrpSpPr>
          <p:nvPr/>
        </p:nvGrpSpPr>
        <p:grpSpPr bwMode="auto">
          <a:xfrm>
            <a:off x="7370380" y="1654066"/>
            <a:ext cx="533400" cy="533400"/>
            <a:chOff x="1824" y="2736"/>
            <a:chExt cx="336" cy="336"/>
          </a:xfrm>
        </p:grpSpPr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0DD67F40-19D5-A146-8E5E-0B0DEEE307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>
                <a:solidFill>
                  <a:srgbClr val="0000FF"/>
                </a:solidFill>
              </a:endParaRPr>
            </a:p>
          </p:txBody>
        </p:sp>
        <p:sp>
          <p:nvSpPr>
            <p:cNvPr id="6" name="Text Box 5">
              <a:extLst>
                <a:ext uri="{FF2B5EF4-FFF2-40B4-BE49-F238E27FC236}">
                  <a16:creationId xmlns:a16="http://schemas.microsoft.com/office/drawing/2014/main" id="{4268C0DB-C3DC-B647-9154-F01B2CBEFF2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dirty="0">
                  <a:solidFill>
                    <a:srgbClr val="0000FF"/>
                  </a:solidFill>
                </a:rPr>
                <a:t>A</a:t>
              </a:r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639CA878-1E2F-F548-B66F-04D027AD5C51}"/>
              </a:ext>
            </a:extLst>
          </p:cNvPr>
          <p:cNvGrpSpPr>
            <a:grpSpLocks/>
          </p:cNvGrpSpPr>
          <p:nvPr/>
        </p:nvGrpSpPr>
        <p:grpSpPr bwMode="auto">
          <a:xfrm>
            <a:off x="6608380" y="2644666"/>
            <a:ext cx="533400" cy="533400"/>
            <a:chOff x="1824" y="2736"/>
            <a:chExt cx="336" cy="336"/>
          </a:xfrm>
        </p:grpSpPr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28A1D2ED-A05B-9A44-AE93-3CBC89803B8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>
                <a:solidFill>
                  <a:srgbClr val="0000FF"/>
                </a:solidFill>
              </a:endParaRPr>
            </a:p>
          </p:txBody>
        </p:sp>
        <p:sp>
          <p:nvSpPr>
            <p:cNvPr id="9" name="Text Box 8">
              <a:extLst>
                <a:ext uri="{FF2B5EF4-FFF2-40B4-BE49-F238E27FC236}">
                  <a16:creationId xmlns:a16="http://schemas.microsoft.com/office/drawing/2014/main" id="{B52CC345-6DF9-5743-8E69-E3D7996E3A0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dirty="0">
                  <a:solidFill>
                    <a:srgbClr val="0000FF"/>
                  </a:solidFill>
                </a:rPr>
                <a:t>B</a:t>
              </a: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882E75F6-6B77-844A-B9F0-10560B13A1BC}"/>
              </a:ext>
            </a:extLst>
          </p:cNvPr>
          <p:cNvGrpSpPr>
            <a:grpSpLocks/>
          </p:cNvGrpSpPr>
          <p:nvPr/>
        </p:nvGrpSpPr>
        <p:grpSpPr bwMode="auto">
          <a:xfrm>
            <a:off x="6227380" y="3863866"/>
            <a:ext cx="533400" cy="533400"/>
            <a:chOff x="1824" y="2736"/>
            <a:chExt cx="336" cy="336"/>
          </a:xfrm>
        </p:grpSpPr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D332313E-4A3C-824B-A366-2A3666C897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>
                <a:solidFill>
                  <a:srgbClr val="0000FF"/>
                </a:solidFill>
              </a:endParaRPr>
            </a:p>
          </p:txBody>
        </p:sp>
        <p:sp>
          <p:nvSpPr>
            <p:cNvPr id="12" name="Text Box 11">
              <a:extLst>
                <a:ext uri="{FF2B5EF4-FFF2-40B4-BE49-F238E27FC236}">
                  <a16:creationId xmlns:a16="http://schemas.microsoft.com/office/drawing/2014/main" id="{DDDF0EF8-1F20-6D46-8067-B0666C598FC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dirty="0">
                  <a:solidFill>
                    <a:srgbClr val="0000FF"/>
                  </a:solidFill>
                </a:rPr>
                <a:t>C</a:t>
              </a: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AB68BB81-40CB-3240-8E22-AF01C2195ECE}"/>
              </a:ext>
            </a:extLst>
          </p:cNvPr>
          <p:cNvGrpSpPr>
            <a:grpSpLocks/>
          </p:cNvGrpSpPr>
          <p:nvPr/>
        </p:nvGrpSpPr>
        <p:grpSpPr bwMode="auto">
          <a:xfrm>
            <a:off x="8437180" y="2644666"/>
            <a:ext cx="533400" cy="533400"/>
            <a:chOff x="1824" y="2736"/>
            <a:chExt cx="336" cy="336"/>
          </a:xfrm>
        </p:grpSpPr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73B757F7-AB5E-0A4C-94DD-A7FC36DA5F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5" name="Text Box 14">
              <a:extLst>
                <a:ext uri="{FF2B5EF4-FFF2-40B4-BE49-F238E27FC236}">
                  <a16:creationId xmlns:a16="http://schemas.microsoft.com/office/drawing/2014/main" id="{51A13319-053D-DA46-9F5B-D397466DBD4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dirty="0"/>
                <a:t>E</a:t>
              </a: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CFBE277F-6E18-E74D-872C-28DEF4FBB5D5}"/>
              </a:ext>
            </a:extLst>
          </p:cNvPr>
          <p:cNvGrpSpPr>
            <a:grpSpLocks/>
          </p:cNvGrpSpPr>
          <p:nvPr/>
        </p:nvGrpSpPr>
        <p:grpSpPr bwMode="auto">
          <a:xfrm>
            <a:off x="7446580" y="2720866"/>
            <a:ext cx="533400" cy="533400"/>
            <a:chOff x="1824" y="2736"/>
            <a:chExt cx="336" cy="336"/>
          </a:xfrm>
        </p:grpSpPr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6220CAE0-D0F3-5A45-A4B6-47D096BC9B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>
                <a:solidFill>
                  <a:srgbClr val="0000FF"/>
                </a:solidFill>
              </a:endParaRPr>
            </a:p>
          </p:txBody>
        </p:sp>
        <p:sp>
          <p:nvSpPr>
            <p:cNvPr id="18" name="Text Box 17">
              <a:extLst>
                <a:ext uri="{FF2B5EF4-FFF2-40B4-BE49-F238E27FC236}">
                  <a16:creationId xmlns:a16="http://schemas.microsoft.com/office/drawing/2014/main" id="{49241FEB-FD3C-B649-9575-1F6697CB6C6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b="1" dirty="0">
                  <a:solidFill>
                    <a:srgbClr val="0000FF"/>
                  </a:solidFill>
                </a:rPr>
                <a:t>D</a:t>
              </a:r>
            </a:p>
          </p:txBody>
        </p:sp>
      </p:grpSp>
      <p:sp>
        <p:nvSpPr>
          <p:cNvPr id="19" name="Line 18">
            <a:extLst>
              <a:ext uri="{FF2B5EF4-FFF2-40B4-BE49-F238E27FC236}">
                <a16:creationId xmlns:a16="http://schemas.microsoft.com/office/drawing/2014/main" id="{AD882954-58C3-2043-B05E-7C7A2F062DF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751380" y="2187466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60ADD438-659D-3A45-A27B-447C06F44CAB}"/>
              </a:ext>
            </a:extLst>
          </p:cNvPr>
          <p:cNvGrpSpPr>
            <a:grpSpLocks/>
          </p:cNvGrpSpPr>
          <p:nvPr/>
        </p:nvGrpSpPr>
        <p:grpSpPr bwMode="auto">
          <a:xfrm>
            <a:off x="6989380" y="3863866"/>
            <a:ext cx="533400" cy="533400"/>
            <a:chOff x="1824" y="2736"/>
            <a:chExt cx="336" cy="336"/>
          </a:xfrm>
        </p:grpSpPr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3480D0AA-9FAA-2941-9107-10FE97CDDB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>
                <a:solidFill>
                  <a:srgbClr val="0000FF"/>
                </a:solidFill>
              </a:endParaRPr>
            </a:p>
          </p:txBody>
        </p:sp>
        <p:sp>
          <p:nvSpPr>
            <p:cNvPr id="22" name="Text Box 21">
              <a:extLst>
                <a:ext uri="{FF2B5EF4-FFF2-40B4-BE49-F238E27FC236}">
                  <a16:creationId xmlns:a16="http://schemas.microsoft.com/office/drawing/2014/main" id="{C9025382-52A4-1E4A-9B59-7AB31142219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>
                  <a:solidFill>
                    <a:srgbClr val="0000FF"/>
                  </a:solidFill>
                </a:rPr>
                <a:t>F</a:t>
              </a: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093509E3-60C7-DE4B-AE23-A798EFA46679}"/>
              </a:ext>
            </a:extLst>
          </p:cNvPr>
          <p:cNvGrpSpPr>
            <a:grpSpLocks/>
          </p:cNvGrpSpPr>
          <p:nvPr/>
        </p:nvGrpSpPr>
        <p:grpSpPr bwMode="auto">
          <a:xfrm>
            <a:off x="8513380" y="3863866"/>
            <a:ext cx="533400" cy="533400"/>
            <a:chOff x="1824" y="2736"/>
            <a:chExt cx="336" cy="336"/>
          </a:xfrm>
        </p:grpSpPr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CC281352-CF8E-3341-B93D-153F7BF53C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5" name="Text Box 24">
              <a:extLst>
                <a:ext uri="{FF2B5EF4-FFF2-40B4-BE49-F238E27FC236}">
                  <a16:creationId xmlns:a16="http://schemas.microsoft.com/office/drawing/2014/main" id="{1E6BE56B-8A20-9041-9635-F54E2B1341D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G</a:t>
              </a:r>
            </a:p>
          </p:txBody>
        </p:sp>
      </p:grpSp>
      <p:sp>
        <p:nvSpPr>
          <p:cNvPr id="26" name="Line 25">
            <a:extLst>
              <a:ext uri="{FF2B5EF4-FFF2-40B4-BE49-F238E27FC236}">
                <a16:creationId xmlns:a16="http://schemas.microsoft.com/office/drawing/2014/main" id="{03006401-B9DC-3C4A-AD01-A1C9C658318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989380" y="2111266"/>
            <a:ext cx="457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Line 26">
            <a:extLst>
              <a:ext uri="{FF2B5EF4-FFF2-40B4-BE49-F238E27FC236}">
                <a16:creationId xmlns:a16="http://schemas.microsoft.com/office/drawing/2014/main" id="{E2BB4D53-F350-774C-BFE1-4B55EE7F03E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532180" y="3178066"/>
            <a:ext cx="228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Line 27">
            <a:extLst>
              <a:ext uri="{FF2B5EF4-FFF2-40B4-BE49-F238E27FC236}">
                <a16:creationId xmlns:a16="http://schemas.microsoft.com/office/drawing/2014/main" id="{0F27F3B0-66E6-064F-822F-187410274D0C}"/>
              </a:ext>
            </a:extLst>
          </p:cNvPr>
          <p:cNvSpPr>
            <a:spLocks noChangeShapeType="1"/>
          </p:cNvSpPr>
          <p:nvPr/>
        </p:nvSpPr>
        <p:spPr bwMode="auto">
          <a:xfrm>
            <a:off x="6913180" y="3178066"/>
            <a:ext cx="3048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Line 28">
            <a:extLst>
              <a:ext uri="{FF2B5EF4-FFF2-40B4-BE49-F238E27FC236}">
                <a16:creationId xmlns:a16="http://schemas.microsoft.com/office/drawing/2014/main" id="{BD52A208-898B-024D-8352-E4A4A38D176F}"/>
              </a:ext>
            </a:extLst>
          </p:cNvPr>
          <p:cNvSpPr>
            <a:spLocks noChangeShapeType="1"/>
          </p:cNvSpPr>
          <p:nvPr/>
        </p:nvSpPr>
        <p:spPr bwMode="auto">
          <a:xfrm>
            <a:off x="7903780" y="2035066"/>
            <a:ext cx="685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" name="Line 29">
            <a:extLst>
              <a:ext uri="{FF2B5EF4-FFF2-40B4-BE49-F238E27FC236}">
                <a16:creationId xmlns:a16="http://schemas.microsoft.com/office/drawing/2014/main" id="{DABA9612-90C8-0F45-9914-FAF6C7AB4921}"/>
              </a:ext>
            </a:extLst>
          </p:cNvPr>
          <p:cNvSpPr>
            <a:spLocks noChangeShapeType="1"/>
          </p:cNvSpPr>
          <p:nvPr/>
        </p:nvSpPr>
        <p:spPr bwMode="auto">
          <a:xfrm>
            <a:off x="8741980" y="3178066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70530CA7-E490-1940-9660-8F9D5120545C}"/>
              </a:ext>
            </a:extLst>
          </p:cNvPr>
          <p:cNvSpPr txBox="1"/>
          <p:nvPr/>
        </p:nvSpPr>
        <p:spPr>
          <a:xfrm>
            <a:off x="175089" y="1654066"/>
            <a:ext cx="372425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</a:rPr>
              <a:t>search</a:t>
            </a:r>
            <a:r>
              <a:rPr lang="en-US" sz="2400" dirty="0"/>
              <a:t>( v )</a:t>
            </a:r>
          </a:p>
          <a:p>
            <a:r>
              <a:rPr lang="en-US" sz="2400" dirty="0">
                <a:solidFill>
                  <a:srgbClr val="00B050"/>
                </a:solidFill>
              </a:rPr>
              <a:t>    // visit v, e.g., print it out</a:t>
            </a:r>
          </a:p>
          <a:p>
            <a:r>
              <a:rPr lang="en-US" sz="2400" dirty="0"/>
              <a:t>    </a:t>
            </a:r>
            <a:r>
              <a:rPr lang="en-US" sz="2400" dirty="0">
                <a:solidFill>
                  <a:srgbClr val="0000FF"/>
                </a:solidFill>
              </a:rPr>
              <a:t>for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00B0F0"/>
                </a:solidFill>
              </a:rPr>
              <a:t>c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0000FF"/>
                </a:solidFill>
              </a:rPr>
              <a:t>in</a:t>
            </a:r>
            <a:r>
              <a:rPr lang="en-US" sz="2400" dirty="0"/>
              <a:t> </a:t>
            </a:r>
            <a:r>
              <a:rPr lang="en-US" sz="2400" dirty="0" err="1">
                <a:solidFill>
                  <a:srgbClr val="00B0F0"/>
                </a:solidFill>
              </a:rPr>
              <a:t>v</a:t>
            </a:r>
            <a:r>
              <a:rPr lang="en-US" sz="2400" dirty="0" err="1"/>
              <a:t>.getChildren</a:t>
            </a:r>
            <a:r>
              <a:rPr lang="en-US" sz="2400" dirty="0"/>
              <a:t>()</a:t>
            </a:r>
          </a:p>
          <a:p>
            <a:r>
              <a:rPr lang="en-US" sz="2400" dirty="0"/>
              <a:t>        search(c)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6EB5ECD-2FD6-BD4A-8FF6-FB905870B2F0}"/>
              </a:ext>
            </a:extLst>
          </p:cNvPr>
          <p:cNvSpPr txBox="1"/>
          <p:nvPr/>
        </p:nvSpPr>
        <p:spPr>
          <a:xfrm>
            <a:off x="388882" y="5906814"/>
            <a:ext cx="27158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Visited: A B C F </a:t>
            </a:r>
            <a:r>
              <a:rPr lang="en-US" sz="2800" dirty="0">
                <a:solidFill>
                  <a:srgbClr val="0000FF"/>
                </a:solidFill>
              </a:rPr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4042910477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810896-ADC8-634A-9CD5-118F3BFB8A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algorithm is this?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9D353691-72EF-6C44-AE0E-E6C984C6ED84}"/>
              </a:ext>
            </a:extLst>
          </p:cNvPr>
          <p:cNvGrpSpPr>
            <a:grpSpLocks/>
          </p:cNvGrpSpPr>
          <p:nvPr/>
        </p:nvGrpSpPr>
        <p:grpSpPr bwMode="auto">
          <a:xfrm>
            <a:off x="7370380" y="1654066"/>
            <a:ext cx="533400" cy="533400"/>
            <a:chOff x="1824" y="2736"/>
            <a:chExt cx="336" cy="336"/>
          </a:xfrm>
        </p:grpSpPr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0DD67F40-19D5-A146-8E5E-0B0DEEE307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>
                <a:solidFill>
                  <a:srgbClr val="0000FF"/>
                </a:solidFill>
              </a:endParaRPr>
            </a:p>
          </p:txBody>
        </p:sp>
        <p:sp>
          <p:nvSpPr>
            <p:cNvPr id="6" name="Text Box 5">
              <a:extLst>
                <a:ext uri="{FF2B5EF4-FFF2-40B4-BE49-F238E27FC236}">
                  <a16:creationId xmlns:a16="http://schemas.microsoft.com/office/drawing/2014/main" id="{4268C0DB-C3DC-B647-9154-F01B2CBEFF2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dirty="0">
                  <a:solidFill>
                    <a:srgbClr val="0000FF"/>
                  </a:solidFill>
                </a:rPr>
                <a:t>A</a:t>
              </a:r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639CA878-1E2F-F548-B66F-04D027AD5C51}"/>
              </a:ext>
            </a:extLst>
          </p:cNvPr>
          <p:cNvGrpSpPr>
            <a:grpSpLocks/>
          </p:cNvGrpSpPr>
          <p:nvPr/>
        </p:nvGrpSpPr>
        <p:grpSpPr bwMode="auto">
          <a:xfrm>
            <a:off x="6608380" y="2644666"/>
            <a:ext cx="533400" cy="533400"/>
            <a:chOff x="1824" y="2736"/>
            <a:chExt cx="336" cy="336"/>
          </a:xfrm>
        </p:grpSpPr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28A1D2ED-A05B-9A44-AE93-3CBC89803B8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>
                <a:solidFill>
                  <a:srgbClr val="0000FF"/>
                </a:solidFill>
              </a:endParaRPr>
            </a:p>
          </p:txBody>
        </p:sp>
        <p:sp>
          <p:nvSpPr>
            <p:cNvPr id="9" name="Text Box 8">
              <a:extLst>
                <a:ext uri="{FF2B5EF4-FFF2-40B4-BE49-F238E27FC236}">
                  <a16:creationId xmlns:a16="http://schemas.microsoft.com/office/drawing/2014/main" id="{B52CC345-6DF9-5743-8E69-E3D7996E3A0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dirty="0">
                  <a:solidFill>
                    <a:srgbClr val="0000FF"/>
                  </a:solidFill>
                </a:rPr>
                <a:t>B</a:t>
              </a: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882E75F6-6B77-844A-B9F0-10560B13A1BC}"/>
              </a:ext>
            </a:extLst>
          </p:cNvPr>
          <p:cNvGrpSpPr>
            <a:grpSpLocks/>
          </p:cNvGrpSpPr>
          <p:nvPr/>
        </p:nvGrpSpPr>
        <p:grpSpPr bwMode="auto">
          <a:xfrm>
            <a:off x="6227380" y="3863866"/>
            <a:ext cx="533400" cy="533400"/>
            <a:chOff x="1824" y="2736"/>
            <a:chExt cx="336" cy="336"/>
          </a:xfrm>
        </p:grpSpPr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D332313E-4A3C-824B-A366-2A3666C897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>
                <a:solidFill>
                  <a:srgbClr val="0000FF"/>
                </a:solidFill>
              </a:endParaRPr>
            </a:p>
          </p:txBody>
        </p:sp>
        <p:sp>
          <p:nvSpPr>
            <p:cNvPr id="12" name="Text Box 11">
              <a:extLst>
                <a:ext uri="{FF2B5EF4-FFF2-40B4-BE49-F238E27FC236}">
                  <a16:creationId xmlns:a16="http://schemas.microsoft.com/office/drawing/2014/main" id="{DDDF0EF8-1F20-6D46-8067-B0666C598FC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dirty="0">
                  <a:solidFill>
                    <a:srgbClr val="0000FF"/>
                  </a:solidFill>
                </a:rPr>
                <a:t>C</a:t>
              </a: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AB68BB81-40CB-3240-8E22-AF01C2195ECE}"/>
              </a:ext>
            </a:extLst>
          </p:cNvPr>
          <p:cNvGrpSpPr>
            <a:grpSpLocks/>
          </p:cNvGrpSpPr>
          <p:nvPr/>
        </p:nvGrpSpPr>
        <p:grpSpPr bwMode="auto">
          <a:xfrm>
            <a:off x="8437180" y="2644666"/>
            <a:ext cx="533400" cy="533400"/>
            <a:chOff x="1824" y="2736"/>
            <a:chExt cx="336" cy="336"/>
          </a:xfrm>
        </p:grpSpPr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73B757F7-AB5E-0A4C-94DD-A7FC36DA5F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5" name="Text Box 14">
              <a:extLst>
                <a:ext uri="{FF2B5EF4-FFF2-40B4-BE49-F238E27FC236}">
                  <a16:creationId xmlns:a16="http://schemas.microsoft.com/office/drawing/2014/main" id="{51A13319-053D-DA46-9F5B-D397466DBD4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dirty="0"/>
                <a:t>E</a:t>
              </a: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CFBE277F-6E18-E74D-872C-28DEF4FBB5D5}"/>
              </a:ext>
            </a:extLst>
          </p:cNvPr>
          <p:cNvGrpSpPr>
            <a:grpSpLocks/>
          </p:cNvGrpSpPr>
          <p:nvPr/>
        </p:nvGrpSpPr>
        <p:grpSpPr bwMode="auto">
          <a:xfrm>
            <a:off x="7446580" y="2720866"/>
            <a:ext cx="533400" cy="533400"/>
            <a:chOff x="1824" y="2736"/>
            <a:chExt cx="336" cy="336"/>
          </a:xfrm>
        </p:grpSpPr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6220CAE0-D0F3-5A45-A4B6-47D096BC9B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>
                <a:solidFill>
                  <a:srgbClr val="0000FF"/>
                </a:solidFill>
              </a:endParaRPr>
            </a:p>
          </p:txBody>
        </p:sp>
        <p:sp>
          <p:nvSpPr>
            <p:cNvPr id="18" name="Text Box 17">
              <a:extLst>
                <a:ext uri="{FF2B5EF4-FFF2-40B4-BE49-F238E27FC236}">
                  <a16:creationId xmlns:a16="http://schemas.microsoft.com/office/drawing/2014/main" id="{49241FEB-FD3C-B649-9575-1F6697CB6C6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dirty="0">
                  <a:solidFill>
                    <a:srgbClr val="0000FF"/>
                  </a:solidFill>
                </a:rPr>
                <a:t>D</a:t>
              </a:r>
            </a:p>
          </p:txBody>
        </p:sp>
      </p:grpSp>
      <p:sp>
        <p:nvSpPr>
          <p:cNvPr id="19" name="Line 18">
            <a:extLst>
              <a:ext uri="{FF2B5EF4-FFF2-40B4-BE49-F238E27FC236}">
                <a16:creationId xmlns:a16="http://schemas.microsoft.com/office/drawing/2014/main" id="{AD882954-58C3-2043-B05E-7C7A2F062DF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751380" y="2187466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60ADD438-659D-3A45-A27B-447C06F44CAB}"/>
              </a:ext>
            </a:extLst>
          </p:cNvPr>
          <p:cNvGrpSpPr>
            <a:grpSpLocks/>
          </p:cNvGrpSpPr>
          <p:nvPr/>
        </p:nvGrpSpPr>
        <p:grpSpPr bwMode="auto">
          <a:xfrm>
            <a:off x="6989380" y="3863866"/>
            <a:ext cx="533400" cy="533400"/>
            <a:chOff x="1824" y="2736"/>
            <a:chExt cx="336" cy="336"/>
          </a:xfrm>
        </p:grpSpPr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3480D0AA-9FAA-2941-9107-10FE97CDDB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>
                <a:solidFill>
                  <a:srgbClr val="0000FF"/>
                </a:solidFill>
              </a:endParaRPr>
            </a:p>
          </p:txBody>
        </p:sp>
        <p:sp>
          <p:nvSpPr>
            <p:cNvPr id="22" name="Text Box 21">
              <a:extLst>
                <a:ext uri="{FF2B5EF4-FFF2-40B4-BE49-F238E27FC236}">
                  <a16:creationId xmlns:a16="http://schemas.microsoft.com/office/drawing/2014/main" id="{C9025382-52A4-1E4A-9B59-7AB31142219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>
                  <a:solidFill>
                    <a:srgbClr val="0000FF"/>
                  </a:solidFill>
                </a:rPr>
                <a:t>F</a:t>
              </a: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093509E3-60C7-DE4B-AE23-A798EFA46679}"/>
              </a:ext>
            </a:extLst>
          </p:cNvPr>
          <p:cNvGrpSpPr>
            <a:grpSpLocks/>
          </p:cNvGrpSpPr>
          <p:nvPr/>
        </p:nvGrpSpPr>
        <p:grpSpPr bwMode="auto">
          <a:xfrm>
            <a:off x="8513380" y="3863866"/>
            <a:ext cx="533400" cy="533400"/>
            <a:chOff x="1824" y="2736"/>
            <a:chExt cx="336" cy="336"/>
          </a:xfrm>
        </p:grpSpPr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CC281352-CF8E-3341-B93D-153F7BF53C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5" name="Text Box 24">
              <a:extLst>
                <a:ext uri="{FF2B5EF4-FFF2-40B4-BE49-F238E27FC236}">
                  <a16:creationId xmlns:a16="http://schemas.microsoft.com/office/drawing/2014/main" id="{1E6BE56B-8A20-9041-9635-F54E2B1341D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G</a:t>
              </a:r>
            </a:p>
          </p:txBody>
        </p:sp>
      </p:grpSp>
      <p:sp>
        <p:nvSpPr>
          <p:cNvPr id="26" name="Line 25">
            <a:extLst>
              <a:ext uri="{FF2B5EF4-FFF2-40B4-BE49-F238E27FC236}">
                <a16:creationId xmlns:a16="http://schemas.microsoft.com/office/drawing/2014/main" id="{03006401-B9DC-3C4A-AD01-A1C9C658318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989380" y="2111266"/>
            <a:ext cx="457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Line 26">
            <a:extLst>
              <a:ext uri="{FF2B5EF4-FFF2-40B4-BE49-F238E27FC236}">
                <a16:creationId xmlns:a16="http://schemas.microsoft.com/office/drawing/2014/main" id="{E2BB4D53-F350-774C-BFE1-4B55EE7F03E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532180" y="3178066"/>
            <a:ext cx="228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Line 27">
            <a:extLst>
              <a:ext uri="{FF2B5EF4-FFF2-40B4-BE49-F238E27FC236}">
                <a16:creationId xmlns:a16="http://schemas.microsoft.com/office/drawing/2014/main" id="{0F27F3B0-66E6-064F-822F-187410274D0C}"/>
              </a:ext>
            </a:extLst>
          </p:cNvPr>
          <p:cNvSpPr>
            <a:spLocks noChangeShapeType="1"/>
          </p:cNvSpPr>
          <p:nvPr/>
        </p:nvSpPr>
        <p:spPr bwMode="auto">
          <a:xfrm>
            <a:off x="6913180" y="3178066"/>
            <a:ext cx="3048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Line 28">
            <a:extLst>
              <a:ext uri="{FF2B5EF4-FFF2-40B4-BE49-F238E27FC236}">
                <a16:creationId xmlns:a16="http://schemas.microsoft.com/office/drawing/2014/main" id="{BD52A208-898B-024D-8352-E4A4A38D176F}"/>
              </a:ext>
            </a:extLst>
          </p:cNvPr>
          <p:cNvSpPr>
            <a:spLocks noChangeShapeType="1"/>
          </p:cNvSpPr>
          <p:nvPr/>
        </p:nvSpPr>
        <p:spPr bwMode="auto">
          <a:xfrm>
            <a:off x="7903780" y="2035066"/>
            <a:ext cx="685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" name="Line 29">
            <a:extLst>
              <a:ext uri="{FF2B5EF4-FFF2-40B4-BE49-F238E27FC236}">
                <a16:creationId xmlns:a16="http://schemas.microsoft.com/office/drawing/2014/main" id="{DABA9612-90C8-0F45-9914-FAF6C7AB4921}"/>
              </a:ext>
            </a:extLst>
          </p:cNvPr>
          <p:cNvSpPr>
            <a:spLocks noChangeShapeType="1"/>
          </p:cNvSpPr>
          <p:nvPr/>
        </p:nvSpPr>
        <p:spPr bwMode="auto">
          <a:xfrm>
            <a:off x="8741980" y="3178066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70530CA7-E490-1940-9660-8F9D5120545C}"/>
              </a:ext>
            </a:extLst>
          </p:cNvPr>
          <p:cNvSpPr txBox="1"/>
          <p:nvPr/>
        </p:nvSpPr>
        <p:spPr>
          <a:xfrm>
            <a:off x="175089" y="1654066"/>
            <a:ext cx="372425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</a:rPr>
              <a:t>search</a:t>
            </a:r>
            <a:r>
              <a:rPr lang="en-US" sz="2400" dirty="0"/>
              <a:t>( v )</a:t>
            </a:r>
          </a:p>
          <a:p>
            <a:r>
              <a:rPr lang="en-US" sz="2400" dirty="0">
                <a:solidFill>
                  <a:srgbClr val="00B050"/>
                </a:solidFill>
              </a:rPr>
              <a:t>    // visit v, e.g., print it out</a:t>
            </a:r>
          </a:p>
          <a:p>
            <a:r>
              <a:rPr lang="en-US" sz="2400" dirty="0"/>
              <a:t>    </a:t>
            </a:r>
            <a:r>
              <a:rPr lang="en-US" sz="2400" dirty="0">
                <a:solidFill>
                  <a:srgbClr val="0000FF"/>
                </a:solidFill>
              </a:rPr>
              <a:t>for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00B0F0"/>
                </a:solidFill>
              </a:rPr>
              <a:t>c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0000FF"/>
                </a:solidFill>
              </a:rPr>
              <a:t>in</a:t>
            </a:r>
            <a:r>
              <a:rPr lang="en-US" sz="2400" dirty="0"/>
              <a:t> </a:t>
            </a:r>
            <a:r>
              <a:rPr lang="en-US" sz="2400" dirty="0" err="1">
                <a:solidFill>
                  <a:srgbClr val="00B0F0"/>
                </a:solidFill>
              </a:rPr>
              <a:t>v</a:t>
            </a:r>
            <a:r>
              <a:rPr lang="en-US" sz="2400" dirty="0" err="1"/>
              <a:t>.getChildren</a:t>
            </a:r>
            <a:r>
              <a:rPr lang="en-US" sz="2400" dirty="0"/>
              <a:t>()</a:t>
            </a:r>
          </a:p>
          <a:p>
            <a:r>
              <a:rPr lang="en-US" sz="2400" dirty="0"/>
              <a:t>        search(c)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6EB5ECD-2FD6-BD4A-8FF6-FB905870B2F0}"/>
              </a:ext>
            </a:extLst>
          </p:cNvPr>
          <p:cNvSpPr txBox="1"/>
          <p:nvPr/>
        </p:nvSpPr>
        <p:spPr>
          <a:xfrm>
            <a:off x="388882" y="5906814"/>
            <a:ext cx="27158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Visited: A B C F D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2039BE9C-CC6A-734A-80F3-3AB5EF4AC680}"/>
              </a:ext>
            </a:extLst>
          </p:cNvPr>
          <p:cNvSpPr txBox="1"/>
          <p:nvPr/>
        </p:nvSpPr>
        <p:spPr>
          <a:xfrm>
            <a:off x="4235669" y="5654566"/>
            <a:ext cx="29658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What algorithm is this?</a:t>
            </a:r>
          </a:p>
        </p:txBody>
      </p:sp>
    </p:spTree>
    <p:extLst>
      <p:ext uri="{BB962C8B-B14F-4D97-AF65-F5344CB8AC3E}">
        <p14:creationId xmlns:p14="http://schemas.microsoft.com/office/powerpoint/2010/main" val="1368838642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810896-ADC8-634A-9CD5-118F3BFB8A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algorithm is this?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9D353691-72EF-6C44-AE0E-E6C984C6ED84}"/>
              </a:ext>
            </a:extLst>
          </p:cNvPr>
          <p:cNvGrpSpPr>
            <a:grpSpLocks/>
          </p:cNvGrpSpPr>
          <p:nvPr/>
        </p:nvGrpSpPr>
        <p:grpSpPr bwMode="auto">
          <a:xfrm>
            <a:off x="7370380" y="1654066"/>
            <a:ext cx="533400" cy="533400"/>
            <a:chOff x="1824" y="2736"/>
            <a:chExt cx="336" cy="336"/>
          </a:xfrm>
        </p:grpSpPr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0DD67F40-19D5-A146-8E5E-0B0DEEE307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>
                <a:solidFill>
                  <a:srgbClr val="0000FF"/>
                </a:solidFill>
              </a:endParaRPr>
            </a:p>
          </p:txBody>
        </p:sp>
        <p:sp>
          <p:nvSpPr>
            <p:cNvPr id="6" name="Text Box 5">
              <a:extLst>
                <a:ext uri="{FF2B5EF4-FFF2-40B4-BE49-F238E27FC236}">
                  <a16:creationId xmlns:a16="http://schemas.microsoft.com/office/drawing/2014/main" id="{4268C0DB-C3DC-B647-9154-F01B2CBEFF2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dirty="0">
                  <a:solidFill>
                    <a:srgbClr val="0000FF"/>
                  </a:solidFill>
                </a:rPr>
                <a:t>A</a:t>
              </a:r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639CA878-1E2F-F548-B66F-04D027AD5C51}"/>
              </a:ext>
            </a:extLst>
          </p:cNvPr>
          <p:cNvGrpSpPr>
            <a:grpSpLocks/>
          </p:cNvGrpSpPr>
          <p:nvPr/>
        </p:nvGrpSpPr>
        <p:grpSpPr bwMode="auto">
          <a:xfrm>
            <a:off x="6608380" y="2644666"/>
            <a:ext cx="533400" cy="533400"/>
            <a:chOff x="1824" y="2736"/>
            <a:chExt cx="336" cy="336"/>
          </a:xfrm>
        </p:grpSpPr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28A1D2ED-A05B-9A44-AE93-3CBC89803B8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>
                <a:solidFill>
                  <a:srgbClr val="0000FF"/>
                </a:solidFill>
              </a:endParaRPr>
            </a:p>
          </p:txBody>
        </p:sp>
        <p:sp>
          <p:nvSpPr>
            <p:cNvPr id="9" name="Text Box 8">
              <a:extLst>
                <a:ext uri="{FF2B5EF4-FFF2-40B4-BE49-F238E27FC236}">
                  <a16:creationId xmlns:a16="http://schemas.microsoft.com/office/drawing/2014/main" id="{B52CC345-6DF9-5743-8E69-E3D7996E3A0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dirty="0">
                  <a:solidFill>
                    <a:srgbClr val="0000FF"/>
                  </a:solidFill>
                </a:rPr>
                <a:t>B</a:t>
              </a: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882E75F6-6B77-844A-B9F0-10560B13A1BC}"/>
              </a:ext>
            </a:extLst>
          </p:cNvPr>
          <p:cNvGrpSpPr>
            <a:grpSpLocks/>
          </p:cNvGrpSpPr>
          <p:nvPr/>
        </p:nvGrpSpPr>
        <p:grpSpPr bwMode="auto">
          <a:xfrm>
            <a:off x="6227380" y="3863866"/>
            <a:ext cx="533400" cy="533400"/>
            <a:chOff x="1824" y="2736"/>
            <a:chExt cx="336" cy="336"/>
          </a:xfrm>
        </p:grpSpPr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D332313E-4A3C-824B-A366-2A3666C897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>
                <a:solidFill>
                  <a:srgbClr val="0000FF"/>
                </a:solidFill>
              </a:endParaRPr>
            </a:p>
          </p:txBody>
        </p:sp>
        <p:sp>
          <p:nvSpPr>
            <p:cNvPr id="12" name="Text Box 11">
              <a:extLst>
                <a:ext uri="{FF2B5EF4-FFF2-40B4-BE49-F238E27FC236}">
                  <a16:creationId xmlns:a16="http://schemas.microsoft.com/office/drawing/2014/main" id="{DDDF0EF8-1F20-6D46-8067-B0666C598FC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dirty="0">
                  <a:solidFill>
                    <a:srgbClr val="0000FF"/>
                  </a:solidFill>
                </a:rPr>
                <a:t>C</a:t>
              </a: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AB68BB81-40CB-3240-8E22-AF01C2195ECE}"/>
              </a:ext>
            </a:extLst>
          </p:cNvPr>
          <p:cNvGrpSpPr>
            <a:grpSpLocks/>
          </p:cNvGrpSpPr>
          <p:nvPr/>
        </p:nvGrpSpPr>
        <p:grpSpPr bwMode="auto">
          <a:xfrm>
            <a:off x="8437180" y="2644666"/>
            <a:ext cx="533400" cy="533400"/>
            <a:chOff x="1824" y="2736"/>
            <a:chExt cx="336" cy="336"/>
          </a:xfrm>
        </p:grpSpPr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73B757F7-AB5E-0A4C-94DD-A7FC36DA5F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5" name="Text Box 14">
              <a:extLst>
                <a:ext uri="{FF2B5EF4-FFF2-40B4-BE49-F238E27FC236}">
                  <a16:creationId xmlns:a16="http://schemas.microsoft.com/office/drawing/2014/main" id="{51A13319-053D-DA46-9F5B-D397466DBD4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dirty="0"/>
                <a:t>E</a:t>
              </a: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CFBE277F-6E18-E74D-872C-28DEF4FBB5D5}"/>
              </a:ext>
            </a:extLst>
          </p:cNvPr>
          <p:cNvGrpSpPr>
            <a:grpSpLocks/>
          </p:cNvGrpSpPr>
          <p:nvPr/>
        </p:nvGrpSpPr>
        <p:grpSpPr bwMode="auto">
          <a:xfrm>
            <a:off x="7446580" y="2720866"/>
            <a:ext cx="533400" cy="533400"/>
            <a:chOff x="1824" y="2736"/>
            <a:chExt cx="336" cy="336"/>
          </a:xfrm>
        </p:grpSpPr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6220CAE0-D0F3-5A45-A4B6-47D096BC9B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>
                <a:solidFill>
                  <a:srgbClr val="0000FF"/>
                </a:solidFill>
              </a:endParaRPr>
            </a:p>
          </p:txBody>
        </p:sp>
        <p:sp>
          <p:nvSpPr>
            <p:cNvPr id="18" name="Text Box 17">
              <a:extLst>
                <a:ext uri="{FF2B5EF4-FFF2-40B4-BE49-F238E27FC236}">
                  <a16:creationId xmlns:a16="http://schemas.microsoft.com/office/drawing/2014/main" id="{49241FEB-FD3C-B649-9575-1F6697CB6C6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dirty="0">
                  <a:solidFill>
                    <a:srgbClr val="0000FF"/>
                  </a:solidFill>
                </a:rPr>
                <a:t>D</a:t>
              </a:r>
            </a:p>
          </p:txBody>
        </p:sp>
      </p:grpSp>
      <p:sp>
        <p:nvSpPr>
          <p:cNvPr id="19" name="Line 18">
            <a:extLst>
              <a:ext uri="{FF2B5EF4-FFF2-40B4-BE49-F238E27FC236}">
                <a16:creationId xmlns:a16="http://schemas.microsoft.com/office/drawing/2014/main" id="{AD882954-58C3-2043-B05E-7C7A2F062DF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751380" y="2187466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60ADD438-659D-3A45-A27B-447C06F44CAB}"/>
              </a:ext>
            </a:extLst>
          </p:cNvPr>
          <p:cNvGrpSpPr>
            <a:grpSpLocks/>
          </p:cNvGrpSpPr>
          <p:nvPr/>
        </p:nvGrpSpPr>
        <p:grpSpPr bwMode="auto">
          <a:xfrm>
            <a:off x="6989380" y="3863866"/>
            <a:ext cx="533400" cy="533400"/>
            <a:chOff x="1824" y="2736"/>
            <a:chExt cx="336" cy="336"/>
          </a:xfrm>
        </p:grpSpPr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3480D0AA-9FAA-2941-9107-10FE97CDDB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>
                <a:solidFill>
                  <a:srgbClr val="0000FF"/>
                </a:solidFill>
              </a:endParaRPr>
            </a:p>
          </p:txBody>
        </p:sp>
        <p:sp>
          <p:nvSpPr>
            <p:cNvPr id="22" name="Text Box 21">
              <a:extLst>
                <a:ext uri="{FF2B5EF4-FFF2-40B4-BE49-F238E27FC236}">
                  <a16:creationId xmlns:a16="http://schemas.microsoft.com/office/drawing/2014/main" id="{C9025382-52A4-1E4A-9B59-7AB31142219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>
                  <a:solidFill>
                    <a:srgbClr val="0000FF"/>
                  </a:solidFill>
                </a:rPr>
                <a:t>F</a:t>
              </a: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093509E3-60C7-DE4B-AE23-A798EFA46679}"/>
              </a:ext>
            </a:extLst>
          </p:cNvPr>
          <p:cNvGrpSpPr>
            <a:grpSpLocks/>
          </p:cNvGrpSpPr>
          <p:nvPr/>
        </p:nvGrpSpPr>
        <p:grpSpPr bwMode="auto">
          <a:xfrm>
            <a:off x="8513380" y="3863866"/>
            <a:ext cx="533400" cy="533400"/>
            <a:chOff x="1824" y="2736"/>
            <a:chExt cx="336" cy="336"/>
          </a:xfrm>
        </p:grpSpPr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CC281352-CF8E-3341-B93D-153F7BF53C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5" name="Text Box 24">
              <a:extLst>
                <a:ext uri="{FF2B5EF4-FFF2-40B4-BE49-F238E27FC236}">
                  <a16:creationId xmlns:a16="http://schemas.microsoft.com/office/drawing/2014/main" id="{1E6BE56B-8A20-9041-9635-F54E2B1341D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G</a:t>
              </a:r>
            </a:p>
          </p:txBody>
        </p:sp>
      </p:grpSp>
      <p:sp>
        <p:nvSpPr>
          <p:cNvPr id="26" name="Line 25">
            <a:extLst>
              <a:ext uri="{FF2B5EF4-FFF2-40B4-BE49-F238E27FC236}">
                <a16:creationId xmlns:a16="http://schemas.microsoft.com/office/drawing/2014/main" id="{03006401-B9DC-3C4A-AD01-A1C9C658318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989380" y="2111266"/>
            <a:ext cx="457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Line 26">
            <a:extLst>
              <a:ext uri="{FF2B5EF4-FFF2-40B4-BE49-F238E27FC236}">
                <a16:creationId xmlns:a16="http://schemas.microsoft.com/office/drawing/2014/main" id="{E2BB4D53-F350-774C-BFE1-4B55EE7F03E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532180" y="3178066"/>
            <a:ext cx="228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Line 27">
            <a:extLst>
              <a:ext uri="{FF2B5EF4-FFF2-40B4-BE49-F238E27FC236}">
                <a16:creationId xmlns:a16="http://schemas.microsoft.com/office/drawing/2014/main" id="{0F27F3B0-66E6-064F-822F-187410274D0C}"/>
              </a:ext>
            </a:extLst>
          </p:cNvPr>
          <p:cNvSpPr>
            <a:spLocks noChangeShapeType="1"/>
          </p:cNvSpPr>
          <p:nvPr/>
        </p:nvSpPr>
        <p:spPr bwMode="auto">
          <a:xfrm>
            <a:off x="6913180" y="3178066"/>
            <a:ext cx="3048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Line 28">
            <a:extLst>
              <a:ext uri="{FF2B5EF4-FFF2-40B4-BE49-F238E27FC236}">
                <a16:creationId xmlns:a16="http://schemas.microsoft.com/office/drawing/2014/main" id="{BD52A208-898B-024D-8352-E4A4A38D176F}"/>
              </a:ext>
            </a:extLst>
          </p:cNvPr>
          <p:cNvSpPr>
            <a:spLocks noChangeShapeType="1"/>
          </p:cNvSpPr>
          <p:nvPr/>
        </p:nvSpPr>
        <p:spPr bwMode="auto">
          <a:xfrm>
            <a:off x="7903780" y="2035066"/>
            <a:ext cx="685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" name="Line 29">
            <a:extLst>
              <a:ext uri="{FF2B5EF4-FFF2-40B4-BE49-F238E27FC236}">
                <a16:creationId xmlns:a16="http://schemas.microsoft.com/office/drawing/2014/main" id="{DABA9612-90C8-0F45-9914-FAF6C7AB4921}"/>
              </a:ext>
            </a:extLst>
          </p:cNvPr>
          <p:cNvSpPr>
            <a:spLocks noChangeShapeType="1"/>
          </p:cNvSpPr>
          <p:nvPr/>
        </p:nvSpPr>
        <p:spPr bwMode="auto">
          <a:xfrm>
            <a:off x="8741980" y="3178066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70530CA7-E490-1940-9660-8F9D5120545C}"/>
              </a:ext>
            </a:extLst>
          </p:cNvPr>
          <p:cNvSpPr txBox="1"/>
          <p:nvPr/>
        </p:nvSpPr>
        <p:spPr>
          <a:xfrm>
            <a:off x="175089" y="1654066"/>
            <a:ext cx="372425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</a:rPr>
              <a:t>search</a:t>
            </a:r>
            <a:r>
              <a:rPr lang="en-US" sz="2400" dirty="0"/>
              <a:t>( v )</a:t>
            </a:r>
          </a:p>
          <a:p>
            <a:r>
              <a:rPr lang="en-US" sz="2400" dirty="0">
                <a:solidFill>
                  <a:srgbClr val="00B050"/>
                </a:solidFill>
              </a:rPr>
              <a:t>    // visit v, e.g., print it out</a:t>
            </a:r>
          </a:p>
          <a:p>
            <a:r>
              <a:rPr lang="en-US" sz="2400" dirty="0"/>
              <a:t>    </a:t>
            </a:r>
            <a:r>
              <a:rPr lang="en-US" sz="2400" dirty="0">
                <a:solidFill>
                  <a:srgbClr val="0000FF"/>
                </a:solidFill>
              </a:rPr>
              <a:t>for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00B0F0"/>
                </a:solidFill>
              </a:rPr>
              <a:t>c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0000FF"/>
                </a:solidFill>
              </a:rPr>
              <a:t>in</a:t>
            </a:r>
            <a:r>
              <a:rPr lang="en-US" sz="2400" dirty="0"/>
              <a:t> </a:t>
            </a:r>
            <a:r>
              <a:rPr lang="en-US" sz="2400" dirty="0" err="1">
                <a:solidFill>
                  <a:srgbClr val="00B0F0"/>
                </a:solidFill>
              </a:rPr>
              <a:t>v</a:t>
            </a:r>
            <a:r>
              <a:rPr lang="en-US" sz="2400" dirty="0" err="1"/>
              <a:t>.getChildren</a:t>
            </a:r>
            <a:r>
              <a:rPr lang="en-US" sz="2400" dirty="0"/>
              <a:t>()</a:t>
            </a:r>
          </a:p>
          <a:p>
            <a:r>
              <a:rPr lang="en-US" sz="2400" dirty="0"/>
              <a:t>        search(c)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6EB5ECD-2FD6-BD4A-8FF6-FB905870B2F0}"/>
              </a:ext>
            </a:extLst>
          </p:cNvPr>
          <p:cNvSpPr txBox="1"/>
          <p:nvPr/>
        </p:nvSpPr>
        <p:spPr>
          <a:xfrm>
            <a:off x="388882" y="5906814"/>
            <a:ext cx="27158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Visited: A B C F D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2039BE9C-CC6A-734A-80F3-3AB5EF4AC680}"/>
              </a:ext>
            </a:extLst>
          </p:cNvPr>
          <p:cNvSpPr txBox="1"/>
          <p:nvPr/>
        </p:nvSpPr>
        <p:spPr>
          <a:xfrm>
            <a:off x="4510471" y="5284867"/>
            <a:ext cx="24027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Depth first search!</a:t>
            </a:r>
          </a:p>
        </p:txBody>
      </p:sp>
      <p:sp>
        <p:nvSpPr>
          <p:cNvPr id="34" name="Freeform 33">
            <a:extLst>
              <a:ext uri="{FF2B5EF4-FFF2-40B4-BE49-F238E27FC236}">
                <a16:creationId xmlns:a16="http://schemas.microsoft.com/office/drawing/2014/main" id="{4CA55958-ED92-614C-8F1E-BA0CAD19A61F}"/>
              </a:ext>
            </a:extLst>
          </p:cNvPr>
          <p:cNvSpPr/>
          <p:nvPr/>
        </p:nvSpPr>
        <p:spPr>
          <a:xfrm>
            <a:off x="7409793" y="1660634"/>
            <a:ext cx="889367" cy="3300249"/>
          </a:xfrm>
          <a:custGeom>
            <a:avLst/>
            <a:gdLst>
              <a:gd name="connsiteX0" fmla="*/ 714704 w 889367"/>
              <a:gd name="connsiteY0" fmla="*/ 0 h 3300249"/>
              <a:gd name="connsiteX1" fmla="*/ 840828 w 889367"/>
              <a:gd name="connsiteY1" fmla="*/ 1776249 h 3300249"/>
              <a:gd name="connsiteX2" fmla="*/ 0 w 889367"/>
              <a:gd name="connsiteY2" fmla="*/ 3300249 h 33002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89367" h="3300249">
                <a:moveTo>
                  <a:pt x="714704" y="0"/>
                </a:moveTo>
                <a:cubicBezTo>
                  <a:pt x="837324" y="613104"/>
                  <a:pt x="959945" y="1226208"/>
                  <a:pt x="840828" y="1776249"/>
                </a:cubicBezTo>
                <a:cubicBezTo>
                  <a:pt x="721711" y="2326290"/>
                  <a:pt x="360855" y="2813269"/>
                  <a:pt x="0" y="3300249"/>
                </a:cubicBezTo>
              </a:path>
            </a:pathLst>
          </a:custGeom>
          <a:noFill/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910880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810896-ADC8-634A-9CD5-118F3BFB8A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algorithm is this?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9D353691-72EF-6C44-AE0E-E6C984C6ED84}"/>
              </a:ext>
            </a:extLst>
          </p:cNvPr>
          <p:cNvGrpSpPr>
            <a:grpSpLocks/>
          </p:cNvGrpSpPr>
          <p:nvPr/>
        </p:nvGrpSpPr>
        <p:grpSpPr bwMode="auto">
          <a:xfrm>
            <a:off x="7370380" y="1654066"/>
            <a:ext cx="533400" cy="533400"/>
            <a:chOff x="1824" y="2736"/>
            <a:chExt cx="336" cy="336"/>
          </a:xfrm>
        </p:grpSpPr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0DD67F40-19D5-A146-8E5E-0B0DEEE307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>
                <a:solidFill>
                  <a:srgbClr val="0000FF"/>
                </a:solidFill>
              </a:endParaRPr>
            </a:p>
          </p:txBody>
        </p:sp>
        <p:sp>
          <p:nvSpPr>
            <p:cNvPr id="6" name="Text Box 5">
              <a:extLst>
                <a:ext uri="{FF2B5EF4-FFF2-40B4-BE49-F238E27FC236}">
                  <a16:creationId xmlns:a16="http://schemas.microsoft.com/office/drawing/2014/main" id="{4268C0DB-C3DC-B647-9154-F01B2CBEFF2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dirty="0">
                  <a:solidFill>
                    <a:srgbClr val="0000FF"/>
                  </a:solidFill>
                </a:rPr>
                <a:t>A</a:t>
              </a:r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639CA878-1E2F-F548-B66F-04D027AD5C51}"/>
              </a:ext>
            </a:extLst>
          </p:cNvPr>
          <p:cNvGrpSpPr>
            <a:grpSpLocks/>
          </p:cNvGrpSpPr>
          <p:nvPr/>
        </p:nvGrpSpPr>
        <p:grpSpPr bwMode="auto">
          <a:xfrm>
            <a:off x="6608380" y="2644666"/>
            <a:ext cx="533400" cy="533400"/>
            <a:chOff x="1824" y="2736"/>
            <a:chExt cx="336" cy="336"/>
          </a:xfrm>
        </p:grpSpPr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28A1D2ED-A05B-9A44-AE93-3CBC89803B8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>
                <a:solidFill>
                  <a:srgbClr val="0000FF"/>
                </a:solidFill>
              </a:endParaRPr>
            </a:p>
          </p:txBody>
        </p:sp>
        <p:sp>
          <p:nvSpPr>
            <p:cNvPr id="9" name="Text Box 8">
              <a:extLst>
                <a:ext uri="{FF2B5EF4-FFF2-40B4-BE49-F238E27FC236}">
                  <a16:creationId xmlns:a16="http://schemas.microsoft.com/office/drawing/2014/main" id="{B52CC345-6DF9-5743-8E69-E3D7996E3A0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dirty="0">
                  <a:solidFill>
                    <a:srgbClr val="0000FF"/>
                  </a:solidFill>
                </a:rPr>
                <a:t>B</a:t>
              </a: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882E75F6-6B77-844A-B9F0-10560B13A1BC}"/>
              </a:ext>
            </a:extLst>
          </p:cNvPr>
          <p:cNvGrpSpPr>
            <a:grpSpLocks/>
          </p:cNvGrpSpPr>
          <p:nvPr/>
        </p:nvGrpSpPr>
        <p:grpSpPr bwMode="auto">
          <a:xfrm>
            <a:off x="6227380" y="3863866"/>
            <a:ext cx="533400" cy="533400"/>
            <a:chOff x="1824" y="2736"/>
            <a:chExt cx="336" cy="336"/>
          </a:xfrm>
        </p:grpSpPr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D332313E-4A3C-824B-A366-2A3666C897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>
                <a:solidFill>
                  <a:srgbClr val="0000FF"/>
                </a:solidFill>
              </a:endParaRPr>
            </a:p>
          </p:txBody>
        </p:sp>
        <p:sp>
          <p:nvSpPr>
            <p:cNvPr id="12" name="Text Box 11">
              <a:extLst>
                <a:ext uri="{FF2B5EF4-FFF2-40B4-BE49-F238E27FC236}">
                  <a16:creationId xmlns:a16="http://schemas.microsoft.com/office/drawing/2014/main" id="{DDDF0EF8-1F20-6D46-8067-B0666C598FC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dirty="0">
                  <a:solidFill>
                    <a:srgbClr val="0000FF"/>
                  </a:solidFill>
                </a:rPr>
                <a:t>C</a:t>
              </a: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AB68BB81-40CB-3240-8E22-AF01C2195ECE}"/>
              </a:ext>
            </a:extLst>
          </p:cNvPr>
          <p:cNvGrpSpPr>
            <a:grpSpLocks/>
          </p:cNvGrpSpPr>
          <p:nvPr/>
        </p:nvGrpSpPr>
        <p:grpSpPr bwMode="auto">
          <a:xfrm>
            <a:off x="8437180" y="2644666"/>
            <a:ext cx="533400" cy="533400"/>
            <a:chOff x="1824" y="2736"/>
            <a:chExt cx="336" cy="336"/>
          </a:xfrm>
        </p:grpSpPr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73B757F7-AB5E-0A4C-94DD-A7FC36DA5F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5" name="Text Box 14">
              <a:extLst>
                <a:ext uri="{FF2B5EF4-FFF2-40B4-BE49-F238E27FC236}">
                  <a16:creationId xmlns:a16="http://schemas.microsoft.com/office/drawing/2014/main" id="{51A13319-053D-DA46-9F5B-D397466DBD4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dirty="0"/>
                <a:t>E</a:t>
              </a: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CFBE277F-6E18-E74D-872C-28DEF4FBB5D5}"/>
              </a:ext>
            </a:extLst>
          </p:cNvPr>
          <p:cNvGrpSpPr>
            <a:grpSpLocks/>
          </p:cNvGrpSpPr>
          <p:nvPr/>
        </p:nvGrpSpPr>
        <p:grpSpPr bwMode="auto">
          <a:xfrm>
            <a:off x="7446580" y="2720866"/>
            <a:ext cx="533400" cy="533400"/>
            <a:chOff x="1824" y="2736"/>
            <a:chExt cx="336" cy="336"/>
          </a:xfrm>
        </p:grpSpPr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6220CAE0-D0F3-5A45-A4B6-47D096BC9B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>
                <a:solidFill>
                  <a:srgbClr val="0000FF"/>
                </a:solidFill>
              </a:endParaRPr>
            </a:p>
          </p:txBody>
        </p:sp>
        <p:sp>
          <p:nvSpPr>
            <p:cNvPr id="18" name="Text Box 17">
              <a:extLst>
                <a:ext uri="{FF2B5EF4-FFF2-40B4-BE49-F238E27FC236}">
                  <a16:creationId xmlns:a16="http://schemas.microsoft.com/office/drawing/2014/main" id="{49241FEB-FD3C-B649-9575-1F6697CB6C6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dirty="0">
                  <a:solidFill>
                    <a:srgbClr val="0000FF"/>
                  </a:solidFill>
                </a:rPr>
                <a:t>D</a:t>
              </a:r>
            </a:p>
          </p:txBody>
        </p:sp>
      </p:grpSp>
      <p:sp>
        <p:nvSpPr>
          <p:cNvPr id="19" name="Line 18">
            <a:extLst>
              <a:ext uri="{FF2B5EF4-FFF2-40B4-BE49-F238E27FC236}">
                <a16:creationId xmlns:a16="http://schemas.microsoft.com/office/drawing/2014/main" id="{AD882954-58C3-2043-B05E-7C7A2F062DF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751380" y="2187466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60ADD438-659D-3A45-A27B-447C06F44CAB}"/>
              </a:ext>
            </a:extLst>
          </p:cNvPr>
          <p:cNvGrpSpPr>
            <a:grpSpLocks/>
          </p:cNvGrpSpPr>
          <p:nvPr/>
        </p:nvGrpSpPr>
        <p:grpSpPr bwMode="auto">
          <a:xfrm>
            <a:off x="6989380" y="3863866"/>
            <a:ext cx="533400" cy="533400"/>
            <a:chOff x="1824" y="2736"/>
            <a:chExt cx="336" cy="336"/>
          </a:xfrm>
        </p:grpSpPr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3480D0AA-9FAA-2941-9107-10FE97CDDB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>
                <a:solidFill>
                  <a:srgbClr val="0000FF"/>
                </a:solidFill>
              </a:endParaRPr>
            </a:p>
          </p:txBody>
        </p:sp>
        <p:sp>
          <p:nvSpPr>
            <p:cNvPr id="22" name="Text Box 21">
              <a:extLst>
                <a:ext uri="{FF2B5EF4-FFF2-40B4-BE49-F238E27FC236}">
                  <a16:creationId xmlns:a16="http://schemas.microsoft.com/office/drawing/2014/main" id="{C9025382-52A4-1E4A-9B59-7AB31142219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>
                  <a:solidFill>
                    <a:srgbClr val="0000FF"/>
                  </a:solidFill>
                </a:rPr>
                <a:t>F</a:t>
              </a: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093509E3-60C7-DE4B-AE23-A798EFA46679}"/>
              </a:ext>
            </a:extLst>
          </p:cNvPr>
          <p:cNvGrpSpPr>
            <a:grpSpLocks/>
          </p:cNvGrpSpPr>
          <p:nvPr/>
        </p:nvGrpSpPr>
        <p:grpSpPr bwMode="auto">
          <a:xfrm>
            <a:off x="8513380" y="3863866"/>
            <a:ext cx="533400" cy="533400"/>
            <a:chOff x="1824" y="2736"/>
            <a:chExt cx="336" cy="336"/>
          </a:xfrm>
        </p:grpSpPr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CC281352-CF8E-3341-B93D-153F7BF53C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5" name="Text Box 24">
              <a:extLst>
                <a:ext uri="{FF2B5EF4-FFF2-40B4-BE49-F238E27FC236}">
                  <a16:creationId xmlns:a16="http://schemas.microsoft.com/office/drawing/2014/main" id="{1E6BE56B-8A20-9041-9635-F54E2B1341D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G</a:t>
              </a:r>
            </a:p>
          </p:txBody>
        </p:sp>
      </p:grpSp>
      <p:sp>
        <p:nvSpPr>
          <p:cNvPr id="26" name="Line 25">
            <a:extLst>
              <a:ext uri="{FF2B5EF4-FFF2-40B4-BE49-F238E27FC236}">
                <a16:creationId xmlns:a16="http://schemas.microsoft.com/office/drawing/2014/main" id="{03006401-B9DC-3C4A-AD01-A1C9C658318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989380" y="2111266"/>
            <a:ext cx="457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Line 26">
            <a:extLst>
              <a:ext uri="{FF2B5EF4-FFF2-40B4-BE49-F238E27FC236}">
                <a16:creationId xmlns:a16="http://schemas.microsoft.com/office/drawing/2014/main" id="{E2BB4D53-F350-774C-BFE1-4B55EE7F03E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532180" y="3178066"/>
            <a:ext cx="228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Line 27">
            <a:extLst>
              <a:ext uri="{FF2B5EF4-FFF2-40B4-BE49-F238E27FC236}">
                <a16:creationId xmlns:a16="http://schemas.microsoft.com/office/drawing/2014/main" id="{0F27F3B0-66E6-064F-822F-187410274D0C}"/>
              </a:ext>
            </a:extLst>
          </p:cNvPr>
          <p:cNvSpPr>
            <a:spLocks noChangeShapeType="1"/>
          </p:cNvSpPr>
          <p:nvPr/>
        </p:nvSpPr>
        <p:spPr bwMode="auto">
          <a:xfrm>
            <a:off x="6913180" y="3178066"/>
            <a:ext cx="3048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Line 28">
            <a:extLst>
              <a:ext uri="{FF2B5EF4-FFF2-40B4-BE49-F238E27FC236}">
                <a16:creationId xmlns:a16="http://schemas.microsoft.com/office/drawing/2014/main" id="{BD52A208-898B-024D-8352-E4A4A38D176F}"/>
              </a:ext>
            </a:extLst>
          </p:cNvPr>
          <p:cNvSpPr>
            <a:spLocks noChangeShapeType="1"/>
          </p:cNvSpPr>
          <p:nvPr/>
        </p:nvSpPr>
        <p:spPr bwMode="auto">
          <a:xfrm>
            <a:off x="7903780" y="2035066"/>
            <a:ext cx="685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" name="Line 29">
            <a:extLst>
              <a:ext uri="{FF2B5EF4-FFF2-40B4-BE49-F238E27FC236}">
                <a16:creationId xmlns:a16="http://schemas.microsoft.com/office/drawing/2014/main" id="{DABA9612-90C8-0F45-9914-FAF6C7AB4921}"/>
              </a:ext>
            </a:extLst>
          </p:cNvPr>
          <p:cNvSpPr>
            <a:spLocks noChangeShapeType="1"/>
          </p:cNvSpPr>
          <p:nvPr/>
        </p:nvSpPr>
        <p:spPr bwMode="auto">
          <a:xfrm>
            <a:off x="8741980" y="3178066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70530CA7-E490-1940-9660-8F9D5120545C}"/>
              </a:ext>
            </a:extLst>
          </p:cNvPr>
          <p:cNvSpPr txBox="1"/>
          <p:nvPr/>
        </p:nvSpPr>
        <p:spPr>
          <a:xfrm>
            <a:off x="175089" y="1654066"/>
            <a:ext cx="372425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</a:rPr>
              <a:t>search</a:t>
            </a:r>
            <a:r>
              <a:rPr lang="en-US" sz="2400" dirty="0"/>
              <a:t>( v )</a:t>
            </a:r>
          </a:p>
          <a:p>
            <a:r>
              <a:rPr lang="en-US" sz="2400" dirty="0">
                <a:solidFill>
                  <a:srgbClr val="00B050"/>
                </a:solidFill>
              </a:rPr>
              <a:t>    // visit v, e.g., print it out</a:t>
            </a:r>
          </a:p>
          <a:p>
            <a:r>
              <a:rPr lang="en-US" sz="2400" dirty="0"/>
              <a:t>    </a:t>
            </a:r>
            <a:r>
              <a:rPr lang="en-US" sz="2400" dirty="0">
                <a:solidFill>
                  <a:srgbClr val="0000FF"/>
                </a:solidFill>
              </a:rPr>
              <a:t>for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00B0F0"/>
                </a:solidFill>
              </a:rPr>
              <a:t>c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0000FF"/>
                </a:solidFill>
              </a:rPr>
              <a:t>in</a:t>
            </a:r>
            <a:r>
              <a:rPr lang="en-US" sz="2400" dirty="0"/>
              <a:t> </a:t>
            </a:r>
            <a:r>
              <a:rPr lang="en-US" sz="2400" dirty="0" err="1">
                <a:solidFill>
                  <a:srgbClr val="00B0F0"/>
                </a:solidFill>
              </a:rPr>
              <a:t>v</a:t>
            </a:r>
            <a:r>
              <a:rPr lang="en-US" sz="2400" dirty="0" err="1"/>
              <a:t>.getChildren</a:t>
            </a:r>
            <a:r>
              <a:rPr lang="en-US" sz="2400" dirty="0"/>
              <a:t>()</a:t>
            </a:r>
          </a:p>
          <a:p>
            <a:r>
              <a:rPr lang="en-US" sz="2400" dirty="0"/>
              <a:t>        search(c)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6EB5ECD-2FD6-BD4A-8FF6-FB905870B2F0}"/>
              </a:ext>
            </a:extLst>
          </p:cNvPr>
          <p:cNvSpPr txBox="1"/>
          <p:nvPr/>
        </p:nvSpPr>
        <p:spPr>
          <a:xfrm>
            <a:off x="388882" y="5906814"/>
            <a:ext cx="27158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Visited: A B C F D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2039BE9C-CC6A-734A-80F3-3AB5EF4AC680}"/>
              </a:ext>
            </a:extLst>
          </p:cNvPr>
          <p:cNvSpPr txBox="1"/>
          <p:nvPr/>
        </p:nvSpPr>
        <p:spPr>
          <a:xfrm>
            <a:off x="3672271" y="4888285"/>
            <a:ext cx="407910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Any difference between this version and the stack version?</a:t>
            </a:r>
          </a:p>
        </p:txBody>
      </p:sp>
      <p:sp>
        <p:nvSpPr>
          <p:cNvPr id="34" name="Freeform 33">
            <a:extLst>
              <a:ext uri="{FF2B5EF4-FFF2-40B4-BE49-F238E27FC236}">
                <a16:creationId xmlns:a16="http://schemas.microsoft.com/office/drawing/2014/main" id="{4CA55958-ED92-614C-8F1E-BA0CAD19A61F}"/>
              </a:ext>
            </a:extLst>
          </p:cNvPr>
          <p:cNvSpPr/>
          <p:nvPr/>
        </p:nvSpPr>
        <p:spPr>
          <a:xfrm>
            <a:off x="7409793" y="1660634"/>
            <a:ext cx="889367" cy="3300249"/>
          </a:xfrm>
          <a:custGeom>
            <a:avLst/>
            <a:gdLst>
              <a:gd name="connsiteX0" fmla="*/ 714704 w 889367"/>
              <a:gd name="connsiteY0" fmla="*/ 0 h 3300249"/>
              <a:gd name="connsiteX1" fmla="*/ 840828 w 889367"/>
              <a:gd name="connsiteY1" fmla="*/ 1776249 h 3300249"/>
              <a:gd name="connsiteX2" fmla="*/ 0 w 889367"/>
              <a:gd name="connsiteY2" fmla="*/ 3300249 h 33002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89367" h="3300249">
                <a:moveTo>
                  <a:pt x="714704" y="0"/>
                </a:moveTo>
                <a:cubicBezTo>
                  <a:pt x="837324" y="613104"/>
                  <a:pt x="959945" y="1226208"/>
                  <a:pt x="840828" y="1776249"/>
                </a:cubicBezTo>
                <a:cubicBezTo>
                  <a:pt x="721711" y="2326290"/>
                  <a:pt x="360855" y="2813269"/>
                  <a:pt x="0" y="3300249"/>
                </a:cubicBezTo>
              </a:path>
            </a:pathLst>
          </a:custGeom>
          <a:noFill/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777104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810896-ADC8-634A-9CD5-118F3BFB8A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algorithm is this?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9D353691-72EF-6C44-AE0E-E6C984C6ED84}"/>
              </a:ext>
            </a:extLst>
          </p:cNvPr>
          <p:cNvGrpSpPr>
            <a:grpSpLocks/>
          </p:cNvGrpSpPr>
          <p:nvPr/>
        </p:nvGrpSpPr>
        <p:grpSpPr bwMode="auto">
          <a:xfrm>
            <a:off x="7370380" y="1654066"/>
            <a:ext cx="533400" cy="533400"/>
            <a:chOff x="1824" y="2736"/>
            <a:chExt cx="336" cy="336"/>
          </a:xfrm>
        </p:grpSpPr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0DD67F40-19D5-A146-8E5E-0B0DEEE307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>
                <a:solidFill>
                  <a:srgbClr val="0000FF"/>
                </a:solidFill>
              </a:endParaRPr>
            </a:p>
          </p:txBody>
        </p:sp>
        <p:sp>
          <p:nvSpPr>
            <p:cNvPr id="6" name="Text Box 5">
              <a:extLst>
                <a:ext uri="{FF2B5EF4-FFF2-40B4-BE49-F238E27FC236}">
                  <a16:creationId xmlns:a16="http://schemas.microsoft.com/office/drawing/2014/main" id="{4268C0DB-C3DC-B647-9154-F01B2CBEFF2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dirty="0">
                  <a:solidFill>
                    <a:srgbClr val="0000FF"/>
                  </a:solidFill>
                </a:rPr>
                <a:t>A</a:t>
              </a:r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639CA878-1E2F-F548-B66F-04D027AD5C51}"/>
              </a:ext>
            </a:extLst>
          </p:cNvPr>
          <p:cNvGrpSpPr>
            <a:grpSpLocks/>
          </p:cNvGrpSpPr>
          <p:nvPr/>
        </p:nvGrpSpPr>
        <p:grpSpPr bwMode="auto">
          <a:xfrm>
            <a:off x="6608380" y="2644666"/>
            <a:ext cx="533400" cy="533400"/>
            <a:chOff x="1824" y="2736"/>
            <a:chExt cx="336" cy="336"/>
          </a:xfrm>
        </p:grpSpPr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28A1D2ED-A05B-9A44-AE93-3CBC89803B8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>
                <a:solidFill>
                  <a:srgbClr val="0000FF"/>
                </a:solidFill>
              </a:endParaRPr>
            </a:p>
          </p:txBody>
        </p:sp>
        <p:sp>
          <p:nvSpPr>
            <p:cNvPr id="9" name="Text Box 8">
              <a:extLst>
                <a:ext uri="{FF2B5EF4-FFF2-40B4-BE49-F238E27FC236}">
                  <a16:creationId xmlns:a16="http://schemas.microsoft.com/office/drawing/2014/main" id="{B52CC345-6DF9-5743-8E69-E3D7996E3A0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dirty="0">
                  <a:solidFill>
                    <a:srgbClr val="0000FF"/>
                  </a:solidFill>
                </a:rPr>
                <a:t>B</a:t>
              </a: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882E75F6-6B77-844A-B9F0-10560B13A1BC}"/>
              </a:ext>
            </a:extLst>
          </p:cNvPr>
          <p:cNvGrpSpPr>
            <a:grpSpLocks/>
          </p:cNvGrpSpPr>
          <p:nvPr/>
        </p:nvGrpSpPr>
        <p:grpSpPr bwMode="auto">
          <a:xfrm>
            <a:off x="6227380" y="3863866"/>
            <a:ext cx="533400" cy="533400"/>
            <a:chOff x="1824" y="2736"/>
            <a:chExt cx="336" cy="336"/>
          </a:xfrm>
        </p:grpSpPr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D332313E-4A3C-824B-A366-2A3666C897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>
                <a:solidFill>
                  <a:srgbClr val="0000FF"/>
                </a:solidFill>
              </a:endParaRPr>
            </a:p>
          </p:txBody>
        </p:sp>
        <p:sp>
          <p:nvSpPr>
            <p:cNvPr id="12" name="Text Box 11">
              <a:extLst>
                <a:ext uri="{FF2B5EF4-FFF2-40B4-BE49-F238E27FC236}">
                  <a16:creationId xmlns:a16="http://schemas.microsoft.com/office/drawing/2014/main" id="{DDDF0EF8-1F20-6D46-8067-B0666C598FC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dirty="0">
                  <a:solidFill>
                    <a:srgbClr val="0000FF"/>
                  </a:solidFill>
                </a:rPr>
                <a:t>C</a:t>
              </a: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AB68BB81-40CB-3240-8E22-AF01C2195ECE}"/>
              </a:ext>
            </a:extLst>
          </p:cNvPr>
          <p:cNvGrpSpPr>
            <a:grpSpLocks/>
          </p:cNvGrpSpPr>
          <p:nvPr/>
        </p:nvGrpSpPr>
        <p:grpSpPr bwMode="auto">
          <a:xfrm>
            <a:off x="8437180" y="2644666"/>
            <a:ext cx="533400" cy="533400"/>
            <a:chOff x="1824" y="2736"/>
            <a:chExt cx="336" cy="336"/>
          </a:xfrm>
        </p:grpSpPr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73B757F7-AB5E-0A4C-94DD-A7FC36DA5F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5" name="Text Box 14">
              <a:extLst>
                <a:ext uri="{FF2B5EF4-FFF2-40B4-BE49-F238E27FC236}">
                  <a16:creationId xmlns:a16="http://schemas.microsoft.com/office/drawing/2014/main" id="{51A13319-053D-DA46-9F5B-D397466DBD4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dirty="0"/>
                <a:t>E</a:t>
              </a: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CFBE277F-6E18-E74D-872C-28DEF4FBB5D5}"/>
              </a:ext>
            </a:extLst>
          </p:cNvPr>
          <p:cNvGrpSpPr>
            <a:grpSpLocks/>
          </p:cNvGrpSpPr>
          <p:nvPr/>
        </p:nvGrpSpPr>
        <p:grpSpPr bwMode="auto">
          <a:xfrm>
            <a:off x="7446580" y="2720866"/>
            <a:ext cx="533400" cy="533400"/>
            <a:chOff x="1824" y="2736"/>
            <a:chExt cx="336" cy="336"/>
          </a:xfrm>
        </p:grpSpPr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6220CAE0-D0F3-5A45-A4B6-47D096BC9B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>
                <a:solidFill>
                  <a:srgbClr val="0000FF"/>
                </a:solidFill>
              </a:endParaRPr>
            </a:p>
          </p:txBody>
        </p:sp>
        <p:sp>
          <p:nvSpPr>
            <p:cNvPr id="18" name="Text Box 17">
              <a:extLst>
                <a:ext uri="{FF2B5EF4-FFF2-40B4-BE49-F238E27FC236}">
                  <a16:creationId xmlns:a16="http://schemas.microsoft.com/office/drawing/2014/main" id="{49241FEB-FD3C-B649-9575-1F6697CB6C6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dirty="0">
                  <a:solidFill>
                    <a:srgbClr val="0000FF"/>
                  </a:solidFill>
                </a:rPr>
                <a:t>D</a:t>
              </a:r>
            </a:p>
          </p:txBody>
        </p:sp>
      </p:grpSp>
      <p:sp>
        <p:nvSpPr>
          <p:cNvPr id="19" name="Line 18">
            <a:extLst>
              <a:ext uri="{FF2B5EF4-FFF2-40B4-BE49-F238E27FC236}">
                <a16:creationId xmlns:a16="http://schemas.microsoft.com/office/drawing/2014/main" id="{AD882954-58C3-2043-B05E-7C7A2F062DF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751380" y="2187466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60ADD438-659D-3A45-A27B-447C06F44CAB}"/>
              </a:ext>
            </a:extLst>
          </p:cNvPr>
          <p:cNvGrpSpPr>
            <a:grpSpLocks/>
          </p:cNvGrpSpPr>
          <p:nvPr/>
        </p:nvGrpSpPr>
        <p:grpSpPr bwMode="auto">
          <a:xfrm>
            <a:off x="6989380" y="3863866"/>
            <a:ext cx="533400" cy="533400"/>
            <a:chOff x="1824" y="2736"/>
            <a:chExt cx="336" cy="336"/>
          </a:xfrm>
        </p:grpSpPr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3480D0AA-9FAA-2941-9107-10FE97CDDB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>
                <a:solidFill>
                  <a:srgbClr val="0000FF"/>
                </a:solidFill>
              </a:endParaRPr>
            </a:p>
          </p:txBody>
        </p:sp>
        <p:sp>
          <p:nvSpPr>
            <p:cNvPr id="22" name="Text Box 21">
              <a:extLst>
                <a:ext uri="{FF2B5EF4-FFF2-40B4-BE49-F238E27FC236}">
                  <a16:creationId xmlns:a16="http://schemas.microsoft.com/office/drawing/2014/main" id="{C9025382-52A4-1E4A-9B59-7AB31142219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>
                  <a:solidFill>
                    <a:srgbClr val="0000FF"/>
                  </a:solidFill>
                </a:rPr>
                <a:t>F</a:t>
              </a: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093509E3-60C7-DE4B-AE23-A798EFA46679}"/>
              </a:ext>
            </a:extLst>
          </p:cNvPr>
          <p:cNvGrpSpPr>
            <a:grpSpLocks/>
          </p:cNvGrpSpPr>
          <p:nvPr/>
        </p:nvGrpSpPr>
        <p:grpSpPr bwMode="auto">
          <a:xfrm>
            <a:off x="8513380" y="3863866"/>
            <a:ext cx="533400" cy="533400"/>
            <a:chOff x="1824" y="2736"/>
            <a:chExt cx="336" cy="336"/>
          </a:xfrm>
        </p:grpSpPr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CC281352-CF8E-3341-B93D-153F7BF53C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5" name="Text Box 24">
              <a:extLst>
                <a:ext uri="{FF2B5EF4-FFF2-40B4-BE49-F238E27FC236}">
                  <a16:creationId xmlns:a16="http://schemas.microsoft.com/office/drawing/2014/main" id="{1E6BE56B-8A20-9041-9635-F54E2B1341D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G</a:t>
              </a:r>
            </a:p>
          </p:txBody>
        </p:sp>
      </p:grpSp>
      <p:sp>
        <p:nvSpPr>
          <p:cNvPr id="26" name="Line 25">
            <a:extLst>
              <a:ext uri="{FF2B5EF4-FFF2-40B4-BE49-F238E27FC236}">
                <a16:creationId xmlns:a16="http://schemas.microsoft.com/office/drawing/2014/main" id="{03006401-B9DC-3C4A-AD01-A1C9C658318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989380" y="2111266"/>
            <a:ext cx="457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Line 26">
            <a:extLst>
              <a:ext uri="{FF2B5EF4-FFF2-40B4-BE49-F238E27FC236}">
                <a16:creationId xmlns:a16="http://schemas.microsoft.com/office/drawing/2014/main" id="{E2BB4D53-F350-774C-BFE1-4B55EE7F03E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532180" y="3178066"/>
            <a:ext cx="228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Line 27">
            <a:extLst>
              <a:ext uri="{FF2B5EF4-FFF2-40B4-BE49-F238E27FC236}">
                <a16:creationId xmlns:a16="http://schemas.microsoft.com/office/drawing/2014/main" id="{0F27F3B0-66E6-064F-822F-187410274D0C}"/>
              </a:ext>
            </a:extLst>
          </p:cNvPr>
          <p:cNvSpPr>
            <a:spLocks noChangeShapeType="1"/>
          </p:cNvSpPr>
          <p:nvPr/>
        </p:nvSpPr>
        <p:spPr bwMode="auto">
          <a:xfrm>
            <a:off x="6913180" y="3178066"/>
            <a:ext cx="3048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Line 28">
            <a:extLst>
              <a:ext uri="{FF2B5EF4-FFF2-40B4-BE49-F238E27FC236}">
                <a16:creationId xmlns:a16="http://schemas.microsoft.com/office/drawing/2014/main" id="{BD52A208-898B-024D-8352-E4A4A38D176F}"/>
              </a:ext>
            </a:extLst>
          </p:cNvPr>
          <p:cNvSpPr>
            <a:spLocks noChangeShapeType="1"/>
          </p:cNvSpPr>
          <p:nvPr/>
        </p:nvSpPr>
        <p:spPr bwMode="auto">
          <a:xfrm>
            <a:off x="7903780" y="2035066"/>
            <a:ext cx="685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" name="Line 29">
            <a:extLst>
              <a:ext uri="{FF2B5EF4-FFF2-40B4-BE49-F238E27FC236}">
                <a16:creationId xmlns:a16="http://schemas.microsoft.com/office/drawing/2014/main" id="{DABA9612-90C8-0F45-9914-FAF6C7AB4921}"/>
              </a:ext>
            </a:extLst>
          </p:cNvPr>
          <p:cNvSpPr>
            <a:spLocks noChangeShapeType="1"/>
          </p:cNvSpPr>
          <p:nvPr/>
        </p:nvSpPr>
        <p:spPr bwMode="auto">
          <a:xfrm>
            <a:off x="8741980" y="3178066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70530CA7-E490-1940-9660-8F9D5120545C}"/>
              </a:ext>
            </a:extLst>
          </p:cNvPr>
          <p:cNvSpPr txBox="1"/>
          <p:nvPr/>
        </p:nvSpPr>
        <p:spPr>
          <a:xfrm>
            <a:off x="175089" y="1654066"/>
            <a:ext cx="372425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</a:rPr>
              <a:t>search</a:t>
            </a:r>
            <a:r>
              <a:rPr lang="en-US" sz="2400" dirty="0"/>
              <a:t>( v )</a:t>
            </a:r>
          </a:p>
          <a:p>
            <a:r>
              <a:rPr lang="en-US" sz="2400" dirty="0">
                <a:solidFill>
                  <a:srgbClr val="00B050"/>
                </a:solidFill>
              </a:rPr>
              <a:t>    // visit v, e.g., print it out</a:t>
            </a:r>
          </a:p>
          <a:p>
            <a:r>
              <a:rPr lang="en-US" sz="2400" dirty="0"/>
              <a:t>    </a:t>
            </a:r>
            <a:r>
              <a:rPr lang="en-US" sz="2400" dirty="0">
                <a:solidFill>
                  <a:srgbClr val="0000FF"/>
                </a:solidFill>
              </a:rPr>
              <a:t>for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00B0F0"/>
                </a:solidFill>
              </a:rPr>
              <a:t>c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0000FF"/>
                </a:solidFill>
              </a:rPr>
              <a:t>in</a:t>
            </a:r>
            <a:r>
              <a:rPr lang="en-US" sz="2400" dirty="0"/>
              <a:t> </a:t>
            </a:r>
            <a:r>
              <a:rPr lang="en-US" sz="2400" dirty="0" err="1">
                <a:solidFill>
                  <a:srgbClr val="00B0F0"/>
                </a:solidFill>
              </a:rPr>
              <a:t>v</a:t>
            </a:r>
            <a:r>
              <a:rPr lang="en-US" sz="2400" dirty="0" err="1"/>
              <a:t>.getChildren</a:t>
            </a:r>
            <a:r>
              <a:rPr lang="en-US" sz="2400" dirty="0"/>
              <a:t>()</a:t>
            </a:r>
          </a:p>
          <a:p>
            <a:r>
              <a:rPr lang="en-US" sz="2400" dirty="0"/>
              <a:t>        search(c)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6EB5ECD-2FD6-BD4A-8FF6-FB905870B2F0}"/>
              </a:ext>
            </a:extLst>
          </p:cNvPr>
          <p:cNvSpPr txBox="1"/>
          <p:nvPr/>
        </p:nvSpPr>
        <p:spPr>
          <a:xfrm>
            <a:off x="388882" y="5906814"/>
            <a:ext cx="27158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Visited: A B C F D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2039BE9C-CC6A-734A-80F3-3AB5EF4AC680}"/>
              </a:ext>
            </a:extLst>
          </p:cNvPr>
          <p:cNvSpPr txBox="1"/>
          <p:nvPr/>
        </p:nvSpPr>
        <p:spPr>
          <a:xfrm>
            <a:off x="3672271" y="4888285"/>
            <a:ext cx="407910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Any difference between this version and the stack version?</a:t>
            </a:r>
          </a:p>
        </p:txBody>
      </p:sp>
      <p:sp>
        <p:nvSpPr>
          <p:cNvPr id="34" name="Freeform 33">
            <a:extLst>
              <a:ext uri="{FF2B5EF4-FFF2-40B4-BE49-F238E27FC236}">
                <a16:creationId xmlns:a16="http://schemas.microsoft.com/office/drawing/2014/main" id="{4CA55958-ED92-614C-8F1E-BA0CAD19A61F}"/>
              </a:ext>
            </a:extLst>
          </p:cNvPr>
          <p:cNvSpPr/>
          <p:nvPr/>
        </p:nvSpPr>
        <p:spPr>
          <a:xfrm>
            <a:off x="7409793" y="1660634"/>
            <a:ext cx="889367" cy="3300249"/>
          </a:xfrm>
          <a:custGeom>
            <a:avLst/>
            <a:gdLst>
              <a:gd name="connsiteX0" fmla="*/ 714704 w 889367"/>
              <a:gd name="connsiteY0" fmla="*/ 0 h 3300249"/>
              <a:gd name="connsiteX1" fmla="*/ 840828 w 889367"/>
              <a:gd name="connsiteY1" fmla="*/ 1776249 h 3300249"/>
              <a:gd name="connsiteX2" fmla="*/ 0 w 889367"/>
              <a:gd name="connsiteY2" fmla="*/ 3300249 h 33002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89367" h="3300249">
                <a:moveTo>
                  <a:pt x="714704" y="0"/>
                </a:moveTo>
                <a:cubicBezTo>
                  <a:pt x="837324" y="613104"/>
                  <a:pt x="959945" y="1226208"/>
                  <a:pt x="840828" y="1776249"/>
                </a:cubicBezTo>
                <a:cubicBezTo>
                  <a:pt x="721711" y="2326290"/>
                  <a:pt x="360855" y="2813269"/>
                  <a:pt x="0" y="3300249"/>
                </a:cubicBezTo>
              </a:path>
            </a:pathLst>
          </a:custGeom>
          <a:noFill/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807C7097-1D49-8D4F-8CF1-87718B793B74}"/>
              </a:ext>
            </a:extLst>
          </p:cNvPr>
          <p:cNvSpPr txBox="1"/>
          <p:nvPr/>
        </p:nvSpPr>
        <p:spPr>
          <a:xfrm>
            <a:off x="3700099" y="5812222"/>
            <a:ext cx="47502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Traverses in the other direction (left to right in this case).</a:t>
            </a:r>
          </a:p>
        </p:txBody>
      </p:sp>
    </p:spTree>
    <p:extLst>
      <p:ext uri="{BB962C8B-B14F-4D97-AF65-F5344CB8AC3E}">
        <p14:creationId xmlns:p14="http://schemas.microsoft.com/office/powerpoint/2010/main" val="4393464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2364FE-079B-694D-ADE7-38179445A9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Searching a tree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602F666-8762-694C-B7DB-73D62784E37A}"/>
              </a:ext>
            </a:extLst>
          </p:cNvPr>
          <p:cNvSpPr txBox="1"/>
          <p:nvPr/>
        </p:nvSpPr>
        <p:spPr>
          <a:xfrm>
            <a:off x="2425651" y="4204009"/>
            <a:ext cx="504035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C00000"/>
                </a:solidFill>
              </a:rPr>
              <a:t>treeSearch</a:t>
            </a:r>
            <a:r>
              <a:rPr lang="en-US" sz="2400" dirty="0"/>
              <a:t>( </a:t>
            </a:r>
            <a:r>
              <a:rPr lang="en-US" sz="2400" dirty="0" err="1">
                <a:solidFill>
                  <a:srgbClr val="00B0F0"/>
                </a:solidFill>
              </a:rPr>
              <a:t>toVisit</a:t>
            </a:r>
            <a:r>
              <a:rPr lang="en-US" sz="2400" dirty="0"/>
              <a:t> )</a:t>
            </a:r>
          </a:p>
          <a:p>
            <a:r>
              <a:rPr lang="en-US" sz="2400" dirty="0"/>
              <a:t>     </a:t>
            </a:r>
            <a:r>
              <a:rPr lang="en-US" sz="2400" dirty="0">
                <a:solidFill>
                  <a:srgbClr val="0000FF"/>
                </a:solidFill>
              </a:rPr>
              <a:t>while</a:t>
            </a:r>
            <a:r>
              <a:rPr lang="en-US" sz="2400" dirty="0"/>
              <a:t> !</a:t>
            </a:r>
            <a:r>
              <a:rPr lang="en-US" sz="2400" dirty="0" err="1">
                <a:solidFill>
                  <a:srgbClr val="00B0F0"/>
                </a:solidFill>
              </a:rPr>
              <a:t>toVisit</a:t>
            </a:r>
            <a:r>
              <a:rPr lang="en-US" sz="2400" dirty="0" err="1"/>
              <a:t>.empty</a:t>
            </a:r>
            <a:r>
              <a:rPr lang="en-US" sz="2400" dirty="0"/>
              <a:t>()</a:t>
            </a:r>
          </a:p>
          <a:p>
            <a:r>
              <a:rPr lang="en-US" sz="2400" dirty="0"/>
              <a:t>          </a:t>
            </a:r>
            <a:r>
              <a:rPr lang="en-US" sz="2400" dirty="0">
                <a:solidFill>
                  <a:srgbClr val="00B0F0"/>
                </a:solidFill>
              </a:rPr>
              <a:t>v</a:t>
            </a:r>
            <a:r>
              <a:rPr lang="en-US" sz="2400" dirty="0"/>
              <a:t> = </a:t>
            </a:r>
            <a:r>
              <a:rPr lang="en-US" sz="2400" dirty="0" err="1">
                <a:solidFill>
                  <a:srgbClr val="00B0F0"/>
                </a:solidFill>
              </a:rPr>
              <a:t>toVisit</a:t>
            </a:r>
            <a:r>
              <a:rPr lang="en-US" sz="2400" dirty="0" err="1"/>
              <a:t>.remove</a:t>
            </a:r>
            <a:r>
              <a:rPr lang="en-US" sz="2400" dirty="0"/>
              <a:t>()</a:t>
            </a:r>
          </a:p>
          <a:p>
            <a:r>
              <a:rPr lang="en-US" sz="2400" dirty="0"/>
              <a:t>          </a:t>
            </a:r>
            <a:r>
              <a:rPr lang="en-US" sz="2400" dirty="0">
                <a:solidFill>
                  <a:srgbClr val="00B050"/>
                </a:solidFill>
              </a:rPr>
              <a:t>// visit v, e.g., print it out</a:t>
            </a:r>
          </a:p>
          <a:p>
            <a:r>
              <a:rPr lang="en-US" sz="2400" dirty="0"/>
              <a:t>          </a:t>
            </a:r>
            <a:r>
              <a:rPr lang="en-US" sz="2400" dirty="0">
                <a:solidFill>
                  <a:srgbClr val="0000FF"/>
                </a:solidFill>
              </a:rPr>
              <a:t>for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00B0F0"/>
                </a:solidFill>
              </a:rPr>
              <a:t>c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0000FF"/>
                </a:solidFill>
              </a:rPr>
              <a:t>in</a:t>
            </a:r>
            <a:r>
              <a:rPr lang="en-US" sz="2400" dirty="0"/>
              <a:t> </a:t>
            </a:r>
            <a:r>
              <a:rPr lang="en-US" sz="2400" dirty="0" err="1">
                <a:solidFill>
                  <a:srgbClr val="00B0F0"/>
                </a:solidFill>
              </a:rPr>
              <a:t>v</a:t>
            </a:r>
            <a:r>
              <a:rPr lang="en-US" sz="2400" dirty="0" err="1"/>
              <a:t>.getChildren</a:t>
            </a:r>
            <a:r>
              <a:rPr lang="en-US" sz="2400" dirty="0"/>
              <a:t>()</a:t>
            </a:r>
          </a:p>
          <a:p>
            <a:r>
              <a:rPr lang="en-US" sz="2400" dirty="0"/>
              <a:t>               </a:t>
            </a:r>
            <a:r>
              <a:rPr lang="en-US" sz="2400" dirty="0" err="1">
                <a:solidFill>
                  <a:srgbClr val="00B0F0"/>
                </a:solidFill>
              </a:rPr>
              <a:t>toVisit</a:t>
            </a:r>
            <a:r>
              <a:rPr lang="en-US" sz="2400" dirty="0" err="1"/>
              <a:t>.add</a:t>
            </a:r>
            <a:r>
              <a:rPr lang="en-US" sz="2400" dirty="0"/>
              <a:t>(c)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E8A2D49-ADD1-5040-9AE3-B63337198C0F}"/>
              </a:ext>
            </a:extLst>
          </p:cNvPr>
          <p:cNvSpPr txBox="1"/>
          <p:nvPr/>
        </p:nvSpPr>
        <p:spPr>
          <a:xfrm>
            <a:off x="5365857" y="1862256"/>
            <a:ext cx="268532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C00000"/>
                </a:solidFill>
              </a:rPr>
              <a:t>treeDFS</a:t>
            </a:r>
            <a:r>
              <a:rPr lang="en-US" sz="2400" dirty="0"/>
              <a:t>( </a:t>
            </a:r>
            <a:r>
              <a:rPr lang="en-US" sz="2400" dirty="0">
                <a:solidFill>
                  <a:srgbClr val="00B0F0"/>
                </a:solidFill>
              </a:rPr>
              <a:t>start</a:t>
            </a:r>
            <a:r>
              <a:rPr lang="en-US" sz="2400" dirty="0"/>
              <a:t> )</a:t>
            </a:r>
          </a:p>
          <a:p>
            <a:r>
              <a:rPr lang="en-US" sz="2400" dirty="0"/>
              <a:t>     </a:t>
            </a:r>
            <a:r>
              <a:rPr lang="en-US" sz="2400" dirty="0">
                <a:solidFill>
                  <a:srgbClr val="00B0F0"/>
                </a:solidFill>
              </a:rPr>
              <a:t>s</a:t>
            </a:r>
            <a:r>
              <a:rPr lang="en-US" sz="2400" dirty="0"/>
              <a:t> = new Stack()</a:t>
            </a:r>
          </a:p>
          <a:p>
            <a:r>
              <a:rPr lang="en-US" sz="2400" dirty="0"/>
              <a:t>     </a:t>
            </a:r>
            <a:r>
              <a:rPr lang="en-US" sz="2400" dirty="0" err="1">
                <a:solidFill>
                  <a:srgbClr val="00B0F0"/>
                </a:solidFill>
              </a:rPr>
              <a:t>s</a:t>
            </a:r>
            <a:r>
              <a:rPr lang="en-US" sz="2400" dirty="0" err="1"/>
              <a:t>.add</a:t>
            </a:r>
            <a:r>
              <a:rPr lang="en-US" sz="2400" dirty="0"/>
              <a:t>(</a:t>
            </a:r>
            <a:r>
              <a:rPr lang="en-US" sz="2400" dirty="0">
                <a:solidFill>
                  <a:srgbClr val="00B0F0"/>
                </a:solidFill>
              </a:rPr>
              <a:t>start</a:t>
            </a:r>
            <a:r>
              <a:rPr lang="en-US" sz="2400" dirty="0"/>
              <a:t>)</a:t>
            </a:r>
          </a:p>
          <a:p>
            <a:r>
              <a:rPr lang="en-US" sz="2400" dirty="0"/>
              <a:t>     </a:t>
            </a:r>
            <a:r>
              <a:rPr lang="en-US" sz="2400" dirty="0" err="1">
                <a:solidFill>
                  <a:srgbClr val="C00000"/>
                </a:solidFill>
              </a:rPr>
              <a:t>treeSearch</a:t>
            </a:r>
            <a:r>
              <a:rPr lang="en-US" sz="2400" dirty="0"/>
              <a:t>(</a:t>
            </a:r>
            <a:r>
              <a:rPr lang="en-US" sz="2400" dirty="0">
                <a:solidFill>
                  <a:srgbClr val="00B0F0"/>
                </a:solidFill>
              </a:rPr>
              <a:t>s</a:t>
            </a:r>
            <a:r>
              <a:rPr lang="en-US" sz="2400" dirty="0"/>
              <a:t>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120406C-DC1C-3E4D-AF89-158DDBF08C4E}"/>
              </a:ext>
            </a:extLst>
          </p:cNvPr>
          <p:cNvSpPr txBox="1"/>
          <p:nvPr/>
        </p:nvSpPr>
        <p:spPr>
          <a:xfrm>
            <a:off x="612648" y="1862256"/>
            <a:ext cx="268532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C00000"/>
                </a:solidFill>
              </a:rPr>
              <a:t>treeBFS</a:t>
            </a:r>
            <a:r>
              <a:rPr lang="en-US" sz="2400" dirty="0"/>
              <a:t>( </a:t>
            </a:r>
            <a:r>
              <a:rPr lang="en-US" sz="2400" dirty="0">
                <a:solidFill>
                  <a:srgbClr val="00B0F0"/>
                </a:solidFill>
              </a:rPr>
              <a:t>start</a:t>
            </a:r>
            <a:r>
              <a:rPr lang="en-US" sz="2400" dirty="0"/>
              <a:t> )</a:t>
            </a:r>
          </a:p>
          <a:p>
            <a:r>
              <a:rPr lang="en-US" sz="2400" dirty="0"/>
              <a:t>     </a:t>
            </a:r>
            <a:r>
              <a:rPr lang="en-US" sz="2400" dirty="0">
                <a:solidFill>
                  <a:srgbClr val="00B0F0"/>
                </a:solidFill>
              </a:rPr>
              <a:t>q</a:t>
            </a:r>
            <a:r>
              <a:rPr lang="en-US" sz="2400" dirty="0"/>
              <a:t> = new Queue()</a:t>
            </a:r>
          </a:p>
          <a:p>
            <a:r>
              <a:rPr lang="en-US" sz="2400" dirty="0"/>
              <a:t>     </a:t>
            </a:r>
            <a:r>
              <a:rPr lang="en-US" sz="2400" dirty="0" err="1">
                <a:solidFill>
                  <a:srgbClr val="00B0F0"/>
                </a:solidFill>
              </a:rPr>
              <a:t>q.</a:t>
            </a:r>
            <a:r>
              <a:rPr lang="en-US" sz="2400" dirty="0" err="1"/>
              <a:t>add</a:t>
            </a:r>
            <a:r>
              <a:rPr lang="en-US" sz="2400" dirty="0"/>
              <a:t>(</a:t>
            </a:r>
            <a:r>
              <a:rPr lang="en-US" sz="2400" dirty="0">
                <a:solidFill>
                  <a:srgbClr val="00B0F0"/>
                </a:solidFill>
              </a:rPr>
              <a:t>start</a:t>
            </a:r>
            <a:r>
              <a:rPr lang="en-US" sz="2400" dirty="0"/>
              <a:t>)</a:t>
            </a:r>
          </a:p>
          <a:p>
            <a:r>
              <a:rPr lang="en-US" sz="2400" dirty="0"/>
              <a:t>     </a:t>
            </a:r>
            <a:r>
              <a:rPr lang="en-US" sz="2400" dirty="0" err="1">
                <a:solidFill>
                  <a:srgbClr val="C00000"/>
                </a:solidFill>
              </a:rPr>
              <a:t>treeSearch</a:t>
            </a:r>
            <a:r>
              <a:rPr lang="en-US" sz="2400" dirty="0"/>
              <a:t>(</a:t>
            </a:r>
            <a:r>
              <a:rPr lang="en-US" sz="2400" dirty="0">
                <a:solidFill>
                  <a:srgbClr val="00B0F0"/>
                </a:solidFill>
              </a:rPr>
              <a:t>q</a:t>
            </a:r>
            <a:r>
              <a:rPr lang="en-US" sz="24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360145524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810896-ADC8-634A-9CD5-118F3BFB8A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algorithm is this?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9D353691-72EF-6C44-AE0E-E6C984C6ED84}"/>
              </a:ext>
            </a:extLst>
          </p:cNvPr>
          <p:cNvGrpSpPr>
            <a:grpSpLocks/>
          </p:cNvGrpSpPr>
          <p:nvPr/>
        </p:nvGrpSpPr>
        <p:grpSpPr bwMode="auto">
          <a:xfrm>
            <a:off x="7370380" y="1654066"/>
            <a:ext cx="533400" cy="533400"/>
            <a:chOff x="1824" y="2736"/>
            <a:chExt cx="336" cy="336"/>
          </a:xfrm>
        </p:grpSpPr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0DD67F40-19D5-A146-8E5E-0B0DEEE307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>
                <a:solidFill>
                  <a:srgbClr val="0000FF"/>
                </a:solidFill>
              </a:endParaRPr>
            </a:p>
          </p:txBody>
        </p:sp>
        <p:sp>
          <p:nvSpPr>
            <p:cNvPr id="6" name="Text Box 5">
              <a:extLst>
                <a:ext uri="{FF2B5EF4-FFF2-40B4-BE49-F238E27FC236}">
                  <a16:creationId xmlns:a16="http://schemas.microsoft.com/office/drawing/2014/main" id="{4268C0DB-C3DC-B647-9154-F01B2CBEFF2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dirty="0">
                  <a:solidFill>
                    <a:srgbClr val="0000FF"/>
                  </a:solidFill>
                </a:rPr>
                <a:t>A</a:t>
              </a:r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639CA878-1E2F-F548-B66F-04D027AD5C51}"/>
              </a:ext>
            </a:extLst>
          </p:cNvPr>
          <p:cNvGrpSpPr>
            <a:grpSpLocks/>
          </p:cNvGrpSpPr>
          <p:nvPr/>
        </p:nvGrpSpPr>
        <p:grpSpPr bwMode="auto">
          <a:xfrm>
            <a:off x="6608380" y="2644666"/>
            <a:ext cx="533400" cy="533400"/>
            <a:chOff x="1824" y="2736"/>
            <a:chExt cx="336" cy="336"/>
          </a:xfrm>
        </p:grpSpPr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28A1D2ED-A05B-9A44-AE93-3CBC89803B8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>
                <a:solidFill>
                  <a:srgbClr val="0000FF"/>
                </a:solidFill>
              </a:endParaRPr>
            </a:p>
          </p:txBody>
        </p:sp>
        <p:sp>
          <p:nvSpPr>
            <p:cNvPr id="9" name="Text Box 8">
              <a:extLst>
                <a:ext uri="{FF2B5EF4-FFF2-40B4-BE49-F238E27FC236}">
                  <a16:creationId xmlns:a16="http://schemas.microsoft.com/office/drawing/2014/main" id="{B52CC345-6DF9-5743-8E69-E3D7996E3A0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dirty="0">
                  <a:solidFill>
                    <a:srgbClr val="0000FF"/>
                  </a:solidFill>
                </a:rPr>
                <a:t>B</a:t>
              </a: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882E75F6-6B77-844A-B9F0-10560B13A1BC}"/>
              </a:ext>
            </a:extLst>
          </p:cNvPr>
          <p:cNvGrpSpPr>
            <a:grpSpLocks/>
          </p:cNvGrpSpPr>
          <p:nvPr/>
        </p:nvGrpSpPr>
        <p:grpSpPr bwMode="auto">
          <a:xfrm>
            <a:off x="6227380" y="3863866"/>
            <a:ext cx="533400" cy="533400"/>
            <a:chOff x="1824" y="2736"/>
            <a:chExt cx="336" cy="336"/>
          </a:xfrm>
        </p:grpSpPr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D332313E-4A3C-824B-A366-2A3666C897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>
                <a:solidFill>
                  <a:srgbClr val="0000FF"/>
                </a:solidFill>
              </a:endParaRPr>
            </a:p>
          </p:txBody>
        </p:sp>
        <p:sp>
          <p:nvSpPr>
            <p:cNvPr id="12" name="Text Box 11">
              <a:extLst>
                <a:ext uri="{FF2B5EF4-FFF2-40B4-BE49-F238E27FC236}">
                  <a16:creationId xmlns:a16="http://schemas.microsoft.com/office/drawing/2014/main" id="{DDDF0EF8-1F20-6D46-8067-B0666C598FC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dirty="0">
                  <a:solidFill>
                    <a:srgbClr val="0000FF"/>
                  </a:solidFill>
                </a:rPr>
                <a:t>C</a:t>
              </a: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AB68BB81-40CB-3240-8E22-AF01C2195ECE}"/>
              </a:ext>
            </a:extLst>
          </p:cNvPr>
          <p:cNvGrpSpPr>
            <a:grpSpLocks/>
          </p:cNvGrpSpPr>
          <p:nvPr/>
        </p:nvGrpSpPr>
        <p:grpSpPr bwMode="auto">
          <a:xfrm>
            <a:off x="8437180" y="2644666"/>
            <a:ext cx="533400" cy="533400"/>
            <a:chOff x="1824" y="2736"/>
            <a:chExt cx="336" cy="336"/>
          </a:xfrm>
        </p:grpSpPr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73B757F7-AB5E-0A4C-94DD-A7FC36DA5F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5" name="Text Box 14">
              <a:extLst>
                <a:ext uri="{FF2B5EF4-FFF2-40B4-BE49-F238E27FC236}">
                  <a16:creationId xmlns:a16="http://schemas.microsoft.com/office/drawing/2014/main" id="{51A13319-053D-DA46-9F5B-D397466DBD4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dirty="0"/>
                <a:t>E</a:t>
              </a: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CFBE277F-6E18-E74D-872C-28DEF4FBB5D5}"/>
              </a:ext>
            </a:extLst>
          </p:cNvPr>
          <p:cNvGrpSpPr>
            <a:grpSpLocks/>
          </p:cNvGrpSpPr>
          <p:nvPr/>
        </p:nvGrpSpPr>
        <p:grpSpPr bwMode="auto">
          <a:xfrm>
            <a:off x="7446580" y="2720866"/>
            <a:ext cx="533400" cy="533400"/>
            <a:chOff x="1824" y="2736"/>
            <a:chExt cx="336" cy="336"/>
          </a:xfrm>
        </p:grpSpPr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6220CAE0-D0F3-5A45-A4B6-47D096BC9B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>
                <a:solidFill>
                  <a:srgbClr val="0000FF"/>
                </a:solidFill>
              </a:endParaRPr>
            </a:p>
          </p:txBody>
        </p:sp>
        <p:sp>
          <p:nvSpPr>
            <p:cNvPr id="18" name="Text Box 17">
              <a:extLst>
                <a:ext uri="{FF2B5EF4-FFF2-40B4-BE49-F238E27FC236}">
                  <a16:creationId xmlns:a16="http://schemas.microsoft.com/office/drawing/2014/main" id="{49241FEB-FD3C-B649-9575-1F6697CB6C6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dirty="0">
                  <a:solidFill>
                    <a:srgbClr val="0000FF"/>
                  </a:solidFill>
                </a:rPr>
                <a:t>D</a:t>
              </a:r>
            </a:p>
          </p:txBody>
        </p:sp>
      </p:grpSp>
      <p:sp>
        <p:nvSpPr>
          <p:cNvPr id="19" name="Line 18">
            <a:extLst>
              <a:ext uri="{FF2B5EF4-FFF2-40B4-BE49-F238E27FC236}">
                <a16:creationId xmlns:a16="http://schemas.microsoft.com/office/drawing/2014/main" id="{AD882954-58C3-2043-B05E-7C7A2F062DF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751380" y="2187466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60ADD438-659D-3A45-A27B-447C06F44CAB}"/>
              </a:ext>
            </a:extLst>
          </p:cNvPr>
          <p:cNvGrpSpPr>
            <a:grpSpLocks/>
          </p:cNvGrpSpPr>
          <p:nvPr/>
        </p:nvGrpSpPr>
        <p:grpSpPr bwMode="auto">
          <a:xfrm>
            <a:off x="6989380" y="3863866"/>
            <a:ext cx="533400" cy="533400"/>
            <a:chOff x="1824" y="2736"/>
            <a:chExt cx="336" cy="336"/>
          </a:xfrm>
        </p:grpSpPr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3480D0AA-9FAA-2941-9107-10FE97CDDB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>
                <a:solidFill>
                  <a:srgbClr val="0000FF"/>
                </a:solidFill>
              </a:endParaRPr>
            </a:p>
          </p:txBody>
        </p:sp>
        <p:sp>
          <p:nvSpPr>
            <p:cNvPr id="22" name="Text Box 21">
              <a:extLst>
                <a:ext uri="{FF2B5EF4-FFF2-40B4-BE49-F238E27FC236}">
                  <a16:creationId xmlns:a16="http://schemas.microsoft.com/office/drawing/2014/main" id="{C9025382-52A4-1E4A-9B59-7AB31142219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>
                  <a:solidFill>
                    <a:srgbClr val="0000FF"/>
                  </a:solidFill>
                </a:rPr>
                <a:t>F</a:t>
              </a: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093509E3-60C7-DE4B-AE23-A798EFA46679}"/>
              </a:ext>
            </a:extLst>
          </p:cNvPr>
          <p:cNvGrpSpPr>
            <a:grpSpLocks/>
          </p:cNvGrpSpPr>
          <p:nvPr/>
        </p:nvGrpSpPr>
        <p:grpSpPr bwMode="auto">
          <a:xfrm>
            <a:off x="8513380" y="3863866"/>
            <a:ext cx="533400" cy="533400"/>
            <a:chOff x="1824" y="2736"/>
            <a:chExt cx="336" cy="336"/>
          </a:xfrm>
        </p:grpSpPr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CC281352-CF8E-3341-B93D-153F7BF53C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5" name="Text Box 24">
              <a:extLst>
                <a:ext uri="{FF2B5EF4-FFF2-40B4-BE49-F238E27FC236}">
                  <a16:creationId xmlns:a16="http://schemas.microsoft.com/office/drawing/2014/main" id="{1E6BE56B-8A20-9041-9635-F54E2B1341D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G</a:t>
              </a:r>
            </a:p>
          </p:txBody>
        </p:sp>
      </p:grpSp>
      <p:sp>
        <p:nvSpPr>
          <p:cNvPr id="26" name="Line 25">
            <a:extLst>
              <a:ext uri="{FF2B5EF4-FFF2-40B4-BE49-F238E27FC236}">
                <a16:creationId xmlns:a16="http://schemas.microsoft.com/office/drawing/2014/main" id="{03006401-B9DC-3C4A-AD01-A1C9C658318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989380" y="2111266"/>
            <a:ext cx="457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Line 26">
            <a:extLst>
              <a:ext uri="{FF2B5EF4-FFF2-40B4-BE49-F238E27FC236}">
                <a16:creationId xmlns:a16="http://schemas.microsoft.com/office/drawing/2014/main" id="{E2BB4D53-F350-774C-BFE1-4B55EE7F03E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532180" y="3178066"/>
            <a:ext cx="228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Line 27">
            <a:extLst>
              <a:ext uri="{FF2B5EF4-FFF2-40B4-BE49-F238E27FC236}">
                <a16:creationId xmlns:a16="http://schemas.microsoft.com/office/drawing/2014/main" id="{0F27F3B0-66E6-064F-822F-187410274D0C}"/>
              </a:ext>
            </a:extLst>
          </p:cNvPr>
          <p:cNvSpPr>
            <a:spLocks noChangeShapeType="1"/>
          </p:cNvSpPr>
          <p:nvPr/>
        </p:nvSpPr>
        <p:spPr bwMode="auto">
          <a:xfrm>
            <a:off x="6913180" y="3178066"/>
            <a:ext cx="3048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Line 28">
            <a:extLst>
              <a:ext uri="{FF2B5EF4-FFF2-40B4-BE49-F238E27FC236}">
                <a16:creationId xmlns:a16="http://schemas.microsoft.com/office/drawing/2014/main" id="{BD52A208-898B-024D-8352-E4A4A38D176F}"/>
              </a:ext>
            </a:extLst>
          </p:cNvPr>
          <p:cNvSpPr>
            <a:spLocks noChangeShapeType="1"/>
          </p:cNvSpPr>
          <p:nvPr/>
        </p:nvSpPr>
        <p:spPr bwMode="auto">
          <a:xfrm>
            <a:off x="7903780" y="2035066"/>
            <a:ext cx="685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" name="Line 29">
            <a:extLst>
              <a:ext uri="{FF2B5EF4-FFF2-40B4-BE49-F238E27FC236}">
                <a16:creationId xmlns:a16="http://schemas.microsoft.com/office/drawing/2014/main" id="{DABA9612-90C8-0F45-9914-FAF6C7AB4921}"/>
              </a:ext>
            </a:extLst>
          </p:cNvPr>
          <p:cNvSpPr>
            <a:spLocks noChangeShapeType="1"/>
          </p:cNvSpPr>
          <p:nvPr/>
        </p:nvSpPr>
        <p:spPr bwMode="auto">
          <a:xfrm>
            <a:off x="8741980" y="3178066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70530CA7-E490-1940-9660-8F9D5120545C}"/>
              </a:ext>
            </a:extLst>
          </p:cNvPr>
          <p:cNvSpPr txBox="1"/>
          <p:nvPr/>
        </p:nvSpPr>
        <p:spPr>
          <a:xfrm>
            <a:off x="175089" y="1654066"/>
            <a:ext cx="372425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</a:rPr>
              <a:t>search</a:t>
            </a:r>
            <a:r>
              <a:rPr lang="en-US" sz="2400" dirty="0"/>
              <a:t>( v )</a:t>
            </a:r>
          </a:p>
          <a:p>
            <a:r>
              <a:rPr lang="en-US" sz="2400" dirty="0">
                <a:solidFill>
                  <a:srgbClr val="00B050"/>
                </a:solidFill>
              </a:rPr>
              <a:t>    // visit v, e.g., print it out</a:t>
            </a:r>
          </a:p>
          <a:p>
            <a:r>
              <a:rPr lang="en-US" sz="2400" dirty="0"/>
              <a:t>    </a:t>
            </a:r>
            <a:r>
              <a:rPr lang="en-US" sz="2400" dirty="0">
                <a:solidFill>
                  <a:srgbClr val="0000FF"/>
                </a:solidFill>
              </a:rPr>
              <a:t>for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00B0F0"/>
                </a:solidFill>
              </a:rPr>
              <a:t>c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0000FF"/>
                </a:solidFill>
              </a:rPr>
              <a:t>in</a:t>
            </a:r>
            <a:r>
              <a:rPr lang="en-US" sz="2400" dirty="0"/>
              <a:t> </a:t>
            </a:r>
            <a:r>
              <a:rPr lang="en-US" sz="2400" dirty="0" err="1">
                <a:solidFill>
                  <a:srgbClr val="00B0F0"/>
                </a:solidFill>
              </a:rPr>
              <a:t>v</a:t>
            </a:r>
            <a:r>
              <a:rPr lang="en-US" sz="2400" dirty="0" err="1"/>
              <a:t>.getChildren</a:t>
            </a:r>
            <a:r>
              <a:rPr lang="en-US" sz="2400" dirty="0"/>
              <a:t>()</a:t>
            </a:r>
          </a:p>
          <a:p>
            <a:r>
              <a:rPr lang="en-US" sz="2400" dirty="0"/>
              <a:t>        search(c)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6EB5ECD-2FD6-BD4A-8FF6-FB905870B2F0}"/>
              </a:ext>
            </a:extLst>
          </p:cNvPr>
          <p:cNvSpPr txBox="1"/>
          <p:nvPr/>
        </p:nvSpPr>
        <p:spPr>
          <a:xfrm>
            <a:off x="388882" y="5906814"/>
            <a:ext cx="27158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Visited: A B C F D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2039BE9C-CC6A-734A-80F3-3AB5EF4AC680}"/>
              </a:ext>
            </a:extLst>
          </p:cNvPr>
          <p:cNvSpPr txBox="1"/>
          <p:nvPr/>
        </p:nvSpPr>
        <p:spPr>
          <a:xfrm>
            <a:off x="3672271" y="4888285"/>
            <a:ext cx="407910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FF0000"/>
                </a:solidFill>
              </a:rPr>
              <a:t>treeDFS</a:t>
            </a:r>
            <a:r>
              <a:rPr lang="en-US" sz="2400" dirty="0">
                <a:solidFill>
                  <a:srgbClr val="FF0000"/>
                </a:solidFill>
              </a:rPr>
              <a:t> used a stack.</a:t>
            </a:r>
          </a:p>
          <a:p>
            <a:r>
              <a:rPr lang="en-US" sz="2400" dirty="0">
                <a:solidFill>
                  <a:srgbClr val="FF0000"/>
                </a:solidFill>
              </a:rPr>
              <a:t>Is there a stack here?</a:t>
            </a:r>
          </a:p>
        </p:txBody>
      </p:sp>
      <p:sp>
        <p:nvSpPr>
          <p:cNvPr id="34" name="Freeform 33">
            <a:extLst>
              <a:ext uri="{FF2B5EF4-FFF2-40B4-BE49-F238E27FC236}">
                <a16:creationId xmlns:a16="http://schemas.microsoft.com/office/drawing/2014/main" id="{4CA55958-ED92-614C-8F1E-BA0CAD19A61F}"/>
              </a:ext>
            </a:extLst>
          </p:cNvPr>
          <p:cNvSpPr/>
          <p:nvPr/>
        </p:nvSpPr>
        <p:spPr>
          <a:xfrm>
            <a:off x="7409793" y="1660634"/>
            <a:ext cx="889367" cy="3300249"/>
          </a:xfrm>
          <a:custGeom>
            <a:avLst/>
            <a:gdLst>
              <a:gd name="connsiteX0" fmla="*/ 714704 w 889367"/>
              <a:gd name="connsiteY0" fmla="*/ 0 h 3300249"/>
              <a:gd name="connsiteX1" fmla="*/ 840828 w 889367"/>
              <a:gd name="connsiteY1" fmla="*/ 1776249 h 3300249"/>
              <a:gd name="connsiteX2" fmla="*/ 0 w 889367"/>
              <a:gd name="connsiteY2" fmla="*/ 3300249 h 33002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89367" h="3300249">
                <a:moveTo>
                  <a:pt x="714704" y="0"/>
                </a:moveTo>
                <a:cubicBezTo>
                  <a:pt x="837324" y="613104"/>
                  <a:pt x="959945" y="1226208"/>
                  <a:pt x="840828" y="1776249"/>
                </a:cubicBezTo>
                <a:cubicBezTo>
                  <a:pt x="721711" y="2326290"/>
                  <a:pt x="360855" y="2813269"/>
                  <a:pt x="0" y="3300249"/>
                </a:cubicBezTo>
              </a:path>
            </a:pathLst>
          </a:custGeom>
          <a:noFill/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499310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810896-ADC8-634A-9CD5-118F3BFB8A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algorithm is this?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9D353691-72EF-6C44-AE0E-E6C984C6ED84}"/>
              </a:ext>
            </a:extLst>
          </p:cNvPr>
          <p:cNvGrpSpPr>
            <a:grpSpLocks/>
          </p:cNvGrpSpPr>
          <p:nvPr/>
        </p:nvGrpSpPr>
        <p:grpSpPr bwMode="auto">
          <a:xfrm>
            <a:off x="7370380" y="1654066"/>
            <a:ext cx="533400" cy="533400"/>
            <a:chOff x="1824" y="2736"/>
            <a:chExt cx="336" cy="336"/>
          </a:xfrm>
        </p:grpSpPr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0DD67F40-19D5-A146-8E5E-0B0DEEE307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>
                <a:solidFill>
                  <a:srgbClr val="0000FF"/>
                </a:solidFill>
              </a:endParaRPr>
            </a:p>
          </p:txBody>
        </p:sp>
        <p:sp>
          <p:nvSpPr>
            <p:cNvPr id="6" name="Text Box 5">
              <a:extLst>
                <a:ext uri="{FF2B5EF4-FFF2-40B4-BE49-F238E27FC236}">
                  <a16:creationId xmlns:a16="http://schemas.microsoft.com/office/drawing/2014/main" id="{4268C0DB-C3DC-B647-9154-F01B2CBEFF2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dirty="0">
                  <a:solidFill>
                    <a:srgbClr val="0000FF"/>
                  </a:solidFill>
                </a:rPr>
                <a:t>A</a:t>
              </a:r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639CA878-1E2F-F548-B66F-04D027AD5C51}"/>
              </a:ext>
            </a:extLst>
          </p:cNvPr>
          <p:cNvGrpSpPr>
            <a:grpSpLocks/>
          </p:cNvGrpSpPr>
          <p:nvPr/>
        </p:nvGrpSpPr>
        <p:grpSpPr bwMode="auto">
          <a:xfrm>
            <a:off x="6608380" y="2644666"/>
            <a:ext cx="533400" cy="533400"/>
            <a:chOff x="1824" y="2736"/>
            <a:chExt cx="336" cy="336"/>
          </a:xfrm>
        </p:grpSpPr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28A1D2ED-A05B-9A44-AE93-3CBC89803B8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>
                <a:solidFill>
                  <a:srgbClr val="0000FF"/>
                </a:solidFill>
              </a:endParaRPr>
            </a:p>
          </p:txBody>
        </p:sp>
        <p:sp>
          <p:nvSpPr>
            <p:cNvPr id="9" name="Text Box 8">
              <a:extLst>
                <a:ext uri="{FF2B5EF4-FFF2-40B4-BE49-F238E27FC236}">
                  <a16:creationId xmlns:a16="http://schemas.microsoft.com/office/drawing/2014/main" id="{B52CC345-6DF9-5743-8E69-E3D7996E3A0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dirty="0">
                  <a:solidFill>
                    <a:srgbClr val="0000FF"/>
                  </a:solidFill>
                </a:rPr>
                <a:t>B</a:t>
              </a: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882E75F6-6B77-844A-B9F0-10560B13A1BC}"/>
              </a:ext>
            </a:extLst>
          </p:cNvPr>
          <p:cNvGrpSpPr>
            <a:grpSpLocks/>
          </p:cNvGrpSpPr>
          <p:nvPr/>
        </p:nvGrpSpPr>
        <p:grpSpPr bwMode="auto">
          <a:xfrm>
            <a:off x="6227380" y="3863866"/>
            <a:ext cx="533400" cy="533400"/>
            <a:chOff x="1824" y="2736"/>
            <a:chExt cx="336" cy="336"/>
          </a:xfrm>
        </p:grpSpPr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D332313E-4A3C-824B-A366-2A3666C897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>
                <a:solidFill>
                  <a:srgbClr val="0000FF"/>
                </a:solidFill>
              </a:endParaRPr>
            </a:p>
          </p:txBody>
        </p:sp>
        <p:sp>
          <p:nvSpPr>
            <p:cNvPr id="12" name="Text Box 11">
              <a:extLst>
                <a:ext uri="{FF2B5EF4-FFF2-40B4-BE49-F238E27FC236}">
                  <a16:creationId xmlns:a16="http://schemas.microsoft.com/office/drawing/2014/main" id="{DDDF0EF8-1F20-6D46-8067-B0666C598FC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dirty="0">
                  <a:solidFill>
                    <a:srgbClr val="0000FF"/>
                  </a:solidFill>
                </a:rPr>
                <a:t>C</a:t>
              </a: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AB68BB81-40CB-3240-8E22-AF01C2195ECE}"/>
              </a:ext>
            </a:extLst>
          </p:cNvPr>
          <p:cNvGrpSpPr>
            <a:grpSpLocks/>
          </p:cNvGrpSpPr>
          <p:nvPr/>
        </p:nvGrpSpPr>
        <p:grpSpPr bwMode="auto">
          <a:xfrm>
            <a:off x="8437180" y="2644666"/>
            <a:ext cx="533400" cy="533400"/>
            <a:chOff x="1824" y="2736"/>
            <a:chExt cx="336" cy="336"/>
          </a:xfrm>
        </p:grpSpPr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73B757F7-AB5E-0A4C-94DD-A7FC36DA5F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5" name="Text Box 14">
              <a:extLst>
                <a:ext uri="{FF2B5EF4-FFF2-40B4-BE49-F238E27FC236}">
                  <a16:creationId xmlns:a16="http://schemas.microsoft.com/office/drawing/2014/main" id="{51A13319-053D-DA46-9F5B-D397466DBD4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dirty="0"/>
                <a:t>E</a:t>
              </a: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CFBE277F-6E18-E74D-872C-28DEF4FBB5D5}"/>
              </a:ext>
            </a:extLst>
          </p:cNvPr>
          <p:cNvGrpSpPr>
            <a:grpSpLocks/>
          </p:cNvGrpSpPr>
          <p:nvPr/>
        </p:nvGrpSpPr>
        <p:grpSpPr bwMode="auto">
          <a:xfrm>
            <a:off x="7446580" y="2720866"/>
            <a:ext cx="533400" cy="533400"/>
            <a:chOff x="1824" y="2736"/>
            <a:chExt cx="336" cy="336"/>
          </a:xfrm>
        </p:grpSpPr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6220CAE0-D0F3-5A45-A4B6-47D096BC9B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>
                <a:solidFill>
                  <a:srgbClr val="0000FF"/>
                </a:solidFill>
              </a:endParaRPr>
            </a:p>
          </p:txBody>
        </p:sp>
        <p:sp>
          <p:nvSpPr>
            <p:cNvPr id="18" name="Text Box 17">
              <a:extLst>
                <a:ext uri="{FF2B5EF4-FFF2-40B4-BE49-F238E27FC236}">
                  <a16:creationId xmlns:a16="http://schemas.microsoft.com/office/drawing/2014/main" id="{49241FEB-FD3C-B649-9575-1F6697CB6C6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dirty="0">
                  <a:solidFill>
                    <a:srgbClr val="0000FF"/>
                  </a:solidFill>
                </a:rPr>
                <a:t>D</a:t>
              </a:r>
            </a:p>
          </p:txBody>
        </p:sp>
      </p:grpSp>
      <p:sp>
        <p:nvSpPr>
          <p:cNvPr id="19" name="Line 18">
            <a:extLst>
              <a:ext uri="{FF2B5EF4-FFF2-40B4-BE49-F238E27FC236}">
                <a16:creationId xmlns:a16="http://schemas.microsoft.com/office/drawing/2014/main" id="{AD882954-58C3-2043-B05E-7C7A2F062DF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751380" y="2187466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60ADD438-659D-3A45-A27B-447C06F44CAB}"/>
              </a:ext>
            </a:extLst>
          </p:cNvPr>
          <p:cNvGrpSpPr>
            <a:grpSpLocks/>
          </p:cNvGrpSpPr>
          <p:nvPr/>
        </p:nvGrpSpPr>
        <p:grpSpPr bwMode="auto">
          <a:xfrm>
            <a:off x="6989380" y="3863866"/>
            <a:ext cx="533400" cy="533400"/>
            <a:chOff x="1824" y="2736"/>
            <a:chExt cx="336" cy="336"/>
          </a:xfrm>
        </p:grpSpPr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3480D0AA-9FAA-2941-9107-10FE97CDDB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>
                <a:solidFill>
                  <a:srgbClr val="0000FF"/>
                </a:solidFill>
              </a:endParaRPr>
            </a:p>
          </p:txBody>
        </p:sp>
        <p:sp>
          <p:nvSpPr>
            <p:cNvPr id="22" name="Text Box 21">
              <a:extLst>
                <a:ext uri="{FF2B5EF4-FFF2-40B4-BE49-F238E27FC236}">
                  <a16:creationId xmlns:a16="http://schemas.microsoft.com/office/drawing/2014/main" id="{C9025382-52A4-1E4A-9B59-7AB31142219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>
                  <a:solidFill>
                    <a:srgbClr val="0000FF"/>
                  </a:solidFill>
                </a:rPr>
                <a:t>F</a:t>
              </a: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093509E3-60C7-DE4B-AE23-A798EFA46679}"/>
              </a:ext>
            </a:extLst>
          </p:cNvPr>
          <p:cNvGrpSpPr>
            <a:grpSpLocks/>
          </p:cNvGrpSpPr>
          <p:nvPr/>
        </p:nvGrpSpPr>
        <p:grpSpPr bwMode="auto">
          <a:xfrm>
            <a:off x="8513380" y="3863866"/>
            <a:ext cx="533400" cy="533400"/>
            <a:chOff x="1824" y="2736"/>
            <a:chExt cx="336" cy="336"/>
          </a:xfrm>
        </p:grpSpPr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CC281352-CF8E-3341-B93D-153F7BF53C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5" name="Text Box 24">
              <a:extLst>
                <a:ext uri="{FF2B5EF4-FFF2-40B4-BE49-F238E27FC236}">
                  <a16:creationId xmlns:a16="http://schemas.microsoft.com/office/drawing/2014/main" id="{1E6BE56B-8A20-9041-9635-F54E2B1341D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G</a:t>
              </a:r>
            </a:p>
          </p:txBody>
        </p:sp>
      </p:grpSp>
      <p:sp>
        <p:nvSpPr>
          <p:cNvPr id="26" name="Line 25">
            <a:extLst>
              <a:ext uri="{FF2B5EF4-FFF2-40B4-BE49-F238E27FC236}">
                <a16:creationId xmlns:a16="http://schemas.microsoft.com/office/drawing/2014/main" id="{03006401-B9DC-3C4A-AD01-A1C9C658318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989380" y="2111266"/>
            <a:ext cx="457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Line 26">
            <a:extLst>
              <a:ext uri="{FF2B5EF4-FFF2-40B4-BE49-F238E27FC236}">
                <a16:creationId xmlns:a16="http://schemas.microsoft.com/office/drawing/2014/main" id="{E2BB4D53-F350-774C-BFE1-4B55EE7F03E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532180" y="3178066"/>
            <a:ext cx="228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Line 27">
            <a:extLst>
              <a:ext uri="{FF2B5EF4-FFF2-40B4-BE49-F238E27FC236}">
                <a16:creationId xmlns:a16="http://schemas.microsoft.com/office/drawing/2014/main" id="{0F27F3B0-66E6-064F-822F-187410274D0C}"/>
              </a:ext>
            </a:extLst>
          </p:cNvPr>
          <p:cNvSpPr>
            <a:spLocks noChangeShapeType="1"/>
          </p:cNvSpPr>
          <p:nvPr/>
        </p:nvSpPr>
        <p:spPr bwMode="auto">
          <a:xfrm>
            <a:off x="6913180" y="3178066"/>
            <a:ext cx="3048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Line 28">
            <a:extLst>
              <a:ext uri="{FF2B5EF4-FFF2-40B4-BE49-F238E27FC236}">
                <a16:creationId xmlns:a16="http://schemas.microsoft.com/office/drawing/2014/main" id="{BD52A208-898B-024D-8352-E4A4A38D176F}"/>
              </a:ext>
            </a:extLst>
          </p:cNvPr>
          <p:cNvSpPr>
            <a:spLocks noChangeShapeType="1"/>
          </p:cNvSpPr>
          <p:nvPr/>
        </p:nvSpPr>
        <p:spPr bwMode="auto">
          <a:xfrm>
            <a:off x="7903780" y="2035066"/>
            <a:ext cx="685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" name="Line 29">
            <a:extLst>
              <a:ext uri="{FF2B5EF4-FFF2-40B4-BE49-F238E27FC236}">
                <a16:creationId xmlns:a16="http://schemas.microsoft.com/office/drawing/2014/main" id="{DABA9612-90C8-0F45-9914-FAF6C7AB4921}"/>
              </a:ext>
            </a:extLst>
          </p:cNvPr>
          <p:cNvSpPr>
            <a:spLocks noChangeShapeType="1"/>
          </p:cNvSpPr>
          <p:nvPr/>
        </p:nvSpPr>
        <p:spPr bwMode="auto">
          <a:xfrm>
            <a:off x="8741980" y="3178066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70530CA7-E490-1940-9660-8F9D5120545C}"/>
              </a:ext>
            </a:extLst>
          </p:cNvPr>
          <p:cNvSpPr txBox="1"/>
          <p:nvPr/>
        </p:nvSpPr>
        <p:spPr>
          <a:xfrm>
            <a:off x="175089" y="1654066"/>
            <a:ext cx="372425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</a:rPr>
              <a:t>search</a:t>
            </a:r>
            <a:r>
              <a:rPr lang="en-US" sz="2400" dirty="0"/>
              <a:t>( v )</a:t>
            </a:r>
          </a:p>
          <a:p>
            <a:r>
              <a:rPr lang="en-US" sz="2400" dirty="0">
                <a:solidFill>
                  <a:srgbClr val="00B050"/>
                </a:solidFill>
              </a:rPr>
              <a:t>    // visit v, e.g., print it out</a:t>
            </a:r>
          </a:p>
          <a:p>
            <a:r>
              <a:rPr lang="en-US" sz="2400" dirty="0"/>
              <a:t>    </a:t>
            </a:r>
            <a:r>
              <a:rPr lang="en-US" sz="2400" dirty="0">
                <a:solidFill>
                  <a:srgbClr val="0000FF"/>
                </a:solidFill>
              </a:rPr>
              <a:t>for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00B0F0"/>
                </a:solidFill>
              </a:rPr>
              <a:t>c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0000FF"/>
                </a:solidFill>
              </a:rPr>
              <a:t>in</a:t>
            </a:r>
            <a:r>
              <a:rPr lang="en-US" sz="2400" dirty="0"/>
              <a:t> </a:t>
            </a:r>
            <a:r>
              <a:rPr lang="en-US" sz="2400" dirty="0" err="1">
                <a:solidFill>
                  <a:srgbClr val="00B0F0"/>
                </a:solidFill>
              </a:rPr>
              <a:t>v</a:t>
            </a:r>
            <a:r>
              <a:rPr lang="en-US" sz="2400" dirty="0" err="1"/>
              <a:t>.getChildren</a:t>
            </a:r>
            <a:r>
              <a:rPr lang="en-US" sz="2400" dirty="0"/>
              <a:t>()</a:t>
            </a:r>
          </a:p>
          <a:p>
            <a:r>
              <a:rPr lang="en-US" sz="2400" dirty="0"/>
              <a:t>        search(c)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6EB5ECD-2FD6-BD4A-8FF6-FB905870B2F0}"/>
              </a:ext>
            </a:extLst>
          </p:cNvPr>
          <p:cNvSpPr txBox="1"/>
          <p:nvPr/>
        </p:nvSpPr>
        <p:spPr>
          <a:xfrm>
            <a:off x="388882" y="5906814"/>
            <a:ext cx="27158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Visited: A B C F D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2039BE9C-CC6A-734A-80F3-3AB5EF4AC680}"/>
              </a:ext>
            </a:extLst>
          </p:cNvPr>
          <p:cNvSpPr txBox="1"/>
          <p:nvPr/>
        </p:nvSpPr>
        <p:spPr>
          <a:xfrm>
            <a:off x="3672271" y="4888285"/>
            <a:ext cx="407910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FF0000"/>
                </a:solidFill>
              </a:rPr>
              <a:t>treeDFS</a:t>
            </a:r>
            <a:r>
              <a:rPr lang="en-US" sz="2400" dirty="0">
                <a:solidFill>
                  <a:srgbClr val="FF0000"/>
                </a:solidFill>
              </a:rPr>
              <a:t> used a stack.</a:t>
            </a:r>
          </a:p>
          <a:p>
            <a:r>
              <a:rPr lang="en-US" sz="2400" dirty="0">
                <a:solidFill>
                  <a:srgbClr val="FF0000"/>
                </a:solidFill>
              </a:rPr>
              <a:t>Is there a stack here?</a:t>
            </a:r>
          </a:p>
        </p:txBody>
      </p:sp>
      <p:sp>
        <p:nvSpPr>
          <p:cNvPr id="34" name="Freeform 33">
            <a:extLst>
              <a:ext uri="{FF2B5EF4-FFF2-40B4-BE49-F238E27FC236}">
                <a16:creationId xmlns:a16="http://schemas.microsoft.com/office/drawing/2014/main" id="{4CA55958-ED92-614C-8F1E-BA0CAD19A61F}"/>
              </a:ext>
            </a:extLst>
          </p:cNvPr>
          <p:cNvSpPr/>
          <p:nvPr/>
        </p:nvSpPr>
        <p:spPr>
          <a:xfrm>
            <a:off x="7409793" y="1660634"/>
            <a:ext cx="889367" cy="3300249"/>
          </a:xfrm>
          <a:custGeom>
            <a:avLst/>
            <a:gdLst>
              <a:gd name="connsiteX0" fmla="*/ 714704 w 889367"/>
              <a:gd name="connsiteY0" fmla="*/ 0 h 3300249"/>
              <a:gd name="connsiteX1" fmla="*/ 840828 w 889367"/>
              <a:gd name="connsiteY1" fmla="*/ 1776249 h 3300249"/>
              <a:gd name="connsiteX2" fmla="*/ 0 w 889367"/>
              <a:gd name="connsiteY2" fmla="*/ 3300249 h 33002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89367" h="3300249">
                <a:moveTo>
                  <a:pt x="714704" y="0"/>
                </a:moveTo>
                <a:cubicBezTo>
                  <a:pt x="837324" y="613104"/>
                  <a:pt x="959945" y="1226208"/>
                  <a:pt x="840828" y="1776249"/>
                </a:cubicBezTo>
                <a:cubicBezTo>
                  <a:pt x="721711" y="2326290"/>
                  <a:pt x="360855" y="2813269"/>
                  <a:pt x="0" y="3300249"/>
                </a:cubicBezTo>
              </a:path>
            </a:pathLst>
          </a:custGeom>
          <a:noFill/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807C7097-1D49-8D4F-8CF1-87718B793B74}"/>
              </a:ext>
            </a:extLst>
          </p:cNvPr>
          <p:cNvSpPr txBox="1"/>
          <p:nvPr/>
        </p:nvSpPr>
        <p:spPr>
          <a:xfrm>
            <a:off x="3700099" y="5812222"/>
            <a:ext cx="47502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The run-time stack keeping track of recursive calls!</a:t>
            </a:r>
          </a:p>
        </p:txBody>
      </p:sp>
    </p:spTree>
    <p:extLst>
      <p:ext uri="{BB962C8B-B14F-4D97-AF65-F5344CB8AC3E}">
        <p14:creationId xmlns:p14="http://schemas.microsoft.com/office/powerpoint/2010/main" val="4276363860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810896-ADC8-634A-9CD5-118F3BFB8A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algorithm is this?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9D353691-72EF-6C44-AE0E-E6C984C6ED84}"/>
              </a:ext>
            </a:extLst>
          </p:cNvPr>
          <p:cNvGrpSpPr>
            <a:grpSpLocks/>
          </p:cNvGrpSpPr>
          <p:nvPr/>
        </p:nvGrpSpPr>
        <p:grpSpPr bwMode="auto">
          <a:xfrm>
            <a:off x="7370380" y="1654066"/>
            <a:ext cx="533400" cy="533400"/>
            <a:chOff x="1824" y="2736"/>
            <a:chExt cx="336" cy="336"/>
          </a:xfrm>
        </p:grpSpPr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0DD67F40-19D5-A146-8E5E-0B0DEEE307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>
                <a:solidFill>
                  <a:srgbClr val="0000FF"/>
                </a:solidFill>
              </a:endParaRPr>
            </a:p>
          </p:txBody>
        </p:sp>
        <p:sp>
          <p:nvSpPr>
            <p:cNvPr id="6" name="Text Box 5">
              <a:extLst>
                <a:ext uri="{FF2B5EF4-FFF2-40B4-BE49-F238E27FC236}">
                  <a16:creationId xmlns:a16="http://schemas.microsoft.com/office/drawing/2014/main" id="{4268C0DB-C3DC-B647-9154-F01B2CBEFF2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dirty="0">
                  <a:solidFill>
                    <a:srgbClr val="0000FF"/>
                  </a:solidFill>
                </a:rPr>
                <a:t>A</a:t>
              </a:r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639CA878-1E2F-F548-B66F-04D027AD5C51}"/>
              </a:ext>
            </a:extLst>
          </p:cNvPr>
          <p:cNvGrpSpPr>
            <a:grpSpLocks/>
          </p:cNvGrpSpPr>
          <p:nvPr/>
        </p:nvGrpSpPr>
        <p:grpSpPr bwMode="auto">
          <a:xfrm>
            <a:off x="6608380" y="2644666"/>
            <a:ext cx="533400" cy="533400"/>
            <a:chOff x="1824" y="2736"/>
            <a:chExt cx="336" cy="336"/>
          </a:xfrm>
        </p:grpSpPr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28A1D2ED-A05B-9A44-AE93-3CBC89803B8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>
                <a:solidFill>
                  <a:srgbClr val="0000FF"/>
                </a:solidFill>
              </a:endParaRPr>
            </a:p>
          </p:txBody>
        </p:sp>
        <p:sp>
          <p:nvSpPr>
            <p:cNvPr id="9" name="Text Box 8">
              <a:extLst>
                <a:ext uri="{FF2B5EF4-FFF2-40B4-BE49-F238E27FC236}">
                  <a16:creationId xmlns:a16="http://schemas.microsoft.com/office/drawing/2014/main" id="{B52CC345-6DF9-5743-8E69-E3D7996E3A0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dirty="0">
                  <a:solidFill>
                    <a:srgbClr val="0000FF"/>
                  </a:solidFill>
                </a:rPr>
                <a:t>B</a:t>
              </a: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882E75F6-6B77-844A-B9F0-10560B13A1BC}"/>
              </a:ext>
            </a:extLst>
          </p:cNvPr>
          <p:cNvGrpSpPr>
            <a:grpSpLocks/>
          </p:cNvGrpSpPr>
          <p:nvPr/>
        </p:nvGrpSpPr>
        <p:grpSpPr bwMode="auto">
          <a:xfrm>
            <a:off x="6227380" y="3863866"/>
            <a:ext cx="533400" cy="533400"/>
            <a:chOff x="1824" y="2736"/>
            <a:chExt cx="336" cy="336"/>
          </a:xfrm>
        </p:grpSpPr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D332313E-4A3C-824B-A366-2A3666C897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>
                <a:solidFill>
                  <a:srgbClr val="0000FF"/>
                </a:solidFill>
              </a:endParaRPr>
            </a:p>
          </p:txBody>
        </p:sp>
        <p:sp>
          <p:nvSpPr>
            <p:cNvPr id="12" name="Text Box 11">
              <a:extLst>
                <a:ext uri="{FF2B5EF4-FFF2-40B4-BE49-F238E27FC236}">
                  <a16:creationId xmlns:a16="http://schemas.microsoft.com/office/drawing/2014/main" id="{DDDF0EF8-1F20-6D46-8067-B0666C598FC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dirty="0">
                  <a:solidFill>
                    <a:srgbClr val="0000FF"/>
                  </a:solidFill>
                </a:rPr>
                <a:t>C</a:t>
              </a: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AB68BB81-40CB-3240-8E22-AF01C2195ECE}"/>
              </a:ext>
            </a:extLst>
          </p:cNvPr>
          <p:cNvGrpSpPr>
            <a:grpSpLocks/>
          </p:cNvGrpSpPr>
          <p:nvPr/>
        </p:nvGrpSpPr>
        <p:grpSpPr bwMode="auto">
          <a:xfrm>
            <a:off x="8437180" y="2644666"/>
            <a:ext cx="533400" cy="533400"/>
            <a:chOff x="1824" y="2736"/>
            <a:chExt cx="336" cy="336"/>
          </a:xfrm>
        </p:grpSpPr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73B757F7-AB5E-0A4C-94DD-A7FC36DA5F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5" name="Text Box 14">
              <a:extLst>
                <a:ext uri="{FF2B5EF4-FFF2-40B4-BE49-F238E27FC236}">
                  <a16:creationId xmlns:a16="http://schemas.microsoft.com/office/drawing/2014/main" id="{51A13319-053D-DA46-9F5B-D397466DBD4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dirty="0"/>
                <a:t>E</a:t>
              </a: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CFBE277F-6E18-E74D-872C-28DEF4FBB5D5}"/>
              </a:ext>
            </a:extLst>
          </p:cNvPr>
          <p:cNvGrpSpPr>
            <a:grpSpLocks/>
          </p:cNvGrpSpPr>
          <p:nvPr/>
        </p:nvGrpSpPr>
        <p:grpSpPr bwMode="auto">
          <a:xfrm>
            <a:off x="7446580" y="2720866"/>
            <a:ext cx="533400" cy="533400"/>
            <a:chOff x="1824" y="2736"/>
            <a:chExt cx="336" cy="336"/>
          </a:xfrm>
        </p:grpSpPr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6220CAE0-D0F3-5A45-A4B6-47D096BC9B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>
                <a:solidFill>
                  <a:srgbClr val="0000FF"/>
                </a:solidFill>
              </a:endParaRPr>
            </a:p>
          </p:txBody>
        </p:sp>
        <p:sp>
          <p:nvSpPr>
            <p:cNvPr id="18" name="Text Box 17">
              <a:extLst>
                <a:ext uri="{FF2B5EF4-FFF2-40B4-BE49-F238E27FC236}">
                  <a16:creationId xmlns:a16="http://schemas.microsoft.com/office/drawing/2014/main" id="{49241FEB-FD3C-B649-9575-1F6697CB6C6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dirty="0">
                  <a:solidFill>
                    <a:srgbClr val="0000FF"/>
                  </a:solidFill>
                </a:rPr>
                <a:t>D</a:t>
              </a:r>
            </a:p>
          </p:txBody>
        </p:sp>
      </p:grpSp>
      <p:sp>
        <p:nvSpPr>
          <p:cNvPr id="19" name="Line 18">
            <a:extLst>
              <a:ext uri="{FF2B5EF4-FFF2-40B4-BE49-F238E27FC236}">
                <a16:creationId xmlns:a16="http://schemas.microsoft.com/office/drawing/2014/main" id="{AD882954-58C3-2043-B05E-7C7A2F062DF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751380" y="2187466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60ADD438-659D-3A45-A27B-447C06F44CAB}"/>
              </a:ext>
            </a:extLst>
          </p:cNvPr>
          <p:cNvGrpSpPr>
            <a:grpSpLocks/>
          </p:cNvGrpSpPr>
          <p:nvPr/>
        </p:nvGrpSpPr>
        <p:grpSpPr bwMode="auto">
          <a:xfrm>
            <a:off x="6989380" y="3863866"/>
            <a:ext cx="533400" cy="533400"/>
            <a:chOff x="1824" y="2736"/>
            <a:chExt cx="336" cy="336"/>
          </a:xfrm>
        </p:grpSpPr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3480D0AA-9FAA-2941-9107-10FE97CDDB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>
                <a:solidFill>
                  <a:srgbClr val="0000FF"/>
                </a:solidFill>
              </a:endParaRPr>
            </a:p>
          </p:txBody>
        </p:sp>
        <p:sp>
          <p:nvSpPr>
            <p:cNvPr id="22" name="Text Box 21">
              <a:extLst>
                <a:ext uri="{FF2B5EF4-FFF2-40B4-BE49-F238E27FC236}">
                  <a16:creationId xmlns:a16="http://schemas.microsoft.com/office/drawing/2014/main" id="{C9025382-52A4-1E4A-9B59-7AB31142219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>
                  <a:solidFill>
                    <a:srgbClr val="0000FF"/>
                  </a:solidFill>
                </a:rPr>
                <a:t>F</a:t>
              </a: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093509E3-60C7-DE4B-AE23-A798EFA46679}"/>
              </a:ext>
            </a:extLst>
          </p:cNvPr>
          <p:cNvGrpSpPr>
            <a:grpSpLocks/>
          </p:cNvGrpSpPr>
          <p:nvPr/>
        </p:nvGrpSpPr>
        <p:grpSpPr bwMode="auto">
          <a:xfrm>
            <a:off x="8513380" y="3863866"/>
            <a:ext cx="533400" cy="533400"/>
            <a:chOff x="1824" y="2736"/>
            <a:chExt cx="336" cy="336"/>
          </a:xfrm>
        </p:grpSpPr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CC281352-CF8E-3341-B93D-153F7BF53C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5" name="Text Box 24">
              <a:extLst>
                <a:ext uri="{FF2B5EF4-FFF2-40B4-BE49-F238E27FC236}">
                  <a16:creationId xmlns:a16="http://schemas.microsoft.com/office/drawing/2014/main" id="{1E6BE56B-8A20-9041-9635-F54E2B1341D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G</a:t>
              </a:r>
            </a:p>
          </p:txBody>
        </p:sp>
      </p:grpSp>
      <p:sp>
        <p:nvSpPr>
          <p:cNvPr id="26" name="Line 25">
            <a:extLst>
              <a:ext uri="{FF2B5EF4-FFF2-40B4-BE49-F238E27FC236}">
                <a16:creationId xmlns:a16="http://schemas.microsoft.com/office/drawing/2014/main" id="{03006401-B9DC-3C4A-AD01-A1C9C658318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989380" y="2111266"/>
            <a:ext cx="457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Line 26">
            <a:extLst>
              <a:ext uri="{FF2B5EF4-FFF2-40B4-BE49-F238E27FC236}">
                <a16:creationId xmlns:a16="http://schemas.microsoft.com/office/drawing/2014/main" id="{E2BB4D53-F350-774C-BFE1-4B55EE7F03E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532180" y="3178066"/>
            <a:ext cx="228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Line 27">
            <a:extLst>
              <a:ext uri="{FF2B5EF4-FFF2-40B4-BE49-F238E27FC236}">
                <a16:creationId xmlns:a16="http://schemas.microsoft.com/office/drawing/2014/main" id="{0F27F3B0-66E6-064F-822F-187410274D0C}"/>
              </a:ext>
            </a:extLst>
          </p:cNvPr>
          <p:cNvSpPr>
            <a:spLocks noChangeShapeType="1"/>
          </p:cNvSpPr>
          <p:nvPr/>
        </p:nvSpPr>
        <p:spPr bwMode="auto">
          <a:xfrm>
            <a:off x="6913180" y="3178066"/>
            <a:ext cx="3048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Line 28">
            <a:extLst>
              <a:ext uri="{FF2B5EF4-FFF2-40B4-BE49-F238E27FC236}">
                <a16:creationId xmlns:a16="http://schemas.microsoft.com/office/drawing/2014/main" id="{BD52A208-898B-024D-8352-E4A4A38D176F}"/>
              </a:ext>
            </a:extLst>
          </p:cNvPr>
          <p:cNvSpPr>
            <a:spLocks noChangeShapeType="1"/>
          </p:cNvSpPr>
          <p:nvPr/>
        </p:nvSpPr>
        <p:spPr bwMode="auto">
          <a:xfrm>
            <a:off x="7903780" y="2035066"/>
            <a:ext cx="685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" name="Line 29">
            <a:extLst>
              <a:ext uri="{FF2B5EF4-FFF2-40B4-BE49-F238E27FC236}">
                <a16:creationId xmlns:a16="http://schemas.microsoft.com/office/drawing/2014/main" id="{DABA9612-90C8-0F45-9914-FAF6C7AB4921}"/>
              </a:ext>
            </a:extLst>
          </p:cNvPr>
          <p:cNvSpPr>
            <a:spLocks noChangeShapeType="1"/>
          </p:cNvSpPr>
          <p:nvPr/>
        </p:nvSpPr>
        <p:spPr bwMode="auto">
          <a:xfrm>
            <a:off x="8741980" y="3178066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70530CA7-E490-1940-9660-8F9D5120545C}"/>
              </a:ext>
            </a:extLst>
          </p:cNvPr>
          <p:cNvSpPr txBox="1"/>
          <p:nvPr/>
        </p:nvSpPr>
        <p:spPr>
          <a:xfrm>
            <a:off x="175089" y="1654066"/>
            <a:ext cx="372425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</a:rPr>
              <a:t>search</a:t>
            </a:r>
            <a:r>
              <a:rPr lang="en-US" sz="2400" dirty="0"/>
              <a:t>( v )</a:t>
            </a:r>
          </a:p>
          <a:p>
            <a:r>
              <a:rPr lang="en-US" sz="2400" dirty="0">
                <a:solidFill>
                  <a:srgbClr val="00B050"/>
                </a:solidFill>
              </a:rPr>
              <a:t>    // visit v, e.g., print it out</a:t>
            </a:r>
          </a:p>
          <a:p>
            <a:r>
              <a:rPr lang="en-US" sz="2400" dirty="0"/>
              <a:t>    </a:t>
            </a:r>
            <a:r>
              <a:rPr lang="en-US" sz="2400" dirty="0">
                <a:solidFill>
                  <a:srgbClr val="0000FF"/>
                </a:solidFill>
              </a:rPr>
              <a:t>for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00B0F0"/>
                </a:solidFill>
              </a:rPr>
              <a:t>c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0000FF"/>
                </a:solidFill>
              </a:rPr>
              <a:t>in</a:t>
            </a:r>
            <a:r>
              <a:rPr lang="en-US" sz="2400" dirty="0"/>
              <a:t> </a:t>
            </a:r>
            <a:r>
              <a:rPr lang="en-US" sz="2400" dirty="0" err="1">
                <a:solidFill>
                  <a:srgbClr val="00B0F0"/>
                </a:solidFill>
              </a:rPr>
              <a:t>v</a:t>
            </a:r>
            <a:r>
              <a:rPr lang="en-US" sz="2400" dirty="0" err="1"/>
              <a:t>.getChildren</a:t>
            </a:r>
            <a:r>
              <a:rPr lang="en-US" sz="2400" dirty="0"/>
              <a:t>()</a:t>
            </a:r>
          </a:p>
          <a:p>
            <a:r>
              <a:rPr lang="en-US" sz="2400" dirty="0"/>
              <a:t>        search(c)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6EB5ECD-2FD6-BD4A-8FF6-FB905870B2F0}"/>
              </a:ext>
            </a:extLst>
          </p:cNvPr>
          <p:cNvSpPr txBox="1"/>
          <p:nvPr/>
        </p:nvSpPr>
        <p:spPr>
          <a:xfrm>
            <a:off x="388882" y="5906814"/>
            <a:ext cx="27158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Visited: A B C F D</a:t>
            </a:r>
          </a:p>
        </p:txBody>
      </p:sp>
    </p:spTree>
    <p:extLst>
      <p:ext uri="{BB962C8B-B14F-4D97-AF65-F5344CB8AC3E}">
        <p14:creationId xmlns:p14="http://schemas.microsoft.com/office/powerpoint/2010/main" val="2127725026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810896-ADC8-634A-9CD5-118F3BFB8A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algorithm is this?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9D353691-72EF-6C44-AE0E-E6C984C6ED84}"/>
              </a:ext>
            </a:extLst>
          </p:cNvPr>
          <p:cNvGrpSpPr>
            <a:grpSpLocks/>
          </p:cNvGrpSpPr>
          <p:nvPr/>
        </p:nvGrpSpPr>
        <p:grpSpPr bwMode="auto">
          <a:xfrm>
            <a:off x="7370380" y="1654066"/>
            <a:ext cx="533400" cy="533400"/>
            <a:chOff x="1824" y="2736"/>
            <a:chExt cx="336" cy="336"/>
          </a:xfrm>
        </p:grpSpPr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0DD67F40-19D5-A146-8E5E-0B0DEEE307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>
                <a:solidFill>
                  <a:srgbClr val="0000FF"/>
                </a:solidFill>
              </a:endParaRPr>
            </a:p>
          </p:txBody>
        </p:sp>
        <p:sp>
          <p:nvSpPr>
            <p:cNvPr id="6" name="Text Box 5">
              <a:extLst>
                <a:ext uri="{FF2B5EF4-FFF2-40B4-BE49-F238E27FC236}">
                  <a16:creationId xmlns:a16="http://schemas.microsoft.com/office/drawing/2014/main" id="{4268C0DB-C3DC-B647-9154-F01B2CBEFF2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dirty="0">
                  <a:solidFill>
                    <a:srgbClr val="0000FF"/>
                  </a:solidFill>
                </a:rPr>
                <a:t>A</a:t>
              </a:r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639CA878-1E2F-F548-B66F-04D027AD5C51}"/>
              </a:ext>
            </a:extLst>
          </p:cNvPr>
          <p:cNvGrpSpPr>
            <a:grpSpLocks/>
          </p:cNvGrpSpPr>
          <p:nvPr/>
        </p:nvGrpSpPr>
        <p:grpSpPr bwMode="auto">
          <a:xfrm>
            <a:off x="6608380" y="2644666"/>
            <a:ext cx="533400" cy="533400"/>
            <a:chOff x="1824" y="2736"/>
            <a:chExt cx="336" cy="336"/>
          </a:xfrm>
        </p:grpSpPr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28A1D2ED-A05B-9A44-AE93-3CBC89803B8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>
                <a:solidFill>
                  <a:srgbClr val="0000FF"/>
                </a:solidFill>
              </a:endParaRPr>
            </a:p>
          </p:txBody>
        </p:sp>
        <p:sp>
          <p:nvSpPr>
            <p:cNvPr id="9" name="Text Box 8">
              <a:extLst>
                <a:ext uri="{FF2B5EF4-FFF2-40B4-BE49-F238E27FC236}">
                  <a16:creationId xmlns:a16="http://schemas.microsoft.com/office/drawing/2014/main" id="{B52CC345-6DF9-5743-8E69-E3D7996E3A0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dirty="0">
                  <a:solidFill>
                    <a:srgbClr val="0000FF"/>
                  </a:solidFill>
                </a:rPr>
                <a:t>B</a:t>
              </a: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882E75F6-6B77-844A-B9F0-10560B13A1BC}"/>
              </a:ext>
            </a:extLst>
          </p:cNvPr>
          <p:cNvGrpSpPr>
            <a:grpSpLocks/>
          </p:cNvGrpSpPr>
          <p:nvPr/>
        </p:nvGrpSpPr>
        <p:grpSpPr bwMode="auto">
          <a:xfrm>
            <a:off x="6227380" y="3863866"/>
            <a:ext cx="533400" cy="533400"/>
            <a:chOff x="1824" y="2736"/>
            <a:chExt cx="336" cy="336"/>
          </a:xfrm>
        </p:grpSpPr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D332313E-4A3C-824B-A366-2A3666C897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>
                <a:solidFill>
                  <a:srgbClr val="0000FF"/>
                </a:solidFill>
              </a:endParaRPr>
            </a:p>
          </p:txBody>
        </p:sp>
        <p:sp>
          <p:nvSpPr>
            <p:cNvPr id="12" name="Text Box 11">
              <a:extLst>
                <a:ext uri="{FF2B5EF4-FFF2-40B4-BE49-F238E27FC236}">
                  <a16:creationId xmlns:a16="http://schemas.microsoft.com/office/drawing/2014/main" id="{DDDF0EF8-1F20-6D46-8067-B0666C598FC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dirty="0">
                  <a:solidFill>
                    <a:srgbClr val="0000FF"/>
                  </a:solidFill>
                </a:rPr>
                <a:t>C</a:t>
              </a: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AB68BB81-40CB-3240-8E22-AF01C2195ECE}"/>
              </a:ext>
            </a:extLst>
          </p:cNvPr>
          <p:cNvGrpSpPr>
            <a:grpSpLocks/>
          </p:cNvGrpSpPr>
          <p:nvPr/>
        </p:nvGrpSpPr>
        <p:grpSpPr bwMode="auto">
          <a:xfrm>
            <a:off x="8437180" y="2644666"/>
            <a:ext cx="533400" cy="533400"/>
            <a:chOff x="1824" y="2736"/>
            <a:chExt cx="336" cy="336"/>
          </a:xfrm>
        </p:grpSpPr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73B757F7-AB5E-0A4C-94DD-A7FC36DA5F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>
                <a:solidFill>
                  <a:srgbClr val="0000FF"/>
                </a:solidFill>
              </a:endParaRPr>
            </a:p>
          </p:txBody>
        </p:sp>
        <p:sp>
          <p:nvSpPr>
            <p:cNvPr id="15" name="Text Box 14">
              <a:extLst>
                <a:ext uri="{FF2B5EF4-FFF2-40B4-BE49-F238E27FC236}">
                  <a16:creationId xmlns:a16="http://schemas.microsoft.com/office/drawing/2014/main" id="{51A13319-053D-DA46-9F5B-D397466DBD4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dirty="0">
                  <a:solidFill>
                    <a:srgbClr val="0000FF"/>
                  </a:solidFill>
                </a:rPr>
                <a:t>E</a:t>
              </a: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CFBE277F-6E18-E74D-872C-28DEF4FBB5D5}"/>
              </a:ext>
            </a:extLst>
          </p:cNvPr>
          <p:cNvGrpSpPr>
            <a:grpSpLocks/>
          </p:cNvGrpSpPr>
          <p:nvPr/>
        </p:nvGrpSpPr>
        <p:grpSpPr bwMode="auto">
          <a:xfrm>
            <a:off x="7446580" y="2720866"/>
            <a:ext cx="533400" cy="533400"/>
            <a:chOff x="1824" y="2736"/>
            <a:chExt cx="336" cy="336"/>
          </a:xfrm>
        </p:grpSpPr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6220CAE0-D0F3-5A45-A4B6-47D096BC9B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>
                <a:solidFill>
                  <a:srgbClr val="0000FF"/>
                </a:solidFill>
              </a:endParaRPr>
            </a:p>
          </p:txBody>
        </p:sp>
        <p:sp>
          <p:nvSpPr>
            <p:cNvPr id="18" name="Text Box 17">
              <a:extLst>
                <a:ext uri="{FF2B5EF4-FFF2-40B4-BE49-F238E27FC236}">
                  <a16:creationId xmlns:a16="http://schemas.microsoft.com/office/drawing/2014/main" id="{49241FEB-FD3C-B649-9575-1F6697CB6C6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dirty="0">
                  <a:solidFill>
                    <a:srgbClr val="0000FF"/>
                  </a:solidFill>
                </a:rPr>
                <a:t>D</a:t>
              </a:r>
            </a:p>
          </p:txBody>
        </p:sp>
      </p:grpSp>
      <p:sp>
        <p:nvSpPr>
          <p:cNvPr id="19" name="Line 18">
            <a:extLst>
              <a:ext uri="{FF2B5EF4-FFF2-40B4-BE49-F238E27FC236}">
                <a16:creationId xmlns:a16="http://schemas.microsoft.com/office/drawing/2014/main" id="{AD882954-58C3-2043-B05E-7C7A2F062DF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751380" y="2187466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60ADD438-659D-3A45-A27B-447C06F44CAB}"/>
              </a:ext>
            </a:extLst>
          </p:cNvPr>
          <p:cNvGrpSpPr>
            <a:grpSpLocks/>
          </p:cNvGrpSpPr>
          <p:nvPr/>
        </p:nvGrpSpPr>
        <p:grpSpPr bwMode="auto">
          <a:xfrm>
            <a:off x="6989380" y="3863866"/>
            <a:ext cx="533400" cy="533400"/>
            <a:chOff x="1824" y="2736"/>
            <a:chExt cx="336" cy="336"/>
          </a:xfrm>
        </p:grpSpPr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3480D0AA-9FAA-2941-9107-10FE97CDDB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>
                <a:solidFill>
                  <a:srgbClr val="0000FF"/>
                </a:solidFill>
              </a:endParaRPr>
            </a:p>
          </p:txBody>
        </p:sp>
        <p:sp>
          <p:nvSpPr>
            <p:cNvPr id="22" name="Text Box 21">
              <a:extLst>
                <a:ext uri="{FF2B5EF4-FFF2-40B4-BE49-F238E27FC236}">
                  <a16:creationId xmlns:a16="http://schemas.microsoft.com/office/drawing/2014/main" id="{C9025382-52A4-1E4A-9B59-7AB31142219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>
                  <a:solidFill>
                    <a:srgbClr val="0000FF"/>
                  </a:solidFill>
                </a:rPr>
                <a:t>F</a:t>
              </a: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093509E3-60C7-DE4B-AE23-A798EFA46679}"/>
              </a:ext>
            </a:extLst>
          </p:cNvPr>
          <p:cNvGrpSpPr>
            <a:grpSpLocks/>
          </p:cNvGrpSpPr>
          <p:nvPr/>
        </p:nvGrpSpPr>
        <p:grpSpPr bwMode="auto">
          <a:xfrm>
            <a:off x="8513380" y="3863866"/>
            <a:ext cx="533400" cy="533400"/>
            <a:chOff x="1824" y="2736"/>
            <a:chExt cx="336" cy="336"/>
          </a:xfrm>
        </p:grpSpPr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CC281352-CF8E-3341-B93D-153F7BF53C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>
                <a:solidFill>
                  <a:srgbClr val="0000FF"/>
                </a:solidFill>
              </a:endParaRPr>
            </a:p>
          </p:txBody>
        </p:sp>
        <p:sp>
          <p:nvSpPr>
            <p:cNvPr id="25" name="Text Box 24">
              <a:extLst>
                <a:ext uri="{FF2B5EF4-FFF2-40B4-BE49-F238E27FC236}">
                  <a16:creationId xmlns:a16="http://schemas.microsoft.com/office/drawing/2014/main" id="{1E6BE56B-8A20-9041-9635-F54E2B1341D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>
                  <a:solidFill>
                    <a:srgbClr val="0000FF"/>
                  </a:solidFill>
                </a:rPr>
                <a:t>G</a:t>
              </a:r>
            </a:p>
          </p:txBody>
        </p:sp>
      </p:grpSp>
      <p:sp>
        <p:nvSpPr>
          <p:cNvPr id="26" name="Line 25">
            <a:extLst>
              <a:ext uri="{FF2B5EF4-FFF2-40B4-BE49-F238E27FC236}">
                <a16:creationId xmlns:a16="http://schemas.microsoft.com/office/drawing/2014/main" id="{03006401-B9DC-3C4A-AD01-A1C9C658318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989380" y="2111266"/>
            <a:ext cx="457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Line 26">
            <a:extLst>
              <a:ext uri="{FF2B5EF4-FFF2-40B4-BE49-F238E27FC236}">
                <a16:creationId xmlns:a16="http://schemas.microsoft.com/office/drawing/2014/main" id="{E2BB4D53-F350-774C-BFE1-4B55EE7F03E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532180" y="3178066"/>
            <a:ext cx="228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Line 27">
            <a:extLst>
              <a:ext uri="{FF2B5EF4-FFF2-40B4-BE49-F238E27FC236}">
                <a16:creationId xmlns:a16="http://schemas.microsoft.com/office/drawing/2014/main" id="{0F27F3B0-66E6-064F-822F-187410274D0C}"/>
              </a:ext>
            </a:extLst>
          </p:cNvPr>
          <p:cNvSpPr>
            <a:spLocks noChangeShapeType="1"/>
          </p:cNvSpPr>
          <p:nvPr/>
        </p:nvSpPr>
        <p:spPr bwMode="auto">
          <a:xfrm>
            <a:off x="6913180" y="3178066"/>
            <a:ext cx="3048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Line 28">
            <a:extLst>
              <a:ext uri="{FF2B5EF4-FFF2-40B4-BE49-F238E27FC236}">
                <a16:creationId xmlns:a16="http://schemas.microsoft.com/office/drawing/2014/main" id="{BD52A208-898B-024D-8352-E4A4A38D176F}"/>
              </a:ext>
            </a:extLst>
          </p:cNvPr>
          <p:cNvSpPr>
            <a:spLocks noChangeShapeType="1"/>
          </p:cNvSpPr>
          <p:nvPr/>
        </p:nvSpPr>
        <p:spPr bwMode="auto">
          <a:xfrm>
            <a:off x="7903780" y="2035066"/>
            <a:ext cx="685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" name="Line 29">
            <a:extLst>
              <a:ext uri="{FF2B5EF4-FFF2-40B4-BE49-F238E27FC236}">
                <a16:creationId xmlns:a16="http://schemas.microsoft.com/office/drawing/2014/main" id="{DABA9612-90C8-0F45-9914-FAF6C7AB4921}"/>
              </a:ext>
            </a:extLst>
          </p:cNvPr>
          <p:cNvSpPr>
            <a:spLocks noChangeShapeType="1"/>
          </p:cNvSpPr>
          <p:nvPr/>
        </p:nvSpPr>
        <p:spPr bwMode="auto">
          <a:xfrm>
            <a:off x="8741980" y="3178066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srgbClr val="0000FF"/>
              </a:solidFill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70530CA7-E490-1940-9660-8F9D5120545C}"/>
              </a:ext>
            </a:extLst>
          </p:cNvPr>
          <p:cNvSpPr txBox="1"/>
          <p:nvPr/>
        </p:nvSpPr>
        <p:spPr>
          <a:xfrm>
            <a:off x="175089" y="1654066"/>
            <a:ext cx="372425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</a:rPr>
              <a:t>search</a:t>
            </a:r>
            <a:r>
              <a:rPr lang="en-US" sz="2400" dirty="0"/>
              <a:t>( v )</a:t>
            </a:r>
          </a:p>
          <a:p>
            <a:r>
              <a:rPr lang="en-US" sz="2400" dirty="0">
                <a:solidFill>
                  <a:srgbClr val="00B050"/>
                </a:solidFill>
              </a:rPr>
              <a:t>    // visit v, e.g., print it out</a:t>
            </a:r>
          </a:p>
          <a:p>
            <a:r>
              <a:rPr lang="en-US" sz="2400" dirty="0"/>
              <a:t>    </a:t>
            </a:r>
            <a:r>
              <a:rPr lang="en-US" sz="2400" dirty="0">
                <a:solidFill>
                  <a:srgbClr val="0000FF"/>
                </a:solidFill>
              </a:rPr>
              <a:t>for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00B0F0"/>
                </a:solidFill>
              </a:rPr>
              <a:t>c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0000FF"/>
                </a:solidFill>
              </a:rPr>
              <a:t>in</a:t>
            </a:r>
            <a:r>
              <a:rPr lang="en-US" sz="2400" dirty="0"/>
              <a:t> </a:t>
            </a:r>
            <a:r>
              <a:rPr lang="en-US" sz="2400" dirty="0" err="1">
                <a:solidFill>
                  <a:srgbClr val="00B0F0"/>
                </a:solidFill>
              </a:rPr>
              <a:t>v</a:t>
            </a:r>
            <a:r>
              <a:rPr lang="en-US" sz="2400" dirty="0" err="1"/>
              <a:t>.getChildren</a:t>
            </a:r>
            <a:r>
              <a:rPr lang="en-US" sz="2400" dirty="0"/>
              <a:t>()</a:t>
            </a:r>
          </a:p>
          <a:p>
            <a:r>
              <a:rPr lang="en-US" sz="2400" dirty="0"/>
              <a:t>        search(c)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6EB5ECD-2FD6-BD4A-8FF6-FB905870B2F0}"/>
              </a:ext>
            </a:extLst>
          </p:cNvPr>
          <p:cNvSpPr txBox="1"/>
          <p:nvPr/>
        </p:nvSpPr>
        <p:spPr>
          <a:xfrm>
            <a:off x="388882" y="5906814"/>
            <a:ext cx="33489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Visited: A B C F D </a:t>
            </a:r>
            <a:r>
              <a:rPr lang="en-US" sz="2800" dirty="0">
                <a:solidFill>
                  <a:srgbClr val="0000FF"/>
                </a:solidFill>
              </a:rPr>
              <a:t>E G</a:t>
            </a:r>
          </a:p>
        </p:txBody>
      </p:sp>
    </p:spTree>
    <p:extLst>
      <p:ext uri="{BB962C8B-B14F-4D97-AF65-F5344CB8AC3E}">
        <p14:creationId xmlns:p14="http://schemas.microsoft.com/office/powerpoint/2010/main" val="2529684855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CDF96E-263D-2948-88B6-E91B4A4FAB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DFS versions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A87E308-0257-0F44-B003-832EF1A8701F}"/>
              </a:ext>
            </a:extLst>
          </p:cNvPr>
          <p:cNvSpPr txBox="1"/>
          <p:nvPr/>
        </p:nvSpPr>
        <p:spPr>
          <a:xfrm>
            <a:off x="418175" y="4161967"/>
            <a:ext cx="504035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C00000"/>
                </a:solidFill>
              </a:rPr>
              <a:t>treeSearch</a:t>
            </a:r>
            <a:r>
              <a:rPr lang="en-US" sz="2400" dirty="0"/>
              <a:t>( </a:t>
            </a:r>
            <a:r>
              <a:rPr lang="en-US" sz="2400" dirty="0" err="1">
                <a:solidFill>
                  <a:srgbClr val="00B0F0"/>
                </a:solidFill>
              </a:rPr>
              <a:t>toVisit</a:t>
            </a:r>
            <a:r>
              <a:rPr lang="en-US" sz="2400" dirty="0"/>
              <a:t> )</a:t>
            </a:r>
          </a:p>
          <a:p>
            <a:r>
              <a:rPr lang="en-US" sz="2400" dirty="0"/>
              <a:t>     </a:t>
            </a:r>
            <a:r>
              <a:rPr lang="en-US" sz="2400" dirty="0">
                <a:solidFill>
                  <a:srgbClr val="0000FF"/>
                </a:solidFill>
              </a:rPr>
              <a:t>while</a:t>
            </a:r>
            <a:r>
              <a:rPr lang="en-US" sz="2400" dirty="0"/>
              <a:t> !</a:t>
            </a:r>
            <a:r>
              <a:rPr lang="en-US" sz="2400" dirty="0" err="1">
                <a:solidFill>
                  <a:srgbClr val="00B0F0"/>
                </a:solidFill>
              </a:rPr>
              <a:t>toVisit</a:t>
            </a:r>
            <a:r>
              <a:rPr lang="en-US" sz="2400" dirty="0" err="1"/>
              <a:t>.empty</a:t>
            </a:r>
            <a:r>
              <a:rPr lang="en-US" sz="2400" dirty="0"/>
              <a:t>()</a:t>
            </a:r>
          </a:p>
          <a:p>
            <a:r>
              <a:rPr lang="en-US" sz="2400" dirty="0"/>
              <a:t>          </a:t>
            </a:r>
            <a:r>
              <a:rPr lang="en-US" sz="2400" dirty="0">
                <a:solidFill>
                  <a:srgbClr val="00B0F0"/>
                </a:solidFill>
              </a:rPr>
              <a:t>v</a:t>
            </a:r>
            <a:r>
              <a:rPr lang="en-US" sz="2400" dirty="0"/>
              <a:t> = </a:t>
            </a:r>
            <a:r>
              <a:rPr lang="en-US" sz="2400" dirty="0" err="1">
                <a:solidFill>
                  <a:srgbClr val="00B0F0"/>
                </a:solidFill>
              </a:rPr>
              <a:t>toVisit</a:t>
            </a:r>
            <a:r>
              <a:rPr lang="en-US" sz="2400" dirty="0" err="1"/>
              <a:t>.remove</a:t>
            </a:r>
            <a:r>
              <a:rPr lang="en-US" sz="2400" dirty="0"/>
              <a:t>()</a:t>
            </a:r>
          </a:p>
          <a:p>
            <a:r>
              <a:rPr lang="en-US" sz="2400" dirty="0"/>
              <a:t>          </a:t>
            </a:r>
            <a:r>
              <a:rPr lang="en-US" sz="2400" dirty="0">
                <a:solidFill>
                  <a:srgbClr val="00B050"/>
                </a:solidFill>
              </a:rPr>
              <a:t>// visit v, e.g., print it out</a:t>
            </a:r>
          </a:p>
          <a:p>
            <a:r>
              <a:rPr lang="en-US" sz="2400" dirty="0"/>
              <a:t>          </a:t>
            </a:r>
            <a:r>
              <a:rPr lang="en-US" sz="2400" dirty="0">
                <a:solidFill>
                  <a:srgbClr val="0000FF"/>
                </a:solidFill>
              </a:rPr>
              <a:t>for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00B0F0"/>
                </a:solidFill>
              </a:rPr>
              <a:t>c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0000FF"/>
                </a:solidFill>
              </a:rPr>
              <a:t>in</a:t>
            </a:r>
            <a:r>
              <a:rPr lang="en-US" sz="2400" dirty="0"/>
              <a:t> </a:t>
            </a:r>
            <a:r>
              <a:rPr lang="en-US" sz="2400" dirty="0" err="1">
                <a:solidFill>
                  <a:srgbClr val="00B0F0"/>
                </a:solidFill>
              </a:rPr>
              <a:t>v</a:t>
            </a:r>
            <a:r>
              <a:rPr lang="en-US" sz="2400" dirty="0" err="1"/>
              <a:t>.getChildren</a:t>
            </a:r>
            <a:r>
              <a:rPr lang="en-US" sz="2400" dirty="0"/>
              <a:t>()</a:t>
            </a:r>
          </a:p>
          <a:p>
            <a:r>
              <a:rPr lang="en-US" sz="2400" dirty="0"/>
              <a:t>               </a:t>
            </a:r>
            <a:r>
              <a:rPr lang="en-US" sz="2400" dirty="0" err="1">
                <a:solidFill>
                  <a:srgbClr val="00B0F0"/>
                </a:solidFill>
              </a:rPr>
              <a:t>toVisit</a:t>
            </a:r>
            <a:r>
              <a:rPr lang="en-US" sz="2400" dirty="0" err="1"/>
              <a:t>.add</a:t>
            </a:r>
            <a:r>
              <a:rPr lang="en-US" sz="2400" dirty="0"/>
              <a:t>(c)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0EDDB5C-8915-C649-AC5B-B65DFC2AF817}"/>
              </a:ext>
            </a:extLst>
          </p:cNvPr>
          <p:cNvSpPr txBox="1"/>
          <p:nvPr/>
        </p:nvSpPr>
        <p:spPr>
          <a:xfrm>
            <a:off x="418175" y="2009400"/>
            <a:ext cx="268532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C00000"/>
                </a:solidFill>
              </a:rPr>
              <a:t>treeDFS</a:t>
            </a:r>
            <a:r>
              <a:rPr lang="en-US" sz="2400" dirty="0"/>
              <a:t>( </a:t>
            </a:r>
            <a:r>
              <a:rPr lang="en-US" sz="2400" dirty="0">
                <a:solidFill>
                  <a:srgbClr val="00B0F0"/>
                </a:solidFill>
              </a:rPr>
              <a:t>start</a:t>
            </a:r>
            <a:r>
              <a:rPr lang="en-US" sz="2400" dirty="0"/>
              <a:t> )</a:t>
            </a:r>
          </a:p>
          <a:p>
            <a:r>
              <a:rPr lang="en-US" sz="2400" dirty="0"/>
              <a:t>     </a:t>
            </a:r>
            <a:r>
              <a:rPr lang="en-US" sz="2400" dirty="0">
                <a:solidFill>
                  <a:srgbClr val="00B0F0"/>
                </a:solidFill>
              </a:rPr>
              <a:t>s</a:t>
            </a:r>
            <a:r>
              <a:rPr lang="en-US" sz="2400" dirty="0"/>
              <a:t> = new Stack()</a:t>
            </a:r>
          </a:p>
          <a:p>
            <a:r>
              <a:rPr lang="en-US" sz="2400" dirty="0"/>
              <a:t>     </a:t>
            </a:r>
            <a:r>
              <a:rPr lang="en-US" sz="2400" dirty="0" err="1">
                <a:solidFill>
                  <a:srgbClr val="00B0F0"/>
                </a:solidFill>
              </a:rPr>
              <a:t>s</a:t>
            </a:r>
            <a:r>
              <a:rPr lang="en-US" sz="2400" dirty="0" err="1"/>
              <a:t>.add</a:t>
            </a:r>
            <a:r>
              <a:rPr lang="en-US" sz="2400" dirty="0"/>
              <a:t>(</a:t>
            </a:r>
            <a:r>
              <a:rPr lang="en-US" sz="2400" dirty="0">
                <a:solidFill>
                  <a:srgbClr val="00B0F0"/>
                </a:solidFill>
              </a:rPr>
              <a:t>start</a:t>
            </a:r>
            <a:r>
              <a:rPr lang="en-US" sz="2400" dirty="0"/>
              <a:t>)</a:t>
            </a:r>
          </a:p>
          <a:p>
            <a:r>
              <a:rPr lang="en-US" sz="2400" dirty="0"/>
              <a:t>     </a:t>
            </a:r>
            <a:r>
              <a:rPr lang="en-US" sz="2400" dirty="0" err="1">
                <a:solidFill>
                  <a:srgbClr val="C00000"/>
                </a:solidFill>
              </a:rPr>
              <a:t>treeSearch</a:t>
            </a:r>
            <a:r>
              <a:rPr lang="en-US" sz="2400" dirty="0"/>
              <a:t>(</a:t>
            </a:r>
            <a:r>
              <a:rPr lang="en-US" sz="2400" dirty="0">
                <a:solidFill>
                  <a:srgbClr val="00B0F0"/>
                </a:solidFill>
              </a:rPr>
              <a:t>s</a:t>
            </a:r>
            <a:r>
              <a:rPr lang="en-US" sz="2400" dirty="0"/>
              <a:t>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E21378B-301E-EB4E-A4D1-CC431D849D52}"/>
              </a:ext>
            </a:extLst>
          </p:cNvPr>
          <p:cNvSpPr txBox="1"/>
          <p:nvPr/>
        </p:nvSpPr>
        <p:spPr>
          <a:xfrm>
            <a:off x="5167502" y="2009400"/>
            <a:ext cx="372425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C00000"/>
                </a:solidFill>
              </a:rPr>
              <a:t>treeRecursiveDFS</a:t>
            </a:r>
            <a:r>
              <a:rPr lang="en-US" sz="2400" dirty="0"/>
              <a:t>( v )</a:t>
            </a:r>
          </a:p>
          <a:p>
            <a:r>
              <a:rPr lang="en-US" sz="2400" dirty="0">
                <a:solidFill>
                  <a:srgbClr val="00B050"/>
                </a:solidFill>
              </a:rPr>
              <a:t>    // visit v, e.g., print it out</a:t>
            </a:r>
          </a:p>
          <a:p>
            <a:r>
              <a:rPr lang="en-US" sz="2400" dirty="0"/>
              <a:t>    </a:t>
            </a:r>
            <a:r>
              <a:rPr lang="en-US" sz="2400" dirty="0">
                <a:solidFill>
                  <a:srgbClr val="0000FF"/>
                </a:solidFill>
              </a:rPr>
              <a:t>for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00B0F0"/>
                </a:solidFill>
              </a:rPr>
              <a:t>c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0000FF"/>
                </a:solidFill>
              </a:rPr>
              <a:t>in</a:t>
            </a:r>
            <a:r>
              <a:rPr lang="en-US" sz="2400" dirty="0"/>
              <a:t> </a:t>
            </a:r>
            <a:r>
              <a:rPr lang="en-US" sz="2400" dirty="0" err="1">
                <a:solidFill>
                  <a:srgbClr val="00B0F0"/>
                </a:solidFill>
              </a:rPr>
              <a:t>v</a:t>
            </a:r>
            <a:r>
              <a:rPr lang="en-US" sz="2400" dirty="0" err="1"/>
              <a:t>.getChildren</a:t>
            </a:r>
            <a:r>
              <a:rPr lang="en-US" sz="2400" dirty="0"/>
              <a:t>()</a:t>
            </a:r>
          </a:p>
          <a:p>
            <a:r>
              <a:rPr lang="en-US" sz="2400" dirty="0"/>
              <a:t>        </a:t>
            </a:r>
            <a:r>
              <a:rPr lang="en-US" sz="2400" dirty="0" err="1"/>
              <a:t>treeRecursiveDFS</a:t>
            </a:r>
            <a:r>
              <a:rPr lang="en-US" sz="2400" dirty="0"/>
              <a:t>(c)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BD9C41AD-4BB8-3343-A044-1D1D3D97D897}"/>
              </a:ext>
            </a:extLst>
          </p:cNvPr>
          <p:cNvCxnSpPr/>
          <p:nvPr/>
        </p:nvCxnSpPr>
        <p:spPr>
          <a:xfrm>
            <a:off x="4824249" y="2009400"/>
            <a:ext cx="0" cy="4460891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46825573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3F500F-64C1-5E49-9187-EB7CFADA16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treeSearch</a:t>
            </a:r>
            <a:r>
              <a:rPr lang="en-US" dirty="0"/>
              <a:t> on graphs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71096BA-56E6-8649-B2F5-518B190DB162}"/>
              </a:ext>
            </a:extLst>
          </p:cNvPr>
          <p:cNvSpPr txBox="1"/>
          <p:nvPr/>
        </p:nvSpPr>
        <p:spPr>
          <a:xfrm>
            <a:off x="175088" y="1654066"/>
            <a:ext cx="504035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C00000"/>
                </a:solidFill>
              </a:rPr>
              <a:t>treeSearch</a:t>
            </a:r>
            <a:r>
              <a:rPr lang="en-US" sz="2400" dirty="0"/>
              <a:t>( </a:t>
            </a:r>
            <a:r>
              <a:rPr lang="en-US" sz="2400" dirty="0" err="1">
                <a:solidFill>
                  <a:srgbClr val="00B0F0"/>
                </a:solidFill>
              </a:rPr>
              <a:t>toVisit</a:t>
            </a:r>
            <a:r>
              <a:rPr lang="en-US" sz="2400" dirty="0"/>
              <a:t> )</a:t>
            </a:r>
          </a:p>
          <a:p>
            <a:r>
              <a:rPr lang="en-US" sz="2400" dirty="0"/>
              <a:t>     </a:t>
            </a:r>
            <a:r>
              <a:rPr lang="en-US" sz="2400" dirty="0">
                <a:solidFill>
                  <a:srgbClr val="0000FF"/>
                </a:solidFill>
              </a:rPr>
              <a:t>while</a:t>
            </a:r>
            <a:r>
              <a:rPr lang="en-US" sz="2400" dirty="0"/>
              <a:t> !</a:t>
            </a:r>
            <a:r>
              <a:rPr lang="en-US" sz="2400" dirty="0" err="1">
                <a:solidFill>
                  <a:srgbClr val="00B0F0"/>
                </a:solidFill>
              </a:rPr>
              <a:t>toVisit</a:t>
            </a:r>
            <a:r>
              <a:rPr lang="en-US" sz="2400" dirty="0" err="1"/>
              <a:t>.empty</a:t>
            </a:r>
            <a:r>
              <a:rPr lang="en-US" sz="2400" dirty="0"/>
              <a:t>()</a:t>
            </a:r>
          </a:p>
          <a:p>
            <a:r>
              <a:rPr lang="en-US" sz="2400" dirty="0"/>
              <a:t>          </a:t>
            </a:r>
            <a:r>
              <a:rPr lang="en-US" sz="2400" dirty="0">
                <a:solidFill>
                  <a:srgbClr val="00B0F0"/>
                </a:solidFill>
              </a:rPr>
              <a:t>v</a:t>
            </a:r>
            <a:r>
              <a:rPr lang="en-US" sz="2400" dirty="0"/>
              <a:t> = </a:t>
            </a:r>
            <a:r>
              <a:rPr lang="en-US" sz="2400" dirty="0" err="1">
                <a:solidFill>
                  <a:srgbClr val="00B0F0"/>
                </a:solidFill>
              </a:rPr>
              <a:t>toVisit</a:t>
            </a:r>
            <a:r>
              <a:rPr lang="en-US" sz="2400" dirty="0" err="1"/>
              <a:t>.remove</a:t>
            </a:r>
            <a:r>
              <a:rPr lang="en-US" sz="2400" dirty="0"/>
              <a:t>()</a:t>
            </a:r>
          </a:p>
          <a:p>
            <a:r>
              <a:rPr lang="en-US" sz="2400" dirty="0"/>
              <a:t>          </a:t>
            </a:r>
            <a:r>
              <a:rPr lang="en-US" sz="2400" dirty="0">
                <a:solidFill>
                  <a:srgbClr val="00B050"/>
                </a:solidFill>
              </a:rPr>
              <a:t>// visit v, e.g., print it out</a:t>
            </a:r>
          </a:p>
          <a:p>
            <a:r>
              <a:rPr lang="en-US" sz="2400" dirty="0"/>
              <a:t>          </a:t>
            </a:r>
            <a:r>
              <a:rPr lang="en-US" sz="2400" dirty="0">
                <a:solidFill>
                  <a:srgbClr val="0000FF"/>
                </a:solidFill>
              </a:rPr>
              <a:t>for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00B0F0"/>
                </a:solidFill>
              </a:rPr>
              <a:t>c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0000FF"/>
                </a:solidFill>
              </a:rPr>
              <a:t>in</a:t>
            </a:r>
            <a:r>
              <a:rPr lang="en-US" sz="2400" dirty="0"/>
              <a:t> </a:t>
            </a:r>
            <a:r>
              <a:rPr lang="en-US" sz="2400" dirty="0" err="1">
                <a:solidFill>
                  <a:srgbClr val="00B0F0"/>
                </a:solidFill>
              </a:rPr>
              <a:t>v</a:t>
            </a:r>
            <a:r>
              <a:rPr lang="en-US" sz="2400" dirty="0" err="1"/>
              <a:t>.getChildren</a:t>
            </a:r>
            <a:r>
              <a:rPr lang="en-US" sz="2400" dirty="0"/>
              <a:t>()</a:t>
            </a:r>
          </a:p>
          <a:p>
            <a:r>
              <a:rPr lang="en-US" sz="2400" dirty="0"/>
              <a:t>               </a:t>
            </a:r>
            <a:r>
              <a:rPr lang="en-US" sz="2400" dirty="0" err="1">
                <a:solidFill>
                  <a:srgbClr val="00B0F0"/>
                </a:solidFill>
              </a:rPr>
              <a:t>toVisit</a:t>
            </a:r>
            <a:r>
              <a:rPr lang="en-US" sz="2400" dirty="0" err="1"/>
              <a:t>.add</a:t>
            </a:r>
            <a:r>
              <a:rPr lang="en-US" sz="2400" dirty="0"/>
              <a:t>(c)</a:t>
            </a:r>
          </a:p>
        </p:txBody>
      </p:sp>
      <p:grpSp>
        <p:nvGrpSpPr>
          <p:cNvPr id="5" name="Group 3">
            <a:extLst>
              <a:ext uri="{FF2B5EF4-FFF2-40B4-BE49-F238E27FC236}">
                <a16:creationId xmlns:a16="http://schemas.microsoft.com/office/drawing/2014/main" id="{E08B918F-82D1-374D-B38B-BB8CC168F567}"/>
              </a:ext>
            </a:extLst>
          </p:cNvPr>
          <p:cNvGrpSpPr>
            <a:grpSpLocks/>
          </p:cNvGrpSpPr>
          <p:nvPr/>
        </p:nvGrpSpPr>
        <p:grpSpPr bwMode="auto">
          <a:xfrm>
            <a:off x="7370380" y="1654066"/>
            <a:ext cx="533400" cy="533400"/>
            <a:chOff x="1824" y="2736"/>
            <a:chExt cx="336" cy="336"/>
          </a:xfrm>
        </p:grpSpPr>
        <p:sp>
          <p:nvSpPr>
            <p:cNvPr id="6" name="Oval 4">
              <a:extLst>
                <a:ext uri="{FF2B5EF4-FFF2-40B4-BE49-F238E27FC236}">
                  <a16:creationId xmlns:a16="http://schemas.microsoft.com/office/drawing/2014/main" id="{CBA89CD9-B4D9-AE4E-AED4-EF87BDF9C1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7" name="Text Box 5">
              <a:extLst>
                <a:ext uri="{FF2B5EF4-FFF2-40B4-BE49-F238E27FC236}">
                  <a16:creationId xmlns:a16="http://schemas.microsoft.com/office/drawing/2014/main" id="{9D4C529D-9C65-2A43-8F93-7A0F37025E4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dirty="0"/>
                <a:t>A</a:t>
              </a:r>
            </a:p>
          </p:txBody>
        </p:sp>
      </p:grpSp>
      <p:grpSp>
        <p:nvGrpSpPr>
          <p:cNvPr id="8" name="Group 6">
            <a:extLst>
              <a:ext uri="{FF2B5EF4-FFF2-40B4-BE49-F238E27FC236}">
                <a16:creationId xmlns:a16="http://schemas.microsoft.com/office/drawing/2014/main" id="{6ECDE513-65B2-8646-AD41-AE119DC58492}"/>
              </a:ext>
            </a:extLst>
          </p:cNvPr>
          <p:cNvGrpSpPr>
            <a:grpSpLocks/>
          </p:cNvGrpSpPr>
          <p:nvPr/>
        </p:nvGrpSpPr>
        <p:grpSpPr bwMode="auto">
          <a:xfrm>
            <a:off x="6608380" y="2644666"/>
            <a:ext cx="533400" cy="533400"/>
            <a:chOff x="1824" y="2736"/>
            <a:chExt cx="336" cy="336"/>
          </a:xfrm>
        </p:grpSpPr>
        <p:sp>
          <p:nvSpPr>
            <p:cNvPr id="9" name="Oval 7">
              <a:extLst>
                <a:ext uri="{FF2B5EF4-FFF2-40B4-BE49-F238E27FC236}">
                  <a16:creationId xmlns:a16="http://schemas.microsoft.com/office/drawing/2014/main" id="{C7BE77E9-4865-F749-843F-7A39C36E13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0" name="Text Box 8">
              <a:extLst>
                <a:ext uri="{FF2B5EF4-FFF2-40B4-BE49-F238E27FC236}">
                  <a16:creationId xmlns:a16="http://schemas.microsoft.com/office/drawing/2014/main" id="{541B7CDD-CB0E-D24A-8A92-1746A301753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dirty="0"/>
                <a:t>B</a:t>
              </a:r>
            </a:p>
          </p:txBody>
        </p:sp>
      </p:grpSp>
      <p:grpSp>
        <p:nvGrpSpPr>
          <p:cNvPr id="14" name="Group 12">
            <a:extLst>
              <a:ext uri="{FF2B5EF4-FFF2-40B4-BE49-F238E27FC236}">
                <a16:creationId xmlns:a16="http://schemas.microsoft.com/office/drawing/2014/main" id="{2B3656CE-4EB8-5844-8406-F9E9B4BDA0BC}"/>
              </a:ext>
            </a:extLst>
          </p:cNvPr>
          <p:cNvGrpSpPr>
            <a:grpSpLocks/>
          </p:cNvGrpSpPr>
          <p:nvPr/>
        </p:nvGrpSpPr>
        <p:grpSpPr bwMode="auto">
          <a:xfrm>
            <a:off x="8437180" y="2644666"/>
            <a:ext cx="533400" cy="533400"/>
            <a:chOff x="1824" y="2736"/>
            <a:chExt cx="336" cy="336"/>
          </a:xfrm>
        </p:grpSpPr>
        <p:sp>
          <p:nvSpPr>
            <p:cNvPr id="15" name="Oval 13">
              <a:extLst>
                <a:ext uri="{FF2B5EF4-FFF2-40B4-BE49-F238E27FC236}">
                  <a16:creationId xmlns:a16="http://schemas.microsoft.com/office/drawing/2014/main" id="{C0B51962-E6CC-4D44-8816-2EFDD51E64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6" name="Text Box 14">
              <a:extLst>
                <a:ext uri="{FF2B5EF4-FFF2-40B4-BE49-F238E27FC236}">
                  <a16:creationId xmlns:a16="http://schemas.microsoft.com/office/drawing/2014/main" id="{C7190456-91EA-B941-B6B7-7C2AE4EFC9D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dirty="0"/>
                <a:t>E</a:t>
              </a:r>
            </a:p>
          </p:txBody>
        </p:sp>
      </p:grpSp>
      <p:grpSp>
        <p:nvGrpSpPr>
          <p:cNvPr id="21" name="Group 19">
            <a:extLst>
              <a:ext uri="{FF2B5EF4-FFF2-40B4-BE49-F238E27FC236}">
                <a16:creationId xmlns:a16="http://schemas.microsoft.com/office/drawing/2014/main" id="{198B3FA4-D1C9-6F49-AB91-012ECE15940E}"/>
              </a:ext>
            </a:extLst>
          </p:cNvPr>
          <p:cNvGrpSpPr>
            <a:grpSpLocks/>
          </p:cNvGrpSpPr>
          <p:nvPr/>
        </p:nvGrpSpPr>
        <p:grpSpPr bwMode="auto">
          <a:xfrm>
            <a:off x="7560880" y="3695690"/>
            <a:ext cx="533400" cy="533400"/>
            <a:chOff x="1824" y="2736"/>
            <a:chExt cx="336" cy="336"/>
          </a:xfrm>
        </p:grpSpPr>
        <p:sp>
          <p:nvSpPr>
            <p:cNvPr id="22" name="Oval 20">
              <a:extLst>
                <a:ext uri="{FF2B5EF4-FFF2-40B4-BE49-F238E27FC236}">
                  <a16:creationId xmlns:a16="http://schemas.microsoft.com/office/drawing/2014/main" id="{14300CCD-D6E4-FE40-8AFE-FA0D9745E7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3" name="Text Box 21">
              <a:extLst>
                <a:ext uri="{FF2B5EF4-FFF2-40B4-BE49-F238E27FC236}">
                  <a16:creationId xmlns:a16="http://schemas.microsoft.com/office/drawing/2014/main" id="{5EEF0377-2A86-8341-B460-3DD673BC645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F</a:t>
              </a:r>
            </a:p>
          </p:txBody>
        </p:sp>
      </p:grpSp>
      <p:sp>
        <p:nvSpPr>
          <p:cNvPr id="27" name="Line 25">
            <a:extLst>
              <a:ext uri="{FF2B5EF4-FFF2-40B4-BE49-F238E27FC236}">
                <a16:creationId xmlns:a16="http://schemas.microsoft.com/office/drawing/2014/main" id="{CAC26527-9860-5342-8789-7DB57230BB1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989380" y="2111266"/>
            <a:ext cx="457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Line 27">
            <a:extLst>
              <a:ext uri="{FF2B5EF4-FFF2-40B4-BE49-F238E27FC236}">
                <a16:creationId xmlns:a16="http://schemas.microsoft.com/office/drawing/2014/main" id="{3CA61F9B-85CD-544D-ABAB-602403F09ACC}"/>
              </a:ext>
            </a:extLst>
          </p:cNvPr>
          <p:cNvSpPr>
            <a:spLocks noChangeShapeType="1"/>
          </p:cNvSpPr>
          <p:nvPr/>
        </p:nvSpPr>
        <p:spPr bwMode="auto">
          <a:xfrm>
            <a:off x="6913180" y="3178066"/>
            <a:ext cx="721273" cy="62536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" name="Line 28">
            <a:extLst>
              <a:ext uri="{FF2B5EF4-FFF2-40B4-BE49-F238E27FC236}">
                <a16:creationId xmlns:a16="http://schemas.microsoft.com/office/drawing/2014/main" id="{E0E1F22E-CCD6-BF4C-A02F-E80415A11F6F}"/>
              </a:ext>
            </a:extLst>
          </p:cNvPr>
          <p:cNvSpPr>
            <a:spLocks noChangeShapeType="1"/>
          </p:cNvSpPr>
          <p:nvPr/>
        </p:nvSpPr>
        <p:spPr bwMode="auto">
          <a:xfrm>
            <a:off x="7903780" y="2035066"/>
            <a:ext cx="685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" name="Line 27">
            <a:extLst>
              <a:ext uri="{FF2B5EF4-FFF2-40B4-BE49-F238E27FC236}">
                <a16:creationId xmlns:a16="http://schemas.microsoft.com/office/drawing/2014/main" id="{85481540-0679-6D49-BE1B-62D1CF8778C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053553" y="3162290"/>
            <a:ext cx="459827" cy="64114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46C9AEF7-81DE-EB49-82DA-16D8933EAEF0}"/>
              </a:ext>
            </a:extLst>
          </p:cNvPr>
          <p:cNvSpPr txBox="1"/>
          <p:nvPr/>
        </p:nvSpPr>
        <p:spPr>
          <a:xfrm>
            <a:off x="945930" y="5008949"/>
            <a:ext cx="71483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What would happen if we ran </a:t>
            </a:r>
            <a:r>
              <a:rPr lang="en-US" sz="2400" dirty="0" err="1">
                <a:solidFill>
                  <a:srgbClr val="FF0000"/>
                </a:solidFill>
              </a:rPr>
              <a:t>treeSearch</a:t>
            </a:r>
            <a:r>
              <a:rPr lang="en-US" sz="2400" dirty="0">
                <a:solidFill>
                  <a:srgbClr val="FF0000"/>
                </a:solidFill>
              </a:rPr>
              <a:t> on this graph?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6CF33181-E549-B140-A317-8E2FC84957D6}"/>
              </a:ext>
            </a:extLst>
          </p:cNvPr>
          <p:cNvSpPr txBox="1"/>
          <p:nvPr/>
        </p:nvSpPr>
        <p:spPr>
          <a:xfrm>
            <a:off x="3284599" y="5850363"/>
            <a:ext cx="12891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Won’t end!</a:t>
            </a:r>
          </a:p>
        </p:txBody>
      </p:sp>
      <p:grpSp>
        <p:nvGrpSpPr>
          <p:cNvPr id="35" name="Group 9">
            <a:extLst>
              <a:ext uri="{FF2B5EF4-FFF2-40B4-BE49-F238E27FC236}">
                <a16:creationId xmlns:a16="http://schemas.microsoft.com/office/drawing/2014/main" id="{259C2558-0DC5-9142-8FED-8B02D9481D72}"/>
              </a:ext>
            </a:extLst>
          </p:cNvPr>
          <p:cNvGrpSpPr>
            <a:grpSpLocks/>
          </p:cNvGrpSpPr>
          <p:nvPr/>
        </p:nvGrpSpPr>
        <p:grpSpPr bwMode="auto">
          <a:xfrm>
            <a:off x="6227380" y="3863866"/>
            <a:ext cx="533400" cy="533400"/>
            <a:chOff x="1824" y="2736"/>
            <a:chExt cx="336" cy="336"/>
          </a:xfrm>
        </p:grpSpPr>
        <p:sp>
          <p:nvSpPr>
            <p:cNvPr id="36" name="Oval 10">
              <a:extLst>
                <a:ext uri="{FF2B5EF4-FFF2-40B4-BE49-F238E27FC236}">
                  <a16:creationId xmlns:a16="http://schemas.microsoft.com/office/drawing/2014/main" id="{8023C7B6-1887-A845-97EB-E64458F598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7" name="Text Box 11">
              <a:extLst>
                <a:ext uri="{FF2B5EF4-FFF2-40B4-BE49-F238E27FC236}">
                  <a16:creationId xmlns:a16="http://schemas.microsoft.com/office/drawing/2014/main" id="{ACFC4962-D0E4-FC43-801A-7BA08594D57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C</a:t>
              </a:r>
            </a:p>
          </p:txBody>
        </p:sp>
      </p:grpSp>
      <p:sp>
        <p:nvSpPr>
          <p:cNvPr id="38" name="Line 26">
            <a:extLst>
              <a:ext uri="{FF2B5EF4-FFF2-40B4-BE49-F238E27FC236}">
                <a16:creationId xmlns:a16="http://schemas.microsoft.com/office/drawing/2014/main" id="{ECF1FCB2-B3B9-0D4B-A40E-DAD2D0657A3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532180" y="3178066"/>
            <a:ext cx="228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402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</p:bld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3F500F-64C1-5E49-9187-EB7CFADA16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treeSearch</a:t>
            </a:r>
            <a:r>
              <a:rPr lang="en-US" dirty="0"/>
              <a:t> on graphs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71096BA-56E6-8649-B2F5-518B190DB162}"/>
              </a:ext>
            </a:extLst>
          </p:cNvPr>
          <p:cNvSpPr txBox="1"/>
          <p:nvPr/>
        </p:nvSpPr>
        <p:spPr>
          <a:xfrm>
            <a:off x="175088" y="1654066"/>
            <a:ext cx="504035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C00000"/>
                </a:solidFill>
              </a:rPr>
              <a:t>treeSearch</a:t>
            </a:r>
            <a:r>
              <a:rPr lang="en-US" sz="2400" dirty="0"/>
              <a:t>( </a:t>
            </a:r>
            <a:r>
              <a:rPr lang="en-US" sz="2400" dirty="0" err="1">
                <a:solidFill>
                  <a:srgbClr val="00B0F0"/>
                </a:solidFill>
              </a:rPr>
              <a:t>toVisit</a:t>
            </a:r>
            <a:r>
              <a:rPr lang="en-US" sz="2400" dirty="0"/>
              <a:t> )</a:t>
            </a:r>
          </a:p>
          <a:p>
            <a:r>
              <a:rPr lang="en-US" sz="2400" dirty="0"/>
              <a:t>     </a:t>
            </a:r>
            <a:r>
              <a:rPr lang="en-US" sz="2400" dirty="0">
                <a:solidFill>
                  <a:srgbClr val="0000FF"/>
                </a:solidFill>
              </a:rPr>
              <a:t>while</a:t>
            </a:r>
            <a:r>
              <a:rPr lang="en-US" sz="2400" dirty="0"/>
              <a:t> !</a:t>
            </a:r>
            <a:r>
              <a:rPr lang="en-US" sz="2400" dirty="0" err="1">
                <a:solidFill>
                  <a:srgbClr val="00B0F0"/>
                </a:solidFill>
              </a:rPr>
              <a:t>toVisit</a:t>
            </a:r>
            <a:r>
              <a:rPr lang="en-US" sz="2400" dirty="0" err="1"/>
              <a:t>.empty</a:t>
            </a:r>
            <a:r>
              <a:rPr lang="en-US" sz="2400" dirty="0"/>
              <a:t>()</a:t>
            </a:r>
          </a:p>
          <a:p>
            <a:r>
              <a:rPr lang="en-US" sz="2400" dirty="0"/>
              <a:t>          </a:t>
            </a:r>
            <a:r>
              <a:rPr lang="en-US" sz="2400" dirty="0">
                <a:solidFill>
                  <a:srgbClr val="00B0F0"/>
                </a:solidFill>
              </a:rPr>
              <a:t>v</a:t>
            </a:r>
            <a:r>
              <a:rPr lang="en-US" sz="2400" dirty="0"/>
              <a:t> = </a:t>
            </a:r>
            <a:r>
              <a:rPr lang="en-US" sz="2400" dirty="0" err="1">
                <a:solidFill>
                  <a:srgbClr val="00B0F0"/>
                </a:solidFill>
              </a:rPr>
              <a:t>toVisit</a:t>
            </a:r>
            <a:r>
              <a:rPr lang="en-US" sz="2400" dirty="0" err="1"/>
              <a:t>.remove</a:t>
            </a:r>
            <a:r>
              <a:rPr lang="en-US" sz="2400" dirty="0"/>
              <a:t>()</a:t>
            </a:r>
          </a:p>
          <a:p>
            <a:r>
              <a:rPr lang="en-US" sz="2400" dirty="0"/>
              <a:t>          </a:t>
            </a:r>
            <a:r>
              <a:rPr lang="en-US" sz="2400" dirty="0">
                <a:solidFill>
                  <a:srgbClr val="00B050"/>
                </a:solidFill>
              </a:rPr>
              <a:t>// visit v, e.g., print it out</a:t>
            </a:r>
          </a:p>
          <a:p>
            <a:r>
              <a:rPr lang="en-US" sz="2400" dirty="0"/>
              <a:t>          </a:t>
            </a:r>
            <a:r>
              <a:rPr lang="en-US" sz="2400" dirty="0">
                <a:solidFill>
                  <a:srgbClr val="0000FF"/>
                </a:solidFill>
              </a:rPr>
              <a:t>for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00B0F0"/>
                </a:solidFill>
              </a:rPr>
              <a:t>c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0000FF"/>
                </a:solidFill>
              </a:rPr>
              <a:t>in</a:t>
            </a:r>
            <a:r>
              <a:rPr lang="en-US" sz="2400" dirty="0"/>
              <a:t> </a:t>
            </a:r>
            <a:r>
              <a:rPr lang="en-US" sz="2400" dirty="0" err="1">
                <a:solidFill>
                  <a:srgbClr val="00B0F0"/>
                </a:solidFill>
              </a:rPr>
              <a:t>v</a:t>
            </a:r>
            <a:r>
              <a:rPr lang="en-US" sz="2400" dirty="0" err="1"/>
              <a:t>.getChildren</a:t>
            </a:r>
            <a:r>
              <a:rPr lang="en-US" sz="2400" dirty="0"/>
              <a:t>()</a:t>
            </a:r>
          </a:p>
          <a:p>
            <a:r>
              <a:rPr lang="en-US" sz="2400" dirty="0"/>
              <a:t>               </a:t>
            </a:r>
            <a:r>
              <a:rPr lang="en-US" sz="2400" dirty="0" err="1">
                <a:solidFill>
                  <a:srgbClr val="00B0F0"/>
                </a:solidFill>
              </a:rPr>
              <a:t>toVisit</a:t>
            </a:r>
            <a:r>
              <a:rPr lang="en-US" sz="2400" dirty="0" err="1"/>
              <a:t>.add</a:t>
            </a:r>
            <a:r>
              <a:rPr lang="en-US" sz="2400" dirty="0"/>
              <a:t>(c)</a:t>
            </a:r>
          </a:p>
        </p:txBody>
      </p:sp>
      <p:grpSp>
        <p:nvGrpSpPr>
          <p:cNvPr id="5" name="Group 3">
            <a:extLst>
              <a:ext uri="{FF2B5EF4-FFF2-40B4-BE49-F238E27FC236}">
                <a16:creationId xmlns:a16="http://schemas.microsoft.com/office/drawing/2014/main" id="{E08B918F-82D1-374D-B38B-BB8CC168F567}"/>
              </a:ext>
            </a:extLst>
          </p:cNvPr>
          <p:cNvGrpSpPr>
            <a:grpSpLocks/>
          </p:cNvGrpSpPr>
          <p:nvPr/>
        </p:nvGrpSpPr>
        <p:grpSpPr bwMode="auto">
          <a:xfrm>
            <a:off x="7370380" y="1654066"/>
            <a:ext cx="533400" cy="533400"/>
            <a:chOff x="1824" y="2736"/>
            <a:chExt cx="336" cy="336"/>
          </a:xfrm>
        </p:grpSpPr>
        <p:sp>
          <p:nvSpPr>
            <p:cNvPr id="6" name="Oval 4">
              <a:extLst>
                <a:ext uri="{FF2B5EF4-FFF2-40B4-BE49-F238E27FC236}">
                  <a16:creationId xmlns:a16="http://schemas.microsoft.com/office/drawing/2014/main" id="{CBA89CD9-B4D9-AE4E-AED4-EF87BDF9C1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7" name="Text Box 5">
              <a:extLst>
                <a:ext uri="{FF2B5EF4-FFF2-40B4-BE49-F238E27FC236}">
                  <a16:creationId xmlns:a16="http://schemas.microsoft.com/office/drawing/2014/main" id="{9D4C529D-9C65-2A43-8F93-7A0F37025E4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dirty="0"/>
                <a:t>A</a:t>
              </a:r>
            </a:p>
          </p:txBody>
        </p:sp>
      </p:grpSp>
      <p:grpSp>
        <p:nvGrpSpPr>
          <p:cNvPr id="8" name="Group 6">
            <a:extLst>
              <a:ext uri="{FF2B5EF4-FFF2-40B4-BE49-F238E27FC236}">
                <a16:creationId xmlns:a16="http://schemas.microsoft.com/office/drawing/2014/main" id="{6ECDE513-65B2-8646-AD41-AE119DC58492}"/>
              </a:ext>
            </a:extLst>
          </p:cNvPr>
          <p:cNvGrpSpPr>
            <a:grpSpLocks/>
          </p:cNvGrpSpPr>
          <p:nvPr/>
        </p:nvGrpSpPr>
        <p:grpSpPr bwMode="auto">
          <a:xfrm>
            <a:off x="6608380" y="2644666"/>
            <a:ext cx="533400" cy="533400"/>
            <a:chOff x="1824" y="2736"/>
            <a:chExt cx="336" cy="336"/>
          </a:xfrm>
        </p:grpSpPr>
        <p:sp>
          <p:nvSpPr>
            <p:cNvPr id="9" name="Oval 7">
              <a:extLst>
                <a:ext uri="{FF2B5EF4-FFF2-40B4-BE49-F238E27FC236}">
                  <a16:creationId xmlns:a16="http://schemas.microsoft.com/office/drawing/2014/main" id="{C7BE77E9-4865-F749-843F-7A39C36E13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0" name="Text Box 8">
              <a:extLst>
                <a:ext uri="{FF2B5EF4-FFF2-40B4-BE49-F238E27FC236}">
                  <a16:creationId xmlns:a16="http://schemas.microsoft.com/office/drawing/2014/main" id="{541B7CDD-CB0E-D24A-8A92-1746A301753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dirty="0"/>
                <a:t>B</a:t>
              </a:r>
            </a:p>
          </p:txBody>
        </p:sp>
      </p:grpSp>
      <p:grpSp>
        <p:nvGrpSpPr>
          <p:cNvPr id="14" name="Group 12">
            <a:extLst>
              <a:ext uri="{FF2B5EF4-FFF2-40B4-BE49-F238E27FC236}">
                <a16:creationId xmlns:a16="http://schemas.microsoft.com/office/drawing/2014/main" id="{2B3656CE-4EB8-5844-8406-F9E9B4BDA0BC}"/>
              </a:ext>
            </a:extLst>
          </p:cNvPr>
          <p:cNvGrpSpPr>
            <a:grpSpLocks/>
          </p:cNvGrpSpPr>
          <p:nvPr/>
        </p:nvGrpSpPr>
        <p:grpSpPr bwMode="auto">
          <a:xfrm>
            <a:off x="8437180" y="2644666"/>
            <a:ext cx="533400" cy="533400"/>
            <a:chOff x="1824" y="2736"/>
            <a:chExt cx="336" cy="336"/>
          </a:xfrm>
        </p:grpSpPr>
        <p:sp>
          <p:nvSpPr>
            <p:cNvPr id="15" name="Oval 13">
              <a:extLst>
                <a:ext uri="{FF2B5EF4-FFF2-40B4-BE49-F238E27FC236}">
                  <a16:creationId xmlns:a16="http://schemas.microsoft.com/office/drawing/2014/main" id="{C0B51962-E6CC-4D44-8816-2EFDD51E64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6" name="Text Box 14">
              <a:extLst>
                <a:ext uri="{FF2B5EF4-FFF2-40B4-BE49-F238E27FC236}">
                  <a16:creationId xmlns:a16="http://schemas.microsoft.com/office/drawing/2014/main" id="{C7190456-91EA-B941-B6B7-7C2AE4EFC9D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dirty="0"/>
                <a:t>E</a:t>
              </a:r>
            </a:p>
          </p:txBody>
        </p:sp>
      </p:grpSp>
      <p:grpSp>
        <p:nvGrpSpPr>
          <p:cNvPr id="21" name="Group 19">
            <a:extLst>
              <a:ext uri="{FF2B5EF4-FFF2-40B4-BE49-F238E27FC236}">
                <a16:creationId xmlns:a16="http://schemas.microsoft.com/office/drawing/2014/main" id="{198B3FA4-D1C9-6F49-AB91-012ECE15940E}"/>
              </a:ext>
            </a:extLst>
          </p:cNvPr>
          <p:cNvGrpSpPr>
            <a:grpSpLocks/>
          </p:cNvGrpSpPr>
          <p:nvPr/>
        </p:nvGrpSpPr>
        <p:grpSpPr bwMode="auto">
          <a:xfrm>
            <a:off x="7560880" y="3695690"/>
            <a:ext cx="533400" cy="533400"/>
            <a:chOff x="1824" y="2736"/>
            <a:chExt cx="336" cy="336"/>
          </a:xfrm>
        </p:grpSpPr>
        <p:sp>
          <p:nvSpPr>
            <p:cNvPr id="22" name="Oval 20">
              <a:extLst>
                <a:ext uri="{FF2B5EF4-FFF2-40B4-BE49-F238E27FC236}">
                  <a16:creationId xmlns:a16="http://schemas.microsoft.com/office/drawing/2014/main" id="{14300CCD-D6E4-FE40-8AFE-FA0D9745E7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3" name="Text Box 21">
              <a:extLst>
                <a:ext uri="{FF2B5EF4-FFF2-40B4-BE49-F238E27FC236}">
                  <a16:creationId xmlns:a16="http://schemas.microsoft.com/office/drawing/2014/main" id="{5EEF0377-2A86-8341-B460-3DD673BC645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F</a:t>
              </a:r>
            </a:p>
          </p:txBody>
        </p:sp>
      </p:grpSp>
      <p:sp>
        <p:nvSpPr>
          <p:cNvPr id="27" name="Line 25">
            <a:extLst>
              <a:ext uri="{FF2B5EF4-FFF2-40B4-BE49-F238E27FC236}">
                <a16:creationId xmlns:a16="http://schemas.microsoft.com/office/drawing/2014/main" id="{CAC26527-9860-5342-8789-7DB57230BB1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989380" y="2111266"/>
            <a:ext cx="457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Line 27">
            <a:extLst>
              <a:ext uri="{FF2B5EF4-FFF2-40B4-BE49-F238E27FC236}">
                <a16:creationId xmlns:a16="http://schemas.microsoft.com/office/drawing/2014/main" id="{3CA61F9B-85CD-544D-ABAB-602403F09ACC}"/>
              </a:ext>
            </a:extLst>
          </p:cNvPr>
          <p:cNvSpPr>
            <a:spLocks noChangeShapeType="1"/>
          </p:cNvSpPr>
          <p:nvPr/>
        </p:nvSpPr>
        <p:spPr bwMode="auto">
          <a:xfrm>
            <a:off x="6913180" y="3178066"/>
            <a:ext cx="721273" cy="62536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" name="Line 28">
            <a:extLst>
              <a:ext uri="{FF2B5EF4-FFF2-40B4-BE49-F238E27FC236}">
                <a16:creationId xmlns:a16="http://schemas.microsoft.com/office/drawing/2014/main" id="{E0E1F22E-CCD6-BF4C-A02F-E80415A11F6F}"/>
              </a:ext>
            </a:extLst>
          </p:cNvPr>
          <p:cNvSpPr>
            <a:spLocks noChangeShapeType="1"/>
          </p:cNvSpPr>
          <p:nvPr/>
        </p:nvSpPr>
        <p:spPr bwMode="auto">
          <a:xfrm>
            <a:off x="7903780" y="2035066"/>
            <a:ext cx="685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" name="Line 27">
            <a:extLst>
              <a:ext uri="{FF2B5EF4-FFF2-40B4-BE49-F238E27FC236}">
                <a16:creationId xmlns:a16="http://schemas.microsoft.com/office/drawing/2014/main" id="{85481540-0679-6D49-BE1B-62D1CF8778C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053553" y="3162290"/>
            <a:ext cx="459827" cy="64114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46C9AEF7-81DE-EB49-82DA-16D8933EAEF0}"/>
              </a:ext>
            </a:extLst>
          </p:cNvPr>
          <p:cNvSpPr txBox="1"/>
          <p:nvPr/>
        </p:nvSpPr>
        <p:spPr>
          <a:xfrm>
            <a:off x="945930" y="5008949"/>
            <a:ext cx="71483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How can we fix this?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6CF33181-E549-B140-A317-8E2FC84957D6}"/>
              </a:ext>
            </a:extLst>
          </p:cNvPr>
          <p:cNvSpPr txBox="1"/>
          <p:nvPr/>
        </p:nvSpPr>
        <p:spPr>
          <a:xfrm>
            <a:off x="945930" y="5850363"/>
            <a:ext cx="469782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Keep track of the vertices that we’ve visited</a:t>
            </a:r>
          </a:p>
        </p:txBody>
      </p:sp>
      <p:sp>
        <p:nvSpPr>
          <p:cNvPr id="24" name="Line 27">
            <a:extLst>
              <a:ext uri="{FF2B5EF4-FFF2-40B4-BE49-F238E27FC236}">
                <a16:creationId xmlns:a16="http://schemas.microsoft.com/office/drawing/2014/main" id="{EB86F16D-F3FA-0A4B-BEF3-30443194D0BA}"/>
              </a:ext>
            </a:extLst>
          </p:cNvPr>
          <p:cNvSpPr>
            <a:spLocks noChangeShapeType="1"/>
          </p:cNvSpPr>
          <p:nvPr/>
        </p:nvSpPr>
        <p:spPr bwMode="auto">
          <a:xfrm>
            <a:off x="6913180" y="3178066"/>
            <a:ext cx="721273" cy="62536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5" name="Group 9">
            <a:extLst>
              <a:ext uri="{FF2B5EF4-FFF2-40B4-BE49-F238E27FC236}">
                <a16:creationId xmlns:a16="http://schemas.microsoft.com/office/drawing/2014/main" id="{922B9C8C-E48D-C042-B497-AC1E0403C41D}"/>
              </a:ext>
            </a:extLst>
          </p:cNvPr>
          <p:cNvGrpSpPr>
            <a:grpSpLocks/>
          </p:cNvGrpSpPr>
          <p:nvPr/>
        </p:nvGrpSpPr>
        <p:grpSpPr bwMode="auto">
          <a:xfrm>
            <a:off x="6227380" y="3863866"/>
            <a:ext cx="533400" cy="533400"/>
            <a:chOff x="1824" y="2736"/>
            <a:chExt cx="336" cy="336"/>
          </a:xfrm>
        </p:grpSpPr>
        <p:sp>
          <p:nvSpPr>
            <p:cNvPr id="26" name="Oval 10">
              <a:extLst>
                <a:ext uri="{FF2B5EF4-FFF2-40B4-BE49-F238E27FC236}">
                  <a16:creationId xmlns:a16="http://schemas.microsoft.com/office/drawing/2014/main" id="{6D7C4BEF-29AE-2145-A7E2-23B125BA5A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8" name="Text Box 11">
              <a:extLst>
                <a:ext uri="{FF2B5EF4-FFF2-40B4-BE49-F238E27FC236}">
                  <a16:creationId xmlns:a16="http://schemas.microsoft.com/office/drawing/2014/main" id="{1755721B-9FC1-FA41-90B8-596C6BD9EF6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C</a:t>
              </a:r>
            </a:p>
          </p:txBody>
        </p:sp>
      </p:grpSp>
      <p:sp>
        <p:nvSpPr>
          <p:cNvPr id="31" name="Line 26">
            <a:extLst>
              <a:ext uri="{FF2B5EF4-FFF2-40B4-BE49-F238E27FC236}">
                <a16:creationId xmlns:a16="http://schemas.microsoft.com/office/drawing/2014/main" id="{4F6AE264-35E3-D541-B1F5-781DE772CA4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532180" y="3178066"/>
            <a:ext cx="228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561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</p:bld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3F500F-64C1-5E49-9187-EB7CFADA16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Searching on graphs 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17D76A79-8016-7B4F-BEF1-6442A59284DE}"/>
              </a:ext>
            </a:extLst>
          </p:cNvPr>
          <p:cNvSpPr txBox="1"/>
          <p:nvPr/>
        </p:nvSpPr>
        <p:spPr>
          <a:xfrm>
            <a:off x="4319753" y="2742943"/>
            <a:ext cx="5040351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C00000"/>
                </a:solidFill>
              </a:rPr>
              <a:t>graphSearch</a:t>
            </a:r>
            <a:r>
              <a:rPr lang="en-US" sz="2400" dirty="0"/>
              <a:t>( </a:t>
            </a:r>
            <a:r>
              <a:rPr lang="en-US" sz="2400" dirty="0" err="1">
                <a:solidFill>
                  <a:srgbClr val="00B0F0"/>
                </a:solidFill>
              </a:rPr>
              <a:t>toVisit</a:t>
            </a:r>
            <a:r>
              <a:rPr lang="en-US" sz="2400" dirty="0"/>
              <a:t> )</a:t>
            </a:r>
          </a:p>
          <a:p>
            <a:r>
              <a:rPr lang="en-US" sz="2400" dirty="0"/>
              <a:t>    </a:t>
            </a:r>
            <a:r>
              <a:rPr lang="en-US" sz="2400" dirty="0">
                <a:solidFill>
                  <a:srgbClr val="0000FF"/>
                </a:solidFill>
              </a:rPr>
              <a:t>while</a:t>
            </a:r>
            <a:r>
              <a:rPr lang="en-US" sz="2400" dirty="0"/>
              <a:t> !</a:t>
            </a:r>
            <a:r>
              <a:rPr lang="en-US" sz="2400" dirty="0" err="1">
                <a:solidFill>
                  <a:srgbClr val="00B0F0"/>
                </a:solidFill>
              </a:rPr>
              <a:t>toVisit</a:t>
            </a:r>
            <a:r>
              <a:rPr lang="en-US" sz="2400" dirty="0" err="1"/>
              <a:t>.empty</a:t>
            </a:r>
            <a:r>
              <a:rPr lang="en-US" sz="2400" dirty="0"/>
              <a:t>()</a:t>
            </a:r>
          </a:p>
          <a:p>
            <a:r>
              <a:rPr lang="en-US" sz="2400" dirty="0"/>
              <a:t>        </a:t>
            </a:r>
            <a:r>
              <a:rPr lang="en-US" sz="2400" dirty="0">
                <a:solidFill>
                  <a:srgbClr val="00B0F0"/>
                </a:solidFill>
              </a:rPr>
              <a:t>v</a:t>
            </a:r>
            <a:r>
              <a:rPr lang="en-US" sz="2400" dirty="0"/>
              <a:t> = </a:t>
            </a:r>
            <a:r>
              <a:rPr lang="en-US" sz="2400" dirty="0" err="1">
                <a:solidFill>
                  <a:srgbClr val="00B0F0"/>
                </a:solidFill>
              </a:rPr>
              <a:t>toVisit</a:t>
            </a:r>
            <a:r>
              <a:rPr lang="en-US" sz="2400" dirty="0" err="1"/>
              <a:t>.remove</a:t>
            </a:r>
            <a:r>
              <a:rPr lang="en-US" sz="2400" dirty="0"/>
              <a:t>()</a:t>
            </a:r>
          </a:p>
          <a:p>
            <a:r>
              <a:rPr lang="en-US" sz="2400" dirty="0"/>
              <a:t>        </a:t>
            </a:r>
            <a:r>
              <a:rPr lang="en-US" sz="2400" dirty="0">
                <a:solidFill>
                  <a:srgbClr val="0000FF"/>
                </a:solidFill>
              </a:rPr>
              <a:t>if</a:t>
            </a:r>
            <a:r>
              <a:rPr lang="en-US" sz="2400" dirty="0"/>
              <a:t> !</a:t>
            </a:r>
            <a:r>
              <a:rPr lang="en-US" sz="2400" dirty="0">
                <a:solidFill>
                  <a:srgbClr val="00B0F0"/>
                </a:solidFill>
              </a:rPr>
              <a:t>visited</a:t>
            </a:r>
            <a:r>
              <a:rPr lang="en-US" sz="2400" dirty="0"/>
              <a:t>[v]</a:t>
            </a:r>
          </a:p>
          <a:p>
            <a:r>
              <a:rPr lang="en-US" sz="2400" dirty="0">
                <a:solidFill>
                  <a:srgbClr val="00B0F0"/>
                </a:solidFill>
              </a:rPr>
              <a:t>            visited</a:t>
            </a:r>
            <a:r>
              <a:rPr lang="en-US" sz="2400" dirty="0"/>
              <a:t>[v] = true          </a:t>
            </a:r>
          </a:p>
          <a:p>
            <a:r>
              <a:rPr lang="en-US" sz="2400" dirty="0">
                <a:solidFill>
                  <a:srgbClr val="0000FF"/>
                </a:solidFill>
              </a:rPr>
              <a:t>            for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00B0F0"/>
                </a:solidFill>
              </a:rPr>
              <a:t>c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0000FF"/>
                </a:solidFill>
              </a:rPr>
              <a:t>in</a:t>
            </a:r>
            <a:r>
              <a:rPr lang="en-US" sz="2400" dirty="0"/>
              <a:t> </a:t>
            </a:r>
            <a:r>
              <a:rPr lang="en-US" sz="2400" dirty="0" err="1">
                <a:solidFill>
                  <a:srgbClr val="00B0F0"/>
                </a:solidFill>
              </a:rPr>
              <a:t>v</a:t>
            </a:r>
            <a:r>
              <a:rPr lang="en-US" sz="2400" dirty="0" err="1"/>
              <a:t>.getAdjacent</a:t>
            </a:r>
            <a:r>
              <a:rPr lang="en-US" sz="2400" dirty="0"/>
              <a:t>()</a:t>
            </a:r>
          </a:p>
          <a:p>
            <a:r>
              <a:rPr lang="en-US" sz="2400" dirty="0"/>
              <a:t>                </a:t>
            </a:r>
            <a:r>
              <a:rPr lang="en-US" sz="2400" dirty="0">
                <a:solidFill>
                  <a:srgbClr val="0000FF"/>
                </a:solidFill>
              </a:rPr>
              <a:t>if</a:t>
            </a:r>
            <a:r>
              <a:rPr lang="en-US" sz="2400" dirty="0"/>
              <a:t> !</a:t>
            </a:r>
            <a:r>
              <a:rPr lang="en-US" sz="2400" dirty="0">
                <a:solidFill>
                  <a:srgbClr val="00B0F0"/>
                </a:solidFill>
              </a:rPr>
              <a:t>visited</a:t>
            </a:r>
            <a:r>
              <a:rPr lang="en-US" sz="2400" dirty="0"/>
              <a:t>[c]</a:t>
            </a:r>
          </a:p>
          <a:p>
            <a:r>
              <a:rPr lang="en-US" sz="2400" dirty="0"/>
              <a:t>                    </a:t>
            </a:r>
            <a:r>
              <a:rPr lang="en-US" sz="2400" dirty="0" err="1">
                <a:solidFill>
                  <a:srgbClr val="00B0F0"/>
                </a:solidFill>
              </a:rPr>
              <a:t>toVisit</a:t>
            </a:r>
            <a:r>
              <a:rPr lang="en-US" sz="2400" dirty="0" err="1"/>
              <a:t>.add</a:t>
            </a:r>
            <a:r>
              <a:rPr lang="en-US" sz="2400" dirty="0"/>
              <a:t>(c)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3DE1152F-E5CE-5748-8D52-E8D716804832}"/>
              </a:ext>
            </a:extLst>
          </p:cNvPr>
          <p:cNvSpPr txBox="1"/>
          <p:nvPr/>
        </p:nvSpPr>
        <p:spPr>
          <a:xfrm>
            <a:off x="196109" y="2827026"/>
            <a:ext cx="412364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C00000"/>
                </a:solidFill>
              </a:rPr>
              <a:t>treeSearch</a:t>
            </a:r>
            <a:r>
              <a:rPr lang="en-US" sz="2400" dirty="0"/>
              <a:t>( </a:t>
            </a:r>
            <a:r>
              <a:rPr lang="en-US" sz="2400" dirty="0" err="1">
                <a:solidFill>
                  <a:srgbClr val="00B0F0"/>
                </a:solidFill>
              </a:rPr>
              <a:t>toVisit</a:t>
            </a:r>
            <a:r>
              <a:rPr lang="en-US" sz="2400" dirty="0"/>
              <a:t> )</a:t>
            </a:r>
          </a:p>
          <a:p>
            <a:r>
              <a:rPr lang="en-US" sz="2400" dirty="0"/>
              <a:t>     </a:t>
            </a:r>
            <a:r>
              <a:rPr lang="en-US" sz="2400" dirty="0">
                <a:solidFill>
                  <a:srgbClr val="0000FF"/>
                </a:solidFill>
              </a:rPr>
              <a:t>while</a:t>
            </a:r>
            <a:r>
              <a:rPr lang="en-US" sz="2400" dirty="0"/>
              <a:t> !</a:t>
            </a:r>
            <a:r>
              <a:rPr lang="en-US" sz="2400" dirty="0" err="1">
                <a:solidFill>
                  <a:srgbClr val="00B0F0"/>
                </a:solidFill>
              </a:rPr>
              <a:t>toVisit</a:t>
            </a:r>
            <a:r>
              <a:rPr lang="en-US" sz="2400" dirty="0" err="1"/>
              <a:t>.empty</a:t>
            </a:r>
            <a:r>
              <a:rPr lang="en-US" sz="2400" dirty="0"/>
              <a:t>()</a:t>
            </a:r>
          </a:p>
          <a:p>
            <a:r>
              <a:rPr lang="en-US" sz="2400" dirty="0"/>
              <a:t>          </a:t>
            </a:r>
            <a:r>
              <a:rPr lang="en-US" sz="2400" dirty="0">
                <a:solidFill>
                  <a:srgbClr val="00B0F0"/>
                </a:solidFill>
              </a:rPr>
              <a:t>v</a:t>
            </a:r>
            <a:r>
              <a:rPr lang="en-US" sz="2400" dirty="0"/>
              <a:t> = </a:t>
            </a:r>
            <a:r>
              <a:rPr lang="en-US" sz="2400" dirty="0" err="1">
                <a:solidFill>
                  <a:srgbClr val="00B0F0"/>
                </a:solidFill>
              </a:rPr>
              <a:t>toVisit</a:t>
            </a:r>
            <a:r>
              <a:rPr lang="en-US" sz="2400" dirty="0" err="1"/>
              <a:t>.remove</a:t>
            </a:r>
            <a:r>
              <a:rPr lang="en-US" sz="2400" dirty="0"/>
              <a:t>()</a:t>
            </a:r>
          </a:p>
          <a:p>
            <a:r>
              <a:rPr lang="en-US" sz="2400" dirty="0"/>
              <a:t>          </a:t>
            </a:r>
            <a:r>
              <a:rPr lang="en-US" sz="2400" dirty="0">
                <a:solidFill>
                  <a:srgbClr val="00B050"/>
                </a:solidFill>
              </a:rPr>
              <a:t>// visit v, e.g., print it out</a:t>
            </a:r>
          </a:p>
          <a:p>
            <a:r>
              <a:rPr lang="en-US" sz="2400" dirty="0"/>
              <a:t>          </a:t>
            </a:r>
            <a:r>
              <a:rPr lang="en-US" sz="2400" dirty="0">
                <a:solidFill>
                  <a:srgbClr val="0000FF"/>
                </a:solidFill>
              </a:rPr>
              <a:t>for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00B0F0"/>
                </a:solidFill>
              </a:rPr>
              <a:t>c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0000FF"/>
                </a:solidFill>
              </a:rPr>
              <a:t>in</a:t>
            </a:r>
            <a:r>
              <a:rPr lang="en-US" sz="2400" dirty="0"/>
              <a:t> </a:t>
            </a:r>
            <a:r>
              <a:rPr lang="en-US" sz="2400" dirty="0" err="1">
                <a:solidFill>
                  <a:srgbClr val="00B0F0"/>
                </a:solidFill>
              </a:rPr>
              <a:t>v</a:t>
            </a:r>
            <a:r>
              <a:rPr lang="en-US" sz="2400" dirty="0" err="1"/>
              <a:t>.getChildren</a:t>
            </a:r>
            <a:r>
              <a:rPr lang="en-US" sz="2400" dirty="0"/>
              <a:t>()</a:t>
            </a:r>
          </a:p>
          <a:p>
            <a:r>
              <a:rPr lang="en-US" sz="2400" dirty="0"/>
              <a:t>               </a:t>
            </a:r>
            <a:r>
              <a:rPr lang="en-US" sz="2400" dirty="0" err="1">
                <a:solidFill>
                  <a:srgbClr val="00B0F0"/>
                </a:solidFill>
              </a:rPr>
              <a:t>toVisit</a:t>
            </a:r>
            <a:r>
              <a:rPr lang="en-US" sz="2400" dirty="0" err="1"/>
              <a:t>.add</a:t>
            </a:r>
            <a:r>
              <a:rPr lang="en-US" sz="2400" dirty="0"/>
              <a:t>(c)</a:t>
            </a:r>
          </a:p>
        </p:txBody>
      </p:sp>
    </p:spTree>
    <p:extLst>
      <p:ext uri="{BB962C8B-B14F-4D97-AF65-F5344CB8AC3E}">
        <p14:creationId xmlns:p14="http://schemas.microsoft.com/office/powerpoint/2010/main" val="2655120118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3F500F-64C1-5E49-9187-EB7CFADA16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Searching on graphs 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1A19286B-0CAB-974D-A305-DF61871B4088}"/>
              </a:ext>
            </a:extLst>
          </p:cNvPr>
          <p:cNvSpPr txBox="1"/>
          <p:nvPr/>
        </p:nvSpPr>
        <p:spPr>
          <a:xfrm>
            <a:off x="5365857" y="1862256"/>
            <a:ext cx="268532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C00000"/>
                </a:solidFill>
              </a:rPr>
              <a:t>graphDFS</a:t>
            </a:r>
            <a:r>
              <a:rPr lang="en-US" sz="2400" dirty="0"/>
              <a:t>( </a:t>
            </a:r>
            <a:r>
              <a:rPr lang="en-US" sz="2400" dirty="0">
                <a:solidFill>
                  <a:srgbClr val="00B0F0"/>
                </a:solidFill>
              </a:rPr>
              <a:t>start</a:t>
            </a:r>
            <a:r>
              <a:rPr lang="en-US" sz="2400" dirty="0"/>
              <a:t> )</a:t>
            </a:r>
          </a:p>
          <a:p>
            <a:r>
              <a:rPr lang="en-US" sz="2400" dirty="0"/>
              <a:t>     </a:t>
            </a:r>
            <a:r>
              <a:rPr lang="en-US" sz="2400" dirty="0">
                <a:solidFill>
                  <a:srgbClr val="00B0F0"/>
                </a:solidFill>
              </a:rPr>
              <a:t>s</a:t>
            </a:r>
            <a:r>
              <a:rPr lang="en-US" sz="2400" dirty="0"/>
              <a:t> = new Stack()</a:t>
            </a:r>
          </a:p>
          <a:p>
            <a:r>
              <a:rPr lang="en-US" sz="2400" dirty="0"/>
              <a:t>     </a:t>
            </a:r>
            <a:r>
              <a:rPr lang="en-US" sz="2400" dirty="0" err="1">
                <a:solidFill>
                  <a:srgbClr val="00B0F0"/>
                </a:solidFill>
              </a:rPr>
              <a:t>s</a:t>
            </a:r>
            <a:r>
              <a:rPr lang="en-US" sz="2400" dirty="0" err="1"/>
              <a:t>.add</a:t>
            </a:r>
            <a:r>
              <a:rPr lang="en-US" sz="2400" dirty="0"/>
              <a:t>(</a:t>
            </a:r>
            <a:r>
              <a:rPr lang="en-US" sz="2400" dirty="0">
                <a:solidFill>
                  <a:srgbClr val="00B0F0"/>
                </a:solidFill>
              </a:rPr>
              <a:t>start</a:t>
            </a:r>
            <a:r>
              <a:rPr lang="en-US" sz="2400" dirty="0"/>
              <a:t>)</a:t>
            </a:r>
          </a:p>
          <a:p>
            <a:r>
              <a:rPr lang="en-US" sz="2400" dirty="0"/>
              <a:t>     </a:t>
            </a:r>
            <a:r>
              <a:rPr lang="en-US" sz="2400" dirty="0" err="1">
                <a:solidFill>
                  <a:srgbClr val="C00000"/>
                </a:solidFill>
              </a:rPr>
              <a:t>treeSearch</a:t>
            </a:r>
            <a:r>
              <a:rPr lang="en-US" sz="2400" dirty="0"/>
              <a:t>(</a:t>
            </a:r>
            <a:r>
              <a:rPr lang="en-US" sz="2400" dirty="0">
                <a:solidFill>
                  <a:srgbClr val="00B0F0"/>
                </a:solidFill>
              </a:rPr>
              <a:t>s</a:t>
            </a:r>
            <a:r>
              <a:rPr lang="en-US" sz="2400" dirty="0"/>
              <a:t>)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8847C605-22D4-9E4B-8FF6-E0D809C13078}"/>
              </a:ext>
            </a:extLst>
          </p:cNvPr>
          <p:cNvSpPr txBox="1"/>
          <p:nvPr/>
        </p:nvSpPr>
        <p:spPr>
          <a:xfrm>
            <a:off x="612648" y="1862256"/>
            <a:ext cx="268532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C00000"/>
                </a:solidFill>
              </a:rPr>
              <a:t>graphBFS</a:t>
            </a:r>
            <a:r>
              <a:rPr lang="en-US" sz="2400" dirty="0"/>
              <a:t>( </a:t>
            </a:r>
            <a:r>
              <a:rPr lang="en-US" sz="2400" dirty="0">
                <a:solidFill>
                  <a:srgbClr val="00B0F0"/>
                </a:solidFill>
              </a:rPr>
              <a:t>start</a:t>
            </a:r>
            <a:r>
              <a:rPr lang="en-US" sz="2400" dirty="0"/>
              <a:t> )</a:t>
            </a:r>
          </a:p>
          <a:p>
            <a:r>
              <a:rPr lang="en-US" sz="2400" dirty="0"/>
              <a:t>     </a:t>
            </a:r>
            <a:r>
              <a:rPr lang="en-US" sz="2400" dirty="0">
                <a:solidFill>
                  <a:srgbClr val="00B0F0"/>
                </a:solidFill>
              </a:rPr>
              <a:t>q</a:t>
            </a:r>
            <a:r>
              <a:rPr lang="en-US" sz="2400" dirty="0"/>
              <a:t> = new Queue()</a:t>
            </a:r>
          </a:p>
          <a:p>
            <a:r>
              <a:rPr lang="en-US" sz="2400" dirty="0"/>
              <a:t>     </a:t>
            </a:r>
            <a:r>
              <a:rPr lang="en-US" sz="2400" dirty="0" err="1">
                <a:solidFill>
                  <a:srgbClr val="00B0F0"/>
                </a:solidFill>
              </a:rPr>
              <a:t>q.</a:t>
            </a:r>
            <a:r>
              <a:rPr lang="en-US" sz="2400" dirty="0" err="1"/>
              <a:t>add</a:t>
            </a:r>
            <a:r>
              <a:rPr lang="en-US" sz="2400" dirty="0"/>
              <a:t>(</a:t>
            </a:r>
            <a:r>
              <a:rPr lang="en-US" sz="2400" dirty="0">
                <a:solidFill>
                  <a:srgbClr val="00B0F0"/>
                </a:solidFill>
              </a:rPr>
              <a:t>start</a:t>
            </a:r>
            <a:r>
              <a:rPr lang="en-US" sz="2400" dirty="0"/>
              <a:t>)</a:t>
            </a:r>
          </a:p>
          <a:p>
            <a:r>
              <a:rPr lang="en-US" sz="2400" dirty="0"/>
              <a:t>     </a:t>
            </a:r>
            <a:r>
              <a:rPr lang="en-US" sz="2400" dirty="0" err="1">
                <a:solidFill>
                  <a:srgbClr val="C00000"/>
                </a:solidFill>
              </a:rPr>
              <a:t>treeSearch</a:t>
            </a:r>
            <a:r>
              <a:rPr lang="en-US" sz="2400" dirty="0"/>
              <a:t>(</a:t>
            </a:r>
            <a:r>
              <a:rPr lang="en-US" sz="2400" dirty="0">
                <a:solidFill>
                  <a:srgbClr val="00B0F0"/>
                </a:solidFill>
              </a:rPr>
              <a:t>q</a:t>
            </a:r>
            <a:r>
              <a:rPr lang="en-US" sz="2400" dirty="0"/>
              <a:t>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E3C93B6-138E-FA43-9A29-E21BF11C898B}"/>
              </a:ext>
            </a:extLst>
          </p:cNvPr>
          <p:cNvSpPr txBox="1"/>
          <p:nvPr/>
        </p:nvSpPr>
        <p:spPr>
          <a:xfrm>
            <a:off x="2480443" y="3811012"/>
            <a:ext cx="5040351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C00000"/>
                </a:solidFill>
              </a:rPr>
              <a:t>graphSearch</a:t>
            </a:r>
            <a:r>
              <a:rPr lang="en-US" sz="2400" dirty="0"/>
              <a:t>( </a:t>
            </a:r>
            <a:r>
              <a:rPr lang="en-US" sz="2400" dirty="0" err="1">
                <a:solidFill>
                  <a:srgbClr val="00B0F0"/>
                </a:solidFill>
              </a:rPr>
              <a:t>toVisit</a:t>
            </a:r>
            <a:r>
              <a:rPr lang="en-US" sz="2400" dirty="0"/>
              <a:t> )</a:t>
            </a:r>
          </a:p>
          <a:p>
            <a:r>
              <a:rPr lang="en-US" sz="2400" dirty="0"/>
              <a:t>    </a:t>
            </a:r>
            <a:r>
              <a:rPr lang="en-US" sz="2400" dirty="0">
                <a:solidFill>
                  <a:srgbClr val="0000FF"/>
                </a:solidFill>
              </a:rPr>
              <a:t>while</a:t>
            </a:r>
            <a:r>
              <a:rPr lang="en-US" sz="2400" dirty="0"/>
              <a:t> !</a:t>
            </a:r>
            <a:r>
              <a:rPr lang="en-US" sz="2400" dirty="0" err="1">
                <a:solidFill>
                  <a:srgbClr val="00B0F0"/>
                </a:solidFill>
              </a:rPr>
              <a:t>toVisit</a:t>
            </a:r>
            <a:r>
              <a:rPr lang="en-US" sz="2400" dirty="0" err="1"/>
              <a:t>.empty</a:t>
            </a:r>
            <a:r>
              <a:rPr lang="en-US" sz="2400" dirty="0"/>
              <a:t>()</a:t>
            </a:r>
          </a:p>
          <a:p>
            <a:r>
              <a:rPr lang="en-US" sz="2400" dirty="0"/>
              <a:t>        </a:t>
            </a:r>
            <a:r>
              <a:rPr lang="en-US" sz="2400" dirty="0">
                <a:solidFill>
                  <a:srgbClr val="00B0F0"/>
                </a:solidFill>
              </a:rPr>
              <a:t>v</a:t>
            </a:r>
            <a:r>
              <a:rPr lang="en-US" sz="2400" dirty="0"/>
              <a:t> = </a:t>
            </a:r>
            <a:r>
              <a:rPr lang="en-US" sz="2400" dirty="0" err="1">
                <a:solidFill>
                  <a:srgbClr val="00B0F0"/>
                </a:solidFill>
              </a:rPr>
              <a:t>toVisit</a:t>
            </a:r>
            <a:r>
              <a:rPr lang="en-US" sz="2400" dirty="0" err="1"/>
              <a:t>.remove</a:t>
            </a:r>
            <a:r>
              <a:rPr lang="en-US" sz="2400" dirty="0"/>
              <a:t>()</a:t>
            </a:r>
          </a:p>
          <a:p>
            <a:r>
              <a:rPr lang="en-US" sz="2400" dirty="0"/>
              <a:t>        </a:t>
            </a:r>
            <a:r>
              <a:rPr lang="en-US" sz="2400" dirty="0">
                <a:solidFill>
                  <a:srgbClr val="0000FF"/>
                </a:solidFill>
              </a:rPr>
              <a:t>if</a:t>
            </a:r>
            <a:r>
              <a:rPr lang="en-US" sz="2400" dirty="0"/>
              <a:t> !</a:t>
            </a:r>
            <a:r>
              <a:rPr lang="en-US" sz="2400" dirty="0">
                <a:solidFill>
                  <a:srgbClr val="00B0F0"/>
                </a:solidFill>
              </a:rPr>
              <a:t>visited</a:t>
            </a:r>
            <a:r>
              <a:rPr lang="en-US" sz="2400" dirty="0"/>
              <a:t>[v]</a:t>
            </a:r>
          </a:p>
          <a:p>
            <a:r>
              <a:rPr lang="en-US" sz="2400" dirty="0">
                <a:solidFill>
                  <a:srgbClr val="00B0F0"/>
                </a:solidFill>
              </a:rPr>
              <a:t>            visited</a:t>
            </a:r>
            <a:r>
              <a:rPr lang="en-US" sz="2400" dirty="0"/>
              <a:t>[v] = true          </a:t>
            </a:r>
          </a:p>
          <a:p>
            <a:r>
              <a:rPr lang="en-US" sz="2400" dirty="0">
                <a:solidFill>
                  <a:srgbClr val="0000FF"/>
                </a:solidFill>
              </a:rPr>
              <a:t>            for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00B0F0"/>
                </a:solidFill>
              </a:rPr>
              <a:t>c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0000FF"/>
                </a:solidFill>
              </a:rPr>
              <a:t>in</a:t>
            </a:r>
            <a:r>
              <a:rPr lang="en-US" sz="2400" dirty="0"/>
              <a:t> </a:t>
            </a:r>
            <a:r>
              <a:rPr lang="en-US" sz="2400" dirty="0" err="1">
                <a:solidFill>
                  <a:srgbClr val="00B0F0"/>
                </a:solidFill>
              </a:rPr>
              <a:t>v</a:t>
            </a:r>
            <a:r>
              <a:rPr lang="en-US" sz="2400" dirty="0" err="1"/>
              <a:t>.getAdjacent</a:t>
            </a:r>
            <a:r>
              <a:rPr lang="en-US" sz="2400" dirty="0"/>
              <a:t>()</a:t>
            </a:r>
          </a:p>
          <a:p>
            <a:r>
              <a:rPr lang="en-US" sz="2400" dirty="0"/>
              <a:t>                </a:t>
            </a:r>
            <a:r>
              <a:rPr lang="en-US" sz="2400" dirty="0">
                <a:solidFill>
                  <a:srgbClr val="0000FF"/>
                </a:solidFill>
              </a:rPr>
              <a:t>if</a:t>
            </a:r>
            <a:r>
              <a:rPr lang="en-US" sz="2400" dirty="0"/>
              <a:t> !</a:t>
            </a:r>
            <a:r>
              <a:rPr lang="en-US" sz="2400" dirty="0">
                <a:solidFill>
                  <a:srgbClr val="00B0F0"/>
                </a:solidFill>
              </a:rPr>
              <a:t>visited</a:t>
            </a:r>
            <a:r>
              <a:rPr lang="en-US" sz="2400" dirty="0"/>
              <a:t>[c]</a:t>
            </a:r>
          </a:p>
          <a:p>
            <a:r>
              <a:rPr lang="en-US" sz="2400" dirty="0"/>
              <a:t>                    </a:t>
            </a:r>
            <a:r>
              <a:rPr lang="en-US" sz="2400" dirty="0" err="1">
                <a:solidFill>
                  <a:srgbClr val="00B0F0"/>
                </a:solidFill>
              </a:rPr>
              <a:t>toVisit</a:t>
            </a:r>
            <a:r>
              <a:rPr lang="en-US" sz="2400" dirty="0" err="1"/>
              <a:t>.add</a:t>
            </a:r>
            <a:r>
              <a:rPr lang="en-US" sz="2400" dirty="0"/>
              <a:t>(c)</a:t>
            </a:r>
          </a:p>
        </p:txBody>
      </p:sp>
    </p:spTree>
    <p:extLst>
      <p:ext uri="{BB962C8B-B14F-4D97-AF65-F5344CB8AC3E}">
        <p14:creationId xmlns:p14="http://schemas.microsoft.com/office/powerpoint/2010/main" val="1461692792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C9FD66-1B86-ED43-8819-F30E32387C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BFS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CF746D32-B235-DB49-BDF3-908D5CCB554F}"/>
              </a:ext>
            </a:extLst>
          </p:cNvPr>
          <p:cNvSpPr txBox="1"/>
          <p:nvPr/>
        </p:nvSpPr>
        <p:spPr>
          <a:xfrm>
            <a:off x="433619" y="1861149"/>
            <a:ext cx="268532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C00000"/>
                </a:solidFill>
              </a:rPr>
              <a:t>graphBFS</a:t>
            </a:r>
            <a:r>
              <a:rPr lang="en-US" sz="2400" dirty="0"/>
              <a:t>( </a:t>
            </a:r>
            <a:r>
              <a:rPr lang="en-US" sz="2400" dirty="0">
                <a:solidFill>
                  <a:srgbClr val="00B0F0"/>
                </a:solidFill>
              </a:rPr>
              <a:t>start</a:t>
            </a:r>
            <a:r>
              <a:rPr lang="en-US" sz="2400" dirty="0"/>
              <a:t> )</a:t>
            </a:r>
          </a:p>
          <a:p>
            <a:r>
              <a:rPr lang="en-US" sz="2400" dirty="0"/>
              <a:t>     </a:t>
            </a:r>
            <a:r>
              <a:rPr lang="en-US" sz="2400" dirty="0">
                <a:solidFill>
                  <a:srgbClr val="00B0F0"/>
                </a:solidFill>
              </a:rPr>
              <a:t>q</a:t>
            </a:r>
            <a:r>
              <a:rPr lang="en-US" sz="2400" dirty="0"/>
              <a:t> = new Queue()</a:t>
            </a:r>
          </a:p>
          <a:p>
            <a:r>
              <a:rPr lang="en-US" sz="2400" dirty="0"/>
              <a:t>     </a:t>
            </a:r>
            <a:r>
              <a:rPr lang="en-US" sz="2400" dirty="0" err="1">
                <a:solidFill>
                  <a:srgbClr val="00B0F0"/>
                </a:solidFill>
              </a:rPr>
              <a:t>q.</a:t>
            </a:r>
            <a:r>
              <a:rPr lang="en-US" sz="2400" dirty="0" err="1"/>
              <a:t>add</a:t>
            </a:r>
            <a:r>
              <a:rPr lang="en-US" sz="2400" dirty="0"/>
              <a:t>(</a:t>
            </a:r>
            <a:r>
              <a:rPr lang="en-US" sz="2400" dirty="0">
                <a:solidFill>
                  <a:srgbClr val="00B0F0"/>
                </a:solidFill>
              </a:rPr>
              <a:t>start</a:t>
            </a:r>
            <a:r>
              <a:rPr lang="en-US" sz="2400" dirty="0"/>
              <a:t>)</a:t>
            </a:r>
          </a:p>
          <a:p>
            <a:r>
              <a:rPr lang="en-US" sz="2400" dirty="0"/>
              <a:t>     </a:t>
            </a:r>
            <a:r>
              <a:rPr lang="en-US" sz="2400" dirty="0" err="1">
                <a:solidFill>
                  <a:srgbClr val="C00000"/>
                </a:solidFill>
              </a:rPr>
              <a:t>treeSearch</a:t>
            </a:r>
            <a:r>
              <a:rPr lang="en-US" sz="2400" dirty="0"/>
              <a:t>(</a:t>
            </a:r>
            <a:r>
              <a:rPr lang="en-US" sz="2400" dirty="0">
                <a:solidFill>
                  <a:srgbClr val="00B0F0"/>
                </a:solidFill>
              </a:rPr>
              <a:t>q</a:t>
            </a:r>
            <a:r>
              <a:rPr lang="en-US" sz="2400" dirty="0"/>
              <a:t>)</a:t>
            </a:r>
          </a:p>
        </p:txBody>
      </p:sp>
      <p:sp>
        <p:nvSpPr>
          <p:cNvPr id="34" name="Text Box 31">
            <a:extLst>
              <a:ext uri="{FF2B5EF4-FFF2-40B4-BE49-F238E27FC236}">
                <a16:creationId xmlns:a16="http://schemas.microsoft.com/office/drawing/2014/main" id="{B1E1926D-434E-E64F-BE57-49AFE0B305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863" y="5500687"/>
            <a:ext cx="3200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 err="1"/>
              <a:t>toVisit</a:t>
            </a:r>
            <a:r>
              <a:rPr lang="en-US" altLang="en-US" sz="2800" dirty="0"/>
              <a:t>-queue: </a:t>
            </a:r>
            <a:r>
              <a:rPr lang="en-US" altLang="en-US" sz="2800" dirty="0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35" name="Text Box 37">
            <a:extLst>
              <a:ext uri="{FF2B5EF4-FFF2-40B4-BE49-F238E27FC236}">
                <a16:creationId xmlns:a16="http://schemas.microsoft.com/office/drawing/2014/main" id="{04848CE0-C0B3-9146-9C7C-49CDF42F17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0144" y="6019800"/>
            <a:ext cx="3200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/>
              <a:t>visited: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57A9DC7C-E31F-EF4A-9E20-635A46F70A99}"/>
              </a:ext>
            </a:extLst>
          </p:cNvPr>
          <p:cNvSpPr/>
          <p:nvPr/>
        </p:nvSpPr>
        <p:spPr>
          <a:xfrm>
            <a:off x="746234" y="2303079"/>
            <a:ext cx="2501463" cy="1181099"/>
          </a:xfrm>
          <a:prstGeom prst="rect">
            <a:avLst/>
          </a:prstGeom>
          <a:noFill/>
          <a:ln w="3810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7" name="Group 4">
            <a:extLst>
              <a:ext uri="{FF2B5EF4-FFF2-40B4-BE49-F238E27FC236}">
                <a16:creationId xmlns:a16="http://schemas.microsoft.com/office/drawing/2014/main" id="{9D2CA70E-F1EF-8343-8307-FC77EC2CD4E6}"/>
              </a:ext>
            </a:extLst>
          </p:cNvPr>
          <p:cNvGrpSpPr>
            <a:grpSpLocks/>
          </p:cNvGrpSpPr>
          <p:nvPr/>
        </p:nvGrpSpPr>
        <p:grpSpPr bwMode="auto">
          <a:xfrm>
            <a:off x="5733391" y="2645979"/>
            <a:ext cx="533400" cy="533400"/>
            <a:chOff x="1824" y="2736"/>
            <a:chExt cx="336" cy="336"/>
          </a:xfrm>
        </p:grpSpPr>
        <p:sp>
          <p:nvSpPr>
            <p:cNvPr id="38" name="Oval 5">
              <a:extLst>
                <a:ext uri="{FF2B5EF4-FFF2-40B4-BE49-F238E27FC236}">
                  <a16:creationId xmlns:a16="http://schemas.microsoft.com/office/drawing/2014/main" id="{67078EE8-D52C-0B4B-897E-868B2470F8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9" name="Text Box 6">
              <a:extLst>
                <a:ext uri="{FF2B5EF4-FFF2-40B4-BE49-F238E27FC236}">
                  <a16:creationId xmlns:a16="http://schemas.microsoft.com/office/drawing/2014/main" id="{A1F8AC99-0F2E-1F4F-A9C3-1319D872462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dirty="0"/>
                <a:t>B</a:t>
              </a:r>
            </a:p>
          </p:txBody>
        </p:sp>
      </p:grpSp>
      <p:grpSp>
        <p:nvGrpSpPr>
          <p:cNvPr id="40" name="Group 7">
            <a:extLst>
              <a:ext uri="{FF2B5EF4-FFF2-40B4-BE49-F238E27FC236}">
                <a16:creationId xmlns:a16="http://schemas.microsoft.com/office/drawing/2014/main" id="{966ABE78-434A-6A47-96B1-7C94BAD93FCF}"/>
              </a:ext>
            </a:extLst>
          </p:cNvPr>
          <p:cNvGrpSpPr>
            <a:grpSpLocks/>
          </p:cNvGrpSpPr>
          <p:nvPr/>
        </p:nvGrpSpPr>
        <p:grpSpPr bwMode="auto">
          <a:xfrm>
            <a:off x="4285591" y="3788979"/>
            <a:ext cx="533400" cy="533400"/>
            <a:chOff x="1824" y="2736"/>
            <a:chExt cx="336" cy="336"/>
          </a:xfrm>
        </p:grpSpPr>
        <p:sp>
          <p:nvSpPr>
            <p:cNvPr id="41" name="Oval 8">
              <a:extLst>
                <a:ext uri="{FF2B5EF4-FFF2-40B4-BE49-F238E27FC236}">
                  <a16:creationId xmlns:a16="http://schemas.microsoft.com/office/drawing/2014/main" id="{DF825DE3-C04C-704C-842E-32AE0A6F49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42" name="Text Box 9">
              <a:extLst>
                <a:ext uri="{FF2B5EF4-FFF2-40B4-BE49-F238E27FC236}">
                  <a16:creationId xmlns:a16="http://schemas.microsoft.com/office/drawing/2014/main" id="{B0D18CDA-1307-9946-9695-97DE69D2D70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dirty="0"/>
                <a:t>D</a:t>
              </a:r>
            </a:p>
          </p:txBody>
        </p:sp>
      </p:grpSp>
      <p:grpSp>
        <p:nvGrpSpPr>
          <p:cNvPr id="43" name="Group 10">
            <a:extLst>
              <a:ext uri="{FF2B5EF4-FFF2-40B4-BE49-F238E27FC236}">
                <a16:creationId xmlns:a16="http://schemas.microsoft.com/office/drawing/2014/main" id="{2F3FF694-057F-714F-836D-90909016F630}"/>
              </a:ext>
            </a:extLst>
          </p:cNvPr>
          <p:cNvGrpSpPr>
            <a:grpSpLocks/>
          </p:cNvGrpSpPr>
          <p:nvPr/>
        </p:nvGrpSpPr>
        <p:grpSpPr bwMode="auto">
          <a:xfrm>
            <a:off x="5809591" y="3788979"/>
            <a:ext cx="533400" cy="533400"/>
            <a:chOff x="1824" y="2736"/>
            <a:chExt cx="336" cy="336"/>
          </a:xfrm>
        </p:grpSpPr>
        <p:sp>
          <p:nvSpPr>
            <p:cNvPr id="44" name="Oval 11">
              <a:extLst>
                <a:ext uri="{FF2B5EF4-FFF2-40B4-BE49-F238E27FC236}">
                  <a16:creationId xmlns:a16="http://schemas.microsoft.com/office/drawing/2014/main" id="{4FB67519-1856-5747-B3E9-EA134FB974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45" name="Text Box 12">
              <a:extLst>
                <a:ext uri="{FF2B5EF4-FFF2-40B4-BE49-F238E27FC236}">
                  <a16:creationId xmlns:a16="http://schemas.microsoft.com/office/drawing/2014/main" id="{27FCF218-188B-1E47-BD20-DDEFABB8592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dirty="0"/>
                <a:t>E</a:t>
              </a:r>
            </a:p>
          </p:txBody>
        </p:sp>
      </p:grpSp>
      <p:grpSp>
        <p:nvGrpSpPr>
          <p:cNvPr id="46" name="Group 13">
            <a:extLst>
              <a:ext uri="{FF2B5EF4-FFF2-40B4-BE49-F238E27FC236}">
                <a16:creationId xmlns:a16="http://schemas.microsoft.com/office/drawing/2014/main" id="{412CEBA8-26DE-0341-9548-2AA55472BC51}"/>
              </a:ext>
            </a:extLst>
          </p:cNvPr>
          <p:cNvGrpSpPr>
            <a:grpSpLocks/>
          </p:cNvGrpSpPr>
          <p:nvPr/>
        </p:nvGrpSpPr>
        <p:grpSpPr bwMode="auto">
          <a:xfrm>
            <a:off x="7181191" y="3255579"/>
            <a:ext cx="533400" cy="533400"/>
            <a:chOff x="1824" y="2736"/>
            <a:chExt cx="336" cy="336"/>
          </a:xfrm>
        </p:grpSpPr>
        <p:sp>
          <p:nvSpPr>
            <p:cNvPr id="47" name="Oval 14">
              <a:extLst>
                <a:ext uri="{FF2B5EF4-FFF2-40B4-BE49-F238E27FC236}">
                  <a16:creationId xmlns:a16="http://schemas.microsoft.com/office/drawing/2014/main" id="{8E06FA17-5941-E44E-9E51-EAB51C5201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48" name="Text Box 15">
              <a:extLst>
                <a:ext uri="{FF2B5EF4-FFF2-40B4-BE49-F238E27FC236}">
                  <a16:creationId xmlns:a16="http://schemas.microsoft.com/office/drawing/2014/main" id="{42D541CF-CB6E-DA41-B6DB-ED121364027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F</a:t>
              </a:r>
            </a:p>
          </p:txBody>
        </p:sp>
      </p:grpSp>
      <p:grpSp>
        <p:nvGrpSpPr>
          <p:cNvPr id="49" name="Group 16">
            <a:extLst>
              <a:ext uri="{FF2B5EF4-FFF2-40B4-BE49-F238E27FC236}">
                <a16:creationId xmlns:a16="http://schemas.microsoft.com/office/drawing/2014/main" id="{101D6600-FD4F-BA46-81BC-6985A7DC897B}"/>
              </a:ext>
            </a:extLst>
          </p:cNvPr>
          <p:cNvGrpSpPr>
            <a:grpSpLocks/>
          </p:cNvGrpSpPr>
          <p:nvPr/>
        </p:nvGrpSpPr>
        <p:grpSpPr bwMode="auto">
          <a:xfrm>
            <a:off x="4285591" y="2722179"/>
            <a:ext cx="533400" cy="533400"/>
            <a:chOff x="1824" y="2736"/>
            <a:chExt cx="336" cy="336"/>
          </a:xfrm>
        </p:grpSpPr>
        <p:sp>
          <p:nvSpPr>
            <p:cNvPr id="50" name="Oval 17">
              <a:extLst>
                <a:ext uri="{FF2B5EF4-FFF2-40B4-BE49-F238E27FC236}">
                  <a16:creationId xmlns:a16="http://schemas.microsoft.com/office/drawing/2014/main" id="{D4F7C98B-09DC-F043-A953-4CD09F340F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51" name="Text Box 18">
              <a:extLst>
                <a:ext uri="{FF2B5EF4-FFF2-40B4-BE49-F238E27FC236}">
                  <a16:creationId xmlns:a16="http://schemas.microsoft.com/office/drawing/2014/main" id="{F272F3DD-A6EA-4049-ABB6-F6B623F1A23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A</a:t>
              </a:r>
            </a:p>
          </p:txBody>
        </p:sp>
      </p:grpSp>
      <p:grpSp>
        <p:nvGrpSpPr>
          <p:cNvPr id="52" name="Group 19">
            <a:extLst>
              <a:ext uri="{FF2B5EF4-FFF2-40B4-BE49-F238E27FC236}">
                <a16:creationId xmlns:a16="http://schemas.microsoft.com/office/drawing/2014/main" id="{949838F7-898B-0C44-8093-5FB1BC523F55}"/>
              </a:ext>
            </a:extLst>
          </p:cNvPr>
          <p:cNvGrpSpPr>
            <a:grpSpLocks/>
          </p:cNvGrpSpPr>
          <p:nvPr/>
        </p:nvGrpSpPr>
        <p:grpSpPr bwMode="auto">
          <a:xfrm>
            <a:off x="7104991" y="2036379"/>
            <a:ext cx="533400" cy="533400"/>
            <a:chOff x="1824" y="2736"/>
            <a:chExt cx="336" cy="336"/>
          </a:xfrm>
        </p:grpSpPr>
        <p:sp>
          <p:nvSpPr>
            <p:cNvPr id="53" name="Oval 20">
              <a:extLst>
                <a:ext uri="{FF2B5EF4-FFF2-40B4-BE49-F238E27FC236}">
                  <a16:creationId xmlns:a16="http://schemas.microsoft.com/office/drawing/2014/main" id="{479F13B3-9DB0-1942-B1F4-D790A701BD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54" name="Text Box 21">
              <a:extLst>
                <a:ext uri="{FF2B5EF4-FFF2-40B4-BE49-F238E27FC236}">
                  <a16:creationId xmlns:a16="http://schemas.microsoft.com/office/drawing/2014/main" id="{01567EA6-3602-8E47-A0D7-078CAC64586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C</a:t>
              </a:r>
            </a:p>
          </p:txBody>
        </p:sp>
      </p:grpSp>
      <p:grpSp>
        <p:nvGrpSpPr>
          <p:cNvPr id="55" name="Group 22">
            <a:extLst>
              <a:ext uri="{FF2B5EF4-FFF2-40B4-BE49-F238E27FC236}">
                <a16:creationId xmlns:a16="http://schemas.microsoft.com/office/drawing/2014/main" id="{12FD75B8-98A9-9944-8119-501541033A8B}"/>
              </a:ext>
            </a:extLst>
          </p:cNvPr>
          <p:cNvGrpSpPr>
            <a:grpSpLocks/>
          </p:cNvGrpSpPr>
          <p:nvPr/>
        </p:nvGrpSpPr>
        <p:grpSpPr bwMode="auto">
          <a:xfrm>
            <a:off x="8400391" y="3255579"/>
            <a:ext cx="533400" cy="533400"/>
            <a:chOff x="1824" y="2736"/>
            <a:chExt cx="336" cy="336"/>
          </a:xfrm>
        </p:grpSpPr>
        <p:sp>
          <p:nvSpPr>
            <p:cNvPr id="56" name="Oval 23">
              <a:extLst>
                <a:ext uri="{FF2B5EF4-FFF2-40B4-BE49-F238E27FC236}">
                  <a16:creationId xmlns:a16="http://schemas.microsoft.com/office/drawing/2014/main" id="{A0342D30-CBA2-AE4D-9D7A-B309C6867A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57" name="Text Box 24">
              <a:extLst>
                <a:ext uri="{FF2B5EF4-FFF2-40B4-BE49-F238E27FC236}">
                  <a16:creationId xmlns:a16="http://schemas.microsoft.com/office/drawing/2014/main" id="{01C324CD-5695-5B49-A808-E4EE888D167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G</a:t>
              </a:r>
            </a:p>
          </p:txBody>
        </p:sp>
      </p:grpSp>
      <p:sp>
        <p:nvSpPr>
          <p:cNvPr id="58" name="Line 25">
            <a:extLst>
              <a:ext uri="{FF2B5EF4-FFF2-40B4-BE49-F238E27FC236}">
                <a16:creationId xmlns:a16="http://schemas.microsoft.com/office/drawing/2014/main" id="{67B1CA62-6150-254B-9A24-724CB9FED507}"/>
              </a:ext>
            </a:extLst>
          </p:cNvPr>
          <p:cNvSpPr>
            <a:spLocks noChangeShapeType="1"/>
          </p:cNvSpPr>
          <p:nvPr/>
        </p:nvSpPr>
        <p:spPr bwMode="auto">
          <a:xfrm>
            <a:off x="4818991" y="2950779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" name="Line 26">
            <a:extLst>
              <a:ext uri="{FF2B5EF4-FFF2-40B4-BE49-F238E27FC236}">
                <a16:creationId xmlns:a16="http://schemas.microsoft.com/office/drawing/2014/main" id="{0DAF4FA6-31AA-A545-8CF3-D3AD0A31A3C0}"/>
              </a:ext>
            </a:extLst>
          </p:cNvPr>
          <p:cNvSpPr>
            <a:spLocks noChangeShapeType="1"/>
          </p:cNvSpPr>
          <p:nvPr/>
        </p:nvSpPr>
        <p:spPr bwMode="auto">
          <a:xfrm>
            <a:off x="4514191" y="3255579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" name="Line 27">
            <a:extLst>
              <a:ext uri="{FF2B5EF4-FFF2-40B4-BE49-F238E27FC236}">
                <a16:creationId xmlns:a16="http://schemas.microsoft.com/office/drawing/2014/main" id="{0DD4F0FA-07E4-DE49-932D-AFC5226E2564}"/>
              </a:ext>
            </a:extLst>
          </p:cNvPr>
          <p:cNvSpPr>
            <a:spLocks noChangeShapeType="1"/>
          </p:cNvSpPr>
          <p:nvPr/>
        </p:nvSpPr>
        <p:spPr bwMode="auto">
          <a:xfrm>
            <a:off x="4818991" y="4093779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" name="Line 28">
            <a:extLst>
              <a:ext uri="{FF2B5EF4-FFF2-40B4-BE49-F238E27FC236}">
                <a16:creationId xmlns:a16="http://schemas.microsoft.com/office/drawing/2014/main" id="{2B6AE869-BD7D-AE42-8212-698734B9E28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038191" y="3179379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" name="Line 29">
            <a:extLst>
              <a:ext uri="{FF2B5EF4-FFF2-40B4-BE49-F238E27FC236}">
                <a16:creationId xmlns:a16="http://schemas.microsoft.com/office/drawing/2014/main" id="{BA3BDB6F-C153-7E43-8052-35E6916A4436}"/>
              </a:ext>
            </a:extLst>
          </p:cNvPr>
          <p:cNvSpPr>
            <a:spLocks noChangeShapeType="1"/>
          </p:cNvSpPr>
          <p:nvPr/>
        </p:nvSpPr>
        <p:spPr bwMode="auto">
          <a:xfrm>
            <a:off x="4742791" y="3179379"/>
            <a:ext cx="1143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" name="Line 30">
            <a:extLst>
              <a:ext uri="{FF2B5EF4-FFF2-40B4-BE49-F238E27FC236}">
                <a16:creationId xmlns:a16="http://schemas.microsoft.com/office/drawing/2014/main" id="{3EB3C0D6-A570-0F47-9C67-CAB4D9F5200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266791" y="2417379"/>
            <a:ext cx="838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" name="Line 31">
            <a:extLst>
              <a:ext uri="{FF2B5EF4-FFF2-40B4-BE49-F238E27FC236}">
                <a16:creationId xmlns:a16="http://schemas.microsoft.com/office/drawing/2014/main" id="{17C4CD5C-2FAB-7845-9E17-2B4CAAE6305B}"/>
              </a:ext>
            </a:extLst>
          </p:cNvPr>
          <p:cNvSpPr>
            <a:spLocks noChangeShapeType="1"/>
          </p:cNvSpPr>
          <p:nvPr/>
        </p:nvSpPr>
        <p:spPr bwMode="auto">
          <a:xfrm>
            <a:off x="6266791" y="3026979"/>
            <a:ext cx="914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" name="Line 32">
            <a:extLst>
              <a:ext uri="{FF2B5EF4-FFF2-40B4-BE49-F238E27FC236}">
                <a16:creationId xmlns:a16="http://schemas.microsoft.com/office/drawing/2014/main" id="{7392F8D3-9637-7746-92CF-3CBA5AAEB2F9}"/>
              </a:ext>
            </a:extLst>
          </p:cNvPr>
          <p:cNvSpPr>
            <a:spLocks noChangeShapeType="1"/>
          </p:cNvSpPr>
          <p:nvPr/>
        </p:nvSpPr>
        <p:spPr bwMode="auto">
          <a:xfrm>
            <a:off x="7714591" y="3484179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5721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Rectangle 2">
            <a:extLst>
              <a:ext uri="{FF2B5EF4-FFF2-40B4-BE49-F238E27FC236}">
                <a16:creationId xmlns:a16="http://schemas.microsoft.com/office/drawing/2014/main" id="{EF1EEF13-41ED-4D41-B1D2-1AC90A5F271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1596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Tree BFS</a:t>
            </a:r>
          </a:p>
        </p:txBody>
      </p:sp>
      <p:grpSp>
        <p:nvGrpSpPr>
          <p:cNvPr id="62466" name="Group 4">
            <a:extLst>
              <a:ext uri="{FF2B5EF4-FFF2-40B4-BE49-F238E27FC236}">
                <a16:creationId xmlns:a16="http://schemas.microsoft.com/office/drawing/2014/main" id="{A2807900-401C-1E48-BAA7-AACB1245358D}"/>
              </a:ext>
            </a:extLst>
          </p:cNvPr>
          <p:cNvGrpSpPr>
            <a:grpSpLocks/>
          </p:cNvGrpSpPr>
          <p:nvPr/>
        </p:nvGrpSpPr>
        <p:grpSpPr bwMode="auto">
          <a:xfrm>
            <a:off x="6781800" y="1828800"/>
            <a:ext cx="533400" cy="533400"/>
            <a:chOff x="1824" y="2736"/>
            <a:chExt cx="336" cy="336"/>
          </a:xfrm>
        </p:grpSpPr>
        <p:sp>
          <p:nvSpPr>
            <p:cNvPr id="62493" name="Oval 5">
              <a:extLst>
                <a:ext uri="{FF2B5EF4-FFF2-40B4-BE49-F238E27FC236}">
                  <a16:creationId xmlns:a16="http://schemas.microsoft.com/office/drawing/2014/main" id="{D62D1DCF-2B11-AB40-9AEA-B86E1470FD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2494" name="Text Box 6">
              <a:extLst>
                <a:ext uri="{FF2B5EF4-FFF2-40B4-BE49-F238E27FC236}">
                  <a16:creationId xmlns:a16="http://schemas.microsoft.com/office/drawing/2014/main" id="{C50927AE-4419-C74F-B22A-D00C9CF0F74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A</a:t>
              </a:r>
            </a:p>
          </p:txBody>
        </p:sp>
      </p:grpSp>
      <p:grpSp>
        <p:nvGrpSpPr>
          <p:cNvPr id="62467" name="Group 7">
            <a:extLst>
              <a:ext uri="{FF2B5EF4-FFF2-40B4-BE49-F238E27FC236}">
                <a16:creationId xmlns:a16="http://schemas.microsoft.com/office/drawing/2014/main" id="{9F0A8B03-FB0B-8E46-84E4-0298258B3E3D}"/>
              </a:ext>
            </a:extLst>
          </p:cNvPr>
          <p:cNvGrpSpPr>
            <a:grpSpLocks/>
          </p:cNvGrpSpPr>
          <p:nvPr/>
        </p:nvGrpSpPr>
        <p:grpSpPr bwMode="auto">
          <a:xfrm>
            <a:off x="6019800" y="2819400"/>
            <a:ext cx="533400" cy="533400"/>
            <a:chOff x="1824" y="2736"/>
            <a:chExt cx="336" cy="336"/>
          </a:xfrm>
        </p:grpSpPr>
        <p:sp>
          <p:nvSpPr>
            <p:cNvPr id="62491" name="Oval 8">
              <a:extLst>
                <a:ext uri="{FF2B5EF4-FFF2-40B4-BE49-F238E27FC236}">
                  <a16:creationId xmlns:a16="http://schemas.microsoft.com/office/drawing/2014/main" id="{24CEC88E-D2B5-4442-B117-F4693E7A33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2492" name="Text Box 9">
              <a:extLst>
                <a:ext uri="{FF2B5EF4-FFF2-40B4-BE49-F238E27FC236}">
                  <a16:creationId xmlns:a16="http://schemas.microsoft.com/office/drawing/2014/main" id="{C52C98DC-2E34-F949-BFAB-CB96C6AAC9E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B</a:t>
              </a:r>
            </a:p>
          </p:txBody>
        </p:sp>
      </p:grpSp>
      <p:grpSp>
        <p:nvGrpSpPr>
          <p:cNvPr id="62468" name="Group 10">
            <a:extLst>
              <a:ext uri="{FF2B5EF4-FFF2-40B4-BE49-F238E27FC236}">
                <a16:creationId xmlns:a16="http://schemas.microsoft.com/office/drawing/2014/main" id="{D31BCD07-7A40-E041-B742-173056D8377C}"/>
              </a:ext>
            </a:extLst>
          </p:cNvPr>
          <p:cNvGrpSpPr>
            <a:grpSpLocks/>
          </p:cNvGrpSpPr>
          <p:nvPr/>
        </p:nvGrpSpPr>
        <p:grpSpPr bwMode="auto">
          <a:xfrm>
            <a:off x="5638800" y="4038600"/>
            <a:ext cx="533400" cy="533400"/>
            <a:chOff x="1824" y="2736"/>
            <a:chExt cx="336" cy="336"/>
          </a:xfrm>
        </p:grpSpPr>
        <p:sp>
          <p:nvSpPr>
            <p:cNvPr id="62489" name="Oval 11">
              <a:extLst>
                <a:ext uri="{FF2B5EF4-FFF2-40B4-BE49-F238E27FC236}">
                  <a16:creationId xmlns:a16="http://schemas.microsoft.com/office/drawing/2014/main" id="{C8420394-D932-154D-95F4-C34E6332E0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2490" name="Text Box 12">
              <a:extLst>
                <a:ext uri="{FF2B5EF4-FFF2-40B4-BE49-F238E27FC236}">
                  <a16:creationId xmlns:a16="http://schemas.microsoft.com/office/drawing/2014/main" id="{8EC3D089-65DD-4F41-BF08-1AB2E3A8092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C</a:t>
              </a:r>
            </a:p>
          </p:txBody>
        </p:sp>
      </p:grpSp>
      <p:grpSp>
        <p:nvGrpSpPr>
          <p:cNvPr id="62469" name="Group 13">
            <a:extLst>
              <a:ext uri="{FF2B5EF4-FFF2-40B4-BE49-F238E27FC236}">
                <a16:creationId xmlns:a16="http://schemas.microsoft.com/office/drawing/2014/main" id="{471D229F-8E9A-C849-9900-5324F132873F}"/>
              </a:ext>
            </a:extLst>
          </p:cNvPr>
          <p:cNvGrpSpPr>
            <a:grpSpLocks/>
          </p:cNvGrpSpPr>
          <p:nvPr/>
        </p:nvGrpSpPr>
        <p:grpSpPr bwMode="auto">
          <a:xfrm>
            <a:off x="7848600" y="2819400"/>
            <a:ext cx="533400" cy="533400"/>
            <a:chOff x="1824" y="2736"/>
            <a:chExt cx="336" cy="336"/>
          </a:xfrm>
        </p:grpSpPr>
        <p:sp>
          <p:nvSpPr>
            <p:cNvPr id="62487" name="Oval 14">
              <a:extLst>
                <a:ext uri="{FF2B5EF4-FFF2-40B4-BE49-F238E27FC236}">
                  <a16:creationId xmlns:a16="http://schemas.microsoft.com/office/drawing/2014/main" id="{545AF271-2D76-3D48-BE61-7F77BE4553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2488" name="Text Box 15">
              <a:extLst>
                <a:ext uri="{FF2B5EF4-FFF2-40B4-BE49-F238E27FC236}">
                  <a16:creationId xmlns:a16="http://schemas.microsoft.com/office/drawing/2014/main" id="{FB0844BD-EF24-3D4F-B5F0-199B63B940C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E</a:t>
              </a:r>
            </a:p>
          </p:txBody>
        </p:sp>
      </p:grpSp>
      <p:grpSp>
        <p:nvGrpSpPr>
          <p:cNvPr id="62470" name="Group 16">
            <a:extLst>
              <a:ext uri="{FF2B5EF4-FFF2-40B4-BE49-F238E27FC236}">
                <a16:creationId xmlns:a16="http://schemas.microsoft.com/office/drawing/2014/main" id="{108C4FAC-CB10-5D40-86DD-970F0377EC19}"/>
              </a:ext>
            </a:extLst>
          </p:cNvPr>
          <p:cNvGrpSpPr>
            <a:grpSpLocks/>
          </p:cNvGrpSpPr>
          <p:nvPr/>
        </p:nvGrpSpPr>
        <p:grpSpPr bwMode="auto">
          <a:xfrm>
            <a:off x="6858000" y="2895600"/>
            <a:ext cx="533400" cy="533400"/>
            <a:chOff x="1824" y="2736"/>
            <a:chExt cx="336" cy="336"/>
          </a:xfrm>
        </p:grpSpPr>
        <p:sp>
          <p:nvSpPr>
            <p:cNvPr id="62485" name="Oval 17">
              <a:extLst>
                <a:ext uri="{FF2B5EF4-FFF2-40B4-BE49-F238E27FC236}">
                  <a16:creationId xmlns:a16="http://schemas.microsoft.com/office/drawing/2014/main" id="{FBEA559E-9334-8940-B4E7-1BFE56CA49E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2486" name="Text Box 18">
              <a:extLst>
                <a:ext uri="{FF2B5EF4-FFF2-40B4-BE49-F238E27FC236}">
                  <a16:creationId xmlns:a16="http://schemas.microsoft.com/office/drawing/2014/main" id="{2E2EB309-7F49-3B41-BE50-BA001C0A715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D</a:t>
              </a:r>
            </a:p>
          </p:txBody>
        </p:sp>
      </p:grpSp>
      <p:sp>
        <p:nvSpPr>
          <p:cNvPr id="62471" name="Line 21">
            <a:extLst>
              <a:ext uri="{FF2B5EF4-FFF2-40B4-BE49-F238E27FC236}">
                <a16:creationId xmlns:a16="http://schemas.microsoft.com/office/drawing/2014/main" id="{564F12A7-33C9-A740-8D5A-6E53093D182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162800" y="23622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62472" name="Group 24">
            <a:extLst>
              <a:ext uri="{FF2B5EF4-FFF2-40B4-BE49-F238E27FC236}">
                <a16:creationId xmlns:a16="http://schemas.microsoft.com/office/drawing/2014/main" id="{8FCD8049-CFA0-8B4A-B44F-41580D066570}"/>
              </a:ext>
            </a:extLst>
          </p:cNvPr>
          <p:cNvGrpSpPr>
            <a:grpSpLocks/>
          </p:cNvGrpSpPr>
          <p:nvPr/>
        </p:nvGrpSpPr>
        <p:grpSpPr bwMode="auto">
          <a:xfrm>
            <a:off x="6400800" y="4038600"/>
            <a:ext cx="533400" cy="533400"/>
            <a:chOff x="1824" y="2736"/>
            <a:chExt cx="336" cy="336"/>
          </a:xfrm>
        </p:grpSpPr>
        <p:sp>
          <p:nvSpPr>
            <p:cNvPr id="62483" name="Oval 25">
              <a:extLst>
                <a:ext uri="{FF2B5EF4-FFF2-40B4-BE49-F238E27FC236}">
                  <a16:creationId xmlns:a16="http://schemas.microsoft.com/office/drawing/2014/main" id="{2D4CFE65-7C6F-3145-B09F-4F7AD71F02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2484" name="Text Box 26">
              <a:extLst>
                <a:ext uri="{FF2B5EF4-FFF2-40B4-BE49-F238E27FC236}">
                  <a16:creationId xmlns:a16="http://schemas.microsoft.com/office/drawing/2014/main" id="{EF225486-151C-B144-AA88-053D6861F84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F</a:t>
              </a:r>
            </a:p>
          </p:txBody>
        </p:sp>
      </p:grpSp>
      <p:grpSp>
        <p:nvGrpSpPr>
          <p:cNvPr id="62473" name="Group 27">
            <a:extLst>
              <a:ext uri="{FF2B5EF4-FFF2-40B4-BE49-F238E27FC236}">
                <a16:creationId xmlns:a16="http://schemas.microsoft.com/office/drawing/2014/main" id="{92DE2047-5BD2-704A-A8B4-892190DB924F}"/>
              </a:ext>
            </a:extLst>
          </p:cNvPr>
          <p:cNvGrpSpPr>
            <a:grpSpLocks/>
          </p:cNvGrpSpPr>
          <p:nvPr/>
        </p:nvGrpSpPr>
        <p:grpSpPr bwMode="auto">
          <a:xfrm>
            <a:off x="7924800" y="4038600"/>
            <a:ext cx="533400" cy="533400"/>
            <a:chOff x="1824" y="2736"/>
            <a:chExt cx="336" cy="336"/>
          </a:xfrm>
        </p:grpSpPr>
        <p:sp>
          <p:nvSpPr>
            <p:cNvPr id="62481" name="Oval 28">
              <a:extLst>
                <a:ext uri="{FF2B5EF4-FFF2-40B4-BE49-F238E27FC236}">
                  <a16:creationId xmlns:a16="http://schemas.microsoft.com/office/drawing/2014/main" id="{B94509AC-604E-8643-B931-F6FB0551BD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2482" name="Text Box 29">
              <a:extLst>
                <a:ext uri="{FF2B5EF4-FFF2-40B4-BE49-F238E27FC236}">
                  <a16:creationId xmlns:a16="http://schemas.microsoft.com/office/drawing/2014/main" id="{25E47DCA-7AA6-1546-AA62-3ACB10F9DD1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G</a:t>
              </a:r>
            </a:p>
          </p:txBody>
        </p:sp>
      </p:grpSp>
      <p:sp>
        <p:nvSpPr>
          <p:cNvPr id="62474" name="Line 30">
            <a:extLst>
              <a:ext uri="{FF2B5EF4-FFF2-40B4-BE49-F238E27FC236}">
                <a16:creationId xmlns:a16="http://schemas.microsoft.com/office/drawing/2014/main" id="{56DFB09C-D337-F34D-B5C3-3C640ACB6D1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400800" y="2286000"/>
            <a:ext cx="457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475" name="Line 31">
            <a:extLst>
              <a:ext uri="{FF2B5EF4-FFF2-40B4-BE49-F238E27FC236}">
                <a16:creationId xmlns:a16="http://schemas.microsoft.com/office/drawing/2014/main" id="{9B6AC5CE-3DC5-6049-B329-77E1A848C80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943600" y="3352800"/>
            <a:ext cx="228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476" name="Line 32">
            <a:extLst>
              <a:ext uri="{FF2B5EF4-FFF2-40B4-BE49-F238E27FC236}">
                <a16:creationId xmlns:a16="http://schemas.microsoft.com/office/drawing/2014/main" id="{EFAA3B17-003E-AB42-9F9E-03160A5EE851}"/>
              </a:ext>
            </a:extLst>
          </p:cNvPr>
          <p:cNvSpPr>
            <a:spLocks noChangeShapeType="1"/>
          </p:cNvSpPr>
          <p:nvPr/>
        </p:nvSpPr>
        <p:spPr bwMode="auto">
          <a:xfrm>
            <a:off x="6324600" y="3352800"/>
            <a:ext cx="3048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477" name="Line 33">
            <a:extLst>
              <a:ext uri="{FF2B5EF4-FFF2-40B4-BE49-F238E27FC236}">
                <a16:creationId xmlns:a16="http://schemas.microsoft.com/office/drawing/2014/main" id="{BB4BBC69-B204-C649-A90E-F4999C2142A0}"/>
              </a:ext>
            </a:extLst>
          </p:cNvPr>
          <p:cNvSpPr>
            <a:spLocks noChangeShapeType="1"/>
          </p:cNvSpPr>
          <p:nvPr/>
        </p:nvSpPr>
        <p:spPr bwMode="auto">
          <a:xfrm>
            <a:off x="7315200" y="2209800"/>
            <a:ext cx="685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478" name="Line 34">
            <a:extLst>
              <a:ext uri="{FF2B5EF4-FFF2-40B4-BE49-F238E27FC236}">
                <a16:creationId xmlns:a16="http://schemas.microsoft.com/office/drawing/2014/main" id="{89BF6DF5-D10D-D14A-9CAE-E4DF4AD612BE}"/>
              </a:ext>
            </a:extLst>
          </p:cNvPr>
          <p:cNvSpPr>
            <a:spLocks noChangeShapeType="1"/>
          </p:cNvSpPr>
          <p:nvPr/>
        </p:nvSpPr>
        <p:spPr bwMode="auto">
          <a:xfrm>
            <a:off x="8153400" y="33528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480" name="Text Box 37">
            <a:extLst>
              <a:ext uri="{FF2B5EF4-FFF2-40B4-BE49-F238E27FC236}">
                <a16:creationId xmlns:a16="http://schemas.microsoft.com/office/drawing/2014/main" id="{77B61C75-3123-0640-B02E-B686A999F7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5410200"/>
            <a:ext cx="3200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/>
              <a:t>q:</a:t>
            </a:r>
          </a:p>
        </p:txBody>
      </p:sp>
      <p:sp>
        <p:nvSpPr>
          <p:cNvPr id="32" name="Text Box 37">
            <a:extLst>
              <a:ext uri="{FF2B5EF4-FFF2-40B4-BE49-F238E27FC236}">
                <a16:creationId xmlns:a16="http://schemas.microsoft.com/office/drawing/2014/main" id="{AAC1ED08-ABFD-7441-9822-C26D0A1206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863" y="5929313"/>
            <a:ext cx="3200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/>
              <a:t>Visited: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93C31733-C4AD-5043-AF66-B97B873EF9D5}"/>
              </a:ext>
            </a:extLst>
          </p:cNvPr>
          <p:cNvSpPr txBox="1"/>
          <p:nvPr/>
        </p:nvSpPr>
        <p:spPr>
          <a:xfrm>
            <a:off x="612648" y="1862256"/>
            <a:ext cx="268532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C00000"/>
                </a:solidFill>
              </a:rPr>
              <a:t>treeBFS</a:t>
            </a:r>
            <a:r>
              <a:rPr lang="en-US" sz="2400" dirty="0"/>
              <a:t>( </a:t>
            </a:r>
            <a:r>
              <a:rPr lang="en-US" sz="2400" dirty="0">
                <a:solidFill>
                  <a:srgbClr val="00B0F0"/>
                </a:solidFill>
              </a:rPr>
              <a:t>start</a:t>
            </a:r>
            <a:r>
              <a:rPr lang="en-US" sz="2400" dirty="0"/>
              <a:t> )</a:t>
            </a:r>
          </a:p>
          <a:p>
            <a:r>
              <a:rPr lang="en-US" sz="2400" dirty="0"/>
              <a:t>     </a:t>
            </a:r>
            <a:r>
              <a:rPr lang="en-US" sz="2400" dirty="0">
                <a:solidFill>
                  <a:srgbClr val="00B0F0"/>
                </a:solidFill>
              </a:rPr>
              <a:t>q</a:t>
            </a:r>
            <a:r>
              <a:rPr lang="en-US" sz="2400" dirty="0"/>
              <a:t> = new Queue()</a:t>
            </a:r>
          </a:p>
          <a:p>
            <a:r>
              <a:rPr lang="en-US" sz="2400" dirty="0"/>
              <a:t>     </a:t>
            </a:r>
            <a:r>
              <a:rPr lang="en-US" sz="2400" dirty="0" err="1">
                <a:solidFill>
                  <a:srgbClr val="00B0F0"/>
                </a:solidFill>
              </a:rPr>
              <a:t>q.</a:t>
            </a:r>
            <a:r>
              <a:rPr lang="en-US" sz="2400" dirty="0" err="1"/>
              <a:t>add</a:t>
            </a:r>
            <a:r>
              <a:rPr lang="en-US" sz="2400" dirty="0"/>
              <a:t>(</a:t>
            </a:r>
            <a:r>
              <a:rPr lang="en-US" sz="2400" dirty="0">
                <a:solidFill>
                  <a:srgbClr val="00B0F0"/>
                </a:solidFill>
              </a:rPr>
              <a:t>start</a:t>
            </a:r>
            <a:r>
              <a:rPr lang="en-US" sz="2400" dirty="0"/>
              <a:t>)</a:t>
            </a:r>
          </a:p>
          <a:p>
            <a:r>
              <a:rPr lang="en-US" sz="2400" dirty="0"/>
              <a:t>     </a:t>
            </a:r>
            <a:r>
              <a:rPr lang="en-US" sz="2400" dirty="0" err="1">
                <a:solidFill>
                  <a:srgbClr val="C00000"/>
                </a:solidFill>
              </a:rPr>
              <a:t>treeSearch</a:t>
            </a:r>
            <a:r>
              <a:rPr lang="en-US" sz="2400" dirty="0"/>
              <a:t>(</a:t>
            </a:r>
            <a:r>
              <a:rPr lang="en-US" sz="2400" dirty="0">
                <a:solidFill>
                  <a:srgbClr val="00B0F0"/>
                </a:solidFill>
              </a:rPr>
              <a:t>q</a:t>
            </a:r>
            <a:r>
              <a:rPr lang="en-US" sz="24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4610408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C9FD66-1B86-ED43-8819-F30E32387C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BFS</a:t>
            </a:r>
          </a:p>
        </p:txBody>
      </p:sp>
      <p:grpSp>
        <p:nvGrpSpPr>
          <p:cNvPr id="4" name="Group 4">
            <a:extLst>
              <a:ext uri="{FF2B5EF4-FFF2-40B4-BE49-F238E27FC236}">
                <a16:creationId xmlns:a16="http://schemas.microsoft.com/office/drawing/2014/main" id="{C1F08F95-A06D-4045-92E7-A1A77AC5A85A}"/>
              </a:ext>
            </a:extLst>
          </p:cNvPr>
          <p:cNvGrpSpPr>
            <a:grpSpLocks/>
          </p:cNvGrpSpPr>
          <p:nvPr/>
        </p:nvGrpSpPr>
        <p:grpSpPr bwMode="auto">
          <a:xfrm>
            <a:off x="5733391" y="2645979"/>
            <a:ext cx="533400" cy="533400"/>
            <a:chOff x="1824" y="2736"/>
            <a:chExt cx="336" cy="336"/>
          </a:xfrm>
        </p:grpSpPr>
        <p:sp>
          <p:nvSpPr>
            <p:cNvPr id="5" name="Oval 5">
              <a:extLst>
                <a:ext uri="{FF2B5EF4-FFF2-40B4-BE49-F238E27FC236}">
                  <a16:creationId xmlns:a16="http://schemas.microsoft.com/office/drawing/2014/main" id="{6FA9101E-F062-2340-B5D8-9A0FF8181E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" name="Text Box 6">
              <a:extLst>
                <a:ext uri="{FF2B5EF4-FFF2-40B4-BE49-F238E27FC236}">
                  <a16:creationId xmlns:a16="http://schemas.microsoft.com/office/drawing/2014/main" id="{AFDA1091-2827-AF46-A920-4DDB67711BD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B</a:t>
              </a:r>
            </a:p>
          </p:txBody>
        </p:sp>
      </p:grpSp>
      <p:grpSp>
        <p:nvGrpSpPr>
          <p:cNvPr id="7" name="Group 7">
            <a:extLst>
              <a:ext uri="{FF2B5EF4-FFF2-40B4-BE49-F238E27FC236}">
                <a16:creationId xmlns:a16="http://schemas.microsoft.com/office/drawing/2014/main" id="{430B9358-FEEE-594A-BAF4-E65D2B1B01D4}"/>
              </a:ext>
            </a:extLst>
          </p:cNvPr>
          <p:cNvGrpSpPr>
            <a:grpSpLocks/>
          </p:cNvGrpSpPr>
          <p:nvPr/>
        </p:nvGrpSpPr>
        <p:grpSpPr bwMode="auto">
          <a:xfrm>
            <a:off x="4285591" y="3788979"/>
            <a:ext cx="533400" cy="533400"/>
            <a:chOff x="1824" y="2736"/>
            <a:chExt cx="336" cy="336"/>
          </a:xfrm>
        </p:grpSpPr>
        <p:sp>
          <p:nvSpPr>
            <p:cNvPr id="8" name="Oval 8">
              <a:extLst>
                <a:ext uri="{FF2B5EF4-FFF2-40B4-BE49-F238E27FC236}">
                  <a16:creationId xmlns:a16="http://schemas.microsoft.com/office/drawing/2014/main" id="{B204AC84-7BCB-D042-9339-E8793B604C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9" name="Text Box 9">
              <a:extLst>
                <a:ext uri="{FF2B5EF4-FFF2-40B4-BE49-F238E27FC236}">
                  <a16:creationId xmlns:a16="http://schemas.microsoft.com/office/drawing/2014/main" id="{98375CE2-E715-7346-AEC5-4BAF9ACEACD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D</a:t>
              </a:r>
            </a:p>
          </p:txBody>
        </p:sp>
      </p:grpSp>
      <p:grpSp>
        <p:nvGrpSpPr>
          <p:cNvPr id="10" name="Group 10">
            <a:extLst>
              <a:ext uri="{FF2B5EF4-FFF2-40B4-BE49-F238E27FC236}">
                <a16:creationId xmlns:a16="http://schemas.microsoft.com/office/drawing/2014/main" id="{3782A69A-6E0D-514E-AA51-3A54066A15AA}"/>
              </a:ext>
            </a:extLst>
          </p:cNvPr>
          <p:cNvGrpSpPr>
            <a:grpSpLocks/>
          </p:cNvGrpSpPr>
          <p:nvPr/>
        </p:nvGrpSpPr>
        <p:grpSpPr bwMode="auto">
          <a:xfrm>
            <a:off x="5809591" y="3788979"/>
            <a:ext cx="533400" cy="533400"/>
            <a:chOff x="1824" y="2736"/>
            <a:chExt cx="336" cy="336"/>
          </a:xfrm>
        </p:grpSpPr>
        <p:sp>
          <p:nvSpPr>
            <p:cNvPr id="11" name="Oval 11">
              <a:extLst>
                <a:ext uri="{FF2B5EF4-FFF2-40B4-BE49-F238E27FC236}">
                  <a16:creationId xmlns:a16="http://schemas.microsoft.com/office/drawing/2014/main" id="{97DEE53D-F4BA-374E-80E7-77ECB8080D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2" name="Text Box 12">
              <a:extLst>
                <a:ext uri="{FF2B5EF4-FFF2-40B4-BE49-F238E27FC236}">
                  <a16:creationId xmlns:a16="http://schemas.microsoft.com/office/drawing/2014/main" id="{D38B41A2-532E-ED48-8C1B-1B37B80E7D4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E</a:t>
              </a:r>
            </a:p>
          </p:txBody>
        </p:sp>
      </p:grpSp>
      <p:grpSp>
        <p:nvGrpSpPr>
          <p:cNvPr id="13" name="Group 13">
            <a:extLst>
              <a:ext uri="{FF2B5EF4-FFF2-40B4-BE49-F238E27FC236}">
                <a16:creationId xmlns:a16="http://schemas.microsoft.com/office/drawing/2014/main" id="{8406B699-B314-1B44-9D47-A761A1F38CC8}"/>
              </a:ext>
            </a:extLst>
          </p:cNvPr>
          <p:cNvGrpSpPr>
            <a:grpSpLocks/>
          </p:cNvGrpSpPr>
          <p:nvPr/>
        </p:nvGrpSpPr>
        <p:grpSpPr bwMode="auto">
          <a:xfrm>
            <a:off x="7181191" y="3255579"/>
            <a:ext cx="533400" cy="533400"/>
            <a:chOff x="1824" y="2736"/>
            <a:chExt cx="336" cy="336"/>
          </a:xfrm>
        </p:grpSpPr>
        <p:sp>
          <p:nvSpPr>
            <p:cNvPr id="14" name="Oval 14">
              <a:extLst>
                <a:ext uri="{FF2B5EF4-FFF2-40B4-BE49-F238E27FC236}">
                  <a16:creationId xmlns:a16="http://schemas.microsoft.com/office/drawing/2014/main" id="{B905D2DD-CCB7-7C4B-AF51-C5ABF423F7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5" name="Text Box 15">
              <a:extLst>
                <a:ext uri="{FF2B5EF4-FFF2-40B4-BE49-F238E27FC236}">
                  <a16:creationId xmlns:a16="http://schemas.microsoft.com/office/drawing/2014/main" id="{B09E6546-8AD3-7746-930B-FCD8729A492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F</a:t>
              </a:r>
            </a:p>
          </p:txBody>
        </p:sp>
      </p:grpSp>
      <p:grpSp>
        <p:nvGrpSpPr>
          <p:cNvPr id="16" name="Group 16">
            <a:extLst>
              <a:ext uri="{FF2B5EF4-FFF2-40B4-BE49-F238E27FC236}">
                <a16:creationId xmlns:a16="http://schemas.microsoft.com/office/drawing/2014/main" id="{1C5544C6-551C-054A-B85D-3ED338040E8C}"/>
              </a:ext>
            </a:extLst>
          </p:cNvPr>
          <p:cNvGrpSpPr>
            <a:grpSpLocks/>
          </p:cNvGrpSpPr>
          <p:nvPr/>
        </p:nvGrpSpPr>
        <p:grpSpPr bwMode="auto">
          <a:xfrm>
            <a:off x="4285591" y="2722179"/>
            <a:ext cx="533400" cy="533400"/>
            <a:chOff x="1824" y="2736"/>
            <a:chExt cx="336" cy="336"/>
          </a:xfrm>
        </p:grpSpPr>
        <p:sp>
          <p:nvSpPr>
            <p:cNvPr id="17" name="Oval 17">
              <a:extLst>
                <a:ext uri="{FF2B5EF4-FFF2-40B4-BE49-F238E27FC236}">
                  <a16:creationId xmlns:a16="http://schemas.microsoft.com/office/drawing/2014/main" id="{973D53CA-C225-B844-80FA-5971FB6F4C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8" name="Text Box 18">
              <a:extLst>
                <a:ext uri="{FF2B5EF4-FFF2-40B4-BE49-F238E27FC236}">
                  <a16:creationId xmlns:a16="http://schemas.microsoft.com/office/drawing/2014/main" id="{CB416E21-9E77-B245-AAAB-FE698114896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A</a:t>
              </a:r>
            </a:p>
          </p:txBody>
        </p:sp>
      </p:grpSp>
      <p:grpSp>
        <p:nvGrpSpPr>
          <p:cNvPr id="19" name="Group 19">
            <a:extLst>
              <a:ext uri="{FF2B5EF4-FFF2-40B4-BE49-F238E27FC236}">
                <a16:creationId xmlns:a16="http://schemas.microsoft.com/office/drawing/2014/main" id="{A834FD4A-794B-4444-9FD3-CAACAE1A089F}"/>
              </a:ext>
            </a:extLst>
          </p:cNvPr>
          <p:cNvGrpSpPr>
            <a:grpSpLocks/>
          </p:cNvGrpSpPr>
          <p:nvPr/>
        </p:nvGrpSpPr>
        <p:grpSpPr bwMode="auto">
          <a:xfrm>
            <a:off x="7104991" y="2036379"/>
            <a:ext cx="533400" cy="533400"/>
            <a:chOff x="1824" y="2736"/>
            <a:chExt cx="336" cy="336"/>
          </a:xfrm>
        </p:grpSpPr>
        <p:sp>
          <p:nvSpPr>
            <p:cNvPr id="20" name="Oval 20">
              <a:extLst>
                <a:ext uri="{FF2B5EF4-FFF2-40B4-BE49-F238E27FC236}">
                  <a16:creationId xmlns:a16="http://schemas.microsoft.com/office/drawing/2014/main" id="{73339E6E-8C88-4C49-86AA-7A3357895B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1" name="Text Box 21">
              <a:extLst>
                <a:ext uri="{FF2B5EF4-FFF2-40B4-BE49-F238E27FC236}">
                  <a16:creationId xmlns:a16="http://schemas.microsoft.com/office/drawing/2014/main" id="{E7D77F94-495E-484B-B960-3C540BFB61A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C</a:t>
              </a:r>
            </a:p>
          </p:txBody>
        </p:sp>
      </p:grpSp>
      <p:grpSp>
        <p:nvGrpSpPr>
          <p:cNvPr id="22" name="Group 22">
            <a:extLst>
              <a:ext uri="{FF2B5EF4-FFF2-40B4-BE49-F238E27FC236}">
                <a16:creationId xmlns:a16="http://schemas.microsoft.com/office/drawing/2014/main" id="{51DCD3B4-760A-CA4F-87FF-B4709132145E}"/>
              </a:ext>
            </a:extLst>
          </p:cNvPr>
          <p:cNvGrpSpPr>
            <a:grpSpLocks/>
          </p:cNvGrpSpPr>
          <p:nvPr/>
        </p:nvGrpSpPr>
        <p:grpSpPr bwMode="auto">
          <a:xfrm>
            <a:off x="8400391" y="3255579"/>
            <a:ext cx="533400" cy="533400"/>
            <a:chOff x="1824" y="2736"/>
            <a:chExt cx="336" cy="336"/>
          </a:xfrm>
        </p:grpSpPr>
        <p:sp>
          <p:nvSpPr>
            <p:cNvPr id="23" name="Oval 23">
              <a:extLst>
                <a:ext uri="{FF2B5EF4-FFF2-40B4-BE49-F238E27FC236}">
                  <a16:creationId xmlns:a16="http://schemas.microsoft.com/office/drawing/2014/main" id="{5C7A00FE-B978-F645-BC3F-71E9FFDAC1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4" name="Text Box 24">
              <a:extLst>
                <a:ext uri="{FF2B5EF4-FFF2-40B4-BE49-F238E27FC236}">
                  <a16:creationId xmlns:a16="http://schemas.microsoft.com/office/drawing/2014/main" id="{642940A4-22EC-854B-91B8-7F17FE1FB2A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G</a:t>
              </a:r>
            </a:p>
          </p:txBody>
        </p:sp>
      </p:grpSp>
      <p:sp>
        <p:nvSpPr>
          <p:cNvPr id="25" name="Line 25">
            <a:extLst>
              <a:ext uri="{FF2B5EF4-FFF2-40B4-BE49-F238E27FC236}">
                <a16:creationId xmlns:a16="http://schemas.microsoft.com/office/drawing/2014/main" id="{5D16796F-1D85-5441-8486-F966A3D487D0}"/>
              </a:ext>
            </a:extLst>
          </p:cNvPr>
          <p:cNvSpPr>
            <a:spLocks noChangeShapeType="1"/>
          </p:cNvSpPr>
          <p:nvPr/>
        </p:nvSpPr>
        <p:spPr bwMode="auto">
          <a:xfrm>
            <a:off x="4818991" y="2950779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" name="Line 26">
            <a:extLst>
              <a:ext uri="{FF2B5EF4-FFF2-40B4-BE49-F238E27FC236}">
                <a16:creationId xmlns:a16="http://schemas.microsoft.com/office/drawing/2014/main" id="{2A5F56A5-5D31-7343-A354-E6E43DAE2C2A}"/>
              </a:ext>
            </a:extLst>
          </p:cNvPr>
          <p:cNvSpPr>
            <a:spLocks noChangeShapeType="1"/>
          </p:cNvSpPr>
          <p:nvPr/>
        </p:nvSpPr>
        <p:spPr bwMode="auto">
          <a:xfrm>
            <a:off x="4514191" y="3255579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Line 27">
            <a:extLst>
              <a:ext uri="{FF2B5EF4-FFF2-40B4-BE49-F238E27FC236}">
                <a16:creationId xmlns:a16="http://schemas.microsoft.com/office/drawing/2014/main" id="{0D31968F-C6A0-374A-AE5E-20017654FDCD}"/>
              </a:ext>
            </a:extLst>
          </p:cNvPr>
          <p:cNvSpPr>
            <a:spLocks noChangeShapeType="1"/>
          </p:cNvSpPr>
          <p:nvPr/>
        </p:nvSpPr>
        <p:spPr bwMode="auto">
          <a:xfrm>
            <a:off x="4818991" y="4093779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Line 28">
            <a:extLst>
              <a:ext uri="{FF2B5EF4-FFF2-40B4-BE49-F238E27FC236}">
                <a16:creationId xmlns:a16="http://schemas.microsoft.com/office/drawing/2014/main" id="{2D2D46BF-984E-D649-AD56-909E741D3C7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038191" y="3179379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Line 29">
            <a:extLst>
              <a:ext uri="{FF2B5EF4-FFF2-40B4-BE49-F238E27FC236}">
                <a16:creationId xmlns:a16="http://schemas.microsoft.com/office/drawing/2014/main" id="{FED5F19B-7799-304A-BFFC-5C38E70831D2}"/>
              </a:ext>
            </a:extLst>
          </p:cNvPr>
          <p:cNvSpPr>
            <a:spLocks noChangeShapeType="1"/>
          </p:cNvSpPr>
          <p:nvPr/>
        </p:nvSpPr>
        <p:spPr bwMode="auto">
          <a:xfrm>
            <a:off x="4742791" y="3179379"/>
            <a:ext cx="1143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" name="Line 30">
            <a:extLst>
              <a:ext uri="{FF2B5EF4-FFF2-40B4-BE49-F238E27FC236}">
                <a16:creationId xmlns:a16="http://schemas.microsoft.com/office/drawing/2014/main" id="{FBCD2680-6963-4141-AAF0-06EE906AE8D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266791" y="2417379"/>
            <a:ext cx="838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Line 31">
            <a:extLst>
              <a:ext uri="{FF2B5EF4-FFF2-40B4-BE49-F238E27FC236}">
                <a16:creationId xmlns:a16="http://schemas.microsoft.com/office/drawing/2014/main" id="{DAA33BA3-01A5-5B4E-BAFA-C06AA0B5DE7B}"/>
              </a:ext>
            </a:extLst>
          </p:cNvPr>
          <p:cNvSpPr>
            <a:spLocks noChangeShapeType="1"/>
          </p:cNvSpPr>
          <p:nvPr/>
        </p:nvSpPr>
        <p:spPr bwMode="auto">
          <a:xfrm>
            <a:off x="6266791" y="3026979"/>
            <a:ext cx="914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" name="Line 32">
            <a:extLst>
              <a:ext uri="{FF2B5EF4-FFF2-40B4-BE49-F238E27FC236}">
                <a16:creationId xmlns:a16="http://schemas.microsoft.com/office/drawing/2014/main" id="{430D6BE2-D3CA-754A-8D9D-721582002E4D}"/>
              </a:ext>
            </a:extLst>
          </p:cNvPr>
          <p:cNvSpPr>
            <a:spLocks noChangeShapeType="1"/>
          </p:cNvSpPr>
          <p:nvPr/>
        </p:nvSpPr>
        <p:spPr bwMode="auto">
          <a:xfrm>
            <a:off x="7714591" y="3484179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" name="Text Box 31">
            <a:extLst>
              <a:ext uri="{FF2B5EF4-FFF2-40B4-BE49-F238E27FC236}">
                <a16:creationId xmlns:a16="http://schemas.microsoft.com/office/drawing/2014/main" id="{B1E1926D-434E-E64F-BE57-49AFE0B305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863" y="5500687"/>
            <a:ext cx="3200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 err="1"/>
              <a:t>toVisit</a:t>
            </a:r>
            <a:r>
              <a:rPr lang="en-US" altLang="en-US" sz="2800" dirty="0"/>
              <a:t>-queue: A</a:t>
            </a:r>
          </a:p>
        </p:txBody>
      </p:sp>
      <p:sp>
        <p:nvSpPr>
          <p:cNvPr id="35" name="Text Box 37">
            <a:extLst>
              <a:ext uri="{FF2B5EF4-FFF2-40B4-BE49-F238E27FC236}">
                <a16:creationId xmlns:a16="http://schemas.microsoft.com/office/drawing/2014/main" id="{04848CE0-C0B3-9146-9C7C-49CDF42F17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0144" y="6019800"/>
            <a:ext cx="3200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/>
              <a:t>visited: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D2C2E0E9-EACE-1A4E-8E87-151E1E268D09}"/>
              </a:ext>
            </a:extLst>
          </p:cNvPr>
          <p:cNvSpPr txBox="1"/>
          <p:nvPr/>
        </p:nvSpPr>
        <p:spPr>
          <a:xfrm>
            <a:off x="3459630" y="5646003"/>
            <a:ext cx="555620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What order will the nodes get printed out?</a:t>
            </a:r>
          </a:p>
          <a:p>
            <a:r>
              <a:rPr lang="en-US" sz="2400" dirty="0">
                <a:solidFill>
                  <a:srgbClr val="FF0000"/>
                </a:solidFill>
              </a:rPr>
              <a:t>Assume edges are traversed alphabetically.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2A6A8660-9427-D54F-B95B-4DC575F308B2}"/>
              </a:ext>
            </a:extLst>
          </p:cNvPr>
          <p:cNvSpPr txBox="1"/>
          <p:nvPr/>
        </p:nvSpPr>
        <p:spPr>
          <a:xfrm>
            <a:off x="36141" y="1552730"/>
            <a:ext cx="5040351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C00000"/>
                </a:solidFill>
              </a:rPr>
              <a:t>graphSearch</a:t>
            </a:r>
            <a:r>
              <a:rPr lang="en-US" sz="2400" dirty="0"/>
              <a:t>( </a:t>
            </a:r>
            <a:r>
              <a:rPr lang="en-US" sz="2400" dirty="0" err="1">
                <a:solidFill>
                  <a:srgbClr val="00B0F0"/>
                </a:solidFill>
              </a:rPr>
              <a:t>toVisit</a:t>
            </a:r>
            <a:r>
              <a:rPr lang="en-US" sz="2400" dirty="0"/>
              <a:t> )</a:t>
            </a:r>
          </a:p>
          <a:p>
            <a:r>
              <a:rPr lang="en-US" sz="2400" dirty="0"/>
              <a:t>    </a:t>
            </a:r>
            <a:r>
              <a:rPr lang="en-US" sz="2400" dirty="0">
                <a:solidFill>
                  <a:srgbClr val="0000FF"/>
                </a:solidFill>
              </a:rPr>
              <a:t>while</a:t>
            </a:r>
            <a:r>
              <a:rPr lang="en-US" sz="2400" dirty="0"/>
              <a:t> !</a:t>
            </a:r>
            <a:r>
              <a:rPr lang="en-US" sz="2400" dirty="0" err="1">
                <a:solidFill>
                  <a:srgbClr val="00B0F0"/>
                </a:solidFill>
              </a:rPr>
              <a:t>toVisit</a:t>
            </a:r>
            <a:r>
              <a:rPr lang="en-US" sz="2400" dirty="0" err="1"/>
              <a:t>.empty</a:t>
            </a:r>
            <a:r>
              <a:rPr lang="en-US" sz="2400" dirty="0"/>
              <a:t>()</a:t>
            </a:r>
          </a:p>
          <a:p>
            <a:r>
              <a:rPr lang="en-US" sz="2400" dirty="0"/>
              <a:t>        </a:t>
            </a:r>
            <a:r>
              <a:rPr lang="en-US" sz="2400" dirty="0">
                <a:solidFill>
                  <a:srgbClr val="00B0F0"/>
                </a:solidFill>
              </a:rPr>
              <a:t>v</a:t>
            </a:r>
            <a:r>
              <a:rPr lang="en-US" sz="2400" dirty="0"/>
              <a:t> = </a:t>
            </a:r>
            <a:r>
              <a:rPr lang="en-US" sz="2400" dirty="0" err="1">
                <a:solidFill>
                  <a:srgbClr val="00B0F0"/>
                </a:solidFill>
              </a:rPr>
              <a:t>toVisit</a:t>
            </a:r>
            <a:r>
              <a:rPr lang="en-US" sz="2400" dirty="0" err="1"/>
              <a:t>.remove</a:t>
            </a:r>
            <a:r>
              <a:rPr lang="en-US" sz="2400" dirty="0"/>
              <a:t>()</a:t>
            </a:r>
          </a:p>
          <a:p>
            <a:r>
              <a:rPr lang="en-US" sz="2400" dirty="0"/>
              <a:t>        </a:t>
            </a:r>
            <a:r>
              <a:rPr lang="en-US" sz="2400" dirty="0">
                <a:solidFill>
                  <a:srgbClr val="0000FF"/>
                </a:solidFill>
              </a:rPr>
              <a:t>if</a:t>
            </a:r>
            <a:r>
              <a:rPr lang="en-US" sz="2400" dirty="0"/>
              <a:t> !</a:t>
            </a:r>
            <a:r>
              <a:rPr lang="en-US" sz="2400" dirty="0">
                <a:solidFill>
                  <a:srgbClr val="00B0F0"/>
                </a:solidFill>
              </a:rPr>
              <a:t>visited</a:t>
            </a:r>
            <a:r>
              <a:rPr lang="en-US" sz="2400" dirty="0"/>
              <a:t>[v]</a:t>
            </a:r>
          </a:p>
          <a:p>
            <a:r>
              <a:rPr lang="en-US" sz="2400" dirty="0">
                <a:solidFill>
                  <a:srgbClr val="00B0F0"/>
                </a:solidFill>
              </a:rPr>
              <a:t>            visited</a:t>
            </a:r>
            <a:r>
              <a:rPr lang="en-US" sz="2400" dirty="0"/>
              <a:t>[v] = true          </a:t>
            </a:r>
          </a:p>
          <a:p>
            <a:r>
              <a:rPr lang="en-US" sz="2400" dirty="0">
                <a:solidFill>
                  <a:srgbClr val="0000FF"/>
                </a:solidFill>
              </a:rPr>
              <a:t>            for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00B0F0"/>
                </a:solidFill>
              </a:rPr>
              <a:t>c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0000FF"/>
                </a:solidFill>
              </a:rPr>
              <a:t>in</a:t>
            </a:r>
            <a:r>
              <a:rPr lang="en-US" sz="2400" dirty="0"/>
              <a:t> </a:t>
            </a:r>
            <a:r>
              <a:rPr lang="en-US" sz="2400" dirty="0" err="1">
                <a:solidFill>
                  <a:srgbClr val="00B0F0"/>
                </a:solidFill>
              </a:rPr>
              <a:t>v</a:t>
            </a:r>
            <a:r>
              <a:rPr lang="en-US" sz="2400" dirty="0" err="1"/>
              <a:t>.getAdjacent</a:t>
            </a:r>
            <a:r>
              <a:rPr lang="en-US" sz="2400" dirty="0"/>
              <a:t>()</a:t>
            </a:r>
          </a:p>
          <a:p>
            <a:r>
              <a:rPr lang="en-US" sz="2400" dirty="0"/>
              <a:t>                </a:t>
            </a:r>
            <a:r>
              <a:rPr lang="en-US" sz="2400" dirty="0">
                <a:solidFill>
                  <a:srgbClr val="0000FF"/>
                </a:solidFill>
              </a:rPr>
              <a:t>if</a:t>
            </a:r>
            <a:r>
              <a:rPr lang="en-US" sz="2400" dirty="0"/>
              <a:t> !</a:t>
            </a:r>
            <a:r>
              <a:rPr lang="en-US" sz="2400" dirty="0">
                <a:solidFill>
                  <a:srgbClr val="00B0F0"/>
                </a:solidFill>
              </a:rPr>
              <a:t>visited</a:t>
            </a:r>
            <a:r>
              <a:rPr lang="en-US" sz="2400" dirty="0"/>
              <a:t>[c]</a:t>
            </a:r>
          </a:p>
          <a:p>
            <a:r>
              <a:rPr lang="en-US" sz="2400" dirty="0"/>
              <a:t>                    </a:t>
            </a:r>
            <a:r>
              <a:rPr lang="en-US" sz="2400" dirty="0" err="1">
                <a:solidFill>
                  <a:srgbClr val="00B0F0"/>
                </a:solidFill>
              </a:rPr>
              <a:t>toVisit</a:t>
            </a:r>
            <a:r>
              <a:rPr lang="en-US" sz="2400" dirty="0" err="1"/>
              <a:t>.add</a:t>
            </a:r>
            <a:r>
              <a:rPr lang="en-US" sz="2400" dirty="0"/>
              <a:t>(c)</a:t>
            </a:r>
          </a:p>
        </p:txBody>
      </p:sp>
    </p:spTree>
    <p:extLst>
      <p:ext uri="{BB962C8B-B14F-4D97-AF65-F5344CB8AC3E}">
        <p14:creationId xmlns:p14="http://schemas.microsoft.com/office/powerpoint/2010/main" val="2849254396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C9FD66-1B86-ED43-8819-F30E32387C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BFS</a:t>
            </a:r>
          </a:p>
        </p:txBody>
      </p:sp>
      <p:grpSp>
        <p:nvGrpSpPr>
          <p:cNvPr id="4" name="Group 4">
            <a:extLst>
              <a:ext uri="{FF2B5EF4-FFF2-40B4-BE49-F238E27FC236}">
                <a16:creationId xmlns:a16="http://schemas.microsoft.com/office/drawing/2014/main" id="{C1F08F95-A06D-4045-92E7-A1A77AC5A85A}"/>
              </a:ext>
            </a:extLst>
          </p:cNvPr>
          <p:cNvGrpSpPr>
            <a:grpSpLocks/>
          </p:cNvGrpSpPr>
          <p:nvPr/>
        </p:nvGrpSpPr>
        <p:grpSpPr bwMode="auto">
          <a:xfrm>
            <a:off x="5733391" y="2645979"/>
            <a:ext cx="533400" cy="533400"/>
            <a:chOff x="1824" y="2736"/>
            <a:chExt cx="336" cy="336"/>
          </a:xfrm>
        </p:grpSpPr>
        <p:sp>
          <p:nvSpPr>
            <p:cNvPr id="5" name="Oval 5">
              <a:extLst>
                <a:ext uri="{FF2B5EF4-FFF2-40B4-BE49-F238E27FC236}">
                  <a16:creationId xmlns:a16="http://schemas.microsoft.com/office/drawing/2014/main" id="{6FA9101E-F062-2340-B5D8-9A0FF8181E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" name="Text Box 6">
              <a:extLst>
                <a:ext uri="{FF2B5EF4-FFF2-40B4-BE49-F238E27FC236}">
                  <a16:creationId xmlns:a16="http://schemas.microsoft.com/office/drawing/2014/main" id="{AFDA1091-2827-AF46-A920-4DDB67711BD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B</a:t>
              </a:r>
            </a:p>
          </p:txBody>
        </p:sp>
      </p:grpSp>
      <p:grpSp>
        <p:nvGrpSpPr>
          <p:cNvPr id="7" name="Group 7">
            <a:extLst>
              <a:ext uri="{FF2B5EF4-FFF2-40B4-BE49-F238E27FC236}">
                <a16:creationId xmlns:a16="http://schemas.microsoft.com/office/drawing/2014/main" id="{430B9358-FEEE-594A-BAF4-E65D2B1B01D4}"/>
              </a:ext>
            </a:extLst>
          </p:cNvPr>
          <p:cNvGrpSpPr>
            <a:grpSpLocks/>
          </p:cNvGrpSpPr>
          <p:nvPr/>
        </p:nvGrpSpPr>
        <p:grpSpPr bwMode="auto">
          <a:xfrm>
            <a:off x="4285591" y="3788979"/>
            <a:ext cx="533400" cy="533400"/>
            <a:chOff x="1824" y="2736"/>
            <a:chExt cx="336" cy="336"/>
          </a:xfrm>
        </p:grpSpPr>
        <p:sp>
          <p:nvSpPr>
            <p:cNvPr id="8" name="Oval 8">
              <a:extLst>
                <a:ext uri="{FF2B5EF4-FFF2-40B4-BE49-F238E27FC236}">
                  <a16:creationId xmlns:a16="http://schemas.microsoft.com/office/drawing/2014/main" id="{B204AC84-7BCB-D042-9339-E8793B604C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9" name="Text Box 9">
              <a:extLst>
                <a:ext uri="{FF2B5EF4-FFF2-40B4-BE49-F238E27FC236}">
                  <a16:creationId xmlns:a16="http://schemas.microsoft.com/office/drawing/2014/main" id="{98375CE2-E715-7346-AEC5-4BAF9ACEACD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D</a:t>
              </a:r>
            </a:p>
          </p:txBody>
        </p:sp>
      </p:grpSp>
      <p:grpSp>
        <p:nvGrpSpPr>
          <p:cNvPr id="10" name="Group 10">
            <a:extLst>
              <a:ext uri="{FF2B5EF4-FFF2-40B4-BE49-F238E27FC236}">
                <a16:creationId xmlns:a16="http://schemas.microsoft.com/office/drawing/2014/main" id="{3782A69A-6E0D-514E-AA51-3A54066A15AA}"/>
              </a:ext>
            </a:extLst>
          </p:cNvPr>
          <p:cNvGrpSpPr>
            <a:grpSpLocks/>
          </p:cNvGrpSpPr>
          <p:nvPr/>
        </p:nvGrpSpPr>
        <p:grpSpPr bwMode="auto">
          <a:xfrm>
            <a:off x="5809591" y="3788979"/>
            <a:ext cx="533400" cy="533400"/>
            <a:chOff x="1824" y="2736"/>
            <a:chExt cx="336" cy="336"/>
          </a:xfrm>
        </p:grpSpPr>
        <p:sp>
          <p:nvSpPr>
            <p:cNvPr id="11" name="Oval 11">
              <a:extLst>
                <a:ext uri="{FF2B5EF4-FFF2-40B4-BE49-F238E27FC236}">
                  <a16:creationId xmlns:a16="http://schemas.microsoft.com/office/drawing/2014/main" id="{97DEE53D-F4BA-374E-80E7-77ECB8080D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2" name="Text Box 12">
              <a:extLst>
                <a:ext uri="{FF2B5EF4-FFF2-40B4-BE49-F238E27FC236}">
                  <a16:creationId xmlns:a16="http://schemas.microsoft.com/office/drawing/2014/main" id="{D38B41A2-532E-ED48-8C1B-1B37B80E7D4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E</a:t>
              </a:r>
            </a:p>
          </p:txBody>
        </p:sp>
      </p:grpSp>
      <p:grpSp>
        <p:nvGrpSpPr>
          <p:cNvPr id="13" name="Group 13">
            <a:extLst>
              <a:ext uri="{FF2B5EF4-FFF2-40B4-BE49-F238E27FC236}">
                <a16:creationId xmlns:a16="http://schemas.microsoft.com/office/drawing/2014/main" id="{8406B699-B314-1B44-9D47-A761A1F38CC8}"/>
              </a:ext>
            </a:extLst>
          </p:cNvPr>
          <p:cNvGrpSpPr>
            <a:grpSpLocks/>
          </p:cNvGrpSpPr>
          <p:nvPr/>
        </p:nvGrpSpPr>
        <p:grpSpPr bwMode="auto">
          <a:xfrm>
            <a:off x="7181191" y="3255579"/>
            <a:ext cx="533400" cy="533400"/>
            <a:chOff x="1824" y="2736"/>
            <a:chExt cx="336" cy="336"/>
          </a:xfrm>
        </p:grpSpPr>
        <p:sp>
          <p:nvSpPr>
            <p:cNvPr id="14" name="Oval 14">
              <a:extLst>
                <a:ext uri="{FF2B5EF4-FFF2-40B4-BE49-F238E27FC236}">
                  <a16:creationId xmlns:a16="http://schemas.microsoft.com/office/drawing/2014/main" id="{B905D2DD-CCB7-7C4B-AF51-C5ABF423F7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5" name="Text Box 15">
              <a:extLst>
                <a:ext uri="{FF2B5EF4-FFF2-40B4-BE49-F238E27FC236}">
                  <a16:creationId xmlns:a16="http://schemas.microsoft.com/office/drawing/2014/main" id="{B09E6546-8AD3-7746-930B-FCD8729A492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F</a:t>
              </a:r>
            </a:p>
          </p:txBody>
        </p:sp>
      </p:grpSp>
      <p:grpSp>
        <p:nvGrpSpPr>
          <p:cNvPr id="16" name="Group 16">
            <a:extLst>
              <a:ext uri="{FF2B5EF4-FFF2-40B4-BE49-F238E27FC236}">
                <a16:creationId xmlns:a16="http://schemas.microsoft.com/office/drawing/2014/main" id="{1C5544C6-551C-054A-B85D-3ED338040E8C}"/>
              </a:ext>
            </a:extLst>
          </p:cNvPr>
          <p:cNvGrpSpPr>
            <a:grpSpLocks/>
          </p:cNvGrpSpPr>
          <p:nvPr/>
        </p:nvGrpSpPr>
        <p:grpSpPr bwMode="auto">
          <a:xfrm>
            <a:off x="4285591" y="2722179"/>
            <a:ext cx="533400" cy="533400"/>
            <a:chOff x="1824" y="2736"/>
            <a:chExt cx="336" cy="336"/>
          </a:xfrm>
        </p:grpSpPr>
        <p:sp>
          <p:nvSpPr>
            <p:cNvPr id="17" name="Oval 17">
              <a:extLst>
                <a:ext uri="{FF2B5EF4-FFF2-40B4-BE49-F238E27FC236}">
                  <a16:creationId xmlns:a16="http://schemas.microsoft.com/office/drawing/2014/main" id="{973D53CA-C225-B844-80FA-5971FB6F4C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8" name="Text Box 18">
              <a:extLst>
                <a:ext uri="{FF2B5EF4-FFF2-40B4-BE49-F238E27FC236}">
                  <a16:creationId xmlns:a16="http://schemas.microsoft.com/office/drawing/2014/main" id="{CB416E21-9E77-B245-AAAB-FE698114896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A</a:t>
              </a:r>
            </a:p>
          </p:txBody>
        </p:sp>
      </p:grpSp>
      <p:grpSp>
        <p:nvGrpSpPr>
          <p:cNvPr id="19" name="Group 19">
            <a:extLst>
              <a:ext uri="{FF2B5EF4-FFF2-40B4-BE49-F238E27FC236}">
                <a16:creationId xmlns:a16="http://schemas.microsoft.com/office/drawing/2014/main" id="{A834FD4A-794B-4444-9FD3-CAACAE1A089F}"/>
              </a:ext>
            </a:extLst>
          </p:cNvPr>
          <p:cNvGrpSpPr>
            <a:grpSpLocks/>
          </p:cNvGrpSpPr>
          <p:nvPr/>
        </p:nvGrpSpPr>
        <p:grpSpPr bwMode="auto">
          <a:xfrm>
            <a:off x="7104991" y="2036379"/>
            <a:ext cx="533400" cy="533400"/>
            <a:chOff x="1824" y="2736"/>
            <a:chExt cx="336" cy="336"/>
          </a:xfrm>
        </p:grpSpPr>
        <p:sp>
          <p:nvSpPr>
            <p:cNvPr id="20" name="Oval 20">
              <a:extLst>
                <a:ext uri="{FF2B5EF4-FFF2-40B4-BE49-F238E27FC236}">
                  <a16:creationId xmlns:a16="http://schemas.microsoft.com/office/drawing/2014/main" id="{73339E6E-8C88-4C49-86AA-7A3357895B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1" name="Text Box 21">
              <a:extLst>
                <a:ext uri="{FF2B5EF4-FFF2-40B4-BE49-F238E27FC236}">
                  <a16:creationId xmlns:a16="http://schemas.microsoft.com/office/drawing/2014/main" id="{E7D77F94-495E-484B-B960-3C540BFB61A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C</a:t>
              </a:r>
            </a:p>
          </p:txBody>
        </p:sp>
      </p:grpSp>
      <p:grpSp>
        <p:nvGrpSpPr>
          <p:cNvPr id="22" name="Group 22">
            <a:extLst>
              <a:ext uri="{FF2B5EF4-FFF2-40B4-BE49-F238E27FC236}">
                <a16:creationId xmlns:a16="http://schemas.microsoft.com/office/drawing/2014/main" id="{51DCD3B4-760A-CA4F-87FF-B4709132145E}"/>
              </a:ext>
            </a:extLst>
          </p:cNvPr>
          <p:cNvGrpSpPr>
            <a:grpSpLocks/>
          </p:cNvGrpSpPr>
          <p:nvPr/>
        </p:nvGrpSpPr>
        <p:grpSpPr bwMode="auto">
          <a:xfrm>
            <a:off x="8400391" y="3255579"/>
            <a:ext cx="533400" cy="533400"/>
            <a:chOff x="1824" y="2736"/>
            <a:chExt cx="336" cy="336"/>
          </a:xfrm>
        </p:grpSpPr>
        <p:sp>
          <p:nvSpPr>
            <p:cNvPr id="23" name="Oval 23">
              <a:extLst>
                <a:ext uri="{FF2B5EF4-FFF2-40B4-BE49-F238E27FC236}">
                  <a16:creationId xmlns:a16="http://schemas.microsoft.com/office/drawing/2014/main" id="{5C7A00FE-B978-F645-BC3F-71E9FFDAC1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4" name="Text Box 24">
              <a:extLst>
                <a:ext uri="{FF2B5EF4-FFF2-40B4-BE49-F238E27FC236}">
                  <a16:creationId xmlns:a16="http://schemas.microsoft.com/office/drawing/2014/main" id="{642940A4-22EC-854B-91B8-7F17FE1FB2A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G</a:t>
              </a:r>
            </a:p>
          </p:txBody>
        </p:sp>
      </p:grpSp>
      <p:sp>
        <p:nvSpPr>
          <p:cNvPr id="25" name="Line 25">
            <a:extLst>
              <a:ext uri="{FF2B5EF4-FFF2-40B4-BE49-F238E27FC236}">
                <a16:creationId xmlns:a16="http://schemas.microsoft.com/office/drawing/2014/main" id="{5D16796F-1D85-5441-8486-F966A3D487D0}"/>
              </a:ext>
            </a:extLst>
          </p:cNvPr>
          <p:cNvSpPr>
            <a:spLocks noChangeShapeType="1"/>
          </p:cNvSpPr>
          <p:nvPr/>
        </p:nvSpPr>
        <p:spPr bwMode="auto">
          <a:xfrm>
            <a:off x="4818991" y="2950779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" name="Line 26">
            <a:extLst>
              <a:ext uri="{FF2B5EF4-FFF2-40B4-BE49-F238E27FC236}">
                <a16:creationId xmlns:a16="http://schemas.microsoft.com/office/drawing/2014/main" id="{2A5F56A5-5D31-7343-A354-E6E43DAE2C2A}"/>
              </a:ext>
            </a:extLst>
          </p:cNvPr>
          <p:cNvSpPr>
            <a:spLocks noChangeShapeType="1"/>
          </p:cNvSpPr>
          <p:nvPr/>
        </p:nvSpPr>
        <p:spPr bwMode="auto">
          <a:xfrm>
            <a:off x="4514191" y="3255579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Line 27">
            <a:extLst>
              <a:ext uri="{FF2B5EF4-FFF2-40B4-BE49-F238E27FC236}">
                <a16:creationId xmlns:a16="http://schemas.microsoft.com/office/drawing/2014/main" id="{0D31968F-C6A0-374A-AE5E-20017654FDCD}"/>
              </a:ext>
            </a:extLst>
          </p:cNvPr>
          <p:cNvSpPr>
            <a:spLocks noChangeShapeType="1"/>
          </p:cNvSpPr>
          <p:nvPr/>
        </p:nvSpPr>
        <p:spPr bwMode="auto">
          <a:xfrm>
            <a:off x="4818991" y="4093779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Line 28">
            <a:extLst>
              <a:ext uri="{FF2B5EF4-FFF2-40B4-BE49-F238E27FC236}">
                <a16:creationId xmlns:a16="http://schemas.microsoft.com/office/drawing/2014/main" id="{2D2D46BF-984E-D649-AD56-909E741D3C7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038191" y="3179379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Line 29">
            <a:extLst>
              <a:ext uri="{FF2B5EF4-FFF2-40B4-BE49-F238E27FC236}">
                <a16:creationId xmlns:a16="http://schemas.microsoft.com/office/drawing/2014/main" id="{FED5F19B-7799-304A-BFFC-5C38E70831D2}"/>
              </a:ext>
            </a:extLst>
          </p:cNvPr>
          <p:cNvSpPr>
            <a:spLocks noChangeShapeType="1"/>
          </p:cNvSpPr>
          <p:nvPr/>
        </p:nvSpPr>
        <p:spPr bwMode="auto">
          <a:xfrm>
            <a:off x="4742791" y="3179379"/>
            <a:ext cx="1143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" name="Line 30">
            <a:extLst>
              <a:ext uri="{FF2B5EF4-FFF2-40B4-BE49-F238E27FC236}">
                <a16:creationId xmlns:a16="http://schemas.microsoft.com/office/drawing/2014/main" id="{FBCD2680-6963-4141-AAF0-06EE906AE8D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266791" y="2417379"/>
            <a:ext cx="838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Line 31">
            <a:extLst>
              <a:ext uri="{FF2B5EF4-FFF2-40B4-BE49-F238E27FC236}">
                <a16:creationId xmlns:a16="http://schemas.microsoft.com/office/drawing/2014/main" id="{DAA33BA3-01A5-5B4E-BAFA-C06AA0B5DE7B}"/>
              </a:ext>
            </a:extLst>
          </p:cNvPr>
          <p:cNvSpPr>
            <a:spLocks noChangeShapeType="1"/>
          </p:cNvSpPr>
          <p:nvPr/>
        </p:nvSpPr>
        <p:spPr bwMode="auto">
          <a:xfrm>
            <a:off x="6266791" y="3026979"/>
            <a:ext cx="914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" name="Line 32">
            <a:extLst>
              <a:ext uri="{FF2B5EF4-FFF2-40B4-BE49-F238E27FC236}">
                <a16:creationId xmlns:a16="http://schemas.microsoft.com/office/drawing/2014/main" id="{430D6BE2-D3CA-754A-8D9D-721582002E4D}"/>
              </a:ext>
            </a:extLst>
          </p:cNvPr>
          <p:cNvSpPr>
            <a:spLocks noChangeShapeType="1"/>
          </p:cNvSpPr>
          <p:nvPr/>
        </p:nvSpPr>
        <p:spPr bwMode="auto">
          <a:xfrm>
            <a:off x="7714591" y="3484179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" name="Text Box 31">
            <a:extLst>
              <a:ext uri="{FF2B5EF4-FFF2-40B4-BE49-F238E27FC236}">
                <a16:creationId xmlns:a16="http://schemas.microsoft.com/office/drawing/2014/main" id="{B1E1926D-434E-E64F-BE57-49AFE0B305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863" y="5500687"/>
            <a:ext cx="3200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 err="1"/>
              <a:t>toVisit</a:t>
            </a:r>
            <a:r>
              <a:rPr lang="en-US" altLang="en-US" sz="2800" dirty="0"/>
              <a:t>-queue: A</a:t>
            </a:r>
          </a:p>
        </p:txBody>
      </p:sp>
      <p:sp>
        <p:nvSpPr>
          <p:cNvPr id="35" name="Text Box 37">
            <a:extLst>
              <a:ext uri="{FF2B5EF4-FFF2-40B4-BE49-F238E27FC236}">
                <a16:creationId xmlns:a16="http://schemas.microsoft.com/office/drawing/2014/main" id="{04848CE0-C0B3-9146-9C7C-49CDF42F17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0144" y="6019800"/>
            <a:ext cx="3200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/>
              <a:t>visited: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9C314DC4-F0CD-3245-BE9E-9D4590AA9054}"/>
              </a:ext>
            </a:extLst>
          </p:cNvPr>
          <p:cNvSpPr txBox="1"/>
          <p:nvPr/>
        </p:nvSpPr>
        <p:spPr>
          <a:xfrm>
            <a:off x="36142" y="1552730"/>
            <a:ext cx="394465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C00000"/>
                </a:solidFill>
              </a:rPr>
              <a:t>graphSearch</a:t>
            </a:r>
            <a:r>
              <a:rPr lang="en-US" sz="2400" dirty="0"/>
              <a:t>( </a:t>
            </a:r>
            <a:r>
              <a:rPr lang="en-US" sz="2400" dirty="0" err="1">
                <a:solidFill>
                  <a:srgbClr val="00B0F0"/>
                </a:solidFill>
              </a:rPr>
              <a:t>toVisit</a:t>
            </a:r>
            <a:r>
              <a:rPr lang="en-US" sz="2400" dirty="0"/>
              <a:t> )</a:t>
            </a:r>
          </a:p>
          <a:p>
            <a:r>
              <a:rPr lang="en-US" sz="2400" dirty="0"/>
              <a:t>    </a:t>
            </a:r>
            <a:r>
              <a:rPr lang="en-US" sz="2400" dirty="0">
                <a:solidFill>
                  <a:srgbClr val="0000FF"/>
                </a:solidFill>
              </a:rPr>
              <a:t>while</a:t>
            </a:r>
            <a:r>
              <a:rPr lang="en-US" sz="2400" dirty="0"/>
              <a:t> !</a:t>
            </a:r>
            <a:r>
              <a:rPr lang="en-US" sz="2400" dirty="0" err="1">
                <a:solidFill>
                  <a:srgbClr val="00B0F0"/>
                </a:solidFill>
              </a:rPr>
              <a:t>toVisit</a:t>
            </a:r>
            <a:r>
              <a:rPr lang="en-US" sz="2400" dirty="0" err="1"/>
              <a:t>.empty</a:t>
            </a:r>
            <a:r>
              <a:rPr lang="en-US" sz="2400" dirty="0"/>
              <a:t>()</a:t>
            </a:r>
          </a:p>
          <a:p>
            <a:r>
              <a:rPr lang="en-US" sz="2400" dirty="0"/>
              <a:t>        </a:t>
            </a:r>
            <a:r>
              <a:rPr lang="en-US" sz="2400" dirty="0">
                <a:solidFill>
                  <a:srgbClr val="00B0F0"/>
                </a:solidFill>
              </a:rPr>
              <a:t>v</a:t>
            </a:r>
            <a:r>
              <a:rPr lang="en-US" sz="2400" dirty="0"/>
              <a:t> = </a:t>
            </a:r>
            <a:r>
              <a:rPr lang="en-US" sz="2400" dirty="0" err="1">
                <a:solidFill>
                  <a:srgbClr val="00B0F0"/>
                </a:solidFill>
              </a:rPr>
              <a:t>toVisit</a:t>
            </a:r>
            <a:r>
              <a:rPr lang="en-US" sz="2400" dirty="0" err="1"/>
              <a:t>.remove</a:t>
            </a:r>
            <a:r>
              <a:rPr lang="en-US" sz="2400" dirty="0"/>
              <a:t>()</a:t>
            </a:r>
          </a:p>
          <a:p>
            <a:r>
              <a:rPr lang="en-US" sz="2400" dirty="0"/>
              <a:t>        </a:t>
            </a:r>
            <a:r>
              <a:rPr lang="en-US" sz="2400" dirty="0">
                <a:solidFill>
                  <a:srgbClr val="0000FF"/>
                </a:solidFill>
              </a:rPr>
              <a:t>if</a:t>
            </a:r>
            <a:r>
              <a:rPr lang="en-US" sz="2400" dirty="0"/>
              <a:t> !</a:t>
            </a:r>
            <a:r>
              <a:rPr lang="en-US" sz="2400" dirty="0">
                <a:solidFill>
                  <a:srgbClr val="00B0F0"/>
                </a:solidFill>
              </a:rPr>
              <a:t>visited</a:t>
            </a:r>
            <a:r>
              <a:rPr lang="en-US" sz="2400" dirty="0"/>
              <a:t>[v]</a:t>
            </a:r>
          </a:p>
          <a:p>
            <a:r>
              <a:rPr lang="en-US" sz="2400" dirty="0">
                <a:solidFill>
                  <a:srgbClr val="00B0F0"/>
                </a:solidFill>
              </a:rPr>
              <a:t>            visited</a:t>
            </a:r>
            <a:r>
              <a:rPr lang="en-US" sz="2400" dirty="0"/>
              <a:t>[v] = true          </a:t>
            </a:r>
          </a:p>
          <a:p>
            <a:r>
              <a:rPr lang="en-US" sz="2400" dirty="0">
                <a:solidFill>
                  <a:srgbClr val="0000FF"/>
                </a:solidFill>
              </a:rPr>
              <a:t>            for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00B0F0"/>
                </a:solidFill>
              </a:rPr>
              <a:t>c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0000FF"/>
                </a:solidFill>
              </a:rPr>
              <a:t>in</a:t>
            </a:r>
            <a:r>
              <a:rPr lang="en-US" sz="2400" dirty="0"/>
              <a:t> </a:t>
            </a:r>
            <a:r>
              <a:rPr lang="en-US" sz="2400" dirty="0" err="1">
                <a:solidFill>
                  <a:srgbClr val="00B0F0"/>
                </a:solidFill>
              </a:rPr>
              <a:t>v</a:t>
            </a:r>
            <a:r>
              <a:rPr lang="en-US" sz="2400" dirty="0" err="1"/>
              <a:t>.getAdjacent</a:t>
            </a:r>
            <a:r>
              <a:rPr lang="en-US" sz="2400" dirty="0"/>
              <a:t>()</a:t>
            </a:r>
          </a:p>
          <a:p>
            <a:r>
              <a:rPr lang="en-US" sz="2400" dirty="0"/>
              <a:t>                </a:t>
            </a:r>
            <a:r>
              <a:rPr lang="en-US" sz="2400" dirty="0">
                <a:solidFill>
                  <a:srgbClr val="0000FF"/>
                </a:solidFill>
              </a:rPr>
              <a:t>if</a:t>
            </a:r>
            <a:r>
              <a:rPr lang="en-US" sz="2400" dirty="0"/>
              <a:t> !</a:t>
            </a:r>
            <a:r>
              <a:rPr lang="en-US" sz="2400" dirty="0">
                <a:solidFill>
                  <a:srgbClr val="00B0F0"/>
                </a:solidFill>
              </a:rPr>
              <a:t>visited</a:t>
            </a:r>
            <a:r>
              <a:rPr lang="en-US" sz="2400" dirty="0"/>
              <a:t>[c]</a:t>
            </a:r>
          </a:p>
          <a:p>
            <a:r>
              <a:rPr lang="en-US" sz="2400" dirty="0"/>
              <a:t>                    </a:t>
            </a:r>
            <a:r>
              <a:rPr lang="en-US" sz="2400" dirty="0" err="1">
                <a:solidFill>
                  <a:srgbClr val="00B0F0"/>
                </a:solidFill>
              </a:rPr>
              <a:t>toVisit</a:t>
            </a:r>
            <a:r>
              <a:rPr lang="en-US" sz="2400" dirty="0" err="1"/>
              <a:t>.add</a:t>
            </a:r>
            <a:r>
              <a:rPr lang="en-US" sz="2400" dirty="0"/>
              <a:t>(c)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625C1D00-EDC8-7643-BF44-AB836889739F}"/>
              </a:ext>
            </a:extLst>
          </p:cNvPr>
          <p:cNvSpPr/>
          <p:nvPr/>
        </p:nvSpPr>
        <p:spPr>
          <a:xfrm>
            <a:off x="685186" y="2345582"/>
            <a:ext cx="2930373" cy="1118726"/>
          </a:xfrm>
          <a:prstGeom prst="rect">
            <a:avLst/>
          </a:prstGeom>
          <a:noFill/>
          <a:ln w="3810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552317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C9FD66-1B86-ED43-8819-F30E32387C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BFS</a:t>
            </a:r>
          </a:p>
        </p:txBody>
      </p:sp>
      <p:grpSp>
        <p:nvGrpSpPr>
          <p:cNvPr id="4" name="Group 4">
            <a:extLst>
              <a:ext uri="{FF2B5EF4-FFF2-40B4-BE49-F238E27FC236}">
                <a16:creationId xmlns:a16="http://schemas.microsoft.com/office/drawing/2014/main" id="{C1F08F95-A06D-4045-92E7-A1A77AC5A85A}"/>
              </a:ext>
            </a:extLst>
          </p:cNvPr>
          <p:cNvGrpSpPr>
            <a:grpSpLocks/>
          </p:cNvGrpSpPr>
          <p:nvPr/>
        </p:nvGrpSpPr>
        <p:grpSpPr bwMode="auto">
          <a:xfrm>
            <a:off x="5733391" y="2645979"/>
            <a:ext cx="533400" cy="533400"/>
            <a:chOff x="1824" y="2736"/>
            <a:chExt cx="336" cy="336"/>
          </a:xfrm>
        </p:grpSpPr>
        <p:sp>
          <p:nvSpPr>
            <p:cNvPr id="5" name="Oval 5">
              <a:extLst>
                <a:ext uri="{FF2B5EF4-FFF2-40B4-BE49-F238E27FC236}">
                  <a16:creationId xmlns:a16="http://schemas.microsoft.com/office/drawing/2014/main" id="{6FA9101E-F062-2340-B5D8-9A0FF8181E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" name="Text Box 6">
              <a:extLst>
                <a:ext uri="{FF2B5EF4-FFF2-40B4-BE49-F238E27FC236}">
                  <a16:creationId xmlns:a16="http://schemas.microsoft.com/office/drawing/2014/main" id="{AFDA1091-2827-AF46-A920-4DDB67711BD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B</a:t>
              </a:r>
            </a:p>
          </p:txBody>
        </p:sp>
      </p:grpSp>
      <p:grpSp>
        <p:nvGrpSpPr>
          <p:cNvPr id="7" name="Group 7">
            <a:extLst>
              <a:ext uri="{FF2B5EF4-FFF2-40B4-BE49-F238E27FC236}">
                <a16:creationId xmlns:a16="http://schemas.microsoft.com/office/drawing/2014/main" id="{430B9358-FEEE-594A-BAF4-E65D2B1B01D4}"/>
              </a:ext>
            </a:extLst>
          </p:cNvPr>
          <p:cNvGrpSpPr>
            <a:grpSpLocks/>
          </p:cNvGrpSpPr>
          <p:nvPr/>
        </p:nvGrpSpPr>
        <p:grpSpPr bwMode="auto">
          <a:xfrm>
            <a:off x="4285591" y="3788979"/>
            <a:ext cx="533400" cy="533400"/>
            <a:chOff x="1824" y="2736"/>
            <a:chExt cx="336" cy="336"/>
          </a:xfrm>
        </p:grpSpPr>
        <p:sp>
          <p:nvSpPr>
            <p:cNvPr id="8" name="Oval 8">
              <a:extLst>
                <a:ext uri="{FF2B5EF4-FFF2-40B4-BE49-F238E27FC236}">
                  <a16:creationId xmlns:a16="http://schemas.microsoft.com/office/drawing/2014/main" id="{B204AC84-7BCB-D042-9339-E8793B604C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9" name="Text Box 9">
              <a:extLst>
                <a:ext uri="{FF2B5EF4-FFF2-40B4-BE49-F238E27FC236}">
                  <a16:creationId xmlns:a16="http://schemas.microsoft.com/office/drawing/2014/main" id="{98375CE2-E715-7346-AEC5-4BAF9ACEACD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D</a:t>
              </a:r>
            </a:p>
          </p:txBody>
        </p:sp>
      </p:grpSp>
      <p:grpSp>
        <p:nvGrpSpPr>
          <p:cNvPr id="10" name="Group 10">
            <a:extLst>
              <a:ext uri="{FF2B5EF4-FFF2-40B4-BE49-F238E27FC236}">
                <a16:creationId xmlns:a16="http://schemas.microsoft.com/office/drawing/2014/main" id="{3782A69A-6E0D-514E-AA51-3A54066A15AA}"/>
              </a:ext>
            </a:extLst>
          </p:cNvPr>
          <p:cNvGrpSpPr>
            <a:grpSpLocks/>
          </p:cNvGrpSpPr>
          <p:nvPr/>
        </p:nvGrpSpPr>
        <p:grpSpPr bwMode="auto">
          <a:xfrm>
            <a:off x="5809591" y="3788979"/>
            <a:ext cx="533400" cy="533400"/>
            <a:chOff x="1824" y="2736"/>
            <a:chExt cx="336" cy="336"/>
          </a:xfrm>
        </p:grpSpPr>
        <p:sp>
          <p:nvSpPr>
            <p:cNvPr id="11" name="Oval 11">
              <a:extLst>
                <a:ext uri="{FF2B5EF4-FFF2-40B4-BE49-F238E27FC236}">
                  <a16:creationId xmlns:a16="http://schemas.microsoft.com/office/drawing/2014/main" id="{97DEE53D-F4BA-374E-80E7-77ECB8080D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2" name="Text Box 12">
              <a:extLst>
                <a:ext uri="{FF2B5EF4-FFF2-40B4-BE49-F238E27FC236}">
                  <a16:creationId xmlns:a16="http://schemas.microsoft.com/office/drawing/2014/main" id="{D38B41A2-532E-ED48-8C1B-1B37B80E7D4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E</a:t>
              </a:r>
            </a:p>
          </p:txBody>
        </p:sp>
      </p:grpSp>
      <p:grpSp>
        <p:nvGrpSpPr>
          <p:cNvPr id="13" name="Group 13">
            <a:extLst>
              <a:ext uri="{FF2B5EF4-FFF2-40B4-BE49-F238E27FC236}">
                <a16:creationId xmlns:a16="http://schemas.microsoft.com/office/drawing/2014/main" id="{8406B699-B314-1B44-9D47-A761A1F38CC8}"/>
              </a:ext>
            </a:extLst>
          </p:cNvPr>
          <p:cNvGrpSpPr>
            <a:grpSpLocks/>
          </p:cNvGrpSpPr>
          <p:nvPr/>
        </p:nvGrpSpPr>
        <p:grpSpPr bwMode="auto">
          <a:xfrm>
            <a:off x="7181191" y="3255579"/>
            <a:ext cx="533400" cy="533400"/>
            <a:chOff x="1824" y="2736"/>
            <a:chExt cx="336" cy="336"/>
          </a:xfrm>
        </p:grpSpPr>
        <p:sp>
          <p:nvSpPr>
            <p:cNvPr id="14" name="Oval 14">
              <a:extLst>
                <a:ext uri="{FF2B5EF4-FFF2-40B4-BE49-F238E27FC236}">
                  <a16:creationId xmlns:a16="http://schemas.microsoft.com/office/drawing/2014/main" id="{B905D2DD-CCB7-7C4B-AF51-C5ABF423F7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5" name="Text Box 15">
              <a:extLst>
                <a:ext uri="{FF2B5EF4-FFF2-40B4-BE49-F238E27FC236}">
                  <a16:creationId xmlns:a16="http://schemas.microsoft.com/office/drawing/2014/main" id="{B09E6546-8AD3-7746-930B-FCD8729A492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F</a:t>
              </a:r>
            </a:p>
          </p:txBody>
        </p:sp>
      </p:grpSp>
      <p:grpSp>
        <p:nvGrpSpPr>
          <p:cNvPr id="16" name="Group 16">
            <a:extLst>
              <a:ext uri="{FF2B5EF4-FFF2-40B4-BE49-F238E27FC236}">
                <a16:creationId xmlns:a16="http://schemas.microsoft.com/office/drawing/2014/main" id="{1C5544C6-551C-054A-B85D-3ED338040E8C}"/>
              </a:ext>
            </a:extLst>
          </p:cNvPr>
          <p:cNvGrpSpPr>
            <a:grpSpLocks/>
          </p:cNvGrpSpPr>
          <p:nvPr/>
        </p:nvGrpSpPr>
        <p:grpSpPr bwMode="auto">
          <a:xfrm>
            <a:off x="4285591" y="2722179"/>
            <a:ext cx="533400" cy="533400"/>
            <a:chOff x="1824" y="2736"/>
            <a:chExt cx="336" cy="336"/>
          </a:xfrm>
        </p:grpSpPr>
        <p:sp>
          <p:nvSpPr>
            <p:cNvPr id="17" name="Oval 17">
              <a:extLst>
                <a:ext uri="{FF2B5EF4-FFF2-40B4-BE49-F238E27FC236}">
                  <a16:creationId xmlns:a16="http://schemas.microsoft.com/office/drawing/2014/main" id="{973D53CA-C225-B844-80FA-5971FB6F4C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 b="1">
                <a:solidFill>
                  <a:srgbClr val="0000FF"/>
                </a:solidFill>
              </a:endParaRPr>
            </a:p>
          </p:txBody>
        </p:sp>
        <p:sp>
          <p:nvSpPr>
            <p:cNvPr id="18" name="Text Box 18">
              <a:extLst>
                <a:ext uri="{FF2B5EF4-FFF2-40B4-BE49-F238E27FC236}">
                  <a16:creationId xmlns:a16="http://schemas.microsoft.com/office/drawing/2014/main" id="{CB416E21-9E77-B245-AAAB-FE698114896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b="1">
                  <a:solidFill>
                    <a:srgbClr val="0000FF"/>
                  </a:solidFill>
                </a:rPr>
                <a:t>A</a:t>
              </a:r>
            </a:p>
          </p:txBody>
        </p:sp>
      </p:grpSp>
      <p:grpSp>
        <p:nvGrpSpPr>
          <p:cNvPr id="19" name="Group 19">
            <a:extLst>
              <a:ext uri="{FF2B5EF4-FFF2-40B4-BE49-F238E27FC236}">
                <a16:creationId xmlns:a16="http://schemas.microsoft.com/office/drawing/2014/main" id="{A834FD4A-794B-4444-9FD3-CAACAE1A089F}"/>
              </a:ext>
            </a:extLst>
          </p:cNvPr>
          <p:cNvGrpSpPr>
            <a:grpSpLocks/>
          </p:cNvGrpSpPr>
          <p:nvPr/>
        </p:nvGrpSpPr>
        <p:grpSpPr bwMode="auto">
          <a:xfrm>
            <a:off x="7104991" y="2036379"/>
            <a:ext cx="533400" cy="533400"/>
            <a:chOff x="1824" y="2736"/>
            <a:chExt cx="336" cy="336"/>
          </a:xfrm>
        </p:grpSpPr>
        <p:sp>
          <p:nvSpPr>
            <p:cNvPr id="20" name="Oval 20">
              <a:extLst>
                <a:ext uri="{FF2B5EF4-FFF2-40B4-BE49-F238E27FC236}">
                  <a16:creationId xmlns:a16="http://schemas.microsoft.com/office/drawing/2014/main" id="{73339E6E-8C88-4C49-86AA-7A3357895B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1" name="Text Box 21">
              <a:extLst>
                <a:ext uri="{FF2B5EF4-FFF2-40B4-BE49-F238E27FC236}">
                  <a16:creationId xmlns:a16="http://schemas.microsoft.com/office/drawing/2014/main" id="{E7D77F94-495E-484B-B960-3C540BFB61A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C</a:t>
              </a:r>
            </a:p>
          </p:txBody>
        </p:sp>
      </p:grpSp>
      <p:grpSp>
        <p:nvGrpSpPr>
          <p:cNvPr id="22" name="Group 22">
            <a:extLst>
              <a:ext uri="{FF2B5EF4-FFF2-40B4-BE49-F238E27FC236}">
                <a16:creationId xmlns:a16="http://schemas.microsoft.com/office/drawing/2014/main" id="{51DCD3B4-760A-CA4F-87FF-B4709132145E}"/>
              </a:ext>
            </a:extLst>
          </p:cNvPr>
          <p:cNvGrpSpPr>
            <a:grpSpLocks/>
          </p:cNvGrpSpPr>
          <p:nvPr/>
        </p:nvGrpSpPr>
        <p:grpSpPr bwMode="auto">
          <a:xfrm>
            <a:off x="8400391" y="3255579"/>
            <a:ext cx="533400" cy="533400"/>
            <a:chOff x="1824" y="2736"/>
            <a:chExt cx="336" cy="336"/>
          </a:xfrm>
        </p:grpSpPr>
        <p:sp>
          <p:nvSpPr>
            <p:cNvPr id="23" name="Oval 23">
              <a:extLst>
                <a:ext uri="{FF2B5EF4-FFF2-40B4-BE49-F238E27FC236}">
                  <a16:creationId xmlns:a16="http://schemas.microsoft.com/office/drawing/2014/main" id="{5C7A00FE-B978-F645-BC3F-71E9FFDAC1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4" name="Text Box 24">
              <a:extLst>
                <a:ext uri="{FF2B5EF4-FFF2-40B4-BE49-F238E27FC236}">
                  <a16:creationId xmlns:a16="http://schemas.microsoft.com/office/drawing/2014/main" id="{642940A4-22EC-854B-91B8-7F17FE1FB2A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G</a:t>
              </a:r>
            </a:p>
          </p:txBody>
        </p:sp>
      </p:grpSp>
      <p:sp>
        <p:nvSpPr>
          <p:cNvPr id="25" name="Line 25">
            <a:extLst>
              <a:ext uri="{FF2B5EF4-FFF2-40B4-BE49-F238E27FC236}">
                <a16:creationId xmlns:a16="http://schemas.microsoft.com/office/drawing/2014/main" id="{5D16796F-1D85-5441-8486-F966A3D487D0}"/>
              </a:ext>
            </a:extLst>
          </p:cNvPr>
          <p:cNvSpPr>
            <a:spLocks noChangeShapeType="1"/>
          </p:cNvSpPr>
          <p:nvPr/>
        </p:nvSpPr>
        <p:spPr bwMode="auto">
          <a:xfrm>
            <a:off x="4818991" y="2950779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" name="Line 26">
            <a:extLst>
              <a:ext uri="{FF2B5EF4-FFF2-40B4-BE49-F238E27FC236}">
                <a16:creationId xmlns:a16="http://schemas.microsoft.com/office/drawing/2014/main" id="{2A5F56A5-5D31-7343-A354-E6E43DAE2C2A}"/>
              </a:ext>
            </a:extLst>
          </p:cNvPr>
          <p:cNvSpPr>
            <a:spLocks noChangeShapeType="1"/>
          </p:cNvSpPr>
          <p:nvPr/>
        </p:nvSpPr>
        <p:spPr bwMode="auto">
          <a:xfrm>
            <a:off x="4514191" y="3255579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Line 27">
            <a:extLst>
              <a:ext uri="{FF2B5EF4-FFF2-40B4-BE49-F238E27FC236}">
                <a16:creationId xmlns:a16="http://schemas.microsoft.com/office/drawing/2014/main" id="{0D31968F-C6A0-374A-AE5E-20017654FDCD}"/>
              </a:ext>
            </a:extLst>
          </p:cNvPr>
          <p:cNvSpPr>
            <a:spLocks noChangeShapeType="1"/>
          </p:cNvSpPr>
          <p:nvPr/>
        </p:nvSpPr>
        <p:spPr bwMode="auto">
          <a:xfrm>
            <a:off x="4818991" y="4093779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Line 28">
            <a:extLst>
              <a:ext uri="{FF2B5EF4-FFF2-40B4-BE49-F238E27FC236}">
                <a16:creationId xmlns:a16="http://schemas.microsoft.com/office/drawing/2014/main" id="{2D2D46BF-984E-D649-AD56-909E741D3C7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038191" y="3179379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Line 29">
            <a:extLst>
              <a:ext uri="{FF2B5EF4-FFF2-40B4-BE49-F238E27FC236}">
                <a16:creationId xmlns:a16="http://schemas.microsoft.com/office/drawing/2014/main" id="{FED5F19B-7799-304A-BFFC-5C38E70831D2}"/>
              </a:ext>
            </a:extLst>
          </p:cNvPr>
          <p:cNvSpPr>
            <a:spLocks noChangeShapeType="1"/>
          </p:cNvSpPr>
          <p:nvPr/>
        </p:nvSpPr>
        <p:spPr bwMode="auto">
          <a:xfrm>
            <a:off x="4742791" y="3179379"/>
            <a:ext cx="1143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" name="Line 30">
            <a:extLst>
              <a:ext uri="{FF2B5EF4-FFF2-40B4-BE49-F238E27FC236}">
                <a16:creationId xmlns:a16="http://schemas.microsoft.com/office/drawing/2014/main" id="{FBCD2680-6963-4141-AAF0-06EE906AE8D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266791" y="2417379"/>
            <a:ext cx="838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Line 31">
            <a:extLst>
              <a:ext uri="{FF2B5EF4-FFF2-40B4-BE49-F238E27FC236}">
                <a16:creationId xmlns:a16="http://schemas.microsoft.com/office/drawing/2014/main" id="{DAA33BA3-01A5-5B4E-BAFA-C06AA0B5DE7B}"/>
              </a:ext>
            </a:extLst>
          </p:cNvPr>
          <p:cNvSpPr>
            <a:spLocks noChangeShapeType="1"/>
          </p:cNvSpPr>
          <p:nvPr/>
        </p:nvSpPr>
        <p:spPr bwMode="auto">
          <a:xfrm>
            <a:off x="6266791" y="3026979"/>
            <a:ext cx="914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" name="Line 32">
            <a:extLst>
              <a:ext uri="{FF2B5EF4-FFF2-40B4-BE49-F238E27FC236}">
                <a16:creationId xmlns:a16="http://schemas.microsoft.com/office/drawing/2014/main" id="{430D6BE2-D3CA-754A-8D9D-721582002E4D}"/>
              </a:ext>
            </a:extLst>
          </p:cNvPr>
          <p:cNvSpPr>
            <a:spLocks noChangeShapeType="1"/>
          </p:cNvSpPr>
          <p:nvPr/>
        </p:nvSpPr>
        <p:spPr bwMode="auto">
          <a:xfrm>
            <a:off x="7714591" y="3484179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" name="Text Box 31">
            <a:extLst>
              <a:ext uri="{FF2B5EF4-FFF2-40B4-BE49-F238E27FC236}">
                <a16:creationId xmlns:a16="http://schemas.microsoft.com/office/drawing/2014/main" id="{B1E1926D-434E-E64F-BE57-49AFE0B305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863" y="5500687"/>
            <a:ext cx="3200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 err="1"/>
              <a:t>toVisit</a:t>
            </a:r>
            <a:r>
              <a:rPr lang="en-US" altLang="en-US" sz="2800" dirty="0"/>
              <a:t>-queue:</a:t>
            </a:r>
          </a:p>
        </p:txBody>
      </p:sp>
      <p:sp>
        <p:nvSpPr>
          <p:cNvPr id="35" name="Text Box 37">
            <a:extLst>
              <a:ext uri="{FF2B5EF4-FFF2-40B4-BE49-F238E27FC236}">
                <a16:creationId xmlns:a16="http://schemas.microsoft.com/office/drawing/2014/main" id="{04848CE0-C0B3-9146-9C7C-49CDF42F17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0144" y="6019800"/>
            <a:ext cx="3200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/>
              <a:t>visited: </a:t>
            </a:r>
            <a:r>
              <a:rPr lang="en-US" altLang="en-US" sz="2800" dirty="0">
                <a:solidFill>
                  <a:srgbClr val="0000FF"/>
                </a:solidFill>
              </a:rPr>
              <a:t>A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6D93B12D-DEA0-6D44-94FD-11A8D5CC43B7}"/>
              </a:ext>
            </a:extLst>
          </p:cNvPr>
          <p:cNvSpPr txBox="1"/>
          <p:nvPr/>
        </p:nvSpPr>
        <p:spPr>
          <a:xfrm>
            <a:off x="36142" y="1552730"/>
            <a:ext cx="394465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C00000"/>
                </a:solidFill>
              </a:rPr>
              <a:t>graphSearch</a:t>
            </a:r>
            <a:r>
              <a:rPr lang="en-US" sz="2400" dirty="0"/>
              <a:t>( </a:t>
            </a:r>
            <a:r>
              <a:rPr lang="en-US" sz="2400" dirty="0" err="1">
                <a:solidFill>
                  <a:srgbClr val="00B0F0"/>
                </a:solidFill>
              </a:rPr>
              <a:t>toVisit</a:t>
            </a:r>
            <a:r>
              <a:rPr lang="en-US" sz="2400" dirty="0"/>
              <a:t> )</a:t>
            </a:r>
          </a:p>
          <a:p>
            <a:r>
              <a:rPr lang="en-US" sz="2400" dirty="0"/>
              <a:t>    </a:t>
            </a:r>
            <a:r>
              <a:rPr lang="en-US" sz="2400" dirty="0">
                <a:solidFill>
                  <a:srgbClr val="0000FF"/>
                </a:solidFill>
              </a:rPr>
              <a:t>while</a:t>
            </a:r>
            <a:r>
              <a:rPr lang="en-US" sz="2400" dirty="0"/>
              <a:t> !</a:t>
            </a:r>
            <a:r>
              <a:rPr lang="en-US" sz="2400" dirty="0" err="1">
                <a:solidFill>
                  <a:srgbClr val="00B0F0"/>
                </a:solidFill>
              </a:rPr>
              <a:t>toVisit</a:t>
            </a:r>
            <a:r>
              <a:rPr lang="en-US" sz="2400" dirty="0" err="1"/>
              <a:t>.empty</a:t>
            </a:r>
            <a:r>
              <a:rPr lang="en-US" sz="2400" dirty="0"/>
              <a:t>()</a:t>
            </a:r>
          </a:p>
          <a:p>
            <a:r>
              <a:rPr lang="en-US" sz="2400" dirty="0"/>
              <a:t>        </a:t>
            </a:r>
            <a:r>
              <a:rPr lang="en-US" sz="2400" dirty="0">
                <a:solidFill>
                  <a:srgbClr val="00B0F0"/>
                </a:solidFill>
              </a:rPr>
              <a:t>v</a:t>
            </a:r>
            <a:r>
              <a:rPr lang="en-US" sz="2400" dirty="0"/>
              <a:t> = </a:t>
            </a:r>
            <a:r>
              <a:rPr lang="en-US" sz="2400" dirty="0" err="1">
                <a:solidFill>
                  <a:srgbClr val="00B0F0"/>
                </a:solidFill>
              </a:rPr>
              <a:t>toVisit</a:t>
            </a:r>
            <a:r>
              <a:rPr lang="en-US" sz="2400" dirty="0" err="1"/>
              <a:t>.remove</a:t>
            </a:r>
            <a:r>
              <a:rPr lang="en-US" sz="2400" dirty="0"/>
              <a:t>()</a:t>
            </a:r>
          </a:p>
          <a:p>
            <a:r>
              <a:rPr lang="en-US" sz="2400" dirty="0"/>
              <a:t>        </a:t>
            </a:r>
            <a:r>
              <a:rPr lang="en-US" sz="2400" dirty="0">
                <a:solidFill>
                  <a:srgbClr val="0000FF"/>
                </a:solidFill>
              </a:rPr>
              <a:t>if</a:t>
            </a:r>
            <a:r>
              <a:rPr lang="en-US" sz="2400" dirty="0"/>
              <a:t> !</a:t>
            </a:r>
            <a:r>
              <a:rPr lang="en-US" sz="2400" dirty="0">
                <a:solidFill>
                  <a:srgbClr val="00B0F0"/>
                </a:solidFill>
              </a:rPr>
              <a:t>visited</a:t>
            </a:r>
            <a:r>
              <a:rPr lang="en-US" sz="2400" dirty="0"/>
              <a:t>[v]</a:t>
            </a:r>
          </a:p>
          <a:p>
            <a:r>
              <a:rPr lang="en-US" sz="2400" dirty="0">
                <a:solidFill>
                  <a:srgbClr val="00B0F0"/>
                </a:solidFill>
              </a:rPr>
              <a:t>            visited</a:t>
            </a:r>
            <a:r>
              <a:rPr lang="en-US" sz="2400" dirty="0"/>
              <a:t>[v] = true          </a:t>
            </a:r>
          </a:p>
          <a:p>
            <a:r>
              <a:rPr lang="en-US" sz="2400" dirty="0">
                <a:solidFill>
                  <a:srgbClr val="0000FF"/>
                </a:solidFill>
              </a:rPr>
              <a:t>            for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00B0F0"/>
                </a:solidFill>
              </a:rPr>
              <a:t>c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0000FF"/>
                </a:solidFill>
              </a:rPr>
              <a:t>in</a:t>
            </a:r>
            <a:r>
              <a:rPr lang="en-US" sz="2400" dirty="0"/>
              <a:t> </a:t>
            </a:r>
            <a:r>
              <a:rPr lang="en-US" sz="2400" dirty="0" err="1">
                <a:solidFill>
                  <a:srgbClr val="00B0F0"/>
                </a:solidFill>
              </a:rPr>
              <a:t>v</a:t>
            </a:r>
            <a:r>
              <a:rPr lang="en-US" sz="2400" dirty="0" err="1"/>
              <a:t>.getAdjacent</a:t>
            </a:r>
            <a:r>
              <a:rPr lang="en-US" sz="2400" dirty="0"/>
              <a:t>()</a:t>
            </a:r>
          </a:p>
          <a:p>
            <a:r>
              <a:rPr lang="en-US" sz="2400" dirty="0"/>
              <a:t>                </a:t>
            </a:r>
            <a:r>
              <a:rPr lang="en-US" sz="2400" dirty="0">
                <a:solidFill>
                  <a:srgbClr val="0000FF"/>
                </a:solidFill>
              </a:rPr>
              <a:t>if</a:t>
            </a:r>
            <a:r>
              <a:rPr lang="en-US" sz="2400" dirty="0"/>
              <a:t> !</a:t>
            </a:r>
            <a:r>
              <a:rPr lang="en-US" sz="2400" dirty="0">
                <a:solidFill>
                  <a:srgbClr val="00B0F0"/>
                </a:solidFill>
              </a:rPr>
              <a:t>visited</a:t>
            </a:r>
            <a:r>
              <a:rPr lang="en-US" sz="2400" dirty="0"/>
              <a:t>[c]</a:t>
            </a:r>
          </a:p>
          <a:p>
            <a:r>
              <a:rPr lang="en-US" sz="2400" dirty="0"/>
              <a:t>                    </a:t>
            </a:r>
            <a:r>
              <a:rPr lang="en-US" sz="2400" dirty="0" err="1">
                <a:solidFill>
                  <a:srgbClr val="00B0F0"/>
                </a:solidFill>
              </a:rPr>
              <a:t>toVisit</a:t>
            </a:r>
            <a:r>
              <a:rPr lang="en-US" sz="2400" dirty="0" err="1"/>
              <a:t>.add</a:t>
            </a:r>
            <a:r>
              <a:rPr lang="en-US" sz="2400" dirty="0"/>
              <a:t>(c)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BE375545-0181-0442-ACBC-FA4740C36A14}"/>
              </a:ext>
            </a:extLst>
          </p:cNvPr>
          <p:cNvSpPr/>
          <p:nvPr/>
        </p:nvSpPr>
        <p:spPr>
          <a:xfrm>
            <a:off x="685186" y="2345582"/>
            <a:ext cx="2930373" cy="1118726"/>
          </a:xfrm>
          <a:prstGeom prst="rect">
            <a:avLst/>
          </a:prstGeom>
          <a:noFill/>
          <a:ln w="3810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525643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C9FD66-1B86-ED43-8819-F30E32387C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BFS</a:t>
            </a:r>
          </a:p>
        </p:txBody>
      </p:sp>
      <p:grpSp>
        <p:nvGrpSpPr>
          <p:cNvPr id="4" name="Group 4">
            <a:extLst>
              <a:ext uri="{FF2B5EF4-FFF2-40B4-BE49-F238E27FC236}">
                <a16:creationId xmlns:a16="http://schemas.microsoft.com/office/drawing/2014/main" id="{C1F08F95-A06D-4045-92E7-A1A77AC5A85A}"/>
              </a:ext>
            </a:extLst>
          </p:cNvPr>
          <p:cNvGrpSpPr>
            <a:grpSpLocks/>
          </p:cNvGrpSpPr>
          <p:nvPr/>
        </p:nvGrpSpPr>
        <p:grpSpPr bwMode="auto">
          <a:xfrm>
            <a:off x="5733391" y="2645979"/>
            <a:ext cx="533400" cy="533400"/>
            <a:chOff x="1824" y="2736"/>
            <a:chExt cx="336" cy="336"/>
          </a:xfrm>
        </p:grpSpPr>
        <p:sp>
          <p:nvSpPr>
            <p:cNvPr id="5" name="Oval 5">
              <a:extLst>
                <a:ext uri="{FF2B5EF4-FFF2-40B4-BE49-F238E27FC236}">
                  <a16:creationId xmlns:a16="http://schemas.microsoft.com/office/drawing/2014/main" id="{6FA9101E-F062-2340-B5D8-9A0FF8181E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" name="Text Box 6">
              <a:extLst>
                <a:ext uri="{FF2B5EF4-FFF2-40B4-BE49-F238E27FC236}">
                  <a16:creationId xmlns:a16="http://schemas.microsoft.com/office/drawing/2014/main" id="{AFDA1091-2827-AF46-A920-4DDB67711BD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B</a:t>
              </a:r>
            </a:p>
          </p:txBody>
        </p:sp>
      </p:grpSp>
      <p:grpSp>
        <p:nvGrpSpPr>
          <p:cNvPr id="7" name="Group 7">
            <a:extLst>
              <a:ext uri="{FF2B5EF4-FFF2-40B4-BE49-F238E27FC236}">
                <a16:creationId xmlns:a16="http://schemas.microsoft.com/office/drawing/2014/main" id="{430B9358-FEEE-594A-BAF4-E65D2B1B01D4}"/>
              </a:ext>
            </a:extLst>
          </p:cNvPr>
          <p:cNvGrpSpPr>
            <a:grpSpLocks/>
          </p:cNvGrpSpPr>
          <p:nvPr/>
        </p:nvGrpSpPr>
        <p:grpSpPr bwMode="auto">
          <a:xfrm>
            <a:off x="4285591" y="3788979"/>
            <a:ext cx="533400" cy="533400"/>
            <a:chOff x="1824" y="2736"/>
            <a:chExt cx="336" cy="336"/>
          </a:xfrm>
        </p:grpSpPr>
        <p:sp>
          <p:nvSpPr>
            <p:cNvPr id="8" name="Oval 8">
              <a:extLst>
                <a:ext uri="{FF2B5EF4-FFF2-40B4-BE49-F238E27FC236}">
                  <a16:creationId xmlns:a16="http://schemas.microsoft.com/office/drawing/2014/main" id="{B204AC84-7BCB-D042-9339-E8793B604C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9" name="Text Box 9">
              <a:extLst>
                <a:ext uri="{FF2B5EF4-FFF2-40B4-BE49-F238E27FC236}">
                  <a16:creationId xmlns:a16="http://schemas.microsoft.com/office/drawing/2014/main" id="{98375CE2-E715-7346-AEC5-4BAF9ACEACD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D</a:t>
              </a:r>
            </a:p>
          </p:txBody>
        </p:sp>
      </p:grpSp>
      <p:grpSp>
        <p:nvGrpSpPr>
          <p:cNvPr id="10" name="Group 10">
            <a:extLst>
              <a:ext uri="{FF2B5EF4-FFF2-40B4-BE49-F238E27FC236}">
                <a16:creationId xmlns:a16="http://schemas.microsoft.com/office/drawing/2014/main" id="{3782A69A-6E0D-514E-AA51-3A54066A15AA}"/>
              </a:ext>
            </a:extLst>
          </p:cNvPr>
          <p:cNvGrpSpPr>
            <a:grpSpLocks/>
          </p:cNvGrpSpPr>
          <p:nvPr/>
        </p:nvGrpSpPr>
        <p:grpSpPr bwMode="auto">
          <a:xfrm>
            <a:off x="5809591" y="3788979"/>
            <a:ext cx="533400" cy="533400"/>
            <a:chOff x="1824" y="2736"/>
            <a:chExt cx="336" cy="336"/>
          </a:xfrm>
        </p:grpSpPr>
        <p:sp>
          <p:nvSpPr>
            <p:cNvPr id="11" name="Oval 11">
              <a:extLst>
                <a:ext uri="{FF2B5EF4-FFF2-40B4-BE49-F238E27FC236}">
                  <a16:creationId xmlns:a16="http://schemas.microsoft.com/office/drawing/2014/main" id="{97DEE53D-F4BA-374E-80E7-77ECB8080D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2" name="Text Box 12">
              <a:extLst>
                <a:ext uri="{FF2B5EF4-FFF2-40B4-BE49-F238E27FC236}">
                  <a16:creationId xmlns:a16="http://schemas.microsoft.com/office/drawing/2014/main" id="{D38B41A2-532E-ED48-8C1B-1B37B80E7D4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E</a:t>
              </a:r>
            </a:p>
          </p:txBody>
        </p:sp>
      </p:grpSp>
      <p:grpSp>
        <p:nvGrpSpPr>
          <p:cNvPr id="13" name="Group 13">
            <a:extLst>
              <a:ext uri="{FF2B5EF4-FFF2-40B4-BE49-F238E27FC236}">
                <a16:creationId xmlns:a16="http://schemas.microsoft.com/office/drawing/2014/main" id="{8406B699-B314-1B44-9D47-A761A1F38CC8}"/>
              </a:ext>
            </a:extLst>
          </p:cNvPr>
          <p:cNvGrpSpPr>
            <a:grpSpLocks/>
          </p:cNvGrpSpPr>
          <p:nvPr/>
        </p:nvGrpSpPr>
        <p:grpSpPr bwMode="auto">
          <a:xfrm>
            <a:off x="7181191" y="3255579"/>
            <a:ext cx="533400" cy="533400"/>
            <a:chOff x="1824" y="2736"/>
            <a:chExt cx="336" cy="336"/>
          </a:xfrm>
        </p:grpSpPr>
        <p:sp>
          <p:nvSpPr>
            <p:cNvPr id="14" name="Oval 14">
              <a:extLst>
                <a:ext uri="{FF2B5EF4-FFF2-40B4-BE49-F238E27FC236}">
                  <a16:creationId xmlns:a16="http://schemas.microsoft.com/office/drawing/2014/main" id="{B905D2DD-CCB7-7C4B-AF51-C5ABF423F7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5" name="Text Box 15">
              <a:extLst>
                <a:ext uri="{FF2B5EF4-FFF2-40B4-BE49-F238E27FC236}">
                  <a16:creationId xmlns:a16="http://schemas.microsoft.com/office/drawing/2014/main" id="{B09E6546-8AD3-7746-930B-FCD8729A492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F</a:t>
              </a:r>
            </a:p>
          </p:txBody>
        </p:sp>
      </p:grpSp>
      <p:grpSp>
        <p:nvGrpSpPr>
          <p:cNvPr id="16" name="Group 16">
            <a:extLst>
              <a:ext uri="{FF2B5EF4-FFF2-40B4-BE49-F238E27FC236}">
                <a16:creationId xmlns:a16="http://schemas.microsoft.com/office/drawing/2014/main" id="{1C5544C6-551C-054A-B85D-3ED338040E8C}"/>
              </a:ext>
            </a:extLst>
          </p:cNvPr>
          <p:cNvGrpSpPr>
            <a:grpSpLocks/>
          </p:cNvGrpSpPr>
          <p:nvPr/>
        </p:nvGrpSpPr>
        <p:grpSpPr bwMode="auto">
          <a:xfrm>
            <a:off x="4285591" y="2722179"/>
            <a:ext cx="533400" cy="533400"/>
            <a:chOff x="1824" y="2736"/>
            <a:chExt cx="336" cy="336"/>
          </a:xfrm>
        </p:grpSpPr>
        <p:sp>
          <p:nvSpPr>
            <p:cNvPr id="17" name="Oval 17">
              <a:extLst>
                <a:ext uri="{FF2B5EF4-FFF2-40B4-BE49-F238E27FC236}">
                  <a16:creationId xmlns:a16="http://schemas.microsoft.com/office/drawing/2014/main" id="{973D53CA-C225-B844-80FA-5971FB6F4C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 b="1">
                <a:solidFill>
                  <a:srgbClr val="0000FF"/>
                </a:solidFill>
              </a:endParaRPr>
            </a:p>
          </p:txBody>
        </p:sp>
        <p:sp>
          <p:nvSpPr>
            <p:cNvPr id="18" name="Text Box 18">
              <a:extLst>
                <a:ext uri="{FF2B5EF4-FFF2-40B4-BE49-F238E27FC236}">
                  <a16:creationId xmlns:a16="http://schemas.microsoft.com/office/drawing/2014/main" id="{CB416E21-9E77-B245-AAAB-FE698114896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b="1">
                  <a:solidFill>
                    <a:srgbClr val="0000FF"/>
                  </a:solidFill>
                </a:rPr>
                <a:t>A</a:t>
              </a:r>
            </a:p>
          </p:txBody>
        </p:sp>
      </p:grpSp>
      <p:grpSp>
        <p:nvGrpSpPr>
          <p:cNvPr id="19" name="Group 19">
            <a:extLst>
              <a:ext uri="{FF2B5EF4-FFF2-40B4-BE49-F238E27FC236}">
                <a16:creationId xmlns:a16="http://schemas.microsoft.com/office/drawing/2014/main" id="{A834FD4A-794B-4444-9FD3-CAACAE1A089F}"/>
              </a:ext>
            </a:extLst>
          </p:cNvPr>
          <p:cNvGrpSpPr>
            <a:grpSpLocks/>
          </p:cNvGrpSpPr>
          <p:nvPr/>
        </p:nvGrpSpPr>
        <p:grpSpPr bwMode="auto">
          <a:xfrm>
            <a:off x="7104991" y="2036379"/>
            <a:ext cx="533400" cy="533400"/>
            <a:chOff x="1824" y="2736"/>
            <a:chExt cx="336" cy="336"/>
          </a:xfrm>
        </p:grpSpPr>
        <p:sp>
          <p:nvSpPr>
            <p:cNvPr id="20" name="Oval 20">
              <a:extLst>
                <a:ext uri="{FF2B5EF4-FFF2-40B4-BE49-F238E27FC236}">
                  <a16:creationId xmlns:a16="http://schemas.microsoft.com/office/drawing/2014/main" id="{73339E6E-8C88-4C49-86AA-7A3357895B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1" name="Text Box 21">
              <a:extLst>
                <a:ext uri="{FF2B5EF4-FFF2-40B4-BE49-F238E27FC236}">
                  <a16:creationId xmlns:a16="http://schemas.microsoft.com/office/drawing/2014/main" id="{E7D77F94-495E-484B-B960-3C540BFB61A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C</a:t>
              </a:r>
            </a:p>
          </p:txBody>
        </p:sp>
      </p:grpSp>
      <p:grpSp>
        <p:nvGrpSpPr>
          <p:cNvPr id="22" name="Group 22">
            <a:extLst>
              <a:ext uri="{FF2B5EF4-FFF2-40B4-BE49-F238E27FC236}">
                <a16:creationId xmlns:a16="http://schemas.microsoft.com/office/drawing/2014/main" id="{51DCD3B4-760A-CA4F-87FF-B4709132145E}"/>
              </a:ext>
            </a:extLst>
          </p:cNvPr>
          <p:cNvGrpSpPr>
            <a:grpSpLocks/>
          </p:cNvGrpSpPr>
          <p:nvPr/>
        </p:nvGrpSpPr>
        <p:grpSpPr bwMode="auto">
          <a:xfrm>
            <a:off x="8400391" y="3255579"/>
            <a:ext cx="533400" cy="533400"/>
            <a:chOff x="1824" y="2736"/>
            <a:chExt cx="336" cy="336"/>
          </a:xfrm>
        </p:grpSpPr>
        <p:sp>
          <p:nvSpPr>
            <p:cNvPr id="23" name="Oval 23">
              <a:extLst>
                <a:ext uri="{FF2B5EF4-FFF2-40B4-BE49-F238E27FC236}">
                  <a16:creationId xmlns:a16="http://schemas.microsoft.com/office/drawing/2014/main" id="{5C7A00FE-B978-F645-BC3F-71E9FFDAC1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4" name="Text Box 24">
              <a:extLst>
                <a:ext uri="{FF2B5EF4-FFF2-40B4-BE49-F238E27FC236}">
                  <a16:creationId xmlns:a16="http://schemas.microsoft.com/office/drawing/2014/main" id="{642940A4-22EC-854B-91B8-7F17FE1FB2A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G</a:t>
              </a:r>
            </a:p>
          </p:txBody>
        </p:sp>
      </p:grpSp>
      <p:sp>
        <p:nvSpPr>
          <p:cNvPr id="25" name="Line 25">
            <a:extLst>
              <a:ext uri="{FF2B5EF4-FFF2-40B4-BE49-F238E27FC236}">
                <a16:creationId xmlns:a16="http://schemas.microsoft.com/office/drawing/2014/main" id="{5D16796F-1D85-5441-8486-F966A3D487D0}"/>
              </a:ext>
            </a:extLst>
          </p:cNvPr>
          <p:cNvSpPr>
            <a:spLocks noChangeShapeType="1"/>
          </p:cNvSpPr>
          <p:nvPr/>
        </p:nvSpPr>
        <p:spPr bwMode="auto">
          <a:xfrm>
            <a:off x="4818991" y="2950779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Line 27">
            <a:extLst>
              <a:ext uri="{FF2B5EF4-FFF2-40B4-BE49-F238E27FC236}">
                <a16:creationId xmlns:a16="http://schemas.microsoft.com/office/drawing/2014/main" id="{0D31968F-C6A0-374A-AE5E-20017654FDCD}"/>
              </a:ext>
            </a:extLst>
          </p:cNvPr>
          <p:cNvSpPr>
            <a:spLocks noChangeShapeType="1"/>
          </p:cNvSpPr>
          <p:nvPr/>
        </p:nvSpPr>
        <p:spPr bwMode="auto">
          <a:xfrm>
            <a:off x="4818991" y="4093779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Line 28">
            <a:extLst>
              <a:ext uri="{FF2B5EF4-FFF2-40B4-BE49-F238E27FC236}">
                <a16:creationId xmlns:a16="http://schemas.microsoft.com/office/drawing/2014/main" id="{2D2D46BF-984E-D649-AD56-909E741D3C7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038191" y="3179379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Line 29">
            <a:extLst>
              <a:ext uri="{FF2B5EF4-FFF2-40B4-BE49-F238E27FC236}">
                <a16:creationId xmlns:a16="http://schemas.microsoft.com/office/drawing/2014/main" id="{FED5F19B-7799-304A-BFFC-5C38E70831D2}"/>
              </a:ext>
            </a:extLst>
          </p:cNvPr>
          <p:cNvSpPr>
            <a:spLocks noChangeShapeType="1"/>
          </p:cNvSpPr>
          <p:nvPr/>
        </p:nvSpPr>
        <p:spPr bwMode="auto">
          <a:xfrm>
            <a:off x="4742791" y="3179379"/>
            <a:ext cx="1143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" name="Line 30">
            <a:extLst>
              <a:ext uri="{FF2B5EF4-FFF2-40B4-BE49-F238E27FC236}">
                <a16:creationId xmlns:a16="http://schemas.microsoft.com/office/drawing/2014/main" id="{FBCD2680-6963-4141-AAF0-06EE906AE8D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266791" y="2417379"/>
            <a:ext cx="838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Line 31">
            <a:extLst>
              <a:ext uri="{FF2B5EF4-FFF2-40B4-BE49-F238E27FC236}">
                <a16:creationId xmlns:a16="http://schemas.microsoft.com/office/drawing/2014/main" id="{DAA33BA3-01A5-5B4E-BAFA-C06AA0B5DE7B}"/>
              </a:ext>
            </a:extLst>
          </p:cNvPr>
          <p:cNvSpPr>
            <a:spLocks noChangeShapeType="1"/>
          </p:cNvSpPr>
          <p:nvPr/>
        </p:nvSpPr>
        <p:spPr bwMode="auto">
          <a:xfrm>
            <a:off x="6266791" y="3026979"/>
            <a:ext cx="914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" name="Line 32">
            <a:extLst>
              <a:ext uri="{FF2B5EF4-FFF2-40B4-BE49-F238E27FC236}">
                <a16:creationId xmlns:a16="http://schemas.microsoft.com/office/drawing/2014/main" id="{430D6BE2-D3CA-754A-8D9D-721582002E4D}"/>
              </a:ext>
            </a:extLst>
          </p:cNvPr>
          <p:cNvSpPr>
            <a:spLocks noChangeShapeType="1"/>
          </p:cNvSpPr>
          <p:nvPr/>
        </p:nvSpPr>
        <p:spPr bwMode="auto">
          <a:xfrm>
            <a:off x="7714591" y="3484179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" name="Text Box 31">
            <a:extLst>
              <a:ext uri="{FF2B5EF4-FFF2-40B4-BE49-F238E27FC236}">
                <a16:creationId xmlns:a16="http://schemas.microsoft.com/office/drawing/2014/main" id="{B1E1926D-434E-E64F-BE57-49AFE0B305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863" y="5500687"/>
            <a:ext cx="3200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 err="1"/>
              <a:t>toVisit</a:t>
            </a:r>
            <a:r>
              <a:rPr lang="en-US" altLang="en-US" sz="2800" dirty="0"/>
              <a:t>-queue:</a:t>
            </a:r>
          </a:p>
        </p:txBody>
      </p:sp>
      <p:sp>
        <p:nvSpPr>
          <p:cNvPr id="35" name="Text Box 37">
            <a:extLst>
              <a:ext uri="{FF2B5EF4-FFF2-40B4-BE49-F238E27FC236}">
                <a16:creationId xmlns:a16="http://schemas.microsoft.com/office/drawing/2014/main" id="{04848CE0-C0B3-9146-9C7C-49CDF42F17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0144" y="6019800"/>
            <a:ext cx="3200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/>
              <a:t>visited: </a:t>
            </a:r>
            <a:r>
              <a:rPr lang="en-US" altLang="en-US" sz="2800" dirty="0">
                <a:solidFill>
                  <a:srgbClr val="0000FF"/>
                </a:solidFill>
              </a:rPr>
              <a:t>A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6E70D982-679C-2246-BF83-3E67B223B72F}"/>
              </a:ext>
            </a:extLst>
          </p:cNvPr>
          <p:cNvSpPr txBox="1"/>
          <p:nvPr/>
        </p:nvSpPr>
        <p:spPr>
          <a:xfrm>
            <a:off x="36142" y="1552730"/>
            <a:ext cx="394465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C00000"/>
                </a:solidFill>
              </a:rPr>
              <a:t>graphSearch</a:t>
            </a:r>
            <a:r>
              <a:rPr lang="en-US" sz="2400" dirty="0"/>
              <a:t>( </a:t>
            </a:r>
            <a:r>
              <a:rPr lang="en-US" sz="2400" dirty="0" err="1">
                <a:solidFill>
                  <a:srgbClr val="00B0F0"/>
                </a:solidFill>
              </a:rPr>
              <a:t>toVisit</a:t>
            </a:r>
            <a:r>
              <a:rPr lang="en-US" sz="2400" dirty="0"/>
              <a:t> )</a:t>
            </a:r>
          </a:p>
          <a:p>
            <a:r>
              <a:rPr lang="en-US" sz="2400" dirty="0"/>
              <a:t>    </a:t>
            </a:r>
            <a:r>
              <a:rPr lang="en-US" sz="2400" dirty="0">
                <a:solidFill>
                  <a:srgbClr val="0000FF"/>
                </a:solidFill>
              </a:rPr>
              <a:t>while</a:t>
            </a:r>
            <a:r>
              <a:rPr lang="en-US" sz="2400" dirty="0"/>
              <a:t> !</a:t>
            </a:r>
            <a:r>
              <a:rPr lang="en-US" sz="2400" dirty="0" err="1">
                <a:solidFill>
                  <a:srgbClr val="00B0F0"/>
                </a:solidFill>
              </a:rPr>
              <a:t>toVisit</a:t>
            </a:r>
            <a:r>
              <a:rPr lang="en-US" sz="2400" dirty="0" err="1"/>
              <a:t>.empty</a:t>
            </a:r>
            <a:r>
              <a:rPr lang="en-US" sz="2400" dirty="0"/>
              <a:t>()</a:t>
            </a:r>
          </a:p>
          <a:p>
            <a:r>
              <a:rPr lang="en-US" sz="2400" dirty="0"/>
              <a:t>        </a:t>
            </a:r>
            <a:r>
              <a:rPr lang="en-US" sz="2400" dirty="0">
                <a:solidFill>
                  <a:srgbClr val="00B0F0"/>
                </a:solidFill>
              </a:rPr>
              <a:t>v</a:t>
            </a:r>
            <a:r>
              <a:rPr lang="en-US" sz="2400" dirty="0"/>
              <a:t> = </a:t>
            </a:r>
            <a:r>
              <a:rPr lang="en-US" sz="2400" dirty="0" err="1">
                <a:solidFill>
                  <a:srgbClr val="00B0F0"/>
                </a:solidFill>
              </a:rPr>
              <a:t>toVisit</a:t>
            </a:r>
            <a:r>
              <a:rPr lang="en-US" sz="2400" dirty="0" err="1"/>
              <a:t>.remove</a:t>
            </a:r>
            <a:r>
              <a:rPr lang="en-US" sz="2400" dirty="0"/>
              <a:t>()</a:t>
            </a:r>
          </a:p>
          <a:p>
            <a:r>
              <a:rPr lang="en-US" sz="2400" dirty="0"/>
              <a:t>        </a:t>
            </a:r>
            <a:r>
              <a:rPr lang="en-US" sz="2400" dirty="0">
                <a:solidFill>
                  <a:srgbClr val="0000FF"/>
                </a:solidFill>
              </a:rPr>
              <a:t>if</a:t>
            </a:r>
            <a:r>
              <a:rPr lang="en-US" sz="2400" dirty="0"/>
              <a:t> !</a:t>
            </a:r>
            <a:r>
              <a:rPr lang="en-US" sz="2400" dirty="0">
                <a:solidFill>
                  <a:srgbClr val="00B0F0"/>
                </a:solidFill>
              </a:rPr>
              <a:t>visited</a:t>
            </a:r>
            <a:r>
              <a:rPr lang="en-US" sz="2400" dirty="0"/>
              <a:t>[v]</a:t>
            </a:r>
          </a:p>
          <a:p>
            <a:r>
              <a:rPr lang="en-US" sz="2400" dirty="0">
                <a:solidFill>
                  <a:srgbClr val="00B0F0"/>
                </a:solidFill>
              </a:rPr>
              <a:t>            visited</a:t>
            </a:r>
            <a:r>
              <a:rPr lang="en-US" sz="2400" dirty="0"/>
              <a:t>[v] = true          </a:t>
            </a:r>
          </a:p>
          <a:p>
            <a:r>
              <a:rPr lang="en-US" sz="2400" dirty="0">
                <a:solidFill>
                  <a:srgbClr val="0000FF"/>
                </a:solidFill>
              </a:rPr>
              <a:t>            for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00B0F0"/>
                </a:solidFill>
              </a:rPr>
              <a:t>c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0000FF"/>
                </a:solidFill>
              </a:rPr>
              <a:t>in</a:t>
            </a:r>
            <a:r>
              <a:rPr lang="en-US" sz="2400" dirty="0"/>
              <a:t> </a:t>
            </a:r>
            <a:r>
              <a:rPr lang="en-US" sz="2400" dirty="0" err="1">
                <a:solidFill>
                  <a:srgbClr val="00B0F0"/>
                </a:solidFill>
              </a:rPr>
              <a:t>v</a:t>
            </a:r>
            <a:r>
              <a:rPr lang="en-US" sz="2400" dirty="0" err="1"/>
              <a:t>.getAdjacent</a:t>
            </a:r>
            <a:r>
              <a:rPr lang="en-US" sz="2400" dirty="0"/>
              <a:t>()</a:t>
            </a:r>
          </a:p>
          <a:p>
            <a:r>
              <a:rPr lang="en-US" sz="2400" dirty="0"/>
              <a:t>                </a:t>
            </a:r>
            <a:r>
              <a:rPr lang="en-US" sz="2400" dirty="0">
                <a:solidFill>
                  <a:srgbClr val="0000FF"/>
                </a:solidFill>
              </a:rPr>
              <a:t>if</a:t>
            </a:r>
            <a:r>
              <a:rPr lang="en-US" sz="2400" dirty="0"/>
              <a:t> !</a:t>
            </a:r>
            <a:r>
              <a:rPr lang="en-US" sz="2400" dirty="0">
                <a:solidFill>
                  <a:srgbClr val="00B0F0"/>
                </a:solidFill>
              </a:rPr>
              <a:t>visited</a:t>
            </a:r>
            <a:r>
              <a:rPr lang="en-US" sz="2400" dirty="0"/>
              <a:t>[c]</a:t>
            </a:r>
          </a:p>
          <a:p>
            <a:r>
              <a:rPr lang="en-US" sz="2400" dirty="0"/>
              <a:t>                    </a:t>
            </a:r>
            <a:r>
              <a:rPr lang="en-US" sz="2400" dirty="0" err="1">
                <a:solidFill>
                  <a:srgbClr val="00B0F0"/>
                </a:solidFill>
              </a:rPr>
              <a:t>toVisit</a:t>
            </a:r>
            <a:r>
              <a:rPr lang="en-US" sz="2400" dirty="0" err="1"/>
              <a:t>.add</a:t>
            </a:r>
            <a:r>
              <a:rPr lang="en-US" sz="2400" dirty="0"/>
              <a:t>(c)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D22B0AB2-CABB-6448-B0D8-FE4273A9BD0E}"/>
              </a:ext>
            </a:extLst>
          </p:cNvPr>
          <p:cNvSpPr/>
          <p:nvPr/>
        </p:nvSpPr>
        <p:spPr>
          <a:xfrm>
            <a:off x="717327" y="3407979"/>
            <a:ext cx="3263464" cy="1269124"/>
          </a:xfrm>
          <a:prstGeom prst="rect">
            <a:avLst/>
          </a:prstGeom>
          <a:noFill/>
          <a:ln w="3810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325206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C9FD66-1B86-ED43-8819-F30E32387C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BFS</a:t>
            </a:r>
          </a:p>
        </p:txBody>
      </p:sp>
      <p:grpSp>
        <p:nvGrpSpPr>
          <p:cNvPr id="4" name="Group 4">
            <a:extLst>
              <a:ext uri="{FF2B5EF4-FFF2-40B4-BE49-F238E27FC236}">
                <a16:creationId xmlns:a16="http://schemas.microsoft.com/office/drawing/2014/main" id="{C1F08F95-A06D-4045-92E7-A1A77AC5A85A}"/>
              </a:ext>
            </a:extLst>
          </p:cNvPr>
          <p:cNvGrpSpPr>
            <a:grpSpLocks/>
          </p:cNvGrpSpPr>
          <p:nvPr/>
        </p:nvGrpSpPr>
        <p:grpSpPr bwMode="auto">
          <a:xfrm>
            <a:off x="5733391" y="2645979"/>
            <a:ext cx="533400" cy="533400"/>
            <a:chOff x="1824" y="2736"/>
            <a:chExt cx="336" cy="336"/>
          </a:xfrm>
        </p:grpSpPr>
        <p:sp>
          <p:nvSpPr>
            <p:cNvPr id="5" name="Oval 5">
              <a:extLst>
                <a:ext uri="{FF2B5EF4-FFF2-40B4-BE49-F238E27FC236}">
                  <a16:creationId xmlns:a16="http://schemas.microsoft.com/office/drawing/2014/main" id="{6FA9101E-F062-2340-B5D8-9A0FF8181E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" name="Text Box 6">
              <a:extLst>
                <a:ext uri="{FF2B5EF4-FFF2-40B4-BE49-F238E27FC236}">
                  <a16:creationId xmlns:a16="http://schemas.microsoft.com/office/drawing/2014/main" id="{AFDA1091-2827-AF46-A920-4DDB67711BD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B</a:t>
              </a:r>
            </a:p>
          </p:txBody>
        </p:sp>
      </p:grpSp>
      <p:grpSp>
        <p:nvGrpSpPr>
          <p:cNvPr id="7" name="Group 7">
            <a:extLst>
              <a:ext uri="{FF2B5EF4-FFF2-40B4-BE49-F238E27FC236}">
                <a16:creationId xmlns:a16="http://schemas.microsoft.com/office/drawing/2014/main" id="{430B9358-FEEE-594A-BAF4-E65D2B1B01D4}"/>
              </a:ext>
            </a:extLst>
          </p:cNvPr>
          <p:cNvGrpSpPr>
            <a:grpSpLocks/>
          </p:cNvGrpSpPr>
          <p:nvPr/>
        </p:nvGrpSpPr>
        <p:grpSpPr bwMode="auto">
          <a:xfrm>
            <a:off x="4285591" y="3788979"/>
            <a:ext cx="533400" cy="533400"/>
            <a:chOff x="1824" y="2736"/>
            <a:chExt cx="336" cy="336"/>
          </a:xfrm>
        </p:grpSpPr>
        <p:sp>
          <p:nvSpPr>
            <p:cNvPr id="8" name="Oval 8">
              <a:extLst>
                <a:ext uri="{FF2B5EF4-FFF2-40B4-BE49-F238E27FC236}">
                  <a16:creationId xmlns:a16="http://schemas.microsoft.com/office/drawing/2014/main" id="{B204AC84-7BCB-D042-9339-E8793B604C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9" name="Text Box 9">
              <a:extLst>
                <a:ext uri="{FF2B5EF4-FFF2-40B4-BE49-F238E27FC236}">
                  <a16:creationId xmlns:a16="http://schemas.microsoft.com/office/drawing/2014/main" id="{98375CE2-E715-7346-AEC5-4BAF9ACEACD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D</a:t>
              </a:r>
            </a:p>
          </p:txBody>
        </p:sp>
      </p:grpSp>
      <p:grpSp>
        <p:nvGrpSpPr>
          <p:cNvPr id="10" name="Group 10">
            <a:extLst>
              <a:ext uri="{FF2B5EF4-FFF2-40B4-BE49-F238E27FC236}">
                <a16:creationId xmlns:a16="http://schemas.microsoft.com/office/drawing/2014/main" id="{3782A69A-6E0D-514E-AA51-3A54066A15AA}"/>
              </a:ext>
            </a:extLst>
          </p:cNvPr>
          <p:cNvGrpSpPr>
            <a:grpSpLocks/>
          </p:cNvGrpSpPr>
          <p:nvPr/>
        </p:nvGrpSpPr>
        <p:grpSpPr bwMode="auto">
          <a:xfrm>
            <a:off x="5809591" y="3788979"/>
            <a:ext cx="533400" cy="533400"/>
            <a:chOff x="1824" y="2736"/>
            <a:chExt cx="336" cy="336"/>
          </a:xfrm>
        </p:grpSpPr>
        <p:sp>
          <p:nvSpPr>
            <p:cNvPr id="11" name="Oval 11">
              <a:extLst>
                <a:ext uri="{FF2B5EF4-FFF2-40B4-BE49-F238E27FC236}">
                  <a16:creationId xmlns:a16="http://schemas.microsoft.com/office/drawing/2014/main" id="{97DEE53D-F4BA-374E-80E7-77ECB8080D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2" name="Text Box 12">
              <a:extLst>
                <a:ext uri="{FF2B5EF4-FFF2-40B4-BE49-F238E27FC236}">
                  <a16:creationId xmlns:a16="http://schemas.microsoft.com/office/drawing/2014/main" id="{D38B41A2-532E-ED48-8C1B-1B37B80E7D4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E</a:t>
              </a:r>
            </a:p>
          </p:txBody>
        </p:sp>
      </p:grpSp>
      <p:grpSp>
        <p:nvGrpSpPr>
          <p:cNvPr id="13" name="Group 13">
            <a:extLst>
              <a:ext uri="{FF2B5EF4-FFF2-40B4-BE49-F238E27FC236}">
                <a16:creationId xmlns:a16="http://schemas.microsoft.com/office/drawing/2014/main" id="{8406B699-B314-1B44-9D47-A761A1F38CC8}"/>
              </a:ext>
            </a:extLst>
          </p:cNvPr>
          <p:cNvGrpSpPr>
            <a:grpSpLocks/>
          </p:cNvGrpSpPr>
          <p:nvPr/>
        </p:nvGrpSpPr>
        <p:grpSpPr bwMode="auto">
          <a:xfrm>
            <a:off x="7181191" y="3255579"/>
            <a:ext cx="533400" cy="533400"/>
            <a:chOff x="1824" y="2736"/>
            <a:chExt cx="336" cy="336"/>
          </a:xfrm>
        </p:grpSpPr>
        <p:sp>
          <p:nvSpPr>
            <p:cNvPr id="14" name="Oval 14">
              <a:extLst>
                <a:ext uri="{FF2B5EF4-FFF2-40B4-BE49-F238E27FC236}">
                  <a16:creationId xmlns:a16="http://schemas.microsoft.com/office/drawing/2014/main" id="{B905D2DD-CCB7-7C4B-AF51-C5ABF423F7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5" name="Text Box 15">
              <a:extLst>
                <a:ext uri="{FF2B5EF4-FFF2-40B4-BE49-F238E27FC236}">
                  <a16:creationId xmlns:a16="http://schemas.microsoft.com/office/drawing/2014/main" id="{B09E6546-8AD3-7746-930B-FCD8729A492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F</a:t>
              </a:r>
            </a:p>
          </p:txBody>
        </p:sp>
      </p:grpSp>
      <p:grpSp>
        <p:nvGrpSpPr>
          <p:cNvPr id="16" name="Group 16">
            <a:extLst>
              <a:ext uri="{FF2B5EF4-FFF2-40B4-BE49-F238E27FC236}">
                <a16:creationId xmlns:a16="http://schemas.microsoft.com/office/drawing/2014/main" id="{1C5544C6-551C-054A-B85D-3ED338040E8C}"/>
              </a:ext>
            </a:extLst>
          </p:cNvPr>
          <p:cNvGrpSpPr>
            <a:grpSpLocks/>
          </p:cNvGrpSpPr>
          <p:nvPr/>
        </p:nvGrpSpPr>
        <p:grpSpPr bwMode="auto">
          <a:xfrm>
            <a:off x="4285591" y="2722179"/>
            <a:ext cx="533400" cy="533400"/>
            <a:chOff x="1824" y="2736"/>
            <a:chExt cx="336" cy="336"/>
          </a:xfrm>
        </p:grpSpPr>
        <p:sp>
          <p:nvSpPr>
            <p:cNvPr id="17" name="Oval 17">
              <a:extLst>
                <a:ext uri="{FF2B5EF4-FFF2-40B4-BE49-F238E27FC236}">
                  <a16:creationId xmlns:a16="http://schemas.microsoft.com/office/drawing/2014/main" id="{973D53CA-C225-B844-80FA-5971FB6F4C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 b="1">
                <a:solidFill>
                  <a:srgbClr val="0000FF"/>
                </a:solidFill>
              </a:endParaRPr>
            </a:p>
          </p:txBody>
        </p:sp>
        <p:sp>
          <p:nvSpPr>
            <p:cNvPr id="18" name="Text Box 18">
              <a:extLst>
                <a:ext uri="{FF2B5EF4-FFF2-40B4-BE49-F238E27FC236}">
                  <a16:creationId xmlns:a16="http://schemas.microsoft.com/office/drawing/2014/main" id="{CB416E21-9E77-B245-AAAB-FE698114896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b="1">
                  <a:solidFill>
                    <a:srgbClr val="0000FF"/>
                  </a:solidFill>
                </a:rPr>
                <a:t>A</a:t>
              </a:r>
            </a:p>
          </p:txBody>
        </p:sp>
      </p:grpSp>
      <p:grpSp>
        <p:nvGrpSpPr>
          <p:cNvPr id="19" name="Group 19">
            <a:extLst>
              <a:ext uri="{FF2B5EF4-FFF2-40B4-BE49-F238E27FC236}">
                <a16:creationId xmlns:a16="http://schemas.microsoft.com/office/drawing/2014/main" id="{A834FD4A-794B-4444-9FD3-CAACAE1A089F}"/>
              </a:ext>
            </a:extLst>
          </p:cNvPr>
          <p:cNvGrpSpPr>
            <a:grpSpLocks/>
          </p:cNvGrpSpPr>
          <p:nvPr/>
        </p:nvGrpSpPr>
        <p:grpSpPr bwMode="auto">
          <a:xfrm>
            <a:off x="7104991" y="2036379"/>
            <a:ext cx="533400" cy="533400"/>
            <a:chOff x="1824" y="2736"/>
            <a:chExt cx="336" cy="336"/>
          </a:xfrm>
        </p:grpSpPr>
        <p:sp>
          <p:nvSpPr>
            <p:cNvPr id="20" name="Oval 20">
              <a:extLst>
                <a:ext uri="{FF2B5EF4-FFF2-40B4-BE49-F238E27FC236}">
                  <a16:creationId xmlns:a16="http://schemas.microsoft.com/office/drawing/2014/main" id="{73339E6E-8C88-4C49-86AA-7A3357895B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1" name="Text Box 21">
              <a:extLst>
                <a:ext uri="{FF2B5EF4-FFF2-40B4-BE49-F238E27FC236}">
                  <a16:creationId xmlns:a16="http://schemas.microsoft.com/office/drawing/2014/main" id="{E7D77F94-495E-484B-B960-3C540BFB61A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C</a:t>
              </a:r>
            </a:p>
          </p:txBody>
        </p:sp>
      </p:grpSp>
      <p:grpSp>
        <p:nvGrpSpPr>
          <p:cNvPr id="22" name="Group 22">
            <a:extLst>
              <a:ext uri="{FF2B5EF4-FFF2-40B4-BE49-F238E27FC236}">
                <a16:creationId xmlns:a16="http://schemas.microsoft.com/office/drawing/2014/main" id="{51DCD3B4-760A-CA4F-87FF-B4709132145E}"/>
              </a:ext>
            </a:extLst>
          </p:cNvPr>
          <p:cNvGrpSpPr>
            <a:grpSpLocks/>
          </p:cNvGrpSpPr>
          <p:nvPr/>
        </p:nvGrpSpPr>
        <p:grpSpPr bwMode="auto">
          <a:xfrm>
            <a:off x="8400391" y="3255579"/>
            <a:ext cx="533400" cy="533400"/>
            <a:chOff x="1824" y="2736"/>
            <a:chExt cx="336" cy="336"/>
          </a:xfrm>
        </p:grpSpPr>
        <p:sp>
          <p:nvSpPr>
            <p:cNvPr id="23" name="Oval 23">
              <a:extLst>
                <a:ext uri="{FF2B5EF4-FFF2-40B4-BE49-F238E27FC236}">
                  <a16:creationId xmlns:a16="http://schemas.microsoft.com/office/drawing/2014/main" id="{5C7A00FE-B978-F645-BC3F-71E9FFDAC1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4" name="Text Box 24">
              <a:extLst>
                <a:ext uri="{FF2B5EF4-FFF2-40B4-BE49-F238E27FC236}">
                  <a16:creationId xmlns:a16="http://schemas.microsoft.com/office/drawing/2014/main" id="{642940A4-22EC-854B-91B8-7F17FE1FB2A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G</a:t>
              </a:r>
            </a:p>
          </p:txBody>
        </p:sp>
      </p:grpSp>
      <p:sp>
        <p:nvSpPr>
          <p:cNvPr id="25" name="Line 25">
            <a:extLst>
              <a:ext uri="{FF2B5EF4-FFF2-40B4-BE49-F238E27FC236}">
                <a16:creationId xmlns:a16="http://schemas.microsoft.com/office/drawing/2014/main" id="{5D16796F-1D85-5441-8486-F966A3D487D0}"/>
              </a:ext>
            </a:extLst>
          </p:cNvPr>
          <p:cNvSpPr>
            <a:spLocks noChangeShapeType="1"/>
          </p:cNvSpPr>
          <p:nvPr/>
        </p:nvSpPr>
        <p:spPr bwMode="auto">
          <a:xfrm>
            <a:off x="4818991" y="2950779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" name="Line 26">
            <a:extLst>
              <a:ext uri="{FF2B5EF4-FFF2-40B4-BE49-F238E27FC236}">
                <a16:creationId xmlns:a16="http://schemas.microsoft.com/office/drawing/2014/main" id="{2A5F56A5-5D31-7343-A354-E6E43DAE2C2A}"/>
              </a:ext>
            </a:extLst>
          </p:cNvPr>
          <p:cNvSpPr>
            <a:spLocks noChangeShapeType="1"/>
          </p:cNvSpPr>
          <p:nvPr/>
        </p:nvSpPr>
        <p:spPr bwMode="auto">
          <a:xfrm>
            <a:off x="4514191" y="3255579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Line 27">
            <a:extLst>
              <a:ext uri="{FF2B5EF4-FFF2-40B4-BE49-F238E27FC236}">
                <a16:creationId xmlns:a16="http://schemas.microsoft.com/office/drawing/2014/main" id="{0D31968F-C6A0-374A-AE5E-20017654FDCD}"/>
              </a:ext>
            </a:extLst>
          </p:cNvPr>
          <p:cNvSpPr>
            <a:spLocks noChangeShapeType="1"/>
          </p:cNvSpPr>
          <p:nvPr/>
        </p:nvSpPr>
        <p:spPr bwMode="auto">
          <a:xfrm>
            <a:off x="4818991" y="4093779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Line 28">
            <a:extLst>
              <a:ext uri="{FF2B5EF4-FFF2-40B4-BE49-F238E27FC236}">
                <a16:creationId xmlns:a16="http://schemas.microsoft.com/office/drawing/2014/main" id="{2D2D46BF-984E-D649-AD56-909E741D3C7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038191" y="3179379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Line 29">
            <a:extLst>
              <a:ext uri="{FF2B5EF4-FFF2-40B4-BE49-F238E27FC236}">
                <a16:creationId xmlns:a16="http://schemas.microsoft.com/office/drawing/2014/main" id="{FED5F19B-7799-304A-BFFC-5C38E70831D2}"/>
              </a:ext>
            </a:extLst>
          </p:cNvPr>
          <p:cNvSpPr>
            <a:spLocks noChangeShapeType="1"/>
          </p:cNvSpPr>
          <p:nvPr/>
        </p:nvSpPr>
        <p:spPr bwMode="auto">
          <a:xfrm>
            <a:off x="4742791" y="3179379"/>
            <a:ext cx="1143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" name="Line 30">
            <a:extLst>
              <a:ext uri="{FF2B5EF4-FFF2-40B4-BE49-F238E27FC236}">
                <a16:creationId xmlns:a16="http://schemas.microsoft.com/office/drawing/2014/main" id="{FBCD2680-6963-4141-AAF0-06EE906AE8D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266791" y="2417379"/>
            <a:ext cx="838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Line 31">
            <a:extLst>
              <a:ext uri="{FF2B5EF4-FFF2-40B4-BE49-F238E27FC236}">
                <a16:creationId xmlns:a16="http://schemas.microsoft.com/office/drawing/2014/main" id="{DAA33BA3-01A5-5B4E-BAFA-C06AA0B5DE7B}"/>
              </a:ext>
            </a:extLst>
          </p:cNvPr>
          <p:cNvSpPr>
            <a:spLocks noChangeShapeType="1"/>
          </p:cNvSpPr>
          <p:nvPr/>
        </p:nvSpPr>
        <p:spPr bwMode="auto">
          <a:xfrm>
            <a:off x="6266791" y="3026979"/>
            <a:ext cx="914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" name="Line 32">
            <a:extLst>
              <a:ext uri="{FF2B5EF4-FFF2-40B4-BE49-F238E27FC236}">
                <a16:creationId xmlns:a16="http://schemas.microsoft.com/office/drawing/2014/main" id="{430D6BE2-D3CA-754A-8D9D-721582002E4D}"/>
              </a:ext>
            </a:extLst>
          </p:cNvPr>
          <p:cNvSpPr>
            <a:spLocks noChangeShapeType="1"/>
          </p:cNvSpPr>
          <p:nvPr/>
        </p:nvSpPr>
        <p:spPr bwMode="auto">
          <a:xfrm>
            <a:off x="7714591" y="3484179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" name="Text Box 31">
            <a:extLst>
              <a:ext uri="{FF2B5EF4-FFF2-40B4-BE49-F238E27FC236}">
                <a16:creationId xmlns:a16="http://schemas.microsoft.com/office/drawing/2014/main" id="{B1E1926D-434E-E64F-BE57-49AFE0B305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862" y="5500687"/>
            <a:ext cx="632806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 err="1"/>
              <a:t>toVisit</a:t>
            </a:r>
            <a:r>
              <a:rPr lang="en-US" altLang="en-US" sz="2800" dirty="0"/>
              <a:t>-queue: </a:t>
            </a:r>
            <a:r>
              <a:rPr lang="en-US" altLang="en-US" sz="2800" dirty="0">
                <a:solidFill>
                  <a:srgbClr val="0000FF"/>
                </a:solidFill>
              </a:rPr>
              <a:t>B D E</a:t>
            </a:r>
          </a:p>
        </p:txBody>
      </p:sp>
      <p:sp>
        <p:nvSpPr>
          <p:cNvPr id="35" name="Text Box 37">
            <a:extLst>
              <a:ext uri="{FF2B5EF4-FFF2-40B4-BE49-F238E27FC236}">
                <a16:creationId xmlns:a16="http://schemas.microsoft.com/office/drawing/2014/main" id="{04848CE0-C0B3-9146-9C7C-49CDF42F17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0144" y="6019800"/>
            <a:ext cx="3200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/>
              <a:t>visited: A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8674CF65-5243-6E44-8609-B997A78B1702}"/>
              </a:ext>
            </a:extLst>
          </p:cNvPr>
          <p:cNvSpPr txBox="1"/>
          <p:nvPr/>
        </p:nvSpPr>
        <p:spPr>
          <a:xfrm>
            <a:off x="36142" y="1552730"/>
            <a:ext cx="394465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C00000"/>
                </a:solidFill>
              </a:rPr>
              <a:t>graphSearch</a:t>
            </a:r>
            <a:r>
              <a:rPr lang="en-US" sz="2400" dirty="0"/>
              <a:t>( </a:t>
            </a:r>
            <a:r>
              <a:rPr lang="en-US" sz="2400" dirty="0" err="1">
                <a:solidFill>
                  <a:srgbClr val="00B0F0"/>
                </a:solidFill>
              </a:rPr>
              <a:t>toVisit</a:t>
            </a:r>
            <a:r>
              <a:rPr lang="en-US" sz="2400" dirty="0"/>
              <a:t> )</a:t>
            </a:r>
          </a:p>
          <a:p>
            <a:r>
              <a:rPr lang="en-US" sz="2400" dirty="0"/>
              <a:t>    </a:t>
            </a:r>
            <a:r>
              <a:rPr lang="en-US" sz="2400" dirty="0">
                <a:solidFill>
                  <a:srgbClr val="0000FF"/>
                </a:solidFill>
              </a:rPr>
              <a:t>while</a:t>
            </a:r>
            <a:r>
              <a:rPr lang="en-US" sz="2400" dirty="0"/>
              <a:t> !</a:t>
            </a:r>
            <a:r>
              <a:rPr lang="en-US" sz="2400" dirty="0" err="1">
                <a:solidFill>
                  <a:srgbClr val="00B0F0"/>
                </a:solidFill>
              </a:rPr>
              <a:t>toVisit</a:t>
            </a:r>
            <a:r>
              <a:rPr lang="en-US" sz="2400" dirty="0" err="1"/>
              <a:t>.empty</a:t>
            </a:r>
            <a:r>
              <a:rPr lang="en-US" sz="2400" dirty="0"/>
              <a:t>()</a:t>
            </a:r>
          </a:p>
          <a:p>
            <a:r>
              <a:rPr lang="en-US" sz="2400" dirty="0"/>
              <a:t>        </a:t>
            </a:r>
            <a:r>
              <a:rPr lang="en-US" sz="2400" dirty="0">
                <a:solidFill>
                  <a:srgbClr val="00B0F0"/>
                </a:solidFill>
              </a:rPr>
              <a:t>v</a:t>
            </a:r>
            <a:r>
              <a:rPr lang="en-US" sz="2400" dirty="0"/>
              <a:t> = </a:t>
            </a:r>
            <a:r>
              <a:rPr lang="en-US" sz="2400" dirty="0" err="1">
                <a:solidFill>
                  <a:srgbClr val="00B0F0"/>
                </a:solidFill>
              </a:rPr>
              <a:t>toVisit</a:t>
            </a:r>
            <a:r>
              <a:rPr lang="en-US" sz="2400" dirty="0" err="1"/>
              <a:t>.remove</a:t>
            </a:r>
            <a:r>
              <a:rPr lang="en-US" sz="2400" dirty="0"/>
              <a:t>()</a:t>
            </a:r>
          </a:p>
          <a:p>
            <a:r>
              <a:rPr lang="en-US" sz="2400" dirty="0"/>
              <a:t>        </a:t>
            </a:r>
            <a:r>
              <a:rPr lang="en-US" sz="2400" dirty="0">
                <a:solidFill>
                  <a:srgbClr val="0000FF"/>
                </a:solidFill>
              </a:rPr>
              <a:t>if</a:t>
            </a:r>
            <a:r>
              <a:rPr lang="en-US" sz="2400" dirty="0"/>
              <a:t> !</a:t>
            </a:r>
            <a:r>
              <a:rPr lang="en-US" sz="2400" dirty="0">
                <a:solidFill>
                  <a:srgbClr val="00B0F0"/>
                </a:solidFill>
              </a:rPr>
              <a:t>visited</a:t>
            </a:r>
            <a:r>
              <a:rPr lang="en-US" sz="2400" dirty="0"/>
              <a:t>[v]</a:t>
            </a:r>
          </a:p>
          <a:p>
            <a:r>
              <a:rPr lang="en-US" sz="2400" dirty="0">
                <a:solidFill>
                  <a:srgbClr val="00B0F0"/>
                </a:solidFill>
              </a:rPr>
              <a:t>            visited</a:t>
            </a:r>
            <a:r>
              <a:rPr lang="en-US" sz="2400" dirty="0"/>
              <a:t>[v] = true          </a:t>
            </a:r>
          </a:p>
          <a:p>
            <a:r>
              <a:rPr lang="en-US" sz="2400" dirty="0">
                <a:solidFill>
                  <a:srgbClr val="0000FF"/>
                </a:solidFill>
              </a:rPr>
              <a:t>            for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00B0F0"/>
                </a:solidFill>
              </a:rPr>
              <a:t>c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0000FF"/>
                </a:solidFill>
              </a:rPr>
              <a:t>in</a:t>
            </a:r>
            <a:r>
              <a:rPr lang="en-US" sz="2400" dirty="0"/>
              <a:t> </a:t>
            </a:r>
            <a:r>
              <a:rPr lang="en-US" sz="2400" dirty="0" err="1">
                <a:solidFill>
                  <a:srgbClr val="00B0F0"/>
                </a:solidFill>
              </a:rPr>
              <a:t>v</a:t>
            </a:r>
            <a:r>
              <a:rPr lang="en-US" sz="2400" dirty="0" err="1"/>
              <a:t>.getAdjacent</a:t>
            </a:r>
            <a:r>
              <a:rPr lang="en-US" sz="2400" dirty="0"/>
              <a:t>()</a:t>
            </a:r>
          </a:p>
          <a:p>
            <a:r>
              <a:rPr lang="en-US" sz="2400" dirty="0"/>
              <a:t>                </a:t>
            </a:r>
            <a:r>
              <a:rPr lang="en-US" sz="2400" dirty="0">
                <a:solidFill>
                  <a:srgbClr val="0000FF"/>
                </a:solidFill>
              </a:rPr>
              <a:t>if</a:t>
            </a:r>
            <a:r>
              <a:rPr lang="en-US" sz="2400" dirty="0"/>
              <a:t> !</a:t>
            </a:r>
            <a:r>
              <a:rPr lang="en-US" sz="2400" dirty="0">
                <a:solidFill>
                  <a:srgbClr val="00B0F0"/>
                </a:solidFill>
              </a:rPr>
              <a:t>visited</a:t>
            </a:r>
            <a:r>
              <a:rPr lang="en-US" sz="2400" dirty="0"/>
              <a:t>[c]</a:t>
            </a:r>
          </a:p>
          <a:p>
            <a:r>
              <a:rPr lang="en-US" sz="2400" dirty="0"/>
              <a:t>                    </a:t>
            </a:r>
            <a:r>
              <a:rPr lang="en-US" sz="2400" dirty="0" err="1">
                <a:solidFill>
                  <a:srgbClr val="00B0F0"/>
                </a:solidFill>
              </a:rPr>
              <a:t>toVisit</a:t>
            </a:r>
            <a:r>
              <a:rPr lang="en-US" sz="2400" dirty="0" err="1"/>
              <a:t>.add</a:t>
            </a:r>
            <a:r>
              <a:rPr lang="en-US" sz="2400" dirty="0"/>
              <a:t>(c)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193B1315-D499-3E41-9BD5-60409ED20F56}"/>
              </a:ext>
            </a:extLst>
          </p:cNvPr>
          <p:cNvSpPr/>
          <p:nvPr/>
        </p:nvSpPr>
        <p:spPr>
          <a:xfrm>
            <a:off x="717327" y="3407979"/>
            <a:ext cx="3263464" cy="1269124"/>
          </a:xfrm>
          <a:prstGeom prst="rect">
            <a:avLst/>
          </a:prstGeom>
          <a:noFill/>
          <a:ln w="3810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021579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C9FD66-1B86-ED43-8819-F30E32387C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en-US" dirty="0"/>
              <a:t>BFS</a:t>
            </a:r>
          </a:p>
        </p:txBody>
      </p:sp>
      <p:grpSp>
        <p:nvGrpSpPr>
          <p:cNvPr id="4" name="Group 4">
            <a:extLst>
              <a:ext uri="{FF2B5EF4-FFF2-40B4-BE49-F238E27FC236}">
                <a16:creationId xmlns:a16="http://schemas.microsoft.com/office/drawing/2014/main" id="{C1F08F95-A06D-4045-92E7-A1A77AC5A85A}"/>
              </a:ext>
            </a:extLst>
          </p:cNvPr>
          <p:cNvGrpSpPr>
            <a:grpSpLocks/>
          </p:cNvGrpSpPr>
          <p:nvPr/>
        </p:nvGrpSpPr>
        <p:grpSpPr bwMode="auto">
          <a:xfrm>
            <a:off x="5733391" y="2645979"/>
            <a:ext cx="533400" cy="533400"/>
            <a:chOff x="1824" y="2736"/>
            <a:chExt cx="336" cy="336"/>
          </a:xfrm>
        </p:grpSpPr>
        <p:sp>
          <p:nvSpPr>
            <p:cNvPr id="5" name="Oval 5">
              <a:extLst>
                <a:ext uri="{FF2B5EF4-FFF2-40B4-BE49-F238E27FC236}">
                  <a16:creationId xmlns:a16="http://schemas.microsoft.com/office/drawing/2014/main" id="{6FA9101E-F062-2340-B5D8-9A0FF8181E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" name="Text Box 6">
              <a:extLst>
                <a:ext uri="{FF2B5EF4-FFF2-40B4-BE49-F238E27FC236}">
                  <a16:creationId xmlns:a16="http://schemas.microsoft.com/office/drawing/2014/main" id="{AFDA1091-2827-AF46-A920-4DDB67711BD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B</a:t>
              </a:r>
            </a:p>
          </p:txBody>
        </p:sp>
      </p:grpSp>
      <p:grpSp>
        <p:nvGrpSpPr>
          <p:cNvPr id="7" name="Group 7">
            <a:extLst>
              <a:ext uri="{FF2B5EF4-FFF2-40B4-BE49-F238E27FC236}">
                <a16:creationId xmlns:a16="http://schemas.microsoft.com/office/drawing/2014/main" id="{430B9358-FEEE-594A-BAF4-E65D2B1B01D4}"/>
              </a:ext>
            </a:extLst>
          </p:cNvPr>
          <p:cNvGrpSpPr>
            <a:grpSpLocks/>
          </p:cNvGrpSpPr>
          <p:nvPr/>
        </p:nvGrpSpPr>
        <p:grpSpPr bwMode="auto">
          <a:xfrm>
            <a:off x="4285591" y="3788979"/>
            <a:ext cx="533400" cy="533400"/>
            <a:chOff x="1824" y="2736"/>
            <a:chExt cx="336" cy="336"/>
          </a:xfrm>
        </p:grpSpPr>
        <p:sp>
          <p:nvSpPr>
            <p:cNvPr id="8" name="Oval 8">
              <a:extLst>
                <a:ext uri="{FF2B5EF4-FFF2-40B4-BE49-F238E27FC236}">
                  <a16:creationId xmlns:a16="http://schemas.microsoft.com/office/drawing/2014/main" id="{B204AC84-7BCB-D042-9339-E8793B604C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9" name="Text Box 9">
              <a:extLst>
                <a:ext uri="{FF2B5EF4-FFF2-40B4-BE49-F238E27FC236}">
                  <a16:creationId xmlns:a16="http://schemas.microsoft.com/office/drawing/2014/main" id="{98375CE2-E715-7346-AEC5-4BAF9ACEACD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D</a:t>
              </a:r>
            </a:p>
          </p:txBody>
        </p:sp>
      </p:grpSp>
      <p:grpSp>
        <p:nvGrpSpPr>
          <p:cNvPr id="10" name="Group 10">
            <a:extLst>
              <a:ext uri="{FF2B5EF4-FFF2-40B4-BE49-F238E27FC236}">
                <a16:creationId xmlns:a16="http://schemas.microsoft.com/office/drawing/2014/main" id="{3782A69A-6E0D-514E-AA51-3A54066A15AA}"/>
              </a:ext>
            </a:extLst>
          </p:cNvPr>
          <p:cNvGrpSpPr>
            <a:grpSpLocks/>
          </p:cNvGrpSpPr>
          <p:nvPr/>
        </p:nvGrpSpPr>
        <p:grpSpPr bwMode="auto">
          <a:xfrm>
            <a:off x="5809591" y="3788979"/>
            <a:ext cx="533400" cy="533400"/>
            <a:chOff x="1824" y="2736"/>
            <a:chExt cx="336" cy="336"/>
          </a:xfrm>
        </p:grpSpPr>
        <p:sp>
          <p:nvSpPr>
            <p:cNvPr id="11" name="Oval 11">
              <a:extLst>
                <a:ext uri="{FF2B5EF4-FFF2-40B4-BE49-F238E27FC236}">
                  <a16:creationId xmlns:a16="http://schemas.microsoft.com/office/drawing/2014/main" id="{97DEE53D-F4BA-374E-80E7-77ECB8080D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2" name="Text Box 12">
              <a:extLst>
                <a:ext uri="{FF2B5EF4-FFF2-40B4-BE49-F238E27FC236}">
                  <a16:creationId xmlns:a16="http://schemas.microsoft.com/office/drawing/2014/main" id="{D38B41A2-532E-ED48-8C1B-1B37B80E7D4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E</a:t>
              </a:r>
            </a:p>
          </p:txBody>
        </p:sp>
      </p:grpSp>
      <p:grpSp>
        <p:nvGrpSpPr>
          <p:cNvPr id="13" name="Group 13">
            <a:extLst>
              <a:ext uri="{FF2B5EF4-FFF2-40B4-BE49-F238E27FC236}">
                <a16:creationId xmlns:a16="http://schemas.microsoft.com/office/drawing/2014/main" id="{8406B699-B314-1B44-9D47-A761A1F38CC8}"/>
              </a:ext>
            </a:extLst>
          </p:cNvPr>
          <p:cNvGrpSpPr>
            <a:grpSpLocks/>
          </p:cNvGrpSpPr>
          <p:nvPr/>
        </p:nvGrpSpPr>
        <p:grpSpPr bwMode="auto">
          <a:xfrm>
            <a:off x="7181191" y="3255579"/>
            <a:ext cx="533400" cy="533400"/>
            <a:chOff x="1824" y="2736"/>
            <a:chExt cx="336" cy="336"/>
          </a:xfrm>
        </p:grpSpPr>
        <p:sp>
          <p:nvSpPr>
            <p:cNvPr id="14" name="Oval 14">
              <a:extLst>
                <a:ext uri="{FF2B5EF4-FFF2-40B4-BE49-F238E27FC236}">
                  <a16:creationId xmlns:a16="http://schemas.microsoft.com/office/drawing/2014/main" id="{B905D2DD-CCB7-7C4B-AF51-C5ABF423F7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5" name="Text Box 15">
              <a:extLst>
                <a:ext uri="{FF2B5EF4-FFF2-40B4-BE49-F238E27FC236}">
                  <a16:creationId xmlns:a16="http://schemas.microsoft.com/office/drawing/2014/main" id="{B09E6546-8AD3-7746-930B-FCD8729A492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F</a:t>
              </a:r>
            </a:p>
          </p:txBody>
        </p:sp>
      </p:grpSp>
      <p:grpSp>
        <p:nvGrpSpPr>
          <p:cNvPr id="16" name="Group 16">
            <a:extLst>
              <a:ext uri="{FF2B5EF4-FFF2-40B4-BE49-F238E27FC236}">
                <a16:creationId xmlns:a16="http://schemas.microsoft.com/office/drawing/2014/main" id="{1C5544C6-551C-054A-B85D-3ED338040E8C}"/>
              </a:ext>
            </a:extLst>
          </p:cNvPr>
          <p:cNvGrpSpPr>
            <a:grpSpLocks/>
          </p:cNvGrpSpPr>
          <p:nvPr/>
        </p:nvGrpSpPr>
        <p:grpSpPr bwMode="auto">
          <a:xfrm>
            <a:off x="4285591" y="2722179"/>
            <a:ext cx="533400" cy="533400"/>
            <a:chOff x="1824" y="2736"/>
            <a:chExt cx="336" cy="336"/>
          </a:xfrm>
        </p:grpSpPr>
        <p:sp>
          <p:nvSpPr>
            <p:cNvPr id="17" name="Oval 17">
              <a:extLst>
                <a:ext uri="{FF2B5EF4-FFF2-40B4-BE49-F238E27FC236}">
                  <a16:creationId xmlns:a16="http://schemas.microsoft.com/office/drawing/2014/main" id="{973D53CA-C225-B844-80FA-5971FB6F4C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 b="1">
                <a:solidFill>
                  <a:srgbClr val="0000FF"/>
                </a:solidFill>
              </a:endParaRPr>
            </a:p>
          </p:txBody>
        </p:sp>
        <p:sp>
          <p:nvSpPr>
            <p:cNvPr id="18" name="Text Box 18">
              <a:extLst>
                <a:ext uri="{FF2B5EF4-FFF2-40B4-BE49-F238E27FC236}">
                  <a16:creationId xmlns:a16="http://schemas.microsoft.com/office/drawing/2014/main" id="{CB416E21-9E77-B245-AAAB-FE698114896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dirty="0">
                  <a:solidFill>
                    <a:srgbClr val="0000FF"/>
                  </a:solidFill>
                </a:rPr>
                <a:t>A</a:t>
              </a:r>
            </a:p>
          </p:txBody>
        </p:sp>
      </p:grpSp>
      <p:grpSp>
        <p:nvGrpSpPr>
          <p:cNvPr id="19" name="Group 19">
            <a:extLst>
              <a:ext uri="{FF2B5EF4-FFF2-40B4-BE49-F238E27FC236}">
                <a16:creationId xmlns:a16="http://schemas.microsoft.com/office/drawing/2014/main" id="{A834FD4A-794B-4444-9FD3-CAACAE1A089F}"/>
              </a:ext>
            </a:extLst>
          </p:cNvPr>
          <p:cNvGrpSpPr>
            <a:grpSpLocks/>
          </p:cNvGrpSpPr>
          <p:nvPr/>
        </p:nvGrpSpPr>
        <p:grpSpPr bwMode="auto">
          <a:xfrm>
            <a:off x="7104991" y="2036379"/>
            <a:ext cx="533400" cy="533400"/>
            <a:chOff x="1824" y="2736"/>
            <a:chExt cx="336" cy="336"/>
          </a:xfrm>
        </p:grpSpPr>
        <p:sp>
          <p:nvSpPr>
            <p:cNvPr id="20" name="Oval 20">
              <a:extLst>
                <a:ext uri="{FF2B5EF4-FFF2-40B4-BE49-F238E27FC236}">
                  <a16:creationId xmlns:a16="http://schemas.microsoft.com/office/drawing/2014/main" id="{73339E6E-8C88-4C49-86AA-7A3357895B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1" name="Text Box 21">
              <a:extLst>
                <a:ext uri="{FF2B5EF4-FFF2-40B4-BE49-F238E27FC236}">
                  <a16:creationId xmlns:a16="http://schemas.microsoft.com/office/drawing/2014/main" id="{E7D77F94-495E-484B-B960-3C540BFB61A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C</a:t>
              </a:r>
            </a:p>
          </p:txBody>
        </p:sp>
      </p:grpSp>
      <p:grpSp>
        <p:nvGrpSpPr>
          <p:cNvPr id="22" name="Group 22">
            <a:extLst>
              <a:ext uri="{FF2B5EF4-FFF2-40B4-BE49-F238E27FC236}">
                <a16:creationId xmlns:a16="http://schemas.microsoft.com/office/drawing/2014/main" id="{51DCD3B4-760A-CA4F-87FF-B4709132145E}"/>
              </a:ext>
            </a:extLst>
          </p:cNvPr>
          <p:cNvGrpSpPr>
            <a:grpSpLocks/>
          </p:cNvGrpSpPr>
          <p:nvPr/>
        </p:nvGrpSpPr>
        <p:grpSpPr bwMode="auto">
          <a:xfrm>
            <a:off x="8400391" y="3255579"/>
            <a:ext cx="533400" cy="533400"/>
            <a:chOff x="1824" y="2736"/>
            <a:chExt cx="336" cy="336"/>
          </a:xfrm>
        </p:grpSpPr>
        <p:sp>
          <p:nvSpPr>
            <p:cNvPr id="23" name="Oval 23">
              <a:extLst>
                <a:ext uri="{FF2B5EF4-FFF2-40B4-BE49-F238E27FC236}">
                  <a16:creationId xmlns:a16="http://schemas.microsoft.com/office/drawing/2014/main" id="{5C7A00FE-B978-F645-BC3F-71E9FFDAC1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4" name="Text Box 24">
              <a:extLst>
                <a:ext uri="{FF2B5EF4-FFF2-40B4-BE49-F238E27FC236}">
                  <a16:creationId xmlns:a16="http://schemas.microsoft.com/office/drawing/2014/main" id="{642940A4-22EC-854B-91B8-7F17FE1FB2A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G</a:t>
              </a:r>
            </a:p>
          </p:txBody>
        </p:sp>
      </p:grpSp>
      <p:sp>
        <p:nvSpPr>
          <p:cNvPr id="25" name="Line 25">
            <a:extLst>
              <a:ext uri="{FF2B5EF4-FFF2-40B4-BE49-F238E27FC236}">
                <a16:creationId xmlns:a16="http://schemas.microsoft.com/office/drawing/2014/main" id="{5D16796F-1D85-5441-8486-F966A3D487D0}"/>
              </a:ext>
            </a:extLst>
          </p:cNvPr>
          <p:cNvSpPr>
            <a:spLocks noChangeShapeType="1"/>
          </p:cNvSpPr>
          <p:nvPr/>
        </p:nvSpPr>
        <p:spPr bwMode="auto">
          <a:xfrm>
            <a:off x="4818991" y="2950779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" name="Line 26">
            <a:extLst>
              <a:ext uri="{FF2B5EF4-FFF2-40B4-BE49-F238E27FC236}">
                <a16:creationId xmlns:a16="http://schemas.microsoft.com/office/drawing/2014/main" id="{2A5F56A5-5D31-7343-A354-E6E43DAE2C2A}"/>
              </a:ext>
            </a:extLst>
          </p:cNvPr>
          <p:cNvSpPr>
            <a:spLocks noChangeShapeType="1"/>
          </p:cNvSpPr>
          <p:nvPr/>
        </p:nvSpPr>
        <p:spPr bwMode="auto">
          <a:xfrm>
            <a:off x="4514191" y="3255579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Line 27">
            <a:extLst>
              <a:ext uri="{FF2B5EF4-FFF2-40B4-BE49-F238E27FC236}">
                <a16:creationId xmlns:a16="http://schemas.microsoft.com/office/drawing/2014/main" id="{0D31968F-C6A0-374A-AE5E-20017654FDCD}"/>
              </a:ext>
            </a:extLst>
          </p:cNvPr>
          <p:cNvSpPr>
            <a:spLocks noChangeShapeType="1"/>
          </p:cNvSpPr>
          <p:nvPr/>
        </p:nvSpPr>
        <p:spPr bwMode="auto">
          <a:xfrm>
            <a:off x="4818991" y="4093779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Line 28">
            <a:extLst>
              <a:ext uri="{FF2B5EF4-FFF2-40B4-BE49-F238E27FC236}">
                <a16:creationId xmlns:a16="http://schemas.microsoft.com/office/drawing/2014/main" id="{2D2D46BF-984E-D649-AD56-909E741D3C7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038191" y="3179379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Line 29">
            <a:extLst>
              <a:ext uri="{FF2B5EF4-FFF2-40B4-BE49-F238E27FC236}">
                <a16:creationId xmlns:a16="http://schemas.microsoft.com/office/drawing/2014/main" id="{FED5F19B-7799-304A-BFFC-5C38E70831D2}"/>
              </a:ext>
            </a:extLst>
          </p:cNvPr>
          <p:cNvSpPr>
            <a:spLocks noChangeShapeType="1"/>
          </p:cNvSpPr>
          <p:nvPr/>
        </p:nvSpPr>
        <p:spPr bwMode="auto">
          <a:xfrm>
            <a:off x="4742791" y="3179379"/>
            <a:ext cx="1143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" name="Line 30">
            <a:extLst>
              <a:ext uri="{FF2B5EF4-FFF2-40B4-BE49-F238E27FC236}">
                <a16:creationId xmlns:a16="http://schemas.microsoft.com/office/drawing/2014/main" id="{FBCD2680-6963-4141-AAF0-06EE906AE8D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266791" y="2417379"/>
            <a:ext cx="838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Line 31">
            <a:extLst>
              <a:ext uri="{FF2B5EF4-FFF2-40B4-BE49-F238E27FC236}">
                <a16:creationId xmlns:a16="http://schemas.microsoft.com/office/drawing/2014/main" id="{DAA33BA3-01A5-5B4E-BAFA-C06AA0B5DE7B}"/>
              </a:ext>
            </a:extLst>
          </p:cNvPr>
          <p:cNvSpPr>
            <a:spLocks noChangeShapeType="1"/>
          </p:cNvSpPr>
          <p:nvPr/>
        </p:nvSpPr>
        <p:spPr bwMode="auto">
          <a:xfrm>
            <a:off x="6266791" y="3026979"/>
            <a:ext cx="914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" name="Line 32">
            <a:extLst>
              <a:ext uri="{FF2B5EF4-FFF2-40B4-BE49-F238E27FC236}">
                <a16:creationId xmlns:a16="http://schemas.microsoft.com/office/drawing/2014/main" id="{430D6BE2-D3CA-754A-8D9D-721582002E4D}"/>
              </a:ext>
            </a:extLst>
          </p:cNvPr>
          <p:cNvSpPr>
            <a:spLocks noChangeShapeType="1"/>
          </p:cNvSpPr>
          <p:nvPr/>
        </p:nvSpPr>
        <p:spPr bwMode="auto">
          <a:xfrm>
            <a:off x="7714591" y="3484179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" name="Text Box 31">
            <a:extLst>
              <a:ext uri="{FF2B5EF4-FFF2-40B4-BE49-F238E27FC236}">
                <a16:creationId xmlns:a16="http://schemas.microsoft.com/office/drawing/2014/main" id="{B1E1926D-434E-E64F-BE57-49AFE0B305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862" y="5500687"/>
            <a:ext cx="632806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 err="1"/>
              <a:t>toVisit</a:t>
            </a:r>
            <a:r>
              <a:rPr lang="en-US" altLang="en-US" sz="2800" dirty="0"/>
              <a:t>-queue: B D E</a:t>
            </a:r>
          </a:p>
        </p:txBody>
      </p:sp>
      <p:sp>
        <p:nvSpPr>
          <p:cNvPr id="35" name="Text Box 37">
            <a:extLst>
              <a:ext uri="{FF2B5EF4-FFF2-40B4-BE49-F238E27FC236}">
                <a16:creationId xmlns:a16="http://schemas.microsoft.com/office/drawing/2014/main" id="{04848CE0-C0B3-9146-9C7C-49CDF42F17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0144" y="6019800"/>
            <a:ext cx="3200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/>
              <a:t>visited: A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24C82263-44DB-B240-8A85-6A70288A3876}"/>
              </a:ext>
            </a:extLst>
          </p:cNvPr>
          <p:cNvSpPr txBox="1"/>
          <p:nvPr/>
        </p:nvSpPr>
        <p:spPr>
          <a:xfrm>
            <a:off x="36142" y="1552730"/>
            <a:ext cx="394465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C00000"/>
                </a:solidFill>
              </a:rPr>
              <a:t>graphSearch</a:t>
            </a:r>
            <a:r>
              <a:rPr lang="en-US" sz="2400" dirty="0"/>
              <a:t>( </a:t>
            </a:r>
            <a:r>
              <a:rPr lang="en-US" sz="2400" dirty="0" err="1">
                <a:solidFill>
                  <a:srgbClr val="00B0F0"/>
                </a:solidFill>
              </a:rPr>
              <a:t>toVisit</a:t>
            </a:r>
            <a:r>
              <a:rPr lang="en-US" sz="2400" dirty="0"/>
              <a:t> )</a:t>
            </a:r>
          </a:p>
          <a:p>
            <a:r>
              <a:rPr lang="en-US" sz="2400" dirty="0"/>
              <a:t>    </a:t>
            </a:r>
            <a:r>
              <a:rPr lang="en-US" sz="2400" dirty="0">
                <a:solidFill>
                  <a:srgbClr val="0000FF"/>
                </a:solidFill>
              </a:rPr>
              <a:t>while</a:t>
            </a:r>
            <a:r>
              <a:rPr lang="en-US" sz="2400" dirty="0"/>
              <a:t> !</a:t>
            </a:r>
            <a:r>
              <a:rPr lang="en-US" sz="2400" dirty="0" err="1">
                <a:solidFill>
                  <a:srgbClr val="00B0F0"/>
                </a:solidFill>
              </a:rPr>
              <a:t>toVisit</a:t>
            </a:r>
            <a:r>
              <a:rPr lang="en-US" sz="2400" dirty="0" err="1"/>
              <a:t>.empty</a:t>
            </a:r>
            <a:r>
              <a:rPr lang="en-US" sz="2400" dirty="0"/>
              <a:t>()</a:t>
            </a:r>
          </a:p>
          <a:p>
            <a:r>
              <a:rPr lang="en-US" sz="2400" dirty="0"/>
              <a:t>        </a:t>
            </a:r>
            <a:r>
              <a:rPr lang="en-US" sz="2400" dirty="0">
                <a:solidFill>
                  <a:srgbClr val="00B0F0"/>
                </a:solidFill>
              </a:rPr>
              <a:t>v</a:t>
            </a:r>
            <a:r>
              <a:rPr lang="en-US" sz="2400" dirty="0"/>
              <a:t> = </a:t>
            </a:r>
            <a:r>
              <a:rPr lang="en-US" sz="2400" dirty="0" err="1">
                <a:solidFill>
                  <a:srgbClr val="00B0F0"/>
                </a:solidFill>
              </a:rPr>
              <a:t>toVisit</a:t>
            </a:r>
            <a:r>
              <a:rPr lang="en-US" sz="2400" dirty="0" err="1"/>
              <a:t>.remove</a:t>
            </a:r>
            <a:r>
              <a:rPr lang="en-US" sz="2400" dirty="0"/>
              <a:t>()</a:t>
            </a:r>
          </a:p>
          <a:p>
            <a:r>
              <a:rPr lang="en-US" sz="2400" dirty="0"/>
              <a:t>        </a:t>
            </a:r>
            <a:r>
              <a:rPr lang="en-US" sz="2400" dirty="0">
                <a:solidFill>
                  <a:srgbClr val="0000FF"/>
                </a:solidFill>
              </a:rPr>
              <a:t>if</a:t>
            </a:r>
            <a:r>
              <a:rPr lang="en-US" sz="2400" dirty="0"/>
              <a:t> !</a:t>
            </a:r>
            <a:r>
              <a:rPr lang="en-US" sz="2400" dirty="0">
                <a:solidFill>
                  <a:srgbClr val="00B0F0"/>
                </a:solidFill>
              </a:rPr>
              <a:t>visited</a:t>
            </a:r>
            <a:r>
              <a:rPr lang="en-US" sz="2400" dirty="0"/>
              <a:t>[v]</a:t>
            </a:r>
          </a:p>
          <a:p>
            <a:r>
              <a:rPr lang="en-US" sz="2400" dirty="0">
                <a:solidFill>
                  <a:srgbClr val="00B0F0"/>
                </a:solidFill>
              </a:rPr>
              <a:t>            visited</a:t>
            </a:r>
            <a:r>
              <a:rPr lang="en-US" sz="2400" dirty="0"/>
              <a:t>[v] = true          </a:t>
            </a:r>
          </a:p>
          <a:p>
            <a:r>
              <a:rPr lang="en-US" sz="2400" dirty="0">
                <a:solidFill>
                  <a:srgbClr val="0000FF"/>
                </a:solidFill>
              </a:rPr>
              <a:t>            for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00B0F0"/>
                </a:solidFill>
              </a:rPr>
              <a:t>c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0000FF"/>
                </a:solidFill>
              </a:rPr>
              <a:t>in</a:t>
            </a:r>
            <a:r>
              <a:rPr lang="en-US" sz="2400" dirty="0"/>
              <a:t> </a:t>
            </a:r>
            <a:r>
              <a:rPr lang="en-US" sz="2400" dirty="0" err="1">
                <a:solidFill>
                  <a:srgbClr val="00B0F0"/>
                </a:solidFill>
              </a:rPr>
              <a:t>v</a:t>
            </a:r>
            <a:r>
              <a:rPr lang="en-US" sz="2400" dirty="0" err="1"/>
              <a:t>.getAdjacent</a:t>
            </a:r>
            <a:r>
              <a:rPr lang="en-US" sz="2400" dirty="0"/>
              <a:t>()</a:t>
            </a:r>
          </a:p>
          <a:p>
            <a:r>
              <a:rPr lang="en-US" sz="2400" dirty="0"/>
              <a:t>                </a:t>
            </a:r>
            <a:r>
              <a:rPr lang="en-US" sz="2400" dirty="0">
                <a:solidFill>
                  <a:srgbClr val="0000FF"/>
                </a:solidFill>
              </a:rPr>
              <a:t>if</a:t>
            </a:r>
            <a:r>
              <a:rPr lang="en-US" sz="2400" dirty="0"/>
              <a:t> !</a:t>
            </a:r>
            <a:r>
              <a:rPr lang="en-US" sz="2400" dirty="0">
                <a:solidFill>
                  <a:srgbClr val="00B0F0"/>
                </a:solidFill>
              </a:rPr>
              <a:t>visited</a:t>
            </a:r>
            <a:r>
              <a:rPr lang="en-US" sz="2400" dirty="0"/>
              <a:t>[c]</a:t>
            </a:r>
          </a:p>
          <a:p>
            <a:r>
              <a:rPr lang="en-US" sz="2400" dirty="0"/>
              <a:t>                    </a:t>
            </a:r>
            <a:r>
              <a:rPr lang="en-US" sz="2400" dirty="0" err="1">
                <a:solidFill>
                  <a:srgbClr val="00B0F0"/>
                </a:solidFill>
              </a:rPr>
              <a:t>toVisit</a:t>
            </a:r>
            <a:r>
              <a:rPr lang="en-US" sz="2400" dirty="0" err="1"/>
              <a:t>.add</a:t>
            </a:r>
            <a:r>
              <a:rPr lang="en-US" sz="2400" dirty="0"/>
              <a:t>(c)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5431F833-D18C-EE45-9F23-00431DD6FCFE}"/>
              </a:ext>
            </a:extLst>
          </p:cNvPr>
          <p:cNvSpPr/>
          <p:nvPr/>
        </p:nvSpPr>
        <p:spPr>
          <a:xfrm>
            <a:off x="685186" y="2345582"/>
            <a:ext cx="2930373" cy="1118726"/>
          </a:xfrm>
          <a:prstGeom prst="rect">
            <a:avLst/>
          </a:prstGeom>
          <a:noFill/>
          <a:ln w="3810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54360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C9FD66-1B86-ED43-8819-F30E32387C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BFS</a:t>
            </a:r>
          </a:p>
        </p:txBody>
      </p:sp>
      <p:grpSp>
        <p:nvGrpSpPr>
          <p:cNvPr id="4" name="Group 4">
            <a:extLst>
              <a:ext uri="{FF2B5EF4-FFF2-40B4-BE49-F238E27FC236}">
                <a16:creationId xmlns:a16="http://schemas.microsoft.com/office/drawing/2014/main" id="{C1F08F95-A06D-4045-92E7-A1A77AC5A85A}"/>
              </a:ext>
            </a:extLst>
          </p:cNvPr>
          <p:cNvGrpSpPr>
            <a:grpSpLocks/>
          </p:cNvGrpSpPr>
          <p:nvPr/>
        </p:nvGrpSpPr>
        <p:grpSpPr bwMode="auto">
          <a:xfrm>
            <a:off x="5733391" y="2645979"/>
            <a:ext cx="533400" cy="533400"/>
            <a:chOff x="1824" y="2736"/>
            <a:chExt cx="336" cy="336"/>
          </a:xfrm>
        </p:grpSpPr>
        <p:sp>
          <p:nvSpPr>
            <p:cNvPr id="5" name="Oval 5">
              <a:extLst>
                <a:ext uri="{FF2B5EF4-FFF2-40B4-BE49-F238E27FC236}">
                  <a16:creationId xmlns:a16="http://schemas.microsoft.com/office/drawing/2014/main" id="{6FA9101E-F062-2340-B5D8-9A0FF8181E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" name="Text Box 6">
              <a:extLst>
                <a:ext uri="{FF2B5EF4-FFF2-40B4-BE49-F238E27FC236}">
                  <a16:creationId xmlns:a16="http://schemas.microsoft.com/office/drawing/2014/main" id="{AFDA1091-2827-AF46-A920-4DDB67711BD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b="1" dirty="0">
                  <a:solidFill>
                    <a:srgbClr val="0000FF"/>
                  </a:solidFill>
                </a:rPr>
                <a:t>B</a:t>
              </a:r>
            </a:p>
          </p:txBody>
        </p:sp>
      </p:grpSp>
      <p:grpSp>
        <p:nvGrpSpPr>
          <p:cNvPr id="7" name="Group 7">
            <a:extLst>
              <a:ext uri="{FF2B5EF4-FFF2-40B4-BE49-F238E27FC236}">
                <a16:creationId xmlns:a16="http://schemas.microsoft.com/office/drawing/2014/main" id="{430B9358-FEEE-594A-BAF4-E65D2B1B01D4}"/>
              </a:ext>
            </a:extLst>
          </p:cNvPr>
          <p:cNvGrpSpPr>
            <a:grpSpLocks/>
          </p:cNvGrpSpPr>
          <p:nvPr/>
        </p:nvGrpSpPr>
        <p:grpSpPr bwMode="auto">
          <a:xfrm>
            <a:off x="4285591" y="3788979"/>
            <a:ext cx="533400" cy="533400"/>
            <a:chOff x="1824" y="2736"/>
            <a:chExt cx="336" cy="336"/>
          </a:xfrm>
        </p:grpSpPr>
        <p:sp>
          <p:nvSpPr>
            <p:cNvPr id="8" name="Oval 8">
              <a:extLst>
                <a:ext uri="{FF2B5EF4-FFF2-40B4-BE49-F238E27FC236}">
                  <a16:creationId xmlns:a16="http://schemas.microsoft.com/office/drawing/2014/main" id="{B204AC84-7BCB-D042-9339-E8793B604C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9" name="Text Box 9">
              <a:extLst>
                <a:ext uri="{FF2B5EF4-FFF2-40B4-BE49-F238E27FC236}">
                  <a16:creationId xmlns:a16="http://schemas.microsoft.com/office/drawing/2014/main" id="{98375CE2-E715-7346-AEC5-4BAF9ACEACD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D</a:t>
              </a:r>
            </a:p>
          </p:txBody>
        </p:sp>
      </p:grpSp>
      <p:grpSp>
        <p:nvGrpSpPr>
          <p:cNvPr id="10" name="Group 10">
            <a:extLst>
              <a:ext uri="{FF2B5EF4-FFF2-40B4-BE49-F238E27FC236}">
                <a16:creationId xmlns:a16="http://schemas.microsoft.com/office/drawing/2014/main" id="{3782A69A-6E0D-514E-AA51-3A54066A15AA}"/>
              </a:ext>
            </a:extLst>
          </p:cNvPr>
          <p:cNvGrpSpPr>
            <a:grpSpLocks/>
          </p:cNvGrpSpPr>
          <p:nvPr/>
        </p:nvGrpSpPr>
        <p:grpSpPr bwMode="auto">
          <a:xfrm>
            <a:off x="5809591" y="3788979"/>
            <a:ext cx="533400" cy="533400"/>
            <a:chOff x="1824" y="2736"/>
            <a:chExt cx="336" cy="336"/>
          </a:xfrm>
        </p:grpSpPr>
        <p:sp>
          <p:nvSpPr>
            <p:cNvPr id="11" name="Oval 11">
              <a:extLst>
                <a:ext uri="{FF2B5EF4-FFF2-40B4-BE49-F238E27FC236}">
                  <a16:creationId xmlns:a16="http://schemas.microsoft.com/office/drawing/2014/main" id="{97DEE53D-F4BA-374E-80E7-77ECB8080D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2" name="Text Box 12">
              <a:extLst>
                <a:ext uri="{FF2B5EF4-FFF2-40B4-BE49-F238E27FC236}">
                  <a16:creationId xmlns:a16="http://schemas.microsoft.com/office/drawing/2014/main" id="{D38B41A2-532E-ED48-8C1B-1B37B80E7D4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E</a:t>
              </a:r>
            </a:p>
          </p:txBody>
        </p:sp>
      </p:grpSp>
      <p:grpSp>
        <p:nvGrpSpPr>
          <p:cNvPr id="13" name="Group 13">
            <a:extLst>
              <a:ext uri="{FF2B5EF4-FFF2-40B4-BE49-F238E27FC236}">
                <a16:creationId xmlns:a16="http://schemas.microsoft.com/office/drawing/2014/main" id="{8406B699-B314-1B44-9D47-A761A1F38CC8}"/>
              </a:ext>
            </a:extLst>
          </p:cNvPr>
          <p:cNvGrpSpPr>
            <a:grpSpLocks/>
          </p:cNvGrpSpPr>
          <p:nvPr/>
        </p:nvGrpSpPr>
        <p:grpSpPr bwMode="auto">
          <a:xfrm>
            <a:off x="7181191" y="3255579"/>
            <a:ext cx="533400" cy="533400"/>
            <a:chOff x="1824" y="2736"/>
            <a:chExt cx="336" cy="336"/>
          </a:xfrm>
        </p:grpSpPr>
        <p:sp>
          <p:nvSpPr>
            <p:cNvPr id="14" name="Oval 14">
              <a:extLst>
                <a:ext uri="{FF2B5EF4-FFF2-40B4-BE49-F238E27FC236}">
                  <a16:creationId xmlns:a16="http://schemas.microsoft.com/office/drawing/2014/main" id="{B905D2DD-CCB7-7C4B-AF51-C5ABF423F7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5" name="Text Box 15">
              <a:extLst>
                <a:ext uri="{FF2B5EF4-FFF2-40B4-BE49-F238E27FC236}">
                  <a16:creationId xmlns:a16="http://schemas.microsoft.com/office/drawing/2014/main" id="{B09E6546-8AD3-7746-930B-FCD8729A492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F</a:t>
              </a:r>
            </a:p>
          </p:txBody>
        </p:sp>
      </p:grpSp>
      <p:grpSp>
        <p:nvGrpSpPr>
          <p:cNvPr id="16" name="Group 16">
            <a:extLst>
              <a:ext uri="{FF2B5EF4-FFF2-40B4-BE49-F238E27FC236}">
                <a16:creationId xmlns:a16="http://schemas.microsoft.com/office/drawing/2014/main" id="{1C5544C6-551C-054A-B85D-3ED338040E8C}"/>
              </a:ext>
            </a:extLst>
          </p:cNvPr>
          <p:cNvGrpSpPr>
            <a:grpSpLocks/>
          </p:cNvGrpSpPr>
          <p:nvPr/>
        </p:nvGrpSpPr>
        <p:grpSpPr bwMode="auto">
          <a:xfrm>
            <a:off x="4285591" y="2722179"/>
            <a:ext cx="533400" cy="533400"/>
            <a:chOff x="1824" y="2736"/>
            <a:chExt cx="336" cy="336"/>
          </a:xfrm>
        </p:grpSpPr>
        <p:sp>
          <p:nvSpPr>
            <p:cNvPr id="17" name="Oval 17">
              <a:extLst>
                <a:ext uri="{FF2B5EF4-FFF2-40B4-BE49-F238E27FC236}">
                  <a16:creationId xmlns:a16="http://schemas.microsoft.com/office/drawing/2014/main" id="{973D53CA-C225-B844-80FA-5971FB6F4C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 b="1">
                <a:solidFill>
                  <a:srgbClr val="0000FF"/>
                </a:solidFill>
              </a:endParaRPr>
            </a:p>
          </p:txBody>
        </p:sp>
        <p:sp>
          <p:nvSpPr>
            <p:cNvPr id="18" name="Text Box 18">
              <a:extLst>
                <a:ext uri="{FF2B5EF4-FFF2-40B4-BE49-F238E27FC236}">
                  <a16:creationId xmlns:a16="http://schemas.microsoft.com/office/drawing/2014/main" id="{CB416E21-9E77-B245-AAAB-FE698114896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dirty="0">
                  <a:solidFill>
                    <a:srgbClr val="0000FF"/>
                  </a:solidFill>
                </a:rPr>
                <a:t>A</a:t>
              </a:r>
            </a:p>
          </p:txBody>
        </p:sp>
      </p:grpSp>
      <p:grpSp>
        <p:nvGrpSpPr>
          <p:cNvPr id="19" name="Group 19">
            <a:extLst>
              <a:ext uri="{FF2B5EF4-FFF2-40B4-BE49-F238E27FC236}">
                <a16:creationId xmlns:a16="http://schemas.microsoft.com/office/drawing/2014/main" id="{A834FD4A-794B-4444-9FD3-CAACAE1A089F}"/>
              </a:ext>
            </a:extLst>
          </p:cNvPr>
          <p:cNvGrpSpPr>
            <a:grpSpLocks/>
          </p:cNvGrpSpPr>
          <p:nvPr/>
        </p:nvGrpSpPr>
        <p:grpSpPr bwMode="auto">
          <a:xfrm>
            <a:off x="7104991" y="2036379"/>
            <a:ext cx="533400" cy="533400"/>
            <a:chOff x="1824" y="2736"/>
            <a:chExt cx="336" cy="336"/>
          </a:xfrm>
        </p:grpSpPr>
        <p:sp>
          <p:nvSpPr>
            <p:cNvPr id="20" name="Oval 20">
              <a:extLst>
                <a:ext uri="{FF2B5EF4-FFF2-40B4-BE49-F238E27FC236}">
                  <a16:creationId xmlns:a16="http://schemas.microsoft.com/office/drawing/2014/main" id="{73339E6E-8C88-4C49-86AA-7A3357895B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1" name="Text Box 21">
              <a:extLst>
                <a:ext uri="{FF2B5EF4-FFF2-40B4-BE49-F238E27FC236}">
                  <a16:creationId xmlns:a16="http://schemas.microsoft.com/office/drawing/2014/main" id="{E7D77F94-495E-484B-B960-3C540BFB61A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C</a:t>
              </a:r>
            </a:p>
          </p:txBody>
        </p:sp>
      </p:grpSp>
      <p:grpSp>
        <p:nvGrpSpPr>
          <p:cNvPr id="22" name="Group 22">
            <a:extLst>
              <a:ext uri="{FF2B5EF4-FFF2-40B4-BE49-F238E27FC236}">
                <a16:creationId xmlns:a16="http://schemas.microsoft.com/office/drawing/2014/main" id="{51DCD3B4-760A-CA4F-87FF-B4709132145E}"/>
              </a:ext>
            </a:extLst>
          </p:cNvPr>
          <p:cNvGrpSpPr>
            <a:grpSpLocks/>
          </p:cNvGrpSpPr>
          <p:nvPr/>
        </p:nvGrpSpPr>
        <p:grpSpPr bwMode="auto">
          <a:xfrm>
            <a:off x="8400391" y="3255579"/>
            <a:ext cx="533400" cy="533400"/>
            <a:chOff x="1824" y="2736"/>
            <a:chExt cx="336" cy="336"/>
          </a:xfrm>
        </p:grpSpPr>
        <p:sp>
          <p:nvSpPr>
            <p:cNvPr id="23" name="Oval 23">
              <a:extLst>
                <a:ext uri="{FF2B5EF4-FFF2-40B4-BE49-F238E27FC236}">
                  <a16:creationId xmlns:a16="http://schemas.microsoft.com/office/drawing/2014/main" id="{5C7A00FE-B978-F645-BC3F-71E9FFDAC1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4" name="Text Box 24">
              <a:extLst>
                <a:ext uri="{FF2B5EF4-FFF2-40B4-BE49-F238E27FC236}">
                  <a16:creationId xmlns:a16="http://schemas.microsoft.com/office/drawing/2014/main" id="{642940A4-22EC-854B-91B8-7F17FE1FB2A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G</a:t>
              </a:r>
            </a:p>
          </p:txBody>
        </p:sp>
      </p:grpSp>
      <p:sp>
        <p:nvSpPr>
          <p:cNvPr id="25" name="Line 25">
            <a:extLst>
              <a:ext uri="{FF2B5EF4-FFF2-40B4-BE49-F238E27FC236}">
                <a16:creationId xmlns:a16="http://schemas.microsoft.com/office/drawing/2014/main" id="{5D16796F-1D85-5441-8486-F966A3D487D0}"/>
              </a:ext>
            </a:extLst>
          </p:cNvPr>
          <p:cNvSpPr>
            <a:spLocks noChangeShapeType="1"/>
          </p:cNvSpPr>
          <p:nvPr/>
        </p:nvSpPr>
        <p:spPr bwMode="auto">
          <a:xfrm>
            <a:off x="4818991" y="2950779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" name="Line 26">
            <a:extLst>
              <a:ext uri="{FF2B5EF4-FFF2-40B4-BE49-F238E27FC236}">
                <a16:creationId xmlns:a16="http://schemas.microsoft.com/office/drawing/2014/main" id="{2A5F56A5-5D31-7343-A354-E6E43DAE2C2A}"/>
              </a:ext>
            </a:extLst>
          </p:cNvPr>
          <p:cNvSpPr>
            <a:spLocks noChangeShapeType="1"/>
          </p:cNvSpPr>
          <p:nvPr/>
        </p:nvSpPr>
        <p:spPr bwMode="auto">
          <a:xfrm>
            <a:off x="4514191" y="3255579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Line 27">
            <a:extLst>
              <a:ext uri="{FF2B5EF4-FFF2-40B4-BE49-F238E27FC236}">
                <a16:creationId xmlns:a16="http://schemas.microsoft.com/office/drawing/2014/main" id="{0D31968F-C6A0-374A-AE5E-20017654FDCD}"/>
              </a:ext>
            </a:extLst>
          </p:cNvPr>
          <p:cNvSpPr>
            <a:spLocks noChangeShapeType="1"/>
          </p:cNvSpPr>
          <p:nvPr/>
        </p:nvSpPr>
        <p:spPr bwMode="auto">
          <a:xfrm>
            <a:off x="4818991" y="4093779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Line 28">
            <a:extLst>
              <a:ext uri="{FF2B5EF4-FFF2-40B4-BE49-F238E27FC236}">
                <a16:creationId xmlns:a16="http://schemas.microsoft.com/office/drawing/2014/main" id="{2D2D46BF-984E-D649-AD56-909E741D3C7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038191" y="3179379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Line 29">
            <a:extLst>
              <a:ext uri="{FF2B5EF4-FFF2-40B4-BE49-F238E27FC236}">
                <a16:creationId xmlns:a16="http://schemas.microsoft.com/office/drawing/2014/main" id="{FED5F19B-7799-304A-BFFC-5C38E70831D2}"/>
              </a:ext>
            </a:extLst>
          </p:cNvPr>
          <p:cNvSpPr>
            <a:spLocks noChangeShapeType="1"/>
          </p:cNvSpPr>
          <p:nvPr/>
        </p:nvSpPr>
        <p:spPr bwMode="auto">
          <a:xfrm>
            <a:off x="4742791" y="3179379"/>
            <a:ext cx="1143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" name="Line 30">
            <a:extLst>
              <a:ext uri="{FF2B5EF4-FFF2-40B4-BE49-F238E27FC236}">
                <a16:creationId xmlns:a16="http://schemas.microsoft.com/office/drawing/2014/main" id="{FBCD2680-6963-4141-AAF0-06EE906AE8D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266791" y="2417379"/>
            <a:ext cx="838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Line 31">
            <a:extLst>
              <a:ext uri="{FF2B5EF4-FFF2-40B4-BE49-F238E27FC236}">
                <a16:creationId xmlns:a16="http://schemas.microsoft.com/office/drawing/2014/main" id="{DAA33BA3-01A5-5B4E-BAFA-C06AA0B5DE7B}"/>
              </a:ext>
            </a:extLst>
          </p:cNvPr>
          <p:cNvSpPr>
            <a:spLocks noChangeShapeType="1"/>
          </p:cNvSpPr>
          <p:nvPr/>
        </p:nvSpPr>
        <p:spPr bwMode="auto">
          <a:xfrm>
            <a:off x="6266791" y="3026979"/>
            <a:ext cx="914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" name="Line 32">
            <a:extLst>
              <a:ext uri="{FF2B5EF4-FFF2-40B4-BE49-F238E27FC236}">
                <a16:creationId xmlns:a16="http://schemas.microsoft.com/office/drawing/2014/main" id="{430D6BE2-D3CA-754A-8D9D-721582002E4D}"/>
              </a:ext>
            </a:extLst>
          </p:cNvPr>
          <p:cNvSpPr>
            <a:spLocks noChangeShapeType="1"/>
          </p:cNvSpPr>
          <p:nvPr/>
        </p:nvSpPr>
        <p:spPr bwMode="auto">
          <a:xfrm>
            <a:off x="7714591" y="3484179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" name="Text Box 31">
            <a:extLst>
              <a:ext uri="{FF2B5EF4-FFF2-40B4-BE49-F238E27FC236}">
                <a16:creationId xmlns:a16="http://schemas.microsoft.com/office/drawing/2014/main" id="{B1E1926D-434E-E64F-BE57-49AFE0B305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862" y="5500687"/>
            <a:ext cx="632806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 err="1"/>
              <a:t>toVisit</a:t>
            </a:r>
            <a:r>
              <a:rPr lang="en-US" altLang="en-US" sz="2800" dirty="0"/>
              <a:t>-queue: D E</a:t>
            </a:r>
          </a:p>
        </p:txBody>
      </p:sp>
      <p:sp>
        <p:nvSpPr>
          <p:cNvPr id="35" name="Text Box 37">
            <a:extLst>
              <a:ext uri="{FF2B5EF4-FFF2-40B4-BE49-F238E27FC236}">
                <a16:creationId xmlns:a16="http://schemas.microsoft.com/office/drawing/2014/main" id="{04848CE0-C0B3-9146-9C7C-49CDF42F17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0144" y="6019800"/>
            <a:ext cx="3200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/>
              <a:t>visited: A </a:t>
            </a:r>
            <a:r>
              <a:rPr lang="en-US" altLang="en-US" sz="2800" dirty="0">
                <a:solidFill>
                  <a:srgbClr val="0000FF"/>
                </a:solidFill>
              </a:rPr>
              <a:t>B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52A8C952-4AB3-0C41-8FD6-48856EFC1943}"/>
              </a:ext>
            </a:extLst>
          </p:cNvPr>
          <p:cNvSpPr txBox="1"/>
          <p:nvPr/>
        </p:nvSpPr>
        <p:spPr>
          <a:xfrm>
            <a:off x="36142" y="1552730"/>
            <a:ext cx="394465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C00000"/>
                </a:solidFill>
              </a:rPr>
              <a:t>graphSearch</a:t>
            </a:r>
            <a:r>
              <a:rPr lang="en-US" sz="2400" dirty="0"/>
              <a:t>( </a:t>
            </a:r>
            <a:r>
              <a:rPr lang="en-US" sz="2400" dirty="0" err="1">
                <a:solidFill>
                  <a:srgbClr val="00B0F0"/>
                </a:solidFill>
              </a:rPr>
              <a:t>toVisit</a:t>
            </a:r>
            <a:r>
              <a:rPr lang="en-US" sz="2400" dirty="0"/>
              <a:t> )</a:t>
            </a:r>
          </a:p>
          <a:p>
            <a:r>
              <a:rPr lang="en-US" sz="2400" dirty="0"/>
              <a:t>    </a:t>
            </a:r>
            <a:r>
              <a:rPr lang="en-US" sz="2400" dirty="0">
                <a:solidFill>
                  <a:srgbClr val="0000FF"/>
                </a:solidFill>
              </a:rPr>
              <a:t>while</a:t>
            </a:r>
            <a:r>
              <a:rPr lang="en-US" sz="2400" dirty="0"/>
              <a:t> !</a:t>
            </a:r>
            <a:r>
              <a:rPr lang="en-US" sz="2400" dirty="0" err="1">
                <a:solidFill>
                  <a:srgbClr val="00B0F0"/>
                </a:solidFill>
              </a:rPr>
              <a:t>toVisit</a:t>
            </a:r>
            <a:r>
              <a:rPr lang="en-US" sz="2400" dirty="0" err="1"/>
              <a:t>.empty</a:t>
            </a:r>
            <a:r>
              <a:rPr lang="en-US" sz="2400" dirty="0"/>
              <a:t>()</a:t>
            </a:r>
          </a:p>
          <a:p>
            <a:r>
              <a:rPr lang="en-US" sz="2400" dirty="0"/>
              <a:t>        </a:t>
            </a:r>
            <a:r>
              <a:rPr lang="en-US" sz="2400" dirty="0">
                <a:solidFill>
                  <a:srgbClr val="00B0F0"/>
                </a:solidFill>
              </a:rPr>
              <a:t>v</a:t>
            </a:r>
            <a:r>
              <a:rPr lang="en-US" sz="2400" dirty="0"/>
              <a:t> = </a:t>
            </a:r>
            <a:r>
              <a:rPr lang="en-US" sz="2400" dirty="0" err="1">
                <a:solidFill>
                  <a:srgbClr val="00B0F0"/>
                </a:solidFill>
              </a:rPr>
              <a:t>toVisit</a:t>
            </a:r>
            <a:r>
              <a:rPr lang="en-US" sz="2400" dirty="0" err="1"/>
              <a:t>.remove</a:t>
            </a:r>
            <a:r>
              <a:rPr lang="en-US" sz="2400" dirty="0"/>
              <a:t>()</a:t>
            </a:r>
          </a:p>
          <a:p>
            <a:r>
              <a:rPr lang="en-US" sz="2400" dirty="0"/>
              <a:t>        </a:t>
            </a:r>
            <a:r>
              <a:rPr lang="en-US" sz="2400" dirty="0">
                <a:solidFill>
                  <a:srgbClr val="0000FF"/>
                </a:solidFill>
              </a:rPr>
              <a:t>if</a:t>
            </a:r>
            <a:r>
              <a:rPr lang="en-US" sz="2400" dirty="0"/>
              <a:t> !</a:t>
            </a:r>
            <a:r>
              <a:rPr lang="en-US" sz="2400" dirty="0">
                <a:solidFill>
                  <a:srgbClr val="00B0F0"/>
                </a:solidFill>
              </a:rPr>
              <a:t>visited</a:t>
            </a:r>
            <a:r>
              <a:rPr lang="en-US" sz="2400" dirty="0"/>
              <a:t>[v]</a:t>
            </a:r>
          </a:p>
          <a:p>
            <a:r>
              <a:rPr lang="en-US" sz="2400" dirty="0">
                <a:solidFill>
                  <a:srgbClr val="00B0F0"/>
                </a:solidFill>
              </a:rPr>
              <a:t>            visited</a:t>
            </a:r>
            <a:r>
              <a:rPr lang="en-US" sz="2400" dirty="0"/>
              <a:t>[v] = true          </a:t>
            </a:r>
          </a:p>
          <a:p>
            <a:r>
              <a:rPr lang="en-US" sz="2400" dirty="0">
                <a:solidFill>
                  <a:srgbClr val="0000FF"/>
                </a:solidFill>
              </a:rPr>
              <a:t>            for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00B0F0"/>
                </a:solidFill>
              </a:rPr>
              <a:t>c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0000FF"/>
                </a:solidFill>
              </a:rPr>
              <a:t>in</a:t>
            </a:r>
            <a:r>
              <a:rPr lang="en-US" sz="2400" dirty="0"/>
              <a:t> </a:t>
            </a:r>
            <a:r>
              <a:rPr lang="en-US" sz="2400" dirty="0" err="1">
                <a:solidFill>
                  <a:srgbClr val="00B0F0"/>
                </a:solidFill>
              </a:rPr>
              <a:t>v</a:t>
            </a:r>
            <a:r>
              <a:rPr lang="en-US" sz="2400" dirty="0" err="1"/>
              <a:t>.getAdjacent</a:t>
            </a:r>
            <a:r>
              <a:rPr lang="en-US" sz="2400" dirty="0"/>
              <a:t>()</a:t>
            </a:r>
          </a:p>
          <a:p>
            <a:r>
              <a:rPr lang="en-US" sz="2400" dirty="0"/>
              <a:t>                </a:t>
            </a:r>
            <a:r>
              <a:rPr lang="en-US" sz="2400" dirty="0">
                <a:solidFill>
                  <a:srgbClr val="0000FF"/>
                </a:solidFill>
              </a:rPr>
              <a:t>if</a:t>
            </a:r>
            <a:r>
              <a:rPr lang="en-US" sz="2400" dirty="0"/>
              <a:t> !</a:t>
            </a:r>
            <a:r>
              <a:rPr lang="en-US" sz="2400" dirty="0">
                <a:solidFill>
                  <a:srgbClr val="00B0F0"/>
                </a:solidFill>
              </a:rPr>
              <a:t>visited</a:t>
            </a:r>
            <a:r>
              <a:rPr lang="en-US" sz="2400" dirty="0"/>
              <a:t>[c]</a:t>
            </a:r>
          </a:p>
          <a:p>
            <a:r>
              <a:rPr lang="en-US" sz="2400" dirty="0"/>
              <a:t>                    </a:t>
            </a:r>
            <a:r>
              <a:rPr lang="en-US" sz="2400" dirty="0" err="1">
                <a:solidFill>
                  <a:srgbClr val="00B0F0"/>
                </a:solidFill>
              </a:rPr>
              <a:t>toVisit</a:t>
            </a:r>
            <a:r>
              <a:rPr lang="en-US" sz="2400" dirty="0" err="1"/>
              <a:t>.add</a:t>
            </a:r>
            <a:r>
              <a:rPr lang="en-US" sz="2400" dirty="0"/>
              <a:t>(c)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C9209FF3-70BC-6548-A55F-ED8C747F00C4}"/>
              </a:ext>
            </a:extLst>
          </p:cNvPr>
          <p:cNvSpPr/>
          <p:nvPr/>
        </p:nvSpPr>
        <p:spPr>
          <a:xfrm>
            <a:off x="685186" y="2345582"/>
            <a:ext cx="2930373" cy="1118726"/>
          </a:xfrm>
          <a:prstGeom prst="rect">
            <a:avLst/>
          </a:prstGeom>
          <a:noFill/>
          <a:ln w="3810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663404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C9FD66-1B86-ED43-8819-F30E32387C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BFS</a:t>
            </a:r>
          </a:p>
        </p:txBody>
      </p:sp>
      <p:grpSp>
        <p:nvGrpSpPr>
          <p:cNvPr id="4" name="Group 4">
            <a:extLst>
              <a:ext uri="{FF2B5EF4-FFF2-40B4-BE49-F238E27FC236}">
                <a16:creationId xmlns:a16="http://schemas.microsoft.com/office/drawing/2014/main" id="{C1F08F95-A06D-4045-92E7-A1A77AC5A85A}"/>
              </a:ext>
            </a:extLst>
          </p:cNvPr>
          <p:cNvGrpSpPr>
            <a:grpSpLocks/>
          </p:cNvGrpSpPr>
          <p:nvPr/>
        </p:nvGrpSpPr>
        <p:grpSpPr bwMode="auto">
          <a:xfrm>
            <a:off x="5733391" y="2645979"/>
            <a:ext cx="533400" cy="533400"/>
            <a:chOff x="1824" y="2736"/>
            <a:chExt cx="336" cy="336"/>
          </a:xfrm>
        </p:grpSpPr>
        <p:sp>
          <p:nvSpPr>
            <p:cNvPr id="5" name="Oval 5">
              <a:extLst>
                <a:ext uri="{FF2B5EF4-FFF2-40B4-BE49-F238E27FC236}">
                  <a16:creationId xmlns:a16="http://schemas.microsoft.com/office/drawing/2014/main" id="{6FA9101E-F062-2340-B5D8-9A0FF8181E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" name="Text Box 6">
              <a:extLst>
                <a:ext uri="{FF2B5EF4-FFF2-40B4-BE49-F238E27FC236}">
                  <a16:creationId xmlns:a16="http://schemas.microsoft.com/office/drawing/2014/main" id="{AFDA1091-2827-AF46-A920-4DDB67711BD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b="1" dirty="0">
                  <a:solidFill>
                    <a:srgbClr val="0000FF"/>
                  </a:solidFill>
                </a:rPr>
                <a:t>B</a:t>
              </a:r>
            </a:p>
          </p:txBody>
        </p:sp>
      </p:grpSp>
      <p:grpSp>
        <p:nvGrpSpPr>
          <p:cNvPr id="7" name="Group 7">
            <a:extLst>
              <a:ext uri="{FF2B5EF4-FFF2-40B4-BE49-F238E27FC236}">
                <a16:creationId xmlns:a16="http://schemas.microsoft.com/office/drawing/2014/main" id="{430B9358-FEEE-594A-BAF4-E65D2B1B01D4}"/>
              </a:ext>
            </a:extLst>
          </p:cNvPr>
          <p:cNvGrpSpPr>
            <a:grpSpLocks/>
          </p:cNvGrpSpPr>
          <p:nvPr/>
        </p:nvGrpSpPr>
        <p:grpSpPr bwMode="auto">
          <a:xfrm>
            <a:off x="4285591" y="3788979"/>
            <a:ext cx="533400" cy="533400"/>
            <a:chOff x="1824" y="2736"/>
            <a:chExt cx="336" cy="336"/>
          </a:xfrm>
        </p:grpSpPr>
        <p:sp>
          <p:nvSpPr>
            <p:cNvPr id="8" name="Oval 8">
              <a:extLst>
                <a:ext uri="{FF2B5EF4-FFF2-40B4-BE49-F238E27FC236}">
                  <a16:creationId xmlns:a16="http://schemas.microsoft.com/office/drawing/2014/main" id="{B204AC84-7BCB-D042-9339-E8793B604C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9" name="Text Box 9">
              <a:extLst>
                <a:ext uri="{FF2B5EF4-FFF2-40B4-BE49-F238E27FC236}">
                  <a16:creationId xmlns:a16="http://schemas.microsoft.com/office/drawing/2014/main" id="{98375CE2-E715-7346-AEC5-4BAF9ACEACD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D</a:t>
              </a:r>
            </a:p>
          </p:txBody>
        </p:sp>
      </p:grpSp>
      <p:grpSp>
        <p:nvGrpSpPr>
          <p:cNvPr id="10" name="Group 10">
            <a:extLst>
              <a:ext uri="{FF2B5EF4-FFF2-40B4-BE49-F238E27FC236}">
                <a16:creationId xmlns:a16="http://schemas.microsoft.com/office/drawing/2014/main" id="{3782A69A-6E0D-514E-AA51-3A54066A15AA}"/>
              </a:ext>
            </a:extLst>
          </p:cNvPr>
          <p:cNvGrpSpPr>
            <a:grpSpLocks/>
          </p:cNvGrpSpPr>
          <p:nvPr/>
        </p:nvGrpSpPr>
        <p:grpSpPr bwMode="auto">
          <a:xfrm>
            <a:off x="5809591" y="3788979"/>
            <a:ext cx="533400" cy="533400"/>
            <a:chOff x="1824" y="2736"/>
            <a:chExt cx="336" cy="336"/>
          </a:xfrm>
        </p:grpSpPr>
        <p:sp>
          <p:nvSpPr>
            <p:cNvPr id="11" name="Oval 11">
              <a:extLst>
                <a:ext uri="{FF2B5EF4-FFF2-40B4-BE49-F238E27FC236}">
                  <a16:creationId xmlns:a16="http://schemas.microsoft.com/office/drawing/2014/main" id="{97DEE53D-F4BA-374E-80E7-77ECB8080D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2" name="Text Box 12">
              <a:extLst>
                <a:ext uri="{FF2B5EF4-FFF2-40B4-BE49-F238E27FC236}">
                  <a16:creationId xmlns:a16="http://schemas.microsoft.com/office/drawing/2014/main" id="{D38B41A2-532E-ED48-8C1B-1B37B80E7D4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E</a:t>
              </a:r>
            </a:p>
          </p:txBody>
        </p:sp>
      </p:grpSp>
      <p:grpSp>
        <p:nvGrpSpPr>
          <p:cNvPr id="13" name="Group 13">
            <a:extLst>
              <a:ext uri="{FF2B5EF4-FFF2-40B4-BE49-F238E27FC236}">
                <a16:creationId xmlns:a16="http://schemas.microsoft.com/office/drawing/2014/main" id="{8406B699-B314-1B44-9D47-A761A1F38CC8}"/>
              </a:ext>
            </a:extLst>
          </p:cNvPr>
          <p:cNvGrpSpPr>
            <a:grpSpLocks/>
          </p:cNvGrpSpPr>
          <p:nvPr/>
        </p:nvGrpSpPr>
        <p:grpSpPr bwMode="auto">
          <a:xfrm>
            <a:off x="7181191" y="3255579"/>
            <a:ext cx="533400" cy="533400"/>
            <a:chOff x="1824" y="2736"/>
            <a:chExt cx="336" cy="336"/>
          </a:xfrm>
        </p:grpSpPr>
        <p:sp>
          <p:nvSpPr>
            <p:cNvPr id="14" name="Oval 14">
              <a:extLst>
                <a:ext uri="{FF2B5EF4-FFF2-40B4-BE49-F238E27FC236}">
                  <a16:creationId xmlns:a16="http://schemas.microsoft.com/office/drawing/2014/main" id="{B905D2DD-CCB7-7C4B-AF51-C5ABF423F7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5" name="Text Box 15">
              <a:extLst>
                <a:ext uri="{FF2B5EF4-FFF2-40B4-BE49-F238E27FC236}">
                  <a16:creationId xmlns:a16="http://schemas.microsoft.com/office/drawing/2014/main" id="{B09E6546-8AD3-7746-930B-FCD8729A492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F</a:t>
              </a:r>
            </a:p>
          </p:txBody>
        </p:sp>
      </p:grpSp>
      <p:grpSp>
        <p:nvGrpSpPr>
          <p:cNvPr id="16" name="Group 16">
            <a:extLst>
              <a:ext uri="{FF2B5EF4-FFF2-40B4-BE49-F238E27FC236}">
                <a16:creationId xmlns:a16="http://schemas.microsoft.com/office/drawing/2014/main" id="{1C5544C6-551C-054A-B85D-3ED338040E8C}"/>
              </a:ext>
            </a:extLst>
          </p:cNvPr>
          <p:cNvGrpSpPr>
            <a:grpSpLocks/>
          </p:cNvGrpSpPr>
          <p:nvPr/>
        </p:nvGrpSpPr>
        <p:grpSpPr bwMode="auto">
          <a:xfrm>
            <a:off x="4285591" y="2722179"/>
            <a:ext cx="533400" cy="533400"/>
            <a:chOff x="1824" y="2736"/>
            <a:chExt cx="336" cy="336"/>
          </a:xfrm>
        </p:grpSpPr>
        <p:sp>
          <p:nvSpPr>
            <p:cNvPr id="17" name="Oval 17">
              <a:extLst>
                <a:ext uri="{FF2B5EF4-FFF2-40B4-BE49-F238E27FC236}">
                  <a16:creationId xmlns:a16="http://schemas.microsoft.com/office/drawing/2014/main" id="{973D53CA-C225-B844-80FA-5971FB6F4C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 b="1">
                <a:solidFill>
                  <a:srgbClr val="0000FF"/>
                </a:solidFill>
              </a:endParaRPr>
            </a:p>
          </p:txBody>
        </p:sp>
        <p:sp>
          <p:nvSpPr>
            <p:cNvPr id="18" name="Text Box 18">
              <a:extLst>
                <a:ext uri="{FF2B5EF4-FFF2-40B4-BE49-F238E27FC236}">
                  <a16:creationId xmlns:a16="http://schemas.microsoft.com/office/drawing/2014/main" id="{CB416E21-9E77-B245-AAAB-FE698114896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dirty="0">
                  <a:solidFill>
                    <a:srgbClr val="0000FF"/>
                  </a:solidFill>
                </a:rPr>
                <a:t>A</a:t>
              </a:r>
            </a:p>
          </p:txBody>
        </p:sp>
      </p:grpSp>
      <p:grpSp>
        <p:nvGrpSpPr>
          <p:cNvPr id="19" name="Group 19">
            <a:extLst>
              <a:ext uri="{FF2B5EF4-FFF2-40B4-BE49-F238E27FC236}">
                <a16:creationId xmlns:a16="http://schemas.microsoft.com/office/drawing/2014/main" id="{A834FD4A-794B-4444-9FD3-CAACAE1A089F}"/>
              </a:ext>
            </a:extLst>
          </p:cNvPr>
          <p:cNvGrpSpPr>
            <a:grpSpLocks/>
          </p:cNvGrpSpPr>
          <p:nvPr/>
        </p:nvGrpSpPr>
        <p:grpSpPr bwMode="auto">
          <a:xfrm>
            <a:off x="7104991" y="2036379"/>
            <a:ext cx="533400" cy="533400"/>
            <a:chOff x="1824" y="2736"/>
            <a:chExt cx="336" cy="336"/>
          </a:xfrm>
        </p:grpSpPr>
        <p:sp>
          <p:nvSpPr>
            <p:cNvPr id="20" name="Oval 20">
              <a:extLst>
                <a:ext uri="{FF2B5EF4-FFF2-40B4-BE49-F238E27FC236}">
                  <a16:creationId xmlns:a16="http://schemas.microsoft.com/office/drawing/2014/main" id="{73339E6E-8C88-4C49-86AA-7A3357895B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1" name="Text Box 21">
              <a:extLst>
                <a:ext uri="{FF2B5EF4-FFF2-40B4-BE49-F238E27FC236}">
                  <a16:creationId xmlns:a16="http://schemas.microsoft.com/office/drawing/2014/main" id="{E7D77F94-495E-484B-B960-3C540BFB61A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C</a:t>
              </a:r>
            </a:p>
          </p:txBody>
        </p:sp>
      </p:grpSp>
      <p:grpSp>
        <p:nvGrpSpPr>
          <p:cNvPr id="22" name="Group 22">
            <a:extLst>
              <a:ext uri="{FF2B5EF4-FFF2-40B4-BE49-F238E27FC236}">
                <a16:creationId xmlns:a16="http://schemas.microsoft.com/office/drawing/2014/main" id="{51DCD3B4-760A-CA4F-87FF-B4709132145E}"/>
              </a:ext>
            </a:extLst>
          </p:cNvPr>
          <p:cNvGrpSpPr>
            <a:grpSpLocks/>
          </p:cNvGrpSpPr>
          <p:nvPr/>
        </p:nvGrpSpPr>
        <p:grpSpPr bwMode="auto">
          <a:xfrm>
            <a:off x="8400391" y="3255579"/>
            <a:ext cx="533400" cy="533400"/>
            <a:chOff x="1824" y="2736"/>
            <a:chExt cx="336" cy="336"/>
          </a:xfrm>
        </p:grpSpPr>
        <p:sp>
          <p:nvSpPr>
            <p:cNvPr id="23" name="Oval 23">
              <a:extLst>
                <a:ext uri="{FF2B5EF4-FFF2-40B4-BE49-F238E27FC236}">
                  <a16:creationId xmlns:a16="http://schemas.microsoft.com/office/drawing/2014/main" id="{5C7A00FE-B978-F645-BC3F-71E9FFDAC1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4" name="Text Box 24">
              <a:extLst>
                <a:ext uri="{FF2B5EF4-FFF2-40B4-BE49-F238E27FC236}">
                  <a16:creationId xmlns:a16="http://schemas.microsoft.com/office/drawing/2014/main" id="{642940A4-22EC-854B-91B8-7F17FE1FB2A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G</a:t>
              </a:r>
            </a:p>
          </p:txBody>
        </p:sp>
      </p:grpSp>
      <p:sp>
        <p:nvSpPr>
          <p:cNvPr id="25" name="Line 25">
            <a:extLst>
              <a:ext uri="{FF2B5EF4-FFF2-40B4-BE49-F238E27FC236}">
                <a16:creationId xmlns:a16="http://schemas.microsoft.com/office/drawing/2014/main" id="{5D16796F-1D85-5441-8486-F966A3D487D0}"/>
              </a:ext>
            </a:extLst>
          </p:cNvPr>
          <p:cNvSpPr>
            <a:spLocks noChangeShapeType="1"/>
          </p:cNvSpPr>
          <p:nvPr/>
        </p:nvSpPr>
        <p:spPr bwMode="auto">
          <a:xfrm>
            <a:off x="4818991" y="2950779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" name="Line 26">
            <a:extLst>
              <a:ext uri="{FF2B5EF4-FFF2-40B4-BE49-F238E27FC236}">
                <a16:creationId xmlns:a16="http://schemas.microsoft.com/office/drawing/2014/main" id="{2A5F56A5-5D31-7343-A354-E6E43DAE2C2A}"/>
              </a:ext>
            </a:extLst>
          </p:cNvPr>
          <p:cNvSpPr>
            <a:spLocks noChangeShapeType="1"/>
          </p:cNvSpPr>
          <p:nvPr/>
        </p:nvSpPr>
        <p:spPr bwMode="auto">
          <a:xfrm>
            <a:off x="4514191" y="3255579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Line 27">
            <a:extLst>
              <a:ext uri="{FF2B5EF4-FFF2-40B4-BE49-F238E27FC236}">
                <a16:creationId xmlns:a16="http://schemas.microsoft.com/office/drawing/2014/main" id="{0D31968F-C6A0-374A-AE5E-20017654FDCD}"/>
              </a:ext>
            </a:extLst>
          </p:cNvPr>
          <p:cNvSpPr>
            <a:spLocks noChangeShapeType="1"/>
          </p:cNvSpPr>
          <p:nvPr/>
        </p:nvSpPr>
        <p:spPr bwMode="auto">
          <a:xfrm>
            <a:off x="4818991" y="4093779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Line 28">
            <a:extLst>
              <a:ext uri="{FF2B5EF4-FFF2-40B4-BE49-F238E27FC236}">
                <a16:creationId xmlns:a16="http://schemas.microsoft.com/office/drawing/2014/main" id="{2D2D46BF-984E-D649-AD56-909E741D3C7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038191" y="3179379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Line 29">
            <a:extLst>
              <a:ext uri="{FF2B5EF4-FFF2-40B4-BE49-F238E27FC236}">
                <a16:creationId xmlns:a16="http://schemas.microsoft.com/office/drawing/2014/main" id="{FED5F19B-7799-304A-BFFC-5C38E70831D2}"/>
              </a:ext>
            </a:extLst>
          </p:cNvPr>
          <p:cNvSpPr>
            <a:spLocks noChangeShapeType="1"/>
          </p:cNvSpPr>
          <p:nvPr/>
        </p:nvSpPr>
        <p:spPr bwMode="auto">
          <a:xfrm>
            <a:off x="4742791" y="3179379"/>
            <a:ext cx="1143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" name="Line 30">
            <a:extLst>
              <a:ext uri="{FF2B5EF4-FFF2-40B4-BE49-F238E27FC236}">
                <a16:creationId xmlns:a16="http://schemas.microsoft.com/office/drawing/2014/main" id="{FBCD2680-6963-4141-AAF0-06EE906AE8D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266791" y="2417379"/>
            <a:ext cx="838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Line 31">
            <a:extLst>
              <a:ext uri="{FF2B5EF4-FFF2-40B4-BE49-F238E27FC236}">
                <a16:creationId xmlns:a16="http://schemas.microsoft.com/office/drawing/2014/main" id="{DAA33BA3-01A5-5B4E-BAFA-C06AA0B5DE7B}"/>
              </a:ext>
            </a:extLst>
          </p:cNvPr>
          <p:cNvSpPr>
            <a:spLocks noChangeShapeType="1"/>
          </p:cNvSpPr>
          <p:nvPr/>
        </p:nvSpPr>
        <p:spPr bwMode="auto">
          <a:xfrm>
            <a:off x="6266791" y="3026979"/>
            <a:ext cx="914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" name="Line 32">
            <a:extLst>
              <a:ext uri="{FF2B5EF4-FFF2-40B4-BE49-F238E27FC236}">
                <a16:creationId xmlns:a16="http://schemas.microsoft.com/office/drawing/2014/main" id="{430D6BE2-D3CA-754A-8D9D-721582002E4D}"/>
              </a:ext>
            </a:extLst>
          </p:cNvPr>
          <p:cNvSpPr>
            <a:spLocks noChangeShapeType="1"/>
          </p:cNvSpPr>
          <p:nvPr/>
        </p:nvSpPr>
        <p:spPr bwMode="auto">
          <a:xfrm>
            <a:off x="7714591" y="3484179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" name="Text Box 31">
            <a:extLst>
              <a:ext uri="{FF2B5EF4-FFF2-40B4-BE49-F238E27FC236}">
                <a16:creationId xmlns:a16="http://schemas.microsoft.com/office/drawing/2014/main" id="{B1E1926D-434E-E64F-BE57-49AFE0B305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862" y="5500687"/>
            <a:ext cx="632806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 err="1"/>
              <a:t>toVisit</a:t>
            </a:r>
            <a:r>
              <a:rPr lang="en-US" altLang="en-US" sz="2800" dirty="0"/>
              <a:t>-queue: D E</a:t>
            </a:r>
          </a:p>
        </p:txBody>
      </p:sp>
      <p:sp>
        <p:nvSpPr>
          <p:cNvPr id="35" name="Text Box 37">
            <a:extLst>
              <a:ext uri="{FF2B5EF4-FFF2-40B4-BE49-F238E27FC236}">
                <a16:creationId xmlns:a16="http://schemas.microsoft.com/office/drawing/2014/main" id="{04848CE0-C0B3-9146-9C7C-49CDF42F17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0144" y="6019800"/>
            <a:ext cx="3200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/>
              <a:t>visited: A </a:t>
            </a:r>
            <a:r>
              <a:rPr lang="en-US" altLang="en-US" sz="2800" dirty="0">
                <a:solidFill>
                  <a:srgbClr val="0000FF"/>
                </a:solidFill>
              </a:rPr>
              <a:t>B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21FDEB73-9103-0A49-95A1-AE7A487D7E0F}"/>
              </a:ext>
            </a:extLst>
          </p:cNvPr>
          <p:cNvSpPr txBox="1"/>
          <p:nvPr/>
        </p:nvSpPr>
        <p:spPr>
          <a:xfrm>
            <a:off x="36142" y="1552730"/>
            <a:ext cx="394465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C00000"/>
                </a:solidFill>
              </a:rPr>
              <a:t>graphSearch</a:t>
            </a:r>
            <a:r>
              <a:rPr lang="en-US" sz="2400" dirty="0"/>
              <a:t>( </a:t>
            </a:r>
            <a:r>
              <a:rPr lang="en-US" sz="2400" dirty="0" err="1">
                <a:solidFill>
                  <a:srgbClr val="00B0F0"/>
                </a:solidFill>
              </a:rPr>
              <a:t>toVisit</a:t>
            </a:r>
            <a:r>
              <a:rPr lang="en-US" sz="2400" dirty="0"/>
              <a:t> )</a:t>
            </a:r>
          </a:p>
          <a:p>
            <a:r>
              <a:rPr lang="en-US" sz="2400" dirty="0"/>
              <a:t>    </a:t>
            </a:r>
            <a:r>
              <a:rPr lang="en-US" sz="2400" dirty="0">
                <a:solidFill>
                  <a:srgbClr val="0000FF"/>
                </a:solidFill>
              </a:rPr>
              <a:t>while</a:t>
            </a:r>
            <a:r>
              <a:rPr lang="en-US" sz="2400" dirty="0"/>
              <a:t> !</a:t>
            </a:r>
            <a:r>
              <a:rPr lang="en-US" sz="2400" dirty="0" err="1">
                <a:solidFill>
                  <a:srgbClr val="00B0F0"/>
                </a:solidFill>
              </a:rPr>
              <a:t>toVisit</a:t>
            </a:r>
            <a:r>
              <a:rPr lang="en-US" sz="2400" dirty="0" err="1"/>
              <a:t>.empty</a:t>
            </a:r>
            <a:r>
              <a:rPr lang="en-US" sz="2400" dirty="0"/>
              <a:t>()</a:t>
            </a:r>
          </a:p>
          <a:p>
            <a:r>
              <a:rPr lang="en-US" sz="2400" dirty="0"/>
              <a:t>        </a:t>
            </a:r>
            <a:r>
              <a:rPr lang="en-US" sz="2400" dirty="0">
                <a:solidFill>
                  <a:srgbClr val="00B0F0"/>
                </a:solidFill>
              </a:rPr>
              <a:t>v</a:t>
            </a:r>
            <a:r>
              <a:rPr lang="en-US" sz="2400" dirty="0"/>
              <a:t> = </a:t>
            </a:r>
            <a:r>
              <a:rPr lang="en-US" sz="2400" dirty="0" err="1">
                <a:solidFill>
                  <a:srgbClr val="00B0F0"/>
                </a:solidFill>
              </a:rPr>
              <a:t>toVisit</a:t>
            </a:r>
            <a:r>
              <a:rPr lang="en-US" sz="2400" dirty="0" err="1"/>
              <a:t>.remove</a:t>
            </a:r>
            <a:r>
              <a:rPr lang="en-US" sz="2400" dirty="0"/>
              <a:t>()</a:t>
            </a:r>
          </a:p>
          <a:p>
            <a:r>
              <a:rPr lang="en-US" sz="2400" dirty="0"/>
              <a:t>        </a:t>
            </a:r>
            <a:r>
              <a:rPr lang="en-US" sz="2400" dirty="0">
                <a:solidFill>
                  <a:srgbClr val="0000FF"/>
                </a:solidFill>
              </a:rPr>
              <a:t>if</a:t>
            </a:r>
            <a:r>
              <a:rPr lang="en-US" sz="2400" dirty="0"/>
              <a:t> !</a:t>
            </a:r>
            <a:r>
              <a:rPr lang="en-US" sz="2400" dirty="0">
                <a:solidFill>
                  <a:srgbClr val="00B0F0"/>
                </a:solidFill>
              </a:rPr>
              <a:t>visited</a:t>
            </a:r>
            <a:r>
              <a:rPr lang="en-US" sz="2400" dirty="0"/>
              <a:t>[v]</a:t>
            </a:r>
          </a:p>
          <a:p>
            <a:r>
              <a:rPr lang="en-US" sz="2400" dirty="0">
                <a:solidFill>
                  <a:srgbClr val="00B0F0"/>
                </a:solidFill>
              </a:rPr>
              <a:t>            visited</a:t>
            </a:r>
            <a:r>
              <a:rPr lang="en-US" sz="2400" dirty="0"/>
              <a:t>[v] = true          </a:t>
            </a:r>
          </a:p>
          <a:p>
            <a:r>
              <a:rPr lang="en-US" sz="2400" dirty="0">
                <a:solidFill>
                  <a:srgbClr val="0000FF"/>
                </a:solidFill>
              </a:rPr>
              <a:t>            for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00B0F0"/>
                </a:solidFill>
              </a:rPr>
              <a:t>c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0000FF"/>
                </a:solidFill>
              </a:rPr>
              <a:t>in</a:t>
            </a:r>
            <a:r>
              <a:rPr lang="en-US" sz="2400" dirty="0"/>
              <a:t> </a:t>
            </a:r>
            <a:r>
              <a:rPr lang="en-US" sz="2400" dirty="0" err="1">
                <a:solidFill>
                  <a:srgbClr val="00B0F0"/>
                </a:solidFill>
              </a:rPr>
              <a:t>v</a:t>
            </a:r>
            <a:r>
              <a:rPr lang="en-US" sz="2400" dirty="0" err="1"/>
              <a:t>.getAdjacent</a:t>
            </a:r>
            <a:r>
              <a:rPr lang="en-US" sz="2400" dirty="0"/>
              <a:t>()</a:t>
            </a:r>
          </a:p>
          <a:p>
            <a:r>
              <a:rPr lang="en-US" sz="2400" dirty="0"/>
              <a:t>                </a:t>
            </a:r>
            <a:r>
              <a:rPr lang="en-US" sz="2400" dirty="0">
                <a:solidFill>
                  <a:srgbClr val="0000FF"/>
                </a:solidFill>
              </a:rPr>
              <a:t>if</a:t>
            </a:r>
            <a:r>
              <a:rPr lang="en-US" sz="2400" dirty="0"/>
              <a:t> !</a:t>
            </a:r>
            <a:r>
              <a:rPr lang="en-US" sz="2400" dirty="0">
                <a:solidFill>
                  <a:srgbClr val="00B0F0"/>
                </a:solidFill>
              </a:rPr>
              <a:t>visited</a:t>
            </a:r>
            <a:r>
              <a:rPr lang="en-US" sz="2400" dirty="0"/>
              <a:t>[c]</a:t>
            </a:r>
          </a:p>
          <a:p>
            <a:r>
              <a:rPr lang="en-US" sz="2400" dirty="0"/>
              <a:t>                    </a:t>
            </a:r>
            <a:r>
              <a:rPr lang="en-US" sz="2400" dirty="0" err="1">
                <a:solidFill>
                  <a:srgbClr val="00B0F0"/>
                </a:solidFill>
              </a:rPr>
              <a:t>toVisit</a:t>
            </a:r>
            <a:r>
              <a:rPr lang="en-US" sz="2400" dirty="0" err="1"/>
              <a:t>.add</a:t>
            </a:r>
            <a:r>
              <a:rPr lang="en-US" sz="2400" dirty="0"/>
              <a:t>(c)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645DD0CE-ED93-7342-8729-BAC9D55E7401}"/>
              </a:ext>
            </a:extLst>
          </p:cNvPr>
          <p:cNvSpPr/>
          <p:nvPr/>
        </p:nvSpPr>
        <p:spPr>
          <a:xfrm>
            <a:off x="717327" y="3407979"/>
            <a:ext cx="3263464" cy="1269124"/>
          </a:xfrm>
          <a:prstGeom prst="rect">
            <a:avLst/>
          </a:prstGeom>
          <a:noFill/>
          <a:ln w="3810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456544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C9FD66-1B86-ED43-8819-F30E32387C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BFS</a:t>
            </a:r>
          </a:p>
        </p:txBody>
      </p:sp>
      <p:grpSp>
        <p:nvGrpSpPr>
          <p:cNvPr id="4" name="Group 4">
            <a:extLst>
              <a:ext uri="{FF2B5EF4-FFF2-40B4-BE49-F238E27FC236}">
                <a16:creationId xmlns:a16="http://schemas.microsoft.com/office/drawing/2014/main" id="{C1F08F95-A06D-4045-92E7-A1A77AC5A85A}"/>
              </a:ext>
            </a:extLst>
          </p:cNvPr>
          <p:cNvGrpSpPr>
            <a:grpSpLocks/>
          </p:cNvGrpSpPr>
          <p:nvPr/>
        </p:nvGrpSpPr>
        <p:grpSpPr bwMode="auto">
          <a:xfrm>
            <a:off x="5733391" y="2645979"/>
            <a:ext cx="533400" cy="533400"/>
            <a:chOff x="1824" y="2736"/>
            <a:chExt cx="336" cy="336"/>
          </a:xfrm>
        </p:grpSpPr>
        <p:sp>
          <p:nvSpPr>
            <p:cNvPr id="5" name="Oval 5">
              <a:extLst>
                <a:ext uri="{FF2B5EF4-FFF2-40B4-BE49-F238E27FC236}">
                  <a16:creationId xmlns:a16="http://schemas.microsoft.com/office/drawing/2014/main" id="{6FA9101E-F062-2340-B5D8-9A0FF8181E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" name="Text Box 6">
              <a:extLst>
                <a:ext uri="{FF2B5EF4-FFF2-40B4-BE49-F238E27FC236}">
                  <a16:creationId xmlns:a16="http://schemas.microsoft.com/office/drawing/2014/main" id="{AFDA1091-2827-AF46-A920-4DDB67711BD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b="1" dirty="0">
                  <a:solidFill>
                    <a:srgbClr val="0000FF"/>
                  </a:solidFill>
                </a:rPr>
                <a:t>B</a:t>
              </a:r>
            </a:p>
          </p:txBody>
        </p:sp>
      </p:grpSp>
      <p:grpSp>
        <p:nvGrpSpPr>
          <p:cNvPr id="7" name="Group 7">
            <a:extLst>
              <a:ext uri="{FF2B5EF4-FFF2-40B4-BE49-F238E27FC236}">
                <a16:creationId xmlns:a16="http://schemas.microsoft.com/office/drawing/2014/main" id="{430B9358-FEEE-594A-BAF4-E65D2B1B01D4}"/>
              </a:ext>
            </a:extLst>
          </p:cNvPr>
          <p:cNvGrpSpPr>
            <a:grpSpLocks/>
          </p:cNvGrpSpPr>
          <p:nvPr/>
        </p:nvGrpSpPr>
        <p:grpSpPr bwMode="auto">
          <a:xfrm>
            <a:off x="4285591" y="3788979"/>
            <a:ext cx="533400" cy="533400"/>
            <a:chOff x="1824" y="2736"/>
            <a:chExt cx="336" cy="336"/>
          </a:xfrm>
        </p:grpSpPr>
        <p:sp>
          <p:nvSpPr>
            <p:cNvPr id="8" name="Oval 8">
              <a:extLst>
                <a:ext uri="{FF2B5EF4-FFF2-40B4-BE49-F238E27FC236}">
                  <a16:creationId xmlns:a16="http://schemas.microsoft.com/office/drawing/2014/main" id="{B204AC84-7BCB-D042-9339-E8793B604C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9" name="Text Box 9">
              <a:extLst>
                <a:ext uri="{FF2B5EF4-FFF2-40B4-BE49-F238E27FC236}">
                  <a16:creationId xmlns:a16="http://schemas.microsoft.com/office/drawing/2014/main" id="{98375CE2-E715-7346-AEC5-4BAF9ACEACD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D</a:t>
              </a:r>
            </a:p>
          </p:txBody>
        </p:sp>
      </p:grpSp>
      <p:grpSp>
        <p:nvGrpSpPr>
          <p:cNvPr id="10" name="Group 10">
            <a:extLst>
              <a:ext uri="{FF2B5EF4-FFF2-40B4-BE49-F238E27FC236}">
                <a16:creationId xmlns:a16="http://schemas.microsoft.com/office/drawing/2014/main" id="{3782A69A-6E0D-514E-AA51-3A54066A15AA}"/>
              </a:ext>
            </a:extLst>
          </p:cNvPr>
          <p:cNvGrpSpPr>
            <a:grpSpLocks/>
          </p:cNvGrpSpPr>
          <p:nvPr/>
        </p:nvGrpSpPr>
        <p:grpSpPr bwMode="auto">
          <a:xfrm>
            <a:off x="5809591" y="3788979"/>
            <a:ext cx="533400" cy="533400"/>
            <a:chOff x="1824" y="2736"/>
            <a:chExt cx="336" cy="336"/>
          </a:xfrm>
        </p:grpSpPr>
        <p:sp>
          <p:nvSpPr>
            <p:cNvPr id="11" name="Oval 11">
              <a:extLst>
                <a:ext uri="{FF2B5EF4-FFF2-40B4-BE49-F238E27FC236}">
                  <a16:creationId xmlns:a16="http://schemas.microsoft.com/office/drawing/2014/main" id="{97DEE53D-F4BA-374E-80E7-77ECB8080D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2" name="Text Box 12">
              <a:extLst>
                <a:ext uri="{FF2B5EF4-FFF2-40B4-BE49-F238E27FC236}">
                  <a16:creationId xmlns:a16="http://schemas.microsoft.com/office/drawing/2014/main" id="{D38B41A2-532E-ED48-8C1B-1B37B80E7D4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E</a:t>
              </a:r>
            </a:p>
          </p:txBody>
        </p:sp>
      </p:grpSp>
      <p:grpSp>
        <p:nvGrpSpPr>
          <p:cNvPr id="13" name="Group 13">
            <a:extLst>
              <a:ext uri="{FF2B5EF4-FFF2-40B4-BE49-F238E27FC236}">
                <a16:creationId xmlns:a16="http://schemas.microsoft.com/office/drawing/2014/main" id="{8406B699-B314-1B44-9D47-A761A1F38CC8}"/>
              </a:ext>
            </a:extLst>
          </p:cNvPr>
          <p:cNvGrpSpPr>
            <a:grpSpLocks/>
          </p:cNvGrpSpPr>
          <p:nvPr/>
        </p:nvGrpSpPr>
        <p:grpSpPr bwMode="auto">
          <a:xfrm>
            <a:off x="7181191" y="3255579"/>
            <a:ext cx="533400" cy="533400"/>
            <a:chOff x="1824" y="2736"/>
            <a:chExt cx="336" cy="336"/>
          </a:xfrm>
        </p:grpSpPr>
        <p:sp>
          <p:nvSpPr>
            <p:cNvPr id="14" name="Oval 14">
              <a:extLst>
                <a:ext uri="{FF2B5EF4-FFF2-40B4-BE49-F238E27FC236}">
                  <a16:creationId xmlns:a16="http://schemas.microsoft.com/office/drawing/2014/main" id="{B905D2DD-CCB7-7C4B-AF51-C5ABF423F7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5" name="Text Box 15">
              <a:extLst>
                <a:ext uri="{FF2B5EF4-FFF2-40B4-BE49-F238E27FC236}">
                  <a16:creationId xmlns:a16="http://schemas.microsoft.com/office/drawing/2014/main" id="{B09E6546-8AD3-7746-930B-FCD8729A492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F</a:t>
              </a:r>
            </a:p>
          </p:txBody>
        </p:sp>
      </p:grpSp>
      <p:grpSp>
        <p:nvGrpSpPr>
          <p:cNvPr id="16" name="Group 16">
            <a:extLst>
              <a:ext uri="{FF2B5EF4-FFF2-40B4-BE49-F238E27FC236}">
                <a16:creationId xmlns:a16="http://schemas.microsoft.com/office/drawing/2014/main" id="{1C5544C6-551C-054A-B85D-3ED338040E8C}"/>
              </a:ext>
            </a:extLst>
          </p:cNvPr>
          <p:cNvGrpSpPr>
            <a:grpSpLocks/>
          </p:cNvGrpSpPr>
          <p:nvPr/>
        </p:nvGrpSpPr>
        <p:grpSpPr bwMode="auto">
          <a:xfrm>
            <a:off x="4285591" y="2722179"/>
            <a:ext cx="533400" cy="533400"/>
            <a:chOff x="1824" y="2736"/>
            <a:chExt cx="336" cy="336"/>
          </a:xfrm>
        </p:grpSpPr>
        <p:sp>
          <p:nvSpPr>
            <p:cNvPr id="17" name="Oval 17">
              <a:extLst>
                <a:ext uri="{FF2B5EF4-FFF2-40B4-BE49-F238E27FC236}">
                  <a16:creationId xmlns:a16="http://schemas.microsoft.com/office/drawing/2014/main" id="{973D53CA-C225-B844-80FA-5971FB6F4C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 b="1">
                <a:solidFill>
                  <a:srgbClr val="0000FF"/>
                </a:solidFill>
              </a:endParaRPr>
            </a:p>
          </p:txBody>
        </p:sp>
        <p:sp>
          <p:nvSpPr>
            <p:cNvPr id="18" name="Text Box 18">
              <a:extLst>
                <a:ext uri="{FF2B5EF4-FFF2-40B4-BE49-F238E27FC236}">
                  <a16:creationId xmlns:a16="http://schemas.microsoft.com/office/drawing/2014/main" id="{CB416E21-9E77-B245-AAAB-FE698114896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dirty="0">
                  <a:solidFill>
                    <a:srgbClr val="0000FF"/>
                  </a:solidFill>
                </a:rPr>
                <a:t>A</a:t>
              </a:r>
            </a:p>
          </p:txBody>
        </p:sp>
      </p:grpSp>
      <p:grpSp>
        <p:nvGrpSpPr>
          <p:cNvPr id="19" name="Group 19">
            <a:extLst>
              <a:ext uri="{FF2B5EF4-FFF2-40B4-BE49-F238E27FC236}">
                <a16:creationId xmlns:a16="http://schemas.microsoft.com/office/drawing/2014/main" id="{A834FD4A-794B-4444-9FD3-CAACAE1A089F}"/>
              </a:ext>
            </a:extLst>
          </p:cNvPr>
          <p:cNvGrpSpPr>
            <a:grpSpLocks/>
          </p:cNvGrpSpPr>
          <p:nvPr/>
        </p:nvGrpSpPr>
        <p:grpSpPr bwMode="auto">
          <a:xfrm>
            <a:off x="7104991" y="2036379"/>
            <a:ext cx="533400" cy="533400"/>
            <a:chOff x="1824" y="2736"/>
            <a:chExt cx="336" cy="336"/>
          </a:xfrm>
        </p:grpSpPr>
        <p:sp>
          <p:nvSpPr>
            <p:cNvPr id="20" name="Oval 20">
              <a:extLst>
                <a:ext uri="{FF2B5EF4-FFF2-40B4-BE49-F238E27FC236}">
                  <a16:creationId xmlns:a16="http://schemas.microsoft.com/office/drawing/2014/main" id="{73339E6E-8C88-4C49-86AA-7A3357895B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1" name="Text Box 21">
              <a:extLst>
                <a:ext uri="{FF2B5EF4-FFF2-40B4-BE49-F238E27FC236}">
                  <a16:creationId xmlns:a16="http://schemas.microsoft.com/office/drawing/2014/main" id="{E7D77F94-495E-484B-B960-3C540BFB61A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C</a:t>
              </a:r>
            </a:p>
          </p:txBody>
        </p:sp>
      </p:grpSp>
      <p:grpSp>
        <p:nvGrpSpPr>
          <p:cNvPr id="22" name="Group 22">
            <a:extLst>
              <a:ext uri="{FF2B5EF4-FFF2-40B4-BE49-F238E27FC236}">
                <a16:creationId xmlns:a16="http://schemas.microsoft.com/office/drawing/2014/main" id="{51DCD3B4-760A-CA4F-87FF-B4709132145E}"/>
              </a:ext>
            </a:extLst>
          </p:cNvPr>
          <p:cNvGrpSpPr>
            <a:grpSpLocks/>
          </p:cNvGrpSpPr>
          <p:nvPr/>
        </p:nvGrpSpPr>
        <p:grpSpPr bwMode="auto">
          <a:xfrm>
            <a:off x="8400391" y="3255579"/>
            <a:ext cx="533400" cy="533400"/>
            <a:chOff x="1824" y="2736"/>
            <a:chExt cx="336" cy="336"/>
          </a:xfrm>
        </p:grpSpPr>
        <p:sp>
          <p:nvSpPr>
            <p:cNvPr id="23" name="Oval 23">
              <a:extLst>
                <a:ext uri="{FF2B5EF4-FFF2-40B4-BE49-F238E27FC236}">
                  <a16:creationId xmlns:a16="http://schemas.microsoft.com/office/drawing/2014/main" id="{5C7A00FE-B978-F645-BC3F-71E9FFDAC1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4" name="Text Box 24">
              <a:extLst>
                <a:ext uri="{FF2B5EF4-FFF2-40B4-BE49-F238E27FC236}">
                  <a16:creationId xmlns:a16="http://schemas.microsoft.com/office/drawing/2014/main" id="{642940A4-22EC-854B-91B8-7F17FE1FB2A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G</a:t>
              </a:r>
            </a:p>
          </p:txBody>
        </p:sp>
      </p:grpSp>
      <p:sp>
        <p:nvSpPr>
          <p:cNvPr id="25" name="Line 25">
            <a:extLst>
              <a:ext uri="{FF2B5EF4-FFF2-40B4-BE49-F238E27FC236}">
                <a16:creationId xmlns:a16="http://schemas.microsoft.com/office/drawing/2014/main" id="{5D16796F-1D85-5441-8486-F966A3D487D0}"/>
              </a:ext>
            </a:extLst>
          </p:cNvPr>
          <p:cNvSpPr>
            <a:spLocks noChangeShapeType="1"/>
          </p:cNvSpPr>
          <p:nvPr/>
        </p:nvSpPr>
        <p:spPr bwMode="auto">
          <a:xfrm>
            <a:off x="4818991" y="2950779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" name="Line 26">
            <a:extLst>
              <a:ext uri="{FF2B5EF4-FFF2-40B4-BE49-F238E27FC236}">
                <a16:creationId xmlns:a16="http://schemas.microsoft.com/office/drawing/2014/main" id="{2A5F56A5-5D31-7343-A354-E6E43DAE2C2A}"/>
              </a:ext>
            </a:extLst>
          </p:cNvPr>
          <p:cNvSpPr>
            <a:spLocks noChangeShapeType="1"/>
          </p:cNvSpPr>
          <p:nvPr/>
        </p:nvSpPr>
        <p:spPr bwMode="auto">
          <a:xfrm>
            <a:off x="4514191" y="3255579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Line 27">
            <a:extLst>
              <a:ext uri="{FF2B5EF4-FFF2-40B4-BE49-F238E27FC236}">
                <a16:creationId xmlns:a16="http://schemas.microsoft.com/office/drawing/2014/main" id="{0D31968F-C6A0-374A-AE5E-20017654FDCD}"/>
              </a:ext>
            </a:extLst>
          </p:cNvPr>
          <p:cNvSpPr>
            <a:spLocks noChangeShapeType="1"/>
          </p:cNvSpPr>
          <p:nvPr/>
        </p:nvSpPr>
        <p:spPr bwMode="auto">
          <a:xfrm>
            <a:off x="4818991" y="4093779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Line 28">
            <a:extLst>
              <a:ext uri="{FF2B5EF4-FFF2-40B4-BE49-F238E27FC236}">
                <a16:creationId xmlns:a16="http://schemas.microsoft.com/office/drawing/2014/main" id="{2D2D46BF-984E-D649-AD56-909E741D3C7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038191" y="3179379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Line 29">
            <a:extLst>
              <a:ext uri="{FF2B5EF4-FFF2-40B4-BE49-F238E27FC236}">
                <a16:creationId xmlns:a16="http://schemas.microsoft.com/office/drawing/2014/main" id="{FED5F19B-7799-304A-BFFC-5C38E70831D2}"/>
              </a:ext>
            </a:extLst>
          </p:cNvPr>
          <p:cNvSpPr>
            <a:spLocks noChangeShapeType="1"/>
          </p:cNvSpPr>
          <p:nvPr/>
        </p:nvSpPr>
        <p:spPr bwMode="auto">
          <a:xfrm>
            <a:off x="4742791" y="3179379"/>
            <a:ext cx="1143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" name="Line 30">
            <a:extLst>
              <a:ext uri="{FF2B5EF4-FFF2-40B4-BE49-F238E27FC236}">
                <a16:creationId xmlns:a16="http://schemas.microsoft.com/office/drawing/2014/main" id="{FBCD2680-6963-4141-AAF0-06EE906AE8D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266791" y="2417379"/>
            <a:ext cx="838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Line 31">
            <a:extLst>
              <a:ext uri="{FF2B5EF4-FFF2-40B4-BE49-F238E27FC236}">
                <a16:creationId xmlns:a16="http://schemas.microsoft.com/office/drawing/2014/main" id="{DAA33BA3-01A5-5B4E-BAFA-C06AA0B5DE7B}"/>
              </a:ext>
            </a:extLst>
          </p:cNvPr>
          <p:cNvSpPr>
            <a:spLocks noChangeShapeType="1"/>
          </p:cNvSpPr>
          <p:nvPr/>
        </p:nvSpPr>
        <p:spPr bwMode="auto">
          <a:xfrm>
            <a:off x="6266791" y="3026979"/>
            <a:ext cx="914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" name="Line 32">
            <a:extLst>
              <a:ext uri="{FF2B5EF4-FFF2-40B4-BE49-F238E27FC236}">
                <a16:creationId xmlns:a16="http://schemas.microsoft.com/office/drawing/2014/main" id="{430D6BE2-D3CA-754A-8D9D-721582002E4D}"/>
              </a:ext>
            </a:extLst>
          </p:cNvPr>
          <p:cNvSpPr>
            <a:spLocks noChangeShapeType="1"/>
          </p:cNvSpPr>
          <p:nvPr/>
        </p:nvSpPr>
        <p:spPr bwMode="auto">
          <a:xfrm>
            <a:off x="7714591" y="3484179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" name="Text Box 31">
            <a:extLst>
              <a:ext uri="{FF2B5EF4-FFF2-40B4-BE49-F238E27FC236}">
                <a16:creationId xmlns:a16="http://schemas.microsoft.com/office/drawing/2014/main" id="{B1E1926D-434E-E64F-BE57-49AFE0B305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862" y="5500687"/>
            <a:ext cx="632806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 err="1"/>
              <a:t>toVisit</a:t>
            </a:r>
            <a:r>
              <a:rPr lang="en-US" altLang="en-US" sz="2800" dirty="0"/>
              <a:t>-queue: D E </a:t>
            </a:r>
            <a:r>
              <a:rPr lang="en-US" altLang="en-US" sz="2800" dirty="0">
                <a:solidFill>
                  <a:srgbClr val="0000FF"/>
                </a:solidFill>
              </a:rPr>
              <a:t>C E F</a:t>
            </a:r>
          </a:p>
        </p:txBody>
      </p:sp>
      <p:sp>
        <p:nvSpPr>
          <p:cNvPr id="35" name="Text Box 37">
            <a:extLst>
              <a:ext uri="{FF2B5EF4-FFF2-40B4-BE49-F238E27FC236}">
                <a16:creationId xmlns:a16="http://schemas.microsoft.com/office/drawing/2014/main" id="{04848CE0-C0B3-9146-9C7C-49CDF42F17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0144" y="6019800"/>
            <a:ext cx="3200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/>
              <a:t>visited: A </a:t>
            </a:r>
            <a:r>
              <a:rPr lang="en-US" altLang="en-US" sz="2800" dirty="0">
                <a:solidFill>
                  <a:srgbClr val="0000FF"/>
                </a:solidFill>
              </a:rPr>
              <a:t>B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BCE27E2-6D1B-3249-83AC-60CCA07EE437}"/>
              </a:ext>
            </a:extLst>
          </p:cNvPr>
          <p:cNvSpPr txBox="1"/>
          <p:nvPr/>
        </p:nvSpPr>
        <p:spPr>
          <a:xfrm>
            <a:off x="5047591" y="5654592"/>
            <a:ext cx="3619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9E00"/>
                </a:solidFill>
              </a:rPr>
              <a:t>Notice that we do add E again to </a:t>
            </a:r>
            <a:r>
              <a:rPr lang="en-US" dirty="0" err="1">
                <a:solidFill>
                  <a:srgbClr val="FF9E00"/>
                </a:solidFill>
              </a:rPr>
              <a:t>toVisit</a:t>
            </a:r>
            <a:r>
              <a:rPr lang="en-US" dirty="0">
                <a:solidFill>
                  <a:srgbClr val="FF9E00"/>
                </a:solidFill>
              </a:rPr>
              <a:t> since we haven’t visited it yet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7BB2B706-50FC-6D4D-9775-8AD284CD75DE}"/>
              </a:ext>
            </a:extLst>
          </p:cNvPr>
          <p:cNvSpPr txBox="1"/>
          <p:nvPr/>
        </p:nvSpPr>
        <p:spPr>
          <a:xfrm>
            <a:off x="36142" y="1552730"/>
            <a:ext cx="394465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C00000"/>
                </a:solidFill>
              </a:rPr>
              <a:t>graphSearch</a:t>
            </a:r>
            <a:r>
              <a:rPr lang="en-US" sz="2400" dirty="0"/>
              <a:t>( </a:t>
            </a:r>
            <a:r>
              <a:rPr lang="en-US" sz="2400" dirty="0" err="1">
                <a:solidFill>
                  <a:srgbClr val="00B0F0"/>
                </a:solidFill>
              </a:rPr>
              <a:t>toVisit</a:t>
            </a:r>
            <a:r>
              <a:rPr lang="en-US" sz="2400" dirty="0"/>
              <a:t> )</a:t>
            </a:r>
          </a:p>
          <a:p>
            <a:r>
              <a:rPr lang="en-US" sz="2400" dirty="0"/>
              <a:t>    </a:t>
            </a:r>
            <a:r>
              <a:rPr lang="en-US" sz="2400" dirty="0">
                <a:solidFill>
                  <a:srgbClr val="0000FF"/>
                </a:solidFill>
              </a:rPr>
              <a:t>while</a:t>
            </a:r>
            <a:r>
              <a:rPr lang="en-US" sz="2400" dirty="0"/>
              <a:t> !</a:t>
            </a:r>
            <a:r>
              <a:rPr lang="en-US" sz="2400" dirty="0" err="1">
                <a:solidFill>
                  <a:srgbClr val="00B0F0"/>
                </a:solidFill>
              </a:rPr>
              <a:t>toVisit</a:t>
            </a:r>
            <a:r>
              <a:rPr lang="en-US" sz="2400" dirty="0" err="1"/>
              <a:t>.empty</a:t>
            </a:r>
            <a:r>
              <a:rPr lang="en-US" sz="2400" dirty="0"/>
              <a:t>()</a:t>
            </a:r>
          </a:p>
          <a:p>
            <a:r>
              <a:rPr lang="en-US" sz="2400" dirty="0"/>
              <a:t>        </a:t>
            </a:r>
            <a:r>
              <a:rPr lang="en-US" sz="2400" dirty="0">
                <a:solidFill>
                  <a:srgbClr val="00B0F0"/>
                </a:solidFill>
              </a:rPr>
              <a:t>v</a:t>
            </a:r>
            <a:r>
              <a:rPr lang="en-US" sz="2400" dirty="0"/>
              <a:t> = </a:t>
            </a:r>
            <a:r>
              <a:rPr lang="en-US" sz="2400" dirty="0" err="1">
                <a:solidFill>
                  <a:srgbClr val="00B0F0"/>
                </a:solidFill>
              </a:rPr>
              <a:t>toVisit</a:t>
            </a:r>
            <a:r>
              <a:rPr lang="en-US" sz="2400" dirty="0" err="1"/>
              <a:t>.remove</a:t>
            </a:r>
            <a:r>
              <a:rPr lang="en-US" sz="2400" dirty="0"/>
              <a:t>()</a:t>
            </a:r>
          </a:p>
          <a:p>
            <a:r>
              <a:rPr lang="en-US" sz="2400" dirty="0"/>
              <a:t>        </a:t>
            </a:r>
            <a:r>
              <a:rPr lang="en-US" sz="2400" dirty="0">
                <a:solidFill>
                  <a:srgbClr val="0000FF"/>
                </a:solidFill>
              </a:rPr>
              <a:t>if</a:t>
            </a:r>
            <a:r>
              <a:rPr lang="en-US" sz="2400" dirty="0"/>
              <a:t> !</a:t>
            </a:r>
            <a:r>
              <a:rPr lang="en-US" sz="2400" dirty="0">
                <a:solidFill>
                  <a:srgbClr val="00B0F0"/>
                </a:solidFill>
              </a:rPr>
              <a:t>visited</a:t>
            </a:r>
            <a:r>
              <a:rPr lang="en-US" sz="2400" dirty="0"/>
              <a:t>[v]</a:t>
            </a:r>
          </a:p>
          <a:p>
            <a:r>
              <a:rPr lang="en-US" sz="2400" dirty="0">
                <a:solidFill>
                  <a:srgbClr val="00B0F0"/>
                </a:solidFill>
              </a:rPr>
              <a:t>            visited</a:t>
            </a:r>
            <a:r>
              <a:rPr lang="en-US" sz="2400" dirty="0"/>
              <a:t>[v] = true          </a:t>
            </a:r>
          </a:p>
          <a:p>
            <a:r>
              <a:rPr lang="en-US" sz="2400" dirty="0">
                <a:solidFill>
                  <a:srgbClr val="0000FF"/>
                </a:solidFill>
              </a:rPr>
              <a:t>            for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00B0F0"/>
                </a:solidFill>
              </a:rPr>
              <a:t>c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0000FF"/>
                </a:solidFill>
              </a:rPr>
              <a:t>in</a:t>
            </a:r>
            <a:r>
              <a:rPr lang="en-US" sz="2400" dirty="0"/>
              <a:t> </a:t>
            </a:r>
            <a:r>
              <a:rPr lang="en-US" sz="2400" dirty="0" err="1">
                <a:solidFill>
                  <a:srgbClr val="00B0F0"/>
                </a:solidFill>
              </a:rPr>
              <a:t>v</a:t>
            </a:r>
            <a:r>
              <a:rPr lang="en-US" sz="2400" dirty="0" err="1"/>
              <a:t>.getAdjacent</a:t>
            </a:r>
            <a:r>
              <a:rPr lang="en-US" sz="2400" dirty="0"/>
              <a:t>()</a:t>
            </a:r>
          </a:p>
          <a:p>
            <a:r>
              <a:rPr lang="en-US" sz="2400" dirty="0"/>
              <a:t>                </a:t>
            </a:r>
            <a:r>
              <a:rPr lang="en-US" sz="2400" dirty="0">
                <a:solidFill>
                  <a:srgbClr val="0000FF"/>
                </a:solidFill>
              </a:rPr>
              <a:t>if</a:t>
            </a:r>
            <a:r>
              <a:rPr lang="en-US" sz="2400" dirty="0"/>
              <a:t> !</a:t>
            </a:r>
            <a:r>
              <a:rPr lang="en-US" sz="2400" dirty="0">
                <a:solidFill>
                  <a:srgbClr val="00B0F0"/>
                </a:solidFill>
              </a:rPr>
              <a:t>visited</a:t>
            </a:r>
            <a:r>
              <a:rPr lang="en-US" sz="2400" dirty="0"/>
              <a:t>[c]</a:t>
            </a:r>
          </a:p>
          <a:p>
            <a:r>
              <a:rPr lang="en-US" sz="2400" dirty="0"/>
              <a:t>                    </a:t>
            </a:r>
            <a:r>
              <a:rPr lang="en-US" sz="2400" dirty="0" err="1">
                <a:solidFill>
                  <a:srgbClr val="00B0F0"/>
                </a:solidFill>
              </a:rPr>
              <a:t>toVisit</a:t>
            </a:r>
            <a:r>
              <a:rPr lang="en-US" sz="2400" dirty="0" err="1"/>
              <a:t>.add</a:t>
            </a:r>
            <a:r>
              <a:rPr lang="en-US" sz="2400" dirty="0"/>
              <a:t>(c)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35722A88-39DE-7149-B543-5EDE8465CE66}"/>
              </a:ext>
            </a:extLst>
          </p:cNvPr>
          <p:cNvSpPr/>
          <p:nvPr/>
        </p:nvSpPr>
        <p:spPr>
          <a:xfrm>
            <a:off x="717327" y="3407979"/>
            <a:ext cx="3263464" cy="1269124"/>
          </a:xfrm>
          <a:prstGeom prst="rect">
            <a:avLst/>
          </a:prstGeom>
          <a:noFill/>
          <a:ln w="3810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074825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C9FD66-1B86-ED43-8819-F30E32387C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BFS</a:t>
            </a:r>
          </a:p>
        </p:txBody>
      </p:sp>
      <p:grpSp>
        <p:nvGrpSpPr>
          <p:cNvPr id="4" name="Group 4">
            <a:extLst>
              <a:ext uri="{FF2B5EF4-FFF2-40B4-BE49-F238E27FC236}">
                <a16:creationId xmlns:a16="http://schemas.microsoft.com/office/drawing/2014/main" id="{C1F08F95-A06D-4045-92E7-A1A77AC5A85A}"/>
              </a:ext>
            </a:extLst>
          </p:cNvPr>
          <p:cNvGrpSpPr>
            <a:grpSpLocks/>
          </p:cNvGrpSpPr>
          <p:nvPr/>
        </p:nvGrpSpPr>
        <p:grpSpPr bwMode="auto">
          <a:xfrm>
            <a:off x="5733391" y="2645979"/>
            <a:ext cx="533400" cy="533400"/>
            <a:chOff x="1824" y="2736"/>
            <a:chExt cx="336" cy="336"/>
          </a:xfrm>
        </p:grpSpPr>
        <p:sp>
          <p:nvSpPr>
            <p:cNvPr id="5" name="Oval 5">
              <a:extLst>
                <a:ext uri="{FF2B5EF4-FFF2-40B4-BE49-F238E27FC236}">
                  <a16:creationId xmlns:a16="http://schemas.microsoft.com/office/drawing/2014/main" id="{6FA9101E-F062-2340-B5D8-9A0FF8181E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" name="Text Box 6">
              <a:extLst>
                <a:ext uri="{FF2B5EF4-FFF2-40B4-BE49-F238E27FC236}">
                  <a16:creationId xmlns:a16="http://schemas.microsoft.com/office/drawing/2014/main" id="{AFDA1091-2827-AF46-A920-4DDB67711BD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dirty="0">
                  <a:solidFill>
                    <a:srgbClr val="0000FF"/>
                  </a:solidFill>
                </a:rPr>
                <a:t>B</a:t>
              </a:r>
            </a:p>
          </p:txBody>
        </p:sp>
      </p:grpSp>
      <p:grpSp>
        <p:nvGrpSpPr>
          <p:cNvPr id="7" name="Group 7">
            <a:extLst>
              <a:ext uri="{FF2B5EF4-FFF2-40B4-BE49-F238E27FC236}">
                <a16:creationId xmlns:a16="http://schemas.microsoft.com/office/drawing/2014/main" id="{430B9358-FEEE-594A-BAF4-E65D2B1B01D4}"/>
              </a:ext>
            </a:extLst>
          </p:cNvPr>
          <p:cNvGrpSpPr>
            <a:grpSpLocks/>
          </p:cNvGrpSpPr>
          <p:nvPr/>
        </p:nvGrpSpPr>
        <p:grpSpPr bwMode="auto">
          <a:xfrm>
            <a:off x="4285591" y="3788979"/>
            <a:ext cx="533400" cy="533400"/>
            <a:chOff x="1824" y="2736"/>
            <a:chExt cx="336" cy="336"/>
          </a:xfrm>
        </p:grpSpPr>
        <p:sp>
          <p:nvSpPr>
            <p:cNvPr id="8" name="Oval 8">
              <a:extLst>
                <a:ext uri="{FF2B5EF4-FFF2-40B4-BE49-F238E27FC236}">
                  <a16:creationId xmlns:a16="http://schemas.microsoft.com/office/drawing/2014/main" id="{B204AC84-7BCB-D042-9339-E8793B604C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9" name="Text Box 9">
              <a:extLst>
                <a:ext uri="{FF2B5EF4-FFF2-40B4-BE49-F238E27FC236}">
                  <a16:creationId xmlns:a16="http://schemas.microsoft.com/office/drawing/2014/main" id="{98375CE2-E715-7346-AEC5-4BAF9ACEACD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D</a:t>
              </a:r>
            </a:p>
          </p:txBody>
        </p:sp>
      </p:grpSp>
      <p:grpSp>
        <p:nvGrpSpPr>
          <p:cNvPr id="10" name="Group 10">
            <a:extLst>
              <a:ext uri="{FF2B5EF4-FFF2-40B4-BE49-F238E27FC236}">
                <a16:creationId xmlns:a16="http://schemas.microsoft.com/office/drawing/2014/main" id="{3782A69A-6E0D-514E-AA51-3A54066A15AA}"/>
              </a:ext>
            </a:extLst>
          </p:cNvPr>
          <p:cNvGrpSpPr>
            <a:grpSpLocks/>
          </p:cNvGrpSpPr>
          <p:nvPr/>
        </p:nvGrpSpPr>
        <p:grpSpPr bwMode="auto">
          <a:xfrm>
            <a:off x="5809591" y="3788979"/>
            <a:ext cx="533400" cy="533400"/>
            <a:chOff x="1824" y="2736"/>
            <a:chExt cx="336" cy="336"/>
          </a:xfrm>
        </p:grpSpPr>
        <p:sp>
          <p:nvSpPr>
            <p:cNvPr id="11" name="Oval 11">
              <a:extLst>
                <a:ext uri="{FF2B5EF4-FFF2-40B4-BE49-F238E27FC236}">
                  <a16:creationId xmlns:a16="http://schemas.microsoft.com/office/drawing/2014/main" id="{97DEE53D-F4BA-374E-80E7-77ECB8080D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2" name="Text Box 12">
              <a:extLst>
                <a:ext uri="{FF2B5EF4-FFF2-40B4-BE49-F238E27FC236}">
                  <a16:creationId xmlns:a16="http://schemas.microsoft.com/office/drawing/2014/main" id="{D38B41A2-532E-ED48-8C1B-1B37B80E7D4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E</a:t>
              </a:r>
            </a:p>
          </p:txBody>
        </p:sp>
      </p:grpSp>
      <p:grpSp>
        <p:nvGrpSpPr>
          <p:cNvPr id="13" name="Group 13">
            <a:extLst>
              <a:ext uri="{FF2B5EF4-FFF2-40B4-BE49-F238E27FC236}">
                <a16:creationId xmlns:a16="http://schemas.microsoft.com/office/drawing/2014/main" id="{8406B699-B314-1B44-9D47-A761A1F38CC8}"/>
              </a:ext>
            </a:extLst>
          </p:cNvPr>
          <p:cNvGrpSpPr>
            <a:grpSpLocks/>
          </p:cNvGrpSpPr>
          <p:nvPr/>
        </p:nvGrpSpPr>
        <p:grpSpPr bwMode="auto">
          <a:xfrm>
            <a:off x="7181191" y="3255579"/>
            <a:ext cx="533400" cy="533400"/>
            <a:chOff x="1824" y="2736"/>
            <a:chExt cx="336" cy="336"/>
          </a:xfrm>
        </p:grpSpPr>
        <p:sp>
          <p:nvSpPr>
            <p:cNvPr id="14" name="Oval 14">
              <a:extLst>
                <a:ext uri="{FF2B5EF4-FFF2-40B4-BE49-F238E27FC236}">
                  <a16:creationId xmlns:a16="http://schemas.microsoft.com/office/drawing/2014/main" id="{B905D2DD-CCB7-7C4B-AF51-C5ABF423F7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5" name="Text Box 15">
              <a:extLst>
                <a:ext uri="{FF2B5EF4-FFF2-40B4-BE49-F238E27FC236}">
                  <a16:creationId xmlns:a16="http://schemas.microsoft.com/office/drawing/2014/main" id="{B09E6546-8AD3-7746-930B-FCD8729A492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F</a:t>
              </a:r>
            </a:p>
          </p:txBody>
        </p:sp>
      </p:grpSp>
      <p:grpSp>
        <p:nvGrpSpPr>
          <p:cNvPr id="16" name="Group 16">
            <a:extLst>
              <a:ext uri="{FF2B5EF4-FFF2-40B4-BE49-F238E27FC236}">
                <a16:creationId xmlns:a16="http://schemas.microsoft.com/office/drawing/2014/main" id="{1C5544C6-551C-054A-B85D-3ED338040E8C}"/>
              </a:ext>
            </a:extLst>
          </p:cNvPr>
          <p:cNvGrpSpPr>
            <a:grpSpLocks/>
          </p:cNvGrpSpPr>
          <p:nvPr/>
        </p:nvGrpSpPr>
        <p:grpSpPr bwMode="auto">
          <a:xfrm>
            <a:off x="4285591" y="2722179"/>
            <a:ext cx="533400" cy="533400"/>
            <a:chOff x="1824" y="2736"/>
            <a:chExt cx="336" cy="336"/>
          </a:xfrm>
        </p:grpSpPr>
        <p:sp>
          <p:nvSpPr>
            <p:cNvPr id="17" name="Oval 17">
              <a:extLst>
                <a:ext uri="{FF2B5EF4-FFF2-40B4-BE49-F238E27FC236}">
                  <a16:creationId xmlns:a16="http://schemas.microsoft.com/office/drawing/2014/main" id="{973D53CA-C225-B844-80FA-5971FB6F4C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 b="1">
                <a:solidFill>
                  <a:srgbClr val="0000FF"/>
                </a:solidFill>
              </a:endParaRPr>
            </a:p>
          </p:txBody>
        </p:sp>
        <p:sp>
          <p:nvSpPr>
            <p:cNvPr id="18" name="Text Box 18">
              <a:extLst>
                <a:ext uri="{FF2B5EF4-FFF2-40B4-BE49-F238E27FC236}">
                  <a16:creationId xmlns:a16="http://schemas.microsoft.com/office/drawing/2014/main" id="{CB416E21-9E77-B245-AAAB-FE698114896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dirty="0">
                  <a:solidFill>
                    <a:srgbClr val="0000FF"/>
                  </a:solidFill>
                </a:rPr>
                <a:t>A</a:t>
              </a:r>
            </a:p>
          </p:txBody>
        </p:sp>
      </p:grpSp>
      <p:grpSp>
        <p:nvGrpSpPr>
          <p:cNvPr id="19" name="Group 19">
            <a:extLst>
              <a:ext uri="{FF2B5EF4-FFF2-40B4-BE49-F238E27FC236}">
                <a16:creationId xmlns:a16="http://schemas.microsoft.com/office/drawing/2014/main" id="{A834FD4A-794B-4444-9FD3-CAACAE1A089F}"/>
              </a:ext>
            </a:extLst>
          </p:cNvPr>
          <p:cNvGrpSpPr>
            <a:grpSpLocks/>
          </p:cNvGrpSpPr>
          <p:nvPr/>
        </p:nvGrpSpPr>
        <p:grpSpPr bwMode="auto">
          <a:xfrm>
            <a:off x="7104991" y="2036379"/>
            <a:ext cx="533400" cy="533400"/>
            <a:chOff x="1824" y="2736"/>
            <a:chExt cx="336" cy="336"/>
          </a:xfrm>
        </p:grpSpPr>
        <p:sp>
          <p:nvSpPr>
            <p:cNvPr id="20" name="Oval 20">
              <a:extLst>
                <a:ext uri="{FF2B5EF4-FFF2-40B4-BE49-F238E27FC236}">
                  <a16:creationId xmlns:a16="http://schemas.microsoft.com/office/drawing/2014/main" id="{73339E6E-8C88-4C49-86AA-7A3357895B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1" name="Text Box 21">
              <a:extLst>
                <a:ext uri="{FF2B5EF4-FFF2-40B4-BE49-F238E27FC236}">
                  <a16:creationId xmlns:a16="http://schemas.microsoft.com/office/drawing/2014/main" id="{E7D77F94-495E-484B-B960-3C540BFB61A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C</a:t>
              </a:r>
            </a:p>
          </p:txBody>
        </p:sp>
      </p:grpSp>
      <p:grpSp>
        <p:nvGrpSpPr>
          <p:cNvPr id="22" name="Group 22">
            <a:extLst>
              <a:ext uri="{FF2B5EF4-FFF2-40B4-BE49-F238E27FC236}">
                <a16:creationId xmlns:a16="http://schemas.microsoft.com/office/drawing/2014/main" id="{51DCD3B4-760A-CA4F-87FF-B4709132145E}"/>
              </a:ext>
            </a:extLst>
          </p:cNvPr>
          <p:cNvGrpSpPr>
            <a:grpSpLocks/>
          </p:cNvGrpSpPr>
          <p:nvPr/>
        </p:nvGrpSpPr>
        <p:grpSpPr bwMode="auto">
          <a:xfrm>
            <a:off x="8400391" y="3255579"/>
            <a:ext cx="533400" cy="533400"/>
            <a:chOff x="1824" y="2736"/>
            <a:chExt cx="336" cy="336"/>
          </a:xfrm>
        </p:grpSpPr>
        <p:sp>
          <p:nvSpPr>
            <p:cNvPr id="23" name="Oval 23">
              <a:extLst>
                <a:ext uri="{FF2B5EF4-FFF2-40B4-BE49-F238E27FC236}">
                  <a16:creationId xmlns:a16="http://schemas.microsoft.com/office/drawing/2014/main" id="{5C7A00FE-B978-F645-BC3F-71E9FFDAC1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4" name="Text Box 24">
              <a:extLst>
                <a:ext uri="{FF2B5EF4-FFF2-40B4-BE49-F238E27FC236}">
                  <a16:creationId xmlns:a16="http://schemas.microsoft.com/office/drawing/2014/main" id="{642940A4-22EC-854B-91B8-7F17FE1FB2A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G</a:t>
              </a:r>
            </a:p>
          </p:txBody>
        </p:sp>
      </p:grpSp>
      <p:sp>
        <p:nvSpPr>
          <p:cNvPr id="25" name="Line 25">
            <a:extLst>
              <a:ext uri="{FF2B5EF4-FFF2-40B4-BE49-F238E27FC236}">
                <a16:creationId xmlns:a16="http://schemas.microsoft.com/office/drawing/2014/main" id="{5D16796F-1D85-5441-8486-F966A3D487D0}"/>
              </a:ext>
            </a:extLst>
          </p:cNvPr>
          <p:cNvSpPr>
            <a:spLocks noChangeShapeType="1"/>
          </p:cNvSpPr>
          <p:nvPr/>
        </p:nvSpPr>
        <p:spPr bwMode="auto">
          <a:xfrm>
            <a:off x="4818991" y="2950779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" name="Line 26">
            <a:extLst>
              <a:ext uri="{FF2B5EF4-FFF2-40B4-BE49-F238E27FC236}">
                <a16:creationId xmlns:a16="http://schemas.microsoft.com/office/drawing/2014/main" id="{2A5F56A5-5D31-7343-A354-E6E43DAE2C2A}"/>
              </a:ext>
            </a:extLst>
          </p:cNvPr>
          <p:cNvSpPr>
            <a:spLocks noChangeShapeType="1"/>
          </p:cNvSpPr>
          <p:nvPr/>
        </p:nvSpPr>
        <p:spPr bwMode="auto">
          <a:xfrm>
            <a:off x="4514191" y="3255579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Line 27">
            <a:extLst>
              <a:ext uri="{FF2B5EF4-FFF2-40B4-BE49-F238E27FC236}">
                <a16:creationId xmlns:a16="http://schemas.microsoft.com/office/drawing/2014/main" id="{0D31968F-C6A0-374A-AE5E-20017654FDCD}"/>
              </a:ext>
            </a:extLst>
          </p:cNvPr>
          <p:cNvSpPr>
            <a:spLocks noChangeShapeType="1"/>
          </p:cNvSpPr>
          <p:nvPr/>
        </p:nvSpPr>
        <p:spPr bwMode="auto">
          <a:xfrm>
            <a:off x="4818991" y="4093779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Line 28">
            <a:extLst>
              <a:ext uri="{FF2B5EF4-FFF2-40B4-BE49-F238E27FC236}">
                <a16:creationId xmlns:a16="http://schemas.microsoft.com/office/drawing/2014/main" id="{2D2D46BF-984E-D649-AD56-909E741D3C7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038191" y="3179379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Line 29">
            <a:extLst>
              <a:ext uri="{FF2B5EF4-FFF2-40B4-BE49-F238E27FC236}">
                <a16:creationId xmlns:a16="http://schemas.microsoft.com/office/drawing/2014/main" id="{FED5F19B-7799-304A-BFFC-5C38E70831D2}"/>
              </a:ext>
            </a:extLst>
          </p:cNvPr>
          <p:cNvSpPr>
            <a:spLocks noChangeShapeType="1"/>
          </p:cNvSpPr>
          <p:nvPr/>
        </p:nvSpPr>
        <p:spPr bwMode="auto">
          <a:xfrm>
            <a:off x="4742791" y="3179379"/>
            <a:ext cx="1143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" name="Line 30">
            <a:extLst>
              <a:ext uri="{FF2B5EF4-FFF2-40B4-BE49-F238E27FC236}">
                <a16:creationId xmlns:a16="http://schemas.microsoft.com/office/drawing/2014/main" id="{FBCD2680-6963-4141-AAF0-06EE906AE8D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266791" y="2417379"/>
            <a:ext cx="838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Line 31">
            <a:extLst>
              <a:ext uri="{FF2B5EF4-FFF2-40B4-BE49-F238E27FC236}">
                <a16:creationId xmlns:a16="http://schemas.microsoft.com/office/drawing/2014/main" id="{DAA33BA3-01A5-5B4E-BAFA-C06AA0B5DE7B}"/>
              </a:ext>
            </a:extLst>
          </p:cNvPr>
          <p:cNvSpPr>
            <a:spLocks noChangeShapeType="1"/>
          </p:cNvSpPr>
          <p:nvPr/>
        </p:nvSpPr>
        <p:spPr bwMode="auto">
          <a:xfrm>
            <a:off x="6266791" y="3026979"/>
            <a:ext cx="914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" name="Line 32">
            <a:extLst>
              <a:ext uri="{FF2B5EF4-FFF2-40B4-BE49-F238E27FC236}">
                <a16:creationId xmlns:a16="http://schemas.microsoft.com/office/drawing/2014/main" id="{430D6BE2-D3CA-754A-8D9D-721582002E4D}"/>
              </a:ext>
            </a:extLst>
          </p:cNvPr>
          <p:cNvSpPr>
            <a:spLocks noChangeShapeType="1"/>
          </p:cNvSpPr>
          <p:nvPr/>
        </p:nvSpPr>
        <p:spPr bwMode="auto">
          <a:xfrm>
            <a:off x="7714591" y="3484179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" name="Text Box 31">
            <a:extLst>
              <a:ext uri="{FF2B5EF4-FFF2-40B4-BE49-F238E27FC236}">
                <a16:creationId xmlns:a16="http://schemas.microsoft.com/office/drawing/2014/main" id="{B1E1926D-434E-E64F-BE57-49AFE0B305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862" y="5500687"/>
            <a:ext cx="632806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 err="1"/>
              <a:t>toVisit</a:t>
            </a:r>
            <a:r>
              <a:rPr lang="en-US" altLang="en-US" sz="2800" dirty="0"/>
              <a:t>-queue: D E C E F</a:t>
            </a:r>
          </a:p>
        </p:txBody>
      </p:sp>
      <p:sp>
        <p:nvSpPr>
          <p:cNvPr id="35" name="Text Box 37">
            <a:extLst>
              <a:ext uri="{FF2B5EF4-FFF2-40B4-BE49-F238E27FC236}">
                <a16:creationId xmlns:a16="http://schemas.microsoft.com/office/drawing/2014/main" id="{04848CE0-C0B3-9146-9C7C-49CDF42F17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0144" y="6019800"/>
            <a:ext cx="3200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/>
              <a:t>visited: A B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D9581D75-5F48-3142-A709-F7F519C737E5}"/>
              </a:ext>
            </a:extLst>
          </p:cNvPr>
          <p:cNvSpPr txBox="1"/>
          <p:nvPr/>
        </p:nvSpPr>
        <p:spPr>
          <a:xfrm>
            <a:off x="36142" y="1552730"/>
            <a:ext cx="394465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C00000"/>
                </a:solidFill>
              </a:rPr>
              <a:t>graphSearch</a:t>
            </a:r>
            <a:r>
              <a:rPr lang="en-US" sz="2400" dirty="0"/>
              <a:t>( </a:t>
            </a:r>
            <a:r>
              <a:rPr lang="en-US" sz="2400" dirty="0" err="1">
                <a:solidFill>
                  <a:srgbClr val="00B0F0"/>
                </a:solidFill>
              </a:rPr>
              <a:t>toVisit</a:t>
            </a:r>
            <a:r>
              <a:rPr lang="en-US" sz="2400" dirty="0"/>
              <a:t> )</a:t>
            </a:r>
          </a:p>
          <a:p>
            <a:r>
              <a:rPr lang="en-US" sz="2400" dirty="0"/>
              <a:t>    </a:t>
            </a:r>
            <a:r>
              <a:rPr lang="en-US" sz="2400" dirty="0">
                <a:solidFill>
                  <a:srgbClr val="0000FF"/>
                </a:solidFill>
              </a:rPr>
              <a:t>while</a:t>
            </a:r>
            <a:r>
              <a:rPr lang="en-US" sz="2400" dirty="0"/>
              <a:t> !</a:t>
            </a:r>
            <a:r>
              <a:rPr lang="en-US" sz="2400" dirty="0" err="1">
                <a:solidFill>
                  <a:srgbClr val="00B0F0"/>
                </a:solidFill>
              </a:rPr>
              <a:t>toVisit</a:t>
            </a:r>
            <a:r>
              <a:rPr lang="en-US" sz="2400" dirty="0" err="1"/>
              <a:t>.empty</a:t>
            </a:r>
            <a:r>
              <a:rPr lang="en-US" sz="2400" dirty="0"/>
              <a:t>()</a:t>
            </a:r>
          </a:p>
          <a:p>
            <a:r>
              <a:rPr lang="en-US" sz="2400" dirty="0"/>
              <a:t>        </a:t>
            </a:r>
            <a:r>
              <a:rPr lang="en-US" sz="2400" dirty="0">
                <a:solidFill>
                  <a:srgbClr val="00B0F0"/>
                </a:solidFill>
              </a:rPr>
              <a:t>v</a:t>
            </a:r>
            <a:r>
              <a:rPr lang="en-US" sz="2400" dirty="0"/>
              <a:t> = </a:t>
            </a:r>
            <a:r>
              <a:rPr lang="en-US" sz="2400" dirty="0" err="1">
                <a:solidFill>
                  <a:srgbClr val="00B0F0"/>
                </a:solidFill>
              </a:rPr>
              <a:t>toVisit</a:t>
            </a:r>
            <a:r>
              <a:rPr lang="en-US" sz="2400" dirty="0" err="1"/>
              <a:t>.remove</a:t>
            </a:r>
            <a:r>
              <a:rPr lang="en-US" sz="2400" dirty="0"/>
              <a:t>()</a:t>
            </a:r>
          </a:p>
          <a:p>
            <a:r>
              <a:rPr lang="en-US" sz="2400" dirty="0"/>
              <a:t>        </a:t>
            </a:r>
            <a:r>
              <a:rPr lang="en-US" sz="2400" dirty="0">
                <a:solidFill>
                  <a:srgbClr val="0000FF"/>
                </a:solidFill>
              </a:rPr>
              <a:t>if</a:t>
            </a:r>
            <a:r>
              <a:rPr lang="en-US" sz="2400" dirty="0"/>
              <a:t> !</a:t>
            </a:r>
            <a:r>
              <a:rPr lang="en-US" sz="2400" dirty="0">
                <a:solidFill>
                  <a:srgbClr val="00B0F0"/>
                </a:solidFill>
              </a:rPr>
              <a:t>visited</a:t>
            </a:r>
            <a:r>
              <a:rPr lang="en-US" sz="2400" dirty="0"/>
              <a:t>[v]</a:t>
            </a:r>
          </a:p>
          <a:p>
            <a:r>
              <a:rPr lang="en-US" sz="2400" dirty="0">
                <a:solidFill>
                  <a:srgbClr val="00B0F0"/>
                </a:solidFill>
              </a:rPr>
              <a:t>            visited</a:t>
            </a:r>
            <a:r>
              <a:rPr lang="en-US" sz="2400" dirty="0"/>
              <a:t>[v] = true          </a:t>
            </a:r>
          </a:p>
          <a:p>
            <a:r>
              <a:rPr lang="en-US" sz="2400" dirty="0">
                <a:solidFill>
                  <a:srgbClr val="0000FF"/>
                </a:solidFill>
              </a:rPr>
              <a:t>            for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00B0F0"/>
                </a:solidFill>
              </a:rPr>
              <a:t>c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0000FF"/>
                </a:solidFill>
              </a:rPr>
              <a:t>in</a:t>
            </a:r>
            <a:r>
              <a:rPr lang="en-US" sz="2400" dirty="0"/>
              <a:t> </a:t>
            </a:r>
            <a:r>
              <a:rPr lang="en-US" sz="2400" dirty="0" err="1">
                <a:solidFill>
                  <a:srgbClr val="00B0F0"/>
                </a:solidFill>
              </a:rPr>
              <a:t>v</a:t>
            </a:r>
            <a:r>
              <a:rPr lang="en-US" sz="2400" dirty="0" err="1"/>
              <a:t>.getAdjacent</a:t>
            </a:r>
            <a:r>
              <a:rPr lang="en-US" sz="2400" dirty="0"/>
              <a:t>()</a:t>
            </a:r>
          </a:p>
          <a:p>
            <a:r>
              <a:rPr lang="en-US" sz="2400" dirty="0"/>
              <a:t>                </a:t>
            </a:r>
            <a:r>
              <a:rPr lang="en-US" sz="2400" dirty="0">
                <a:solidFill>
                  <a:srgbClr val="0000FF"/>
                </a:solidFill>
              </a:rPr>
              <a:t>if</a:t>
            </a:r>
            <a:r>
              <a:rPr lang="en-US" sz="2400" dirty="0"/>
              <a:t> !</a:t>
            </a:r>
            <a:r>
              <a:rPr lang="en-US" sz="2400" dirty="0">
                <a:solidFill>
                  <a:srgbClr val="00B0F0"/>
                </a:solidFill>
              </a:rPr>
              <a:t>visited</a:t>
            </a:r>
            <a:r>
              <a:rPr lang="en-US" sz="2400" dirty="0"/>
              <a:t>[c]</a:t>
            </a:r>
          </a:p>
          <a:p>
            <a:r>
              <a:rPr lang="en-US" sz="2400" dirty="0"/>
              <a:t>                    </a:t>
            </a:r>
            <a:r>
              <a:rPr lang="en-US" sz="2400" dirty="0" err="1">
                <a:solidFill>
                  <a:srgbClr val="00B0F0"/>
                </a:solidFill>
              </a:rPr>
              <a:t>toVisit</a:t>
            </a:r>
            <a:r>
              <a:rPr lang="en-US" sz="2400" dirty="0" err="1"/>
              <a:t>.add</a:t>
            </a:r>
            <a:r>
              <a:rPr lang="en-US" sz="2400" dirty="0"/>
              <a:t>(c)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2AF7B377-B08F-8E44-8F15-D2BB8B923373}"/>
              </a:ext>
            </a:extLst>
          </p:cNvPr>
          <p:cNvSpPr/>
          <p:nvPr/>
        </p:nvSpPr>
        <p:spPr>
          <a:xfrm>
            <a:off x="685186" y="2345582"/>
            <a:ext cx="2930373" cy="1118726"/>
          </a:xfrm>
          <a:prstGeom prst="rect">
            <a:avLst/>
          </a:prstGeom>
          <a:noFill/>
          <a:ln w="3810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6028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2">
            <a:extLst>
              <a:ext uri="{FF2B5EF4-FFF2-40B4-BE49-F238E27FC236}">
                <a16:creationId xmlns:a16="http://schemas.microsoft.com/office/drawing/2014/main" id="{0FD67347-FA38-174A-8070-BA3E0D8ABB7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1596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Tree BFS</a:t>
            </a:r>
          </a:p>
        </p:txBody>
      </p:sp>
      <p:grpSp>
        <p:nvGrpSpPr>
          <p:cNvPr id="63490" name="Group 3">
            <a:extLst>
              <a:ext uri="{FF2B5EF4-FFF2-40B4-BE49-F238E27FC236}">
                <a16:creationId xmlns:a16="http://schemas.microsoft.com/office/drawing/2014/main" id="{8E40CC99-6095-9F4D-9452-23425CC55CF7}"/>
              </a:ext>
            </a:extLst>
          </p:cNvPr>
          <p:cNvGrpSpPr>
            <a:grpSpLocks/>
          </p:cNvGrpSpPr>
          <p:nvPr/>
        </p:nvGrpSpPr>
        <p:grpSpPr bwMode="auto">
          <a:xfrm>
            <a:off x="6781800" y="1828800"/>
            <a:ext cx="533400" cy="533400"/>
            <a:chOff x="1824" y="2736"/>
            <a:chExt cx="336" cy="336"/>
          </a:xfrm>
        </p:grpSpPr>
        <p:sp>
          <p:nvSpPr>
            <p:cNvPr id="63518" name="Oval 4">
              <a:extLst>
                <a:ext uri="{FF2B5EF4-FFF2-40B4-BE49-F238E27FC236}">
                  <a16:creationId xmlns:a16="http://schemas.microsoft.com/office/drawing/2014/main" id="{57AA6808-D62F-4A44-A6A0-0B6831E086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3519" name="Text Box 5">
              <a:extLst>
                <a:ext uri="{FF2B5EF4-FFF2-40B4-BE49-F238E27FC236}">
                  <a16:creationId xmlns:a16="http://schemas.microsoft.com/office/drawing/2014/main" id="{5842F0D7-4C8E-444E-947B-2E079C0085C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A</a:t>
              </a:r>
            </a:p>
          </p:txBody>
        </p:sp>
      </p:grpSp>
      <p:grpSp>
        <p:nvGrpSpPr>
          <p:cNvPr id="63491" name="Group 6">
            <a:extLst>
              <a:ext uri="{FF2B5EF4-FFF2-40B4-BE49-F238E27FC236}">
                <a16:creationId xmlns:a16="http://schemas.microsoft.com/office/drawing/2014/main" id="{17481815-7003-7746-8AE1-DE526D914EBF}"/>
              </a:ext>
            </a:extLst>
          </p:cNvPr>
          <p:cNvGrpSpPr>
            <a:grpSpLocks/>
          </p:cNvGrpSpPr>
          <p:nvPr/>
        </p:nvGrpSpPr>
        <p:grpSpPr bwMode="auto">
          <a:xfrm>
            <a:off x="6019800" y="2819400"/>
            <a:ext cx="533400" cy="533400"/>
            <a:chOff x="1824" y="2736"/>
            <a:chExt cx="336" cy="336"/>
          </a:xfrm>
        </p:grpSpPr>
        <p:sp>
          <p:nvSpPr>
            <p:cNvPr id="63516" name="Oval 7">
              <a:extLst>
                <a:ext uri="{FF2B5EF4-FFF2-40B4-BE49-F238E27FC236}">
                  <a16:creationId xmlns:a16="http://schemas.microsoft.com/office/drawing/2014/main" id="{30A1A50D-ADCB-AF4C-A726-FBFA97452D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3517" name="Text Box 8">
              <a:extLst>
                <a:ext uri="{FF2B5EF4-FFF2-40B4-BE49-F238E27FC236}">
                  <a16:creationId xmlns:a16="http://schemas.microsoft.com/office/drawing/2014/main" id="{D04B0DEC-0080-AE40-9293-376D4B48DD0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B</a:t>
              </a:r>
            </a:p>
          </p:txBody>
        </p:sp>
      </p:grpSp>
      <p:grpSp>
        <p:nvGrpSpPr>
          <p:cNvPr id="63492" name="Group 9">
            <a:extLst>
              <a:ext uri="{FF2B5EF4-FFF2-40B4-BE49-F238E27FC236}">
                <a16:creationId xmlns:a16="http://schemas.microsoft.com/office/drawing/2014/main" id="{8C91900C-A4B9-E040-B91F-33753D470300}"/>
              </a:ext>
            </a:extLst>
          </p:cNvPr>
          <p:cNvGrpSpPr>
            <a:grpSpLocks/>
          </p:cNvGrpSpPr>
          <p:nvPr/>
        </p:nvGrpSpPr>
        <p:grpSpPr bwMode="auto">
          <a:xfrm>
            <a:off x="5638800" y="4038600"/>
            <a:ext cx="533400" cy="533400"/>
            <a:chOff x="1824" y="2736"/>
            <a:chExt cx="336" cy="336"/>
          </a:xfrm>
        </p:grpSpPr>
        <p:sp>
          <p:nvSpPr>
            <p:cNvPr id="63514" name="Oval 10">
              <a:extLst>
                <a:ext uri="{FF2B5EF4-FFF2-40B4-BE49-F238E27FC236}">
                  <a16:creationId xmlns:a16="http://schemas.microsoft.com/office/drawing/2014/main" id="{E2DF4779-1482-7B46-9A9A-0301BEF220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3515" name="Text Box 11">
              <a:extLst>
                <a:ext uri="{FF2B5EF4-FFF2-40B4-BE49-F238E27FC236}">
                  <a16:creationId xmlns:a16="http://schemas.microsoft.com/office/drawing/2014/main" id="{6EC27931-DAE4-4B40-B9D6-C5A49652628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C</a:t>
              </a:r>
            </a:p>
          </p:txBody>
        </p:sp>
      </p:grpSp>
      <p:grpSp>
        <p:nvGrpSpPr>
          <p:cNvPr id="63493" name="Group 12">
            <a:extLst>
              <a:ext uri="{FF2B5EF4-FFF2-40B4-BE49-F238E27FC236}">
                <a16:creationId xmlns:a16="http://schemas.microsoft.com/office/drawing/2014/main" id="{D47E112C-A2E6-BD47-A503-FBDF67EEAFE9}"/>
              </a:ext>
            </a:extLst>
          </p:cNvPr>
          <p:cNvGrpSpPr>
            <a:grpSpLocks/>
          </p:cNvGrpSpPr>
          <p:nvPr/>
        </p:nvGrpSpPr>
        <p:grpSpPr bwMode="auto">
          <a:xfrm>
            <a:off x="7848600" y="2819400"/>
            <a:ext cx="533400" cy="533400"/>
            <a:chOff x="1824" y="2736"/>
            <a:chExt cx="336" cy="336"/>
          </a:xfrm>
        </p:grpSpPr>
        <p:sp>
          <p:nvSpPr>
            <p:cNvPr id="63512" name="Oval 13">
              <a:extLst>
                <a:ext uri="{FF2B5EF4-FFF2-40B4-BE49-F238E27FC236}">
                  <a16:creationId xmlns:a16="http://schemas.microsoft.com/office/drawing/2014/main" id="{93B8F36F-70CF-E74D-9A97-B28E2371ED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3513" name="Text Box 14">
              <a:extLst>
                <a:ext uri="{FF2B5EF4-FFF2-40B4-BE49-F238E27FC236}">
                  <a16:creationId xmlns:a16="http://schemas.microsoft.com/office/drawing/2014/main" id="{A9FF7ECB-2888-D04A-9DE5-50F43E4D042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E</a:t>
              </a:r>
            </a:p>
          </p:txBody>
        </p:sp>
      </p:grpSp>
      <p:grpSp>
        <p:nvGrpSpPr>
          <p:cNvPr id="63494" name="Group 15">
            <a:extLst>
              <a:ext uri="{FF2B5EF4-FFF2-40B4-BE49-F238E27FC236}">
                <a16:creationId xmlns:a16="http://schemas.microsoft.com/office/drawing/2014/main" id="{99F98BF5-FB2B-3647-8F17-508D76D00478}"/>
              </a:ext>
            </a:extLst>
          </p:cNvPr>
          <p:cNvGrpSpPr>
            <a:grpSpLocks/>
          </p:cNvGrpSpPr>
          <p:nvPr/>
        </p:nvGrpSpPr>
        <p:grpSpPr bwMode="auto">
          <a:xfrm>
            <a:off x="6858000" y="2895600"/>
            <a:ext cx="533400" cy="533400"/>
            <a:chOff x="1824" y="2736"/>
            <a:chExt cx="336" cy="336"/>
          </a:xfrm>
        </p:grpSpPr>
        <p:sp>
          <p:nvSpPr>
            <p:cNvPr id="63510" name="Oval 16">
              <a:extLst>
                <a:ext uri="{FF2B5EF4-FFF2-40B4-BE49-F238E27FC236}">
                  <a16:creationId xmlns:a16="http://schemas.microsoft.com/office/drawing/2014/main" id="{E6CB1931-545F-AB49-88CD-303D74B75D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3511" name="Text Box 17">
              <a:extLst>
                <a:ext uri="{FF2B5EF4-FFF2-40B4-BE49-F238E27FC236}">
                  <a16:creationId xmlns:a16="http://schemas.microsoft.com/office/drawing/2014/main" id="{22E03F51-FAE9-EF49-BBDF-6BA5F86D413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D</a:t>
              </a:r>
            </a:p>
          </p:txBody>
        </p:sp>
      </p:grpSp>
      <p:sp>
        <p:nvSpPr>
          <p:cNvPr id="63495" name="Line 18">
            <a:extLst>
              <a:ext uri="{FF2B5EF4-FFF2-40B4-BE49-F238E27FC236}">
                <a16:creationId xmlns:a16="http://schemas.microsoft.com/office/drawing/2014/main" id="{8D93CFFA-3466-934F-8073-3C17C9205FA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162800" y="23622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63496" name="Group 19">
            <a:extLst>
              <a:ext uri="{FF2B5EF4-FFF2-40B4-BE49-F238E27FC236}">
                <a16:creationId xmlns:a16="http://schemas.microsoft.com/office/drawing/2014/main" id="{DCB6E008-B5B2-B64E-AE1A-7D2647215475}"/>
              </a:ext>
            </a:extLst>
          </p:cNvPr>
          <p:cNvGrpSpPr>
            <a:grpSpLocks/>
          </p:cNvGrpSpPr>
          <p:nvPr/>
        </p:nvGrpSpPr>
        <p:grpSpPr bwMode="auto">
          <a:xfrm>
            <a:off x="6400800" y="4038600"/>
            <a:ext cx="533400" cy="533400"/>
            <a:chOff x="1824" y="2736"/>
            <a:chExt cx="336" cy="336"/>
          </a:xfrm>
        </p:grpSpPr>
        <p:sp>
          <p:nvSpPr>
            <p:cNvPr id="63508" name="Oval 20">
              <a:extLst>
                <a:ext uri="{FF2B5EF4-FFF2-40B4-BE49-F238E27FC236}">
                  <a16:creationId xmlns:a16="http://schemas.microsoft.com/office/drawing/2014/main" id="{3A465F7F-CE86-314C-ACD9-9D75AC7A79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3509" name="Text Box 21">
              <a:extLst>
                <a:ext uri="{FF2B5EF4-FFF2-40B4-BE49-F238E27FC236}">
                  <a16:creationId xmlns:a16="http://schemas.microsoft.com/office/drawing/2014/main" id="{7A65937A-FD76-5946-BE25-2BCB1F7D163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F</a:t>
              </a:r>
            </a:p>
          </p:txBody>
        </p:sp>
      </p:grpSp>
      <p:grpSp>
        <p:nvGrpSpPr>
          <p:cNvPr id="63497" name="Group 22">
            <a:extLst>
              <a:ext uri="{FF2B5EF4-FFF2-40B4-BE49-F238E27FC236}">
                <a16:creationId xmlns:a16="http://schemas.microsoft.com/office/drawing/2014/main" id="{96DB443B-CFBE-1C4C-A080-3EB6209F8179}"/>
              </a:ext>
            </a:extLst>
          </p:cNvPr>
          <p:cNvGrpSpPr>
            <a:grpSpLocks/>
          </p:cNvGrpSpPr>
          <p:nvPr/>
        </p:nvGrpSpPr>
        <p:grpSpPr bwMode="auto">
          <a:xfrm>
            <a:off x="7924800" y="4038600"/>
            <a:ext cx="533400" cy="533400"/>
            <a:chOff x="1824" y="2736"/>
            <a:chExt cx="336" cy="336"/>
          </a:xfrm>
        </p:grpSpPr>
        <p:sp>
          <p:nvSpPr>
            <p:cNvPr id="63506" name="Oval 23">
              <a:extLst>
                <a:ext uri="{FF2B5EF4-FFF2-40B4-BE49-F238E27FC236}">
                  <a16:creationId xmlns:a16="http://schemas.microsoft.com/office/drawing/2014/main" id="{74A08587-B057-BC42-A52C-1C2C7CF2A3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3507" name="Text Box 24">
              <a:extLst>
                <a:ext uri="{FF2B5EF4-FFF2-40B4-BE49-F238E27FC236}">
                  <a16:creationId xmlns:a16="http://schemas.microsoft.com/office/drawing/2014/main" id="{3F320D62-EF97-3848-94A0-C2C231F5F92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G</a:t>
              </a:r>
            </a:p>
          </p:txBody>
        </p:sp>
      </p:grpSp>
      <p:sp>
        <p:nvSpPr>
          <p:cNvPr id="63498" name="Line 25">
            <a:extLst>
              <a:ext uri="{FF2B5EF4-FFF2-40B4-BE49-F238E27FC236}">
                <a16:creationId xmlns:a16="http://schemas.microsoft.com/office/drawing/2014/main" id="{C7BDF10F-1FA3-4241-ACC2-38DB90AAAC1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400800" y="2286000"/>
            <a:ext cx="457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499" name="Line 26">
            <a:extLst>
              <a:ext uri="{FF2B5EF4-FFF2-40B4-BE49-F238E27FC236}">
                <a16:creationId xmlns:a16="http://schemas.microsoft.com/office/drawing/2014/main" id="{A874BE1E-95CA-D748-BC8B-6FA0171A8DB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943600" y="3352800"/>
            <a:ext cx="228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00" name="Line 27">
            <a:extLst>
              <a:ext uri="{FF2B5EF4-FFF2-40B4-BE49-F238E27FC236}">
                <a16:creationId xmlns:a16="http://schemas.microsoft.com/office/drawing/2014/main" id="{56415375-85BA-6C46-8409-AC201BEA1ED2}"/>
              </a:ext>
            </a:extLst>
          </p:cNvPr>
          <p:cNvSpPr>
            <a:spLocks noChangeShapeType="1"/>
          </p:cNvSpPr>
          <p:nvPr/>
        </p:nvSpPr>
        <p:spPr bwMode="auto">
          <a:xfrm>
            <a:off x="6324600" y="3352800"/>
            <a:ext cx="3048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01" name="Line 28">
            <a:extLst>
              <a:ext uri="{FF2B5EF4-FFF2-40B4-BE49-F238E27FC236}">
                <a16:creationId xmlns:a16="http://schemas.microsoft.com/office/drawing/2014/main" id="{F88F3C18-4DF6-9C4C-B1B0-4D9F76FDA7A7}"/>
              </a:ext>
            </a:extLst>
          </p:cNvPr>
          <p:cNvSpPr>
            <a:spLocks noChangeShapeType="1"/>
          </p:cNvSpPr>
          <p:nvPr/>
        </p:nvSpPr>
        <p:spPr bwMode="auto">
          <a:xfrm>
            <a:off x="7315200" y="2209800"/>
            <a:ext cx="685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02" name="Line 29">
            <a:extLst>
              <a:ext uri="{FF2B5EF4-FFF2-40B4-BE49-F238E27FC236}">
                <a16:creationId xmlns:a16="http://schemas.microsoft.com/office/drawing/2014/main" id="{CCABC929-C491-5240-832C-EB3DF8CD8B21}"/>
              </a:ext>
            </a:extLst>
          </p:cNvPr>
          <p:cNvSpPr>
            <a:spLocks noChangeShapeType="1"/>
          </p:cNvSpPr>
          <p:nvPr/>
        </p:nvSpPr>
        <p:spPr bwMode="auto">
          <a:xfrm>
            <a:off x="8153400" y="33528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04" name="Text Box 31">
            <a:extLst>
              <a:ext uri="{FF2B5EF4-FFF2-40B4-BE49-F238E27FC236}">
                <a16:creationId xmlns:a16="http://schemas.microsoft.com/office/drawing/2014/main" id="{FB3B711E-7974-7A4B-93ED-AEAEF62E83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5410200"/>
            <a:ext cx="3200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/>
              <a:t>q: </a:t>
            </a:r>
            <a:r>
              <a:rPr lang="en-US" altLang="en-US" sz="2800" dirty="0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33" name="Text Box 37">
            <a:extLst>
              <a:ext uri="{FF2B5EF4-FFF2-40B4-BE49-F238E27FC236}">
                <a16:creationId xmlns:a16="http://schemas.microsoft.com/office/drawing/2014/main" id="{8EE66F3F-D193-7445-9BC9-2C61E5C4B9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863" y="5929313"/>
            <a:ext cx="3200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/>
              <a:t>Visited: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F0997B16-40CC-3749-8517-6A136780178A}"/>
              </a:ext>
            </a:extLst>
          </p:cNvPr>
          <p:cNvSpPr txBox="1"/>
          <p:nvPr/>
        </p:nvSpPr>
        <p:spPr>
          <a:xfrm>
            <a:off x="612648" y="1862256"/>
            <a:ext cx="268532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C00000"/>
                </a:solidFill>
              </a:rPr>
              <a:t>treeBFS</a:t>
            </a:r>
            <a:r>
              <a:rPr lang="en-US" sz="2400" dirty="0"/>
              <a:t>( </a:t>
            </a:r>
            <a:r>
              <a:rPr lang="en-US" sz="2400" dirty="0">
                <a:solidFill>
                  <a:srgbClr val="00B0F0"/>
                </a:solidFill>
              </a:rPr>
              <a:t>start</a:t>
            </a:r>
            <a:r>
              <a:rPr lang="en-US" sz="2400" dirty="0"/>
              <a:t> )</a:t>
            </a:r>
          </a:p>
          <a:p>
            <a:r>
              <a:rPr lang="en-US" sz="2400" dirty="0"/>
              <a:t>     </a:t>
            </a:r>
            <a:r>
              <a:rPr lang="en-US" sz="2400" dirty="0">
                <a:solidFill>
                  <a:srgbClr val="00B0F0"/>
                </a:solidFill>
              </a:rPr>
              <a:t>q</a:t>
            </a:r>
            <a:r>
              <a:rPr lang="en-US" sz="2400" dirty="0"/>
              <a:t> = new Queue()</a:t>
            </a:r>
          </a:p>
          <a:p>
            <a:r>
              <a:rPr lang="en-US" sz="2400" dirty="0"/>
              <a:t>     </a:t>
            </a:r>
            <a:r>
              <a:rPr lang="en-US" sz="2400" dirty="0" err="1">
                <a:solidFill>
                  <a:srgbClr val="00B0F0"/>
                </a:solidFill>
              </a:rPr>
              <a:t>q.</a:t>
            </a:r>
            <a:r>
              <a:rPr lang="en-US" sz="2400" dirty="0" err="1"/>
              <a:t>add</a:t>
            </a:r>
            <a:r>
              <a:rPr lang="en-US" sz="2400" dirty="0"/>
              <a:t>(</a:t>
            </a:r>
            <a:r>
              <a:rPr lang="en-US" sz="2400" dirty="0">
                <a:solidFill>
                  <a:srgbClr val="00B0F0"/>
                </a:solidFill>
              </a:rPr>
              <a:t>start</a:t>
            </a:r>
            <a:r>
              <a:rPr lang="en-US" sz="2400" dirty="0"/>
              <a:t>)</a:t>
            </a:r>
          </a:p>
          <a:p>
            <a:r>
              <a:rPr lang="en-US" sz="2400" dirty="0"/>
              <a:t>     </a:t>
            </a:r>
            <a:r>
              <a:rPr lang="en-US" sz="2400" dirty="0" err="1">
                <a:solidFill>
                  <a:srgbClr val="C00000"/>
                </a:solidFill>
              </a:rPr>
              <a:t>treeSearch</a:t>
            </a:r>
            <a:r>
              <a:rPr lang="en-US" sz="2400" dirty="0"/>
              <a:t>(</a:t>
            </a:r>
            <a:r>
              <a:rPr lang="en-US" sz="2400" dirty="0">
                <a:solidFill>
                  <a:srgbClr val="00B0F0"/>
                </a:solidFill>
              </a:rPr>
              <a:t>q</a:t>
            </a:r>
            <a:r>
              <a:rPr lang="en-US" sz="24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731695770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C9FD66-1B86-ED43-8819-F30E32387C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BFS</a:t>
            </a:r>
          </a:p>
        </p:txBody>
      </p:sp>
      <p:grpSp>
        <p:nvGrpSpPr>
          <p:cNvPr id="4" name="Group 4">
            <a:extLst>
              <a:ext uri="{FF2B5EF4-FFF2-40B4-BE49-F238E27FC236}">
                <a16:creationId xmlns:a16="http://schemas.microsoft.com/office/drawing/2014/main" id="{C1F08F95-A06D-4045-92E7-A1A77AC5A85A}"/>
              </a:ext>
            </a:extLst>
          </p:cNvPr>
          <p:cNvGrpSpPr>
            <a:grpSpLocks/>
          </p:cNvGrpSpPr>
          <p:nvPr/>
        </p:nvGrpSpPr>
        <p:grpSpPr bwMode="auto">
          <a:xfrm>
            <a:off x="5733391" y="2645979"/>
            <a:ext cx="533400" cy="533400"/>
            <a:chOff x="1824" y="2736"/>
            <a:chExt cx="336" cy="336"/>
          </a:xfrm>
        </p:grpSpPr>
        <p:sp>
          <p:nvSpPr>
            <p:cNvPr id="5" name="Oval 5">
              <a:extLst>
                <a:ext uri="{FF2B5EF4-FFF2-40B4-BE49-F238E27FC236}">
                  <a16:creationId xmlns:a16="http://schemas.microsoft.com/office/drawing/2014/main" id="{6FA9101E-F062-2340-B5D8-9A0FF8181E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" name="Text Box 6">
              <a:extLst>
                <a:ext uri="{FF2B5EF4-FFF2-40B4-BE49-F238E27FC236}">
                  <a16:creationId xmlns:a16="http://schemas.microsoft.com/office/drawing/2014/main" id="{AFDA1091-2827-AF46-A920-4DDB67711BD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dirty="0">
                  <a:solidFill>
                    <a:srgbClr val="0000FF"/>
                  </a:solidFill>
                </a:rPr>
                <a:t>B</a:t>
              </a:r>
            </a:p>
          </p:txBody>
        </p:sp>
      </p:grpSp>
      <p:grpSp>
        <p:nvGrpSpPr>
          <p:cNvPr id="7" name="Group 7">
            <a:extLst>
              <a:ext uri="{FF2B5EF4-FFF2-40B4-BE49-F238E27FC236}">
                <a16:creationId xmlns:a16="http://schemas.microsoft.com/office/drawing/2014/main" id="{430B9358-FEEE-594A-BAF4-E65D2B1B01D4}"/>
              </a:ext>
            </a:extLst>
          </p:cNvPr>
          <p:cNvGrpSpPr>
            <a:grpSpLocks/>
          </p:cNvGrpSpPr>
          <p:nvPr/>
        </p:nvGrpSpPr>
        <p:grpSpPr bwMode="auto">
          <a:xfrm>
            <a:off x="4285591" y="3788979"/>
            <a:ext cx="533400" cy="533400"/>
            <a:chOff x="1824" y="2736"/>
            <a:chExt cx="336" cy="336"/>
          </a:xfrm>
        </p:grpSpPr>
        <p:sp>
          <p:nvSpPr>
            <p:cNvPr id="8" name="Oval 8">
              <a:extLst>
                <a:ext uri="{FF2B5EF4-FFF2-40B4-BE49-F238E27FC236}">
                  <a16:creationId xmlns:a16="http://schemas.microsoft.com/office/drawing/2014/main" id="{B204AC84-7BCB-D042-9339-E8793B604C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 b="1">
                <a:solidFill>
                  <a:srgbClr val="0000FF"/>
                </a:solidFill>
              </a:endParaRPr>
            </a:p>
          </p:txBody>
        </p:sp>
        <p:sp>
          <p:nvSpPr>
            <p:cNvPr id="9" name="Text Box 9">
              <a:extLst>
                <a:ext uri="{FF2B5EF4-FFF2-40B4-BE49-F238E27FC236}">
                  <a16:creationId xmlns:a16="http://schemas.microsoft.com/office/drawing/2014/main" id="{98375CE2-E715-7346-AEC5-4BAF9ACEACD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b="1">
                  <a:solidFill>
                    <a:srgbClr val="0000FF"/>
                  </a:solidFill>
                </a:rPr>
                <a:t>D</a:t>
              </a:r>
            </a:p>
          </p:txBody>
        </p:sp>
      </p:grpSp>
      <p:grpSp>
        <p:nvGrpSpPr>
          <p:cNvPr id="10" name="Group 10">
            <a:extLst>
              <a:ext uri="{FF2B5EF4-FFF2-40B4-BE49-F238E27FC236}">
                <a16:creationId xmlns:a16="http://schemas.microsoft.com/office/drawing/2014/main" id="{3782A69A-6E0D-514E-AA51-3A54066A15AA}"/>
              </a:ext>
            </a:extLst>
          </p:cNvPr>
          <p:cNvGrpSpPr>
            <a:grpSpLocks/>
          </p:cNvGrpSpPr>
          <p:nvPr/>
        </p:nvGrpSpPr>
        <p:grpSpPr bwMode="auto">
          <a:xfrm>
            <a:off x="5809591" y="3788979"/>
            <a:ext cx="533400" cy="533400"/>
            <a:chOff x="1824" y="2736"/>
            <a:chExt cx="336" cy="336"/>
          </a:xfrm>
        </p:grpSpPr>
        <p:sp>
          <p:nvSpPr>
            <p:cNvPr id="11" name="Oval 11">
              <a:extLst>
                <a:ext uri="{FF2B5EF4-FFF2-40B4-BE49-F238E27FC236}">
                  <a16:creationId xmlns:a16="http://schemas.microsoft.com/office/drawing/2014/main" id="{97DEE53D-F4BA-374E-80E7-77ECB8080D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2" name="Text Box 12">
              <a:extLst>
                <a:ext uri="{FF2B5EF4-FFF2-40B4-BE49-F238E27FC236}">
                  <a16:creationId xmlns:a16="http://schemas.microsoft.com/office/drawing/2014/main" id="{D38B41A2-532E-ED48-8C1B-1B37B80E7D4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E</a:t>
              </a:r>
            </a:p>
          </p:txBody>
        </p:sp>
      </p:grpSp>
      <p:grpSp>
        <p:nvGrpSpPr>
          <p:cNvPr id="13" name="Group 13">
            <a:extLst>
              <a:ext uri="{FF2B5EF4-FFF2-40B4-BE49-F238E27FC236}">
                <a16:creationId xmlns:a16="http://schemas.microsoft.com/office/drawing/2014/main" id="{8406B699-B314-1B44-9D47-A761A1F38CC8}"/>
              </a:ext>
            </a:extLst>
          </p:cNvPr>
          <p:cNvGrpSpPr>
            <a:grpSpLocks/>
          </p:cNvGrpSpPr>
          <p:nvPr/>
        </p:nvGrpSpPr>
        <p:grpSpPr bwMode="auto">
          <a:xfrm>
            <a:off x="7181191" y="3255579"/>
            <a:ext cx="533400" cy="533400"/>
            <a:chOff x="1824" y="2736"/>
            <a:chExt cx="336" cy="336"/>
          </a:xfrm>
        </p:grpSpPr>
        <p:sp>
          <p:nvSpPr>
            <p:cNvPr id="14" name="Oval 14">
              <a:extLst>
                <a:ext uri="{FF2B5EF4-FFF2-40B4-BE49-F238E27FC236}">
                  <a16:creationId xmlns:a16="http://schemas.microsoft.com/office/drawing/2014/main" id="{B905D2DD-CCB7-7C4B-AF51-C5ABF423F7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5" name="Text Box 15">
              <a:extLst>
                <a:ext uri="{FF2B5EF4-FFF2-40B4-BE49-F238E27FC236}">
                  <a16:creationId xmlns:a16="http://schemas.microsoft.com/office/drawing/2014/main" id="{B09E6546-8AD3-7746-930B-FCD8729A492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F</a:t>
              </a:r>
            </a:p>
          </p:txBody>
        </p:sp>
      </p:grpSp>
      <p:grpSp>
        <p:nvGrpSpPr>
          <p:cNvPr id="16" name="Group 16">
            <a:extLst>
              <a:ext uri="{FF2B5EF4-FFF2-40B4-BE49-F238E27FC236}">
                <a16:creationId xmlns:a16="http://schemas.microsoft.com/office/drawing/2014/main" id="{1C5544C6-551C-054A-B85D-3ED338040E8C}"/>
              </a:ext>
            </a:extLst>
          </p:cNvPr>
          <p:cNvGrpSpPr>
            <a:grpSpLocks/>
          </p:cNvGrpSpPr>
          <p:nvPr/>
        </p:nvGrpSpPr>
        <p:grpSpPr bwMode="auto">
          <a:xfrm>
            <a:off x="4285591" y="2722179"/>
            <a:ext cx="533400" cy="533400"/>
            <a:chOff x="1824" y="2736"/>
            <a:chExt cx="336" cy="336"/>
          </a:xfrm>
        </p:grpSpPr>
        <p:sp>
          <p:nvSpPr>
            <p:cNvPr id="17" name="Oval 17">
              <a:extLst>
                <a:ext uri="{FF2B5EF4-FFF2-40B4-BE49-F238E27FC236}">
                  <a16:creationId xmlns:a16="http://schemas.microsoft.com/office/drawing/2014/main" id="{973D53CA-C225-B844-80FA-5971FB6F4C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 b="1">
                <a:solidFill>
                  <a:srgbClr val="0000FF"/>
                </a:solidFill>
              </a:endParaRPr>
            </a:p>
          </p:txBody>
        </p:sp>
        <p:sp>
          <p:nvSpPr>
            <p:cNvPr id="18" name="Text Box 18">
              <a:extLst>
                <a:ext uri="{FF2B5EF4-FFF2-40B4-BE49-F238E27FC236}">
                  <a16:creationId xmlns:a16="http://schemas.microsoft.com/office/drawing/2014/main" id="{CB416E21-9E77-B245-AAAB-FE698114896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dirty="0">
                  <a:solidFill>
                    <a:srgbClr val="0000FF"/>
                  </a:solidFill>
                </a:rPr>
                <a:t>A</a:t>
              </a:r>
            </a:p>
          </p:txBody>
        </p:sp>
      </p:grpSp>
      <p:grpSp>
        <p:nvGrpSpPr>
          <p:cNvPr id="19" name="Group 19">
            <a:extLst>
              <a:ext uri="{FF2B5EF4-FFF2-40B4-BE49-F238E27FC236}">
                <a16:creationId xmlns:a16="http://schemas.microsoft.com/office/drawing/2014/main" id="{A834FD4A-794B-4444-9FD3-CAACAE1A089F}"/>
              </a:ext>
            </a:extLst>
          </p:cNvPr>
          <p:cNvGrpSpPr>
            <a:grpSpLocks/>
          </p:cNvGrpSpPr>
          <p:nvPr/>
        </p:nvGrpSpPr>
        <p:grpSpPr bwMode="auto">
          <a:xfrm>
            <a:off x="7104991" y="2036379"/>
            <a:ext cx="533400" cy="533400"/>
            <a:chOff x="1824" y="2736"/>
            <a:chExt cx="336" cy="336"/>
          </a:xfrm>
        </p:grpSpPr>
        <p:sp>
          <p:nvSpPr>
            <p:cNvPr id="20" name="Oval 20">
              <a:extLst>
                <a:ext uri="{FF2B5EF4-FFF2-40B4-BE49-F238E27FC236}">
                  <a16:creationId xmlns:a16="http://schemas.microsoft.com/office/drawing/2014/main" id="{73339E6E-8C88-4C49-86AA-7A3357895B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1" name="Text Box 21">
              <a:extLst>
                <a:ext uri="{FF2B5EF4-FFF2-40B4-BE49-F238E27FC236}">
                  <a16:creationId xmlns:a16="http://schemas.microsoft.com/office/drawing/2014/main" id="{E7D77F94-495E-484B-B960-3C540BFB61A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C</a:t>
              </a:r>
            </a:p>
          </p:txBody>
        </p:sp>
      </p:grpSp>
      <p:grpSp>
        <p:nvGrpSpPr>
          <p:cNvPr id="22" name="Group 22">
            <a:extLst>
              <a:ext uri="{FF2B5EF4-FFF2-40B4-BE49-F238E27FC236}">
                <a16:creationId xmlns:a16="http://schemas.microsoft.com/office/drawing/2014/main" id="{51DCD3B4-760A-CA4F-87FF-B4709132145E}"/>
              </a:ext>
            </a:extLst>
          </p:cNvPr>
          <p:cNvGrpSpPr>
            <a:grpSpLocks/>
          </p:cNvGrpSpPr>
          <p:nvPr/>
        </p:nvGrpSpPr>
        <p:grpSpPr bwMode="auto">
          <a:xfrm>
            <a:off x="8400391" y="3255579"/>
            <a:ext cx="533400" cy="533400"/>
            <a:chOff x="1824" y="2736"/>
            <a:chExt cx="336" cy="336"/>
          </a:xfrm>
        </p:grpSpPr>
        <p:sp>
          <p:nvSpPr>
            <p:cNvPr id="23" name="Oval 23">
              <a:extLst>
                <a:ext uri="{FF2B5EF4-FFF2-40B4-BE49-F238E27FC236}">
                  <a16:creationId xmlns:a16="http://schemas.microsoft.com/office/drawing/2014/main" id="{5C7A00FE-B978-F645-BC3F-71E9FFDAC1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4" name="Text Box 24">
              <a:extLst>
                <a:ext uri="{FF2B5EF4-FFF2-40B4-BE49-F238E27FC236}">
                  <a16:creationId xmlns:a16="http://schemas.microsoft.com/office/drawing/2014/main" id="{642940A4-22EC-854B-91B8-7F17FE1FB2A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G</a:t>
              </a:r>
            </a:p>
          </p:txBody>
        </p:sp>
      </p:grpSp>
      <p:sp>
        <p:nvSpPr>
          <p:cNvPr id="25" name="Line 25">
            <a:extLst>
              <a:ext uri="{FF2B5EF4-FFF2-40B4-BE49-F238E27FC236}">
                <a16:creationId xmlns:a16="http://schemas.microsoft.com/office/drawing/2014/main" id="{5D16796F-1D85-5441-8486-F966A3D487D0}"/>
              </a:ext>
            </a:extLst>
          </p:cNvPr>
          <p:cNvSpPr>
            <a:spLocks noChangeShapeType="1"/>
          </p:cNvSpPr>
          <p:nvPr/>
        </p:nvSpPr>
        <p:spPr bwMode="auto">
          <a:xfrm>
            <a:off x="4818991" y="2950779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" name="Line 26">
            <a:extLst>
              <a:ext uri="{FF2B5EF4-FFF2-40B4-BE49-F238E27FC236}">
                <a16:creationId xmlns:a16="http://schemas.microsoft.com/office/drawing/2014/main" id="{2A5F56A5-5D31-7343-A354-E6E43DAE2C2A}"/>
              </a:ext>
            </a:extLst>
          </p:cNvPr>
          <p:cNvSpPr>
            <a:spLocks noChangeShapeType="1"/>
          </p:cNvSpPr>
          <p:nvPr/>
        </p:nvSpPr>
        <p:spPr bwMode="auto">
          <a:xfrm>
            <a:off x="4514191" y="3255579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Line 27">
            <a:extLst>
              <a:ext uri="{FF2B5EF4-FFF2-40B4-BE49-F238E27FC236}">
                <a16:creationId xmlns:a16="http://schemas.microsoft.com/office/drawing/2014/main" id="{0D31968F-C6A0-374A-AE5E-20017654FDCD}"/>
              </a:ext>
            </a:extLst>
          </p:cNvPr>
          <p:cNvSpPr>
            <a:spLocks noChangeShapeType="1"/>
          </p:cNvSpPr>
          <p:nvPr/>
        </p:nvSpPr>
        <p:spPr bwMode="auto">
          <a:xfrm>
            <a:off x="4818991" y="4093779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Line 28">
            <a:extLst>
              <a:ext uri="{FF2B5EF4-FFF2-40B4-BE49-F238E27FC236}">
                <a16:creationId xmlns:a16="http://schemas.microsoft.com/office/drawing/2014/main" id="{2D2D46BF-984E-D649-AD56-909E741D3C7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038191" y="3179379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Line 29">
            <a:extLst>
              <a:ext uri="{FF2B5EF4-FFF2-40B4-BE49-F238E27FC236}">
                <a16:creationId xmlns:a16="http://schemas.microsoft.com/office/drawing/2014/main" id="{FED5F19B-7799-304A-BFFC-5C38E70831D2}"/>
              </a:ext>
            </a:extLst>
          </p:cNvPr>
          <p:cNvSpPr>
            <a:spLocks noChangeShapeType="1"/>
          </p:cNvSpPr>
          <p:nvPr/>
        </p:nvSpPr>
        <p:spPr bwMode="auto">
          <a:xfrm>
            <a:off x="4742791" y="3179379"/>
            <a:ext cx="1143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" name="Line 30">
            <a:extLst>
              <a:ext uri="{FF2B5EF4-FFF2-40B4-BE49-F238E27FC236}">
                <a16:creationId xmlns:a16="http://schemas.microsoft.com/office/drawing/2014/main" id="{FBCD2680-6963-4141-AAF0-06EE906AE8D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266791" y="2417379"/>
            <a:ext cx="838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Line 31">
            <a:extLst>
              <a:ext uri="{FF2B5EF4-FFF2-40B4-BE49-F238E27FC236}">
                <a16:creationId xmlns:a16="http://schemas.microsoft.com/office/drawing/2014/main" id="{DAA33BA3-01A5-5B4E-BAFA-C06AA0B5DE7B}"/>
              </a:ext>
            </a:extLst>
          </p:cNvPr>
          <p:cNvSpPr>
            <a:spLocks noChangeShapeType="1"/>
          </p:cNvSpPr>
          <p:nvPr/>
        </p:nvSpPr>
        <p:spPr bwMode="auto">
          <a:xfrm>
            <a:off x="6266791" y="3026979"/>
            <a:ext cx="914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" name="Line 32">
            <a:extLst>
              <a:ext uri="{FF2B5EF4-FFF2-40B4-BE49-F238E27FC236}">
                <a16:creationId xmlns:a16="http://schemas.microsoft.com/office/drawing/2014/main" id="{430D6BE2-D3CA-754A-8D9D-721582002E4D}"/>
              </a:ext>
            </a:extLst>
          </p:cNvPr>
          <p:cNvSpPr>
            <a:spLocks noChangeShapeType="1"/>
          </p:cNvSpPr>
          <p:nvPr/>
        </p:nvSpPr>
        <p:spPr bwMode="auto">
          <a:xfrm>
            <a:off x="7714591" y="3484179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" name="Text Box 31">
            <a:extLst>
              <a:ext uri="{FF2B5EF4-FFF2-40B4-BE49-F238E27FC236}">
                <a16:creationId xmlns:a16="http://schemas.microsoft.com/office/drawing/2014/main" id="{B1E1926D-434E-E64F-BE57-49AFE0B305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862" y="5500687"/>
            <a:ext cx="632806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 err="1"/>
              <a:t>toVisit</a:t>
            </a:r>
            <a:r>
              <a:rPr lang="en-US" altLang="en-US" sz="2800" dirty="0"/>
              <a:t>-queue: E C E F</a:t>
            </a:r>
          </a:p>
        </p:txBody>
      </p:sp>
      <p:sp>
        <p:nvSpPr>
          <p:cNvPr id="35" name="Text Box 37">
            <a:extLst>
              <a:ext uri="{FF2B5EF4-FFF2-40B4-BE49-F238E27FC236}">
                <a16:creationId xmlns:a16="http://schemas.microsoft.com/office/drawing/2014/main" id="{04848CE0-C0B3-9146-9C7C-49CDF42F17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0144" y="6019800"/>
            <a:ext cx="3200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/>
              <a:t>visited: A B </a:t>
            </a:r>
            <a:r>
              <a:rPr lang="en-US" altLang="en-US" sz="2800" dirty="0">
                <a:solidFill>
                  <a:srgbClr val="0000FF"/>
                </a:solidFill>
              </a:rPr>
              <a:t>D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1631BCD3-26CA-7141-AB82-4100D10F052C}"/>
              </a:ext>
            </a:extLst>
          </p:cNvPr>
          <p:cNvSpPr txBox="1"/>
          <p:nvPr/>
        </p:nvSpPr>
        <p:spPr>
          <a:xfrm>
            <a:off x="36142" y="1552730"/>
            <a:ext cx="394465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C00000"/>
                </a:solidFill>
              </a:rPr>
              <a:t>graphSearch</a:t>
            </a:r>
            <a:r>
              <a:rPr lang="en-US" sz="2400" dirty="0"/>
              <a:t>( </a:t>
            </a:r>
            <a:r>
              <a:rPr lang="en-US" sz="2400" dirty="0" err="1">
                <a:solidFill>
                  <a:srgbClr val="00B0F0"/>
                </a:solidFill>
              </a:rPr>
              <a:t>toVisit</a:t>
            </a:r>
            <a:r>
              <a:rPr lang="en-US" sz="2400" dirty="0"/>
              <a:t> )</a:t>
            </a:r>
          </a:p>
          <a:p>
            <a:r>
              <a:rPr lang="en-US" sz="2400" dirty="0"/>
              <a:t>    </a:t>
            </a:r>
            <a:r>
              <a:rPr lang="en-US" sz="2400" dirty="0">
                <a:solidFill>
                  <a:srgbClr val="0000FF"/>
                </a:solidFill>
              </a:rPr>
              <a:t>while</a:t>
            </a:r>
            <a:r>
              <a:rPr lang="en-US" sz="2400" dirty="0"/>
              <a:t> !</a:t>
            </a:r>
            <a:r>
              <a:rPr lang="en-US" sz="2400" dirty="0" err="1">
                <a:solidFill>
                  <a:srgbClr val="00B0F0"/>
                </a:solidFill>
              </a:rPr>
              <a:t>toVisit</a:t>
            </a:r>
            <a:r>
              <a:rPr lang="en-US" sz="2400" dirty="0" err="1"/>
              <a:t>.empty</a:t>
            </a:r>
            <a:r>
              <a:rPr lang="en-US" sz="2400" dirty="0"/>
              <a:t>()</a:t>
            </a:r>
          </a:p>
          <a:p>
            <a:r>
              <a:rPr lang="en-US" sz="2400" dirty="0"/>
              <a:t>        </a:t>
            </a:r>
            <a:r>
              <a:rPr lang="en-US" sz="2400" dirty="0">
                <a:solidFill>
                  <a:srgbClr val="00B0F0"/>
                </a:solidFill>
              </a:rPr>
              <a:t>v</a:t>
            </a:r>
            <a:r>
              <a:rPr lang="en-US" sz="2400" dirty="0"/>
              <a:t> = </a:t>
            </a:r>
            <a:r>
              <a:rPr lang="en-US" sz="2400" dirty="0" err="1">
                <a:solidFill>
                  <a:srgbClr val="00B0F0"/>
                </a:solidFill>
              </a:rPr>
              <a:t>toVisit</a:t>
            </a:r>
            <a:r>
              <a:rPr lang="en-US" sz="2400" dirty="0" err="1"/>
              <a:t>.remove</a:t>
            </a:r>
            <a:r>
              <a:rPr lang="en-US" sz="2400" dirty="0"/>
              <a:t>()</a:t>
            </a:r>
          </a:p>
          <a:p>
            <a:r>
              <a:rPr lang="en-US" sz="2400" dirty="0"/>
              <a:t>        </a:t>
            </a:r>
            <a:r>
              <a:rPr lang="en-US" sz="2400" dirty="0">
                <a:solidFill>
                  <a:srgbClr val="0000FF"/>
                </a:solidFill>
              </a:rPr>
              <a:t>if</a:t>
            </a:r>
            <a:r>
              <a:rPr lang="en-US" sz="2400" dirty="0"/>
              <a:t> !</a:t>
            </a:r>
            <a:r>
              <a:rPr lang="en-US" sz="2400" dirty="0">
                <a:solidFill>
                  <a:srgbClr val="00B0F0"/>
                </a:solidFill>
              </a:rPr>
              <a:t>visited</a:t>
            </a:r>
            <a:r>
              <a:rPr lang="en-US" sz="2400" dirty="0"/>
              <a:t>[v]</a:t>
            </a:r>
          </a:p>
          <a:p>
            <a:r>
              <a:rPr lang="en-US" sz="2400" dirty="0">
                <a:solidFill>
                  <a:srgbClr val="00B0F0"/>
                </a:solidFill>
              </a:rPr>
              <a:t>            visited</a:t>
            </a:r>
            <a:r>
              <a:rPr lang="en-US" sz="2400" dirty="0"/>
              <a:t>[v] = true          </a:t>
            </a:r>
          </a:p>
          <a:p>
            <a:r>
              <a:rPr lang="en-US" sz="2400" dirty="0">
                <a:solidFill>
                  <a:srgbClr val="0000FF"/>
                </a:solidFill>
              </a:rPr>
              <a:t>            for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00B0F0"/>
                </a:solidFill>
              </a:rPr>
              <a:t>c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0000FF"/>
                </a:solidFill>
              </a:rPr>
              <a:t>in</a:t>
            </a:r>
            <a:r>
              <a:rPr lang="en-US" sz="2400" dirty="0"/>
              <a:t> </a:t>
            </a:r>
            <a:r>
              <a:rPr lang="en-US" sz="2400" dirty="0" err="1">
                <a:solidFill>
                  <a:srgbClr val="00B0F0"/>
                </a:solidFill>
              </a:rPr>
              <a:t>v</a:t>
            </a:r>
            <a:r>
              <a:rPr lang="en-US" sz="2400" dirty="0" err="1"/>
              <a:t>.getAdjacent</a:t>
            </a:r>
            <a:r>
              <a:rPr lang="en-US" sz="2400" dirty="0"/>
              <a:t>()</a:t>
            </a:r>
          </a:p>
          <a:p>
            <a:r>
              <a:rPr lang="en-US" sz="2400" dirty="0"/>
              <a:t>                </a:t>
            </a:r>
            <a:r>
              <a:rPr lang="en-US" sz="2400" dirty="0">
                <a:solidFill>
                  <a:srgbClr val="0000FF"/>
                </a:solidFill>
              </a:rPr>
              <a:t>if</a:t>
            </a:r>
            <a:r>
              <a:rPr lang="en-US" sz="2400" dirty="0"/>
              <a:t> !</a:t>
            </a:r>
            <a:r>
              <a:rPr lang="en-US" sz="2400" dirty="0">
                <a:solidFill>
                  <a:srgbClr val="00B0F0"/>
                </a:solidFill>
              </a:rPr>
              <a:t>visited</a:t>
            </a:r>
            <a:r>
              <a:rPr lang="en-US" sz="2400" dirty="0"/>
              <a:t>[c]</a:t>
            </a:r>
          </a:p>
          <a:p>
            <a:r>
              <a:rPr lang="en-US" sz="2400" dirty="0"/>
              <a:t>                    </a:t>
            </a:r>
            <a:r>
              <a:rPr lang="en-US" sz="2400" dirty="0" err="1">
                <a:solidFill>
                  <a:srgbClr val="00B0F0"/>
                </a:solidFill>
              </a:rPr>
              <a:t>toVisit</a:t>
            </a:r>
            <a:r>
              <a:rPr lang="en-US" sz="2400" dirty="0" err="1"/>
              <a:t>.add</a:t>
            </a:r>
            <a:r>
              <a:rPr lang="en-US" sz="2400" dirty="0"/>
              <a:t>(c)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8FB99CF8-4119-484D-B15F-B750FCEF81FA}"/>
              </a:ext>
            </a:extLst>
          </p:cNvPr>
          <p:cNvSpPr/>
          <p:nvPr/>
        </p:nvSpPr>
        <p:spPr>
          <a:xfrm>
            <a:off x="685186" y="2345582"/>
            <a:ext cx="2930373" cy="1118726"/>
          </a:xfrm>
          <a:prstGeom prst="rect">
            <a:avLst/>
          </a:prstGeom>
          <a:noFill/>
          <a:ln w="3810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679531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C9FD66-1B86-ED43-8819-F30E32387C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BFS</a:t>
            </a:r>
          </a:p>
        </p:txBody>
      </p:sp>
      <p:grpSp>
        <p:nvGrpSpPr>
          <p:cNvPr id="4" name="Group 4">
            <a:extLst>
              <a:ext uri="{FF2B5EF4-FFF2-40B4-BE49-F238E27FC236}">
                <a16:creationId xmlns:a16="http://schemas.microsoft.com/office/drawing/2014/main" id="{C1F08F95-A06D-4045-92E7-A1A77AC5A85A}"/>
              </a:ext>
            </a:extLst>
          </p:cNvPr>
          <p:cNvGrpSpPr>
            <a:grpSpLocks/>
          </p:cNvGrpSpPr>
          <p:nvPr/>
        </p:nvGrpSpPr>
        <p:grpSpPr bwMode="auto">
          <a:xfrm>
            <a:off x="5733391" y="2645979"/>
            <a:ext cx="533400" cy="533400"/>
            <a:chOff x="1824" y="2736"/>
            <a:chExt cx="336" cy="336"/>
          </a:xfrm>
        </p:grpSpPr>
        <p:sp>
          <p:nvSpPr>
            <p:cNvPr id="5" name="Oval 5">
              <a:extLst>
                <a:ext uri="{FF2B5EF4-FFF2-40B4-BE49-F238E27FC236}">
                  <a16:creationId xmlns:a16="http://schemas.microsoft.com/office/drawing/2014/main" id="{6FA9101E-F062-2340-B5D8-9A0FF8181E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" name="Text Box 6">
              <a:extLst>
                <a:ext uri="{FF2B5EF4-FFF2-40B4-BE49-F238E27FC236}">
                  <a16:creationId xmlns:a16="http://schemas.microsoft.com/office/drawing/2014/main" id="{AFDA1091-2827-AF46-A920-4DDB67711BD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dirty="0">
                  <a:solidFill>
                    <a:srgbClr val="0000FF"/>
                  </a:solidFill>
                </a:rPr>
                <a:t>B</a:t>
              </a:r>
            </a:p>
          </p:txBody>
        </p:sp>
      </p:grpSp>
      <p:grpSp>
        <p:nvGrpSpPr>
          <p:cNvPr id="7" name="Group 7">
            <a:extLst>
              <a:ext uri="{FF2B5EF4-FFF2-40B4-BE49-F238E27FC236}">
                <a16:creationId xmlns:a16="http://schemas.microsoft.com/office/drawing/2014/main" id="{430B9358-FEEE-594A-BAF4-E65D2B1B01D4}"/>
              </a:ext>
            </a:extLst>
          </p:cNvPr>
          <p:cNvGrpSpPr>
            <a:grpSpLocks/>
          </p:cNvGrpSpPr>
          <p:nvPr/>
        </p:nvGrpSpPr>
        <p:grpSpPr bwMode="auto">
          <a:xfrm>
            <a:off x="4285591" y="3788979"/>
            <a:ext cx="533400" cy="533400"/>
            <a:chOff x="1824" y="2736"/>
            <a:chExt cx="336" cy="336"/>
          </a:xfrm>
        </p:grpSpPr>
        <p:sp>
          <p:nvSpPr>
            <p:cNvPr id="8" name="Oval 8">
              <a:extLst>
                <a:ext uri="{FF2B5EF4-FFF2-40B4-BE49-F238E27FC236}">
                  <a16:creationId xmlns:a16="http://schemas.microsoft.com/office/drawing/2014/main" id="{B204AC84-7BCB-D042-9339-E8793B604C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 b="1">
                <a:solidFill>
                  <a:srgbClr val="0000FF"/>
                </a:solidFill>
              </a:endParaRPr>
            </a:p>
          </p:txBody>
        </p:sp>
        <p:sp>
          <p:nvSpPr>
            <p:cNvPr id="9" name="Text Box 9">
              <a:extLst>
                <a:ext uri="{FF2B5EF4-FFF2-40B4-BE49-F238E27FC236}">
                  <a16:creationId xmlns:a16="http://schemas.microsoft.com/office/drawing/2014/main" id="{98375CE2-E715-7346-AEC5-4BAF9ACEACD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b="1">
                  <a:solidFill>
                    <a:srgbClr val="0000FF"/>
                  </a:solidFill>
                </a:rPr>
                <a:t>D</a:t>
              </a:r>
            </a:p>
          </p:txBody>
        </p:sp>
      </p:grpSp>
      <p:grpSp>
        <p:nvGrpSpPr>
          <p:cNvPr id="10" name="Group 10">
            <a:extLst>
              <a:ext uri="{FF2B5EF4-FFF2-40B4-BE49-F238E27FC236}">
                <a16:creationId xmlns:a16="http://schemas.microsoft.com/office/drawing/2014/main" id="{3782A69A-6E0D-514E-AA51-3A54066A15AA}"/>
              </a:ext>
            </a:extLst>
          </p:cNvPr>
          <p:cNvGrpSpPr>
            <a:grpSpLocks/>
          </p:cNvGrpSpPr>
          <p:nvPr/>
        </p:nvGrpSpPr>
        <p:grpSpPr bwMode="auto">
          <a:xfrm>
            <a:off x="5809591" y="3788979"/>
            <a:ext cx="533400" cy="533400"/>
            <a:chOff x="1824" y="2736"/>
            <a:chExt cx="336" cy="336"/>
          </a:xfrm>
        </p:grpSpPr>
        <p:sp>
          <p:nvSpPr>
            <p:cNvPr id="11" name="Oval 11">
              <a:extLst>
                <a:ext uri="{FF2B5EF4-FFF2-40B4-BE49-F238E27FC236}">
                  <a16:creationId xmlns:a16="http://schemas.microsoft.com/office/drawing/2014/main" id="{97DEE53D-F4BA-374E-80E7-77ECB8080D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2" name="Text Box 12">
              <a:extLst>
                <a:ext uri="{FF2B5EF4-FFF2-40B4-BE49-F238E27FC236}">
                  <a16:creationId xmlns:a16="http://schemas.microsoft.com/office/drawing/2014/main" id="{D38B41A2-532E-ED48-8C1B-1B37B80E7D4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E</a:t>
              </a:r>
            </a:p>
          </p:txBody>
        </p:sp>
      </p:grpSp>
      <p:grpSp>
        <p:nvGrpSpPr>
          <p:cNvPr id="13" name="Group 13">
            <a:extLst>
              <a:ext uri="{FF2B5EF4-FFF2-40B4-BE49-F238E27FC236}">
                <a16:creationId xmlns:a16="http://schemas.microsoft.com/office/drawing/2014/main" id="{8406B699-B314-1B44-9D47-A761A1F38CC8}"/>
              </a:ext>
            </a:extLst>
          </p:cNvPr>
          <p:cNvGrpSpPr>
            <a:grpSpLocks/>
          </p:cNvGrpSpPr>
          <p:nvPr/>
        </p:nvGrpSpPr>
        <p:grpSpPr bwMode="auto">
          <a:xfrm>
            <a:off x="7181191" y="3255579"/>
            <a:ext cx="533400" cy="533400"/>
            <a:chOff x="1824" y="2736"/>
            <a:chExt cx="336" cy="336"/>
          </a:xfrm>
        </p:grpSpPr>
        <p:sp>
          <p:nvSpPr>
            <p:cNvPr id="14" name="Oval 14">
              <a:extLst>
                <a:ext uri="{FF2B5EF4-FFF2-40B4-BE49-F238E27FC236}">
                  <a16:creationId xmlns:a16="http://schemas.microsoft.com/office/drawing/2014/main" id="{B905D2DD-CCB7-7C4B-AF51-C5ABF423F7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5" name="Text Box 15">
              <a:extLst>
                <a:ext uri="{FF2B5EF4-FFF2-40B4-BE49-F238E27FC236}">
                  <a16:creationId xmlns:a16="http://schemas.microsoft.com/office/drawing/2014/main" id="{B09E6546-8AD3-7746-930B-FCD8729A492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F</a:t>
              </a:r>
            </a:p>
          </p:txBody>
        </p:sp>
      </p:grpSp>
      <p:grpSp>
        <p:nvGrpSpPr>
          <p:cNvPr id="16" name="Group 16">
            <a:extLst>
              <a:ext uri="{FF2B5EF4-FFF2-40B4-BE49-F238E27FC236}">
                <a16:creationId xmlns:a16="http://schemas.microsoft.com/office/drawing/2014/main" id="{1C5544C6-551C-054A-B85D-3ED338040E8C}"/>
              </a:ext>
            </a:extLst>
          </p:cNvPr>
          <p:cNvGrpSpPr>
            <a:grpSpLocks/>
          </p:cNvGrpSpPr>
          <p:nvPr/>
        </p:nvGrpSpPr>
        <p:grpSpPr bwMode="auto">
          <a:xfrm>
            <a:off x="4285591" y="2722179"/>
            <a:ext cx="533400" cy="533400"/>
            <a:chOff x="1824" y="2736"/>
            <a:chExt cx="336" cy="336"/>
          </a:xfrm>
        </p:grpSpPr>
        <p:sp>
          <p:nvSpPr>
            <p:cNvPr id="17" name="Oval 17">
              <a:extLst>
                <a:ext uri="{FF2B5EF4-FFF2-40B4-BE49-F238E27FC236}">
                  <a16:creationId xmlns:a16="http://schemas.microsoft.com/office/drawing/2014/main" id="{973D53CA-C225-B844-80FA-5971FB6F4C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 b="1">
                <a:solidFill>
                  <a:srgbClr val="0000FF"/>
                </a:solidFill>
              </a:endParaRPr>
            </a:p>
          </p:txBody>
        </p:sp>
        <p:sp>
          <p:nvSpPr>
            <p:cNvPr id="18" name="Text Box 18">
              <a:extLst>
                <a:ext uri="{FF2B5EF4-FFF2-40B4-BE49-F238E27FC236}">
                  <a16:creationId xmlns:a16="http://schemas.microsoft.com/office/drawing/2014/main" id="{CB416E21-9E77-B245-AAAB-FE698114896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dirty="0">
                  <a:solidFill>
                    <a:srgbClr val="0000FF"/>
                  </a:solidFill>
                </a:rPr>
                <a:t>A</a:t>
              </a:r>
            </a:p>
          </p:txBody>
        </p:sp>
      </p:grpSp>
      <p:grpSp>
        <p:nvGrpSpPr>
          <p:cNvPr id="19" name="Group 19">
            <a:extLst>
              <a:ext uri="{FF2B5EF4-FFF2-40B4-BE49-F238E27FC236}">
                <a16:creationId xmlns:a16="http://schemas.microsoft.com/office/drawing/2014/main" id="{A834FD4A-794B-4444-9FD3-CAACAE1A089F}"/>
              </a:ext>
            </a:extLst>
          </p:cNvPr>
          <p:cNvGrpSpPr>
            <a:grpSpLocks/>
          </p:cNvGrpSpPr>
          <p:nvPr/>
        </p:nvGrpSpPr>
        <p:grpSpPr bwMode="auto">
          <a:xfrm>
            <a:off x="7104991" y="2036379"/>
            <a:ext cx="533400" cy="533400"/>
            <a:chOff x="1824" y="2736"/>
            <a:chExt cx="336" cy="336"/>
          </a:xfrm>
        </p:grpSpPr>
        <p:sp>
          <p:nvSpPr>
            <p:cNvPr id="20" name="Oval 20">
              <a:extLst>
                <a:ext uri="{FF2B5EF4-FFF2-40B4-BE49-F238E27FC236}">
                  <a16:creationId xmlns:a16="http://schemas.microsoft.com/office/drawing/2014/main" id="{73339E6E-8C88-4C49-86AA-7A3357895B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1" name="Text Box 21">
              <a:extLst>
                <a:ext uri="{FF2B5EF4-FFF2-40B4-BE49-F238E27FC236}">
                  <a16:creationId xmlns:a16="http://schemas.microsoft.com/office/drawing/2014/main" id="{E7D77F94-495E-484B-B960-3C540BFB61A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C</a:t>
              </a:r>
            </a:p>
          </p:txBody>
        </p:sp>
      </p:grpSp>
      <p:grpSp>
        <p:nvGrpSpPr>
          <p:cNvPr id="22" name="Group 22">
            <a:extLst>
              <a:ext uri="{FF2B5EF4-FFF2-40B4-BE49-F238E27FC236}">
                <a16:creationId xmlns:a16="http://schemas.microsoft.com/office/drawing/2014/main" id="{51DCD3B4-760A-CA4F-87FF-B4709132145E}"/>
              </a:ext>
            </a:extLst>
          </p:cNvPr>
          <p:cNvGrpSpPr>
            <a:grpSpLocks/>
          </p:cNvGrpSpPr>
          <p:nvPr/>
        </p:nvGrpSpPr>
        <p:grpSpPr bwMode="auto">
          <a:xfrm>
            <a:off x="8400391" y="3255579"/>
            <a:ext cx="533400" cy="533400"/>
            <a:chOff x="1824" y="2736"/>
            <a:chExt cx="336" cy="336"/>
          </a:xfrm>
        </p:grpSpPr>
        <p:sp>
          <p:nvSpPr>
            <p:cNvPr id="23" name="Oval 23">
              <a:extLst>
                <a:ext uri="{FF2B5EF4-FFF2-40B4-BE49-F238E27FC236}">
                  <a16:creationId xmlns:a16="http://schemas.microsoft.com/office/drawing/2014/main" id="{5C7A00FE-B978-F645-BC3F-71E9FFDAC1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4" name="Text Box 24">
              <a:extLst>
                <a:ext uri="{FF2B5EF4-FFF2-40B4-BE49-F238E27FC236}">
                  <a16:creationId xmlns:a16="http://schemas.microsoft.com/office/drawing/2014/main" id="{642940A4-22EC-854B-91B8-7F17FE1FB2A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G</a:t>
              </a:r>
            </a:p>
          </p:txBody>
        </p:sp>
      </p:grpSp>
      <p:sp>
        <p:nvSpPr>
          <p:cNvPr id="25" name="Line 25">
            <a:extLst>
              <a:ext uri="{FF2B5EF4-FFF2-40B4-BE49-F238E27FC236}">
                <a16:creationId xmlns:a16="http://schemas.microsoft.com/office/drawing/2014/main" id="{5D16796F-1D85-5441-8486-F966A3D487D0}"/>
              </a:ext>
            </a:extLst>
          </p:cNvPr>
          <p:cNvSpPr>
            <a:spLocks noChangeShapeType="1"/>
          </p:cNvSpPr>
          <p:nvPr/>
        </p:nvSpPr>
        <p:spPr bwMode="auto">
          <a:xfrm>
            <a:off x="4818991" y="2950779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" name="Line 26">
            <a:extLst>
              <a:ext uri="{FF2B5EF4-FFF2-40B4-BE49-F238E27FC236}">
                <a16:creationId xmlns:a16="http://schemas.microsoft.com/office/drawing/2014/main" id="{2A5F56A5-5D31-7343-A354-E6E43DAE2C2A}"/>
              </a:ext>
            </a:extLst>
          </p:cNvPr>
          <p:cNvSpPr>
            <a:spLocks noChangeShapeType="1"/>
          </p:cNvSpPr>
          <p:nvPr/>
        </p:nvSpPr>
        <p:spPr bwMode="auto">
          <a:xfrm>
            <a:off x="4514191" y="3255579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Line 27">
            <a:extLst>
              <a:ext uri="{FF2B5EF4-FFF2-40B4-BE49-F238E27FC236}">
                <a16:creationId xmlns:a16="http://schemas.microsoft.com/office/drawing/2014/main" id="{0D31968F-C6A0-374A-AE5E-20017654FDCD}"/>
              </a:ext>
            </a:extLst>
          </p:cNvPr>
          <p:cNvSpPr>
            <a:spLocks noChangeShapeType="1"/>
          </p:cNvSpPr>
          <p:nvPr/>
        </p:nvSpPr>
        <p:spPr bwMode="auto">
          <a:xfrm>
            <a:off x="4818991" y="4093779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Line 28">
            <a:extLst>
              <a:ext uri="{FF2B5EF4-FFF2-40B4-BE49-F238E27FC236}">
                <a16:creationId xmlns:a16="http://schemas.microsoft.com/office/drawing/2014/main" id="{2D2D46BF-984E-D649-AD56-909E741D3C7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038191" y="3179379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Line 29">
            <a:extLst>
              <a:ext uri="{FF2B5EF4-FFF2-40B4-BE49-F238E27FC236}">
                <a16:creationId xmlns:a16="http://schemas.microsoft.com/office/drawing/2014/main" id="{FED5F19B-7799-304A-BFFC-5C38E70831D2}"/>
              </a:ext>
            </a:extLst>
          </p:cNvPr>
          <p:cNvSpPr>
            <a:spLocks noChangeShapeType="1"/>
          </p:cNvSpPr>
          <p:nvPr/>
        </p:nvSpPr>
        <p:spPr bwMode="auto">
          <a:xfrm>
            <a:off x="4742791" y="3179379"/>
            <a:ext cx="1143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" name="Line 30">
            <a:extLst>
              <a:ext uri="{FF2B5EF4-FFF2-40B4-BE49-F238E27FC236}">
                <a16:creationId xmlns:a16="http://schemas.microsoft.com/office/drawing/2014/main" id="{FBCD2680-6963-4141-AAF0-06EE906AE8D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266791" y="2417379"/>
            <a:ext cx="838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Line 31">
            <a:extLst>
              <a:ext uri="{FF2B5EF4-FFF2-40B4-BE49-F238E27FC236}">
                <a16:creationId xmlns:a16="http://schemas.microsoft.com/office/drawing/2014/main" id="{DAA33BA3-01A5-5B4E-BAFA-C06AA0B5DE7B}"/>
              </a:ext>
            </a:extLst>
          </p:cNvPr>
          <p:cNvSpPr>
            <a:spLocks noChangeShapeType="1"/>
          </p:cNvSpPr>
          <p:nvPr/>
        </p:nvSpPr>
        <p:spPr bwMode="auto">
          <a:xfrm>
            <a:off x="6266791" y="3026979"/>
            <a:ext cx="914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" name="Line 32">
            <a:extLst>
              <a:ext uri="{FF2B5EF4-FFF2-40B4-BE49-F238E27FC236}">
                <a16:creationId xmlns:a16="http://schemas.microsoft.com/office/drawing/2014/main" id="{430D6BE2-D3CA-754A-8D9D-721582002E4D}"/>
              </a:ext>
            </a:extLst>
          </p:cNvPr>
          <p:cNvSpPr>
            <a:spLocks noChangeShapeType="1"/>
          </p:cNvSpPr>
          <p:nvPr/>
        </p:nvSpPr>
        <p:spPr bwMode="auto">
          <a:xfrm>
            <a:off x="7714591" y="3484179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" name="Text Box 31">
            <a:extLst>
              <a:ext uri="{FF2B5EF4-FFF2-40B4-BE49-F238E27FC236}">
                <a16:creationId xmlns:a16="http://schemas.microsoft.com/office/drawing/2014/main" id="{B1E1926D-434E-E64F-BE57-49AFE0B305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862" y="5500687"/>
            <a:ext cx="632806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 err="1"/>
              <a:t>toVisit</a:t>
            </a:r>
            <a:r>
              <a:rPr lang="en-US" altLang="en-US" sz="2800" dirty="0"/>
              <a:t>-queue: E C E F</a:t>
            </a:r>
          </a:p>
        </p:txBody>
      </p:sp>
      <p:sp>
        <p:nvSpPr>
          <p:cNvPr id="35" name="Text Box 37">
            <a:extLst>
              <a:ext uri="{FF2B5EF4-FFF2-40B4-BE49-F238E27FC236}">
                <a16:creationId xmlns:a16="http://schemas.microsoft.com/office/drawing/2014/main" id="{04848CE0-C0B3-9146-9C7C-49CDF42F17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0144" y="6019800"/>
            <a:ext cx="3200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/>
              <a:t>visited: A B </a:t>
            </a:r>
            <a:r>
              <a:rPr lang="en-US" altLang="en-US" sz="2800" dirty="0">
                <a:solidFill>
                  <a:srgbClr val="0000FF"/>
                </a:solidFill>
              </a:rPr>
              <a:t>D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1609AADC-00D4-DB4A-AE94-A58BC9D6F2EF}"/>
              </a:ext>
            </a:extLst>
          </p:cNvPr>
          <p:cNvSpPr txBox="1"/>
          <p:nvPr/>
        </p:nvSpPr>
        <p:spPr>
          <a:xfrm>
            <a:off x="36142" y="1552730"/>
            <a:ext cx="394465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C00000"/>
                </a:solidFill>
              </a:rPr>
              <a:t>graphSearch</a:t>
            </a:r>
            <a:r>
              <a:rPr lang="en-US" sz="2400" dirty="0"/>
              <a:t>( </a:t>
            </a:r>
            <a:r>
              <a:rPr lang="en-US" sz="2400" dirty="0" err="1">
                <a:solidFill>
                  <a:srgbClr val="00B0F0"/>
                </a:solidFill>
              </a:rPr>
              <a:t>toVisit</a:t>
            </a:r>
            <a:r>
              <a:rPr lang="en-US" sz="2400" dirty="0"/>
              <a:t> )</a:t>
            </a:r>
          </a:p>
          <a:p>
            <a:r>
              <a:rPr lang="en-US" sz="2400" dirty="0"/>
              <a:t>    </a:t>
            </a:r>
            <a:r>
              <a:rPr lang="en-US" sz="2400" dirty="0">
                <a:solidFill>
                  <a:srgbClr val="0000FF"/>
                </a:solidFill>
              </a:rPr>
              <a:t>while</a:t>
            </a:r>
            <a:r>
              <a:rPr lang="en-US" sz="2400" dirty="0"/>
              <a:t> !</a:t>
            </a:r>
            <a:r>
              <a:rPr lang="en-US" sz="2400" dirty="0" err="1">
                <a:solidFill>
                  <a:srgbClr val="00B0F0"/>
                </a:solidFill>
              </a:rPr>
              <a:t>toVisit</a:t>
            </a:r>
            <a:r>
              <a:rPr lang="en-US" sz="2400" dirty="0" err="1"/>
              <a:t>.empty</a:t>
            </a:r>
            <a:r>
              <a:rPr lang="en-US" sz="2400" dirty="0"/>
              <a:t>()</a:t>
            </a:r>
          </a:p>
          <a:p>
            <a:r>
              <a:rPr lang="en-US" sz="2400" dirty="0"/>
              <a:t>        </a:t>
            </a:r>
            <a:r>
              <a:rPr lang="en-US" sz="2400" dirty="0">
                <a:solidFill>
                  <a:srgbClr val="00B0F0"/>
                </a:solidFill>
              </a:rPr>
              <a:t>v</a:t>
            </a:r>
            <a:r>
              <a:rPr lang="en-US" sz="2400" dirty="0"/>
              <a:t> = </a:t>
            </a:r>
            <a:r>
              <a:rPr lang="en-US" sz="2400" dirty="0" err="1">
                <a:solidFill>
                  <a:srgbClr val="00B0F0"/>
                </a:solidFill>
              </a:rPr>
              <a:t>toVisit</a:t>
            </a:r>
            <a:r>
              <a:rPr lang="en-US" sz="2400" dirty="0" err="1"/>
              <a:t>.remove</a:t>
            </a:r>
            <a:r>
              <a:rPr lang="en-US" sz="2400" dirty="0"/>
              <a:t>()</a:t>
            </a:r>
          </a:p>
          <a:p>
            <a:r>
              <a:rPr lang="en-US" sz="2400" dirty="0"/>
              <a:t>        </a:t>
            </a:r>
            <a:r>
              <a:rPr lang="en-US" sz="2400" dirty="0">
                <a:solidFill>
                  <a:srgbClr val="0000FF"/>
                </a:solidFill>
              </a:rPr>
              <a:t>if</a:t>
            </a:r>
            <a:r>
              <a:rPr lang="en-US" sz="2400" dirty="0"/>
              <a:t> !</a:t>
            </a:r>
            <a:r>
              <a:rPr lang="en-US" sz="2400" dirty="0">
                <a:solidFill>
                  <a:srgbClr val="00B0F0"/>
                </a:solidFill>
              </a:rPr>
              <a:t>visited</a:t>
            </a:r>
            <a:r>
              <a:rPr lang="en-US" sz="2400" dirty="0"/>
              <a:t>[v]</a:t>
            </a:r>
          </a:p>
          <a:p>
            <a:r>
              <a:rPr lang="en-US" sz="2400" dirty="0">
                <a:solidFill>
                  <a:srgbClr val="00B0F0"/>
                </a:solidFill>
              </a:rPr>
              <a:t>            visited</a:t>
            </a:r>
            <a:r>
              <a:rPr lang="en-US" sz="2400" dirty="0"/>
              <a:t>[v] = true          </a:t>
            </a:r>
          </a:p>
          <a:p>
            <a:r>
              <a:rPr lang="en-US" sz="2400" dirty="0">
                <a:solidFill>
                  <a:srgbClr val="0000FF"/>
                </a:solidFill>
              </a:rPr>
              <a:t>            for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00B0F0"/>
                </a:solidFill>
              </a:rPr>
              <a:t>c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0000FF"/>
                </a:solidFill>
              </a:rPr>
              <a:t>in</a:t>
            </a:r>
            <a:r>
              <a:rPr lang="en-US" sz="2400" dirty="0"/>
              <a:t> </a:t>
            </a:r>
            <a:r>
              <a:rPr lang="en-US" sz="2400" dirty="0" err="1">
                <a:solidFill>
                  <a:srgbClr val="00B0F0"/>
                </a:solidFill>
              </a:rPr>
              <a:t>v</a:t>
            </a:r>
            <a:r>
              <a:rPr lang="en-US" sz="2400" dirty="0" err="1"/>
              <a:t>.getAdjacent</a:t>
            </a:r>
            <a:r>
              <a:rPr lang="en-US" sz="2400" dirty="0"/>
              <a:t>()</a:t>
            </a:r>
          </a:p>
          <a:p>
            <a:r>
              <a:rPr lang="en-US" sz="2400" dirty="0"/>
              <a:t>                </a:t>
            </a:r>
            <a:r>
              <a:rPr lang="en-US" sz="2400" dirty="0">
                <a:solidFill>
                  <a:srgbClr val="0000FF"/>
                </a:solidFill>
              </a:rPr>
              <a:t>if</a:t>
            </a:r>
            <a:r>
              <a:rPr lang="en-US" sz="2400" dirty="0"/>
              <a:t> !</a:t>
            </a:r>
            <a:r>
              <a:rPr lang="en-US" sz="2400" dirty="0">
                <a:solidFill>
                  <a:srgbClr val="00B0F0"/>
                </a:solidFill>
              </a:rPr>
              <a:t>visited</a:t>
            </a:r>
            <a:r>
              <a:rPr lang="en-US" sz="2400" dirty="0"/>
              <a:t>[c]</a:t>
            </a:r>
          </a:p>
          <a:p>
            <a:r>
              <a:rPr lang="en-US" sz="2400" dirty="0"/>
              <a:t>                    </a:t>
            </a:r>
            <a:r>
              <a:rPr lang="en-US" sz="2400" dirty="0" err="1">
                <a:solidFill>
                  <a:srgbClr val="00B0F0"/>
                </a:solidFill>
              </a:rPr>
              <a:t>toVisit</a:t>
            </a:r>
            <a:r>
              <a:rPr lang="en-US" sz="2400" dirty="0" err="1"/>
              <a:t>.add</a:t>
            </a:r>
            <a:r>
              <a:rPr lang="en-US" sz="2400" dirty="0"/>
              <a:t>(c)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531E9F5B-4D26-FE47-A8F4-BE215336C59B}"/>
              </a:ext>
            </a:extLst>
          </p:cNvPr>
          <p:cNvSpPr/>
          <p:nvPr/>
        </p:nvSpPr>
        <p:spPr>
          <a:xfrm>
            <a:off x="717327" y="3407979"/>
            <a:ext cx="3263464" cy="1269124"/>
          </a:xfrm>
          <a:prstGeom prst="rect">
            <a:avLst/>
          </a:prstGeom>
          <a:noFill/>
          <a:ln w="3810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061213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C9FD66-1B86-ED43-8819-F30E32387C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BFS</a:t>
            </a:r>
          </a:p>
        </p:txBody>
      </p:sp>
      <p:grpSp>
        <p:nvGrpSpPr>
          <p:cNvPr id="4" name="Group 4">
            <a:extLst>
              <a:ext uri="{FF2B5EF4-FFF2-40B4-BE49-F238E27FC236}">
                <a16:creationId xmlns:a16="http://schemas.microsoft.com/office/drawing/2014/main" id="{C1F08F95-A06D-4045-92E7-A1A77AC5A85A}"/>
              </a:ext>
            </a:extLst>
          </p:cNvPr>
          <p:cNvGrpSpPr>
            <a:grpSpLocks/>
          </p:cNvGrpSpPr>
          <p:nvPr/>
        </p:nvGrpSpPr>
        <p:grpSpPr bwMode="auto">
          <a:xfrm>
            <a:off x="5733391" y="2645979"/>
            <a:ext cx="533400" cy="533400"/>
            <a:chOff x="1824" y="2736"/>
            <a:chExt cx="336" cy="336"/>
          </a:xfrm>
        </p:grpSpPr>
        <p:sp>
          <p:nvSpPr>
            <p:cNvPr id="5" name="Oval 5">
              <a:extLst>
                <a:ext uri="{FF2B5EF4-FFF2-40B4-BE49-F238E27FC236}">
                  <a16:creationId xmlns:a16="http://schemas.microsoft.com/office/drawing/2014/main" id="{6FA9101E-F062-2340-B5D8-9A0FF8181E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" name="Text Box 6">
              <a:extLst>
                <a:ext uri="{FF2B5EF4-FFF2-40B4-BE49-F238E27FC236}">
                  <a16:creationId xmlns:a16="http://schemas.microsoft.com/office/drawing/2014/main" id="{AFDA1091-2827-AF46-A920-4DDB67711BD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dirty="0">
                  <a:solidFill>
                    <a:srgbClr val="0000FF"/>
                  </a:solidFill>
                </a:rPr>
                <a:t>B</a:t>
              </a:r>
            </a:p>
          </p:txBody>
        </p:sp>
      </p:grpSp>
      <p:grpSp>
        <p:nvGrpSpPr>
          <p:cNvPr id="7" name="Group 7">
            <a:extLst>
              <a:ext uri="{FF2B5EF4-FFF2-40B4-BE49-F238E27FC236}">
                <a16:creationId xmlns:a16="http://schemas.microsoft.com/office/drawing/2014/main" id="{430B9358-FEEE-594A-BAF4-E65D2B1B01D4}"/>
              </a:ext>
            </a:extLst>
          </p:cNvPr>
          <p:cNvGrpSpPr>
            <a:grpSpLocks/>
          </p:cNvGrpSpPr>
          <p:nvPr/>
        </p:nvGrpSpPr>
        <p:grpSpPr bwMode="auto">
          <a:xfrm>
            <a:off x="4285591" y="3788979"/>
            <a:ext cx="533400" cy="533400"/>
            <a:chOff x="1824" y="2736"/>
            <a:chExt cx="336" cy="336"/>
          </a:xfrm>
        </p:grpSpPr>
        <p:sp>
          <p:nvSpPr>
            <p:cNvPr id="8" name="Oval 8">
              <a:extLst>
                <a:ext uri="{FF2B5EF4-FFF2-40B4-BE49-F238E27FC236}">
                  <a16:creationId xmlns:a16="http://schemas.microsoft.com/office/drawing/2014/main" id="{B204AC84-7BCB-D042-9339-E8793B604C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 b="1">
                <a:solidFill>
                  <a:srgbClr val="0000FF"/>
                </a:solidFill>
              </a:endParaRPr>
            </a:p>
          </p:txBody>
        </p:sp>
        <p:sp>
          <p:nvSpPr>
            <p:cNvPr id="9" name="Text Box 9">
              <a:extLst>
                <a:ext uri="{FF2B5EF4-FFF2-40B4-BE49-F238E27FC236}">
                  <a16:creationId xmlns:a16="http://schemas.microsoft.com/office/drawing/2014/main" id="{98375CE2-E715-7346-AEC5-4BAF9ACEACD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b="1">
                  <a:solidFill>
                    <a:srgbClr val="0000FF"/>
                  </a:solidFill>
                </a:rPr>
                <a:t>D</a:t>
              </a:r>
            </a:p>
          </p:txBody>
        </p:sp>
      </p:grpSp>
      <p:grpSp>
        <p:nvGrpSpPr>
          <p:cNvPr id="10" name="Group 10">
            <a:extLst>
              <a:ext uri="{FF2B5EF4-FFF2-40B4-BE49-F238E27FC236}">
                <a16:creationId xmlns:a16="http://schemas.microsoft.com/office/drawing/2014/main" id="{3782A69A-6E0D-514E-AA51-3A54066A15AA}"/>
              </a:ext>
            </a:extLst>
          </p:cNvPr>
          <p:cNvGrpSpPr>
            <a:grpSpLocks/>
          </p:cNvGrpSpPr>
          <p:nvPr/>
        </p:nvGrpSpPr>
        <p:grpSpPr bwMode="auto">
          <a:xfrm>
            <a:off x="5809591" y="3788979"/>
            <a:ext cx="533400" cy="533400"/>
            <a:chOff x="1824" y="2736"/>
            <a:chExt cx="336" cy="336"/>
          </a:xfrm>
        </p:grpSpPr>
        <p:sp>
          <p:nvSpPr>
            <p:cNvPr id="11" name="Oval 11">
              <a:extLst>
                <a:ext uri="{FF2B5EF4-FFF2-40B4-BE49-F238E27FC236}">
                  <a16:creationId xmlns:a16="http://schemas.microsoft.com/office/drawing/2014/main" id="{97DEE53D-F4BA-374E-80E7-77ECB8080D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2" name="Text Box 12">
              <a:extLst>
                <a:ext uri="{FF2B5EF4-FFF2-40B4-BE49-F238E27FC236}">
                  <a16:creationId xmlns:a16="http://schemas.microsoft.com/office/drawing/2014/main" id="{D38B41A2-532E-ED48-8C1B-1B37B80E7D4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E</a:t>
              </a:r>
            </a:p>
          </p:txBody>
        </p:sp>
      </p:grpSp>
      <p:grpSp>
        <p:nvGrpSpPr>
          <p:cNvPr id="13" name="Group 13">
            <a:extLst>
              <a:ext uri="{FF2B5EF4-FFF2-40B4-BE49-F238E27FC236}">
                <a16:creationId xmlns:a16="http://schemas.microsoft.com/office/drawing/2014/main" id="{8406B699-B314-1B44-9D47-A761A1F38CC8}"/>
              </a:ext>
            </a:extLst>
          </p:cNvPr>
          <p:cNvGrpSpPr>
            <a:grpSpLocks/>
          </p:cNvGrpSpPr>
          <p:nvPr/>
        </p:nvGrpSpPr>
        <p:grpSpPr bwMode="auto">
          <a:xfrm>
            <a:off x="7181191" y="3255579"/>
            <a:ext cx="533400" cy="533400"/>
            <a:chOff x="1824" y="2736"/>
            <a:chExt cx="336" cy="336"/>
          </a:xfrm>
        </p:grpSpPr>
        <p:sp>
          <p:nvSpPr>
            <p:cNvPr id="14" name="Oval 14">
              <a:extLst>
                <a:ext uri="{FF2B5EF4-FFF2-40B4-BE49-F238E27FC236}">
                  <a16:creationId xmlns:a16="http://schemas.microsoft.com/office/drawing/2014/main" id="{B905D2DD-CCB7-7C4B-AF51-C5ABF423F7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5" name="Text Box 15">
              <a:extLst>
                <a:ext uri="{FF2B5EF4-FFF2-40B4-BE49-F238E27FC236}">
                  <a16:creationId xmlns:a16="http://schemas.microsoft.com/office/drawing/2014/main" id="{B09E6546-8AD3-7746-930B-FCD8729A492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F</a:t>
              </a:r>
            </a:p>
          </p:txBody>
        </p:sp>
      </p:grpSp>
      <p:grpSp>
        <p:nvGrpSpPr>
          <p:cNvPr id="16" name="Group 16">
            <a:extLst>
              <a:ext uri="{FF2B5EF4-FFF2-40B4-BE49-F238E27FC236}">
                <a16:creationId xmlns:a16="http://schemas.microsoft.com/office/drawing/2014/main" id="{1C5544C6-551C-054A-B85D-3ED338040E8C}"/>
              </a:ext>
            </a:extLst>
          </p:cNvPr>
          <p:cNvGrpSpPr>
            <a:grpSpLocks/>
          </p:cNvGrpSpPr>
          <p:nvPr/>
        </p:nvGrpSpPr>
        <p:grpSpPr bwMode="auto">
          <a:xfrm>
            <a:off x="4285591" y="2722179"/>
            <a:ext cx="533400" cy="533400"/>
            <a:chOff x="1824" y="2736"/>
            <a:chExt cx="336" cy="336"/>
          </a:xfrm>
        </p:grpSpPr>
        <p:sp>
          <p:nvSpPr>
            <p:cNvPr id="17" name="Oval 17">
              <a:extLst>
                <a:ext uri="{FF2B5EF4-FFF2-40B4-BE49-F238E27FC236}">
                  <a16:creationId xmlns:a16="http://schemas.microsoft.com/office/drawing/2014/main" id="{973D53CA-C225-B844-80FA-5971FB6F4C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 b="1">
                <a:solidFill>
                  <a:srgbClr val="0000FF"/>
                </a:solidFill>
              </a:endParaRPr>
            </a:p>
          </p:txBody>
        </p:sp>
        <p:sp>
          <p:nvSpPr>
            <p:cNvPr id="18" name="Text Box 18">
              <a:extLst>
                <a:ext uri="{FF2B5EF4-FFF2-40B4-BE49-F238E27FC236}">
                  <a16:creationId xmlns:a16="http://schemas.microsoft.com/office/drawing/2014/main" id="{CB416E21-9E77-B245-AAAB-FE698114896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dirty="0">
                  <a:solidFill>
                    <a:srgbClr val="0000FF"/>
                  </a:solidFill>
                </a:rPr>
                <a:t>A</a:t>
              </a:r>
            </a:p>
          </p:txBody>
        </p:sp>
      </p:grpSp>
      <p:grpSp>
        <p:nvGrpSpPr>
          <p:cNvPr id="19" name="Group 19">
            <a:extLst>
              <a:ext uri="{FF2B5EF4-FFF2-40B4-BE49-F238E27FC236}">
                <a16:creationId xmlns:a16="http://schemas.microsoft.com/office/drawing/2014/main" id="{A834FD4A-794B-4444-9FD3-CAACAE1A089F}"/>
              </a:ext>
            </a:extLst>
          </p:cNvPr>
          <p:cNvGrpSpPr>
            <a:grpSpLocks/>
          </p:cNvGrpSpPr>
          <p:nvPr/>
        </p:nvGrpSpPr>
        <p:grpSpPr bwMode="auto">
          <a:xfrm>
            <a:off x="7104991" y="2036379"/>
            <a:ext cx="533400" cy="533400"/>
            <a:chOff x="1824" y="2736"/>
            <a:chExt cx="336" cy="336"/>
          </a:xfrm>
        </p:grpSpPr>
        <p:sp>
          <p:nvSpPr>
            <p:cNvPr id="20" name="Oval 20">
              <a:extLst>
                <a:ext uri="{FF2B5EF4-FFF2-40B4-BE49-F238E27FC236}">
                  <a16:creationId xmlns:a16="http://schemas.microsoft.com/office/drawing/2014/main" id="{73339E6E-8C88-4C49-86AA-7A3357895B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1" name="Text Box 21">
              <a:extLst>
                <a:ext uri="{FF2B5EF4-FFF2-40B4-BE49-F238E27FC236}">
                  <a16:creationId xmlns:a16="http://schemas.microsoft.com/office/drawing/2014/main" id="{E7D77F94-495E-484B-B960-3C540BFB61A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C</a:t>
              </a:r>
            </a:p>
          </p:txBody>
        </p:sp>
      </p:grpSp>
      <p:grpSp>
        <p:nvGrpSpPr>
          <p:cNvPr id="22" name="Group 22">
            <a:extLst>
              <a:ext uri="{FF2B5EF4-FFF2-40B4-BE49-F238E27FC236}">
                <a16:creationId xmlns:a16="http://schemas.microsoft.com/office/drawing/2014/main" id="{51DCD3B4-760A-CA4F-87FF-B4709132145E}"/>
              </a:ext>
            </a:extLst>
          </p:cNvPr>
          <p:cNvGrpSpPr>
            <a:grpSpLocks/>
          </p:cNvGrpSpPr>
          <p:nvPr/>
        </p:nvGrpSpPr>
        <p:grpSpPr bwMode="auto">
          <a:xfrm>
            <a:off x="8400391" y="3255579"/>
            <a:ext cx="533400" cy="533400"/>
            <a:chOff x="1824" y="2736"/>
            <a:chExt cx="336" cy="336"/>
          </a:xfrm>
        </p:grpSpPr>
        <p:sp>
          <p:nvSpPr>
            <p:cNvPr id="23" name="Oval 23">
              <a:extLst>
                <a:ext uri="{FF2B5EF4-FFF2-40B4-BE49-F238E27FC236}">
                  <a16:creationId xmlns:a16="http://schemas.microsoft.com/office/drawing/2014/main" id="{5C7A00FE-B978-F645-BC3F-71E9FFDAC1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4" name="Text Box 24">
              <a:extLst>
                <a:ext uri="{FF2B5EF4-FFF2-40B4-BE49-F238E27FC236}">
                  <a16:creationId xmlns:a16="http://schemas.microsoft.com/office/drawing/2014/main" id="{642940A4-22EC-854B-91B8-7F17FE1FB2A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G</a:t>
              </a:r>
            </a:p>
          </p:txBody>
        </p:sp>
      </p:grpSp>
      <p:sp>
        <p:nvSpPr>
          <p:cNvPr id="25" name="Line 25">
            <a:extLst>
              <a:ext uri="{FF2B5EF4-FFF2-40B4-BE49-F238E27FC236}">
                <a16:creationId xmlns:a16="http://schemas.microsoft.com/office/drawing/2014/main" id="{5D16796F-1D85-5441-8486-F966A3D487D0}"/>
              </a:ext>
            </a:extLst>
          </p:cNvPr>
          <p:cNvSpPr>
            <a:spLocks noChangeShapeType="1"/>
          </p:cNvSpPr>
          <p:nvPr/>
        </p:nvSpPr>
        <p:spPr bwMode="auto">
          <a:xfrm>
            <a:off x="4818991" y="2950779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" name="Line 26">
            <a:extLst>
              <a:ext uri="{FF2B5EF4-FFF2-40B4-BE49-F238E27FC236}">
                <a16:creationId xmlns:a16="http://schemas.microsoft.com/office/drawing/2014/main" id="{2A5F56A5-5D31-7343-A354-E6E43DAE2C2A}"/>
              </a:ext>
            </a:extLst>
          </p:cNvPr>
          <p:cNvSpPr>
            <a:spLocks noChangeShapeType="1"/>
          </p:cNvSpPr>
          <p:nvPr/>
        </p:nvSpPr>
        <p:spPr bwMode="auto">
          <a:xfrm>
            <a:off x="4514191" y="3255579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Line 27">
            <a:extLst>
              <a:ext uri="{FF2B5EF4-FFF2-40B4-BE49-F238E27FC236}">
                <a16:creationId xmlns:a16="http://schemas.microsoft.com/office/drawing/2014/main" id="{0D31968F-C6A0-374A-AE5E-20017654FDCD}"/>
              </a:ext>
            </a:extLst>
          </p:cNvPr>
          <p:cNvSpPr>
            <a:spLocks noChangeShapeType="1"/>
          </p:cNvSpPr>
          <p:nvPr/>
        </p:nvSpPr>
        <p:spPr bwMode="auto">
          <a:xfrm>
            <a:off x="4818991" y="4093779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Line 28">
            <a:extLst>
              <a:ext uri="{FF2B5EF4-FFF2-40B4-BE49-F238E27FC236}">
                <a16:creationId xmlns:a16="http://schemas.microsoft.com/office/drawing/2014/main" id="{2D2D46BF-984E-D649-AD56-909E741D3C7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038191" y="3179379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Line 29">
            <a:extLst>
              <a:ext uri="{FF2B5EF4-FFF2-40B4-BE49-F238E27FC236}">
                <a16:creationId xmlns:a16="http://schemas.microsoft.com/office/drawing/2014/main" id="{FED5F19B-7799-304A-BFFC-5C38E70831D2}"/>
              </a:ext>
            </a:extLst>
          </p:cNvPr>
          <p:cNvSpPr>
            <a:spLocks noChangeShapeType="1"/>
          </p:cNvSpPr>
          <p:nvPr/>
        </p:nvSpPr>
        <p:spPr bwMode="auto">
          <a:xfrm>
            <a:off x="4742791" y="3179379"/>
            <a:ext cx="1143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" name="Line 30">
            <a:extLst>
              <a:ext uri="{FF2B5EF4-FFF2-40B4-BE49-F238E27FC236}">
                <a16:creationId xmlns:a16="http://schemas.microsoft.com/office/drawing/2014/main" id="{FBCD2680-6963-4141-AAF0-06EE906AE8D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266791" y="2417379"/>
            <a:ext cx="838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Line 31">
            <a:extLst>
              <a:ext uri="{FF2B5EF4-FFF2-40B4-BE49-F238E27FC236}">
                <a16:creationId xmlns:a16="http://schemas.microsoft.com/office/drawing/2014/main" id="{DAA33BA3-01A5-5B4E-BAFA-C06AA0B5DE7B}"/>
              </a:ext>
            </a:extLst>
          </p:cNvPr>
          <p:cNvSpPr>
            <a:spLocks noChangeShapeType="1"/>
          </p:cNvSpPr>
          <p:nvPr/>
        </p:nvSpPr>
        <p:spPr bwMode="auto">
          <a:xfrm>
            <a:off x="6266791" y="3026979"/>
            <a:ext cx="914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" name="Line 32">
            <a:extLst>
              <a:ext uri="{FF2B5EF4-FFF2-40B4-BE49-F238E27FC236}">
                <a16:creationId xmlns:a16="http://schemas.microsoft.com/office/drawing/2014/main" id="{430D6BE2-D3CA-754A-8D9D-721582002E4D}"/>
              </a:ext>
            </a:extLst>
          </p:cNvPr>
          <p:cNvSpPr>
            <a:spLocks noChangeShapeType="1"/>
          </p:cNvSpPr>
          <p:nvPr/>
        </p:nvSpPr>
        <p:spPr bwMode="auto">
          <a:xfrm>
            <a:off x="7714591" y="3484179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" name="Text Box 31">
            <a:extLst>
              <a:ext uri="{FF2B5EF4-FFF2-40B4-BE49-F238E27FC236}">
                <a16:creationId xmlns:a16="http://schemas.microsoft.com/office/drawing/2014/main" id="{B1E1926D-434E-E64F-BE57-49AFE0B305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862" y="5500687"/>
            <a:ext cx="632806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 err="1"/>
              <a:t>toVisit</a:t>
            </a:r>
            <a:r>
              <a:rPr lang="en-US" altLang="en-US" sz="2800" dirty="0"/>
              <a:t>-queue: E C E F </a:t>
            </a:r>
            <a:r>
              <a:rPr lang="en-US" altLang="en-US" sz="2800" dirty="0">
                <a:solidFill>
                  <a:srgbClr val="0000FF"/>
                </a:solidFill>
              </a:rPr>
              <a:t>E</a:t>
            </a:r>
          </a:p>
        </p:txBody>
      </p:sp>
      <p:sp>
        <p:nvSpPr>
          <p:cNvPr id="35" name="Text Box 37">
            <a:extLst>
              <a:ext uri="{FF2B5EF4-FFF2-40B4-BE49-F238E27FC236}">
                <a16:creationId xmlns:a16="http://schemas.microsoft.com/office/drawing/2014/main" id="{04848CE0-C0B3-9146-9C7C-49CDF42F17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0144" y="6019800"/>
            <a:ext cx="3200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/>
              <a:t>visited: A B D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C1495E03-BE33-7D41-A2EC-C88E589C59D9}"/>
              </a:ext>
            </a:extLst>
          </p:cNvPr>
          <p:cNvSpPr txBox="1"/>
          <p:nvPr/>
        </p:nvSpPr>
        <p:spPr>
          <a:xfrm>
            <a:off x="5047591" y="5654592"/>
            <a:ext cx="3619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9E00"/>
                </a:solidFill>
              </a:rPr>
              <a:t>We add E again to </a:t>
            </a:r>
            <a:r>
              <a:rPr lang="en-US" dirty="0" err="1">
                <a:solidFill>
                  <a:srgbClr val="FF9E00"/>
                </a:solidFill>
              </a:rPr>
              <a:t>toVisit</a:t>
            </a:r>
            <a:r>
              <a:rPr lang="en-US" dirty="0">
                <a:solidFill>
                  <a:srgbClr val="FF9E00"/>
                </a:solidFill>
              </a:rPr>
              <a:t> since we still haven’t visited it yet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9364D288-19A7-3E4E-9BB6-758BA6868F87}"/>
              </a:ext>
            </a:extLst>
          </p:cNvPr>
          <p:cNvSpPr txBox="1"/>
          <p:nvPr/>
        </p:nvSpPr>
        <p:spPr>
          <a:xfrm>
            <a:off x="36142" y="1552730"/>
            <a:ext cx="394465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C00000"/>
                </a:solidFill>
              </a:rPr>
              <a:t>graphSearch</a:t>
            </a:r>
            <a:r>
              <a:rPr lang="en-US" sz="2400" dirty="0"/>
              <a:t>( </a:t>
            </a:r>
            <a:r>
              <a:rPr lang="en-US" sz="2400" dirty="0" err="1">
                <a:solidFill>
                  <a:srgbClr val="00B0F0"/>
                </a:solidFill>
              </a:rPr>
              <a:t>toVisit</a:t>
            </a:r>
            <a:r>
              <a:rPr lang="en-US" sz="2400" dirty="0"/>
              <a:t> )</a:t>
            </a:r>
          </a:p>
          <a:p>
            <a:r>
              <a:rPr lang="en-US" sz="2400" dirty="0"/>
              <a:t>    </a:t>
            </a:r>
            <a:r>
              <a:rPr lang="en-US" sz="2400" dirty="0">
                <a:solidFill>
                  <a:srgbClr val="0000FF"/>
                </a:solidFill>
              </a:rPr>
              <a:t>while</a:t>
            </a:r>
            <a:r>
              <a:rPr lang="en-US" sz="2400" dirty="0"/>
              <a:t> !</a:t>
            </a:r>
            <a:r>
              <a:rPr lang="en-US" sz="2400" dirty="0" err="1">
                <a:solidFill>
                  <a:srgbClr val="00B0F0"/>
                </a:solidFill>
              </a:rPr>
              <a:t>toVisit</a:t>
            </a:r>
            <a:r>
              <a:rPr lang="en-US" sz="2400" dirty="0" err="1"/>
              <a:t>.empty</a:t>
            </a:r>
            <a:r>
              <a:rPr lang="en-US" sz="2400" dirty="0"/>
              <a:t>()</a:t>
            </a:r>
          </a:p>
          <a:p>
            <a:r>
              <a:rPr lang="en-US" sz="2400" dirty="0"/>
              <a:t>        </a:t>
            </a:r>
            <a:r>
              <a:rPr lang="en-US" sz="2400" dirty="0">
                <a:solidFill>
                  <a:srgbClr val="00B0F0"/>
                </a:solidFill>
              </a:rPr>
              <a:t>v</a:t>
            </a:r>
            <a:r>
              <a:rPr lang="en-US" sz="2400" dirty="0"/>
              <a:t> = </a:t>
            </a:r>
            <a:r>
              <a:rPr lang="en-US" sz="2400" dirty="0" err="1">
                <a:solidFill>
                  <a:srgbClr val="00B0F0"/>
                </a:solidFill>
              </a:rPr>
              <a:t>toVisit</a:t>
            </a:r>
            <a:r>
              <a:rPr lang="en-US" sz="2400" dirty="0" err="1"/>
              <a:t>.remove</a:t>
            </a:r>
            <a:r>
              <a:rPr lang="en-US" sz="2400" dirty="0"/>
              <a:t>()</a:t>
            </a:r>
          </a:p>
          <a:p>
            <a:r>
              <a:rPr lang="en-US" sz="2400" dirty="0"/>
              <a:t>        </a:t>
            </a:r>
            <a:r>
              <a:rPr lang="en-US" sz="2400" dirty="0">
                <a:solidFill>
                  <a:srgbClr val="0000FF"/>
                </a:solidFill>
              </a:rPr>
              <a:t>if</a:t>
            </a:r>
            <a:r>
              <a:rPr lang="en-US" sz="2400" dirty="0"/>
              <a:t> !</a:t>
            </a:r>
            <a:r>
              <a:rPr lang="en-US" sz="2400" dirty="0">
                <a:solidFill>
                  <a:srgbClr val="00B0F0"/>
                </a:solidFill>
              </a:rPr>
              <a:t>visited</a:t>
            </a:r>
            <a:r>
              <a:rPr lang="en-US" sz="2400" dirty="0"/>
              <a:t>[v]</a:t>
            </a:r>
          </a:p>
          <a:p>
            <a:r>
              <a:rPr lang="en-US" sz="2400" dirty="0">
                <a:solidFill>
                  <a:srgbClr val="00B0F0"/>
                </a:solidFill>
              </a:rPr>
              <a:t>            visited</a:t>
            </a:r>
            <a:r>
              <a:rPr lang="en-US" sz="2400" dirty="0"/>
              <a:t>[v] = true          </a:t>
            </a:r>
          </a:p>
          <a:p>
            <a:r>
              <a:rPr lang="en-US" sz="2400" dirty="0">
                <a:solidFill>
                  <a:srgbClr val="0000FF"/>
                </a:solidFill>
              </a:rPr>
              <a:t>            for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00B0F0"/>
                </a:solidFill>
              </a:rPr>
              <a:t>c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0000FF"/>
                </a:solidFill>
              </a:rPr>
              <a:t>in</a:t>
            </a:r>
            <a:r>
              <a:rPr lang="en-US" sz="2400" dirty="0"/>
              <a:t> </a:t>
            </a:r>
            <a:r>
              <a:rPr lang="en-US" sz="2400" dirty="0" err="1">
                <a:solidFill>
                  <a:srgbClr val="00B0F0"/>
                </a:solidFill>
              </a:rPr>
              <a:t>v</a:t>
            </a:r>
            <a:r>
              <a:rPr lang="en-US" sz="2400" dirty="0" err="1"/>
              <a:t>.getAdjacent</a:t>
            </a:r>
            <a:r>
              <a:rPr lang="en-US" sz="2400" dirty="0"/>
              <a:t>()</a:t>
            </a:r>
          </a:p>
          <a:p>
            <a:r>
              <a:rPr lang="en-US" sz="2400" dirty="0"/>
              <a:t>                </a:t>
            </a:r>
            <a:r>
              <a:rPr lang="en-US" sz="2400" dirty="0">
                <a:solidFill>
                  <a:srgbClr val="0000FF"/>
                </a:solidFill>
              </a:rPr>
              <a:t>if</a:t>
            </a:r>
            <a:r>
              <a:rPr lang="en-US" sz="2400" dirty="0"/>
              <a:t> !</a:t>
            </a:r>
            <a:r>
              <a:rPr lang="en-US" sz="2400" dirty="0">
                <a:solidFill>
                  <a:srgbClr val="00B0F0"/>
                </a:solidFill>
              </a:rPr>
              <a:t>visited</a:t>
            </a:r>
            <a:r>
              <a:rPr lang="en-US" sz="2400" dirty="0"/>
              <a:t>[c]</a:t>
            </a:r>
          </a:p>
          <a:p>
            <a:r>
              <a:rPr lang="en-US" sz="2400" dirty="0"/>
              <a:t>                    </a:t>
            </a:r>
            <a:r>
              <a:rPr lang="en-US" sz="2400" dirty="0" err="1">
                <a:solidFill>
                  <a:srgbClr val="00B0F0"/>
                </a:solidFill>
              </a:rPr>
              <a:t>toVisit</a:t>
            </a:r>
            <a:r>
              <a:rPr lang="en-US" sz="2400" dirty="0" err="1"/>
              <a:t>.add</a:t>
            </a:r>
            <a:r>
              <a:rPr lang="en-US" sz="2400" dirty="0"/>
              <a:t>(c)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B24037BB-C302-4949-A0D4-721C73B539AB}"/>
              </a:ext>
            </a:extLst>
          </p:cNvPr>
          <p:cNvSpPr/>
          <p:nvPr/>
        </p:nvSpPr>
        <p:spPr>
          <a:xfrm>
            <a:off x="717327" y="3407979"/>
            <a:ext cx="3263464" cy="1269124"/>
          </a:xfrm>
          <a:prstGeom prst="rect">
            <a:avLst/>
          </a:prstGeom>
          <a:noFill/>
          <a:ln w="3810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369825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C9FD66-1B86-ED43-8819-F30E32387C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BFS</a:t>
            </a:r>
          </a:p>
        </p:txBody>
      </p:sp>
      <p:grpSp>
        <p:nvGrpSpPr>
          <p:cNvPr id="4" name="Group 4">
            <a:extLst>
              <a:ext uri="{FF2B5EF4-FFF2-40B4-BE49-F238E27FC236}">
                <a16:creationId xmlns:a16="http://schemas.microsoft.com/office/drawing/2014/main" id="{C1F08F95-A06D-4045-92E7-A1A77AC5A85A}"/>
              </a:ext>
            </a:extLst>
          </p:cNvPr>
          <p:cNvGrpSpPr>
            <a:grpSpLocks/>
          </p:cNvGrpSpPr>
          <p:nvPr/>
        </p:nvGrpSpPr>
        <p:grpSpPr bwMode="auto">
          <a:xfrm>
            <a:off x="5733391" y="2645979"/>
            <a:ext cx="533400" cy="533400"/>
            <a:chOff x="1824" y="2736"/>
            <a:chExt cx="336" cy="336"/>
          </a:xfrm>
        </p:grpSpPr>
        <p:sp>
          <p:nvSpPr>
            <p:cNvPr id="5" name="Oval 5">
              <a:extLst>
                <a:ext uri="{FF2B5EF4-FFF2-40B4-BE49-F238E27FC236}">
                  <a16:creationId xmlns:a16="http://schemas.microsoft.com/office/drawing/2014/main" id="{6FA9101E-F062-2340-B5D8-9A0FF8181E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" name="Text Box 6">
              <a:extLst>
                <a:ext uri="{FF2B5EF4-FFF2-40B4-BE49-F238E27FC236}">
                  <a16:creationId xmlns:a16="http://schemas.microsoft.com/office/drawing/2014/main" id="{AFDA1091-2827-AF46-A920-4DDB67711BD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dirty="0">
                  <a:solidFill>
                    <a:srgbClr val="0000FF"/>
                  </a:solidFill>
                </a:rPr>
                <a:t>B</a:t>
              </a:r>
            </a:p>
          </p:txBody>
        </p:sp>
      </p:grpSp>
      <p:grpSp>
        <p:nvGrpSpPr>
          <p:cNvPr id="7" name="Group 7">
            <a:extLst>
              <a:ext uri="{FF2B5EF4-FFF2-40B4-BE49-F238E27FC236}">
                <a16:creationId xmlns:a16="http://schemas.microsoft.com/office/drawing/2014/main" id="{430B9358-FEEE-594A-BAF4-E65D2B1B01D4}"/>
              </a:ext>
            </a:extLst>
          </p:cNvPr>
          <p:cNvGrpSpPr>
            <a:grpSpLocks/>
          </p:cNvGrpSpPr>
          <p:nvPr/>
        </p:nvGrpSpPr>
        <p:grpSpPr bwMode="auto">
          <a:xfrm>
            <a:off x="4285591" y="3788979"/>
            <a:ext cx="533400" cy="533400"/>
            <a:chOff x="1824" y="2736"/>
            <a:chExt cx="336" cy="336"/>
          </a:xfrm>
        </p:grpSpPr>
        <p:sp>
          <p:nvSpPr>
            <p:cNvPr id="8" name="Oval 8">
              <a:extLst>
                <a:ext uri="{FF2B5EF4-FFF2-40B4-BE49-F238E27FC236}">
                  <a16:creationId xmlns:a16="http://schemas.microsoft.com/office/drawing/2014/main" id="{B204AC84-7BCB-D042-9339-E8793B604C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 b="1">
                <a:solidFill>
                  <a:srgbClr val="0000FF"/>
                </a:solidFill>
              </a:endParaRPr>
            </a:p>
          </p:txBody>
        </p:sp>
        <p:sp>
          <p:nvSpPr>
            <p:cNvPr id="9" name="Text Box 9">
              <a:extLst>
                <a:ext uri="{FF2B5EF4-FFF2-40B4-BE49-F238E27FC236}">
                  <a16:creationId xmlns:a16="http://schemas.microsoft.com/office/drawing/2014/main" id="{98375CE2-E715-7346-AEC5-4BAF9ACEACD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dirty="0">
                  <a:solidFill>
                    <a:srgbClr val="0000FF"/>
                  </a:solidFill>
                </a:rPr>
                <a:t>D</a:t>
              </a:r>
            </a:p>
          </p:txBody>
        </p:sp>
      </p:grpSp>
      <p:grpSp>
        <p:nvGrpSpPr>
          <p:cNvPr id="10" name="Group 10">
            <a:extLst>
              <a:ext uri="{FF2B5EF4-FFF2-40B4-BE49-F238E27FC236}">
                <a16:creationId xmlns:a16="http://schemas.microsoft.com/office/drawing/2014/main" id="{3782A69A-6E0D-514E-AA51-3A54066A15AA}"/>
              </a:ext>
            </a:extLst>
          </p:cNvPr>
          <p:cNvGrpSpPr>
            <a:grpSpLocks/>
          </p:cNvGrpSpPr>
          <p:nvPr/>
        </p:nvGrpSpPr>
        <p:grpSpPr bwMode="auto">
          <a:xfrm>
            <a:off x="5809591" y="3788979"/>
            <a:ext cx="533400" cy="533400"/>
            <a:chOff x="1824" y="2736"/>
            <a:chExt cx="336" cy="336"/>
          </a:xfrm>
        </p:grpSpPr>
        <p:sp>
          <p:nvSpPr>
            <p:cNvPr id="11" name="Oval 11">
              <a:extLst>
                <a:ext uri="{FF2B5EF4-FFF2-40B4-BE49-F238E27FC236}">
                  <a16:creationId xmlns:a16="http://schemas.microsoft.com/office/drawing/2014/main" id="{97DEE53D-F4BA-374E-80E7-77ECB8080D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2" name="Text Box 12">
              <a:extLst>
                <a:ext uri="{FF2B5EF4-FFF2-40B4-BE49-F238E27FC236}">
                  <a16:creationId xmlns:a16="http://schemas.microsoft.com/office/drawing/2014/main" id="{D38B41A2-532E-ED48-8C1B-1B37B80E7D4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E</a:t>
              </a:r>
            </a:p>
          </p:txBody>
        </p:sp>
      </p:grpSp>
      <p:grpSp>
        <p:nvGrpSpPr>
          <p:cNvPr id="13" name="Group 13">
            <a:extLst>
              <a:ext uri="{FF2B5EF4-FFF2-40B4-BE49-F238E27FC236}">
                <a16:creationId xmlns:a16="http://schemas.microsoft.com/office/drawing/2014/main" id="{8406B699-B314-1B44-9D47-A761A1F38CC8}"/>
              </a:ext>
            </a:extLst>
          </p:cNvPr>
          <p:cNvGrpSpPr>
            <a:grpSpLocks/>
          </p:cNvGrpSpPr>
          <p:nvPr/>
        </p:nvGrpSpPr>
        <p:grpSpPr bwMode="auto">
          <a:xfrm>
            <a:off x="7181191" y="3255579"/>
            <a:ext cx="533400" cy="533400"/>
            <a:chOff x="1824" y="2736"/>
            <a:chExt cx="336" cy="336"/>
          </a:xfrm>
        </p:grpSpPr>
        <p:sp>
          <p:nvSpPr>
            <p:cNvPr id="14" name="Oval 14">
              <a:extLst>
                <a:ext uri="{FF2B5EF4-FFF2-40B4-BE49-F238E27FC236}">
                  <a16:creationId xmlns:a16="http://schemas.microsoft.com/office/drawing/2014/main" id="{B905D2DD-CCB7-7C4B-AF51-C5ABF423F7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5" name="Text Box 15">
              <a:extLst>
                <a:ext uri="{FF2B5EF4-FFF2-40B4-BE49-F238E27FC236}">
                  <a16:creationId xmlns:a16="http://schemas.microsoft.com/office/drawing/2014/main" id="{B09E6546-8AD3-7746-930B-FCD8729A492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F</a:t>
              </a:r>
            </a:p>
          </p:txBody>
        </p:sp>
      </p:grpSp>
      <p:grpSp>
        <p:nvGrpSpPr>
          <p:cNvPr id="16" name="Group 16">
            <a:extLst>
              <a:ext uri="{FF2B5EF4-FFF2-40B4-BE49-F238E27FC236}">
                <a16:creationId xmlns:a16="http://schemas.microsoft.com/office/drawing/2014/main" id="{1C5544C6-551C-054A-B85D-3ED338040E8C}"/>
              </a:ext>
            </a:extLst>
          </p:cNvPr>
          <p:cNvGrpSpPr>
            <a:grpSpLocks/>
          </p:cNvGrpSpPr>
          <p:nvPr/>
        </p:nvGrpSpPr>
        <p:grpSpPr bwMode="auto">
          <a:xfrm>
            <a:off x="4285591" y="2722179"/>
            <a:ext cx="533400" cy="533400"/>
            <a:chOff x="1824" y="2736"/>
            <a:chExt cx="336" cy="336"/>
          </a:xfrm>
        </p:grpSpPr>
        <p:sp>
          <p:nvSpPr>
            <p:cNvPr id="17" name="Oval 17">
              <a:extLst>
                <a:ext uri="{FF2B5EF4-FFF2-40B4-BE49-F238E27FC236}">
                  <a16:creationId xmlns:a16="http://schemas.microsoft.com/office/drawing/2014/main" id="{973D53CA-C225-B844-80FA-5971FB6F4C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 b="1">
                <a:solidFill>
                  <a:srgbClr val="0000FF"/>
                </a:solidFill>
              </a:endParaRPr>
            </a:p>
          </p:txBody>
        </p:sp>
        <p:sp>
          <p:nvSpPr>
            <p:cNvPr id="18" name="Text Box 18">
              <a:extLst>
                <a:ext uri="{FF2B5EF4-FFF2-40B4-BE49-F238E27FC236}">
                  <a16:creationId xmlns:a16="http://schemas.microsoft.com/office/drawing/2014/main" id="{CB416E21-9E77-B245-AAAB-FE698114896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dirty="0">
                  <a:solidFill>
                    <a:srgbClr val="0000FF"/>
                  </a:solidFill>
                </a:rPr>
                <a:t>A</a:t>
              </a:r>
            </a:p>
          </p:txBody>
        </p:sp>
      </p:grpSp>
      <p:grpSp>
        <p:nvGrpSpPr>
          <p:cNvPr id="19" name="Group 19">
            <a:extLst>
              <a:ext uri="{FF2B5EF4-FFF2-40B4-BE49-F238E27FC236}">
                <a16:creationId xmlns:a16="http://schemas.microsoft.com/office/drawing/2014/main" id="{A834FD4A-794B-4444-9FD3-CAACAE1A089F}"/>
              </a:ext>
            </a:extLst>
          </p:cNvPr>
          <p:cNvGrpSpPr>
            <a:grpSpLocks/>
          </p:cNvGrpSpPr>
          <p:nvPr/>
        </p:nvGrpSpPr>
        <p:grpSpPr bwMode="auto">
          <a:xfrm>
            <a:off x="7104991" y="2036379"/>
            <a:ext cx="533400" cy="533400"/>
            <a:chOff x="1824" y="2736"/>
            <a:chExt cx="336" cy="336"/>
          </a:xfrm>
        </p:grpSpPr>
        <p:sp>
          <p:nvSpPr>
            <p:cNvPr id="20" name="Oval 20">
              <a:extLst>
                <a:ext uri="{FF2B5EF4-FFF2-40B4-BE49-F238E27FC236}">
                  <a16:creationId xmlns:a16="http://schemas.microsoft.com/office/drawing/2014/main" id="{73339E6E-8C88-4C49-86AA-7A3357895B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1" name="Text Box 21">
              <a:extLst>
                <a:ext uri="{FF2B5EF4-FFF2-40B4-BE49-F238E27FC236}">
                  <a16:creationId xmlns:a16="http://schemas.microsoft.com/office/drawing/2014/main" id="{E7D77F94-495E-484B-B960-3C540BFB61A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C</a:t>
              </a:r>
            </a:p>
          </p:txBody>
        </p:sp>
      </p:grpSp>
      <p:grpSp>
        <p:nvGrpSpPr>
          <p:cNvPr id="22" name="Group 22">
            <a:extLst>
              <a:ext uri="{FF2B5EF4-FFF2-40B4-BE49-F238E27FC236}">
                <a16:creationId xmlns:a16="http://schemas.microsoft.com/office/drawing/2014/main" id="{51DCD3B4-760A-CA4F-87FF-B4709132145E}"/>
              </a:ext>
            </a:extLst>
          </p:cNvPr>
          <p:cNvGrpSpPr>
            <a:grpSpLocks/>
          </p:cNvGrpSpPr>
          <p:nvPr/>
        </p:nvGrpSpPr>
        <p:grpSpPr bwMode="auto">
          <a:xfrm>
            <a:off x="8400391" y="3255579"/>
            <a:ext cx="533400" cy="533400"/>
            <a:chOff x="1824" y="2736"/>
            <a:chExt cx="336" cy="336"/>
          </a:xfrm>
        </p:grpSpPr>
        <p:sp>
          <p:nvSpPr>
            <p:cNvPr id="23" name="Oval 23">
              <a:extLst>
                <a:ext uri="{FF2B5EF4-FFF2-40B4-BE49-F238E27FC236}">
                  <a16:creationId xmlns:a16="http://schemas.microsoft.com/office/drawing/2014/main" id="{5C7A00FE-B978-F645-BC3F-71E9FFDAC1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4" name="Text Box 24">
              <a:extLst>
                <a:ext uri="{FF2B5EF4-FFF2-40B4-BE49-F238E27FC236}">
                  <a16:creationId xmlns:a16="http://schemas.microsoft.com/office/drawing/2014/main" id="{642940A4-22EC-854B-91B8-7F17FE1FB2A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G</a:t>
              </a:r>
            </a:p>
          </p:txBody>
        </p:sp>
      </p:grpSp>
      <p:sp>
        <p:nvSpPr>
          <p:cNvPr id="25" name="Line 25">
            <a:extLst>
              <a:ext uri="{FF2B5EF4-FFF2-40B4-BE49-F238E27FC236}">
                <a16:creationId xmlns:a16="http://schemas.microsoft.com/office/drawing/2014/main" id="{5D16796F-1D85-5441-8486-F966A3D487D0}"/>
              </a:ext>
            </a:extLst>
          </p:cNvPr>
          <p:cNvSpPr>
            <a:spLocks noChangeShapeType="1"/>
          </p:cNvSpPr>
          <p:nvPr/>
        </p:nvSpPr>
        <p:spPr bwMode="auto">
          <a:xfrm>
            <a:off x="4818991" y="2950779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" name="Line 26">
            <a:extLst>
              <a:ext uri="{FF2B5EF4-FFF2-40B4-BE49-F238E27FC236}">
                <a16:creationId xmlns:a16="http://schemas.microsoft.com/office/drawing/2014/main" id="{2A5F56A5-5D31-7343-A354-E6E43DAE2C2A}"/>
              </a:ext>
            </a:extLst>
          </p:cNvPr>
          <p:cNvSpPr>
            <a:spLocks noChangeShapeType="1"/>
          </p:cNvSpPr>
          <p:nvPr/>
        </p:nvSpPr>
        <p:spPr bwMode="auto">
          <a:xfrm>
            <a:off x="4514191" y="3255579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Line 27">
            <a:extLst>
              <a:ext uri="{FF2B5EF4-FFF2-40B4-BE49-F238E27FC236}">
                <a16:creationId xmlns:a16="http://schemas.microsoft.com/office/drawing/2014/main" id="{0D31968F-C6A0-374A-AE5E-20017654FDCD}"/>
              </a:ext>
            </a:extLst>
          </p:cNvPr>
          <p:cNvSpPr>
            <a:spLocks noChangeShapeType="1"/>
          </p:cNvSpPr>
          <p:nvPr/>
        </p:nvSpPr>
        <p:spPr bwMode="auto">
          <a:xfrm>
            <a:off x="4818991" y="4093779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Line 28">
            <a:extLst>
              <a:ext uri="{FF2B5EF4-FFF2-40B4-BE49-F238E27FC236}">
                <a16:creationId xmlns:a16="http://schemas.microsoft.com/office/drawing/2014/main" id="{2D2D46BF-984E-D649-AD56-909E741D3C7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038191" y="3179379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Line 29">
            <a:extLst>
              <a:ext uri="{FF2B5EF4-FFF2-40B4-BE49-F238E27FC236}">
                <a16:creationId xmlns:a16="http://schemas.microsoft.com/office/drawing/2014/main" id="{FED5F19B-7799-304A-BFFC-5C38E70831D2}"/>
              </a:ext>
            </a:extLst>
          </p:cNvPr>
          <p:cNvSpPr>
            <a:spLocks noChangeShapeType="1"/>
          </p:cNvSpPr>
          <p:nvPr/>
        </p:nvSpPr>
        <p:spPr bwMode="auto">
          <a:xfrm>
            <a:off x="4742791" y="3179379"/>
            <a:ext cx="1143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" name="Line 30">
            <a:extLst>
              <a:ext uri="{FF2B5EF4-FFF2-40B4-BE49-F238E27FC236}">
                <a16:creationId xmlns:a16="http://schemas.microsoft.com/office/drawing/2014/main" id="{FBCD2680-6963-4141-AAF0-06EE906AE8D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266791" y="2417379"/>
            <a:ext cx="838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Line 31">
            <a:extLst>
              <a:ext uri="{FF2B5EF4-FFF2-40B4-BE49-F238E27FC236}">
                <a16:creationId xmlns:a16="http://schemas.microsoft.com/office/drawing/2014/main" id="{DAA33BA3-01A5-5B4E-BAFA-C06AA0B5DE7B}"/>
              </a:ext>
            </a:extLst>
          </p:cNvPr>
          <p:cNvSpPr>
            <a:spLocks noChangeShapeType="1"/>
          </p:cNvSpPr>
          <p:nvPr/>
        </p:nvSpPr>
        <p:spPr bwMode="auto">
          <a:xfrm>
            <a:off x="6266791" y="3026979"/>
            <a:ext cx="914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" name="Line 32">
            <a:extLst>
              <a:ext uri="{FF2B5EF4-FFF2-40B4-BE49-F238E27FC236}">
                <a16:creationId xmlns:a16="http://schemas.microsoft.com/office/drawing/2014/main" id="{430D6BE2-D3CA-754A-8D9D-721582002E4D}"/>
              </a:ext>
            </a:extLst>
          </p:cNvPr>
          <p:cNvSpPr>
            <a:spLocks noChangeShapeType="1"/>
          </p:cNvSpPr>
          <p:nvPr/>
        </p:nvSpPr>
        <p:spPr bwMode="auto">
          <a:xfrm>
            <a:off x="7714591" y="3484179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" name="Text Box 31">
            <a:extLst>
              <a:ext uri="{FF2B5EF4-FFF2-40B4-BE49-F238E27FC236}">
                <a16:creationId xmlns:a16="http://schemas.microsoft.com/office/drawing/2014/main" id="{B1E1926D-434E-E64F-BE57-49AFE0B305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862" y="5500687"/>
            <a:ext cx="632806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 err="1"/>
              <a:t>toVisit</a:t>
            </a:r>
            <a:r>
              <a:rPr lang="en-US" altLang="en-US" sz="2800" dirty="0"/>
              <a:t>-queue: E C E F E</a:t>
            </a:r>
          </a:p>
        </p:txBody>
      </p:sp>
      <p:sp>
        <p:nvSpPr>
          <p:cNvPr id="35" name="Text Box 37">
            <a:extLst>
              <a:ext uri="{FF2B5EF4-FFF2-40B4-BE49-F238E27FC236}">
                <a16:creationId xmlns:a16="http://schemas.microsoft.com/office/drawing/2014/main" id="{04848CE0-C0B3-9146-9C7C-49CDF42F17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0144" y="6019800"/>
            <a:ext cx="3200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/>
              <a:t>visited: A B D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0FD69C4B-60C2-4243-97B6-9A93ACC891C3}"/>
              </a:ext>
            </a:extLst>
          </p:cNvPr>
          <p:cNvSpPr txBox="1"/>
          <p:nvPr/>
        </p:nvSpPr>
        <p:spPr>
          <a:xfrm>
            <a:off x="36142" y="1552730"/>
            <a:ext cx="394465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C00000"/>
                </a:solidFill>
              </a:rPr>
              <a:t>graphSearch</a:t>
            </a:r>
            <a:r>
              <a:rPr lang="en-US" sz="2400" dirty="0"/>
              <a:t>( </a:t>
            </a:r>
            <a:r>
              <a:rPr lang="en-US" sz="2400" dirty="0" err="1">
                <a:solidFill>
                  <a:srgbClr val="00B0F0"/>
                </a:solidFill>
              </a:rPr>
              <a:t>toVisit</a:t>
            </a:r>
            <a:r>
              <a:rPr lang="en-US" sz="2400" dirty="0"/>
              <a:t> )</a:t>
            </a:r>
          </a:p>
          <a:p>
            <a:r>
              <a:rPr lang="en-US" sz="2400" dirty="0"/>
              <a:t>    </a:t>
            </a:r>
            <a:r>
              <a:rPr lang="en-US" sz="2400" dirty="0">
                <a:solidFill>
                  <a:srgbClr val="0000FF"/>
                </a:solidFill>
              </a:rPr>
              <a:t>while</a:t>
            </a:r>
            <a:r>
              <a:rPr lang="en-US" sz="2400" dirty="0"/>
              <a:t> !</a:t>
            </a:r>
            <a:r>
              <a:rPr lang="en-US" sz="2400" dirty="0" err="1">
                <a:solidFill>
                  <a:srgbClr val="00B0F0"/>
                </a:solidFill>
              </a:rPr>
              <a:t>toVisit</a:t>
            </a:r>
            <a:r>
              <a:rPr lang="en-US" sz="2400" dirty="0" err="1"/>
              <a:t>.empty</a:t>
            </a:r>
            <a:r>
              <a:rPr lang="en-US" sz="2400" dirty="0"/>
              <a:t>()</a:t>
            </a:r>
          </a:p>
          <a:p>
            <a:r>
              <a:rPr lang="en-US" sz="2400" dirty="0"/>
              <a:t>        </a:t>
            </a:r>
            <a:r>
              <a:rPr lang="en-US" sz="2400" dirty="0">
                <a:solidFill>
                  <a:srgbClr val="00B0F0"/>
                </a:solidFill>
              </a:rPr>
              <a:t>v</a:t>
            </a:r>
            <a:r>
              <a:rPr lang="en-US" sz="2400" dirty="0"/>
              <a:t> = </a:t>
            </a:r>
            <a:r>
              <a:rPr lang="en-US" sz="2400" dirty="0" err="1">
                <a:solidFill>
                  <a:srgbClr val="00B0F0"/>
                </a:solidFill>
              </a:rPr>
              <a:t>toVisit</a:t>
            </a:r>
            <a:r>
              <a:rPr lang="en-US" sz="2400" dirty="0" err="1"/>
              <a:t>.remove</a:t>
            </a:r>
            <a:r>
              <a:rPr lang="en-US" sz="2400" dirty="0"/>
              <a:t>()</a:t>
            </a:r>
          </a:p>
          <a:p>
            <a:r>
              <a:rPr lang="en-US" sz="2400" dirty="0"/>
              <a:t>        </a:t>
            </a:r>
            <a:r>
              <a:rPr lang="en-US" sz="2400" dirty="0">
                <a:solidFill>
                  <a:srgbClr val="0000FF"/>
                </a:solidFill>
              </a:rPr>
              <a:t>if</a:t>
            </a:r>
            <a:r>
              <a:rPr lang="en-US" sz="2400" dirty="0"/>
              <a:t> !</a:t>
            </a:r>
            <a:r>
              <a:rPr lang="en-US" sz="2400" dirty="0">
                <a:solidFill>
                  <a:srgbClr val="00B0F0"/>
                </a:solidFill>
              </a:rPr>
              <a:t>visited</a:t>
            </a:r>
            <a:r>
              <a:rPr lang="en-US" sz="2400" dirty="0"/>
              <a:t>[v]</a:t>
            </a:r>
          </a:p>
          <a:p>
            <a:r>
              <a:rPr lang="en-US" sz="2400" dirty="0">
                <a:solidFill>
                  <a:srgbClr val="00B0F0"/>
                </a:solidFill>
              </a:rPr>
              <a:t>            visited</a:t>
            </a:r>
            <a:r>
              <a:rPr lang="en-US" sz="2400" dirty="0"/>
              <a:t>[v] = true          </a:t>
            </a:r>
          </a:p>
          <a:p>
            <a:r>
              <a:rPr lang="en-US" sz="2400" dirty="0">
                <a:solidFill>
                  <a:srgbClr val="0000FF"/>
                </a:solidFill>
              </a:rPr>
              <a:t>            for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00B0F0"/>
                </a:solidFill>
              </a:rPr>
              <a:t>c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0000FF"/>
                </a:solidFill>
              </a:rPr>
              <a:t>in</a:t>
            </a:r>
            <a:r>
              <a:rPr lang="en-US" sz="2400" dirty="0"/>
              <a:t> </a:t>
            </a:r>
            <a:r>
              <a:rPr lang="en-US" sz="2400" dirty="0" err="1">
                <a:solidFill>
                  <a:srgbClr val="00B0F0"/>
                </a:solidFill>
              </a:rPr>
              <a:t>v</a:t>
            </a:r>
            <a:r>
              <a:rPr lang="en-US" sz="2400" dirty="0" err="1"/>
              <a:t>.getAdjacent</a:t>
            </a:r>
            <a:r>
              <a:rPr lang="en-US" sz="2400" dirty="0"/>
              <a:t>()</a:t>
            </a:r>
          </a:p>
          <a:p>
            <a:r>
              <a:rPr lang="en-US" sz="2400" dirty="0"/>
              <a:t>                </a:t>
            </a:r>
            <a:r>
              <a:rPr lang="en-US" sz="2400" dirty="0">
                <a:solidFill>
                  <a:srgbClr val="0000FF"/>
                </a:solidFill>
              </a:rPr>
              <a:t>if</a:t>
            </a:r>
            <a:r>
              <a:rPr lang="en-US" sz="2400" dirty="0"/>
              <a:t> !</a:t>
            </a:r>
            <a:r>
              <a:rPr lang="en-US" sz="2400" dirty="0">
                <a:solidFill>
                  <a:srgbClr val="00B0F0"/>
                </a:solidFill>
              </a:rPr>
              <a:t>visited</a:t>
            </a:r>
            <a:r>
              <a:rPr lang="en-US" sz="2400" dirty="0"/>
              <a:t>[c]</a:t>
            </a:r>
          </a:p>
          <a:p>
            <a:r>
              <a:rPr lang="en-US" sz="2400" dirty="0"/>
              <a:t>                    </a:t>
            </a:r>
            <a:r>
              <a:rPr lang="en-US" sz="2400" dirty="0" err="1">
                <a:solidFill>
                  <a:srgbClr val="00B0F0"/>
                </a:solidFill>
              </a:rPr>
              <a:t>toVisit</a:t>
            </a:r>
            <a:r>
              <a:rPr lang="en-US" sz="2400" dirty="0" err="1"/>
              <a:t>.add</a:t>
            </a:r>
            <a:r>
              <a:rPr lang="en-US" sz="2400" dirty="0"/>
              <a:t>(c)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7D667AC4-3E08-9349-8657-F1F7CBE1034E}"/>
              </a:ext>
            </a:extLst>
          </p:cNvPr>
          <p:cNvSpPr/>
          <p:nvPr/>
        </p:nvSpPr>
        <p:spPr>
          <a:xfrm>
            <a:off x="685186" y="2345582"/>
            <a:ext cx="2930373" cy="1118726"/>
          </a:xfrm>
          <a:prstGeom prst="rect">
            <a:avLst/>
          </a:prstGeom>
          <a:noFill/>
          <a:ln w="3810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880171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C9FD66-1B86-ED43-8819-F30E32387C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BFS</a:t>
            </a:r>
          </a:p>
        </p:txBody>
      </p:sp>
      <p:grpSp>
        <p:nvGrpSpPr>
          <p:cNvPr id="4" name="Group 4">
            <a:extLst>
              <a:ext uri="{FF2B5EF4-FFF2-40B4-BE49-F238E27FC236}">
                <a16:creationId xmlns:a16="http://schemas.microsoft.com/office/drawing/2014/main" id="{C1F08F95-A06D-4045-92E7-A1A77AC5A85A}"/>
              </a:ext>
            </a:extLst>
          </p:cNvPr>
          <p:cNvGrpSpPr>
            <a:grpSpLocks/>
          </p:cNvGrpSpPr>
          <p:nvPr/>
        </p:nvGrpSpPr>
        <p:grpSpPr bwMode="auto">
          <a:xfrm>
            <a:off x="5733391" y="2645979"/>
            <a:ext cx="533400" cy="533400"/>
            <a:chOff x="1824" y="2736"/>
            <a:chExt cx="336" cy="336"/>
          </a:xfrm>
        </p:grpSpPr>
        <p:sp>
          <p:nvSpPr>
            <p:cNvPr id="5" name="Oval 5">
              <a:extLst>
                <a:ext uri="{FF2B5EF4-FFF2-40B4-BE49-F238E27FC236}">
                  <a16:creationId xmlns:a16="http://schemas.microsoft.com/office/drawing/2014/main" id="{6FA9101E-F062-2340-B5D8-9A0FF8181E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" name="Text Box 6">
              <a:extLst>
                <a:ext uri="{FF2B5EF4-FFF2-40B4-BE49-F238E27FC236}">
                  <a16:creationId xmlns:a16="http://schemas.microsoft.com/office/drawing/2014/main" id="{AFDA1091-2827-AF46-A920-4DDB67711BD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dirty="0">
                  <a:solidFill>
                    <a:srgbClr val="0000FF"/>
                  </a:solidFill>
                </a:rPr>
                <a:t>B</a:t>
              </a:r>
            </a:p>
          </p:txBody>
        </p:sp>
      </p:grpSp>
      <p:grpSp>
        <p:nvGrpSpPr>
          <p:cNvPr id="7" name="Group 7">
            <a:extLst>
              <a:ext uri="{FF2B5EF4-FFF2-40B4-BE49-F238E27FC236}">
                <a16:creationId xmlns:a16="http://schemas.microsoft.com/office/drawing/2014/main" id="{430B9358-FEEE-594A-BAF4-E65D2B1B01D4}"/>
              </a:ext>
            </a:extLst>
          </p:cNvPr>
          <p:cNvGrpSpPr>
            <a:grpSpLocks/>
          </p:cNvGrpSpPr>
          <p:nvPr/>
        </p:nvGrpSpPr>
        <p:grpSpPr bwMode="auto">
          <a:xfrm>
            <a:off x="4285591" y="3788979"/>
            <a:ext cx="533400" cy="533400"/>
            <a:chOff x="1824" y="2736"/>
            <a:chExt cx="336" cy="336"/>
          </a:xfrm>
        </p:grpSpPr>
        <p:sp>
          <p:nvSpPr>
            <p:cNvPr id="8" name="Oval 8">
              <a:extLst>
                <a:ext uri="{FF2B5EF4-FFF2-40B4-BE49-F238E27FC236}">
                  <a16:creationId xmlns:a16="http://schemas.microsoft.com/office/drawing/2014/main" id="{B204AC84-7BCB-D042-9339-E8793B604C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 b="1">
                <a:solidFill>
                  <a:srgbClr val="0000FF"/>
                </a:solidFill>
              </a:endParaRPr>
            </a:p>
          </p:txBody>
        </p:sp>
        <p:sp>
          <p:nvSpPr>
            <p:cNvPr id="9" name="Text Box 9">
              <a:extLst>
                <a:ext uri="{FF2B5EF4-FFF2-40B4-BE49-F238E27FC236}">
                  <a16:creationId xmlns:a16="http://schemas.microsoft.com/office/drawing/2014/main" id="{98375CE2-E715-7346-AEC5-4BAF9ACEACD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dirty="0">
                  <a:solidFill>
                    <a:srgbClr val="0000FF"/>
                  </a:solidFill>
                </a:rPr>
                <a:t>D</a:t>
              </a:r>
            </a:p>
          </p:txBody>
        </p:sp>
      </p:grpSp>
      <p:grpSp>
        <p:nvGrpSpPr>
          <p:cNvPr id="10" name="Group 10">
            <a:extLst>
              <a:ext uri="{FF2B5EF4-FFF2-40B4-BE49-F238E27FC236}">
                <a16:creationId xmlns:a16="http://schemas.microsoft.com/office/drawing/2014/main" id="{3782A69A-6E0D-514E-AA51-3A54066A15AA}"/>
              </a:ext>
            </a:extLst>
          </p:cNvPr>
          <p:cNvGrpSpPr>
            <a:grpSpLocks/>
          </p:cNvGrpSpPr>
          <p:nvPr/>
        </p:nvGrpSpPr>
        <p:grpSpPr bwMode="auto">
          <a:xfrm>
            <a:off x="5809591" y="3788979"/>
            <a:ext cx="533400" cy="533400"/>
            <a:chOff x="1824" y="2736"/>
            <a:chExt cx="336" cy="336"/>
          </a:xfrm>
        </p:grpSpPr>
        <p:sp>
          <p:nvSpPr>
            <p:cNvPr id="11" name="Oval 11">
              <a:extLst>
                <a:ext uri="{FF2B5EF4-FFF2-40B4-BE49-F238E27FC236}">
                  <a16:creationId xmlns:a16="http://schemas.microsoft.com/office/drawing/2014/main" id="{97DEE53D-F4BA-374E-80E7-77ECB8080D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 b="1">
                <a:solidFill>
                  <a:srgbClr val="0000FF"/>
                </a:solidFill>
              </a:endParaRPr>
            </a:p>
          </p:txBody>
        </p:sp>
        <p:sp>
          <p:nvSpPr>
            <p:cNvPr id="12" name="Text Box 12">
              <a:extLst>
                <a:ext uri="{FF2B5EF4-FFF2-40B4-BE49-F238E27FC236}">
                  <a16:creationId xmlns:a16="http://schemas.microsoft.com/office/drawing/2014/main" id="{D38B41A2-532E-ED48-8C1B-1B37B80E7D4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b="1">
                  <a:solidFill>
                    <a:srgbClr val="0000FF"/>
                  </a:solidFill>
                </a:rPr>
                <a:t>E</a:t>
              </a:r>
            </a:p>
          </p:txBody>
        </p:sp>
      </p:grpSp>
      <p:grpSp>
        <p:nvGrpSpPr>
          <p:cNvPr id="13" name="Group 13">
            <a:extLst>
              <a:ext uri="{FF2B5EF4-FFF2-40B4-BE49-F238E27FC236}">
                <a16:creationId xmlns:a16="http://schemas.microsoft.com/office/drawing/2014/main" id="{8406B699-B314-1B44-9D47-A761A1F38CC8}"/>
              </a:ext>
            </a:extLst>
          </p:cNvPr>
          <p:cNvGrpSpPr>
            <a:grpSpLocks/>
          </p:cNvGrpSpPr>
          <p:nvPr/>
        </p:nvGrpSpPr>
        <p:grpSpPr bwMode="auto">
          <a:xfrm>
            <a:off x="7181191" y="3255579"/>
            <a:ext cx="533400" cy="533400"/>
            <a:chOff x="1824" y="2736"/>
            <a:chExt cx="336" cy="336"/>
          </a:xfrm>
        </p:grpSpPr>
        <p:sp>
          <p:nvSpPr>
            <p:cNvPr id="14" name="Oval 14">
              <a:extLst>
                <a:ext uri="{FF2B5EF4-FFF2-40B4-BE49-F238E27FC236}">
                  <a16:creationId xmlns:a16="http://schemas.microsoft.com/office/drawing/2014/main" id="{B905D2DD-CCB7-7C4B-AF51-C5ABF423F7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5" name="Text Box 15">
              <a:extLst>
                <a:ext uri="{FF2B5EF4-FFF2-40B4-BE49-F238E27FC236}">
                  <a16:creationId xmlns:a16="http://schemas.microsoft.com/office/drawing/2014/main" id="{B09E6546-8AD3-7746-930B-FCD8729A492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F</a:t>
              </a:r>
            </a:p>
          </p:txBody>
        </p:sp>
      </p:grpSp>
      <p:grpSp>
        <p:nvGrpSpPr>
          <p:cNvPr id="16" name="Group 16">
            <a:extLst>
              <a:ext uri="{FF2B5EF4-FFF2-40B4-BE49-F238E27FC236}">
                <a16:creationId xmlns:a16="http://schemas.microsoft.com/office/drawing/2014/main" id="{1C5544C6-551C-054A-B85D-3ED338040E8C}"/>
              </a:ext>
            </a:extLst>
          </p:cNvPr>
          <p:cNvGrpSpPr>
            <a:grpSpLocks/>
          </p:cNvGrpSpPr>
          <p:nvPr/>
        </p:nvGrpSpPr>
        <p:grpSpPr bwMode="auto">
          <a:xfrm>
            <a:off x="4285591" y="2722179"/>
            <a:ext cx="533400" cy="533400"/>
            <a:chOff x="1824" y="2736"/>
            <a:chExt cx="336" cy="336"/>
          </a:xfrm>
        </p:grpSpPr>
        <p:sp>
          <p:nvSpPr>
            <p:cNvPr id="17" name="Oval 17">
              <a:extLst>
                <a:ext uri="{FF2B5EF4-FFF2-40B4-BE49-F238E27FC236}">
                  <a16:creationId xmlns:a16="http://schemas.microsoft.com/office/drawing/2014/main" id="{973D53CA-C225-B844-80FA-5971FB6F4C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 b="1">
                <a:solidFill>
                  <a:srgbClr val="0000FF"/>
                </a:solidFill>
              </a:endParaRPr>
            </a:p>
          </p:txBody>
        </p:sp>
        <p:sp>
          <p:nvSpPr>
            <p:cNvPr id="18" name="Text Box 18">
              <a:extLst>
                <a:ext uri="{FF2B5EF4-FFF2-40B4-BE49-F238E27FC236}">
                  <a16:creationId xmlns:a16="http://schemas.microsoft.com/office/drawing/2014/main" id="{CB416E21-9E77-B245-AAAB-FE698114896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dirty="0">
                  <a:solidFill>
                    <a:srgbClr val="0000FF"/>
                  </a:solidFill>
                </a:rPr>
                <a:t>A</a:t>
              </a:r>
            </a:p>
          </p:txBody>
        </p:sp>
      </p:grpSp>
      <p:grpSp>
        <p:nvGrpSpPr>
          <p:cNvPr id="19" name="Group 19">
            <a:extLst>
              <a:ext uri="{FF2B5EF4-FFF2-40B4-BE49-F238E27FC236}">
                <a16:creationId xmlns:a16="http://schemas.microsoft.com/office/drawing/2014/main" id="{A834FD4A-794B-4444-9FD3-CAACAE1A089F}"/>
              </a:ext>
            </a:extLst>
          </p:cNvPr>
          <p:cNvGrpSpPr>
            <a:grpSpLocks/>
          </p:cNvGrpSpPr>
          <p:nvPr/>
        </p:nvGrpSpPr>
        <p:grpSpPr bwMode="auto">
          <a:xfrm>
            <a:off x="7104991" y="2036379"/>
            <a:ext cx="533400" cy="533400"/>
            <a:chOff x="1824" y="2736"/>
            <a:chExt cx="336" cy="336"/>
          </a:xfrm>
        </p:grpSpPr>
        <p:sp>
          <p:nvSpPr>
            <p:cNvPr id="20" name="Oval 20">
              <a:extLst>
                <a:ext uri="{FF2B5EF4-FFF2-40B4-BE49-F238E27FC236}">
                  <a16:creationId xmlns:a16="http://schemas.microsoft.com/office/drawing/2014/main" id="{73339E6E-8C88-4C49-86AA-7A3357895B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1" name="Text Box 21">
              <a:extLst>
                <a:ext uri="{FF2B5EF4-FFF2-40B4-BE49-F238E27FC236}">
                  <a16:creationId xmlns:a16="http://schemas.microsoft.com/office/drawing/2014/main" id="{E7D77F94-495E-484B-B960-3C540BFB61A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C</a:t>
              </a:r>
            </a:p>
          </p:txBody>
        </p:sp>
      </p:grpSp>
      <p:grpSp>
        <p:nvGrpSpPr>
          <p:cNvPr id="22" name="Group 22">
            <a:extLst>
              <a:ext uri="{FF2B5EF4-FFF2-40B4-BE49-F238E27FC236}">
                <a16:creationId xmlns:a16="http://schemas.microsoft.com/office/drawing/2014/main" id="{51DCD3B4-760A-CA4F-87FF-B4709132145E}"/>
              </a:ext>
            </a:extLst>
          </p:cNvPr>
          <p:cNvGrpSpPr>
            <a:grpSpLocks/>
          </p:cNvGrpSpPr>
          <p:nvPr/>
        </p:nvGrpSpPr>
        <p:grpSpPr bwMode="auto">
          <a:xfrm>
            <a:off x="8400391" y="3255579"/>
            <a:ext cx="533400" cy="533400"/>
            <a:chOff x="1824" y="2736"/>
            <a:chExt cx="336" cy="336"/>
          </a:xfrm>
        </p:grpSpPr>
        <p:sp>
          <p:nvSpPr>
            <p:cNvPr id="23" name="Oval 23">
              <a:extLst>
                <a:ext uri="{FF2B5EF4-FFF2-40B4-BE49-F238E27FC236}">
                  <a16:creationId xmlns:a16="http://schemas.microsoft.com/office/drawing/2014/main" id="{5C7A00FE-B978-F645-BC3F-71E9FFDAC1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4" name="Text Box 24">
              <a:extLst>
                <a:ext uri="{FF2B5EF4-FFF2-40B4-BE49-F238E27FC236}">
                  <a16:creationId xmlns:a16="http://schemas.microsoft.com/office/drawing/2014/main" id="{642940A4-22EC-854B-91B8-7F17FE1FB2A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G</a:t>
              </a:r>
            </a:p>
          </p:txBody>
        </p:sp>
      </p:grpSp>
      <p:sp>
        <p:nvSpPr>
          <p:cNvPr id="25" name="Line 25">
            <a:extLst>
              <a:ext uri="{FF2B5EF4-FFF2-40B4-BE49-F238E27FC236}">
                <a16:creationId xmlns:a16="http://schemas.microsoft.com/office/drawing/2014/main" id="{5D16796F-1D85-5441-8486-F966A3D487D0}"/>
              </a:ext>
            </a:extLst>
          </p:cNvPr>
          <p:cNvSpPr>
            <a:spLocks noChangeShapeType="1"/>
          </p:cNvSpPr>
          <p:nvPr/>
        </p:nvSpPr>
        <p:spPr bwMode="auto">
          <a:xfrm>
            <a:off x="4818991" y="2950779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" name="Line 26">
            <a:extLst>
              <a:ext uri="{FF2B5EF4-FFF2-40B4-BE49-F238E27FC236}">
                <a16:creationId xmlns:a16="http://schemas.microsoft.com/office/drawing/2014/main" id="{2A5F56A5-5D31-7343-A354-E6E43DAE2C2A}"/>
              </a:ext>
            </a:extLst>
          </p:cNvPr>
          <p:cNvSpPr>
            <a:spLocks noChangeShapeType="1"/>
          </p:cNvSpPr>
          <p:nvPr/>
        </p:nvSpPr>
        <p:spPr bwMode="auto">
          <a:xfrm>
            <a:off x="4514191" y="3255579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Line 27">
            <a:extLst>
              <a:ext uri="{FF2B5EF4-FFF2-40B4-BE49-F238E27FC236}">
                <a16:creationId xmlns:a16="http://schemas.microsoft.com/office/drawing/2014/main" id="{0D31968F-C6A0-374A-AE5E-20017654FDCD}"/>
              </a:ext>
            </a:extLst>
          </p:cNvPr>
          <p:cNvSpPr>
            <a:spLocks noChangeShapeType="1"/>
          </p:cNvSpPr>
          <p:nvPr/>
        </p:nvSpPr>
        <p:spPr bwMode="auto">
          <a:xfrm>
            <a:off x="4818991" y="4093779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Line 28">
            <a:extLst>
              <a:ext uri="{FF2B5EF4-FFF2-40B4-BE49-F238E27FC236}">
                <a16:creationId xmlns:a16="http://schemas.microsoft.com/office/drawing/2014/main" id="{2D2D46BF-984E-D649-AD56-909E741D3C7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038191" y="3179379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Line 29">
            <a:extLst>
              <a:ext uri="{FF2B5EF4-FFF2-40B4-BE49-F238E27FC236}">
                <a16:creationId xmlns:a16="http://schemas.microsoft.com/office/drawing/2014/main" id="{FED5F19B-7799-304A-BFFC-5C38E70831D2}"/>
              </a:ext>
            </a:extLst>
          </p:cNvPr>
          <p:cNvSpPr>
            <a:spLocks noChangeShapeType="1"/>
          </p:cNvSpPr>
          <p:nvPr/>
        </p:nvSpPr>
        <p:spPr bwMode="auto">
          <a:xfrm>
            <a:off x="4742791" y="3179379"/>
            <a:ext cx="1143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" name="Line 30">
            <a:extLst>
              <a:ext uri="{FF2B5EF4-FFF2-40B4-BE49-F238E27FC236}">
                <a16:creationId xmlns:a16="http://schemas.microsoft.com/office/drawing/2014/main" id="{FBCD2680-6963-4141-AAF0-06EE906AE8D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266791" y="2417379"/>
            <a:ext cx="838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Line 31">
            <a:extLst>
              <a:ext uri="{FF2B5EF4-FFF2-40B4-BE49-F238E27FC236}">
                <a16:creationId xmlns:a16="http://schemas.microsoft.com/office/drawing/2014/main" id="{DAA33BA3-01A5-5B4E-BAFA-C06AA0B5DE7B}"/>
              </a:ext>
            </a:extLst>
          </p:cNvPr>
          <p:cNvSpPr>
            <a:spLocks noChangeShapeType="1"/>
          </p:cNvSpPr>
          <p:nvPr/>
        </p:nvSpPr>
        <p:spPr bwMode="auto">
          <a:xfrm>
            <a:off x="6266791" y="3026979"/>
            <a:ext cx="914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" name="Line 32">
            <a:extLst>
              <a:ext uri="{FF2B5EF4-FFF2-40B4-BE49-F238E27FC236}">
                <a16:creationId xmlns:a16="http://schemas.microsoft.com/office/drawing/2014/main" id="{430D6BE2-D3CA-754A-8D9D-721582002E4D}"/>
              </a:ext>
            </a:extLst>
          </p:cNvPr>
          <p:cNvSpPr>
            <a:spLocks noChangeShapeType="1"/>
          </p:cNvSpPr>
          <p:nvPr/>
        </p:nvSpPr>
        <p:spPr bwMode="auto">
          <a:xfrm>
            <a:off x="7714591" y="3484179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" name="Text Box 31">
            <a:extLst>
              <a:ext uri="{FF2B5EF4-FFF2-40B4-BE49-F238E27FC236}">
                <a16:creationId xmlns:a16="http://schemas.microsoft.com/office/drawing/2014/main" id="{B1E1926D-434E-E64F-BE57-49AFE0B305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862" y="5500687"/>
            <a:ext cx="632806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 err="1"/>
              <a:t>toVisit</a:t>
            </a:r>
            <a:r>
              <a:rPr lang="en-US" altLang="en-US" sz="2800" dirty="0"/>
              <a:t>-queue: E C E F E</a:t>
            </a:r>
          </a:p>
        </p:txBody>
      </p:sp>
      <p:sp>
        <p:nvSpPr>
          <p:cNvPr id="35" name="Text Box 37">
            <a:extLst>
              <a:ext uri="{FF2B5EF4-FFF2-40B4-BE49-F238E27FC236}">
                <a16:creationId xmlns:a16="http://schemas.microsoft.com/office/drawing/2014/main" id="{04848CE0-C0B3-9146-9C7C-49CDF42F17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0144" y="6019800"/>
            <a:ext cx="3200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/>
              <a:t>visited: A B D </a:t>
            </a:r>
            <a:r>
              <a:rPr lang="en-US" altLang="en-US" sz="2800" dirty="0">
                <a:solidFill>
                  <a:srgbClr val="0000FF"/>
                </a:solidFill>
              </a:rPr>
              <a:t>E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97F269B2-1716-0841-8442-F06E7AC54D6C}"/>
              </a:ext>
            </a:extLst>
          </p:cNvPr>
          <p:cNvSpPr txBox="1"/>
          <p:nvPr/>
        </p:nvSpPr>
        <p:spPr>
          <a:xfrm>
            <a:off x="36142" y="1552730"/>
            <a:ext cx="394465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C00000"/>
                </a:solidFill>
              </a:rPr>
              <a:t>graphSearch</a:t>
            </a:r>
            <a:r>
              <a:rPr lang="en-US" sz="2400" dirty="0"/>
              <a:t>( </a:t>
            </a:r>
            <a:r>
              <a:rPr lang="en-US" sz="2400" dirty="0" err="1">
                <a:solidFill>
                  <a:srgbClr val="00B0F0"/>
                </a:solidFill>
              </a:rPr>
              <a:t>toVisit</a:t>
            </a:r>
            <a:r>
              <a:rPr lang="en-US" sz="2400" dirty="0"/>
              <a:t> )</a:t>
            </a:r>
          </a:p>
          <a:p>
            <a:r>
              <a:rPr lang="en-US" sz="2400" dirty="0"/>
              <a:t>    </a:t>
            </a:r>
            <a:r>
              <a:rPr lang="en-US" sz="2400" dirty="0">
                <a:solidFill>
                  <a:srgbClr val="0000FF"/>
                </a:solidFill>
              </a:rPr>
              <a:t>while</a:t>
            </a:r>
            <a:r>
              <a:rPr lang="en-US" sz="2400" dirty="0"/>
              <a:t> !</a:t>
            </a:r>
            <a:r>
              <a:rPr lang="en-US" sz="2400" dirty="0" err="1">
                <a:solidFill>
                  <a:srgbClr val="00B0F0"/>
                </a:solidFill>
              </a:rPr>
              <a:t>toVisit</a:t>
            </a:r>
            <a:r>
              <a:rPr lang="en-US" sz="2400" dirty="0" err="1"/>
              <a:t>.empty</a:t>
            </a:r>
            <a:r>
              <a:rPr lang="en-US" sz="2400" dirty="0"/>
              <a:t>()</a:t>
            </a:r>
          </a:p>
          <a:p>
            <a:r>
              <a:rPr lang="en-US" sz="2400" dirty="0"/>
              <a:t>        </a:t>
            </a:r>
            <a:r>
              <a:rPr lang="en-US" sz="2400" dirty="0">
                <a:solidFill>
                  <a:srgbClr val="00B0F0"/>
                </a:solidFill>
              </a:rPr>
              <a:t>v</a:t>
            </a:r>
            <a:r>
              <a:rPr lang="en-US" sz="2400" dirty="0"/>
              <a:t> = </a:t>
            </a:r>
            <a:r>
              <a:rPr lang="en-US" sz="2400" dirty="0" err="1">
                <a:solidFill>
                  <a:srgbClr val="00B0F0"/>
                </a:solidFill>
              </a:rPr>
              <a:t>toVisit</a:t>
            </a:r>
            <a:r>
              <a:rPr lang="en-US" sz="2400" dirty="0" err="1"/>
              <a:t>.remove</a:t>
            </a:r>
            <a:r>
              <a:rPr lang="en-US" sz="2400" dirty="0"/>
              <a:t>()</a:t>
            </a:r>
          </a:p>
          <a:p>
            <a:r>
              <a:rPr lang="en-US" sz="2400" dirty="0"/>
              <a:t>        </a:t>
            </a:r>
            <a:r>
              <a:rPr lang="en-US" sz="2400" dirty="0">
                <a:solidFill>
                  <a:srgbClr val="0000FF"/>
                </a:solidFill>
              </a:rPr>
              <a:t>if</a:t>
            </a:r>
            <a:r>
              <a:rPr lang="en-US" sz="2400" dirty="0"/>
              <a:t> !</a:t>
            </a:r>
            <a:r>
              <a:rPr lang="en-US" sz="2400" dirty="0">
                <a:solidFill>
                  <a:srgbClr val="00B0F0"/>
                </a:solidFill>
              </a:rPr>
              <a:t>visited</a:t>
            </a:r>
            <a:r>
              <a:rPr lang="en-US" sz="2400" dirty="0"/>
              <a:t>[v]</a:t>
            </a:r>
          </a:p>
          <a:p>
            <a:r>
              <a:rPr lang="en-US" sz="2400" dirty="0">
                <a:solidFill>
                  <a:srgbClr val="00B0F0"/>
                </a:solidFill>
              </a:rPr>
              <a:t>            visited</a:t>
            </a:r>
            <a:r>
              <a:rPr lang="en-US" sz="2400" dirty="0"/>
              <a:t>[v] = true          </a:t>
            </a:r>
          </a:p>
          <a:p>
            <a:r>
              <a:rPr lang="en-US" sz="2400" dirty="0">
                <a:solidFill>
                  <a:srgbClr val="0000FF"/>
                </a:solidFill>
              </a:rPr>
              <a:t>            for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00B0F0"/>
                </a:solidFill>
              </a:rPr>
              <a:t>c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0000FF"/>
                </a:solidFill>
              </a:rPr>
              <a:t>in</a:t>
            </a:r>
            <a:r>
              <a:rPr lang="en-US" sz="2400" dirty="0"/>
              <a:t> </a:t>
            </a:r>
            <a:r>
              <a:rPr lang="en-US" sz="2400" dirty="0" err="1">
                <a:solidFill>
                  <a:srgbClr val="00B0F0"/>
                </a:solidFill>
              </a:rPr>
              <a:t>v</a:t>
            </a:r>
            <a:r>
              <a:rPr lang="en-US" sz="2400" dirty="0" err="1"/>
              <a:t>.getAdjacent</a:t>
            </a:r>
            <a:r>
              <a:rPr lang="en-US" sz="2400" dirty="0"/>
              <a:t>()</a:t>
            </a:r>
          </a:p>
          <a:p>
            <a:r>
              <a:rPr lang="en-US" sz="2400" dirty="0"/>
              <a:t>                </a:t>
            </a:r>
            <a:r>
              <a:rPr lang="en-US" sz="2400" dirty="0">
                <a:solidFill>
                  <a:srgbClr val="0000FF"/>
                </a:solidFill>
              </a:rPr>
              <a:t>if</a:t>
            </a:r>
            <a:r>
              <a:rPr lang="en-US" sz="2400" dirty="0"/>
              <a:t> !</a:t>
            </a:r>
            <a:r>
              <a:rPr lang="en-US" sz="2400" dirty="0">
                <a:solidFill>
                  <a:srgbClr val="00B0F0"/>
                </a:solidFill>
              </a:rPr>
              <a:t>visited</a:t>
            </a:r>
            <a:r>
              <a:rPr lang="en-US" sz="2400" dirty="0"/>
              <a:t>[c]</a:t>
            </a:r>
          </a:p>
          <a:p>
            <a:r>
              <a:rPr lang="en-US" sz="2400" dirty="0"/>
              <a:t>                    </a:t>
            </a:r>
            <a:r>
              <a:rPr lang="en-US" sz="2400" dirty="0" err="1">
                <a:solidFill>
                  <a:srgbClr val="00B0F0"/>
                </a:solidFill>
              </a:rPr>
              <a:t>toVisit</a:t>
            </a:r>
            <a:r>
              <a:rPr lang="en-US" sz="2400" dirty="0" err="1"/>
              <a:t>.add</a:t>
            </a:r>
            <a:r>
              <a:rPr lang="en-US" sz="2400" dirty="0"/>
              <a:t>(c)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8F1946E1-00C8-8D44-8867-FDF64CAA9CAA}"/>
              </a:ext>
            </a:extLst>
          </p:cNvPr>
          <p:cNvSpPr/>
          <p:nvPr/>
        </p:nvSpPr>
        <p:spPr>
          <a:xfrm>
            <a:off x="685186" y="2345582"/>
            <a:ext cx="2930373" cy="1118726"/>
          </a:xfrm>
          <a:prstGeom prst="rect">
            <a:avLst/>
          </a:prstGeom>
          <a:noFill/>
          <a:ln w="3810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557912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C9FD66-1B86-ED43-8819-F30E32387C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BFS</a:t>
            </a:r>
          </a:p>
        </p:txBody>
      </p:sp>
      <p:grpSp>
        <p:nvGrpSpPr>
          <p:cNvPr id="4" name="Group 4">
            <a:extLst>
              <a:ext uri="{FF2B5EF4-FFF2-40B4-BE49-F238E27FC236}">
                <a16:creationId xmlns:a16="http://schemas.microsoft.com/office/drawing/2014/main" id="{C1F08F95-A06D-4045-92E7-A1A77AC5A85A}"/>
              </a:ext>
            </a:extLst>
          </p:cNvPr>
          <p:cNvGrpSpPr>
            <a:grpSpLocks/>
          </p:cNvGrpSpPr>
          <p:nvPr/>
        </p:nvGrpSpPr>
        <p:grpSpPr bwMode="auto">
          <a:xfrm>
            <a:off x="5733391" y="2645979"/>
            <a:ext cx="533400" cy="533400"/>
            <a:chOff x="1824" y="2736"/>
            <a:chExt cx="336" cy="336"/>
          </a:xfrm>
        </p:grpSpPr>
        <p:sp>
          <p:nvSpPr>
            <p:cNvPr id="5" name="Oval 5">
              <a:extLst>
                <a:ext uri="{FF2B5EF4-FFF2-40B4-BE49-F238E27FC236}">
                  <a16:creationId xmlns:a16="http://schemas.microsoft.com/office/drawing/2014/main" id="{6FA9101E-F062-2340-B5D8-9A0FF8181E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" name="Text Box 6">
              <a:extLst>
                <a:ext uri="{FF2B5EF4-FFF2-40B4-BE49-F238E27FC236}">
                  <a16:creationId xmlns:a16="http://schemas.microsoft.com/office/drawing/2014/main" id="{AFDA1091-2827-AF46-A920-4DDB67711BD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dirty="0">
                  <a:solidFill>
                    <a:srgbClr val="0000FF"/>
                  </a:solidFill>
                </a:rPr>
                <a:t>B</a:t>
              </a:r>
            </a:p>
          </p:txBody>
        </p:sp>
      </p:grpSp>
      <p:grpSp>
        <p:nvGrpSpPr>
          <p:cNvPr id="7" name="Group 7">
            <a:extLst>
              <a:ext uri="{FF2B5EF4-FFF2-40B4-BE49-F238E27FC236}">
                <a16:creationId xmlns:a16="http://schemas.microsoft.com/office/drawing/2014/main" id="{430B9358-FEEE-594A-BAF4-E65D2B1B01D4}"/>
              </a:ext>
            </a:extLst>
          </p:cNvPr>
          <p:cNvGrpSpPr>
            <a:grpSpLocks/>
          </p:cNvGrpSpPr>
          <p:nvPr/>
        </p:nvGrpSpPr>
        <p:grpSpPr bwMode="auto">
          <a:xfrm>
            <a:off x="4285591" y="3788979"/>
            <a:ext cx="533400" cy="533400"/>
            <a:chOff x="1824" y="2736"/>
            <a:chExt cx="336" cy="336"/>
          </a:xfrm>
        </p:grpSpPr>
        <p:sp>
          <p:nvSpPr>
            <p:cNvPr id="8" name="Oval 8">
              <a:extLst>
                <a:ext uri="{FF2B5EF4-FFF2-40B4-BE49-F238E27FC236}">
                  <a16:creationId xmlns:a16="http://schemas.microsoft.com/office/drawing/2014/main" id="{B204AC84-7BCB-D042-9339-E8793B604C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 b="1">
                <a:solidFill>
                  <a:srgbClr val="0000FF"/>
                </a:solidFill>
              </a:endParaRPr>
            </a:p>
          </p:txBody>
        </p:sp>
        <p:sp>
          <p:nvSpPr>
            <p:cNvPr id="9" name="Text Box 9">
              <a:extLst>
                <a:ext uri="{FF2B5EF4-FFF2-40B4-BE49-F238E27FC236}">
                  <a16:creationId xmlns:a16="http://schemas.microsoft.com/office/drawing/2014/main" id="{98375CE2-E715-7346-AEC5-4BAF9ACEACD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dirty="0">
                  <a:solidFill>
                    <a:srgbClr val="0000FF"/>
                  </a:solidFill>
                </a:rPr>
                <a:t>D</a:t>
              </a:r>
            </a:p>
          </p:txBody>
        </p:sp>
      </p:grpSp>
      <p:grpSp>
        <p:nvGrpSpPr>
          <p:cNvPr id="10" name="Group 10">
            <a:extLst>
              <a:ext uri="{FF2B5EF4-FFF2-40B4-BE49-F238E27FC236}">
                <a16:creationId xmlns:a16="http://schemas.microsoft.com/office/drawing/2014/main" id="{3782A69A-6E0D-514E-AA51-3A54066A15AA}"/>
              </a:ext>
            </a:extLst>
          </p:cNvPr>
          <p:cNvGrpSpPr>
            <a:grpSpLocks/>
          </p:cNvGrpSpPr>
          <p:nvPr/>
        </p:nvGrpSpPr>
        <p:grpSpPr bwMode="auto">
          <a:xfrm>
            <a:off x="5809591" y="3788979"/>
            <a:ext cx="533400" cy="533400"/>
            <a:chOff x="1824" y="2736"/>
            <a:chExt cx="336" cy="336"/>
          </a:xfrm>
        </p:grpSpPr>
        <p:sp>
          <p:nvSpPr>
            <p:cNvPr id="11" name="Oval 11">
              <a:extLst>
                <a:ext uri="{FF2B5EF4-FFF2-40B4-BE49-F238E27FC236}">
                  <a16:creationId xmlns:a16="http://schemas.microsoft.com/office/drawing/2014/main" id="{97DEE53D-F4BA-374E-80E7-77ECB8080D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 b="1">
                <a:solidFill>
                  <a:srgbClr val="0000FF"/>
                </a:solidFill>
              </a:endParaRPr>
            </a:p>
          </p:txBody>
        </p:sp>
        <p:sp>
          <p:nvSpPr>
            <p:cNvPr id="12" name="Text Box 12">
              <a:extLst>
                <a:ext uri="{FF2B5EF4-FFF2-40B4-BE49-F238E27FC236}">
                  <a16:creationId xmlns:a16="http://schemas.microsoft.com/office/drawing/2014/main" id="{D38B41A2-532E-ED48-8C1B-1B37B80E7D4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b="1">
                  <a:solidFill>
                    <a:srgbClr val="0000FF"/>
                  </a:solidFill>
                </a:rPr>
                <a:t>E</a:t>
              </a:r>
            </a:p>
          </p:txBody>
        </p:sp>
      </p:grpSp>
      <p:grpSp>
        <p:nvGrpSpPr>
          <p:cNvPr id="13" name="Group 13">
            <a:extLst>
              <a:ext uri="{FF2B5EF4-FFF2-40B4-BE49-F238E27FC236}">
                <a16:creationId xmlns:a16="http://schemas.microsoft.com/office/drawing/2014/main" id="{8406B699-B314-1B44-9D47-A761A1F38CC8}"/>
              </a:ext>
            </a:extLst>
          </p:cNvPr>
          <p:cNvGrpSpPr>
            <a:grpSpLocks/>
          </p:cNvGrpSpPr>
          <p:nvPr/>
        </p:nvGrpSpPr>
        <p:grpSpPr bwMode="auto">
          <a:xfrm>
            <a:off x="7181191" y="3255579"/>
            <a:ext cx="533400" cy="533400"/>
            <a:chOff x="1824" y="2736"/>
            <a:chExt cx="336" cy="336"/>
          </a:xfrm>
        </p:grpSpPr>
        <p:sp>
          <p:nvSpPr>
            <p:cNvPr id="14" name="Oval 14">
              <a:extLst>
                <a:ext uri="{FF2B5EF4-FFF2-40B4-BE49-F238E27FC236}">
                  <a16:creationId xmlns:a16="http://schemas.microsoft.com/office/drawing/2014/main" id="{B905D2DD-CCB7-7C4B-AF51-C5ABF423F7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5" name="Text Box 15">
              <a:extLst>
                <a:ext uri="{FF2B5EF4-FFF2-40B4-BE49-F238E27FC236}">
                  <a16:creationId xmlns:a16="http://schemas.microsoft.com/office/drawing/2014/main" id="{B09E6546-8AD3-7746-930B-FCD8729A492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F</a:t>
              </a:r>
            </a:p>
          </p:txBody>
        </p:sp>
      </p:grpSp>
      <p:grpSp>
        <p:nvGrpSpPr>
          <p:cNvPr id="16" name="Group 16">
            <a:extLst>
              <a:ext uri="{FF2B5EF4-FFF2-40B4-BE49-F238E27FC236}">
                <a16:creationId xmlns:a16="http://schemas.microsoft.com/office/drawing/2014/main" id="{1C5544C6-551C-054A-B85D-3ED338040E8C}"/>
              </a:ext>
            </a:extLst>
          </p:cNvPr>
          <p:cNvGrpSpPr>
            <a:grpSpLocks/>
          </p:cNvGrpSpPr>
          <p:nvPr/>
        </p:nvGrpSpPr>
        <p:grpSpPr bwMode="auto">
          <a:xfrm>
            <a:off x="4285591" y="2722179"/>
            <a:ext cx="533400" cy="533400"/>
            <a:chOff x="1824" y="2736"/>
            <a:chExt cx="336" cy="336"/>
          </a:xfrm>
        </p:grpSpPr>
        <p:sp>
          <p:nvSpPr>
            <p:cNvPr id="17" name="Oval 17">
              <a:extLst>
                <a:ext uri="{FF2B5EF4-FFF2-40B4-BE49-F238E27FC236}">
                  <a16:creationId xmlns:a16="http://schemas.microsoft.com/office/drawing/2014/main" id="{973D53CA-C225-B844-80FA-5971FB6F4C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 b="1">
                <a:solidFill>
                  <a:srgbClr val="0000FF"/>
                </a:solidFill>
              </a:endParaRPr>
            </a:p>
          </p:txBody>
        </p:sp>
        <p:sp>
          <p:nvSpPr>
            <p:cNvPr id="18" name="Text Box 18">
              <a:extLst>
                <a:ext uri="{FF2B5EF4-FFF2-40B4-BE49-F238E27FC236}">
                  <a16:creationId xmlns:a16="http://schemas.microsoft.com/office/drawing/2014/main" id="{CB416E21-9E77-B245-AAAB-FE698114896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dirty="0">
                  <a:solidFill>
                    <a:srgbClr val="0000FF"/>
                  </a:solidFill>
                </a:rPr>
                <a:t>A</a:t>
              </a:r>
            </a:p>
          </p:txBody>
        </p:sp>
      </p:grpSp>
      <p:grpSp>
        <p:nvGrpSpPr>
          <p:cNvPr id="19" name="Group 19">
            <a:extLst>
              <a:ext uri="{FF2B5EF4-FFF2-40B4-BE49-F238E27FC236}">
                <a16:creationId xmlns:a16="http://schemas.microsoft.com/office/drawing/2014/main" id="{A834FD4A-794B-4444-9FD3-CAACAE1A089F}"/>
              </a:ext>
            </a:extLst>
          </p:cNvPr>
          <p:cNvGrpSpPr>
            <a:grpSpLocks/>
          </p:cNvGrpSpPr>
          <p:nvPr/>
        </p:nvGrpSpPr>
        <p:grpSpPr bwMode="auto">
          <a:xfrm>
            <a:off x="7104991" y="2036379"/>
            <a:ext cx="533400" cy="533400"/>
            <a:chOff x="1824" y="2736"/>
            <a:chExt cx="336" cy="336"/>
          </a:xfrm>
        </p:grpSpPr>
        <p:sp>
          <p:nvSpPr>
            <p:cNvPr id="20" name="Oval 20">
              <a:extLst>
                <a:ext uri="{FF2B5EF4-FFF2-40B4-BE49-F238E27FC236}">
                  <a16:creationId xmlns:a16="http://schemas.microsoft.com/office/drawing/2014/main" id="{73339E6E-8C88-4C49-86AA-7A3357895B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1" name="Text Box 21">
              <a:extLst>
                <a:ext uri="{FF2B5EF4-FFF2-40B4-BE49-F238E27FC236}">
                  <a16:creationId xmlns:a16="http://schemas.microsoft.com/office/drawing/2014/main" id="{E7D77F94-495E-484B-B960-3C540BFB61A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C</a:t>
              </a:r>
            </a:p>
          </p:txBody>
        </p:sp>
      </p:grpSp>
      <p:grpSp>
        <p:nvGrpSpPr>
          <p:cNvPr id="22" name="Group 22">
            <a:extLst>
              <a:ext uri="{FF2B5EF4-FFF2-40B4-BE49-F238E27FC236}">
                <a16:creationId xmlns:a16="http://schemas.microsoft.com/office/drawing/2014/main" id="{51DCD3B4-760A-CA4F-87FF-B4709132145E}"/>
              </a:ext>
            </a:extLst>
          </p:cNvPr>
          <p:cNvGrpSpPr>
            <a:grpSpLocks/>
          </p:cNvGrpSpPr>
          <p:nvPr/>
        </p:nvGrpSpPr>
        <p:grpSpPr bwMode="auto">
          <a:xfrm>
            <a:off x="8400391" y="3255579"/>
            <a:ext cx="533400" cy="533400"/>
            <a:chOff x="1824" y="2736"/>
            <a:chExt cx="336" cy="336"/>
          </a:xfrm>
        </p:grpSpPr>
        <p:sp>
          <p:nvSpPr>
            <p:cNvPr id="23" name="Oval 23">
              <a:extLst>
                <a:ext uri="{FF2B5EF4-FFF2-40B4-BE49-F238E27FC236}">
                  <a16:creationId xmlns:a16="http://schemas.microsoft.com/office/drawing/2014/main" id="{5C7A00FE-B978-F645-BC3F-71E9FFDAC1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4" name="Text Box 24">
              <a:extLst>
                <a:ext uri="{FF2B5EF4-FFF2-40B4-BE49-F238E27FC236}">
                  <a16:creationId xmlns:a16="http://schemas.microsoft.com/office/drawing/2014/main" id="{642940A4-22EC-854B-91B8-7F17FE1FB2A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G</a:t>
              </a:r>
            </a:p>
          </p:txBody>
        </p:sp>
      </p:grpSp>
      <p:sp>
        <p:nvSpPr>
          <p:cNvPr id="25" name="Line 25">
            <a:extLst>
              <a:ext uri="{FF2B5EF4-FFF2-40B4-BE49-F238E27FC236}">
                <a16:creationId xmlns:a16="http://schemas.microsoft.com/office/drawing/2014/main" id="{5D16796F-1D85-5441-8486-F966A3D487D0}"/>
              </a:ext>
            </a:extLst>
          </p:cNvPr>
          <p:cNvSpPr>
            <a:spLocks noChangeShapeType="1"/>
          </p:cNvSpPr>
          <p:nvPr/>
        </p:nvSpPr>
        <p:spPr bwMode="auto">
          <a:xfrm>
            <a:off x="4818991" y="2950779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" name="Line 26">
            <a:extLst>
              <a:ext uri="{FF2B5EF4-FFF2-40B4-BE49-F238E27FC236}">
                <a16:creationId xmlns:a16="http://schemas.microsoft.com/office/drawing/2014/main" id="{2A5F56A5-5D31-7343-A354-E6E43DAE2C2A}"/>
              </a:ext>
            </a:extLst>
          </p:cNvPr>
          <p:cNvSpPr>
            <a:spLocks noChangeShapeType="1"/>
          </p:cNvSpPr>
          <p:nvPr/>
        </p:nvSpPr>
        <p:spPr bwMode="auto">
          <a:xfrm>
            <a:off x="4514191" y="3255579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Line 27">
            <a:extLst>
              <a:ext uri="{FF2B5EF4-FFF2-40B4-BE49-F238E27FC236}">
                <a16:creationId xmlns:a16="http://schemas.microsoft.com/office/drawing/2014/main" id="{0D31968F-C6A0-374A-AE5E-20017654FDCD}"/>
              </a:ext>
            </a:extLst>
          </p:cNvPr>
          <p:cNvSpPr>
            <a:spLocks noChangeShapeType="1"/>
          </p:cNvSpPr>
          <p:nvPr/>
        </p:nvSpPr>
        <p:spPr bwMode="auto">
          <a:xfrm>
            <a:off x="4818991" y="4093779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Line 28">
            <a:extLst>
              <a:ext uri="{FF2B5EF4-FFF2-40B4-BE49-F238E27FC236}">
                <a16:creationId xmlns:a16="http://schemas.microsoft.com/office/drawing/2014/main" id="{2D2D46BF-984E-D649-AD56-909E741D3C7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038191" y="3179379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Line 29">
            <a:extLst>
              <a:ext uri="{FF2B5EF4-FFF2-40B4-BE49-F238E27FC236}">
                <a16:creationId xmlns:a16="http://schemas.microsoft.com/office/drawing/2014/main" id="{FED5F19B-7799-304A-BFFC-5C38E70831D2}"/>
              </a:ext>
            </a:extLst>
          </p:cNvPr>
          <p:cNvSpPr>
            <a:spLocks noChangeShapeType="1"/>
          </p:cNvSpPr>
          <p:nvPr/>
        </p:nvSpPr>
        <p:spPr bwMode="auto">
          <a:xfrm>
            <a:off x="4742791" y="3179379"/>
            <a:ext cx="1143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" name="Line 30">
            <a:extLst>
              <a:ext uri="{FF2B5EF4-FFF2-40B4-BE49-F238E27FC236}">
                <a16:creationId xmlns:a16="http://schemas.microsoft.com/office/drawing/2014/main" id="{FBCD2680-6963-4141-AAF0-06EE906AE8D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266791" y="2417379"/>
            <a:ext cx="838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Line 31">
            <a:extLst>
              <a:ext uri="{FF2B5EF4-FFF2-40B4-BE49-F238E27FC236}">
                <a16:creationId xmlns:a16="http://schemas.microsoft.com/office/drawing/2014/main" id="{DAA33BA3-01A5-5B4E-BAFA-C06AA0B5DE7B}"/>
              </a:ext>
            </a:extLst>
          </p:cNvPr>
          <p:cNvSpPr>
            <a:spLocks noChangeShapeType="1"/>
          </p:cNvSpPr>
          <p:nvPr/>
        </p:nvSpPr>
        <p:spPr bwMode="auto">
          <a:xfrm>
            <a:off x="6266791" y="3026979"/>
            <a:ext cx="914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" name="Line 32">
            <a:extLst>
              <a:ext uri="{FF2B5EF4-FFF2-40B4-BE49-F238E27FC236}">
                <a16:creationId xmlns:a16="http://schemas.microsoft.com/office/drawing/2014/main" id="{430D6BE2-D3CA-754A-8D9D-721582002E4D}"/>
              </a:ext>
            </a:extLst>
          </p:cNvPr>
          <p:cNvSpPr>
            <a:spLocks noChangeShapeType="1"/>
          </p:cNvSpPr>
          <p:nvPr/>
        </p:nvSpPr>
        <p:spPr bwMode="auto">
          <a:xfrm>
            <a:off x="7714591" y="3484179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" name="Text Box 31">
            <a:extLst>
              <a:ext uri="{FF2B5EF4-FFF2-40B4-BE49-F238E27FC236}">
                <a16:creationId xmlns:a16="http://schemas.microsoft.com/office/drawing/2014/main" id="{B1E1926D-434E-E64F-BE57-49AFE0B305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862" y="5500687"/>
            <a:ext cx="632806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 err="1"/>
              <a:t>toVisit</a:t>
            </a:r>
            <a:r>
              <a:rPr lang="en-US" altLang="en-US" sz="2800" dirty="0"/>
              <a:t>-queue: E C E F E</a:t>
            </a:r>
          </a:p>
        </p:txBody>
      </p:sp>
      <p:sp>
        <p:nvSpPr>
          <p:cNvPr id="35" name="Text Box 37">
            <a:extLst>
              <a:ext uri="{FF2B5EF4-FFF2-40B4-BE49-F238E27FC236}">
                <a16:creationId xmlns:a16="http://schemas.microsoft.com/office/drawing/2014/main" id="{04848CE0-C0B3-9146-9C7C-49CDF42F17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0144" y="6019800"/>
            <a:ext cx="3200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/>
              <a:t>visited: A B D </a:t>
            </a:r>
            <a:r>
              <a:rPr lang="en-US" altLang="en-US" sz="2800" dirty="0">
                <a:solidFill>
                  <a:srgbClr val="0000FF"/>
                </a:solidFill>
              </a:rPr>
              <a:t>E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7952BEE6-48D6-A54E-B51D-39BEEB7EA76A}"/>
              </a:ext>
            </a:extLst>
          </p:cNvPr>
          <p:cNvSpPr txBox="1"/>
          <p:nvPr/>
        </p:nvSpPr>
        <p:spPr>
          <a:xfrm>
            <a:off x="36142" y="1552730"/>
            <a:ext cx="394465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C00000"/>
                </a:solidFill>
              </a:rPr>
              <a:t>graphSearch</a:t>
            </a:r>
            <a:r>
              <a:rPr lang="en-US" sz="2400" dirty="0"/>
              <a:t>( </a:t>
            </a:r>
            <a:r>
              <a:rPr lang="en-US" sz="2400" dirty="0" err="1">
                <a:solidFill>
                  <a:srgbClr val="00B0F0"/>
                </a:solidFill>
              </a:rPr>
              <a:t>toVisit</a:t>
            </a:r>
            <a:r>
              <a:rPr lang="en-US" sz="2400" dirty="0"/>
              <a:t> )</a:t>
            </a:r>
          </a:p>
          <a:p>
            <a:r>
              <a:rPr lang="en-US" sz="2400" dirty="0"/>
              <a:t>    </a:t>
            </a:r>
            <a:r>
              <a:rPr lang="en-US" sz="2400" dirty="0">
                <a:solidFill>
                  <a:srgbClr val="0000FF"/>
                </a:solidFill>
              </a:rPr>
              <a:t>while</a:t>
            </a:r>
            <a:r>
              <a:rPr lang="en-US" sz="2400" dirty="0"/>
              <a:t> !</a:t>
            </a:r>
            <a:r>
              <a:rPr lang="en-US" sz="2400" dirty="0" err="1">
                <a:solidFill>
                  <a:srgbClr val="00B0F0"/>
                </a:solidFill>
              </a:rPr>
              <a:t>toVisit</a:t>
            </a:r>
            <a:r>
              <a:rPr lang="en-US" sz="2400" dirty="0" err="1"/>
              <a:t>.empty</a:t>
            </a:r>
            <a:r>
              <a:rPr lang="en-US" sz="2400" dirty="0"/>
              <a:t>()</a:t>
            </a:r>
          </a:p>
          <a:p>
            <a:r>
              <a:rPr lang="en-US" sz="2400" dirty="0"/>
              <a:t>        </a:t>
            </a:r>
            <a:r>
              <a:rPr lang="en-US" sz="2400" dirty="0">
                <a:solidFill>
                  <a:srgbClr val="00B0F0"/>
                </a:solidFill>
              </a:rPr>
              <a:t>v</a:t>
            </a:r>
            <a:r>
              <a:rPr lang="en-US" sz="2400" dirty="0"/>
              <a:t> = </a:t>
            </a:r>
            <a:r>
              <a:rPr lang="en-US" sz="2400" dirty="0" err="1">
                <a:solidFill>
                  <a:srgbClr val="00B0F0"/>
                </a:solidFill>
              </a:rPr>
              <a:t>toVisit</a:t>
            </a:r>
            <a:r>
              <a:rPr lang="en-US" sz="2400" dirty="0" err="1"/>
              <a:t>.remove</a:t>
            </a:r>
            <a:r>
              <a:rPr lang="en-US" sz="2400" dirty="0"/>
              <a:t>()</a:t>
            </a:r>
          </a:p>
          <a:p>
            <a:r>
              <a:rPr lang="en-US" sz="2400" dirty="0"/>
              <a:t>        </a:t>
            </a:r>
            <a:r>
              <a:rPr lang="en-US" sz="2400" dirty="0">
                <a:solidFill>
                  <a:srgbClr val="0000FF"/>
                </a:solidFill>
              </a:rPr>
              <a:t>if</a:t>
            </a:r>
            <a:r>
              <a:rPr lang="en-US" sz="2400" dirty="0"/>
              <a:t> !</a:t>
            </a:r>
            <a:r>
              <a:rPr lang="en-US" sz="2400" dirty="0">
                <a:solidFill>
                  <a:srgbClr val="00B0F0"/>
                </a:solidFill>
              </a:rPr>
              <a:t>visited</a:t>
            </a:r>
            <a:r>
              <a:rPr lang="en-US" sz="2400" dirty="0"/>
              <a:t>[v]</a:t>
            </a:r>
          </a:p>
          <a:p>
            <a:r>
              <a:rPr lang="en-US" sz="2400" dirty="0">
                <a:solidFill>
                  <a:srgbClr val="00B0F0"/>
                </a:solidFill>
              </a:rPr>
              <a:t>            visited</a:t>
            </a:r>
            <a:r>
              <a:rPr lang="en-US" sz="2400" dirty="0"/>
              <a:t>[v] = true          </a:t>
            </a:r>
          </a:p>
          <a:p>
            <a:r>
              <a:rPr lang="en-US" sz="2400" dirty="0">
                <a:solidFill>
                  <a:srgbClr val="0000FF"/>
                </a:solidFill>
              </a:rPr>
              <a:t>            for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00B0F0"/>
                </a:solidFill>
              </a:rPr>
              <a:t>c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0000FF"/>
                </a:solidFill>
              </a:rPr>
              <a:t>in</a:t>
            </a:r>
            <a:r>
              <a:rPr lang="en-US" sz="2400" dirty="0"/>
              <a:t> </a:t>
            </a:r>
            <a:r>
              <a:rPr lang="en-US" sz="2400" dirty="0" err="1">
                <a:solidFill>
                  <a:srgbClr val="00B0F0"/>
                </a:solidFill>
              </a:rPr>
              <a:t>v</a:t>
            </a:r>
            <a:r>
              <a:rPr lang="en-US" sz="2400" dirty="0" err="1"/>
              <a:t>.getAdjacent</a:t>
            </a:r>
            <a:r>
              <a:rPr lang="en-US" sz="2400" dirty="0"/>
              <a:t>()</a:t>
            </a:r>
          </a:p>
          <a:p>
            <a:r>
              <a:rPr lang="en-US" sz="2400" dirty="0"/>
              <a:t>                </a:t>
            </a:r>
            <a:r>
              <a:rPr lang="en-US" sz="2400" dirty="0">
                <a:solidFill>
                  <a:srgbClr val="0000FF"/>
                </a:solidFill>
              </a:rPr>
              <a:t>if</a:t>
            </a:r>
            <a:r>
              <a:rPr lang="en-US" sz="2400" dirty="0"/>
              <a:t> !</a:t>
            </a:r>
            <a:r>
              <a:rPr lang="en-US" sz="2400" dirty="0">
                <a:solidFill>
                  <a:srgbClr val="00B0F0"/>
                </a:solidFill>
              </a:rPr>
              <a:t>visited</a:t>
            </a:r>
            <a:r>
              <a:rPr lang="en-US" sz="2400" dirty="0"/>
              <a:t>[c]</a:t>
            </a:r>
          </a:p>
          <a:p>
            <a:r>
              <a:rPr lang="en-US" sz="2400" dirty="0"/>
              <a:t>                    </a:t>
            </a:r>
            <a:r>
              <a:rPr lang="en-US" sz="2400" dirty="0" err="1">
                <a:solidFill>
                  <a:srgbClr val="00B0F0"/>
                </a:solidFill>
              </a:rPr>
              <a:t>toVisit</a:t>
            </a:r>
            <a:r>
              <a:rPr lang="en-US" sz="2400" dirty="0" err="1"/>
              <a:t>.add</a:t>
            </a:r>
            <a:r>
              <a:rPr lang="en-US" sz="2400" dirty="0"/>
              <a:t>(c)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F6F4AD30-5CD0-DD49-B742-43B059B2FD54}"/>
              </a:ext>
            </a:extLst>
          </p:cNvPr>
          <p:cNvSpPr/>
          <p:nvPr/>
        </p:nvSpPr>
        <p:spPr>
          <a:xfrm>
            <a:off x="717327" y="3407979"/>
            <a:ext cx="3263464" cy="1269124"/>
          </a:xfrm>
          <a:prstGeom prst="rect">
            <a:avLst/>
          </a:prstGeom>
          <a:noFill/>
          <a:ln w="3810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086123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C9FD66-1B86-ED43-8819-F30E32387C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BFS</a:t>
            </a:r>
          </a:p>
        </p:txBody>
      </p:sp>
      <p:grpSp>
        <p:nvGrpSpPr>
          <p:cNvPr id="4" name="Group 4">
            <a:extLst>
              <a:ext uri="{FF2B5EF4-FFF2-40B4-BE49-F238E27FC236}">
                <a16:creationId xmlns:a16="http://schemas.microsoft.com/office/drawing/2014/main" id="{C1F08F95-A06D-4045-92E7-A1A77AC5A85A}"/>
              </a:ext>
            </a:extLst>
          </p:cNvPr>
          <p:cNvGrpSpPr>
            <a:grpSpLocks/>
          </p:cNvGrpSpPr>
          <p:nvPr/>
        </p:nvGrpSpPr>
        <p:grpSpPr bwMode="auto">
          <a:xfrm>
            <a:off x="5733391" y="2645979"/>
            <a:ext cx="533400" cy="533400"/>
            <a:chOff x="1824" y="2736"/>
            <a:chExt cx="336" cy="336"/>
          </a:xfrm>
        </p:grpSpPr>
        <p:sp>
          <p:nvSpPr>
            <p:cNvPr id="5" name="Oval 5">
              <a:extLst>
                <a:ext uri="{FF2B5EF4-FFF2-40B4-BE49-F238E27FC236}">
                  <a16:creationId xmlns:a16="http://schemas.microsoft.com/office/drawing/2014/main" id="{6FA9101E-F062-2340-B5D8-9A0FF8181E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" name="Text Box 6">
              <a:extLst>
                <a:ext uri="{FF2B5EF4-FFF2-40B4-BE49-F238E27FC236}">
                  <a16:creationId xmlns:a16="http://schemas.microsoft.com/office/drawing/2014/main" id="{AFDA1091-2827-AF46-A920-4DDB67711BD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dirty="0">
                  <a:solidFill>
                    <a:srgbClr val="0000FF"/>
                  </a:solidFill>
                </a:rPr>
                <a:t>B</a:t>
              </a:r>
            </a:p>
          </p:txBody>
        </p:sp>
      </p:grpSp>
      <p:grpSp>
        <p:nvGrpSpPr>
          <p:cNvPr id="7" name="Group 7">
            <a:extLst>
              <a:ext uri="{FF2B5EF4-FFF2-40B4-BE49-F238E27FC236}">
                <a16:creationId xmlns:a16="http://schemas.microsoft.com/office/drawing/2014/main" id="{430B9358-FEEE-594A-BAF4-E65D2B1B01D4}"/>
              </a:ext>
            </a:extLst>
          </p:cNvPr>
          <p:cNvGrpSpPr>
            <a:grpSpLocks/>
          </p:cNvGrpSpPr>
          <p:nvPr/>
        </p:nvGrpSpPr>
        <p:grpSpPr bwMode="auto">
          <a:xfrm>
            <a:off x="4285591" y="3788979"/>
            <a:ext cx="533400" cy="533400"/>
            <a:chOff x="1824" y="2736"/>
            <a:chExt cx="336" cy="336"/>
          </a:xfrm>
        </p:grpSpPr>
        <p:sp>
          <p:nvSpPr>
            <p:cNvPr id="8" name="Oval 8">
              <a:extLst>
                <a:ext uri="{FF2B5EF4-FFF2-40B4-BE49-F238E27FC236}">
                  <a16:creationId xmlns:a16="http://schemas.microsoft.com/office/drawing/2014/main" id="{B204AC84-7BCB-D042-9339-E8793B604C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 b="1">
                <a:solidFill>
                  <a:srgbClr val="0000FF"/>
                </a:solidFill>
              </a:endParaRPr>
            </a:p>
          </p:txBody>
        </p:sp>
        <p:sp>
          <p:nvSpPr>
            <p:cNvPr id="9" name="Text Box 9">
              <a:extLst>
                <a:ext uri="{FF2B5EF4-FFF2-40B4-BE49-F238E27FC236}">
                  <a16:creationId xmlns:a16="http://schemas.microsoft.com/office/drawing/2014/main" id="{98375CE2-E715-7346-AEC5-4BAF9ACEACD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dirty="0">
                  <a:solidFill>
                    <a:srgbClr val="0000FF"/>
                  </a:solidFill>
                </a:rPr>
                <a:t>D</a:t>
              </a:r>
            </a:p>
          </p:txBody>
        </p:sp>
      </p:grpSp>
      <p:grpSp>
        <p:nvGrpSpPr>
          <p:cNvPr id="10" name="Group 10">
            <a:extLst>
              <a:ext uri="{FF2B5EF4-FFF2-40B4-BE49-F238E27FC236}">
                <a16:creationId xmlns:a16="http://schemas.microsoft.com/office/drawing/2014/main" id="{3782A69A-6E0D-514E-AA51-3A54066A15AA}"/>
              </a:ext>
            </a:extLst>
          </p:cNvPr>
          <p:cNvGrpSpPr>
            <a:grpSpLocks/>
          </p:cNvGrpSpPr>
          <p:nvPr/>
        </p:nvGrpSpPr>
        <p:grpSpPr bwMode="auto">
          <a:xfrm>
            <a:off x="5809591" y="3788979"/>
            <a:ext cx="533400" cy="533400"/>
            <a:chOff x="1824" y="2736"/>
            <a:chExt cx="336" cy="336"/>
          </a:xfrm>
        </p:grpSpPr>
        <p:sp>
          <p:nvSpPr>
            <p:cNvPr id="11" name="Oval 11">
              <a:extLst>
                <a:ext uri="{FF2B5EF4-FFF2-40B4-BE49-F238E27FC236}">
                  <a16:creationId xmlns:a16="http://schemas.microsoft.com/office/drawing/2014/main" id="{97DEE53D-F4BA-374E-80E7-77ECB8080D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 b="1">
                <a:solidFill>
                  <a:srgbClr val="0000FF"/>
                </a:solidFill>
              </a:endParaRPr>
            </a:p>
          </p:txBody>
        </p:sp>
        <p:sp>
          <p:nvSpPr>
            <p:cNvPr id="12" name="Text Box 12">
              <a:extLst>
                <a:ext uri="{FF2B5EF4-FFF2-40B4-BE49-F238E27FC236}">
                  <a16:creationId xmlns:a16="http://schemas.microsoft.com/office/drawing/2014/main" id="{D38B41A2-532E-ED48-8C1B-1B37B80E7D4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b="1">
                  <a:solidFill>
                    <a:srgbClr val="0000FF"/>
                  </a:solidFill>
                </a:rPr>
                <a:t>E</a:t>
              </a:r>
            </a:p>
          </p:txBody>
        </p:sp>
      </p:grpSp>
      <p:grpSp>
        <p:nvGrpSpPr>
          <p:cNvPr id="13" name="Group 13">
            <a:extLst>
              <a:ext uri="{FF2B5EF4-FFF2-40B4-BE49-F238E27FC236}">
                <a16:creationId xmlns:a16="http://schemas.microsoft.com/office/drawing/2014/main" id="{8406B699-B314-1B44-9D47-A761A1F38CC8}"/>
              </a:ext>
            </a:extLst>
          </p:cNvPr>
          <p:cNvGrpSpPr>
            <a:grpSpLocks/>
          </p:cNvGrpSpPr>
          <p:nvPr/>
        </p:nvGrpSpPr>
        <p:grpSpPr bwMode="auto">
          <a:xfrm>
            <a:off x="7181191" y="3255579"/>
            <a:ext cx="533400" cy="533400"/>
            <a:chOff x="1824" y="2736"/>
            <a:chExt cx="336" cy="336"/>
          </a:xfrm>
        </p:grpSpPr>
        <p:sp>
          <p:nvSpPr>
            <p:cNvPr id="14" name="Oval 14">
              <a:extLst>
                <a:ext uri="{FF2B5EF4-FFF2-40B4-BE49-F238E27FC236}">
                  <a16:creationId xmlns:a16="http://schemas.microsoft.com/office/drawing/2014/main" id="{B905D2DD-CCB7-7C4B-AF51-C5ABF423F7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5" name="Text Box 15">
              <a:extLst>
                <a:ext uri="{FF2B5EF4-FFF2-40B4-BE49-F238E27FC236}">
                  <a16:creationId xmlns:a16="http://schemas.microsoft.com/office/drawing/2014/main" id="{B09E6546-8AD3-7746-930B-FCD8729A492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F</a:t>
              </a:r>
            </a:p>
          </p:txBody>
        </p:sp>
      </p:grpSp>
      <p:grpSp>
        <p:nvGrpSpPr>
          <p:cNvPr id="16" name="Group 16">
            <a:extLst>
              <a:ext uri="{FF2B5EF4-FFF2-40B4-BE49-F238E27FC236}">
                <a16:creationId xmlns:a16="http://schemas.microsoft.com/office/drawing/2014/main" id="{1C5544C6-551C-054A-B85D-3ED338040E8C}"/>
              </a:ext>
            </a:extLst>
          </p:cNvPr>
          <p:cNvGrpSpPr>
            <a:grpSpLocks/>
          </p:cNvGrpSpPr>
          <p:nvPr/>
        </p:nvGrpSpPr>
        <p:grpSpPr bwMode="auto">
          <a:xfrm>
            <a:off x="4285591" y="2722179"/>
            <a:ext cx="533400" cy="533400"/>
            <a:chOff x="1824" y="2736"/>
            <a:chExt cx="336" cy="336"/>
          </a:xfrm>
        </p:grpSpPr>
        <p:sp>
          <p:nvSpPr>
            <p:cNvPr id="17" name="Oval 17">
              <a:extLst>
                <a:ext uri="{FF2B5EF4-FFF2-40B4-BE49-F238E27FC236}">
                  <a16:creationId xmlns:a16="http://schemas.microsoft.com/office/drawing/2014/main" id="{973D53CA-C225-B844-80FA-5971FB6F4C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 b="1">
                <a:solidFill>
                  <a:srgbClr val="0000FF"/>
                </a:solidFill>
              </a:endParaRPr>
            </a:p>
          </p:txBody>
        </p:sp>
        <p:sp>
          <p:nvSpPr>
            <p:cNvPr id="18" name="Text Box 18">
              <a:extLst>
                <a:ext uri="{FF2B5EF4-FFF2-40B4-BE49-F238E27FC236}">
                  <a16:creationId xmlns:a16="http://schemas.microsoft.com/office/drawing/2014/main" id="{CB416E21-9E77-B245-AAAB-FE698114896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dirty="0">
                  <a:solidFill>
                    <a:srgbClr val="0000FF"/>
                  </a:solidFill>
                </a:rPr>
                <a:t>A</a:t>
              </a:r>
            </a:p>
          </p:txBody>
        </p:sp>
      </p:grpSp>
      <p:grpSp>
        <p:nvGrpSpPr>
          <p:cNvPr id="19" name="Group 19">
            <a:extLst>
              <a:ext uri="{FF2B5EF4-FFF2-40B4-BE49-F238E27FC236}">
                <a16:creationId xmlns:a16="http://schemas.microsoft.com/office/drawing/2014/main" id="{A834FD4A-794B-4444-9FD3-CAACAE1A089F}"/>
              </a:ext>
            </a:extLst>
          </p:cNvPr>
          <p:cNvGrpSpPr>
            <a:grpSpLocks/>
          </p:cNvGrpSpPr>
          <p:nvPr/>
        </p:nvGrpSpPr>
        <p:grpSpPr bwMode="auto">
          <a:xfrm>
            <a:off x="7104991" y="2036379"/>
            <a:ext cx="533400" cy="533400"/>
            <a:chOff x="1824" y="2736"/>
            <a:chExt cx="336" cy="336"/>
          </a:xfrm>
        </p:grpSpPr>
        <p:sp>
          <p:nvSpPr>
            <p:cNvPr id="20" name="Oval 20">
              <a:extLst>
                <a:ext uri="{FF2B5EF4-FFF2-40B4-BE49-F238E27FC236}">
                  <a16:creationId xmlns:a16="http://schemas.microsoft.com/office/drawing/2014/main" id="{73339E6E-8C88-4C49-86AA-7A3357895B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1" name="Text Box 21">
              <a:extLst>
                <a:ext uri="{FF2B5EF4-FFF2-40B4-BE49-F238E27FC236}">
                  <a16:creationId xmlns:a16="http://schemas.microsoft.com/office/drawing/2014/main" id="{E7D77F94-495E-484B-B960-3C540BFB61A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C</a:t>
              </a:r>
            </a:p>
          </p:txBody>
        </p:sp>
      </p:grpSp>
      <p:grpSp>
        <p:nvGrpSpPr>
          <p:cNvPr id="22" name="Group 22">
            <a:extLst>
              <a:ext uri="{FF2B5EF4-FFF2-40B4-BE49-F238E27FC236}">
                <a16:creationId xmlns:a16="http://schemas.microsoft.com/office/drawing/2014/main" id="{51DCD3B4-760A-CA4F-87FF-B4709132145E}"/>
              </a:ext>
            </a:extLst>
          </p:cNvPr>
          <p:cNvGrpSpPr>
            <a:grpSpLocks/>
          </p:cNvGrpSpPr>
          <p:nvPr/>
        </p:nvGrpSpPr>
        <p:grpSpPr bwMode="auto">
          <a:xfrm>
            <a:off x="8400391" y="3255579"/>
            <a:ext cx="533400" cy="533400"/>
            <a:chOff x="1824" y="2736"/>
            <a:chExt cx="336" cy="336"/>
          </a:xfrm>
        </p:grpSpPr>
        <p:sp>
          <p:nvSpPr>
            <p:cNvPr id="23" name="Oval 23">
              <a:extLst>
                <a:ext uri="{FF2B5EF4-FFF2-40B4-BE49-F238E27FC236}">
                  <a16:creationId xmlns:a16="http://schemas.microsoft.com/office/drawing/2014/main" id="{5C7A00FE-B978-F645-BC3F-71E9FFDAC1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4" name="Text Box 24">
              <a:extLst>
                <a:ext uri="{FF2B5EF4-FFF2-40B4-BE49-F238E27FC236}">
                  <a16:creationId xmlns:a16="http://schemas.microsoft.com/office/drawing/2014/main" id="{642940A4-22EC-854B-91B8-7F17FE1FB2A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G</a:t>
              </a:r>
            </a:p>
          </p:txBody>
        </p:sp>
      </p:grpSp>
      <p:sp>
        <p:nvSpPr>
          <p:cNvPr id="25" name="Line 25">
            <a:extLst>
              <a:ext uri="{FF2B5EF4-FFF2-40B4-BE49-F238E27FC236}">
                <a16:creationId xmlns:a16="http://schemas.microsoft.com/office/drawing/2014/main" id="{5D16796F-1D85-5441-8486-F966A3D487D0}"/>
              </a:ext>
            </a:extLst>
          </p:cNvPr>
          <p:cNvSpPr>
            <a:spLocks noChangeShapeType="1"/>
          </p:cNvSpPr>
          <p:nvPr/>
        </p:nvSpPr>
        <p:spPr bwMode="auto">
          <a:xfrm>
            <a:off x="4818991" y="2950779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" name="Line 26">
            <a:extLst>
              <a:ext uri="{FF2B5EF4-FFF2-40B4-BE49-F238E27FC236}">
                <a16:creationId xmlns:a16="http://schemas.microsoft.com/office/drawing/2014/main" id="{2A5F56A5-5D31-7343-A354-E6E43DAE2C2A}"/>
              </a:ext>
            </a:extLst>
          </p:cNvPr>
          <p:cNvSpPr>
            <a:spLocks noChangeShapeType="1"/>
          </p:cNvSpPr>
          <p:nvPr/>
        </p:nvSpPr>
        <p:spPr bwMode="auto">
          <a:xfrm>
            <a:off x="4514191" y="3255579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Line 27">
            <a:extLst>
              <a:ext uri="{FF2B5EF4-FFF2-40B4-BE49-F238E27FC236}">
                <a16:creationId xmlns:a16="http://schemas.microsoft.com/office/drawing/2014/main" id="{0D31968F-C6A0-374A-AE5E-20017654FDCD}"/>
              </a:ext>
            </a:extLst>
          </p:cNvPr>
          <p:cNvSpPr>
            <a:spLocks noChangeShapeType="1"/>
          </p:cNvSpPr>
          <p:nvPr/>
        </p:nvSpPr>
        <p:spPr bwMode="auto">
          <a:xfrm>
            <a:off x="4818991" y="4093779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Line 28">
            <a:extLst>
              <a:ext uri="{FF2B5EF4-FFF2-40B4-BE49-F238E27FC236}">
                <a16:creationId xmlns:a16="http://schemas.microsoft.com/office/drawing/2014/main" id="{2D2D46BF-984E-D649-AD56-909E741D3C7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038191" y="3179379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Line 29">
            <a:extLst>
              <a:ext uri="{FF2B5EF4-FFF2-40B4-BE49-F238E27FC236}">
                <a16:creationId xmlns:a16="http://schemas.microsoft.com/office/drawing/2014/main" id="{FED5F19B-7799-304A-BFFC-5C38E70831D2}"/>
              </a:ext>
            </a:extLst>
          </p:cNvPr>
          <p:cNvSpPr>
            <a:spLocks noChangeShapeType="1"/>
          </p:cNvSpPr>
          <p:nvPr/>
        </p:nvSpPr>
        <p:spPr bwMode="auto">
          <a:xfrm>
            <a:off x="4742791" y="3179379"/>
            <a:ext cx="1143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" name="Line 30">
            <a:extLst>
              <a:ext uri="{FF2B5EF4-FFF2-40B4-BE49-F238E27FC236}">
                <a16:creationId xmlns:a16="http://schemas.microsoft.com/office/drawing/2014/main" id="{FBCD2680-6963-4141-AAF0-06EE906AE8D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266791" y="2417379"/>
            <a:ext cx="838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Line 31">
            <a:extLst>
              <a:ext uri="{FF2B5EF4-FFF2-40B4-BE49-F238E27FC236}">
                <a16:creationId xmlns:a16="http://schemas.microsoft.com/office/drawing/2014/main" id="{DAA33BA3-01A5-5B4E-BAFA-C06AA0B5DE7B}"/>
              </a:ext>
            </a:extLst>
          </p:cNvPr>
          <p:cNvSpPr>
            <a:spLocks noChangeShapeType="1"/>
          </p:cNvSpPr>
          <p:nvPr/>
        </p:nvSpPr>
        <p:spPr bwMode="auto">
          <a:xfrm>
            <a:off x="6266791" y="3026979"/>
            <a:ext cx="914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" name="Line 32">
            <a:extLst>
              <a:ext uri="{FF2B5EF4-FFF2-40B4-BE49-F238E27FC236}">
                <a16:creationId xmlns:a16="http://schemas.microsoft.com/office/drawing/2014/main" id="{430D6BE2-D3CA-754A-8D9D-721582002E4D}"/>
              </a:ext>
            </a:extLst>
          </p:cNvPr>
          <p:cNvSpPr>
            <a:spLocks noChangeShapeType="1"/>
          </p:cNvSpPr>
          <p:nvPr/>
        </p:nvSpPr>
        <p:spPr bwMode="auto">
          <a:xfrm>
            <a:off x="7714591" y="3484179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" name="Text Box 31">
            <a:extLst>
              <a:ext uri="{FF2B5EF4-FFF2-40B4-BE49-F238E27FC236}">
                <a16:creationId xmlns:a16="http://schemas.microsoft.com/office/drawing/2014/main" id="{B1E1926D-434E-E64F-BE57-49AFE0B305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862" y="5500687"/>
            <a:ext cx="632806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 err="1"/>
              <a:t>toVisit</a:t>
            </a:r>
            <a:r>
              <a:rPr lang="en-US" altLang="en-US" sz="2800" dirty="0"/>
              <a:t>-queue: E C E F E</a:t>
            </a:r>
          </a:p>
        </p:txBody>
      </p:sp>
      <p:sp>
        <p:nvSpPr>
          <p:cNvPr id="35" name="Text Box 37">
            <a:extLst>
              <a:ext uri="{FF2B5EF4-FFF2-40B4-BE49-F238E27FC236}">
                <a16:creationId xmlns:a16="http://schemas.microsoft.com/office/drawing/2014/main" id="{04848CE0-C0B3-9146-9C7C-49CDF42F17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0144" y="6019800"/>
            <a:ext cx="3200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/>
              <a:t>visited: A B D </a:t>
            </a:r>
            <a:r>
              <a:rPr lang="en-US" altLang="en-US" sz="2800" dirty="0">
                <a:solidFill>
                  <a:srgbClr val="0000FF"/>
                </a:solidFill>
              </a:rPr>
              <a:t>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002DC9F-FCAE-154D-99EE-95B2EED93334}"/>
              </a:ext>
            </a:extLst>
          </p:cNvPr>
          <p:cNvSpPr txBox="1"/>
          <p:nvPr/>
        </p:nvSpPr>
        <p:spPr>
          <a:xfrm>
            <a:off x="4818991" y="5603944"/>
            <a:ext cx="34730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No adjacent vertices that haven’t been visited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CA040699-0DA0-B943-A544-1DC2EFD421A0}"/>
              </a:ext>
            </a:extLst>
          </p:cNvPr>
          <p:cNvSpPr txBox="1"/>
          <p:nvPr/>
        </p:nvSpPr>
        <p:spPr>
          <a:xfrm>
            <a:off x="36142" y="1552730"/>
            <a:ext cx="394465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C00000"/>
                </a:solidFill>
              </a:rPr>
              <a:t>graphSearch</a:t>
            </a:r>
            <a:r>
              <a:rPr lang="en-US" sz="2400" dirty="0"/>
              <a:t>( </a:t>
            </a:r>
            <a:r>
              <a:rPr lang="en-US" sz="2400" dirty="0" err="1">
                <a:solidFill>
                  <a:srgbClr val="00B0F0"/>
                </a:solidFill>
              </a:rPr>
              <a:t>toVisit</a:t>
            </a:r>
            <a:r>
              <a:rPr lang="en-US" sz="2400" dirty="0"/>
              <a:t> )</a:t>
            </a:r>
          </a:p>
          <a:p>
            <a:r>
              <a:rPr lang="en-US" sz="2400" dirty="0"/>
              <a:t>    </a:t>
            </a:r>
            <a:r>
              <a:rPr lang="en-US" sz="2400" dirty="0">
                <a:solidFill>
                  <a:srgbClr val="0000FF"/>
                </a:solidFill>
              </a:rPr>
              <a:t>while</a:t>
            </a:r>
            <a:r>
              <a:rPr lang="en-US" sz="2400" dirty="0"/>
              <a:t> !</a:t>
            </a:r>
            <a:r>
              <a:rPr lang="en-US" sz="2400" dirty="0" err="1">
                <a:solidFill>
                  <a:srgbClr val="00B0F0"/>
                </a:solidFill>
              </a:rPr>
              <a:t>toVisit</a:t>
            </a:r>
            <a:r>
              <a:rPr lang="en-US" sz="2400" dirty="0" err="1"/>
              <a:t>.empty</a:t>
            </a:r>
            <a:r>
              <a:rPr lang="en-US" sz="2400" dirty="0"/>
              <a:t>()</a:t>
            </a:r>
          </a:p>
          <a:p>
            <a:r>
              <a:rPr lang="en-US" sz="2400" dirty="0"/>
              <a:t>        </a:t>
            </a:r>
            <a:r>
              <a:rPr lang="en-US" sz="2400" dirty="0">
                <a:solidFill>
                  <a:srgbClr val="00B0F0"/>
                </a:solidFill>
              </a:rPr>
              <a:t>v</a:t>
            </a:r>
            <a:r>
              <a:rPr lang="en-US" sz="2400" dirty="0"/>
              <a:t> = </a:t>
            </a:r>
            <a:r>
              <a:rPr lang="en-US" sz="2400" dirty="0" err="1">
                <a:solidFill>
                  <a:srgbClr val="00B0F0"/>
                </a:solidFill>
              </a:rPr>
              <a:t>toVisit</a:t>
            </a:r>
            <a:r>
              <a:rPr lang="en-US" sz="2400" dirty="0" err="1"/>
              <a:t>.remove</a:t>
            </a:r>
            <a:r>
              <a:rPr lang="en-US" sz="2400" dirty="0"/>
              <a:t>()</a:t>
            </a:r>
          </a:p>
          <a:p>
            <a:r>
              <a:rPr lang="en-US" sz="2400" dirty="0"/>
              <a:t>        </a:t>
            </a:r>
            <a:r>
              <a:rPr lang="en-US" sz="2400" dirty="0">
                <a:solidFill>
                  <a:srgbClr val="0000FF"/>
                </a:solidFill>
              </a:rPr>
              <a:t>if</a:t>
            </a:r>
            <a:r>
              <a:rPr lang="en-US" sz="2400" dirty="0"/>
              <a:t> !</a:t>
            </a:r>
            <a:r>
              <a:rPr lang="en-US" sz="2400" dirty="0">
                <a:solidFill>
                  <a:srgbClr val="00B0F0"/>
                </a:solidFill>
              </a:rPr>
              <a:t>visited</a:t>
            </a:r>
            <a:r>
              <a:rPr lang="en-US" sz="2400" dirty="0"/>
              <a:t>[v]</a:t>
            </a:r>
          </a:p>
          <a:p>
            <a:r>
              <a:rPr lang="en-US" sz="2400" dirty="0">
                <a:solidFill>
                  <a:srgbClr val="00B0F0"/>
                </a:solidFill>
              </a:rPr>
              <a:t>            visited</a:t>
            </a:r>
            <a:r>
              <a:rPr lang="en-US" sz="2400" dirty="0"/>
              <a:t>[v] = true          </a:t>
            </a:r>
          </a:p>
          <a:p>
            <a:r>
              <a:rPr lang="en-US" sz="2400" dirty="0">
                <a:solidFill>
                  <a:srgbClr val="0000FF"/>
                </a:solidFill>
              </a:rPr>
              <a:t>            for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00B0F0"/>
                </a:solidFill>
              </a:rPr>
              <a:t>c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0000FF"/>
                </a:solidFill>
              </a:rPr>
              <a:t>in</a:t>
            </a:r>
            <a:r>
              <a:rPr lang="en-US" sz="2400" dirty="0"/>
              <a:t> </a:t>
            </a:r>
            <a:r>
              <a:rPr lang="en-US" sz="2400" dirty="0" err="1">
                <a:solidFill>
                  <a:srgbClr val="00B0F0"/>
                </a:solidFill>
              </a:rPr>
              <a:t>v</a:t>
            </a:r>
            <a:r>
              <a:rPr lang="en-US" sz="2400" dirty="0" err="1"/>
              <a:t>.getAdjacent</a:t>
            </a:r>
            <a:r>
              <a:rPr lang="en-US" sz="2400" dirty="0"/>
              <a:t>()</a:t>
            </a:r>
          </a:p>
          <a:p>
            <a:r>
              <a:rPr lang="en-US" sz="2400" dirty="0"/>
              <a:t>                </a:t>
            </a:r>
            <a:r>
              <a:rPr lang="en-US" sz="2400" dirty="0">
                <a:solidFill>
                  <a:srgbClr val="0000FF"/>
                </a:solidFill>
              </a:rPr>
              <a:t>if</a:t>
            </a:r>
            <a:r>
              <a:rPr lang="en-US" sz="2400" dirty="0"/>
              <a:t> !</a:t>
            </a:r>
            <a:r>
              <a:rPr lang="en-US" sz="2400" dirty="0">
                <a:solidFill>
                  <a:srgbClr val="00B0F0"/>
                </a:solidFill>
              </a:rPr>
              <a:t>visited</a:t>
            </a:r>
            <a:r>
              <a:rPr lang="en-US" sz="2400" dirty="0"/>
              <a:t>[c]</a:t>
            </a:r>
          </a:p>
          <a:p>
            <a:r>
              <a:rPr lang="en-US" sz="2400" dirty="0"/>
              <a:t>                    </a:t>
            </a:r>
            <a:r>
              <a:rPr lang="en-US" sz="2400" dirty="0" err="1">
                <a:solidFill>
                  <a:srgbClr val="00B0F0"/>
                </a:solidFill>
              </a:rPr>
              <a:t>toVisit</a:t>
            </a:r>
            <a:r>
              <a:rPr lang="en-US" sz="2400" dirty="0" err="1"/>
              <a:t>.add</a:t>
            </a:r>
            <a:r>
              <a:rPr lang="en-US" sz="2400" dirty="0"/>
              <a:t>(c)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5556873C-9BD8-1146-94EC-3A9628ECF88E}"/>
              </a:ext>
            </a:extLst>
          </p:cNvPr>
          <p:cNvSpPr/>
          <p:nvPr/>
        </p:nvSpPr>
        <p:spPr>
          <a:xfrm>
            <a:off x="717327" y="3407979"/>
            <a:ext cx="3263464" cy="1269124"/>
          </a:xfrm>
          <a:prstGeom prst="rect">
            <a:avLst/>
          </a:prstGeom>
          <a:noFill/>
          <a:ln w="3810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730683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C9FD66-1B86-ED43-8819-F30E32387C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BFS</a:t>
            </a:r>
          </a:p>
        </p:txBody>
      </p:sp>
      <p:grpSp>
        <p:nvGrpSpPr>
          <p:cNvPr id="4" name="Group 4">
            <a:extLst>
              <a:ext uri="{FF2B5EF4-FFF2-40B4-BE49-F238E27FC236}">
                <a16:creationId xmlns:a16="http://schemas.microsoft.com/office/drawing/2014/main" id="{C1F08F95-A06D-4045-92E7-A1A77AC5A85A}"/>
              </a:ext>
            </a:extLst>
          </p:cNvPr>
          <p:cNvGrpSpPr>
            <a:grpSpLocks/>
          </p:cNvGrpSpPr>
          <p:nvPr/>
        </p:nvGrpSpPr>
        <p:grpSpPr bwMode="auto">
          <a:xfrm>
            <a:off x="5733391" y="2645979"/>
            <a:ext cx="533400" cy="533400"/>
            <a:chOff x="1824" y="2736"/>
            <a:chExt cx="336" cy="336"/>
          </a:xfrm>
        </p:grpSpPr>
        <p:sp>
          <p:nvSpPr>
            <p:cNvPr id="5" name="Oval 5">
              <a:extLst>
                <a:ext uri="{FF2B5EF4-FFF2-40B4-BE49-F238E27FC236}">
                  <a16:creationId xmlns:a16="http://schemas.microsoft.com/office/drawing/2014/main" id="{6FA9101E-F062-2340-B5D8-9A0FF8181E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" name="Text Box 6">
              <a:extLst>
                <a:ext uri="{FF2B5EF4-FFF2-40B4-BE49-F238E27FC236}">
                  <a16:creationId xmlns:a16="http://schemas.microsoft.com/office/drawing/2014/main" id="{AFDA1091-2827-AF46-A920-4DDB67711BD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dirty="0">
                  <a:solidFill>
                    <a:srgbClr val="0000FF"/>
                  </a:solidFill>
                </a:rPr>
                <a:t>B</a:t>
              </a:r>
            </a:p>
          </p:txBody>
        </p:sp>
      </p:grpSp>
      <p:grpSp>
        <p:nvGrpSpPr>
          <p:cNvPr id="7" name="Group 7">
            <a:extLst>
              <a:ext uri="{FF2B5EF4-FFF2-40B4-BE49-F238E27FC236}">
                <a16:creationId xmlns:a16="http://schemas.microsoft.com/office/drawing/2014/main" id="{430B9358-FEEE-594A-BAF4-E65D2B1B01D4}"/>
              </a:ext>
            </a:extLst>
          </p:cNvPr>
          <p:cNvGrpSpPr>
            <a:grpSpLocks/>
          </p:cNvGrpSpPr>
          <p:nvPr/>
        </p:nvGrpSpPr>
        <p:grpSpPr bwMode="auto">
          <a:xfrm>
            <a:off x="4285591" y="3788979"/>
            <a:ext cx="533400" cy="533400"/>
            <a:chOff x="1824" y="2736"/>
            <a:chExt cx="336" cy="336"/>
          </a:xfrm>
        </p:grpSpPr>
        <p:sp>
          <p:nvSpPr>
            <p:cNvPr id="8" name="Oval 8">
              <a:extLst>
                <a:ext uri="{FF2B5EF4-FFF2-40B4-BE49-F238E27FC236}">
                  <a16:creationId xmlns:a16="http://schemas.microsoft.com/office/drawing/2014/main" id="{B204AC84-7BCB-D042-9339-E8793B604C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 b="1">
                <a:solidFill>
                  <a:srgbClr val="0000FF"/>
                </a:solidFill>
              </a:endParaRPr>
            </a:p>
          </p:txBody>
        </p:sp>
        <p:sp>
          <p:nvSpPr>
            <p:cNvPr id="9" name="Text Box 9">
              <a:extLst>
                <a:ext uri="{FF2B5EF4-FFF2-40B4-BE49-F238E27FC236}">
                  <a16:creationId xmlns:a16="http://schemas.microsoft.com/office/drawing/2014/main" id="{98375CE2-E715-7346-AEC5-4BAF9ACEACD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dirty="0">
                  <a:solidFill>
                    <a:srgbClr val="0000FF"/>
                  </a:solidFill>
                </a:rPr>
                <a:t>D</a:t>
              </a:r>
            </a:p>
          </p:txBody>
        </p:sp>
      </p:grpSp>
      <p:grpSp>
        <p:nvGrpSpPr>
          <p:cNvPr id="10" name="Group 10">
            <a:extLst>
              <a:ext uri="{FF2B5EF4-FFF2-40B4-BE49-F238E27FC236}">
                <a16:creationId xmlns:a16="http://schemas.microsoft.com/office/drawing/2014/main" id="{3782A69A-6E0D-514E-AA51-3A54066A15AA}"/>
              </a:ext>
            </a:extLst>
          </p:cNvPr>
          <p:cNvGrpSpPr>
            <a:grpSpLocks/>
          </p:cNvGrpSpPr>
          <p:nvPr/>
        </p:nvGrpSpPr>
        <p:grpSpPr bwMode="auto">
          <a:xfrm>
            <a:off x="5809591" y="3788979"/>
            <a:ext cx="533400" cy="533400"/>
            <a:chOff x="1824" y="2736"/>
            <a:chExt cx="336" cy="336"/>
          </a:xfrm>
        </p:grpSpPr>
        <p:sp>
          <p:nvSpPr>
            <p:cNvPr id="11" name="Oval 11">
              <a:extLst>
                <a:ext uri="{FF2B5EF4-FFF2-40B4-BE49-F238E27FC236}">
                  <a16:creationId xmlns:a16="http://schemas.microsoft.com/office/drawing/2014/main" id="{97DEE53D-F4BA-374E-80E7-77ECB8080D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 b="1">
                <a:solidFill>
                  <a:srgbClr val="0000FF"/>
                </a:solidFill>
              </a:endParaRPr>
            </a:p>
          </p:txBody>
        </p:sp>
        <p:sp>
          <p:nvSpPr>
            <p:cNvPr id="12" name="Text Box 12">
              <a:extLst>
                <a:ext uri="{FF2B5EF4-FFF2-40B4-BE49-F238E27FC236}">
                  <a16:creationId xmlns:a16="http://schemas.microsoft.com/office/drawing/2014/main" id="{D38B41A2-532E-ED48-8C1B-1B37B80E7D4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b="1">
                  <a:solidFill>
                    <a:srgbClr val="0000FF"/>
                  </a:solidFill>
                </a:rPr>
                <a:t>E</a:t>
              </a:r>
            </a:p>
          </p:txBody>
        </p:sp>
      </p:grpSp>
      <p:grpSp>
        <p:nvGrpSpPr>
          <p:cNvPr id="13" name="Group 13">
            <a:extLst>
              <a:ext uri="{FF2B5EF4-FFF2-40B4-BE49-F238E27FC236}">
                <a16:creationId xmlns:a16="http://schemas.microsoft.com/office/drawing/2014/main" id="{8406B699-B314-1B44-9D47-A761A1F38CC8}"/>
              </a:ext>
            </a:extLst>
          </p:cNvPr>
          <p:cNvGrpSpPr>
            <a:grpSpLocks/>
          </p:cNvGrpSpPr>
          <p:nvPr/>
        </p:nvGrpSpPr>
        <p:grpSpPr bwMode="auto">
          <a:xfrm>
            <a:off x="7181191" y="3255579"/>
            <a:ext cx="533400" cy="533400"/>
            <a:chOff x="1824" y="2736"/>
            <a:chExt cx="336" cy="336"/>
          </a:xfrm>
        </p:grpSpPr>
        <p:sp>
          <p:nvSpPr>
            <p:cNvPr id="14" name="Oval 14">
              <a:extLst>
                <a:ext uri="{FF2B5EF4-FFF2-40B4-BE49-F238E27FC236}">
                  <a16:creationId xmlns:a16="http://schemas.microsoft.com/office/drawing/2014/main" id="{B905D2DD-CCB7-7C4B-AF51-C5ABF423F7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5" name="Text Box 15">
              <a:extLst>
                <a:ext uri="{FF2B5EF4-FFF2-40B4-BE49-F238E27FC236}">
                  <a16:creationId xmlns:a16="http://schemas.microsoft.com/office/drawing/2014/main" id="{B09E6546-8AD3-7746-930B-FCD8729A492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F</a:t>
              </a:r>
            </a:p>
          </p:txBody>
        </p:sp>
      </p:grpSp>
      <p:grpSp>
        <p:nvGrpSpPr>
          <p:cNvPr id="16" name="Group 16">
            <a:extLst>
              <a:ext uri="{FF2B5EF4-FFF2-40B4-BE49-F238E27FC236}">
                <a16:creationId xmlns:a16="http://schemas.microsoft.com/office/drawing/2014/main" id="{1C5544C6-551C-054A-B85D-3ED338040E8C}"/>
              </a:ext>
            </a:extLst>
          </p:cNvPr>
          <p:cNvGrpSpPr>
            <a:grpSpLocks/>
          </p:cNvGrpSpPr>
          <p:nvPr/>
        </p:nvGrpSpPr>
        <p:grpSpPr bwMode="auto">
          <a:xfrm>
            <a:off x="4285591" y="2722179"/>
            <a:ext cx="533400" cy="533400"/>
            <a:chOff x="1824" y="2736"/>
            <a:chExt cx="336" cy="336"/>
          </a:xfrm>
        </p:grpSpPr>
        <p:sp>
          <p:nvSpPr>
            <p:cNvPr id="17" name="Oval 17">
              <a:extLst>
                <a:ext uri="{FF2B5EF4-FFF2-40B4-BE49-F238E27FC236}">
                  <a16:creationId xmlns:a16="http://schemas.microsoft.com/office/drawing/2014/main" id="{973D53CA-C225-B844-80FA-5971FB6F4C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 b="1">
                <a:solidFill>
                  <a:srgbClr val="0000FF"/>
                </a:solidFill>
              </a:endParaRPr>
            </a:p>
          </p:txBody>
        </p:sp>
        <p:sp>
          <p:nvSpPr>
            <p:cNvPr id="18" name="Text Box 18">
              <a:extLst>
                <a:ext uri="{FF2B5EF4-FFF2-40B4-BE49-F238E27FC236}">
                  <a16:creationId xmlns:a16="http://schemas.microsoft.com/office/drawing/2014/main" id="{CB416E21-9E77-B245-AAAB-FE698114896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dirty="0">
                  <a:solidFill>
                    <a:srgbClr val="0000FF"/>
                  </a:solidFill>
                </a:rPr>
                <a:t>A</a:t>
              </a:r>
            </a:p>
          </p:txBody>
        </p:sp>
      </p:grpSp>
      <p:grpSp>
        <p:nvGrpSpPr>
          <p:cNvPr id="19" name="Group 19">
            <a:extLst>
              <a:ext uri="{FF2B5EF4-FFF2-40B4-BE49-F238E27FC236}">
                <a16:creationId xmlns:a16="http://schemas.microsoft.com/office/drawing/2014/main" id="{A834FD4A-794B-4444-9FD3-CAACAE1A089F}"/>
              </a:ext>
            </a:extLst>
          </p:cNvPr>
          <p:cNvGrpSpPr>
            <a:grpSpLocks/>
          </p:cNvGrpSpPr>
          <p:nvPr/>
        </p:nvGrpSpPr>
        <p:grpSpPr bwMode="auto">
          <a:xfrm>
            <a:off x="7104991" y="2036379"/>
            <a:ext cx="533400" cy="533400"/>
            <a:chOff x="1824" y="2736"/>
            <a:chExt cx="336" cy="336"/>
          </a:xfrm>
        </p:grpSpPr>
        <p:sp>
          <p:nvSpPr>
            <p:cNvPr id="20" name="Oval 20">
              <a:extLst>
                <a:ext uri="{FF2B5EF4-FFF2-40B4-BE49-F238E27FC236}">
                  <a16:creationId xmlns:a16="http://schemas.microsoft.com/office/drawing/2014/main" id="{73339E6E-8C88-4C49-86AA-7A3357895B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1" name="Text Box 21">
              <a:extLst>
                <a:ext uri="{FF2B5EF4-FFF2-40B4-BE49-F238E27FC236}">
                  <a16:creationId xmlns:a16="http://schemas.microsoft.com/office/drawing/2014/main" id="{E7D77F94-495E-484B-B960-3C540BFB61A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C</a:t>
              </a:r>
            </a:p>
          </p:txBody>
        </p:sp>
      </p:grpSp>
      <p:grpSp>
        <p:nvGrpSpPr>
          <p:cNvPr id="22" name="Group 22">
            <a:extLst>
              <a:ext uri="{FF2B5EF4-FFF2-40B4-BE49-F238E27FC236}">
                <a16:creationId xmlns:a16="http://schemas.microsoft.com/office/drawing/2014/main" id="{51DCD3B4-760A-CA4F-87FF-B4709132145E}"/>
              </a:ext>
            </a:extLst>
          </p:cNvPr>
          <p:cNvGrpSpPr>
            <a:grpSpLocks/>
          </p:cNvGrpSpPr>
          <p:nvPr/>
        </p:nvGrpSpPr>
        <p:grpSpPr bwMode="auto">
          <a:xfrm>
            <a:off x="8400391" y="3255579"/>
            <a:ext cx="533400" cy="533400"/>
            <a:chOff x="1824" y="2736"/>
            <a:chExt cx="336" cy="336"/>
          </a:xfrm>
        </p:grpSpPr>
        <p:sp>
          <p:nvSpPr>
            <p:cNvPr id="23" name="Oval 23">
              <a:extLst>
                <a:ext uri="{FF2B5EF4-FFF2-40B4-BE49-F238E27FC236}">
                  <a16:creationId xmlns:a16="http://schemas.microsoft.com/office/drawing/2014/main" id="{5C7A00FE-B978-F645-BC3F-71E9FFDAC1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4" name="Text Box 24">
              <a:extLst>
                <a:ext uri="{FF2B5EF4-FFF2-40B4-BE49-F238E27FC236}">
                  <a16:creationId xmlns:a16="http://schemas.microsoft.com/office/drawing/2014/main" id="{642940A4-22EC-854B-91B8-7F17FE1FB2A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G</a:t>
              </a:r>
            </a:p>
          </p:txBody>
        </p:sp>
      </p:grpSp>
      <p:sp>
        <p:nvSpPr>
          <p:cNvPr id="25" name="Line 25">
            <a:extLst>
              <a:ext uri="{FF2B5EF4-FFF2-40B4-BE49-F238E27FC236}">
                <a16:creationId xmlns:a16="http://schemas.microsoft.com/office/drawing/2014/main" id="{5D16796F-1D85-5441-8486-F966A3D487D0}"/>
              </a:ext>
            </a:extLst>
          </p:cNvPr>
          <p:cNvSpPr>
            <a:spLocks noChangeShapeType="1"/>
          </p:cNvSpPr>
          <p:nvPr/>
        </p:nvSpPr>
        <p:spPr bwMode="auto">
          <a:xfrm>
            <a:off x="4818991" y="2950779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" name="Line 26">
            <a:extLst>
              <a:ext uri="{FF2B5EF4-FFF2-40B4-BE49-F238E27FC236}">
                <a16:creationId xmlns:a16="http://schemas.microsoft.com/office/drawing/2014/main" id="{2A5F56A5-5D31-7343-A354-E6E43DAE2C2A}"/>
              </a:ext>
            </a:extLst>
          </p:cNvPr>
          <p:cNvSpPr>
            <a:spLocks noChangeShapeType="1"/>
          </p:cNvSpPr>
          <p:nvPr/>
        </p:nvSpPr>
        <p:spPr bwMode="auto">
          <a:xfrm>
            <a:off x="4514191" y="3255579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Line 27">
            <a:extLst>
              <a:ext uri="{FF2B5EF4-FFF2-40B4-BE49-F238E27FC236}">
                <a16:creationId xmlns:a16="http://schemas.microsoft.com/office/drawing/2014/main" id="{0D31968F-C6A0-374A-AE5E-20017654FDCD}"/>
              </a:ext>
            </a:extLst>
          </p:cNvPr>
          <p:cNvSpPr>
            <a:spLocks noChangeShapeType="1"/>
          </p:cNvSpPr>
          <p:nvPr/>
        </p:nvSpPr>
        <p:spPr bwMode="auto">
          <a:xfrm>
            <a:off x="4818991" y="4093779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Line 28">
            <a:extLst>
              <a:ext uri="{FF2B5EF4-FFF2-40B4-BE49-F238E27FC236}">
                <a16:creationId xmlns:a16="http://schemas.microsoft.com/office/drawing/2014/main" id="{2D2D46BF-984E-D649-AD56-909E741D3C7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038191" y="3179379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Line 29">
            <a:extLst>
              <a:ext uri="{FF2B5EF4-FFF2-40B4-BE49-F238E27FC236}">
                <a16:creationId xmlns:a16="http://schemas.microsoft.com/office/drawing/2014/main" id="{FED5F19B-7799-304A-BFFC-5C38E70831D2}"/>
              </a:ext>
            </a:extLst>
          </p:cNvPr>
          <p:cNvSpPr>
            <a:spLocks noChangeShapeType="1"/>
          </p:cNvSpPr>
          <p:nvPr/>
        </p:nvSpPr>
        <p:spPr bwMode="auto">
          <a:xfrm>
            <a:off x="4742791" y="3179379"/>
            <a:ext cx="1143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" name="Line 30">
            <a:extLst>
              <a:ext uri="{FF2B5EF4-FFF2-40B4-BE49-F238E27FC236}">
                <a16:creationId xmlns:a16="http://schemas.microsoft.com/office/drawing/2014/main" id="{FBCD2680-6963-4141-AAF0-06EE906AE8D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266791" y="2417379"/>
            <a:ext cx="838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Line 31">
            <a:extLst>
              <a:ext uri="{FF2B5EF4-FFF2-40B4-BE49-F238E27FC236}">
                <a16:creationId xmlns:a16="http://schemas.microsoft.com/office/drawing/2014/main" id="{DAA33BA3-01A5-5B4E-BAFA-C06AA0B5DE7B}"/>
              </a:ext>
            </a:extLst>
          </p:cNvPr>
          <p:cNvSpPr>
            <a:spLocks noChangeShapeType="1"/>
          </p:cNvSpPr>
          <p:nvPr/>
        </p:nvSpPr>
        <p:spPr bwMode="auto">
          <a:xfrm>
            <a:off x="6266791" y="3026979"/>
            <a:ext cx="914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" name="Line 32">
            <a:extLst>
              <a:ext uri="{FF2B5EF4-FFF2-40B4-BE49-F238E27FC236}">
                <a16:creationId xmlns:a16="http://schemas.microsoft.com/office/drawing/2014/main" id="{430D6BE2-D3CA-754A-8D9D-721582002E4D}"/>
              </a:ext>
            </a:extLst>
          </p:cNvPr>
          <p:cNvSpPr>
            <a:spLocks noChangeShapeType="1"/>
          </p:cNvSpPr>
          <p:nvPr/>
        </p:nvSpPr>
        <p:spPr bwMode="auto">
          <a:xfrm>
            <a:off x="7714591" y="3484179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" name="Text Box 31">
            <a:extLst>
              <a:ext uri="{FF2B5EF4-FFF2-40B4-BE49-F238E27FC236}">
                <a16:creationId xmlns:a16="http://schemas.microsoft.com/office/drawing/2014/main" id="{B1E1926D-434E-E64F-BE57-49AFE0B305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862" y="5500687"/>
            <a:ext cx="632806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 err="1"/>
              <a:t>toVisit</a:t>
            </a:r>
            <a:r>
              <a:rPr lang="en-US" altLang="en-US" sz="2800" dirty="0"/>
              <a:t>-queue: E C E F E</a:t>
            </a:r>
          </a:p>
        </p:txBody>
      </p:sp>
      <p:sp>
        <p:nvSpPr>
          <p:cNvPr id="35" name="Text Box 37">
            <a:extLst>
              <a:ext uri="{FF2B5EF4-FFF2-40B4-BE49-F238E27FC236}">
                <a16:creationId xmlns:a16="http://schemas.microsoft.com/office/drawing/2014/main" id="{04848CE0-C0B3-9146-9C7C-49CDF42F17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0144" y="6019800"/>
            <a:ext cx="3200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/>
              <a:t>visited: A B D </a:t>
            </a:r>
            <a:r>
              <a:rPr lang="en-US" altLang="en-US" sz="2800" dirty="0">
                <a:solidFill>
                  <a:srgbClr val="0000FF"/>
                </a:solidFill>
              </a:rPr>
              <a:t>E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CA040699-0DA0-B943-A544-1DC2EFD421A0}"/>
              </a:ext>
            </a:extLst>
          </p:cNvPr>
          <p:cNvSpPr txBox="1"/>
          <p:nvPr/>
        </p:nvSpPr>
        <p:spPr>
          <a:xfrm>
            <a:off x="36142" y="1552730"/>
            <a:ext cx="394465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C00000"/>
                </a:solidFill>
              </a:rPr>
              <a:t>graphSearch</a:t>
            </a:r>
            <a:r>
              <a:rPr lang="en-US" sz="2400" dirty="0"/>
              <a:t>( </a:t>
            </a:r>
            <a:r>
              <a:rPr lang="en-US" sz="2400" dirty="0" err="1">
                <a:solidFill>
                  <a:srgbClr val="00B0F0"/>
                </a:solidFill>
              </a:rPr>
              <a:t>toVisit</a:t>
            </a:r>
            <a:r>
              <a:rPr lang="en-US" sz="2400" dirty="0"/>
              <a:t> )</a:t>
            </a:r>
          </a:p>
          <a:p>
            <a:r>
              <a:rPr lang="en-US" sz="2400" dirty="0"/>
              <a:t>    </a:t>
            </a:r>
            <a:r>
              <a:rPr lang="en-US" sz="2400" dirty="0">
                <a:solidFill>
                  <a:srgbClr val="0000FF"/>
                </a:solidFill>
              </a:rPr>
              <a:t>while</a:t>
            </a:r>
            <a:r>
              <a:rPr lang="en-US" sz="2400" dirty="0"/>
              <a:t> !</a:t>
            </a:r>
            <a:r>
              <a:rPr lang="en-US" sz="2400" dirty="0" err="1">
                <a:solidFill>
                  <a:srgbClr val="00B0F0"/>
                </a:solidFill>
              </a:rPr>
              <a:t>toVisit</a:t>
            </a:r>
            <a:r>
              <a:rPr lang="en-US" sz="2400" dirty="0" err="1"/>
              <a:t>.empty</a:t>
            </a:r>
            <a:r>
              <a:rPr lang="en-US" sz="2400" dirty="0"/>
              <a:t>()</a:t>
            </a:r>
          </a:p>
          <a:p>
            <a:r>
              <a:rPr lang="en-US" sz="2400" dirty="0"/>
              <a:t>        </a:t>
            </a:r>
            <a:r>
              <a:rPr lang="en-US" sz="2400" dirty="0">
                <a:solidFill>
                  <a:srgbClr val="00B0F0"/>
                </a:solidFill>
              </a:rPr>
              <a:t>v</a:t>
            </a:r>
            <a:r>
              <a:rPr lang="en-US" sz="2400" dirty="0"/>
              <a:t> = </a:t>
            </a:r>
            <a:r>
              <a:rPr lang="en-US" sz="2400" dirty="0" err="1">
                <a:solidFill>
                  <a:srgbClr val="00B0F0"/>
                </a:solidFill>
              </a:rPr>
              <a:t>toVisit</a:t>
            </a:r>
            <a:r>
              <a:rPr lang="en-US" sz="2400" dirty="0" err="1"/>
              <a:t>.remove</a:t>
            </a:r>
            <a:r>
              <a:rPr lang="en-US" sz="2400" dirty="0"/>
              <a:t>()</a:t>
            </a:r>
          </a:p>
          <a:p>
            <a:r>
              <a:rPr lang="en-US" sz="2400" dirty="0"/>
              <a:t>        </a:t>
            </a:r>
            <a:r>
              <a:rPr lang="en-US" sz="2400" dirty="0">
                <a:solidFill>
                  <a:srgbClr val="0000FF"/>
                </a:solidFill>
              </a:rPr>
              <a:t>if</a:t>
            </a:r>
            <a:r>
              <a:rPr lang="en-US" sz="2400" dirty="0"/>
              <a:t> !</a:t>
            </a:r>
            <a:r>
              <a:rPr lang="en-US" sz="2400" dirty="0">
                <a:solidFill>
                  <a:srgbClr val="00B0F0"/>
                </a:solidFill>
              </a:rPr>
              <a:t>visited</a:t>
            </a:r>
            <a:r>
              <a:rPr lang="en-US" sz="2400" dirty="0"/>
              <a:t>[v]</a:t>
            </a:r>
          </a:p>
          <a:p>
            <a:r>
              <a:rPr lang="en-US" sz="2400" dirty="0">
                <a:solidFill>
                  <a:srgbClr val="00B0F0"/>
                </a:solidFill>
              </a:rPr>
              <a:t>            visited</a:t>
            </a:r>
            <a:r>
              <a:rPr lang="en-US" sz="2400" dirty="0"/>
              <a:t>[v] = true          </a:t>
            </a:r>
          </a:p>
          <a:p>
            <a:r>
              <a:rPr lang="en-US" sz="2400" dirty="0">
                <a:solidFill>
                  <a:srgbClr val="0000FF"/>
                </a:solidFill>
              </a:rPr>
              <a:t>            for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00B0F0"/>
                </a:solidFill>
              </a:rPr>
              <a:t>c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0000FF"/>
                </a:solidFill>
              </a:rPr>
              <a:t>in</a:t>
            </a:r>
            <a:r>
              <a:rPr lang="en-US" sz="2400" dirty="0"/>
              <a:t> </a:t>
            </a:r>
            <a:r>
              <a:rPr lang="en-US" sz="2400" dirty="0" err="1">
                <a:solidFill>
                  <a:srgbClr val="00B0F0"/>
                </a:solidFill>
              </a:rPr>
              <a:t>v</a:t>
            </a:r>
            <a:r>
              <a:rPr lang="en-US" sz="2400" dirty="0" err="1"/>
              <a:t>.getAdjacent</a:t>
            </a:r>
            <a:r>
              <a:rPr lang="en-US" sz="2400" dirty="0"/>
              <a:t>()</a:t>
            </a:r>
          </a:p>
          <a:p>
            <a:r>
              <a:rPr lang="en-US" sz="2400" dirty="0"/>
              <a:t>                </a:t>
            </a:r>
            <a:r>
              <a:rPr lang="en-US" sz="2400" dirty="0">
                <a:solidFill>
                  <a:srgbClr val="0000FF"/>
                </a:solidFill>
              </a:rPr>
              <a:t>if</a:t>
            </a:r>
            <a:r>
              <a:rPr lang="en-US" sz="2400" dirty="0"/>
              <a:t> !</a:t>
            </a:r>
            <a:r>
              <a:rPr lang="en-US" sz="2400" dirty="0">
                <a:solidFill>
                  <a:srgbClr val="00B0F0"/>
                </a:solidFill>
              </a:rPr>
              <a:t>visited</a:t>
            </a:r>
            <a:r>
              <a:rPr lang="en-US" sz="2400" dirty="0"/>
              <a:t>[c]</a:t>
            </a:r>
          </a:p>
          <a:p>
            <a:r>
              <a:rPr lang="en-US" sz="2400" dirty="0"/>
              <a:t>                    </a:t>
            </a:r>
            <a:r>
              <a:rPr lang="en-US" sz="2400" dirty="0" err="1">
                <a:solidFill>
                  <a:srgbClr val="00B0F0"/>
                </a:solidFill>
              </a:rPr>
              <a:t>toVisit</a:t>
            </a:r>
            <a:r>
              <a:rPr lang="en-US" sz="2400" dirty="0" err="1"/>
              <a:t>.add</a:t>
            </a:r>
            <a:r>
              <a:rPr lang="en-US" sz="2400" dirty="0"/>
              <a:t>(c)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5556873C-9BD8-1146-94EC-3A9628ECF88E}"/>
              </a:ext>
            </a:extLst>
          </p:cNvPr>
          <p:cNvSpPr/>
          <p:nvPr/>
        </p:nvSpPr>
        <p:spPr>
          <a:xfrm>
            <a:off x="717327" y="3407979"/>
            <a:ext cx="3263464" cy="1269124"/>
          </a:xfrm>
          <a:prstGeom prst="rect">
            <a:avLst/>
          </a:prstGeom>
          <a:noFill/>
          <a:ln w="3810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EE99F9C1-5BE0-8D42-AA0D-C9FA2A478E14}"/>
              </a:ext>
            </a:extLst>
          </p:cNvPr>
          <p:cNvSpPr txBox="1"/>
          <p:nvPr/>
        </p:nvSpPr>
        <p:spPr>
          <a:xfrm>
            <a:off x="4813610" y="5354092"/>
            <a:ext cx="37839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9600"/>
                </a:solidFill>
              </a:rPr>
              <a:t>Frontier</a:t>
            </a:r>
            <a:r>
              <a:rPr lang="en-US" sz="2400" dirty="0"/>
              <a:t>: all vertices a given number of edges from the start/root</a:t>
            </a:r>
          </a:p>
        </p:txBody>
      </p:sp>
      <p:sp>
        <p:nvSpPr>
          <p:cNvPr id="36" name="Freeform 35">
            <a:extLst>
              <a:ext uri="{FF2B5EF4-FFF2-40B4-BE49-F238E27FC236}">
                <a16:creationId xmlns:a16="http://schemas.microsoft.com/office/drawing/2014/main" id="{A5BC6178-0CF8-0E44-84AB-ADB512C294F3}"/>
              </a:ext>
            </a:extLst>
          </p:cNvPr>
          <p:cNvSpPr/>
          <p:nvPr/>
        </p:nvSpPr>
        <p:spPr>
          <a:xfrm>
            <a:off x="4445876" y="2186152"/>
            <a:ext cx="2458972" cy="2602697"/>
          </a:xfrm>
          <a:custGeom>
            <a:avLst/>
            <a:gdLst>
              <a:gd name="connsiteX0" fmla="*/ 1692165 w 2458972"/>
              <a:gd name="connsiteY0" fmla="*/ 0 h 2602697"/>
              <a:gd name="connsiteX1" fmla="*/ 2375338 w 2458972"/>
              <a:gd name="connsiteY1" fmla="*/ 2249214 h 2602697"/>
              <a:gd name="connsiteX2" fmla="*/ 0 w 2458972"/>
              <a:gd name="connsiteY2" fmla="*/ 2564524 h 26026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58972" h="2602697">
                <a:moveTo>
                  <a:pt x="1692165" y="0"/>
                </a:moveTo>
                <a:cubicBezTo>
                  <a:pt x="2174765" y="910896"/>
                  <a:pt x="2657365" y="1821793"/>
                  <a:pt x="2375338" y="2249214"/>
                </a:cubicBezTo>
                <a:cubicBezTo>
                  <a:pt x="2093311" y="2676635"/>
                  <a:pt x="1046655" y="2620579"/>
                  <a:pt x="0" y="2564524"/>
                </a:cubicBezTo>
              </a:path>
            </a:pathLst>
          </a:custGeom>
          <a:noFill/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Freeform 37">
            <a:extLst>
              <a:ext uri="{FF2B5EF4-FFF2-40B4-BE49-F238E27FC236}">
                <a16:creationId xmlns:a16="http://schemas.microsoft.com/office/drawing/2014/main" id="{6FEDCC9B-6BB6-3D49-9C70-69DA47037B08}"/>
              </a:ext>
            </a:extLst>
          </p:cNvPr>
          <p:cNvSpPr/>
          <p:nvPr/>
        </p:nvSpPr>
        <p:spPr>
          <a:xfrm>
            <a:off x="4742791" y="1632824"/>
            <a:ext cx="3407460" cy="3457903"/>
          </a:xfrm>
          <a:custGeom>
            <a:avLst/>
            <a:gdLst>
              <a:gd name="connsiteX0" fmla="*/ 2921876 w 3407460"/>
              <a:gd name="connsiteY0" fmla="*/ 0 h 3457903"/>
              <a:gd name="connsiteX1" fmla="*/ 3174124 w 3407460"/>
              <a:gd name="connsiteY1" fmla="*/ 2816772 h 3457903"/>
              <a:gd name="connsiteX2" fmla="*/ 0 w 3407460"/>
              <a:gd name="connsiteY2" fmla="*/ 3457903 h 34579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407460" h="3457903">
                <a:moveTo>
                  <a:pt x="2921876" y="0"/>
                </a:moveTo>
                <a:cubicBezTo>
                  <a:pt x="3291489" y="1120227"/>
                  <a:pt x="3661103" y="2240455"/>
                  <a:pt x="3174124" y="2816772"/>
                </a:cubicBezTo>
                <a:cubicBezTo>
                  <a:pt x="2687145" y="3393089"/>
                  <a:pt x="1343572" y="3425496"/>
                  <a:pt x="0" y="3457903"/>
                </a:cubicBezTo>
              </a:path>
            </a:pathLst>
          </a:custGeom>
          <a:noFill/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Freeform 38">
            <a:extLst>
              <a:ext uri="{FF2B5EF4-FFF2-40B4-BE49-F238E27FC236}">
                <a16:creationId xmlns:a16="http://schemas.microsoft.com/office/drawing/2014/main" id="{CBFE8FC1-D957-2F41-A060-0C7FC8F9163C}"/>
              </a:ext>
            </a:extLst>
          </p:cNvPr>
          <p:cNvSpPr/>
          <p:nvPr/>
        </p:nvSpPr>
        <p:spPr>
          <a:xfrm>
            <a:off x="4078014" y="2375338"/>
            <a:ext cx="1175631" cy="1182321"/>
          </a:xfrm>
          <a:custGeom>
            <a:avLst/>
            <a:gdLst>
              <a:gd name="connsiteX0" fmla="*/ 977462 w 1175631"/>
              <a:gd name="connsiteY0" fmla="*/ 0 h 1182321"/>
              <a:gd name="connsiteX1" fmla="*/ 1103586 w 1175631"/>
              <a:gd name="connsiteY1" fmla="*/ 1072055 h 1182321"/>
              <a:gd name="connsiteX2" fmla="*/ 0 w 1175631"/>
              <a:gd name="connsiteY2" fmla="*/ 1093076 h 11823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75631" h="1182321">
                <a:moveTo>
                  <a:pt x="977462" y="0"/>
                </a:moveTo>
                <a:cubicBezTo>
                  <a:pt x="1121979" y="444938"/>
                  <a:pt x="1266496" y="889876"/>
                  <a:pt x="1103586" y="1072055"/>
                </a:cubicBezTo>
                <a:cubicBezTo>
                  <a:pt x="940676" y="1254234"/>
                  <a:pt x="470338" y="1173655"/>
                  <a:pt x="0" y="1093076"/>
                </a:cubicBezTo>
              </a:path>
            </a:pathLst>
          </a:custGeom>
          <a:noFill/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966830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C9FD66-1B86-ED43-8819-F30E32387C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BFS</a:t>
            </a:r>
          </a:p>
        </p:txBody>
      </p:sp>
      <p:grpSp>
        <p:nvGrpSpPr>
          <p:cNvPr id="4" name="Group 4">
            <a:extLst>
              <a:ext uri="{FF2B5EF4-FFF2-40B4-BE49-F238E27FC236}">
                <a16:creationId xmlns:a16="http://schemas.microsoft.com/office/drawing/2014/main" id="{C1F08F95-A06D-4045-92E7-A1A77AC5A85A}"/>
              </a:ext>
            </a:extLst>
          </p:cNvPr>
          <p:cNvGrpSpPr>
            <a:grpSpLocks/>
          </p:cNvGrpSpPr>
          <p:nvPr/>
        </p:nvGrpSpPr>
        <p:grpSpPr bwMode="auto">
          <a:xfrm>
            <a:off x="5733391" y="2645979"/>
            <a:ext cx="533400" cy="533400"/>
            <a:chOff x="1824" y="2736"/>
            <a:chExt cx="336" cy="336"/>
          </a:xfrm>
        </p:grpSpPr>
        <p:sp>
          <p:nvSpPr>
            <p:cNvPr id="5" name="Oval 5">
              <a:extLst>
                <a:ext uri="{FF2B5EF4-FFF2-40B4-BE49-F238E27FC236}">
                  <a16:creationId xmlns:a16="http://schemas.microsoft.com/office/drawing/2014/main" id="{6FA9101E-F062-2340-B5D8-9A0FF8181E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" name="Text Box 6">
              <a:extLst>
                <a:ext uri="{FF2B5EF4-FFF2-40B4-BE49-F238E27FC236}">
                  <a16:creationId xmlns:a16="http://schemas.microsoft.com/office/drawing/2014/main" id="{AFDA1091-2827-AF46-A920-4DDB67711BD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dirty="0">
                  <a:solidFill>
                    <a:srgbClr val="0000FF"/>
                  </a:solidFill>
                </a:rPr>
                <a:t>B</a:t>
              </a:r>
            </a:p>
          </p:txBody>
        </p:sp>
      </p:grpSp>
      <p:grpSp>
        <p:nvGrpSpPr>
          <p:cNvPr id="7" name="Group 7">
            <a:extLst>
              <a:ext uri="{FF2B5EF4-FFF2-40B4-BE49-F238E27FC236}">
                <a16:creationId xmlns:a16="http://schemas.microsoft.com/office/drawing/2014/main" id="{430B9358-FEEE-594A-BAF4-E65D2B1B01D4}"/>
              </a:ext>
            </a:extLst>
          </p:cNvPr>
          <p:cNvGrpSpPr>
            <a:grpSpLocks/>
          </p:cNvGrpSpPr>
          <p:nvPr/>
        </p:nvGrpSpPr>
        <p:grpSpPr bwMode="auto">
          <a:xfrm>
            <a:off x="4285591" y="3788979"/>
            <a:ext cx="533400" cy="533400"/>
            <a:chOff x="1824" y="2736"/>
            <a:chExt cx="336" cy="336"/>
          </a:xfrm>
        </p:grpSpPr>
        <p:sp>
          <p:nvSpPr>
            <p:cNvPr id="8" name="Oval 8">
              <a:extLst>
                <a:ext uri="{FF2B5EF4-FFF2-40B4-BE49-F238E27FC236}">
                  <a16:creationId xmlns:a16="http://schemas.microsoft.com/office/drawing/2014/main" id="{B204AC84-7BCB-D042-9339-E8793B604C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 b="1">
                <a:solidFill>
                  <a:srgbClr val="0000FF"/>
                </a:solidFill>
              </a:endParaRPr>
            </a:p>
          </p:txBody>
        </p:sp>
        <p:sp>
          <p:nvSpPr>
            <p:cNvPr id="9" name="Text Box 9">
              <a:extLst>
                <a:ext uri="{FF2B5EF4-FFF2-40B4-BE49-F238E27FC236}">
                  <a16:creationId xmlns:a16="http://schemas.microsoft.com/office/drawing/2014/main" id="{98375CE2-E715-7346-AEC5-4BAF9ACEACD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dirty="0">
                  <a:solidFill>
                    <a:srgbClr val="0000FF"/>
                  </a:solidFill>
                </a:rPr>
                <a:t>D</a:t>
              </a:r>
            </a:p>
          </p:txBody>
        </p:sp>
      </p:grpSp>
      <p:grpSp>
        <p:nvGrpSpPr>
          <p:cNvPr id="10" name="Group 10">
            <a:extLst>
              <a:ext uri="{FF2B5EF4-FFF2-40B4-BE49-F238E27FC236}">
                <a16:creationId xmlns:a16="http://schemas.microsoft.com/office/drawing/2014/main" id="{3782A69A-6E0D-514E-AA51-3A54066A15AA}"/>
              </a:ext>
            </a:extLst>
          </p:cNvPr>
          <p:cNvGrpSpPr>
            <a:grpSpLocks/>
          </p:cNvGrpSpPr>
          <p:nvPr/>
        </p:nvGrpSpPr>
        <p:grpSpPr bwMode="auto">
          <a:xfrm>
            <a:off x="5809591" y="3788979"/>
            <a:ext cx="533400" cy="533400"/>
            <a:chOff x="1824" y="2736"/>
            <a:chExt cx="336" cy="336"/>
          </a:xfrm>
        </p:grpSpPr>
        <p:sp>
          <p:nvSpPr>
            <p:cNvPr id="11" name="Oval 11">
              <a:extLst>
                <a:ext uri="{FF2B5EF4-FFF2-40B4-BE49-F238E27FC236}">
                  <a16:creationId xmlns:a16="http://schemas.microsoft.com/office/drawing/2014/main" id="{97DEE53D-F4BA-374E-80E7-77ECB8080D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>
                <a:solidFill>
                  <a:srgbClr val="0000FF"/>
                </a:solidFill>
              </a:endParaRPr>
            </a:p>
          </p:txBody>
        </p:sp>
        <p:sp>
          <p:nvSpPr>
            <p:cNvPr id="12" name="Text Box 12">
              <a:extLst>
                <a:ext uri="{FF2B5EF4-FFF2-40B4-BE49-F238E27FC236}">
                  <a16:creationId xmlns:a16="http://schemas.microsoft.com/office/drawing/2014/main" id="{D38B41A2-532E-ED48-8C1B-1B37B80E7D4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dirty="0">
                  <a:solidFill>
                    <a:srgbClr val="0000FF"/>
                  </a:solidFill>
                </a:rPr>
                <a:t>E</a:t>
              </a:r>
            </a:p>
          </p:txBody>
        </p:sp>
      </p:grpSp>
      <p:grpSp>
        <p:nvGrpSpPr>
          <p:cNvPr id="13" name="Group 13">
            <a:extLst>
              <a:ext uri="{FF2B5EF4-FFF2-40B4-BE49-F238E27FC236}">
                <a16:creationId xmlns:a16="http://schemas.microsoft.com/office/drawing/2014/main" id="{8406B699-B314-1B44-9D47-A761A1F38CC8}"/>
              </a:ext>
            </a:extLst>
          </p:cNvPr>
          <p:cNvGrpSpPr>
            <a:grpSpLocks/>
          </p:cNvGrpSpPr>
          <p:nvPr/>
        </p:nvGrpSpPr>
        <p:grpSpPr bwMode="auto">
          <a:xfrm>
            <a:off x="7181191" y="3255579"/>
            <a:ext cx="533400" cy="533400"/>
            <a:chOff x="1824" y="2736"/>
            <a:chExt cx="336" cy="336"/>
          </a:xfrm>
        </p:grpSpPr>
        <p:sp>
          <p:nvSpPr>
            <p:cNvPr id="14" name="Oval 14">
              <a:extLst>
                <a:ext uri="{FF2B5EF4-FFF2-40B4-BE49-F238E27FC236}">
                  <a16:creationId xmlns:a16="http://schemas.microsoft.com/office/drawing/2014/main" id="{B905D2DD-CCB7-7C4B-AF51-C5ABF423F7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5" name="Text Box 15">
              <a:extLst>
                <a:ext uri="{FF2B5EF4-FFF2-40B4-BE49-F238E27FC236}">
                  <a16:creationId xmlns:a16="http://schemas.microsoft.com/office/drawing/2014/main" id="{B09E6546-8AD3-7746-930B-FCD8729A492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F</a:t>
              </a:r>
            </a:p>
          </p:txBody>
        </p:sp>
      </p:grpSp>
      <p:grpSp>
        <p:nvGrpSpPr>
          <p:cNvPr id="16" name="Group 16">
            <a:extLst>
              <a:ext uri="{FF2B5EF4-FFF2-40B4-BE49-F238E27FC236}">
                <a16:creationId xmlns:a16="http://schemas.microsoft.com/office/drawing/2014/main" id="{1C5544C6-551C-054A-B85D-3ED338040E8C}"/>
              </a:ext>
            </a:extLst>
          </p:cNvPr>
          <p:cNvGrpSpPr>
            <a:grpSpLocks/>
          </p:cNvGrpSpPr>
          <p:nvPr/>
        </p:nvGrpSpPr>
        <p:grpSpPr bwMode="auto">
          <a:xfrm>
            <a:off x="4285591" y="2722179"/>
            <a:ext cx="533400" cy="533400"/>
            <a:chOff x="1824" y="2736"/>
            <a:chExt cx="336" cy="336"/>
          </a:xfrm>
        </p:grpSpPr>
        <p:sp>
          <p:nvSpPr>
            <p:cNvPr id="17" name="Oval 17">
              <a:extLst>
                <a:ext uri="{FF2B5EF4-FFF2-40B4-BE49-F238E27FC236}">
                  <a16:creationId xmlns:a16="http://schemas.microsoft.com/office/drawing/2014/main" id="{973D53CA-C225-B844-80FA-5971FB6F4C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 b="1">
                <a:solidFill>
                  <a:srgbClr val="0000FF"/>
                </a:solidFill>
              </a:endParaRPr>
            </a:p>
          </p:txBody>
        </p:sp>
        <p:sp>
          <p:nvSpPr>
            <p:cNvPr id="18" name="Text Box 18">
              <a:extLst>
                <a:ext uri="{FF2B5EF4-FFF2-40B4-BE49-F238E27FC236}">
                  <a16:creationId xmlns:a16="http://schemas.microsoft.com/office/drawing/2014/main" id="{CB416E21-9E77-B245-AAAB-FE698114896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dirty="0">
                  <a:solidFill>
                    <a:srgbClr val="0000FF"/>
                  </a:solidFill>
                </a:rPr>
                <a:t>A</a:t>
              </a:r>
            </a:p>
          </p:txBody>
        </p:sp>
      </p:grpSp>
      <p:grpSp>
        <p:nvGrpSpPr>
          <p:cNvPr id="19" name="Group 19">
            <a:extLst>
              <a:ext uri="{FF2B5EF4-FFF2-40B4-BE49-F238E27FC236}">
                <a16:creationId xmlns:a16="http://schemas.microsoft.com/office/drawing/2014/main" id="{A834FD4A-794B-4444-9FD3-CAACAE1A089F}"/>
              </a:ext>
            </a:extLst>
          </p:cNvPr>
          <p:cNvGrpSpPr>
            <a:grpSpLocks/>
          </p:cNvGrpSpPr>
          <p:nvPr/>
        </p:nvGrpSpPr>
        <p:grpSpPr bwMode="auto">
          <a:xfrm>
            <a:off x="7104991" y="2036379"/>
            <a:ext cx="533400" cy="533400"/>
            <a:chOff x="1824" y="2736"/>
            <a:chExt cx="336" cy="336"/>
          </a:xfrm>
        </p:grpSpPr>
        <p:sp>
          <p:nvSpPr>
            <p:cNvPr id="20" name="Oval 20">
              <a:extLst>
                <a:ext uri="{FF2B5EF4-FFF2-40B4-BE49-F238E27FC236}">
                  <a16:creationId xmlns:a16="http://schemas.microsoft.com/office/drawing/2014/main" id="{73339E6E-8C88-4C49-86AA-7A3357895B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1" name="Text Box 21">
              <a:extLst>
                <a:ext uri="{FF2B5EF4-FFF2-40B4-BE49-F238E27FC236}">
                  <a16:creationId xmlns:a16="http://schemas.microsoft.com/office/drawing/2014/main" id="{E7D77F94-495E-484B-B960-3C540BFB61A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C</a:t>
              </a:r>
            </a:p>
          </p:txBody>
        </p:sp>
      </p:grpSp>
      <p:grpSp>
        <p:nvGrpSpPr>
          <p:cNvPr id="22" name="Group 22">
            <a:extLst>
              <a:ext uri="{FF2B5EF4-FFF2-40B4-BE49-F238E27FC236}">
                <a16:creationId xmlns:a16="http://schemas.microsoft.com/office/drawing/2014/main" id="{51DCD3B4-760A-CA4F-87FF-B4709132145E}"/>
              </a:ext>
            </a:extLst>
          </p:cNvPr>
          <p:cNvGrpSpPr>
            <a:grpSpLocks/>
          </p:cNvGrpSpPr>
          <p:nvPr/>
        </p:nvGrpSpPr>
        <p:grpSpPr bwMode="auto">
          <a:xfrm>
            <a:off x="8400391" y="3255579"/>
            <a:ext cx="533400" cy="533400"/>
            <a:chOff x="1824" y="2736"/>
            <a:chExt cx="336" cy="336"/>
          </a:xfrm>
        </p:grpSpPr>
        <p:sp>
          <p:nvSpPr>
            <p:cNvPr id="23" name="Oval 23">
              <a:extLst>
                <a:ext uri="{FF2B5EF4-FFF2-40B4-BE49-F238E27FC236}">
                  <a16:creationId xmlns:a16="http://schemas.microsoft.com/office/drawing/2014/main" id="{5C7A00FE-B978-F645-BC3F-71E9FFDAC1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4" name="Text Box 24">
              <a:extLst>
                <a:ext uri="{FF2B5EF4-FFF2-40B4-BE49-F238E27FC236}">
                  <a16:creationId xmlns:a16="http://schemas.microsoft.com/office/drawing/2014/main" id="{642940A4-22EC-854B-91B8-7F17FE1FB2A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G</a:t>
              </a:r>
            </a:p>
          </p:txBody>
        </p:sp>
      </p:grpSp>
      <p:sp>
        <p:nvSpPr>
          <p:cNvPr id="25" name="Line 25">
            <a:extLst>
              <a:ext uri="{FF2B5EF4-FFF2-40B4-BE49-F238E27FC236}">
                <a16:creationId xmlns:a16="http://schemas.microsoft.com/office/drawing/2014/main" id="{5D16796F-1D85-5441-8486-F966A3D487D0}"/>
              </a:ext>
            </a:extLst>
          </p:cNvPr>
          <p:cNvSpPr>
            <a:spLocks noChangeShapeType="1"/>
          </p:cNvSpPr>
          <p:nvPr/>
        </p:nvSpPr>
        <p:spPr bwMode="auto">
          <a:xfrm>
            <a:off x="4818991" y="2950779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" name="Line 26">
            <a:extLst>
              <a:ext uri="{FF2B5EF4-FFF2-40B4-BE49-F238E27FC236}">
                <a16:creationId xmlns:a16="http://schemas.microsoft.com/office/drawing/2014/main" id="{2A5F56A5-5D31-7343-A354-E6E43DAE2C2A}"/>
              </a:ext>
            </a:extLst>
          </p:cNvPr>
          <p:cNvSpPr>
            <a:spLocks noChangeShapeType="1"/>
          </p:cNvSpPr>
          <p:nvPr/>
        </p:nvSpPr>
        <p:spPr bwMode="auto">
          <a:xfrm>
            <a:off x="4514191" y="3255579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Line 27">
            <a:extLst>
              <a:ext uri="{FF2B5EF4-FFF2-40B4-BE49-F238E27FC236}">
                <a16:creationId xmlns:a16="http://schemas.microsoft.com/office/drawing/2014/main" id="{0D31968F-C6A0-374A-AE5E-20017654FDCD}"/>
              </a:ext>
            </a:extLst>
          </p:cNvPr>
          <p:cNvSpPr>
            <a:spLocks noChangeShapeType="1"/>
          </p:cNvSpPr>
          <p:nvPr/>
        </p:nvSpPr>
        <p:spPr bwMode="auto">
          <a:xfrm>
            <a:off x="4818991" y="4093779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Line 28">
            <a:extLst>
              <a:ext uri="{FF2B5EF4-FFF2-40B4-BE49-F238E27FC236}">
                <a16:creationId xmlns:a16="http://schemas.microsoft.com/office/drawing/2014/main" id="{2D2D46BF-984E-D649-AD56-909E741D3C7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038191" y="3179379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Line 29">
            <a:extLst>
              <a:ext uri="{FF2B5EF4-FFF2-40B4-BE49-F238E27FC236}">
                <a16:creationId xmlns:a16="http://schemas.microsoft.com/office/drawing/2014/main" id="{FED5F19B-7799-304A-BFFC-5C38E70831D2}"/>
              </a:ext>
            </a:extLst>
          </p:cNvPr>
          <p:cNvSpPr>
            <a:spLocks noChangeShapeType="1"/>
          </p:cNvSpPr>
          <p:nvPr/>
        </p:nvSpPr>
        <p:spPr bwMode="auto">
          <a:xfrm>
            <a:off x="4742791" y="3179379"/>
            <a:ext cx="1143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" name="Line 30">
            <a:extLst>
              <a:ext uri="{FF2B5EF4-FFF2-40B4-BE49-F238E27FC236}">
                <a16:creationId xmlns:a16="http://schemas.microsoft.com/office/drawing/2014/main" id="{FBCD2680-6963-4141-AAF0-06EE906AE8D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266791" y="2417379"/>
            <a:ext cx="838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Line 31">
            <a:extLst>
              <a:ext uri="{FF2B5EF4-FFF2-40B4-BE49-F238E27FC236}">
                <a16:creationId xmlns:a16="http://schemas.microsoft.com/office/drawing/2014/main" id="{DAA33BA3-01A5-5B4E-BAFA-C06AA0B5DE7B}"/>
              </a:ext>
            </a:extLst>
          </p:cNvPr>
          <p:cNvSpPr>
            <a:spLocks noChangeShapeType="1"/>
          </p:cNvSpPr>
          <p:nvPr/>
        </p:nvSpPr>
        <p:spPr bwMode="auto">
          <a:xfrm>
            <a:off x="6266791" y="3026979"/>
            <a:ext cx="914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" name="Line 32">
            <a:extLst>
              <a:ext uri="{FF2B5EF4-FFF2-40B4-BE49-F238E27FC236}">
                <a16:creationId xmlns:a16="http://schemas.microsoft.com/office/drawing/2014/main" id="{430D6BE2-D3CA-754A-8D9D-721582002E4D}"/>
              </a:ext>
            </a:extLst>
          </p:cNvPr>
          <p:cNvSpPr>
            <a:spLocks noChangeShapeType="1"/>
          </p:cNvSpPr>
          <p:nvPr/>
        </p:nvSpPr>
        <p:spPr bwMode="auto">
          <a:xfrm>
            <a:off x="7714591" y="3484179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" name="Text Box 31">
            <a:extLst>
              <a:ext uri="{FF2B5EF4-FFF2-40B4-BE49-F238E27FC236}">
                <a16:creationId xmlns:a16="http://schemas.microsoft.com/office/drawing/2014/main" id="{B1E1926D-434E-E64F-BE57-49AFE0B305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862" y="5500687"/>
            <a:ext cx="632806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 err="1"/>
              <a:t>toVisit</a:t>
            </a:r>
            <a:r>
              <a:rPr lang="en-US" altLang="en-US" sz="2800" dirty="0"/>
              <a:t>-queue: E C E F E</a:t>
            </a:r>
          </a:p>
        </p:txBody>
      </p:sp>
      <p:sp>
        <p:nvSpPr>
          <p:cNvPr id="35" name="Text Box 37">
            <a:extLst>
              <a:ext uri="{FF2B5EF4-FFF2-40B4-BE49-F238E27FC236}">
                <a16:creationId xmlns:a16="http://schemas.microsoft.com/office/drawing/2014/main" id="{04848CE0-C0B3-9146-9C7C-49CDF42F17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0144" y="6019800"/>
            <a:ext cx="3200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/>
              <a:t>visited: A B D E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FFBEFB0A-0F3A-C343-94AE-C01F3F393D55}"/>
              </a:ext>
            </a:extLst>
          </p:cNvPr>
          <p:cNvSpPr txBox="1"/>
          <p:nvPr/>
        </p:nvSpPr>
        <p:spPr>
          <a:xfrm>
            <a:off x="36142" y="1552730"/>
            <a:ext cx="394465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C00000"/>
                </a:solidFill>
              </a:rPr>
              <a:t>graphSearch</a:t>
            </a:r>
            <a:r>
              <a:rPr lang="en-US" sz="2400" dirty="0"/>
              <a:t>( </a:t>
            </a:r>
            <a:r>
              <a:rPr lang="en-US" sz="2400" dirty="0" err="1">
                <a:solidFill>
                  <a:srgbClr val="00B0F0"/>
                </a:solidFill>
              </a:rPr>
              <a:t>toVisit</a:t>
            </a:r>
            <a:r>
              <a:rPr lang="en-US" sz="2400" dirty="0"/>
              <a:t> )</a:t>
            </a:r>
          </a:p>
          <a:p>
            <a:r>
              <a:rPr lang="en-US" sz="2400" dirty="0"/>
              <a:t>    </a:t>
            </a:r>
            <a:r>
              <a:rPr lang="en-US" sz="2400" dirty="0">
                <a:solidFill>
                  <a:srgbClr val="0000FF"/>
                </a:solidFill>
              </a:rPr>
              <a:t>while</a:t>
            </a:r>
            <a:r>
              <a:rPr lang="en-US" sz="2400" dirty="0"/>
              <a:t> !</a:t>
            </a:r>
            <a:r>
              <a:rPr lang="en-US" sz="2400" dirty="0" err="1">
                <a:solidFill>
                  <a:srgbClr val="00B0F0"/>
                </a:solidFill>
              </a:rPr>
              <a:t>toVisit</a:t>
            </a:r>
            <a:r>
              <a:rPr lang="en-US" sz="2400" dirty="0" err="1"/>
              <a:t>.empty</a:t>
            </a:r>
            <a:r>
              <a:rPr lang="en-US" sz="2400" dirty="0"/>
              <a:t>()</a:t>
            </a:r>
          </a:p>
          <a:p>
            <a:r>
              <a:rPr lang="en-US" sz="2400" dirty="0"/>
              <a:t>        </a:t>
            </a:r>
            <a:r>
              <a:rPr lang="en-US" sz="2400" dirty="0">
                <a:solidFill>
                  <a:srgbClr val="00B0F0"/>
                </a:solidFill>
              </a:rPr>
              <a:t>v</a:t>
            </a:r>
            <a:r>
              <a:rPr lang="en-US" sz="2400" dirty="0"/>
              <a:t> = </a:t>
            </a:r>
            <a:r>
              <a:rPr lang="en-US" sz="2400" dirty="0" err="1">
                <a:solidFill>
                  <a:srgbClr val="00B0F0"/>
                </a:solidFill>
              </a:rPr>
              <a:t>toVisit</a:t>
            </a:r>
            <a:r>
              <a:rPr lang="en-US" sz="2400" dirty="0" err="1"/>
              <a:t>.remove</a:t>
            </a:r>
            <a:r>
              <a:rPr lang="en-US" sz="2400" dirty="0"/>
              <a:t>()</a:t>
            </a:r>
          </a:p>
          <a:p>
            <a:r>
              <a:rPr lang="en-US" sz="2400" dirty="0"/>
              <a:t>        </a:t>
            </a:r>
            <a:r>
              <a:rPr lang="en-US" sz="2400" dirty="0">
                <a:solidFill>
                  <a:srgbClr val="0000FF"/>
                </a:solidFill>
              </a:rPr>
              <a:t>if</a:t>
            </a:r>
            <a:r>
              <a:rPr lang="en-US" sz="2400" dirty="0"/>
              <a:t> !</a:t>
            </a:r>
            <a:r>
              <a:rPr lang="en-US" sz="2400" dirty="0">
                <a:solidFill>
                  <a:srgbClr val="00B0F0"/>
                </a:solidFill>
              </a:rPr>
              <a:t>visited</a:t>
            </a:r>
            <a:r>
              <a:rPr lang="en-US" sz="2400" dirty="0"/>
              <a:t>[v]</a:t>
            </a:r>
          </a:p>
          <a:p>
            <a:r>
              <a:rPr lang="en-US" sz="2400" dirty="0">
                <a:solidFill>
                  <a:srgbClr val="00B0F0"/>
                </a:solidFill>
              </a:rPr>
              <a:t>            visited</a:t>
            </a:r>
            <a:r>
              <a:rPr lang="en-US" sz="2400" dirty="0"/>
              <a:t>[v] = true          </a:t>
            </a:r>
          </a:p>
          <a:p>
            <a:r>
              <a:rPr lang="en-US" sz="2400" dirty="0">
                <a:solidFill>
                  <a:srgbClr val="0000FF"/>
                </a:solidFill>
              </a:rPr>
              <a:t>            for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00B0F0"/>
                </a:solidFill>
              </a:rPr>
              <a:t>c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0000FF"/>
                </a:solidFill>
              </a:rPr>
              <a:t>in</a:t>
            </a:r>
            <a:r>
              <a:rPr lang="en-US" sz="2400" dirty="0"/>
              <a:t> </a:t>
            </a:r>
            <a:r>
              <a:rPr lang="en-US" sz="2400" dirty="0" err="1">
                <a:solidFill>
                  <a:srgbClr val="00B0F0"/>
                </a:solidFill>
              </a:rPr>
              <a:t>v</a:t>
            </a:r>
            <a:r>
              <a:rPr lang="en-US" sz="2400" dirty="0" err="1"/>
              <a:t>.getAdjacent</a:t>
            </a:r>
            <a:r>
              <a:rPr lang="en-US" sz="2400" dirty="0"/>
              <a:t>()</a:t>
            </a:r>
          </a:p>
          <a:p>
            <a:r>
              <a:rPr lang="en-US" sz="2400" dirty="0"/>
              <a:t>                </a:t>
            </a:r>
            <a:r>
              <a:rPr lang="en-US" sz="2400" dirty="0">
                <a:solidFill>
                  <a:srgbClr val="0000FF"/>
                </a:solidFill>
              </a:rPr>
              <a:t>if</a:t>
            </a:r>
            <a:r>
              <a:rPr lang="en-US" sz="2400" dirty="0"/>
              <a:t> !</a:t>
            </a:r>
            <a:r>
              <a:rPr lang="en-US" sz="2400" dirty="0">
                <a:solidFill>
                  <a:srgbClr val="00B0F0"/>
                </a:solidFill>
              </a:rPr>
              <a:t>visited</a:t>
            </a:r>
            <a:r>
              <a:rPr lang="en-US" sz="2400" dirty="0"/>
              <a:t>[c]</a:t>
            </a:r>
          </a:p>
          <a:p>
            <a:r>
              <a:rPr lang="en-US" sz="2400" dirty="0"/>
              <a:t>                    </a:t>
            </a:r>
            <a:r>
              <a:rPr lang="en-US" sz="2400" dirty="0" err="1">
                <a:solidFill>
                  <a:srgbClr val="00B0F0"/>
                </a:solidFill>
              </a:rPr>
              <a:t>toVisit</a:t>
            </a:r>
            <a:r>
              <a:rPr lang="en-US" sz="2400" dirty="0" err="1"/>
              <a:t>.add</a:t>
            </a:r>
            <a:r>
              <a:rPr lang="en-US" sz="2400" dirty="0"/>
              <a:t>(c)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AFC91B1B-2AD9-FF47-9116-610A3C8A3B27}"/>
              </a:ext>
            </a:extLst>
          </p:cNvPr>
          <p:cNvSpPr/>
          <p:nvPr/>
        </p:nvSpPr>
        <p:spPr>
          <a:xfrm>
            <a:off x="685186" y="2345582"/>
            <a:ext cx="2930373" cy="1118726"/>
          </a:xfrm>
          <a:prstGeom prst="rect">
            <a:avLst/>
          </a:prstGeom>
          <a:noFill/>
          <a:ln w="3810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830217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C9FD66-1B86-ED43-8819-F30E32387C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BFS</a:t>
            </a:r>
          </a:p>
        </p:txBody>
      </p:sp>
      <p:grpSp>
        <p:nvGrpSpPr>
          <p:cNvPr id="4" name="Group 4">
            <a:extLst>
              <a:ext uri="{FF2B5EF4-FFF2-40B4-BE49-F238E27FC236}">
                <a16:creationId xmlns:a16="http://schemas.microsoft.com/office/drawing/2014/main" id="{C1F08F95-A06D-4045-92E7-A1A77AC5A85A}"/>
              </a:ext>
            </a:extLst>
          </p:cNvPr>
          <p:cNvGrpSpPr>
            <a:grpSpLocks/>
          </p:cNvGrpSpPr>
          <p:nvPr/>
        </p:nvGrpSpPr>
        <p:grpSpPr bwMode="auto">
          <a:xfrm>
            <a:off x="5733391" y="2645979"/>
            <a:ext cx="533400" cy="533400"/>
            <a:chOff x="1824" y="2736"/>
            <a:chExt cx="336" cy="336"/>
          </a:xfrm>
        </p:grpSpPr>
        <p:sp>
          <p:nvSpPr>
            <p:cNvPr id="5" name="Oval 5">
              <a:extLst>
                <a:ext uri="{FF2B5EF4-FFF2-40B4-BE49-F238E27FC236}">
                  <a16:creationId xmlns:a16="http://schemas.microsoft.com/office/drawing/2014/main" id="{6FA9101E-F062-2340-B5D8-9A0FF8181E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" name="Text Box 6">
              <a:extLst>
                <a:ext uri="{FF2B5EF4-FFF2-40B4-BE49-F238E27FC236}">
                  <a16:creationId xmlns:a16="http://schemas.microsoft.com/office/drawing/2014/main" id="{AFDA1091-2827-AF46-A920-4DDB67711BD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dirty="0">
                  <a:solidFill>
                    <a:srgbClr val="0000FF"/>
                  </a:solidFill>
                </a:rPr>
                <a:t>B</a:t>
              </a:r>
            </a:p>
          </p:txBody>
        </p:sp>
      </p:grpSp>
      <p:grpSp>
        <p:nvGrpSpPr>
          <p:cNvPr id="7" name="Group 7">
            <a:extLst>
              <a:ext uri="{FF2B5EF4-FFF2-40B4-BE49-F238E27FC236}">
                <a16:creationId xmlns:a16="http://schemas.microsoft.com/office/drawing/2014/main" id="{430B9358-FEEE-594A-BAF4-E65D2B1B01D4}"/>
              </a:ext>
            </a:extLst>
          </p:cNvPr>
          <p:cNvGrpSpPr>
            <a:grpSpLocks/>
          </p:cNvGrpSpPr>
          <p:nvPr/>
        </p:nvGrpSpPr>
        <p:grpSpPr bwMode="auto">
          <a:xfrm>
            <a:off x="4285591" y="3788979"/>
            <a:ext cx="533400" cy="533400"/>
            <a:chOff x="1824" y="2736"/>
            <a:chExt cx="336" cy="336"/>
          </a:xfrm>
        </p:grpSpPr>
        <p:sp>
          <p:nvSpPr>
            <p:cNvPr id="8" name="Oval 8">
              <a:extLst>
                <a:ext uri="{FF2B5EF4-FFF2-40B4-BE49-F238E27FC236}">
                  <a16:creationId xmlns:a16="http://schemas.microsoft.com/office/drawing/2014/main" id="{B204AC84-7BCB-D042-9339-E8793B604C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 b="1">
                <a:solidFill>
                  <a:srgbClr val="0000FF"/>
                </a:solidFill>
              </a:endParaRPr>
            </a:p>
          </p:txBody>
        </p:sp>
        <p:sp>
          <p:nvSpPr>
            <p:cNvPr id="9" name="Text Box 9">
              <a:extLst>
                <a:ext uri="{FF2B5EF4-FFF2-40B4-BE49-F238E27FC236}">
                  <a16:creationId xmlns:a16="http://schemas.microsoft.com/office/drawing/2014/main" id="{98375CE2-E715-7346-AEC5-4BAF9ACEACD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dirty="0">
                  <a:solidFill>
                    <a:srgbClr val="0000FF"/>
                  </a:solidFill>
                </a:rPr>
                <a:t>D</a:t>
              </a:r>
            </a:p>
          </p:txBody>
        </p:sp>
      </p:grpSp>
      <p:grpSp>
        <p:nvGrpSpPr>
          <p:cNvPr id="10" name="Group 10">
            <a:extLst>
              <a:ext uri="{FF2B5EF4-FFF2-40B4-BE49-F238E27FC236}">
                <a16:creationId xmlns:a16="http://schemas.microsoft.com/office/drawing/2014/main" id="{3782A69A-6E0D-514E-AA51-3A54066A15AA}"/>
              </a:ext>
            </a:extLst>
          </p:cNvPr>
          <p:cNvGrpSpPr>
            <a:grpSpLocks/>
          </p:cNvGrpSpPr>
          <p:nvPr/>
        </p:nvGrpSpPr>
        <p:grpSpPr bwMode="auto">
          <a:xfrm>
            <a:off x="5809591" y="3788979"/>
            <a:ext cx="533400" cy="533400"/>
            <a:chOff x="1824" y="2736"/>
            <a:chExt cx="336" cy="336"/>
          </a:xfrm>
        </p:grpSpPr>
        <p:sp>
          <p:nvSpPr>
            <p:cNvPr id="11" name="Oval 11">
              <a:extLst>
                <a:ext uri="{FF2B5EF4-FFF2-40B4-BE49-F238E27FC236}">
                  <a16:creationId xmlns:a16="http://schemas.microsoft.com/office/drawing/2014/main" id="{97DEE53D-F4BA-374E-80E7-77ECB8080D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>
                <a:solidFill>
                  <a:srgbClr val="0000FF"/>
                </a:solidFill>
              </a:endParaRPr>
            </a:p>
          </p:txBody>
        </p:sp>
        <p:sp>
          <p:nvSpPr>
            <p:cNvPr id="12" name="Text Box 12">
              <a:extLst>
                <a:ext uri="{FF2B5EF4-FFF2-40B4-BE49-F238E27FC236}">
                  <a16:creationId xmlns:a16="http://schemas.microsoft.com/office/drawing/2014/main" id="{D38B41A2-532E-ED48-8C1B-1B37B80E7D4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dirty="0">
                  <a:solidFill>
                    <a:srgbClr val="0000FF"/>
                  </a:solidFill>
                </a:rPr>
                <a:t>E</a:t>
              </a:r>
            </a:p>
          </p:txBody>
        </p:sp>
      </p:grpSp>
      <p:grpSp>
        <p:nvGrpSpPr>
          <p:cNvPr id="13" name="Group 13">
            <a:extLst>
              <a:ext uri="{FF2B5EF4-FFF2-40B4-BE49-F238E27FC236}">
                <a16:creationId xmlns:a16="http://schemas.microsoft.com/office/drawing/2014/main" id="{8406B699-B314-1B44-9D47-A761A1F38CC8}"/>
              </a:ext>
            </a:extLst>
          </p:cNvPr>
          <p:cNvGrpSpPr>
            <a:grpSpLocks/>
          </p:cNvGrpSpPr>
          <p:nvPr/>
        </p:nvGrpSpPr>
        <p:grpSpPr bwMode="auto">
          <a:xfrm>
            <a:off x="7181191" y="3255579"/>
            <a:ext cx="533400" cy="533400"/>
            <a:chOff x="1824" y="2736"/>
            <a:chExt cx="336" cy="336"/>
          </a:xfrm>
        </p:grpSpPr>
        <p:sp>
          <p:nvSpPr>
            <p:cNvPr id="14" name="Oval 14">
              <a:extLst>
                <a:ext uri="{FF2B5EF4-FFF2-40B4-BE49-F238E27FC236}">
                  <a16:creationId xmlns:a16="http://schemas.microsoft.com/office/drawing/2014/main" id="{B905D2DD-CCB7-7C4B-AF51-C5ABF423F7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5" name="Text Box 15">
              <a:extLst>
                <a:ext uri="{FF2B5EF4-FFF2-40B4-BE49-F238E27FC236}">
                  <a16:creationId xmlns:a16="http://schemas.microsoft.com/office/drawing/2014/main" id="{B09E6546-8AD3-7746-930B-FCD8729A492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F</a:t>
              </a:r>
            </a:p>
          </p:txBody>
        </p:sp>
      </p:grpSp>
      <p:grpSp>
        <p:nvGrpSpPr>
          <p:cNvPr id="16" name="Group 16">
            <a:extLst>
              <a:ext uri="{FF2B5EF4-FFF2-40B4-BE49-F238E27FC236}">
                <a16:creationId xmlns:a16="http://schemas.microsoft.com/office/drawing/2014/main" id="{1C5544C6-551C-054A-B85D-3ED338040E8C}"/>
              </a:ext>
            </a:extLst>
          </p:cNvPr>
          <p:cNvGrpSpPr>
            <a:grpSpLocks/>
          </p:cNvGrpSpPr>
          <p:nvPr/>
        </p:nvGrpSpPr>
        <p:grpSpPr bwMode="auto">
          <a:xfrm>
            <a:off x="4285591" y="2722179"/>
            <a:ext cx="533400" cy="533400"/>
            <a:chOff x="1824" y="2736"/>
            <a:chExt cx="336" cy="336"/>
          </a:xfrm>
        </p:grpSpPr>
        <p:sp>
          <p:nvSpPr>
            <p:cNvPr id="17" name="Oval 17">
              <a:extLst>
                <a:ext uri="{FF2B5EF4-FFF2-40B4-BE49-F238E27FC236}">
                  <a16:creationId xmlns:a16="http://schemas.microsoft.com/office/drawing/2014/main" id="{973D53CA-C225-B844-80FA-5971FB6F4C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 b="1">
                <a:solidFill>
                  <a:srgbClr val="0000FF"/>
                </a:solidFill>
              </a:endParaRPr>
            </a:p>
          </p:txBody>
        </p:sp>
        <p:sp>
          <p:nvSpPr>
            <p:cNvPr id="18" name="Text Box 18">
              <a:extLst>
                <a:ext uri="{FF2B5EF4-FFF2-40B4-BE49-F238E27FC236}">
                  <a16:creationId xmlns:a16="http://schemas.microsoft.com/office/drawing/2014/main" id="{CB416E21-9E77-B245-AAAB-FE698114896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dirty="0">
                  <a:solidFill>
                    <a:srgbClr val="0000FF"/>
                  </a:solidFill>
                </a:rPr>
                <a:t>A</a:t>
              </a:r>
            </a:p>
          </p:txBody>
        </p:sp>
      </p:grpSp>
      <p:grpSp>
        <p:nvGrpSpPr>
          <p:cNvPr id="19" name="Group 19">
            <a:extLst>
              <a:ext uri="{FF2B5EF4-FFF2-40B4-BE49-F238E27FC236}">
                <a16:creationId xmlns:a16="http://schemas.microsoft.com/office/drawing/2014/main" id="{A834FD4A-794B-4444-9FD3-CAACAE1A089F}"/>
              </a:ext>
            </a:extLst>
          </p:cNvPr>
          <p:cNvGrpSpPr>
            <a:grpSpLocks/>
          </p:cNvGrpSpPr>
          <p:nvPr/>
        </p:nvGrpSpPr>
        <p:grpSpPr bwMode="auto">
          <a:xfrm>
            <a:off x="7104991" y="2036379"/>
            <a:ext cx="533400" cy="533400"/>
            <a:chOff x="1824" y="2736"/>
            <a:chExt cx="336" cy="336"/>
          </a:xfrm>
        </p:grpSpPr>
        <p:sp>
          <p:nvSpPr>
            <p:cNvPr id="20" name="Oval 20">
              <a:extLst>
                <a:ext uri="{FF2B5EF4-FFF2-40B4-BE49-F238E27FC236}">
                  <a16:creationId xmlns:a16="http://schemas.microsoft.com/office/drawing/2014/main" id="{73339E6E-8C88-4C49-86AA-7A3357895B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1" name="Text Box 21">
              <a:extLst>
                <a:ext uri="{FF2B5EF4-FFF2-40B4-BE49-F238E27FC236}">
                  <a16:creationId xmlns:a16="http://schemas.microsoft.com/office/drawing/2014/main" id="{E7D77F94-495E-484B-B960-3C540BFB61A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C</a:t>
              </a:r>
            </a:p>
          </p:txBody>
        </p:sp>
      </p:grpSp>
      <p:grpSp>
        <p:nvGrpSpPr>
          <p:cNvPr id="22" name="Group 22">
            <a:extLst>
              <a:ext uri="{FF2B5EF4-FFF2-40B4-BE49-F238E27FC236}">
                <a16:creationId xmlns:a16="http://schemas.microsoft.com/office/drawing/2014/main" id="{51DCD3B4-760A-CA4F-87FF-B4709132145E}"/>
              </a:ext>
            </a:extLst>
          </p:cNvPr>
          <p:cNvGrpSpPr>
            <a:grpSpLocks/>
          </p:cNvGrpSpPr>
          <p:nvPr/>
        </p:nvGrpSpPr>
        <p:grpSpPr bwMode="auto">
          <a:xfrm>
            <a:off x="8400391" y="3255579"/>
            <a:ext cx="533400" cy="533400"/>
            <a:chOff x="1824" y="2736"/>
            <a:chExt cx="336" cy="336"/>
          </a:xfrm>
        </p:grpSpPr>
        <p:sp>
          <p:nvSpPr>
            <p:cNvPr id="23" name="Oval 23">
              <a:extLst>
                <a:ext uri="{FF2B5EF4-FFF2-40B4-BE49-F238E27FC236}">
                  <a16:creationId xmlns:a16="http://schemas.microsoft.com/office/drawing/2014/main" id="{5C7A00FE-B978-F645-BC3F-71E9FFDAC1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4" name="Text Box 24">
              <a:extLst>
                <a:ext uri="{FF2B5EF4-FFF2-40B4-BE49-F238E27FC236}">
                  <a16:creationId xmlns:a16="http://schemas.microsoft.com/office/drawing/2014/main" id="{642940A4-22EC-854B-91B8-7F17FE1FB2A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G</a:t>
              </a:r>
            </a:p>
          </p:txBody>
        </p:sp>
      </p:grpSp>
      <p:sp>
        <p:nvSpPr>
          <p:cNvPr id="25" name="Line 25">
            <a:extLst>
              <a:ext uri="{FF2B5EF4-FFF2-40B4-BE49-F238E27FC236}">
                <a16:creationId xmlns:a16="http://schemas.microsoft.com/office/drawing/2014/main" id="{5D16796F-1D85-5441-8486-F966A3D487D0}"/>
              </a:ext>
            </a:extLst>
          </p:cNvPr>
          <p:cNvSpPr>
            <a:spLocks noChangeShapeType="1"/>
          </p:cNvSpPr>
          <p:nvPr/>
        </p:nvSpPr>
        <p:spPr bwMode="auto">
          <a:xfrm>
            <a:off x="4818991" y="2950779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" name="Line 26">
            <a:extLst>
              <a:ext uri="{FF2B5EF4-FFF2-40B4-BE49-F238E27FC236}">
                <a16:creationId xmlns:a16="http://schemas.microsoft.com/office/drawing/2014/main" id="{2A5F56A5-5D31-7343-A354-E6E43DAE2C2A}"/>
              </a:ext>
            </a:extLst>
          </p:cNvPr>
          <p:cNvSpPr>
            <a:spLocks noChangeShapeType="1"/>
          </p:cNvSpPr>
          <p:nvPr/>
        </p:nvSpPr>
        <p:spPr bwMode="auto">
          <a:xfrm>
            <a:off x="4514191" y="3255579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Line 27">
            <a:extLst>
              <a:ext uri="{FF2B5EF4-FFF2-40B4-BE49-F238E27FC236}">
                <a16:creationId xmlns:a16="http://schemas.microsoft.com/office/drawing/2014/main" id="{0D31968F-C6A0-374A-AE5E-20017654FDCD}"/>
              </a:ext>
            </a:extLst>
          </p:cNvPr>
          <p:cNvSpPr>
            <a:spLocks noChangeShapeType="1"/>
          </p:cNvSpPr>
          <p:nvPr/>
        </p:nvSpPr>
        <p:spPr bwMode="auto">
          <a:xfrm>
            <a:off x="4818991" y="4093779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Line 28">
            <a:extLst>
              <a:ext uri="{FF2B5EF4-FFF2-40B4-BE49-F238E27FC236}">
                <a16:creationId xmlns:a16="http://schemas.microsoft.com/office/drawing/2014/main" id="{2D2D46BF-984E-D649-AD56-909E741D3C7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038191" y="3179379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Line 29">
            <a:extLst>
              <a:ext uri="{FF2B5EF4-FFF2-40B4-BE49-F238E27FC236}">
                <a16:creationId xmlns:a16="http://schemas.microsoft.com/office/drawing/2014/main" id="{FED5F19B-7799-304A-BFFC-5C38E70831D2}"/>
              </a:ext>
            </a:extLst>
          </p:cNvPr>
          <p:cNvSpPr>
            <a:spLocks noChangeShapeType="1"/>
          </p:cNvSpPr>
          <p:nvPr/>
        </p:nvSpPr>
        <p:spPr bwMode="auto">
          <a:xfrm>
            <a:off x="4742791" y="3179379"/>
            <a:ext cx="1143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" name="Line 30">
            <a:extLst>
              <a:ext uri="{FF2B5EF4-FFF2-40B4-BE49-F238E27FC236}">
                <a16:creationId xmlns:a16="http://schemas.microsoft.com/office/drawing/2014/main" id="{FBCD2680-6963-4141-AAF0-06EE906AE8D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266791" y="2417379"/>
            <a:ext cx="838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Line 31">
            <a:extLst>
              <a:ext uri="{FF2B5EF4-FFF2-40B4-BE49-F238E27FC236}">
                <a16:creationId xmlns:a16="http://schemas.microsoft.com/office/drawing/2014/main" id="{DAA33BA3-01A5-5B4E-BAFA-C06AA0B5DE7B}"/>
              </a:ext>
            </a:extLst>
          </p:cNvPr>
          <p:cNvSpPr>
            <a:spLocks noChangeShapeType="1"/>
          </p:cNvSpPr>
          <p:nvPr/>
        </p:nvSpPr>
        <p:spPr bwMode="auto">
          <a:xfrm>
            <a:off x="6266791" y="3026979"/>
            <a:ext cx="914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" name="Line 32">
            <a:extLst>
              <a:ext uri="{FF2B5EF4-FFF2-40B4-BE49-F238E27FC236}">
                <a16:creationId xmlns:a16="http://schemas.microsoft.com/office/drawing/2014/main" id="{430D6BE2-D3CA-754A-8D9D-721582002E4D}"/>
              </a:ext>
            </a:extLst>
          </p:cNvPr>
          <p:cNvSpPr>
            <a:spLocks noChangeShapeType="1"/>
          </p:cNvSpPr>
          <p:nvPr/>
        </p:nvSpPr>
        <p:spPr bwMode="auto">
          <a:xfrm>
            <a:off x="7714591" y="3484179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" name="Text Box 31">
            <a:extLst>
              <a:ext uri="{FF2B5EF4-FFF2-40B4-BE49-F238E27FC236}">
                <a16:creationId xmlns:a16="http://schemas.microsoft.com/office/drawing/2014/main" id="{B1E1926D-434E-E64F-BE57-49AFE0B305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862" y="5500687"/>
            <a:ext cx="632806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 err="1"/>
              <a:t>toVisit</a:t>
            </a:r>
            <a:r>
              <a:rPr lang="en-US" altLang="en-US" sz="2800" dirty="0"/>
              <a:t>-queue: C E F E</a:t>
            </a:r>
          </a:p>
        </p:txBody>
      </p:sp>
      <p:sp>
        <p:nvSpPr>
          <p:cNvPr id="35" name="Text Box 37">
            <a:extLst>
              <a:ext uri="{FF2B5EF4-FFF2-40B4-BE49-F238E27FC236}">
                <a16:creationId xmlns:a16="http://schemas.microsoft.com/office/drawing/2014/main" id="{04848CE0-C0B3-9146-9C7C-49CDF42F17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0144" y="6019800"/>
            <a:ext cx="3200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/>
              <a:t>visited: A B D E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AB584367-98B1-CA43-BFF0-BE3F3264454B}"/>
              </a:ext>
            </a:extLst>
          </p:cNvPr>
          <p:cNvSpPr txBox="1"/>
          <p:nvPr/>
        </p:nvSpPr>
        <p:spPr>
          <a:xfrm>
            <a:off x="36142" y="1552730"/>
            <a:ext cx="394465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C00000"/>
                </a:solidFill>
              </a:rPr>
              <a:t>graphSearch</a:t>
            </a:r>
            <a:r>
              <a:rPr lang="en-US" sz="2400" dirty="0"/>
              <a:t>( </a:t>
            </a:r>
            <a:r>
              <a:rPr lang="en-US" sz="2400" dirty="0" err="1">
                <a:solidFill>
                  <a:srgbClr val="00B0F0"/>
                </a:solidFill>
              </a:rPr>
              <a:t>toVisit</a:t>
            </a:r>
            <a:r>
              <a:rPr lang="en-US" sz="2400" dirty="0"/>
              <a:t> )</a:t>
            </a:r>
          </a:p>
          <a:p>
            <a:r>
              <a:rPr lang="en-US" sz="2400" dirty="0"/>
              <a:t>    </a:t>
            </a:r>
            <a:r>
              <a:rPr lang="en-US" sz="2400" dirty="0">
                <a:solidFill>
                  <a:srgbClr val="0000FF"/>
                </a:solidFill>
              </a:rPr>
              <a:t>while</a:t>
            </a:r>
            <a:r>
              <a:rPr lang="en-US" sz="2400" dirty="0"/>
              <a:t> !</a:t>
            </a:r>
            <a:r>
              <a:rPr lang="en-US" sz="2400" dirty="0" err="1">
                <a:solidFill>
                  <a:srgbClr val="00B0F0"/>
                </a:solidFill>
              </a:rPr>
              <a:t>toVisit</a:t>
            </a:r>
            <a:r>
              <a:rPr lang="en-US" sz="2400" dirty="0" err="1"/>
              <a:t>.empty</a:t>
            </a:r>
            <a:r>
              <a:rPr lang="en-US" sz="2400" dirty="0"/>
              <a:t>()</a:t>
            </a:r>
          </a:p>
          <a:p>
            <a:r>
              <a:rPr lang="en-US" sz="2400" dirty="0"/>
              <a:t>        </a:t>
            </a:r>
            <a:r>
              <a:rPr lang="en-US" sz="2400" dirty="0">
                <a:solidFill>
                  <a:srgbClr val="00B0F0"/>
                </a:solidFill>
              </a:rPr>
              <a:t>v</a:t>
            </a:r>
            <a:r>
              <a:rPr lang="en-US" sz="2400" dirty="0"/>
              <a:t> = </a:t>
            </a:r>
            <a:r>
              <a:rPr lang="en-US" sz="2400" dirty="0" err="1">
                <a:solidFill>
                  <a:srgbClr val="00B0F0"/>
                </a:solidFill>
              </a:rPr>
              <a:t>toVisit</a:t>
            </a:r>
            <a:r>
              <a:rPr lang="en-US" sz="2400" dirty="0" err="1"/>
              <a:t>.remove</a:t>
            </a:r>
            <a:r>
              <a:rPr lang="en-US" sz="2400" dirty="0"/>
              <a:t>()</a:t>
            </a:r>
          </a:p>
          <a:p>
            <a:r>
              <a:rPr lang="en-US" sz="2400" dirty="0"/>
              <a:t>        </a:t>
            </a:r>
            <a:r>
              <a:rPr lang="en-US" sz="2400" dirty="0">
                <a:solidFill>
                  <a:srgbClr val="0000FF"/>
                </a:solidFill>
              </a:rPr>
              <a:t>if</a:t>
            </a:r>
            <a:r>
              <a:rPr lang="en-US" sz="2400" dirty="0"/>
              <a:t> !</a:t>
            </a:r>
            <a:r>
              <a:rPr lang="en-US" sz="2400" dirty="0">
                <a:solidFill>
                  <a:srgbClr val="00B0F0"/>
                </a:solidFill>
              </a:rPr>
              <a:t>visited</a:t>
            </a:r>
            <a:r>
              <a:rPr lang="en-US" sz="2400" dirty="0"/>
              <a:t>[v]</a:t>
            </a:r>
          </a:p>
          <a:p>
            <a:r>
              <a:rPr lang="en-US" sz="2400" dirty="0">
                <a:solidFill>
                  <a:srgbClr val="00B0F0"/>
                </a:solidFill>
              </a:rPr>
              <a:t>            visited</a:t>
            </a:r>
            <a:r>
              <a:rPr lang="en-US" sz="2400" dirty="0"/>
              <a:t>[v] = true          </a:t>
            </a:r>
          </a:p>
          <a:p>
            <a:r>
              <a:rPr lang="en-US" sz="2400" dirty="0">
                <a:solidFill>
                  <a:srgbClr val="0000FF"/>
                </a:solidFill>
              </a:rPr>
              <a:t>            for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00B0F0"/>
                </a:solidFill>
              </a:rPr>
              <a:t>c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0000FF"/>
                </a:solidFill>
              </a:rPr>
              <a:t>in</a:t>
            </a:r>
            <a:r>
              <a:rPr lang="en-US" sz="2400" dirty="0"/>
              <a:t> </a:t>
            </a:r>
            <a:r>
              <a:rPr lang="en-US" sz="2400" dirty="0" err="1">
                <a:solidFill>
                  <a:srgbClr val="00B0F0"/>
                </a:solidFill>
              </a:rPr>
              <a:t>v</a:t>
            </a:r>
            <a:r>
              <a:rPr lang="en-US" sz="2400" dirty="0" err="1"/>
              <a:t>.getAdjacent</a:t>
            </a:r>
            <a:r>
              <a:rPr lang="en-US" sz="2400" dirty="0"/>
              <a:t>()</a:t>
            </a:r>
          </a:p>
          <a:p>
            <a:r>
              <a:rPr lang="en-US" sz="2400" dirty="0"/>
              <a:t>                </a:t>
            </a:r>
            <a:r>
              <a:rPr lang="en-US" sz="2400" dirty="0">
                <a:solidFill>
                  <a:srgbClr val="0000FF"/>
                </a:solidFill>
              </a:rPr>
              <a:t>if</a:t>
            </a:r>
            <a:r>
              <a:rPr lang="en-US" sz="2400" dirty="0"/>
              <a:t> !</a:t>
            </a:r>
            <a:r>
              <a:rPr lang="en-US" sz="2400" dirty="0">
                <a:solidFill>
                  <a:srgbClr val="00B0F0"/>
                </a:solidFill>
              </a:rPr>
              <a:t>visited</a:t>
            </a:r>
            <a:r>
              <a:rPr lang="en-US" sz="2400" dirty="0"/>
              <a:t>[c]</a:t>
            </a:r>
          </a:p>
          <a:p>
            <a:r>
              <a:rPr lang="en-US" sz="2400" dirty="0"/>
              <a:t>                    </a:t>
            </a:r>
            <a:r>
              <a:rPr lang="en-US" sz="2400" dirty="0" err="1">
                <a:solidFill>
                  <a:srgbClr val="00B0F0"/>
                </a:solidFill>
              </a:rPr>
              <a:t>toVisit</a:t>
            </a:r>
            <a:r>
              <a:rPr lang="en-US" sz="2400" dirty="0" err="1"/>
              <a:t>.add</a:t>
            </a:r>
            <a:r>
              <a:rPr lang="en-US" sz="2400" dirty="0"/>
              <a:t>(c)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4E57F5FB-EF35-F249-B121-7F1CEFA52675}"/>
              </a:ext>
            </a:extLst>
          </p:cNvPr>
          <p:cNvSpPr/>
          <p:nvPr/>
        </p:nvSpPr>
        <p:spPr>
          <a:xfrm>
            <a:off x="685186" y="2345582"/>
            <a:ext cx="2930373" cy="1118726"/>
          </a:xfrm>
          <a:prstGeom prst="rect">
            <a:avLst/>
          </a:prstGeom>
          <a:noFill/>
          <a:ln w="3810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BFD9CF40-4929-0F45-8A02-B32EBCC5BCE0}"/>
              </a:ext>
            </a:extLst>
          </p:cNvPr>
          <p:cNvSpPr txBox="1"/>
          <p:nvPr/>
        </p:nvSpPr>
        <p:spPr>
          <a:xfrm>
            <a:off x="4818991" y="5603944"/>
            <a:ext cx="34730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E has already been visited</a:t>
            </a:r>
          </a:p>
        </p:txBody>
      </p:sp>
    </p:spTree>
    <p:extLst>
      <p:ext uri="{BB962C8B-B14F-4D97-AF65-F5344CB8AC3E}">
        <p14:creationId xmlns:p14="http://schemas.microsoft.com/office/powerpoint/2010/main" val="298223109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>
        <a:noFill/>
        <a:ln w="38100" cmpd="sng"/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Median.thmx</Template>
  <TotalTime>15491</TotalTime>
  <Words>6718</Words>
  <Application>Microsoft Macintosh PowerPoint</Application>
  <PresentationFormat>On-screen Show (4:3)</PresentationFormat>
  <Paragraphs>1645</Paragraphs>
  <Slides>105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105</vt:i4>
      </vt:variant>
    </vt:vector>
  </HeadingPairs>
  <TitlesOfParts>
    <vt:vector size="111" baseType="lpstr">
      <vt:lpstr>Arial</vt:lpstr>
      <vt:lpstr>Calibri</vt:lpstr>
      <vt:lpstr>Tw Cen MT</vt:lpstr>
      <vt:lpstr>Wingdings</vt:lpstr>
      <vt:lpstr>Wingdings 2</vt:lpstr>
      <vt:lpstr>Median</vt:lpstr>
      <vt:lpstr>graphs: search</vt:lpstr>
      <vt:lpstr>Admin</vt:lpstr>
      <vt:lpstr>Graphs</vt:lpstr>
      <vt:lpstr>Searching a tree</vt:lpstr>
      <vt:lpstr>Searching a tree</vt:lpstr>
      <vt:lpstr>A flash from the past</vt:lpstr>
      <vt:lpstr>Searching a tree</vt:lpstr>
      <vt:lpstr>Tree BFS</vt:lpstr>
      <vt:lpstr>Tree BFS</vt:lpstr>
      <vt:lpstr>Tree BFS</vt:lpstr>
      <vt:lpstr>Tree BFS</vt:lpstr>
      <vt:lpstr>Tree BFS</vt:lpstr>
      <vt:lpstr>Tree BFS</vt:lpstr>
      <vt:lpstr>Tree BFS</vt:lpstr>
      <vt:lpstr>Tree BFS</vt:lpstr>
      <vt:lpstr>Tree BFS</vt:lpstr>
      <vt:lpstr>Tree BFS</vt:lpstr>
      <vt:lpstr>Tree BFS</vt:lpstr>
      <vt:lpstr>Tree BFS</vt:lpstr>
      <vt:lpstr>Tree BFS</vt:lpstr>
      <vt:lpstr>Tree BFS</vt:lpstr>
      <vt:lpstr>Tree BFS</vt:lpstr>
      <vt:lpstr>Tree BFS</vt:lpstr>
      <vt:lpstr>Tree BFS</vt:lpstr>
      <vt:lpstr>Tree BFS</vt:lpstr>
      <vt:lpstr>Tree BFS</vt:lpstr>
      <vt:lpstr>Tree BFS</vt:lpstr>
      <vt:lpstr>Tree BFS</vt:lpstr>
      <vt:lpstr>Tree BFS = Tree breadth first search</vt:lpstr>
      <vt:lpstr>Tree BFS</vt:lpstr>
      <vt:lpstr>Tree BFS</vt:lpstr>
      <vt:lpstr>Tree BFS</vt:lpstr>
      <vt:lpstr>Tree DFS</vt:lpstr>
      <vt:lpstr>Tree DFS</vt:lpstr>
      <vt:lpstr>Tree DFS</vt:lpstr>
      <vt:lpstr>Tree DFS</vt:lpstr>
      <vt:lpstr>Tree DFS</vt:lpstr>
      <vt:lpstr>Tree DFS</vt:lpstr>
      <vt:lpstr>Tree DFS</vt:lpstr>
      <vt:lpstr>Tree DFS</vt:lpstr>
      <vt:lpstr>Tree DFS</vt:lpstr>
      <vt:lpstr>Tree DFS</vt:lpstr>
      <vt:lpstr>Tree DFS</vt:lpstr>
      <vt:lpstr>Tree DFS</vt:lpstr>
      <vt:lpstr>Tree DFS</vt:lpstr>
      <vt:lpstr>Tree DFS</vt:lpstr>
      <vt:lpstr>Tree DFS</vt:lpstr>
      <vt:lpstr>Tree DFS</vt:lpstr>
      <vt:lpstr>Tree DFS</vt:lpstr>
      <vt:lpstr>Tree DFS</vt:lpstr>
      <vt:lpstr>Tree DFS</vt:lpstr>
      <vt:lpstr>Tree DFS</vt:lpstr>
      <vt:lpstr>Tree DFS</vt:lpstr>
      <vt:lpstr>Tree DFS</vt:lpstr>
      <vt:lpstr>Tree DFS</vt:lpstr>
      <vt:lpstr>Run-time of graph algorithms</vt:lpstr>
      <vt:lpstr>treeSearch run-time</vt:lpstr>
      <vt:lpstr>treeSearch run-time</vt:lpstr>
      <vt:lpstr>What algorithm is this?</vt:lpstr>
      <vt:lpstr>What algorithm is this?</vt:lpstr>
      <vt:lpstr>What algorithm is this?</vt:lpstr>
      <vt:lpstr>What algorithm is this?</vt:lpstr>
      <vt:lpstr>What algorithm is this?</vt:lpstr>
      <vt:lpstr>What algorithm is this?</vt:lpstr>
      <vt:lpstr>What algorithm is this?</vt:lpstr>
      <vt:lpstr>What algorithm is this?</vt:lpstr>
      <vt:lpstr>What algorithm is this?</vt:lpstr>
      <vt:lpstr>What algorithm is this?</vt:lpstr>
      <vt:lpstr>What algorithm is this?</vt:lpstr>
      <vt:lpstr>What algorithm is this?</vt:lpstr>
      <vt:lpstr>What algorithm is this?</vt:lpstr>
      <vt:lpstr>What algorithm is this?</vt:lpstr>
      <vt:lpstr>What algorithm is this?</vt:lpstr>
      <vt:lpstr>DFS versions</vt:lpstr>
      <vt:lpstr>treeSearch on graphs </vt:lpstr>
      <vt:lpstr>treeSearch on graphs </vt:lpstr>
      <vt:lpstr>Searching on graphs </vt:lpstr>
      <vt:lpstr>Searching on graphs </vt:lpstr>
      <vt:lpstr>BFS</vt:lpstr>
      <vt:lpstr>BFS</vt:lpstr>
      <vt:lpstr>BFS</vt:lpstr>
      <vt:lpstr>BFS</vt:lpstr>
      <vt:lpstr>BFS</vt:lpstr>
      <vt:lpstr>BFS</vt:lpstr>
      <vt:lpstr>BFS</vt:lpstr>
      <vt:lpstr>BFS</vt:lpstr>
      <vt:lpstr>BFS</vt:lpstr>
      <vt:lpstr>BFS</vt:lpstr>
      <vt:lpstr>BFS</vt:lpstr>
      <vt:lpstr>BFS</vt:lpstr>
      <vt:lpstr>BFS</vt:lpstr>
      <vt:lpstr>BFS</vt:lpstr>
      <vt:lpstr>BFS</vt:lpstr>
      <vt:lpstr>BFS</vt:lpstr>
      <vt:lpstr>BFS</vt:lpstr>
      <vt:lpstr>BFS</vt:lpstr>
      <vt:lpstr>BFS</vt:lpstr>
      <vt:lpstr>BFS</vt:lpstr>
      <vt:lpstr>BFS</vt:lpstr>
      <vt:lpstr>BFS</vt:lpstr>
      <vt:lpstr>BFS</vt:lpstr>
      <vt:lpstr>BFS</vt:lpstr>
      <vt:lpstr>BFS</vt:lpstr>
      <vt:lpstr>BFS</vt:lpstr>
      <vt:lpstr>BFS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Kauchak</dc:creator>
  <cp:lastModifiedBy>Microsoft Office User</cp:lastModifiedBy>
  <cp:revision>801</cp:revision>
  <cp:lastPrinted>2020-04-23T20:28:30Z</cp:lastPrinted>
  <dcterms:created xsi:type="dcterms:W3CDTF">2013-09-08T20:10:23Z</dcterms:created>
  <dcterms:modified xsi:type="dcterms:W3CDTF">2021-04-23T22:30:27Z</dcterms:modified>
</cp:coreProperties>
</file>