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362" r:id="rId3"/>
    <p:sldId id="363" r:id="rId4"/>
    <p:sldId id="364" r:id="rId5"/>
    <p:sldId id="267" r:id="rId6"/>
    <p:sldId id="259" r:id="rId7"/>
    <p:sldId id="266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4" r:id="rId17"/>
    <p:sldId id="376" r:id="rId18"/>
    <p:sldId id="375" r:id="rId19"/>
    <p:sldId id="377" r:id="rId20"/>
    <p:sldId id="378" r:id="rId21"/>
    <p:sldId id="379" r:id="rId22"/>
    <p:sldId id="380" r:id="rId23"/>
    <p:sldId id="381" r:id="rId24"/>
    <p:sldId id="383" r:id="rId25"/>
    <p:sldId id="382" r:id="rId26"/>
    <p:sldId id="384" r:id="rId27"/>
    <p:sldId id="386" r:id="rId28"/>
    <p:sldId id="385" r:id="rId29"/>
    <p:sldId id="387" r:id="rId30"/>
    <p:sldId id="388" r:id="rId31"/>
    <p:sldId id="389" r:id="rId32"/>
    <p:sldId id="373" r:id="rId33"/>
    <p:sldId id="390" r:id="rId34"/>
    <p:sldId id="391" r:id="rId35"/>
    <p:sldId id="392" r:id="rId36"/>
    <p:sldId id="393" r:id="rId37"/>
    <p:sldId id="394" r:id="rId38"/>
    <p:sldId id="396" r:id="rId39"/>
    <p:sldId id="397" r:id="rId40"/>
    <p:sldId id="398" r:id="rId41"/>
    <p:sldId id="399" r:id="rId42"/>
    <p:sldId id="395" r:id="rId43"/>
    <p:sldId id="40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50"/>
    <a:srgbClr val="7030A0"/>
    <a:srgbClr val="FF97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77687"/>
  </p:normalViewPr>
  <p:slideViewPr>
    <p:cSldViewPr snapToGrid="0" snapToObjects="1">
      <p:cViewPr varScale="1">
        <p:scale>
          <a:sx n="98" d="100"/>
          <a:sy n="98" d="100"/>
        </p:scale>
        <p:origin x="15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4/5/21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13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99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05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28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65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90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346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757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102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430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70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2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062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65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452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59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277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748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842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304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767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7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62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13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19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94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48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5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7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4/5/21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4/5/21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4/5/21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4/5/21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4/5/21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4/5/21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xvZL4y_FTq1h8nhYFmwCYBL_qv2neLM-n8KqkNRdadA/edit#gid=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binary trees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62 – Spring 2021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B5CB-CC3F-4F43-B932-0F552DD3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CFC7D8F-377A-7741-8546-A9C10CC44001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DF6067D-0651-9A48-9E29-DEBB53B1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42F73-3FBF-ED49-A36C-C2FCF490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B142654-A20C-7744-A7D0-D04BFE9C1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6F4BE51-3E35-2842-B3AC-18A6C411D2B1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6BAA88C-0AE8-AD4E-892F-96FD8C509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D74D9CF-F78B-6D47-8A7A-C67BF62DF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2780CEAD-56EA-9B41-9C61-317877A02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D3843E25-A684-4C47-9801-2C135BCFA2D6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41CBD6E4-01E2-124B-9B24-4E6D0B7D4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29D3A13B-2943-CC4C-AECE-E7B619D63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F228806-2CDA-9A4A-9B27-59F2B1C2D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B66CC51F-1876-8446-9B38-8D94CE24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17618BFE-9AC6-4C45-8630-0124837977FE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01CE4C8D-EDA0-8449-BCE0-7C056C820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7ADCEA3B-CFB1-0149-A353-AA51440A4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1" name="Line 53">
            <a:extLst>
              <a:ext uri="{FF2B5EF4-FFF2-40B4-BE49-F238E27FC236}">
                <a16:creationId xmlns:a16="http://schemas.microsoft.com/office/drawing/2014/main" id="{D25B3CA8-7D98-5248-8308-A1760118D9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BDF534C-4823-9A45-82B7-872C62BDE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BFDEFE5C-8BB7-574F-9F98-FD4F36B5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730D3D79-CBC3-2A4C-BF8C-591C4859A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1F7C7BB2-3EF6-2047-AE10-0D8212908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231FF473-B27C-314E-A7B8-E2CBF3211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1BD4CEE4-E44A-6744-8610-C7719774C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15A0703A-372B-824D-9B34-6C31880903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7A749197-9FEA-9F4A-B8BC-DF891F0C93D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178A6364-57B1-C44B-9FDE-D9D51413D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B05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DF9EE1AE-7937-314C-B462-D06788E1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 dirty="0">
                  <a:solidFill>
                    <a:srgbClr val="00B050"/>
                  </a:solidFill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FD84717E-0156-C143-AB9C-1DC973898125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E1270B08-CD96-7C43-89E3-3CC11DB3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B05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C5670516-FA61-A345-BF89-B057CDA41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1" dirty="0">
                  <a:solidFill>
                    <a:srgbClr val="00B050"/>
                  </a:solidFill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AA773179-A098-1047-BE0A-480324ADF772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664EDBC9-D535-AD47-A1C1-1F328B3F4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BE5FF65C-2921-D746-977B-0739C28E5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50BDE0F8-CBCD-074A-92FB-97496CE9C4C9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ACC418E-8363-C24B-9C11-CD1AF60E1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AF14DA7A-882F-E348-8CDC-13EAD1418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1343DEB9-8950-F646-99D2-7017BE919C9D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D6BC0506-9E21-3443-BD41-AF52A11AB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77B923E7-18A9-5A4F-BB3E-7183386FA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4EBCD051-64D1-A249-A7D8-1000712158C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C56FFBB3-F431-DC40-A9E7-D401BAB70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C20C6904-C34F-ED4A-A320-56E976EDA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C97614-2687-A740-83D4-41D74DD4017D}"/>
              </a:ext>
            </a:extLst>
          </p:cNvPr>
          <p:cNvSpPr txBox="1"/>
          <p:nvPr/>
        </p:nvSpPr>
        <p:spPr>
          <a:xfrm>
            <a:off x="312306" y="2209022"/>
            <a:ext cx="3981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Sibling: two nodes that share the same parent</a:t>
            </a:r>
          </a:p>
          <a:p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E </a:t>
            </a:r>
            <a:r>
              <a:rPr lang="en-US" sz="2400" dirty="0"/>
              <a:t>and</a:t>
            </a:r>
            <a:r>
              <a:rPr lang="en-US" sz="2400" dirty="0">
                <a:solidFill>
                  <a:srgbClr val="00B050"/>
                </a:solidFill>
              </a:rPr>
              <a:t> F</a:t>
            </a:r>
            <a:r>
              <a:rPr lang="en-US" sz="2400" dirty="0"/>
              <a:t> are siblings</a:t>
            </a:r>
          </a:p>
        </p:txBody>
      </p:sp>
      <p:sp>
        <p:nvSpPr>
          <p:cNvPr id="47" name="Line 52">
            <a:extLst>
              <a:ext uri="{FF2B5EF4-FFF2-40B4-BE49-F238E27FC236}">
                <a16:creationId xmlns:a16="http://schemas.microsoft.com/office/drawing/2014/main" id="{9BB0835D-5723-FA43-85BD-7FD0DBACA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513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B5CB-CC3F-4F43-B932-0F552DD3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CFC7D8F-377A-7741-8546-A9C10CC44001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DF6067D-0651-9A48-9E29-DEBB53B1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42F73-3FBF-ED49-A36C-C2FCF490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B142654-A20C-7744-A7D0-D04BFE9C1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6F4BE51-3E35-2842-B3AC-18A6C411D2B1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6BAA88C-0AE8-AD4E-892F-96FD8C509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D74D9CF-F78B-6D47-8A7A-C67BF62DF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2780CEAD-56EA-9B41-9C61-317877A02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D3843E25-A684-4C47-9801-2C135BCFA2D6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41CBD6E4-01E2-124B-9B24-4E6D0B7D4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29D3A13B-2943-CC4C-AECE-E7B619D63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F228806-2CDA-9A4A-9B27-59F2B1C2D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B66CC51F-1876-8446-9B38-8D94CE24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17618BFE-9AC6-4C45-8630-0124837977FE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01CE4C8D-EDA0-8449-BCE0-7C056C820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7ADCEA3B-CFB1-0149-A353-AA51440A4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1" name="Line 53">
            <a:extLst>
              <a:ext uri="{FF2B5EF4-FFF2-40B4-BE49-F238E27FC236}">
                <a16:creationId xmlns:a16="http://schemas.microsoft.com/office/drawing/2014/main" id="{D25B3CA8-7D98-5248-8308-A1760118D9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BDF534C-4823-9A45-82B7-872C62BDE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BFDEFE5C-8BB7-574F-9F98-FD4F36B5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730D3D79-CBC3-2A4C-BF8C-591C4859A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1F7C7BB2-3EF6-2047-AE10-0D8212908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231FF473-B27C-314E-A7B8-E2CBF3211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1BD4CEE4-E44A-6744-8610-C7719774C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15A0703A-372B-824D-9B34-6C31880903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7A749197-9FEA-9F4A-B8BC-DF891F0C93D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178A6364-57B1-C44B-9FDE-D9D51413D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DF9EE1AE-7937-314C-B462-D06788E1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FD84717E-0156-C143-AB9C-1DC973898125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E1270B08-CD96-7C43-89E3-3CC11DB3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C5670516-FA61-A345-BF89-B057CDA41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AA773179-A098-1047-BE0A-480324ADF772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664EDBC9-D535-AD47-A1C1-1F328B3F4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BE5FF65C-2921-D746-977B-0739C28E5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50BDE0F8-CBCD-074A-92FB-97496CE9C4C9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ACC418E-8363-C24B-9C11-CD1AF60E1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AF14DA7A-882F-E348-8CDC-13EAD1418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1343DEB9-8950-F646-99D2-7017BE919C9D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D6BC0506-9E21-3443-BD41-AF52A11AB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77B923E7-18A9-5A4F-BB3E-7183386FA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4EBCD051-64D1-A249-A7D8-1000712158C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C56FFBB3-F431-DC40-A9E7-D401BAB70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C20C6904-C34F-ED4A-A320-56E976EDA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C97614-2687-A740-83D4-41D74DD4017D}"/>
              </a:ext>
            </a:extLst>
          </p:cNvPr>
          <p:cNvSpPr txBox="1"/>
          <p:nvPr/>
        </p:nvSpPr>
        <p:spPr>
          <a:xfrm>
            <a:off x="312306" y="2209022"/>
            <a:ext cx="3981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Subtree: a node and all of the nodes below it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subtree rooted at C</a:t>
            </a:r>
          </a:p>
        </p:txBody>
      </p:sp>
      <p:sp>
        <p:nvSpPr>
          <p:cNvPr id="47" name="Line 52">
            <a:extLst>
              <a:ext uri="{FF2B5EF4-FFF2-40B4-BE49-F238E27FC236}">
                <a16:creationId xmlns:a16="http://schemas.microsoft.com/office/drawing/2014/main" id="{9BB0835D-5723-FA43-85BD-7FD0DBACA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A20531-0DD1-3D45-A7C7-0EC3C5E6B62A}"/>
              </a:ext>
            </a:extLst>
          </p:cNvPr>
          <p:cNvSpPr/>
          <p:nvPr/>
        </p:nvSpPr>
        <p:spPr>
          <a:xfrm>
            <a:off x="4217997" y="2895600"/>
            <a:ext cx="2971800" cy="2838994"/>
          </a:xfrm>
          <a:prstGeom prst="rect">
            <a:avLst/>
          </a:prstGeom>
          <a:noFill/>
          <a:ln w="38100" cmpd="sng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01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B5CB-CC3F-4F43-B932-0F552DD3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CFC7D8F-377A-7741-8546-A9C10CC44001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DF6067D-0651-9A48-9E29-DEBB53B1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42F73-3FBF-ED49-A36C-C2FCF490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B142654-A20C-7744-A7D0-D04BFE9C1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6F4BE51-3E35-2842-B3AC-18A6C411D2B1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6BAA88C-0AE8-AD4E-892F-96FD8C509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D74D9CF-F78B-6D47-8A7A-C67BF62DF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2780CEAD-56EA-9B41-9C61-317877A02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D3843E25-A684-4C47-9801-2C135BCFA2D6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41CBD6E4-01E2-124B-9B24-4E6D0B7D4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29D3A13B-2943-CC4C-AECE-E7B619D63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F228806-2CDA-9A4A-9B27-59F2B1C2D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B66CC51F-1876-8446-9B38-8D94CE24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17618BFE-9AC6-4C45-8630-0124837977FE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01CE4C8D-EDA0-8449-BCE0-7C056C820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7ADCEA3B-CFB1-0149-A353-AA51440A4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1" name="Line 53">
            <a:extLst>
              <a:ext uri="{FF2B5EF4-FFF2-40B4-BE49-F238E27FC236}">
                <a16:creationId xmlns:a16="http://schemas.microsoft.com/office/drawing/2014/main" id="{D25B3CA8-7D98-5248-8308-A1760118D9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BDF534C-4823-9A45-82B7-872C62BDE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BFDEFE5C-8BB7-574F-9F98-FD4F36B5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730D3D79-CBC3-2A4C-BF8C-591C4859A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1F7C7BB2-3EF6-2047-AE10-0D8212908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231FF473-B27C-314E-A7B8-E2CBF3211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1BD4CEE4-E44A-6744-8610-C7719774C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15A0703A-372B-824D-9B34-6C31880903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7A749197-9FEA-9F4A-B8BC-DF891F0C93D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178A6364-57B1-C44B-9FDE-D9D51413D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DF9EE1AE-7937-314C-B462-D06788E1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FD84717E-0156-C143-AB9C-1DC973898125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E1270B08-CD96-7C43-89E3-3CC11DB3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C5670516-FA61-A345-BF89-B057CDA41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AA773179-A098-1047-BE0A-480324ADF772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664EDBC9-D535-AD47-A1C1-1F328B3F4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BE5FF65C-2921-D746-977B-0739C28E5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50BDE0F8-CBCD-074A-92FB-97496CE9C4C9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ACC418E-8363-C24B-9C11-CD1AF60E1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AF14DA7A-882F-E348-8CDC-13EAD1418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1343DEB9-8950-F646-99D2-7017BE919C9D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D6BC0506-9E21-3443-BD41-AF52A11AB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77B923E7-18A9-5A4F-BB3E-7183386FA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4EBCD051-64D1-A249-A7D8-1000712158C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C56FFBB3-F431-DC40-A9E7-D401BAB70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C20C6904-C34F-ED4A-A320-56E976EDA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C97614-2687-A740-83D4-41D74DD4017D}"/>
              </a:ext>
            </a:extLst>
          </p:cNvPr>
          <p:cNvSpPr txBox="1"/>
          <p:nvPr/>
        </p:nvSpPr>
        <p:spPr>
          <a:xfrm>
            <a:off x="264461" y="2152471"/>
            <a:ext cx="4439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Leaf: node without any children</a:t>
            </a:r>
          </a:p>
          <a:p>
            <a:endParaRPr lang="en-US" sz="2400" dirty="0"/>
          </a:p>
          <a:p>
            <a:r>
              <a:rPr lang="en-US" sz="2400" dirty="0"/>
              <a:t>Internal node: non-leaf node</a:t>
            </a:r>
          </a:p>
        </p:txBody>
      </p:sp>
      <p:sp>
        <p:nvSpPr>
          <p:cNvPr id="47" name="Line 52">
            <a:extLst>
              <a:ext uri="{FF2B5EF4-FFF2-40B4-BE49-F238E27FC236}">
                <a16:creationId xmlns:a16="http://schemas.microsoft.com/office/drawing/2014/main" id="{9BB0835D-5723-FA43-85BD-7FD0DBACA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85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B5CB-CC3F-4F43-B932-0F552DD3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CFC7D8F-377A-7741-8546-A9C10CC44001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DF6067D-0651-9A48-9E29-DEBB53B1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42F73-3FBF-ED49-A36C-C2FCF490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B142654-A20C-7744-A7D0-D04BFE9C1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6F4BE51-3E35-2842-B3AC-18A6C411D2B1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6BAA88C-0AE8-AD4E-892F-96FD8C509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D74D9CF-F78B-6D47-8A7A-C67BF62DF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2780CEAD-56EA-9B41-9C61-317877A02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D3843E25-A684-4C47-9801-2C135BCFA2D6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41CBD6E4-01E2-124B-9B24-4E6D0B7D4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29D3A13B-2943-CC4C-AECE-E7B619D63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F228806-2CDA-9A4A-9B27-59F2B1C2D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B66CC51F-1876-8446-9B38-8D94CE24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17618BFE-9AC6-4C45-8630-0124837977FE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01CE4C8D-EDA0-8449-BCE0-7C056C820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7ADCEA3B-CFB1-0149-A353-AA51440A4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1" name="Line 53">
            <a:extLst>
              <a:ext uri="{FF2B5EF4-FFF2-40B4-BE49-F238E27FC236}">
                <a16:creationId xmlns:a16="http://schemas.microsoft.com/office/drawing/2014/main" id="{D25B3CA8-7D98-5248-8308-A1760118D9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BDF534C-4823-9A45-82B7-872C62BDE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BFDEFE5C-8BB7-574F-9F98-FD4F36B5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730D3D79-CBC3-2A4C-BF8C-591C4859A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1F7C7BB2-3EF6-2047-AE10-0D8212908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231FF473-B27C-314E-A7B8-E2CBF3211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1BD4CEE4-E44A-6744-8610-C7719774C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15A0703A-372B-824D-9B34-6C31880903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7A749197-9FEA-9F4A-B8BC-DF891F0C93D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178A6364-57B1-C44B-9FDE-D9D51413D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DF9EE1AE-7937-314C-B462-D06788E1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FD84717E-0156-C143-AB9C-1DC973898125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E1270B08-CD96-7C43-89E3-3CC11DB3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C5670516-FA61-A345-BF89-B057CDA41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AA773179-A098-1047-BE0A-480324ADF772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664EDBC9-D535-AD47-A1C1-1F328B3F4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BE5FF65C-2921-D746-977B-0739C28E5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50BDE0F8-CBCD-074A-92FB-97496CE9C4C9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ACC418E-8363-C24B-9C11-CD1AF60E1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AF14DA7A-882F-E348-8CDC-13EAD1418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1343DEB9-8950-F646-99D2-7017BE919C9D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D6BC0506-9E21-3443-BD41-AF52A11AB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77B923E7-18A9-5A4F-BB3E-7183386FA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4EBCD051-64D1-A249-A7D8-1000712158C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C56FFBB3-F431-DC40-A9E7-D401BAB70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C20C6904-C34F-ED4A-A320-56E976EDA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C97614-2687-A740-83D4-41D74DD4017D}"/>
              </a:ext>
            </a:extLst>
          </p:cNvPr>
          <p:cNvSpPr txBox="1"/>
          <p:nvPr/>
        </p:nvSpPr>
        <p:spPr>
          <a:xfrm>
            <a:off x="264461" y="2152471"/>
            <a:ext cx="44390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Simple path: a series of distinct nodes with edges between successive nodes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F-C-H-E</a:t>
            </a:r>
          </a:p>
        </p:txBody>
      </p:sp>
      <p:sp>
        <p:nvSpPr>
          <p:cNvPr id="47" name="Line 52">
            <a:extLst>
              <a:ext uri="{FF2B5EF4-FFF2-40B4-BE49-F238E27FC236}">
                <a16:creationId xmlns:a16="http://schemas.microsoft.com/office/drawing/2014/main" id="{9BB0835D-5723-FA43-85BD-7FD0DBACA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02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B5CB-CC3F-4F43-B932-0F552DD3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CFC7D8F-377A-7741-8546-A9C10CC44001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DF6067D-0651-9A48-9E29-DEBB53B1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42F73-3FBF-ED49-A36C-C2FCF490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B142654-A20C-7744-A7D0-D04BFE9C1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6F4BE51-3E35-2842-B3AC-18A6C411D2B1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6BAA88C-0AE8-AD4E-892F-96FD8C509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D74D9CF-F78B-6D47-8A7A-C67BF62DF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2780CEAD-56EA-9B41-9C61-317877A02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D3843E25-A684-4C47-9801-2C135BCFA2D6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41CBD6E4-01E2-124B-9B24-4E6D0B7D4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29D3A13B-2943-CC4C-AECE-E7B619D63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F228806-2CDA-9A4A-9B27-59F2B1C2D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B66CC51F-1876-8446-9B38-8D94CE24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17618BFE-9AC6-4C45-8630-0124837977FE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01CE4C8D-EDA0-8449-BCE0-7C056C820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7ADCEA3B-CFB1-0149-A353-AA51440A4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1" name="Line 53">
            <a:extLst>
              <a:ext uri="{FF2B5EF4-FFF2-40B4-BE49-F238E27FC236}">
                <a16:creationId xmlns:a16="http://schemas.microsoft.com/office/drawing/2014/main" id="{D25B3CA8-7D98-5248-8308-A1760118D9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BDF534C-4823-9A45-82B7-872C62BDE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BFDEFE5C-8BB7-574F-9F98-FD4F36B5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730D3D79-CBC3-2A4C-BF8C-591C4859A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1F7C7BB2-3EF6-2047-AE10-0D8212908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231FF473-B27C-314E-A7B8-E2CBF3211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1BD4CEE4-E44A-6744-8610-C7719774C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15A0703A-372B-824D-9B34-6C31880903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7A749197-9FEA-9F4A-B8BC-DF891F0C93D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178A6364-57B1-C44B-9FDE-D9D51413D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DF9EE1AE-7937-314C-B462-D06788E1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FD84717E-0156-C143-AB9C-1DC973898125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E1270B08-CD96-7C43-89E3-3CC11DB3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C5670516-FA61-A345-BF89-B057CDA41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AA773179-A098-1047-BE0A-480324ADF772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664EDBC9-D535-AD47-A1C1-1F328B3F4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BE5FF65C-2921-D746-977B-0739C28E5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50BDE0F8-CBCD-074A-92FB-97496CE9C4C9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ACC418E-8363-C24B-9C11-CD1AF60E1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AF14DA7A-882F-E348-8CDC-13EAD1418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1343DEB9-8950-F646-99D2-7017BE919C9D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D6BC0506-9E21-3443-BD41-AF52A11AB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77B923E7-18A9-5A4F-BB3E-7183386FA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4EBCD051-64D1-A249-A7D8-1000712158C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C56FFBB3-F431-DC40-A9E7-D401BAB70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C20C6904-C34F-ED4A-A320-56E976EDA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C97614-2687-A740-83D4-41D74DD4017D}"/>
              </a:ext>
            </a:extLst>
          </p:cNvPr>
          <p:cNvSpPr txBox="1"/>
          <p:nvPr/>
        </p:nvSpPr>
        <p:spPr>
          <a:xfrm>
            <a:off x="264461" y="2152471"/>
            <a:ext cx="44390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Simple path: a series of distinct nodes with edges between successive nodes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F-C-H-E</a:t>
            </a:r>
          </a:p>
          <a:p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/>
              <a:t>Path length: number of edges on path</a:t>
            </a:r>
          </a:p>
        </p:txBody>
      </p:sp>
      <p:sp>
        <p:nvSpPr>
          <p:cNvPr id="47" name="Line 52">
            <a:extLst>
              <a:ext uri="{FF2B5EF4-FFF2-40B4-BE49-F238E27FC236}">
                <a16:creationId xmlns:a16="http://schemas.microsoft.com/office/drawing/2014/main" id="{9BB0835D-5723-FA43-85BD-7FD0DBACA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DEFEA4-BD44-C541-AC12-4B5757F2D575}"/>
              </a:ext>
            </a:extLst>
          </p:cNvPr>
          <p:cNvSpPr txBox="1"/>
          <p:nvPr/>
        </p:nvSpPr>
        <p:spPr>
          <a:xfrm>
            <a:off x="444137" y="5760720"/>
            <a:ext cx="2820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long is this path?</a:t>
            </a:r>
          </a:p>
        </p:txBody>
      </p:sp>
    </p:spTree>
    <p:extLst>
      <p:ext uri="{BB962C8B-B14F-4D97-AF65-F5344CB8AC3E}">
        <p14:creationId xmlns:p14="http://schemas.microsoft.com/office/powerpoint/2010/main" val="3708585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B5CB-CC3F-4F43-B932-0F552DD3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CFC7D8F-377A-7741-8546-A9C10CC44001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DF6067D-0651-9A48-9E29-DEBB53B1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42F73-3FBF-ED49-A36C-C2FCF490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B142654-A20C-7744-A7D0-D04BFE9C1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6F4BE51-3E35-2842-B3AC-18A6C411D2B1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6BAA88C-0AE8-AD4E-892F-96FD8C509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D74D9CF-F78B-6D47-8A7A-C67BF62DF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2780CEAD-56EA-9B41-9C61-317877A02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D3843E25-A684-4C47-9801-2C135BCFA2D6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41CBD6E4-01E2-124B-9B24-4E6D0B7D4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29D3A13B-2943-CC4C-AECE-E7B619D63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F228806-2CDA-9A4A-9B27-59F2B1C2D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B66CC51F-1876-8446-9B38-8D94CE24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17618BFE-9AC6-4C45-8630-0124837977FE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01CE4C8D-EDA0-8449-BCE0-7C056C820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7ADCEA3B-CFB1-0149-A353-AA51440A4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1" name="Line 53">
            <a:extLst>
              <a:ext uri="{FF2B5EF4-FFF2-40B4-BE49-F238E27FC236}">
                <a16:creationId xmlns:a16="http://schemas.microsoft.com/office/drawing/2014/main" id="{D25B3CA8-7D98-5248-8308-A1760118D9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BDF534C-4823-9A45-82B7-872C62BDE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BFDEFE5C-8BB7-574F-9F98-FD4F36B5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730D3D79-CBC3-2A4C-BF8C-591C4859A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1F7C7BB2-3EF6-2047-AE10-0D8212908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231FF473-B27C-314E-A7B8-E2CBF3211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1BD4CEE4-E44A-6744-8610-C7719774C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15A0703A-372B-824D-9B34-6C31880903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7A749197-9FEA-9F4A-B8BC-DF891F0C93D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178A6364-57B1-C44B-9FDE-D9D51413D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DF9EE1AE-7937-314C-B462-D06788E1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FD84717E-0156-C143-AB9C-1DC973898125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E1270B08-CD96-7C43-89E3-3CC11DB3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C5670516-FA61-A345-BF89-B057CDA41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AA773179-A098-1047-BE0A-480324ADF772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664EDBC9-D535-AD47-A1C1-1F328B3F4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BE5FF65C-2921-D746-977B-0739C28E5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50BDE0F8-CBCD-074A-92FB-97496CE9C4C9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ACC418E-8363-C24B-9C11-CD1AF60E1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AF14DA7A-882F-E348-8CDC-13EAD1418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1343DEB9-8950-F646-99D2-7017BE919C9D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D6BC0506-9E21-3443-BD41-AF52A11AB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77B923E7-18A9-5A4F-BB3E-7183386FA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4EBCD051-64D1-A249-A7D8-1000712158C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C56FFBB3-F431-DC40-A9E7-D401BAB70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C20C6904-C34F-ED4A-A320-56E976EDA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C97614-2687-A740-83D4-41D74DD4017D}"/>
              </a:ext>
            </a:extLst>
          </p:cNvPr>
          <p:cNvSpPr txBox="1"/>
          <p:nvPr/>
        </p:nvSpPr>
        <p:spPr>
          <a:xfrm>
            <a:off x="264461" y="2152471"/>
            <a:ext cx="44390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Simple path: a series of distinct nodes with edges between successive nodes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F-C-H-E</a:t>
            </a:r>
          </a:p>
          <a:p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/>
              <a:t>Path length: number of edges on path</a:t>
            </a:r>
          </a:p>
        </p:txBody>
      </p:sp>
      <p:sp>
        <p:nvSpPr>
          <p:cNvPr id="47" name="Line 52">
            <a:extLst>
              <a:ext uri="{FF2B5EF4-FFF2-40B4-BE49-F238E27FC236}">
                <a16:creationId xmlns:a16="http://schemas.microsoft.com/office/drawing/2014/main" id="{9BB0835D-5723-FA43-85BD-7FD0DBACA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28062D-8346-3545-B3FA-2F3D060C11C6}"/>
              </a:ext>
            </a:extLst>
          </p:cNvPr>
          <p:cNvSpPr txBox="1"/>
          <p:nvPr/>
        </p:nvSpPr>
        <p:spPr>
          <a:xfrm>
            <a:off x="679269" y="65967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DEFEA4-BD44-C541-AC12-4B5757F2D575}"/>
              </a:ext>
            </a:extLst>
          </p:cNvPr>
          <p:cNvSpPr txBox="1"/>
          <p:nvPr/>
        </p:nvSpPr>
        <p:spPr>
          <a:xfrm>
            <a:off x="444137" y="5760720"/>
            <a:ext cx="2883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3, (F,C), (C,H), (H,E)</a:t>
            </a:r>
          </a:p>
        </p:txBody>
      </p:sp>
    </p:spTree>
    <p:extLst>
      <p:ext uri="{BB962C8B-B14F-4D97-AF65-F5344CB8AC3E}">
        <p14:creationId xmlns:p14="http://schemas.microsoft.com/office/powerpoint/2010/main" val="2486167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B5CB-CC3F-4F43-B932-0F552DD3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CFC7D8F-377A-7741-8546-A9C10CC44001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DF6067D-0651-9A48-9E29-DEBB53B1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42F73-3FBF-ED49-A36C-C2FCF490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B142654-A20C-7744-A7D0-D04BFE9C1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6F4BE51-3E35-2842-B3AC-18A6C411D2B1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6BAA88C-0AE8-AD4E-892F-96FD8C509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D74D9CF-F78B-6D47-8A7A-C67BF62DF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2780CEAD-56EA-9B41-9C61-317877A02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D3843E25-A684-4C47-9801-2C135BCFA2D6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41CBD6E4-01E2-124B-9B24-4E6D0B7D4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29D3A13B-2943-CC4C-AECE-E7B619D63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F228806-2CDA-9A4A-9B27-59F2B1C2D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B66CC51F-1876-8446-9B38-8D94CE24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17618BFE-9AC6-4C45-8630-0124837977FE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01CE4C8D-EDA0-8449-BCE0-7C056C820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7ADCEA3B-CFB1-0149-A353-AA51440A4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1" name="Line 53">
            <a:extLst>
              <a:ext uri="{FF2B5EF4-FFF2-40B4-BE49-F238E27FC236}">
                <a16:creationId xmlns:a16="http://schemas.microsoft.com/office/drawing/2014/main" id="{D25B3CA8-7D98-5248-8308-A1760118D9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BDF534C-4823-9A45-82B7-872C62BDE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BFDEFE5C-8BB7-574F-9F98-FD4F36B5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730D3D79-CBC3-2A4C-BF8C-591C4859A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1F7C7BB2-3EF6-2047-AE10-0D8212908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231FF473-B27C-314E-A7B8-E2CBF3211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1BD4CEE4-E44A-6744-8610-C7719774C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15A0703A-372B-824D-9B34-6C31880903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7A749197-9FEA-9F4A-B8BC-DF891F0C93D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178A6364-57B1-C44B-9FDE-D9D51413D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DF9EE1AE-7937-314C-B462-D06788E1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FD84717E-0156-C143-AB9C-1DC973898125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E1270B08-CD96-7C43-89E3-3CC11DB3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C5670516-FA61-A345-BF89-B057CDA41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AA773179-A098-1047-BE0A-480324ADF772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664EDBC9-D535-AD47-A1C1-1F328B3F4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BE5FF65C-2921-D746-977B-0739C28E5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50BDE0F8-CBCD-074A-92FB-97496CE9C4C9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ACC418E-8363-C24B-9C11-CD1AF60E1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AF14DA7A-882F-E348-8CDC-13EAD1418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1343DEB9-8950-F646-99D2-7017BE919C9D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D6BC0506-9E21-3443-BD41-AF52A11AB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77B923E7-18A9-5A4F-BB3E-7183386FA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4EBCD051-64D1-A249-A7D8-1000712158C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C56FFBB3-F431-DC40-A9E7-D401BAB70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C20C6904-C34F-ED4A-A320-56E976EDA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C97614-2687-A740-83D4-41D74DD4017D}"/>
              </a:ext>
            </a:extLst>
          </p:cNvPr>
          <p:cNvSpPr txBox="1"/>
          <p:nvPr/>
        </p:nvSpPr>
        <p:spPr>
          <a:xfrm>
            <a:off x="264461" y="2152471"/>
            <a:ext cx="4439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Height of a node: length of longest path from the node to a leaf</a:t>
            </a:r>
          </a:p>
        </p:txBody>
      </p:sp>
      <p:sp>
        <p:nvSpPr>
          <p:cNvPr id="47" name="Line 52">
            <a:extLst>
              <a:ext uri="{FF2B5EF4-FFF2-40B4-BE49-F238E27FC236}">
                <a16:creationId xmlns:a16="http://schemas.microsoft.com/office/drawing/2014/main" id="{9BB0835D-5723-FA43-85BD-7FD0DBACA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DE6C09-C1D9-7C47-B769-F303EF80A48C}"/>
              </a:ext>
            </a:extLst>
          </p:cNvPr>
          <p:cNvSpPr txBox="1"/>
          <p:nvPr/>
        </p:nvSpPr>
        <p:spPr>
          <a:xfrm>
            <a:off x="362250" y="4335916"/>
            <a:ext cx="316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height of C?</a:t>
            </a:r>
          </a:p>
        </p:txBody>
      </p:sp>
    </p:spTree>
    <p:extLst>
      <p:ext uri="{BB962C8B-B14F-4D97-AF65-F5344CB8AC3E}">
        <p14:creationId xmlns:p14="http://schemas.microsoft.com/office/powerpoint/2010/main" val="3295242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B5CB-CC3F-4F43-B932-0F552DD3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CFC7D8F-377A-7741-8546-A9C10CC44001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DF6067D-0651-9A48-9E29-DEBB53B1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42F73-3FBF-ED49-A36C-C2FCF490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B142654-A20C-7744-A7D0-D04BFE9C1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6F4BE51-3E35-2842-B3AC-18A6C411D2B1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6BAA88C-0AE8-AD4E-892F-96FD8C509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D74D9CF-F78B-6D47-8A7A-C67BF62DF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2780CEAD-56EA-9B41-9C61-317877A02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D3843E25-A684-4C47-9801-2C135BCFA2D6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41CBD6E4-01E2-124B-9B24-4E6D0B7D4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29D3A13B-2943-CC4C-AECE-E7B619D63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F228806-2CDA-9A4A-9B27-59F2B1C2D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B66CC51F-1876-8446-9B38-8D94CE24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17618BFE-9AC6-4C45-8630-0124837977FE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01CE4C8D-EDA0-8449-BCE0-7C056C820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7ADCEA3B-CFB1-0149-A353-AA51440A4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1" name="Line 53">
            <a:extLst>
              <a:ext uri="{FF2B5EF4-FFF2-40B4-BE49-F238E27FC236}">
                <a16:creationId xmlns:a16="http://schemas.microsoft.com/office/drawing/2014/main" id="{D25B3CA8-7D98-5248-8308-A1760118D9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BDF534C-4823-9A45-82B7-872C62BDE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BFDEFE5C-8BB7-574F-9F98-FD4F36B5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730D3D79-CBC3-2A4C-BF8C-591C4859A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1F7C7BB2-3EF6-2047-AE10-0D8212908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231FF473-B27C-314E-A7B8-E2CBF3211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1BD4CEE4-E44A-6744-8610-C7719774C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15A0703A-372B-824D-9B34-6C31880903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7A749197-9FEA-9F4A-B8BC-DF891F0C93D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178A6364-57B1-C44B-9FDE-D9D51413D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DF9EE1AE-7937-314C-B462-D06788E1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FD84717E-0156-C143-AB9C-1DC973898125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E1270B08-CD96-7C43-89E3-3CC11DB3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C5670516-FA61-A345-BF89-B057CDA41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AA773179-A098-1047-BE0A-480324ADF772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664EDBC9-D535-AD47-A1C1-1F328B3F4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BE5FF65C-2921-D746-977B-0739C28E5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50BDE0F8-CBCD-074A-92FB-97496CE9C4C9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ACC418E-8363-C24B-9C11-CD1AF60E1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AF14DA7A-882F-E348-8CDC-13EAD1418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1343DEB9-8950-F646-99D2-7017BE919C9D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D6BC0506-9E21-3443-BD41-AF52A11AB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77B923E7-18A9-5A4F-BB3E-7183386FA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4EBCD051-64D1-A249-A7D8-1000712158C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C56FFBB3-F431-DC40-A9E7-D401BAB70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C20C6904-C34F-ED4A-A320-56E976EDA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C97614-2687-A740-83D4-41D74DD4017D}"/>
              </a:ext>
            </a:extLst>
          </p:cNvPr>
          <p:cNvSpPr txBox="1"/>
          <p:nvPr/>
        </p:nvSpPr>
        <p:spPr>
          <a:xfrm>
            <a:off x="264461" y="2152471"/>
            <a:ext cx="4439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Height of a node: length of longest path from the node to a leaf</a:t>
            </a:r>
          </a:p>
        </p:txBody>
      </p:sp>
      <p:sp>
        <p:nvSpPr>
          <p:cNvPr id="47" name="Line 52">
            <a:extLst>
              <a:ext uri="{FF2B5EF4-FFF2-40B4-BE49-F238E27FC236}">
                <a16:creationId xmlns:a16="http://schemas.microsoft.com/office/drawing/2014/main" id="{9BB0835D-5723-FA43-85BD-7FD0DBACA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DE6C09-C1D9-7C47-B769-F303EF80A48C}"/>
              </a:ext>
            </a:extLst>
          </p:cNvPr>
          <p:cNvSpPr txBox="1"/>
          <p:nvPr/>
        </p:nvSpPr>
        <p:spPr>
          <a:xfrm>
            <a:off x="362250" y="4335916"/>
            <a:ext cx="316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height of C?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43BE0A-DB2B-AB48-91DE-8310234450A4}"/>
              </a:ext>
            </a:extLst>
          </p:cNvPr>
          <p:cNvSpPr txBox="1"/>
          <p:nvPr/>
        </p:nvSpPr>
        <p:spPr>
          <a:xfrm>
            <a:off x="1045029" y="540802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54041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B5CB-CC3F-4F43-B932-0F552DD3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CFC7D8F-377A-7741-8546-A9C10CC44001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DF6067D-0651-9A48-9E29-DEBB53B1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42F73-3FBF-ED49-A36C-C2FCF490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B142654-A20C-7744-A7D0-D04BFE9C1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6F4BE51-3E35-2842-B3AC-18A6C411D2B1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6BAA88C-0AE8-AD4E-892F-96FD8C509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D74D9CF-F78B-6D47-8A7A-C67BF62DF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2780CEAD-56EA-9B41-9C61-317877A02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D3843E25-A684-4C47-9801-2C135BCFA2D6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41CBD6E4-01E2-124B-9B24-4E6D0B7D4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29D3A13B-2943-CC4C-AECE-E7B619D63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F228806-2CDA-9A4A-9B27-59F2B1C2D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B66CC51F-1876-8446-9B38-8D94CE24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17618BFE-9AC6-4C45-8630-0124837977FE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01CE4C8D-EDA0-8449-BCE0-7C056C820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7ADCEA3B-CFB1-0149-A353-AA51440A4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1" name="Line 53">
            <a:extLst>
              <a:ext uri="{FF2B5EF4-FFF2-40B4-BE49-F238E27FC236}">
                <a16:creationId xmlns:a16="http://schemas.microsoft.com/office/drawing/2014/main" id="{D25B3CA8-7D98-5248-8308-A1760118D9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BDF534C-4823-9A45-82B7-872C62BDE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BFDEFE5C-8BB7-574F-9F98-FD4F36B5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1F7C7BB2-3EF6-2047-AE10-0D8212908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231FF473-B27C-314E-A7B8-E2CBF3211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1BD4CEE4-E44A-6744-8610-C7719774C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15A0703A-372B-824D-9B34-6C31880903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7A749197-9FEA-9F4A-B8BC-DF891F0C93D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178A6364-57B1-C44B-9FDE-D9D51413D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DF9EE1AE-7937-314C-B462-D06788E1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FD84717E-0156-C143-AB9C-1DC973898125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E1270B08-CD96-7C43-89E3-3CC11DB3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C5670516-FA61-A345-BF89-B057CDA41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50BDE0F8-CBCD-074A-92FB-97496CE9C4C9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ACC418E-8363-C24B-9C11-CD1AF60E1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AF14DA7A-882F-E348-8CDC-13EAD1418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1343DEB9-8950-F646-99D2-7017BE919C9D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D6BC0506-9E21-3443-BD41-AF52A11AB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77B923E7-18A9-5A4F-BB3E-7183386FA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4EBCD051-64D1-A249-A7D8-1000712158C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C56FFBB3-F431-DC40-A9E7-D401BAB70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C20C6904-C34F-ED4A-A320-56E976EDA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C97614-2687-A740-83D4-41D74DD4017D}"/>
              </a:ext>
            </a:extLst>
          </p:cNvPr>
          <p:cNvSpPr txBox="1"/>
          <p:nvPr/>
        </p:nvSpPr>
        <p:spPr>
          <a:xfrm>
            <a:off x="264461" y="2152471"/>
            <a:ext cx="4439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Height of a node: length of longest path from the node to a leaf</a:t>
            </a:r>
          </a:p>
        </p:txBody>
      </p:sp>
      <p:sp>
        <p:nvSpPr>
          <p:cNvPr id="47" name="Line 52">
            <a:extLst>
              <a:ext uri="{FF2B5EF4-FFF2-40B4-BE49-F238E27FC236}">
                <a16:creationId xmlns:a16="http://schemas.microsoft.com/office/drawing/2014/main" id="{9BB0835D-5723-FA43-85BD-7FD0DBACA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DE6C09-C1D9-7C47-B769-F303EF80A48C}"/>
              </a:ext>
            </a:extLst>
          </p:cNvPr>
          <p:cNvSpPr txBox="1"/>
          <p:nvPr/>
        </p:nvSpPr>
        <p:spPr>
          <a:xfrm>
            <a:off x="362250" y="4335916"/>
            <a:ext cx="316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height of C?</a:t>
            </a:r>
          </a:p>
        </p:txBody>
      </p:sp>
    </p:spTree>
    <p:extLst>
      <p:ext uri="{BB962C8B-B14F-4D97-AF65-F5344CB8AC3E}">
        <p14:creationId xmlns:p14="http://schemas.microsoft.com/office/powerpoint/2010/main" val="3015955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B5CB-CC3F-4F43-B932-0F552DD3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CFC7D8F-377A-7741-8546-A9C10CC44001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DF6067D-0651-9A48-9E29-DEBB53B1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42F73-3FBF-ED49-A36C-C2FCF490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B142654-A20C-7744-A7D0-D04BFE9C1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6F4BE51-3E35-2842-B3AC-18A6C411D2B1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6BAA88C-0AE8-AD4E-892F-96FD8C509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D74D9CF-F78B-6D47-8A7A-C67BF62DF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2780CEAD-56EA-9B41-9C61-317877A02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D3843E25-A684-4C47-9801-2C135BCFA2D6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41CBD6E4-01E2-124B-9B24-4E6D0B7D4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29D3A13B-2943-CC4C-AECE-E7B619D63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F228806-2CDA-9A4A-9B27-59F2B1C2D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B66CC51F-1876-8446-9B38-8D94CE24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17618BFE-9AC6-4C45-8630-0124837977FE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01CE4C8D-EDA0-8449-BCE0-7C056C820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7ADCEA3B-CFB1-0149-A353-AA51440A4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1" name="Line 53">
            <a:extLst>
              <a:ext uri="{FF2B5EF4-FFF2-40B4-BE49-F238E27FC236}">
                <a16:creationId xmlns:a16="http://schemas.microsoft.com/office/drawing/2014/main" id="{D25B3CA8-7D98-5248-8308-A1760118D9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BDF534C-4823-9A45-82B7-872C62BDE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BFDEFE5C-8BB7-574F-9F98-FD4F36B5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1F7C7BB2-3EF6-2047-AE10-0D8212908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231FF473-B27C-314E-A7B8-E2CBF3211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1BD4CEE4-E44A-6744-8610-C7719774C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15A0703A-372B-824D-9B34-6C31880903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7A749197-9FEA-9F4A-B8BC-DF891F0C93D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178A6364-57B1-C44B-9FDE-D9D51413D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DF9EE1AE-7937-314C-B462-D06788E1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FD84717E-0156-C143-AB9C-1DC973898125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E1270B08-CD96-7C43-89E3-3CC11DB3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C5670516-FA61-A345-BF89-B057CDA41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50BDE0F8-CBCD-074A-92FB-97496CE9C4C9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ACC418E-8363-C24B-9C11-CD1AF60E1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AF14DA7A-882F-E348-8CDC-13EAD1418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1343DEB9-8950-F646-99D2-7017BE919C9D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D6BC0506-9E21-3443-BD41-AF52A11AB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77B923E7-18A9-5A4F-BB3E-7183386FA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4EBCD051-64D1-A249-A7D8-1000712158C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C56FFBB3-F431-DC40-A9E7-D401BAB70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C20C6904-C34F-ED4A-A320-56E976EDA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C97614-2687-A740-83D4-41D74DD4017D}"/>
              </a:ext>
            </a:extLst>
          </p:cNvPr>
          <p:cNvSpPr txBox="1"/>
          <p:nvPr/>
        </p:nvSpPr>
        <p:spPr>
          <a:xfrm>
            <a:off x="264461" y="2152471"/>
            <a:ext cx="4439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Height of a node: length of longest path from the node to a leaf</a:t>
            </a:r>
          </a:p>
        </p:txBody>
      </p:sp>
      <p:sp>
        <p:nvSpPr>
          <p:cNvPr id="47" name="Line 52">
            <a:extLst>
              <a:ext uri="{FF2B5EF4-FFF2-40B4-BE49-F238E27FC236}">
                <a16:creationId xmlns:a16="http://schemas.microsoft.com/office/drawing/2014/main" id="{9BB0835D-5723-FA43-85BD-7FD0DBACA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DE6C09-C1D9-7C47-B769-F303EF80A48C}"/>
              </a:ext>
            </a:extLst>
          </p:cNvPr>
          <p:cNvSpPr txBox="1"/>
          <p:nvPr/>
        </p:nvSpPr>
        <p:spPr>
          <a:xfrm>
            <a:off x="362250" y="4335916"/>
            <a:ext cx="316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height of C?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43BE0A-DB2B-AB48-91DE-8310234450A4}"/>
              </a:ext>
            </a:extLst>
          </p:cNvPr>
          <p:cNvSpPr txBox="1"/>
          <p:nvPr/>
        </p:nvSpPr>
        <p:spPr>
          <a:xfrm>
            <a:off x="1045029" y="540802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7961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Learning community reorganization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https://docs.google.com/spreadsheets/d/1xvZL4y_FTq1h8nhYFmwCYBL_qv2neLM-n8KqkNRdadA/edit#gid=0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Advisor declaration + pre-pre enrollment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Town hall this afternoon (4:10pm)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Office hours today: 3:30-4pm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B5CB-CC3F-4F43-B932-0F552DD3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CFC7D8F-377A-7741-8546-A9C10CC44001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DF6067D-0651-9A48-9E29-DEBB53B1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42F73-3FBF-ED49-A36C-C2FCF490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B142654-A20C-7744-A7D0-D04BFE9C1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6F4BE51-3E35-2842-B3AC-18A6C411D2B1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6BAA88C-0AE8-AD4E-892F-96FD8C509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D74D9CF-F78B-6D47-8A7A-C67BF62DF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2780CEAD-56EA-9B41-9C61-317877A02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D3843E25-A684-4C47-9801-2C135BCFA2D6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41CBD6E4-01E2-124B-9B24-4E6D0B7D4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29D3A13B-2943-CC4C-AECE-E7B619D63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F228806-2CDA-9A4A-9B27-59F2B1C2D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B66CC51F-1876-8446-9B38-8D94CE24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17618BFE-9AC6-4C45-8630-0124837977FE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01CE4C8D-EDA0-8449-BCE0-7C056C820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7ADCEA3B-CFB1-0149-A353-AA51440A4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1" name="Line 53">
            <a:extLst>
              <a:ext uri="{FF2B5EF4-FFF2-40B4-BE49-F238E27FC236}">
                <a16:creationId xmlns:a16="http://schemas.microsoft.com/office/drawing/2014/main" id="{D25B3CA8-7D98-5248-8308-A1760118D9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BDF534C-4823-9A45-82B7-872C62BDE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BFDEFE5C-8BB7-574F-9F98-FD4F36B5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730D3D79-CBC3-2A4C-BF8C-591C4859A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1F7C7BB2-3EF6-2047-AE10-0D8212908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231FF473-B27C-314E-A7B8-E2CBF3211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1BD4CEE4-E44A-6744-8610-C7719774C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15A0703A-372B-824D-9B34-6C31880903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7A749197-9FEA-9F4A-B8BC-DF891F0C93D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178A6364-57B1-C44B-9FDE-D9D51413D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DF9EE1AE-7937-314C-B462-D06788E1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FD84717E-0156-C143-AB9C-1DC973898125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E1270B08-CD96-7C43-89E3-3CC11DB3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C5670516-FA61-A345-BF89-B057CDA41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AA773179-A098-1047-BE0A-480324ADF772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664EDBC9-D535-AD47-A1C1-1F328B3F4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BE5FF65C-2921-D746-977B-0739C28E5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50BDE0F8-CBCD-074A-92FB-97496CE9C4C9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ACC418E-8363-C24B-9C11-CD1AF60E1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AF14DA7A-882F-E348-8CDC-13EAD1418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1343DEB9-8950-F646-99D2-7017BE919C9D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D6BC0506-9E21-3443-BD41-AF52A11AB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77B923E7-18A9-5A4F-BB3E-7183386FA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4EBCD051-64D1-A249-A7D8-1000712158C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C56FFBB3-F431-DC40-A9E7-D401BAB70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C20C6904-C34F-ED4A-A320-56E976EDA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C97614-2687-A740-83D4-41D74DD4017D}"/>
              </a:ext>
            </a:extLst>
          </p:cNvPr>
          <p:cNvSpPr txBox="1"/>
          <p:nvPr/>
        </p:nvSpPr>
        <p:spPr>
          <a:xfrm>
            <a:off x="264461" y="2152471"/>
            <a:ext cx="4439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Height of the tree: height of the root (longest path from root to a leaf)</a:t>
            </a:r>
          </a:p>
        </p:txBody>
      </p:sp>
      <p:sp>
        <p:nvSpPr>
          <p:cNvPr id="47" name="Line 52">
            <a:extLst>
              <a:ext uri="{FF2B5EF4-FFF2-40B4-BE49-F238E27FC236}">
                <a16:creationId xmlns:a16="http://schemas.microsoft.com/office/drawing/2014/main" id="{9BB0835D-5723-FA43-85BD-7FD0DBACA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DE6C09-C1D9-7C47-B769-F303EF80A48C}"/>
              </a:ext>
            </a:extLst>
          </p:cNvPr>
          <p:cNvSpPr txBox="1"/>
          <p:nvPr/>
        </p:nvSpPr>
        <p:spPr>
          <a:xfrm>
            <a:off x="139308" y="4347779"/>
            <a:ext cx="3925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height of the tree?</a:t>
            </a:r>
          </a:p>
        </p:txBody>
      </p:sp>
    </p:spTree>
    <p:extLst>
      <p:ext uri="{BB962C8B-B14F-4D97-AF65-F5344CB8AC3E}">
        <p14:creationId xmlns:p14="http://schemas.microsoft.com/office/powerpoint/2010/main" val="1127476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B5CB-CC3F-4F43-B932-0F552DD3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CFC7D8F-377A-7741-8546-A9C10CC44001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DF6067D-0651-9A48-9E29-DEBB53B1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42F73-3FBF-ED49-A36C-C2FCF490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B142654-A20C-7744-A7D0-D04BFE9C1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6F4BE51-3E35-2842-B3AC-18A6C411D2B1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6BAA88C-0AE8-AD4E-892F-96FD8C509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D74D9CF-F78B-6D47-8A7A-C67BF62DF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2780CEAD-56EA-9B41-9C61-317877A02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D3843E25-A684-4C47-9801-2C135BCFA2D6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41CBD6E4-01E2-124B-9B24-4E6D0B7D4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29D3A13B-2943-CC4C-AECE-E7B619D63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F228806-2CDA-9A4A-9B27-59F2B1C2D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B66CC51F-1876-8446-9B38-8D94CE24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17618BFE-9AC6-4C45-8630-0124837977FE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01CE4C8D-EDA0-8449-BCE0-7C056C820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7ADCEA3B-CFB1-0149-A353-AA51440A4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1" name="Line 53">
            <a:extLst>
              <a:ext uri="{FF2B5EF4-FFF2-40B4-BE49-F238E27FC236}">
                <a16:creationId xmlns:a16="http://schemas.microsoft.com/office/drawing/2014/main" id="{D25B3CA8-7D98-5248-8308-A1760118D9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BDF534C-4823-9A45-82B7-872C62BDE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BFDEFE5C-8BB7-574F-9F98-FD4F36B5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730D3D79-CBC3-2A4C-BF8C-591C4859A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1F7C7BB2-3EF6-2047-AE10-0D8212908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231FF473-B27C-314E-A7B8-E2CBF3211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1BD4CEE4-E44A-6744-8610-C7719774C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15A0703A-372B-824D-9B34-6C31880903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7A749197-9FEA-9F4A-B8BC-DF891F0C93D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178A6364-57B1-C44B-9FDE-D9D51413D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DF9EE1AE-7937-314C-B462-D06788E1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FD84717E-0156-C143-AB9C-1DC973898125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E1270B08-CD96-7C43-89E3-3CC11DB3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C5670516-FA61-A345-BF89-B057CDA41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AA773179-A098-1047-BE0A-480324ADF772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664EDBC9-D535-AD47-A1C1-1F328B3F4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BE5FF65C-2921-D746-977B-0739C28E5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50BDE0F8-CBCD-074A-92FB-97496CE9C4C9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ACC418E-8363-C24B-9C11-CD1AF60E1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AF14DA7A-882F-E348-8CDC-13EAD1418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1343DEB9-8950-F646-99D2-7017BE919C9D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D6BC0506-9E21-3443-BD41-AF52A11AB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77B923E7-18A9-5A4F-BB3E-7183386FA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4EBCD051-64D1-A249-A7D8-1000712158C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C56FFBB3-F431-DC40-A9E7-D401BAB70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C20C6904-C34F-ED4A-A320-56E976EDA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C97614-2687-A740-83D4-41D74DD4017D}"/>
              </a:ext>
            </a:extLst>
          </p:cNvPr>
          <p:cNvSpPr txBox="1"/>
          <p:nvPr/>
        </p:nvSpPr>
        <p:spPr>
          <a:xfrm>
            <a:off x="264461" y="2152471"/>
            <a:ext cx="4439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Height of the tree: height of the root (longest path from root to a leaf)</a:t>
            </a:r>
          </a:p>
        </p:txBody>
      </p:sp>
      <p:sp>
        <p:nvSpPr>
          <p:cNvPr id="47" name="Line 52">
            <a:extLst>
              <a:ext uri="{FF2B5EF4-FFF2-40B4-BE49-F238E27FC236}">
                <a16:creationId xmlns:a16="http://schemas.microsoft.com/office/drawing/2014/main" id="{9BB0835D-5723-FA43-85BD-7FD0DBACA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DE6C09-C1D9-7C47-B769-F303EF80A48C}"/>
              </a:ext>
            </a:extLst>
          </p:cNvPr>
          <p:cNvSpPr txBox="1"/>
          <p:nvPr/>
        </p:nvSpPr>
        <p:spPr>
          <a:xfrm>
            <a:off x="139308" y="4347779"/>
            <a:ext cx="3925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height of the tree?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C318F47-0F38-144B-B8A8-76B04D38B5C6}"/>
              </a:ext>
            </a:extLst>
          </p:cNvPr>
          <p:cNvSpPr txBox="1"/>
          <p:nvPr/>
        </p:nvSpPr>
        <p:spPr>
          <a:xfrm>
            <a:off x="1045029" y="5408023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404526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E895C03-9A75-5649-BA38-E15C05FEFF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Tree terminology</a:t>
            </a:r>
          </a:p>
        </p:txBody>
      </p:sp>
      <p:sp>
        <p:nvSpPr>
          <p:cNvPr id="21506" name="Text Box 3">
            <a:extLst>
              <a:ext uri="{FF2B5EF4-FFF2-40B4-BE49-F238E27FC236}">
                <a16:creationId xmlns:a16="http://schemas.microsoft.com/office/drawing/2014/main" id="{2F672670-05F4-4046-96ED-FFBDE9B23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84308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D</a:t>
            </a:r>
          </a:p>
        </p:txBody>
      </p:sp>
      <p:sp>
        <p:nvSpPr>
          <p:cNvPr id="21507" name="Oval 4">
            <a:extLst>
              <a:ext uri="{FF2B5EF4-FFF2-40B4-BE49-F238E27FC236}">
                <a16:creationId xmlns:a16="http://schemas.microsoft.com/office/drawing/2014/main" id="{02F7C5E2-A79C-1449-B018-F7D089517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752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8" name="Text Box 5">
            <a:extLst>
              <a:ext uri="{FF2B5EF4-FFF2-40B4-BE49-F238E27FC236}">
                <a16:creationId xmlns:a16="http://schemas.microsoft.com/office/drawing/2014/main" id="{E10961D8-D16C-0046-A34B-89145A273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743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B</a:t>
            </a:r>
          </a:p>
        </p:txBody>
      </p:sp>
      <p:sp>
        <p:nvSpPr>
          <p:cNvPr id="21509" name="Oval 6">
            <a:extLst>
              <a:ext uri="{FF2B5EF4-FFF2-40B4-BE49-F238E27FC236}">
                <a16:creationId xmlns:a16="http://schemas.microsoft.com/office/drawing/2014/main" id="{9ACFFF91-7862-D64C-92F8-723B9803F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667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0" name="Text Box 9">
            <a:extLst>
              <a:ext uri="{FF2B5EF4-FFF2-40B4-BE49-F238E27FC236}">
                <a16:creationId xmlns:a16="http://schemas.microsoft.com/office/drawing/2014/main" id="{D1D713E8-5A3C-6043-84F5-75D2A44F6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191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 A</a:t>
            </a:r>
          </a:p>
        </p:txBody>
      </p:sp>
      <p:sp>
        <p:nvSpPr>
          <p:cNvPr id="21511" name="Oval 10">
            <a:extLst>
              <a:ext uri="{FF2B5EF4-FFF2-40B4-BE49-F238E27FC236}">
                <a16:creationId xmlns:a16="http://schemas.microsoft.com/office/drawing/2014/main" id="{8F97D224-31FB-DA43-A69D-FFACA6241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2" name="Line 15">
            <a:extLst>
              <a:ext uri="{FF2B5EF4-FFF2-40B4-BE49-F238E27FC236}">
                <a16:creationId xmlns:a16="http://schemas.microsoft.com/office/drawing/2014/main" id="{37808F8D-AC4D-7C4E-B3D0-B24960623F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31242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7">
            <a:extLst>
              <a:ext uri="{FF2B5EF4-FFF2-40B4-BE49-F238E27FC236}">
                <a16:creationId xmlns:a16="http://schemas.microsoft.com/office/drawing/2014/main" id="{DD9D4069-8FAC-A447-BFBE-598540B007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2209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ext Box 20">
            <a:extLst>
              <a:ext uri="{FF2B5EF4-FFF2-40B4-BE49-F238E27FC236}">
                <a16:creationId xmlns:a16="http://schemas.microsoft.com/office/drawing/2014/main" id="{4ED80F97-59BC-B141-94B3-00059C540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562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 F</a:t>
            </a:r>
          </a:p>
        </p:txBody>
      </p:sp>
      <p:sp>
        <p:nvSpPr>
          <p:cNvPr id="21515" name="Oval 21">
            <a:extLst>
              <a:ext uri="{FF2B5EF4-FFF2-40B4-BE49-F238E27FC236}">
                <a16:creationId xmlns:a16="http://schemas.microsoft.com/office/drawing/2014/main" id="{AED49D34-4C81-324B-958C-5FA874813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486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Line 22">
            <a:extLst>
              <a:ext uri="{FF2B5EF4-FFF2-40B4-BE49-F238E27FC236}">
                <a16:creationId xmlns:a16="http://schemas.microsoft.com/office/drawing/2014/main" id="{C717C387-FF2C-9049-B6B0-4C4BD2A15D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5720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AE24A3-6CCA-E648-B684-53D2580F18A4}"/>
              </a:ext>
            </a:extLst>
          </p:cNvPr>
          <p:cNvSpPr txBox="1"/>
          <p:nvPr/>
        </p:nvSpPr>
        <p:spPr>
          <a:xfrm>
            <a:off x="112974" y="1978967"/>
            <a:ext cx="3925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height of the tree?</a:t>
            </a:r>
          </a:p>
        </p:txBody>
      </p:sp>
    </p:spTree>
    <p:extLst>
      <p:ext uri="{BB962C8B-B14F-4D97-AF65-F5344CB8AC3E}">
        <p14:creationId xmlns:p14="http://schemas.microsoft.com/office/powerpoint/2010/main" val="2521448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E895C03-9A75-5649-BA38-E15C05FEFF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Tree terminology</a:t>
            </a:r>
          </a:p>
        </p:txBody>
      </p:sp>
      <p:sp>
        <p:nvSpPr>
          <p:cNvPr id="21506" name="Text Box 3">
            <a:extLst>
              <a:ext uri="{FF2B5EF4-FFF2-40B4-BE49-F238E27FC236}">
                <a16:creationId xmlns:a16="http://schemas.microsoft.com/office/drawing/2014/main" id="{2F672670-05F4-4046-96ED-FFBDE9B23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84308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D</a:t>
            </a:r>
          </a:p>
        </p:txBody>
      </p:sp>
      <p:sp>
        <p:nvSpPr>
          <p:cNvPr id="21507" name="Oval 4">
            <a:extLst>
              <a:ext uri="{FF2B5EF4-FFF2-40B4-BE49-F238E27FC236}">
                <a16:creationId xmlns:a16="http://schemas.microsoft.com/office/drawing/2014/main" id="{02F7C5E2-A79C-1449-B018-F7D089517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752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8" name="Text Box 5">
            <a:extLst>
              <a:ext uri="{FF2B5EF4-FFF2-40B4-BE49-F238E27FC236}">
                <a16:creationId xmlns:a16="http://schemas.microsoft.com/office/drawing/2014/main" id="{E10961D8-D16C-0046-A34B-89145A273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743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B</a:t>
            </a:r>
          </a:p>
        </p:txBody>
      </p:sp>
      <p:sp>
        <p:nvSpPr>
          <p:cNvPr id="21509" name="Oval 6">
            <a:extLst>
              <a:ext uri="{FF2B5EF4-FFF2-40B4-BE49-F238E27FC236}">
                <a16:creationId xmlns:a16="http://schemas.microsoft.com/office/drawing/2014/main" id="{9ACFFF91-7862-D64C-92F8-723B9803F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667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0" name="Text Box 9">
            <a:extLst>
              <a:ext uri="{FF2B5EF4-FFF2-40B4-BE49-F238E27FC236}">
                <a16:creationId xmlns:a16="http://schemas.microsoft.com/office/drawing/2014/main" id="{D1D713E8-5A3C-6043-84F5-75D2A44F6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191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 A</a:t>
            </a:r>
          </a:p>
        </p:txBody>
      </p:sp>
      <p:sp>
        <p:nvSpPr>
          <p:cNvPr id="21511" name="Oval 10">
            <a:extLst>
              <a:ext uri="{FF2B5EF4-FFF2-40B4-BE49-F238E27FC236}">
                <a16:creationId xmlns:a16="http://schemas.microsoft.com/office/drawing/2014/main" id="{8F97D224-31FB-DA43-A69D-FFACA6241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2" name="Line 15">
            <a:extLst>
              <a:ext uri="{FF2B5EF4-FFF2-40B4-BE49-F238E27FC236}">
                <a16:creationId xmlns:a16="http://schemas.microsoft.com/office/drawing/2014/main" id="{37808F8D-AC4D-7C4E-B3D0-B24960623F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31242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7">
            <a:extLst>
              <a:ext uri="{FF2B5EF4-FFF2-40B4-BE49-F238E27FC236}">
                <a16:creationId xmlns:a16="http://schemas.microsoft.com/office/drawing/2014/main" id="{DD9D4069-8FAC-A447-BFBE-598540B007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2209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ext Box 20">
            <a:extLst>
              <a:ext uri="{FF2B5EF4-FFF2-40B4-BE49-F238E27FC236}">
                <a16:creationId xmlns:a16="http://schemas.microsoft.com/office/drawing/2014/main" id="{4ED80F97-59BC-B141-94B3-00059C540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562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 F</a:t>
            </a:r>
          </a:p>
        </p:txBody>
      </p:sp>
      <p:sp>
        <p:nvSpPr>
          <p:cNvPr id="21515" name="Oval 21">
            <a:extLst>
              <a:ext uri="{FF2B5EF4-FFF2-40B4-BE49-F238E27FC236}">
                <a16:creationId xmlns:a16="http://schemas.microsoft.com/office/drawing/2014/main" id="{AED49D34-4C81-324B-958C-5FA874813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486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Line 22">
            <a:extLst>
              <a:ext uri="{FF2B5EF4-FFF2-40B4-BE49-F238E27FC236}">
                <a16:creationId xmlns:a16="http://schemas.microsoft.com/office/drawing/2014/main" id="{C717C387-FF2C-9049-B6B0-4C4BD2A15D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5720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AE24A3-6CCA-E648-B684-53D2580F18A4}"/>
              </a:ext>
            </a:extLst>
          </p:cNvPr>
          <p:cNvSpPr txBox="1"/>
          <p:nvPr/>
        </p:nvSpPr>
        <p:spPr>
          <a:xfrm>
            <a:off x="112974" y="1978967"/>
            <a:ext cx="3925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height of the tree?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DF2B89-890C-5A4D-8089-BB8A1C81EAD8}"/>
              </a:ext>
            </a:extLst>
          </p:cNvPr>
          <p:cNvSpPr txBox="1"/>
          <p:nvPr/>
        </p:nvSpPr>
        <p:spPr>
          <a:xfrm>
            <a:off x="1018695" y="303921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60506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B5CB-CC3F-4F43-B932-0F552DD3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CFC7D8F-377A-7741-8546-A9C10CC44001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DF6067D-0651-9A48-9E29-DEBB53B1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42F73-3FBF-ED49-A36C-C2FCF490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B142654-A20C-7744-A7D0-D04BFE9C1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6F4BE51-3E35-2842-B3AC-18A6C411D2B1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6BAA88C-0AE8-AD4E-892F-96FD8C509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D74D9CF-F78B-6D47-8A7A-C67BF62DF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2780CEAD-56EA-9B41-9C61-317877A02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D3843E25-A684-4C47-9801-2C135BCFA2D6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41CBD6E4-01E2-124B-9B24-4E6D0B7D4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29D3A13B-2943-CC4C-AECE-E7B619D63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F228806-2CDA-9A4A-9B27-59F2B1C2D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B66CC51F-1876-8446-9B38-8D94CE24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17618BFE-9AC6-4C45-8630-0124837977FE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01CE4C8D-EDA0-8449-BCE0-7C056C820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7ADCEA3B-CFB1-0149-A353-AA51440A4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1" name="Line 53">
            <a:extLst>
              <a:ext uri="{FF2B5EF4-FFF2-40B4-BE49-F238E27FC236}">
                <a16:creationId xmlns:a16="http://schemas.microsoft.com/office/drawing/2014/main" id="{D25B3CA8-7D98-5248-8308-A1760118D9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BDF534C-4823-9A45-82B7-872C62BDE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BFDEFE5C-8BB7-574F-9F98-FD4F36B5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730D3D79-CBC3-2A4C-BF8C-591C4859A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1F7C7BB2-3EF6-2047-AE10-0D8212908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231FF473-B27C-314E-A7B8-E2CBF3211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1BD4CEE4-E44A-6744-8610-C7719774C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15A0703A-372B-824D-9B34-6C31880903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7A749197-9FEA-9F4A-B8BC-DF891F0C93D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178A6364-57B1-C44B-9FDE-D9D51413D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DF9EE1AE-7937-314C-B462-D06788E1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FD84717E-0156-C143-AB9C-1DC973898125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E1270B08-CD96-7C43-89E3-3CC11DB3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C5670516-FA61-A345-BF89-B057CDA41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AA773179-A098-1047-BE0A-480324ADF772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664EDBC9-D535-AD47-A1C1-1F328B3F4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BE5FF65C-2921-D746-977B-0739C28E5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50BDE0F8-CBCD-074A-92FB-97496CE9C4C9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ACC418E-8363-C24B-9C11-CD1AF60E1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AF14DA7A-882F-E348-8CDC-13EAD1418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1343DEB9-8950-F646-99D2-7017BE919C9D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D6BC0506-9E21-3443-BD41-AF52A11AB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77B923E7-18A9-5A4F-BB3E-7183386FA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4EBCD051-64D1-A249-A7D8-1000712158C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C56FFBB3-F431-DC40-A9E7-D401BAB70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C20C6904-C34F-ED4A-A320-56E976EDA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C97614-2687-A740-83D4-41D74DD4017D}"/>
              </a:ext>
            </a:extLst>
          </p:cNvPr>
          <p:cNvSpPr txBox="1"/>
          <p:nvPr/>
        </p:nvSpPr>
        <p:spPr>
          <a:xfrm>
            <a:off x="264461" y="2152471"/>
            <a:ext cx="44390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Degree of node: number of children</a:t>
            </a:r>
          </a:p>
          <a:p>
            <a:endParaRPr lang="en-US" sz="2400" dirty="0"/>
          </a:p>
          <a:p>
            <a:r>
              <a:rPr lang="en-US" sz="2400" dirty="0"/>
              <a:t>Degree of tree (arity): max degree of any of the nodes</a:t>
            </a:r>
          </a:p>
        </p:txBody>
      </p:sp>
      <p:sp>
        <p:nvSpPr>
          <p:cNvPr id="47" name="Line 52">
            <a:extLst>
              <a:ext uri="{FF2B5EF4-FFF2-40B4-BE49-F238E27FC236}">
                <a16:creationId xmlns:a16="http://schemas.microsoft.com/office/drawing/2014/main" id="{9BB0835D-5723-FA43-85BD-7FD0DBACA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DE6C09-C1D9-7C47-B769-F303EF80A48C}"/>
              </a:ext>
            </a:extLst>
          </p:cNvPr>
          <p:cNvSpPr txBox="1"/>
          <p:nvPr/>
        </p:nvSpPr>
        <p:spPr>
          <a:xfrm>
            <a:off x="132070" y="4419600"/>
            <a:ext cx="4085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degree of the tree?</a:t>
            </a:r>
          </a:p>
        </p:txBody>
      </p:sp>
    </p:spTree>
    <p:extLst>
      <p:ext uri="{BB962C8B-B14F-4D97-AF65-F5344CB8AC3E}">
        <p14:creationId xmlns:p14="http://schemas.microsoft.com/office/powerpoint/2010/main" val="3211414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B5CB-CC3F-4F43-B932-0F552DD3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CFC7D8F-377A-7741-8546-A9C10CC44001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DF6067D-0651-9A48-9E29-DEBB53B1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42F73-3FBF-ED49-A36C-C2FCF490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B142654-A20C-7744-A7D0-D04BFE9C1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6F4BE51-3E35-2842-B3AC-18A6C411D2B1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6BAA88C-0AE8-AD4E-892F-96FD8C509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D74D9CF-F78B-6D47-8A7A-C67BF62DF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2780CEAD-56EA-9B41-9C61-317877A02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D3843E25-A684-4C47-9801-2C135BCFA2D6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41CBD6E4-01E2-124B-9B24-4E6D0B7D4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29D3A13B-2943-CC4C-AECE-E7B619D63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F228806-2CDA-9A4A-9B27-59F2B1C2D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B66CC51F-1876-8446-9B38-8D94CE24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17618BFE-9AC6-4C45-8630-0124837977FE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01CE4C8D-EDA0-8449-BCE0-7C056C820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7ADCEA3B-CFB1-0149-A353-AA51440A4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1" name="Line 53">
            <a:extLst>
              <a:ext uri="{FF2B5EF4-FFF2-40B4-BE49-F238E27FC236}">
                <a16:creationId xmlns:a16="http://schemas.microsoft.com/office/drawing/2014/main" id="{D25B3CA8-7D98-5248-8308-A1760118D9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BDF534C-4823-9A45-82B7-872C62BDE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BFDEFE5C-8BB7-574F-9F98-FD4F36B5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730D3D79-CBC3-2A4C-BF8C-591C4859A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1F7C7BB2-3EF6-2047-AE10-0D8212908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231FF473-B27C-314E-A7B8-E2CBF3211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1BD4CEE4-E44A-6744-8610-C7719774C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15A0703A-372B-824D-9B34-6C31880903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7A749197-9FEA-9F4A-B8BC-DF891F0C93D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178A6364-57B1-C44B-9FDE-D9D51413D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DF9EE1AE-7937-314C-B462-D06788E1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FD84717E-0156-C143-AB9C-1DC973898125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E1270B08-CD96-7C43-89E3-3CC11DB3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C5670516-FA61-A345-BF89-B057CDA41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AA773179-A098-1047-BE0A-480324ADF772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664EDBC9-D535-AD47-A1C1-1F328B3F4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BE5FF65C-2921-D746-977B-0739C28E5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50BDE0F8-CBCD-074A-92FB-97496CE9C4C9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ACC418E-8363-C24B-9C11-CD1AF60E1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AF14DA7A-882F-E348-8CDC-13EAD1418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1343DEB9-8950-F646-99D2-7017BE919C9D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D6BC0506-9E21-3443-BD41-AF52A11AB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77B923E7-18A9-5A4F-BB3E-7183386FA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4EBCD051-64D1-A249-A7D8-1000712158C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C56FFBB3-F431-DC40-A9E7-D401BAB70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C20C6904-C34F-ED4A-A320-56E976EDA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C97614-2687-A740-83D4-41D74DD4017D}"/>
              </a:ext>
            </a:extLst>
          </p:cNvPr>
          <p:cNvSpPr txBox="1"/>
          <p:nvPr/>
        </p:nvSpPr>
        <p:spPr>
          <a:xfrm>
            <a:off x="264461" y="2152471"/>
            <a:ext cx="44390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Degree of node: number of children</a:t>
            </a:r>
          </a:p>
          <a:p>
            <a:endParaRPr lang="en-US" sz="2400" dirty="0"/>
          </a:p>
          <a:p>
            <a:r>
              <a:rPr lang="en-US" sz="2400" dirty="0"/>
              <a:t>Degree of tree (arity): max degree of any of the nodes</a:t>
            </a:r>
          </a:p>
        </p:txBody>
      </p:sp>
      <p:sp>
        <p:nvSpPr>
          <p:cNvPr id="47" name="Line 52">
            <a:extLst>
              <a:ext uri="{FF2B5EF4-FFF2-40B4-BE49-F238E27FC236}">
                <a16:creationId xmlns:a16="http://schemas.microsoft.com/office/drawing/2014/main" id="{9BB0835D-5723-FA43-85BD-7FD0DBACA3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DE6C09-C1D9-7C47-B769-F303EF80A48C}"/>
              </a:ext>
            </a:extLst>
          </p:cNvPr>
          <p:cNvSpPr txBox="1"/>
          <p:nvPr/>
        </p:nvSpPr>
        <p:spPr>
          <a:xfrm>
            <a:off x="132070" y="4419600"/>
            <a:ext cx="4085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degree of the tree?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1653D8E-73EF-184E-8730-A17AD9D93F14}"/>
              </a:ext>
            </a:extLst>
          </p:cNvPr>
          <p:cNvSpPr txBox="1"/>
          <p:nvPr/>
        </p:nvSpPr>
        <p:spPr>
          <a:xfrm>
            <a:off x="586813" y="5032601"/>
            <a:ext cx="35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06525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E4672-5C22-0E45-A7FD-858691FAD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5ED2E408-4382-CA46-B876-C9C6077054B5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96C66D8-95AE-674E-9DA5-790D7F83B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8FD82259-7565-6A40-A774-658DA367A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2B148990-A537-5344-9F97-6FADCAD8D7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59EE5CE-6116-874A-B75D-724AFB1665A7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9865FEBC-2989-C741-B7D1-71DDCE176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0F01AD09-9A99-8142-98D3-2AD8EB3FB3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3336ABC5-6973-8A49-BF47-AC563A349D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ABC91479-AFA9-9745-9FB8-E0695ECBA00E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5D19BEC2-321C-0047-979D-F973AEB4B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C9278E6A-F1D2-A44D-A387-74CA5178A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D01DF5B-845B-7A49-8F6F-DECB0F89A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F5EC7A26-B4C3-634A-8707-0D1C10B53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8C085B1F-3540-0942-B3B5-13D478E50708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5B4B9007-C5A6-C846-8A89-DE727298A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B5649FBC-E0E6-A04A-A083-4FDE8AFFCD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20" name="Line 52">
            <a:extLst>
              <a:ext uri="{FF2B5EF4-FFF2-40B4-BE49-F238E27FC236}">
                <a16:creationId xmlns:a16="http://schemas.microsoft.com/office/drawing/2014/main" id="{1BF601DA-DBDA-9C4E-8254-FD6916AAC4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3">
            <a:extLst>
              <a:ext uri="{FF2B5EF4-FFF2-40B4-BE49-F238E27FC236}">
                <a16:creationId xmlns:a16="http://schemas.microsoft.com/office/drawing/2014/main" id="{EEC7DB6C-58DC-0148-990F-2314CF13AD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4592D6F3-4FAF-E44C-BDAB-6CF119949B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19C60B30-D7BA-1040-BB33-6C80C6C26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4668C1F2-0204-0649-ABDF-D35218A6A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6BEB95F9-926D-5C45-9217-822FEA0921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BD359931-8E51-F440-836E-154F839211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CF36E865-210E-A844-8904-4A09B5415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07C87164-208F-7445-B485-9E6828D223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FE301EF7-EA11-CA4B-8184-AC0DC83DBFEC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24A9DCA1-9055-1F4F-8ABC-A5F1A75DB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9A62DD78-BC76-AB48-947E-56829AC8A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EE1B5D6E-3855-0E4C-A39E-0EF4FCCDC04F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7F8F4424-779C-5D44-BCE2-88F51C864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22A93CD9-33F6-2F4E-BA5A-695597138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3F0AB513-BDD7-734F-B0CE-49281823C051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576FDAC3-6B91-8B4B-8B53-FFB782AB3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8FABB1D1-137A-614B-A31C-D649EA0C10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46FAA54E-82A3-7946-854E-E63046D91B21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C7379939-26D8-4B4D-AE50-CA3CAB805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58E000FB-31E2-634E-838D-281E7274EB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CC514BF6-62A9-6047-890F-A5569BE72E66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21910D9D-770D-FF4E-8BAF-D47BFE7B9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EF9B33B7-BD9B-FB4C-B881-257AF7E2A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BDA9A0B9-D646-174A-9C40-546AAD9C2B82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B34EB9F4-4651-8D46-93BA-CF1EFB3C7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43A3B473-5B78-3044-9596-D4E030DA5F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sp>
        <p:nvSpPr>
          <p:cNvPr id="51" name="Line 55">
            <a:extLst>
              <a:ext uri="{FF2B5EF4-FFF2-40B4-BE49-F238E27FC236}">
                <a16:creationId xmlns:a16="http://schemas.microsoft.com/office/drawing/2014/main" id="{E39447E5-4159-7F43-BA7D-3C86C5A63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847" y="4357687"/>
            <a:ext cx="628650" cy="7398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2" name="Group 65">
            <a:extLst>
              <a:ext uri="{FF2B5EF4-FFF2-40B4-BE49-F238E27FC236}">
                <a16:creationId xmlns:a16="http://schemas.microsoft.com/office/drawing/2014/main" id="{759FDDDD-F65F-0B47-805A-1C1F38476202}"/>
              </a:ext>
            </a:extLst>
          </p:cNvPr>
          <p:cNvGrpSpPr>
            <a:grpSpLocks/>
          </p:cNvGrpSpPr>
          <p:nvPr/>
        </p:nvGrpSpPr>
        <p:grpSpPr bwMode="auto">
          <a:xfrm>
            <a:off x="5648163" y="5115333"/>
            <a:ext cx="685800" cy="457200"/>
            <a:chOff x="960" y="2352"/>
            <a:chExt cx="432" cy="288"/>
          </a:xfrm>
        </p:grpSpPr>
        <p:sp>
          <p:nvSpPr>
            <p:cNvPr id="53" name="Oval 66">
              <a:extLst>
                <a:ext uri="{FF2B5EF4-FFF2-40B4-BE49-F238E27FC236}">
                  <a16:creationId xmlns:a16="http://schemas.microsoft.com/office/drawing/2014/main" id="{CE1E9562-5257-3A4D-BAB4-40ECF715F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Text Box 67">
              <a:extLst>
                <a:ext uri="{FF2B5EF4-FFF2-40B4-BE49-F238E27FC236}">
                  <a16:creationId xmlns:a16="http://schemas.microsoft.com/office/drawing/2014/main" id="{A714A4E2-7A8D-9D44-AEEA-F818A3A11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527F186C-60E9-B54E-8BBE-AA00D729AD33}"/>
              </a:ext>
            </a:extLst>
          </p:cNvPr>
          <p:cNvSpPr txBox="1"/>
          <p:nvPr/>
        </p:nvSpPr>
        <p:spPr>
          <a:xfrm>
            <a:off x="264461" y="2152471"/>
            <a:ext cx="44390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Degree of node: number of children</a:t>
            </a:r>
          </a:p>
          <a:p>
            <a:endParaRPr lang="en-US" sz="2400" dirty="0"/>
          </a:p>
          <a:p>
            <a:r>
              <a:rPr lang="en-US" sz="2400" dirty="0"/>
              <a:t>Degree of tree (arity): max degree of any of the nodes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C228B30-6636-7F47-8F55-435873A8CDFB}"/>
              </a:ext>
            </a:extLst>
          </p:cNvPr>
          <p:cNvSpPr txBox="1"/>
          <p:nvPr/>
        </p:nvSpPr>
        <p:spPr>
          <a:xfrm>
            <a:off x="132070" y="4419600"/>
            <a:ext cx="4085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degree of the tree?</a:t>
            </a:r>
          </a:p>
        </p:txBody>
      </p:sp>
    </p:spTree>
    <p:extLst>
      <p:ext uri="{BB962C8B-B14F-4D97-AF65-F5344CB8AC3E}">
        <p14:creationId xmlns:p14="http://schemas.microsoft.com/office/powerpoint/2010/main" val="42800020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E4672-5C22-0E45-A7FD-858691FAD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5ED2E408-4382-CA46-B876-C9C6077054B5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96C66D8-95AE-674E-9DA5-790D7F83B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8FD82259-7565-6A40-A774-658DA367A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2B148990-A537-5344-9F97-6FADCAD8D7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59EE5CE-6116-874A-B75D-724AFB1665A7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9865FEBC-2989-C741-B7D1-71DDCE176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0F01AD09-9A99-8142-98D3-2AD8EB3FB3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3336ABC5-6973-8A49-BF47-AC563A349D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ABC91479-AFA9-9745-9FB8-E0695ECBA00E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5D19BEC2-321C-0047-979D-F973AEB4B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C9278E6A-F1D2-A44D-A387-74CA5178A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D01DF5B-845B-7A49-8F6F-DECB0F89A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F5EC7A26-B4C3-634A-8707-0D1C10B53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8C085B1F-3540-0942-B3B5-13D478E50708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5B4B9007-C5A6-C846-8A89-DE727298A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B5649FBC-E0E6-A04A-A083-4FDE8AFFCD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20" name="Line 52">
            <a:extLst>
              <a:ext uri="{FF2B5EF4-FFF2-40B4-BE49-F238E27FC236}">
                <a16:creationId xmlns:a16="http://schemas.microsoft.com/office/drawing/2014/main" id="{1BF601DA-DBDA-9C4E-8254-FD6916AAC4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3">
            <a:extLst>
              <a:ext uri="{FF2B5EF4-FFF2-40B4-BE49-F238E27FC236}">
                <a16:creationId xmlns:a16="http://schemas.microsoft.com/office/drawing/2014/main" id="{EEC7DB6C-58DC-0148-990F-2314CF13AD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4592D6F3-4FAF-E44C-BDAB-6CF119949B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19C60B30-D7BA-1040-BB33-6C80C6C26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4668C1F2-0204-0649-ABDF-D35218A6A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6BEB95F9-926D-5C45-9217-822FEA0921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BD359931-8E51-F440-836E-154F839211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CF36E865-210E-A844-8904-4A09B5415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07C87164-208F-7445-B485-9E6828D223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FE301EF7-EA11-CA4B-8184-AC0DC83DBFEC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24A9DCA1-9055-1F4F-8ABC-A5F1A75DB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9A62DD78-BC76-AB48-947E-56829AC8A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EE1B5D6E-3855-0E4C-A39E-0EF4FCCDC04F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7F8F4424-779C-5D44-BCE2-88F51C864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22A93CD9-33F6-2F4E-BA5A-695597138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3F0AB513-BDD7-734F-B0CE-49281823C051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576FDAC3-6B91-8B4B-8B53-FFB782AB3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8FABB1D1-137A-614B-A31C-D649EA0C10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46FAA54E-82A3-7946-854E-E63046D91B21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C7379939-26D8-4B4D-AE50-CA3CAB805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58E000FB-31E2-634E-838D-281E7274EB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CC514BF6-62A9-6047-890F-A5569BE72E66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21910D9D-770D-FF4E-8BAF-D47BFE7B9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EF9B33B7-BD9B-FB4C-B881-257AF7E2A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BDA9A0B9-D646-174A-9C40-546AAD9C2B82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B34EB9F4-4651-8D46-93BA-CF1EFB3C7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43A3B473-5B78-3044-9596-D4E030DA5F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sp>
        <p:nvSpPr>
          <p:cNvPr id="51" name="Line 55">
            <a:extLst>
              <a:ext uri="{FF2B5EF4-FFF2-40B4-BE49-F238E27FC236}">
                <a16:creationId xmlns:a16="http://schemas.microsoft.com/office/drawing/2014/main" id="{E39447E5-4159-7F43-BA7D-3C86C5A63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847" y="4357687"/>
            <a:ext cx="628650" cy="7398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2" name="Group 65">
            <a:extLst>
              <a:ext uri="{FF2B5EF4-FFF2-40B4-BE49-F238E27FC236}">
                <a16:creationId xmlns:a16="http://schemas.microsoft.com/office/drawing/2014/main" id="{759FDDDD-F65F-0B47-805A-1C1F38476202}"/>
              </a:ext>
            </a:extLst>
          </p:cNvPr>
          <p:cNvGrpSpPr>
            <a:grpSpLocks/>
          </p:cNvGrpSpPr>
          <p:nvPr/>
        </p:nvGrpSpPr>
        <p:grpSpPr bwMode="auto">
          <a:xfrm>
            <a:off x="5648163" y="5115333"/>
            <a:ext cx="685800" cy="457200"/>
            <a:chOff x="960" y="2352"/>
            <a:chExt cx="432" cy="288"/>
          </a:xfrm>
        </p:grpSpPr>
        <p:sp>
          <p:nvSpPr>
            <p:cNvPr id="53" name="Oval 66">
              <a:extLst>
                <a:ext uri="{FF2B5EF4-FFF2-40B4-BE49-F238E27FC236}">
                  <a16:creationId xmlns:a16="http://schemas.microsoft.com/office/drawing/2014/main" id="{CE1E9562-5257-3A4D-BAB4-40ECF715F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Text Box 67">
              <a:extLst>
                <a:ext uri="{FF2B5EF4-FFF2-40B4-BE49-F238E27FC236}">
                  <a16:creationId xmlns:a16="http://schemas.microsoft.com/office/drawing/2014/main" id="{A714A4E2-7A8D-9D44-AEEA-F818A3A11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527F186C-60E9-B54E-8BBE-AA00D729AD33}"/>
              </a:ext>
            </a:extLst>
          </p:cNvPr>
          <p:cNvSpPr txBox="1"/>
          <p:nvPr/>
        </p:nvSpPr>
        <p:spPr>
          <a:xfrm>
            <a:off x="264461" y="2152471"/>
            <a:ext cx="44390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Degree of node: number of children</a:t>
            </a:r>
          </a:p>
          <a:p>
            <a:endParaRPr lang="en-US" sz="2400" dirty="0"/>
          </a:p>
          <a:p>
            <a:r>
              <a:rPr lang="en-US" sz="2400" dirty="0"/>
              <a:t>Degree of tree (arity): max degree of any of the nodes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C228B30-6636-7F47-8F55-435873A8CDFB}"/>
              </a:ext>
            </a:extLst>
          </p:cNvPr>
          <p:cNvSpPr txBox="1"/>
          <p:nvPr/>
        </p:nvSpPr>
        <p:spPr>
          <a:xfrm>
            <a:off x="132070" y="4419600"/>
            <a:ext cx="4085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degree of the tree?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3A03DB5-2AD1-DA4E-94E2-890408616CC0}"/>
              </a:ext>
            </a:extLst>
          </p:cNvPr>
          <p:cNvSpPr txBox="1"/>
          <p:nvPr/>
        </p:nvSpPr>
        <p:spPr>
          <a:xfrm>
            <a:off x="586813" y="5032601"/>
            <a:ext cx="35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078931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E4672-5C22-0E45-A7FD-858691FAD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27F186C-60E9-B54E-8BBE-AA00D729AD33}"/>
              </a:ext>
            </a:extLst>
          </p:cNvPr>
          <p:cNvSpPr txBox="1"/>
          <p:nvPr/>
        </p:nvSpPr>
        <p:spPr>
          <a:xfrm>
            <a:off x="264461" y="2152471"/>
            <a:ext cx="44390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Level/depth of node: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Root is 0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Level(child) = 1 + level(parent)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r>
              <a:rPr lang="en-US" sz="2400" dirty="0"/>
              <a:t>(also: length of path from root to node)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CCA4535-9EA8-4440-983C-3AA80A1C5898}"/>
              </a:ext>
            </a:extLst>
          </p:cNvPr>
          <p:cNvSpPr txBox="1"/>
          <p:nvPr/>
        </p:nvSpPr>
        <p:spPr>
          <a:xfrm>
            <a:off x="55870" y="4858048"/>
            <a:ext cx="3180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depth of G?</a:t>
            </a:r>
          </a:p>
        </p:txBody>
      </p:sp>
      <p:grpSp>
        <p:nvGrpSpPr>
          <p:cNvPr id="60" name="Group 7">
            <a:extLst>
              <a:ext uri="{FF2B5EF4-FFF2-40B4-BE49-F238E27FC236}">
                <a16:creationId xmlns:a16="http://schemas.microsoft.com/office/drawing/2014/main" id="{E3920C15-5244-6044-98C5-549FF624730C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E908C20-65E1-DB43-A9C5-A5E733733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Text Box 5">
              <a:extLst>
                <a:ext uri="{FF2B5EF4-FFF2-40B4-BE49-F238E27FC236}">
                  <a16:creationId xmlns:a16="http://schemas.microsoft.com/office/drawing/2014/main" id="{B4C0B472-725E-3046-84E1-4D4B7CB81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Text Box 6">
              <a:extLst>
                <a:ext uri="{FF2B5EF4-FFF2-40B4-BE49-F238E27FC236}">
                  <a16:creationId xmlns:a16="http://schemas.microsoft.com/office/drawing/2014/main" id="{BDAD48EC-CFC5-B043-B0CD-F169D6BC59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64" name="Group 8">
            <a:extLst>
              <a:ext uri="{FF2B5EF4-FFF2-40B4-BE49-F238E27FC236}">
                <a16:creationId xmlns:a16="http://schemas.microsoft.com/office/drawing/2014/main" id="{09067891-640F-E947-822E-7FDA211CAF94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65" name="Oval 9">
              <a:extLst>
                <a:ext uri="{FF2B5EF4-FFF2-40B4-BE49-F238E27FC236}">
                  <a16:creationId xmlns:a16="http://schemas.microsoft.com/office/drawing/2014/main" id="{4FA33271-A4A3-0440-BB3A-9A60D4C0D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Text Box 10">
              <a:extLst>
                <a:ext uri="{FF2B5EF4-FFF2-40B4-BE49-F238E27FC236}">
                  <a16:creationId xmlns:a16="http://schemas.microsoft.com/office/drawing/2014/main" id="{BA77984E-1773-ED4B-9EF1-2F89A7DC4F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Text Box 11">
              <a:extLst>
                <a:ext uri="{FF2B5EF4-FFF2-40B4-BE49-F238E27FC236}">
                  <a16:creationId xmlns:a16="http://schemas.microsoft.com/office/drawing/2014/main" id="{1FA80E80-1B60-1443-974D-7C24A465B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68" name="Group 12">
            <a:extLst>
              <a:ext uri="{FF2B5EF4-FFF2-40B4-BE49-F238E27FC236}">
                <a16:creationId xmlns:a16="http://schemas.microsoft.com/office/drawing/2014/main" id="{226F0A91-8DF2-9844-B951-C4CEFC0449BF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69" name="Oval 13">
              <a:extLst>
                <a:ext uri="{FF2B5EF4-FFF2-40B4-BE49-F238E27FC236}">
                  <a16:creationId xmlns:a16="http://schemas.microsoft.com/office/drawing/2014/main" id="{04C4A5EC-BAC4-1D4B-9051-01E0EEBE4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Text Box 14">
              <a:extLst>
                <a:ext uri="{FF2B5EF4-FFF2-40B4-BE49-F238E27FC236}">
                  <a16:creationId xmlns:a16="http://schemas.microsoft.com/office/drawing/2014/main" id="{F60A9B8D-DFF2-0947-99C8-C7F877482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Text Box 15">
              <a:extLst>
                <a:ext uri="{FF2B5EF4-FFF2-40B4-BE49-F238E27FC236}">
                  <a16:creationId xmlns:a16="http://schemas.microsoft.com/office/drawing/2014/main" id="{FF004FBF-2D18-9146-AB80-EB0F5C4904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72" name="Text Box 30">
            <a:extLst>
              <a:ext uri="{FF2B5EF4-FFF2-40B4-BE49-F238E27FC236}">
                <a16:creationId xmlns:a16="http://schemas.microsoft.com/office/drawing/2014/main" id="{3474B1BF-884B-344D-8A25-2A3B558D8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73" name="Group 61">
            <a:extLst>
              <a:ext uri="{FF2B5EF4-FFF2-40B4-BE49-F238E27FC236}">
                <a16:creationId xmlns:a16="http://schemas.microsoft.com/office/drawing/2014/main" id="{8B46F955-C8DA-4F49-A091-12CCC1D8F2F1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74" name="Oval 29">
              <a:extLst>
                <a:ext uri="{FF2B5EF4-FFF2-40B4-BE49-F238E27FC236}">
                  <a16:creationId xmlns:a16="http://schemas.microsoft.com/office/drawing/2014/main" id="{104E9B71-A9A1-7D48-AB57-DEF209358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5" name="Text Box 31">
              <a:extLst>
                <a:ext uri="{FF2B5EF4-FFF2-40B4-BE49-F238E27FC236}">
                  <a16:creationId xmlns:a16="http://schemas.microsoft.com/office/drawing/2014/main" id="{EEABCE3D-C3A5-944E-A2B0-BDDDB5EA1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76" name="Line 53">
            <a:extLst>
              <a:ext uri="{FF2B5EF4-FFF2-40B4-BE49-F238E27FC236}">
                <a16:creationId xmlns:a16="http://schemas.microsoft.com/office/drawing/2014/main" id="{FBC87052-8958-6041-BF53-B0E83326B9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" name="Line 54">
            <a:extLst>
              <a:ext uri="{FF2B5EF4-FFF2-40B4-BE49-F238E27FC236}">
                <a16:creationId xmlns:a16="http://schemas.microsoft.com/office/drawing/2014/main" id="{641693AB-0CF2-8740-8C30-356EB3C482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" name="Line 55">
            <a:extLst>
              <a:ext uri="{FF2B5EF4-FFF2-40B4-BE49-F238E27FC236}">
                <a16:creationId xmlns:a16="http://schemas.microsoft.com/office/drawing/2014/main" id="{8442E89E-1FA7-914A-838D-278BBC145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" name="Line 56">
            <a:extLst>
              <a:ext uri="{FF2B5EF4-FFF2-40B4-BE49-F238E27FC236}">
                <a16:creationId xmlns:a16="http://schemas.microsoft.com/office/drawing/2014/main" id="{96A0B62A-C102-1C4B-BAEA-E68AE7E7E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" name="Line 57">
            <a:extLst>
              <a:ext uri="{FF2B5EF4-FFF2-40B4-BE49-F238E27FC236}">
                <a16:creationId xmlns:a16="http://schemas.microsoft.com/office/drawing/2014/main" id="{4F3044FA-04DB-8543-8AA6-769143C43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" name="Line 58">
            <a:extLst>
              <a:ext uri="{FF2B5EF4-FFF2-40B4-BE49-F238E27FC236}">
                <a16:creationId xmlns:a16="http://schemas.microsoft.com/office/drawing/2014/main" id="{2B870B8D-74F3-8844-8581-BAFD27D5F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" name="Line 59">
            <a:extLst>
              <a:ext uri="{FF2B5EF4-FFF2-40B4-BE49-F238E27FC236}">
                <a16:creationId xmlns:a16="http://schemas.microsoft.com/office/drawing/2014/main" id="{09A911BC-EBDF-F54A-8C02-ECA37700F0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" name="Line 60">
            <a:extLst>
              <a:ext uri="{FF2B5EF4-FFF2-40B4-BE49-F238E27FC236}">
                <a16:creationId xmlns:a16="http://schemas.microsoft.com/office/drawing/2014/main" id="{9956345B-BBEB-1B48-97BC-B6710868F6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84" name="Group 62">
            <a:extLst>
              <a:ext uri="{FF2B5EF4-FFF2-40B4-BE49-F238E27FC236}">
                <a16:creationId xmlns:a16="http://schemas.microsoft.com/office/drawing/2014/main" id="{E40AA314-B749-1E4A-B4C6-750B1A9091C1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85" name="Oval 63">
              <a:extLst>
                <a:ext uri="{FF2B5EF4-FFF2-40B4-BE49-F238E27FC236}">
                  <a16:creationId xmlns:a16="http://schemas.microsoft.com/office/drawing/2014/main" id="{9814E658-49BD-3D41-B83C-AE2DF80B6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6" name="Text Box 64">
              <a:extLst>
                <a:ext uri="{FF2B5EF4-FFF2-40B4-BE49-F238E27FC236}">
                  <a16:creationId xmlns:a16="http://schemas.microsoft.com/office/drawing/2014/main" id="{2E8E21B9-796E-FB42-A723-EEDFB1097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0D85ACCD-0946-E245-99B7-D138DBA24B0C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88" name="Oval 66">
              <a:extLst>
                <a:ext uri="{FF2B5EF4-FFF2-40B4-BE49-F238E27FC236}">
                  <a16:creationId xmlns:a16="http://schemas.microsoft.com/office/drawing/2014/main" id="{C6243EDB-50A5-5942-A95D-CEAC7C382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9" name="Text Box 67">
              <a:extLst>
                <a:ext uri="{FF2B5EF4-FFF2-40B4-BE49-F238E27FC236}">
                  <a16:creationId xmlns:a16="http://schemas.microsoft.com/office/drawing/2014/main" id="{3D097982-DD5A-3E46-B26A-2F93DC105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90" name="Group 68">
            <a:extLst>
              <a:ext uri="{FF2B5EF4-FFF2-40B4-BE49-F238E27FC236}">
                <a16:creationId xmlns:a16="http://schemas.microsoft.com/office/drawing/2014/main" id="{1B938447-CFA5-AC48-B7B0-D09F4FFE49E6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91" name="Oval 69">
              <a:extLst>
                <a:ext uri="{FF2B5EF4-FFF2-40B4-BE49-F238E27FC236}">
                  <a16:creationId xmlns:a16="http://schemas.microsoft.com/office/drawing/2014/main" id="{1F085D1C-3C0A-904E-85BB-2C23CC1CD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" name="Text Box 70">
              <a:extLst>
                <a:ext uri="{FF2B5EF4-FFF2-40B4-BE49-F238E27FC236}">
                  <a16:creationId xmlns:a16="http://schemas.microsoft.com/office/drawing/2014/main" id="{CBDB9420-A6FC-BF4E-A3FC-52BE14887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93" name="Group 71">
            <a:extLst>
              <a:ext uri="{FF2B5EF4-FFF2-40B4-BE49-F238E27FC236}">
                <a16:creationId xmlns:a16="http://schemas.microsoft.com/office/drawing/2014/main" id="{CAAFF469-6BAA-D349-A41D-A45540F00868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94" name="Oval 72">
              <a:extLst>
                <a:ext uri="{FF2B5EF4-FFF2-40B4-BE49-F238E27FC236}">
                  <a16:creationId xmlns:a16="http://schemas.microsoft.com/office/drawing/2014/main" id="{B65FB386-F823-4C44-9C4A-79A1BF314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" name="Text Box 73">
              <a:extLst>
                <a:ext uri="{FF2B5EF4-FFF2-40B4-BE49-F238E27FC236}">
                  <a16:creationId xmlns:a16="http://schemas.microsoft.com/office/drawing/2014/main" id="{89C073DF-FB10-AE45-9EB4-AEE5EF13A8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96" name="Group 74">
            <a:extLst>
              <a:ext uri="{FF2B5EF4-FFF2-40B4-BE49-F238E27FC236}">
                <a16:creationId xmlns:a16="http://schemas.microsoft.com/office/drawing/2014/main" id="{00D9E00B-3E7C-794D-B5E8-98A760F5F6DB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97" name="Oval 75">
              <a:extLst>
                <a:ext uri="{FF2B5EF4-FFF2-40B4-BE49-F238E27FC236}">
                  <a16:creationId xmlns:a16="http://schemas.microsoft.com/office/drawing/2014/main" id="{B2A78D53-D67E-B645-973C-BF7561D5F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8" name="Text Box 76">
              <a:extLst>
                <a:ext uri="{FF2B5EF4-FFF2-40B4-BE49-F238E27FC236}">
                  <a16:creationId xmlns:a16="http://schemas.microsoft.com/office/drawing/2014/main" id="{EF5CCC5F-8596-6048-85C8-1E863052F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99" name="Group 77">
            <a:extLst>
              <a:ext uri="{FF2B5EF4-FFF2-40B4-BE49-F238E27FC236}">
                <a16:creationId xmlns:a16="http://schemas.microsoft.com/office/drawing/2014/main" id="{E6270DAE-0500-B246-A3B3-D422148053F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100" name="Oval 78">
              <a:extLst>
                <a:ext uri="{FF2B5EF4-FFF2-40B4-BE49-F238E27FC236}">
                  <a16:creationId xmlns:a16="http://schemas.microsoft.com/office/drawing/2014/main" id="{39A15857-4C05-6E43-A7F3-B01E3A65D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" name="Text Box 79">
              <a:extLst>
                <a:ext uri="{FF2B5EF4-FFF2-40B4-BE49-F238E27FC236}">
                  <a16:creationId xmlns:a16="http://schemas.microsoft.com/office/drawing/2014/main" id="{E3C81E8E-8809-BA4C-9F9A-D274DCA5C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102" name="Line 52">
            <a:extLst>
              <a:ext uri="{FF2B5EF4-FFF2-40B4-BE49-F238E27FC236}">
                <a16:creationId xmlns:a16="http://schemas.microsoft.com/office/drawing/2014/main" id="{AABBF3CB-2220-A942-B620-3409311360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98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E4672-5C22-0E45-A7FD-858691FAD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27F186C-60E9-B54E-8BBE-AA00D729AD33}"/>
              </a:ext>
            </a:extLst>
          </p:cNvPr>
          <p:cNvSpPr txBox="1"/>
          <p:nvPr/>
        </p:nvSpPr>
        <p:spPr>
          <a:xfrm>
            <a:off x="264461" y="2152471"/>
            <a:ext cx="44390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Level/depth of node: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Root is 0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Level(child) = 1 + level(parent)</a:t>
            </a:r>
          </a:p>
          <a:p>
            <a:pPr marL="342900" indent="-342900">
              <a:buFontTx/>
              <a:buChar char="-"/>
            </a:pPr>
            <a:endParaRPr lang="en-US" sz="2400" dirty="0"/>
          </a:p>
          <a:p>
            <a:r>
              <a:rPr lang="en-US" sz="2400" dirty="0"/>
              <a:t>(also: length of path from root to node)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CCA4535-9EA8-4440-983C-3AA80A1C5898}"/>
              </a:ext>
            </a:extLst>
          </p:cNvPr>
          <p:cNvSpPr txBox="1"/>
          <p:nvPr/>
        </p:nvSpPr>
        <p:spPr>
          <a:xfrm>
            <a:off x="55870" y="4858048"/>
            <a:ext cx="3180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depth of G?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166F03F-4C59-B844-ABC1-3328C0FA3BEA}"/>
              </a:ext>
            </a:extLst>
          </p:cNvPr>
          <p:cNvSpPr txBox="1"/>
          <p:nvPr/>
        </p:nvSpPr>
        <p:spPr>
          <a:xfrm>
            <a:off x="577996" y="5549481"/>
            <a:ext cx="35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  <p:grpSp>
        <p:nvGrpSpPr>
          <p:cNvPr id="60" name="Group 7">
            <a:extLst>
              <a:ext uri="{FF2B5EF4-FFF2-40B4-BE49-F238E27FC236}">
                <a16:creationId xmlns:a16="http://schemas.microsoft.com/office/drawing/2014/main" id="{E3920C15-5244-6044-98C5-549FF624730C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E908C20-65E1-DB43-A9C5-A5E733733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Text Box 5">
              <a:extLst>
                <a:ext uri="{FF2B5EF4-FFF2-40B4-BE49-F238E27FC236}">
                  <a16:creationId xmlns:a16="http://schemas.microsoft.com/office/drawing/2014/main" id="{B4C0B472-725E-3046-84E1-4D4B7CB81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Text Box 6">
              <a:extLst>
                <a:ext uri="{FF2B5EF4-FFF2-40B4-BE49-F238E27FC236}">
                  <a16:creationId xmlns:a16="http://schemas.microsoft.com/office/drawing/2014/main" id="{BDAD48EC-CFC5-B043-B0CD-F169D6BC59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64" name="Group 8">
            <a:extLst>
              <a:ext uri="{FF2B5EF4-FFF2-40B4-BE49-F238E27FC236}">
                <a16:creationId xmlns:a16="http://schemas.microsoft.com/office/drawing/2014/main" id="{09067891-640F-E947-822E-7FDA211CAF94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65" name="Oval 9">
              <a:extLst>
                <a:ext uri="{FF2B5EF4-FFF2-40B4-BE49-F238E27FC236}">
                  <a16:creationId xmlns:a16="http://schemas.microsoft.com/office/drawing/2014/main" id="{4FA33271-A4A3-0440-BB3A-9A60D4C0D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Text Box 10">
              <a:extLst>
                <a:ext uri="{FF2B5EF4-FFF2-40B4-BE49-F238E27FC236}">
                  <a16:creationId xmlns:a16="http://schemas.microsoft.com/office/drawing/2014/main" id="{BA77984E-1773-ED4B-9EF1-2F89A7DC4F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Text Box 11">
              <a:extLst>
                <a:ext uri="{FF2B5EF4-FFF2-40B4-BE49-F238E27FC236}">
                  <a16:creationId xmlns:a16="http://schemas.microsoft.com/office/drawing/2014/main" id="{1FA80E80-1B60-1443-974D-7C24A465B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68" name="Group 12">
            <a:extLst>
              <a:ext uri="{FF2B5EF4-FFF2-40B4-BE49-F238E27FC236}">
                <a16:creationId xmlns:a16="http://schemas.microsoft.com/office/drawing/2014/main" id="{226F0A91-8DF2-9844-B951-C4CEFC0449BF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69" name="Oval 13">
              <a:extLst>
                <a:ext uri="{FF2B5EF4-FFF2-40B4-BE49-F238E27FC236}">
                  <a16:creationId xmlns:a16="http://schemas.microsoft.com/office/drawing/2014/main" id="{04C4A5EC-BAC4-1D4B-9051-01E0EEBE4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Text Box 14">
              <a:extLst>
                <a:ext uri="{FF2B5EF4-FFF2-40B4-BE49-F238E27FC236}">
                  <a16:creationId xmlns:a16="http://schemas.microsoft.com/office/drawing/2014/main" id="{F60A9B8D-DFF2-0947-99C8-C7F877482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Text Box 15">
              <a:extLst>
                <a:ext uri="{FF2B5EF4-FFF2-40B4-BE49-F238E27FC236}">
                  <a16:creationId xmlns:a16="http://schemas.microsoft.com/office/drawing/2014/main" id="{FF004FBF-2D18-9146-AB80-EB0F5C4904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72" name="Text Box 30">
            <a:extLst>
              <a:ext uri="{FF2B5EF4-FFF2-40B4-BE49-F238E27FC236}">
                <a16:creationId xmlns:a16="http://schemas.microsoft.com/office/drawing/2014/main" id="{3474B1BF-884B-344D-8A25-2A3B558D8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73" name="Group 61">
            <a:extLst>
              <a:ext uri="{FF2B5EF4-FFF2-40B4-BE49-F238E27FC236}">
                <a16:creationId xmlns:a16="http://schemas.microsoft.com/office/drawing/2014/main" id="{8B46F955-C8DA-4F49-A091-12CCC1D8F2F1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74" name="Oval 29">
              <a:extLst>
                <a:ext uri="{FF2B5EF4-FFF2-40B4-BE49-F238E27FC236}">
                  <a16:creationId xmlns:a16="http://schemas.microsoft.com/office/drawing/2014/main" id="{104E9B71-A9A1-7D48-AB57-DEF209358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5" name="Text Box 31">
              <a:extLst>
                <a:ext uri="{FF2B5EF4-FFF2-40B4-BE49-F238E27FC236}">
                  <a16:creationId xmlns:a16="http://schemas.microsoft.com/office/drawing/2014/main" id="{EEABCE3D-C3A5-944E-A2B0-BDDDB5EA1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76" name="Line 53">
            <a:extLst>
              <a:ext uri="{FF2B5EF4-FFF2-40B4-BE49-F238E27FC236}">
                <a16:creationId xmlns:a16="http://schemas.microsoft.com/office/drawing/2014/main" id="{FBC87052-8958-6041-BF53-B0E83326B9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" name="Line 54">
            <a:extLst>
              <a:ext uri="{FF2B5EF4-FFF2-40B4-BE49-F238E27FC236}">
                <a16:creationId xmlns:a16="http://schemas.microsoft.com/office/drawing/2014/main" id="{641693AB-0CF2-8740-8C30-356EB3C482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" name="Line 55">
            <a:extLst>
              <a:ext uri="{FF2B5EF4-FFF2-40B4-BE49-F238E27FC236}">
                <a16:creationId xmlns:a16="http://schemas.microsoft.com/office/drawing/2014/main" id="{8442E89E-1FA7-914A-838D-278BBC145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" name="Line 56">
            <a:extLst>
              <a:ext uri="{FF2B5EF4-FFF2-40B4-BE49-F238E27FC236}">
                <a16:creationId xmlns:a16="http://schemas.microsoft.com/office/drawing/2014/main" id="{96A0B62A-C102-1C4B-BAEA-E68AE7E7E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" name="Line 57">
            <a:extLst>
              <a:ext uri="{FF2B5EF4-FFF2-40B4-BE49-F238E27FC236}">
                <a16:creationId xmlns:a16="http://schemas.microsoft.com/office/drawing/2014/main" id="{4F3044FA-04DB-8543-8AA6-769143C43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" name="Line 58">
            <a:extLst>
              <a:ext uri="{FF2B5EF4-FFF2-40B4-BE49-F238E27FC236}">
                <a16:creationId xmlns:a16="http://schemas.microsoft.com/office/drawing/2014/main" id="{2B870B8D-74F3-8844-8581-BAFD27D5F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" name="Line 59">
            <a:extLst>
              <a:ext uri="{FF2B5EF4-FFF2-40B4-BE49-F238E27FC236}">
                <a16:creationId xmlns:a16="http://schemas.microsoft.com/office/drawing/2014/main" id="{09A911BC-EBDF-F54A-8C02-ECA37700F0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" name="Line 60">
            <a:extLst>
              <a:ext uri="{FF2B5EF4-FFF2-40B4-BE49-F238E27FC236}">
                <a16:creationId xmlns:a16="http://schemas.microsoft.com/office/drawing/2014/main" id="{9956345B-BBEB-1B48-97BC-B6710868F6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84" name="Group 62">
            <a:extLst>
              <a:ext uri="{FF2B5EF4-FFF2-40B4-BE49-F238E27FC236}">
                <a16:creationId xmlns:a16="http://schemas.microsoft.com/office/drawing/2014/main" id="{E40AA314-B749-1E4A-B4C6-750B1A9091C1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85" name="Oval 63">
              <a:extLst>
                <a:ext uri="{FF2B5EF4-FFF2-40B4-BE49-F238E27FC236}">
                  <a16:creationId xmlns:a16="http://schemas.microsoft.com/office/drawing/2014/main" id="{9814E658-49BD-3D41-B83C-AE2DF80B6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6" name="Text Box 64">
              <a:extLst>
                <a:ext uri="{FF2B5EF4-FFF2-40B4-BE49-F238E27FC236}">
                  <a16:creationId xmlns:a16="http://schemas.microsoft.com/office/drawing/2014/main" id="{2E8E21B9-796E-FB42-A723-EEDFB1097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0D85ACCD-0946-E245-99B7-D138DBA24B0C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88" name="Oval 66">
              <a:extLst>
                <a:ext uri="{FF2B5EF4-FFF2-40B4-BE49-F238E27FC236}">
                  <a16:creationId xmlns:a16="http://schemas.microsoft.com/office/drawing/2014/main" id="{C6243EDB-50A5-5942-A95D-CEAC7C382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9" name="Text Box 67">
              <a:extLst>
                <a:ext uri="{FF2B5EF4-FFF2-40B4-BE49-F238E27FC236}">
                  <a16:creationId xmlns:a16="http://schemas.microsoft.com/office/drawing/2014/main" id="{3D097982-DD5A-3E46-B26A-2F93DC105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90" name="Group 68">
            <a:extLst>
              <a:ext uri="{FF2B5EF4-FFF2-40B4-BE49-F238E27FC236}">
                <a16:creationId xmlns:a16="http://schemas.microsoft.com/office/drawing/2014/main" id="{1B938447-CFA5-AC48-B7B0-D09F4FFE49E6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91" name="Oval 69">
              <a:extLst>
                <a:ext uri="{FF2B5EF4-FFF2-40B4-BE49-F238E27FC236}">
                  <a16:creationId xmlns:a16="http://schemas.microsoft.com/office/drawing/2014/main" id="{1F085D1C-3C0A-904E-85BB-2C23CC1CD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2" name="Text Box 70">
              <a:extLst>
                <a:ext uri="{FF2B5EF4-FFF2-40B4-BE49-F238E27FC236}">
                  <a16:creationId xmlns:a16="http://schemas.microsoft.com/office/drawing/2014/main" id="{CBDB9420-A6FC-BF4E-A3FC-52BE14887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93" name="Group 71">
            <a:extLst>
              <a:ext uri="{FF2B5EF4-FFF2-40B4-BE49-F238E27FC236}">
                <a16:creationId xmlns:a16="http://schemas.microsoft.com/office/drawing/2014/main" id="{CAAFF469-6BAA-D349-A41D-A45540F00868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94" name="Oval 72">
              <a:extLst>
                <a:ext uri="{FF2B5EF4-FFF2-40B4-BE49-F238E27FC236}">
                  <a16:creationId xmlns:a16="http://schemas.microsoft.com/office/drawing/2014/main" id="{B65FB386-F823-4C44-9C4A-79A1BF314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" name="Text Box 73">
              <a:extLst>
                <a:ext uri="{FF2B5EF4-FFF2-40B4-BE49-F238E27FC236}">
                  <a16:creationId xmlns:a16="http://schemas.microsoft.com/office/drawing/2014/main" id="{89C073DF-FB10-AE45-9EB4-AEE5EF13A8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96" name="Group 74">
            <a:extLst>
              <a:ext uri="{FF2B5EF4-FFF2-40B4-BE49-F238E27FC236}">
                <a16:creationId xmlns:a16="http://schemas.microsoft.com/office/drawing/2014/main" id="{00D9E00B-3E7C-794D-B5E8-98A760F5F6DB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97" name="Oval 75">
              <a:extLst>
                <a:ext uri="{FF2B5EF4-FFF2-40B4-BE49-F238E27FC236}">
                  <a16:creationId xmlns:a16="http://schemas.microsoft.com/office/drawing/2014/main" id="{B2A78D53-D67E-B645-973C-BF7561D5F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8" name="Text Box 76">
              <a:extLst>
                <a:ext uri="{FF2B5EF4-FFF2-40B4-BE49-F238E27FC236}">
                  <a16:creationId xmlns:a16="http://schemas.microsoft.com/office/drawing/2014/main" id="{EF5CCC5F-8596-6048-85C8-1E863052F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99" name="Group 77">
            <a:extLst>
              <a:ext uri="{FF2B5EF4-FFF2-40B4-BE49-F238E27FC236}">
                <a16:creationId xmlns:a16="http://schemas.microsoft.com/office/drawing/2014/main" id="{E6270DAE-0500-B246-A3B3-D422148053F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100" name="Oval 78">
              <a:extLst>
                <a:ext uri="{FF2B5EF4-FFF2-40B4-BE49-F238E27FC236}">
                  <a16:creationId xmlns:a16="http://schemas.microsoft.com/office/drawing/2014/main" id="{39A15857-4C05-6E43-A7F3-B01E3A65D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" name="Text Box 79">
              <a:extLst>
                <a:ext uri="{FF2B5EF4-FFF2-40B4-BE49-F238E27FC236}">
                  <a16:creationId xmlns:a16="http://schemas.microsoft.com/office/drawing/2014/main" id="{E3C81E8E-8809-BA4C-9F9A-D274DCA5C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102" name="Line 52">
            <a:extLst>
              <a:ext uri="{FF2B5EF4-FFF2-40B4-BE49-F238E27FC236}">
                <a16:creationId xmlns:a16="http://schemas.microsoft.com/office/drawing/2014/main" id="{AABBF3CB-2220-A942-B620-3409311360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243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E4672-5C22-0E45-A7FD-858691FAD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5ED2E408-4382-CA46-B876-C9C6077054B5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96C66D8-95AE-674E-9DA5-790D7F83B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8FD82259-7565-6A40-A774-658DA367A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2B148990-A537-5344-9F97-6FADCAD8D7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59EE5CE-6116-874A-B75D-724AFB1665A7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9865FEBC-2989-C741-B7D1-71DDCE176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0F01AD09-9A99-8142-98D3-2AD8EB3FB3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3336ABC5-6973-8A49-BF47-AC563A349D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ABC91479-AFA9-9745-9FB8-E0695ECBA00E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5D19BEC2-321C-0047-979D-F973AEB4B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C9278E6A-F1D2-A44D-A387-74CA5178A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D01DF5B-845B-7A49-8F6F-DECB0F89A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F5EC7A26-B4C3-634A-8707-0D1C10B53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8C085B1F-3540-0942-B3B5-13D478E50708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5B4B9007-C5A6-C846-8A89-DE727298A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B5649FBC-E0E6-A04A-A083-4FDE8AFFCD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20" name="Line 52">
            <a:extLst>
              <a:ext uri="{FF2B5EF4-FFF2-40B4-BE49-F238E27FC236}">
                <a16:creationId xmlns:a16="http://schemas.microsoft.com/office/drawing/2014/main" id="{1BF601DA-DBDA-9C4E-8254-FD6916AAC4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3">
            <a:extLst>
              <a:ext uri="{FF2B5EF4-FFF2-40B4-BE49-F238E27FC236}">
                <a16:creationId xmlns:a16="http://schemas.microsoft.com/office/drawing/2014/main" id="{EEC7DB6C-58DC-0148-990F-2314CF13AD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4592D6F3-4FAF-E44C-BDAB-6CF119949B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19C60B30-D7BA-1040-BB33-6C80C6C26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4668C1F2-0204-0649-ABDF-D35218A6A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6BEB95F9-926D-5C45-9217-822FEA0921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BD359931-8E51-F440-836E-154F839211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CF36E865-210E-A844-8904-4A09B5415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07C87164-208F-7445-B485-9E6828D223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FE301EF7-EA11-CA4B-8184-AC0DC83DBFEC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24A9DCA1-9055-1F4F-8ABC-A5F1A75DB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9A62DD78-BC76-AB48-947E-56829AC8A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EE1B5D6E-3855-0E4C-A39E-0EF4FCCDC04F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7F8F4424-779C-5D44-BCE2-88F51C864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22A93CD9-33F6-2F4E-BA5A-695597138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3F0AB513-BDD7-734F-B0CE-49281823C051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576FDAC3-6B91-8B4B-8B53-FFB782AB3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8FABB1D1-137A-614B-A31C-D649EA0C10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46FAA54E-82A3-7946-854E-E63046D91B21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C7379939-26D8-4B4D-AE50-CA3CAB805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58E000FB-31E2-634E-838D-281E7274EB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CC514BF6-62A9-6047-890F-A5569BE72E66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21910D9D-770D-FF4E-8BAF-D47BFE7B9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EF9B33B7-BD9B-FB4C-B881-257AF7E2A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BDA9A0B9-D646-174A-9C40-546AAD9C2B82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B34EB9F4-4651-8D46-93BA-CF1EFB3C7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43A3B473-5B78-3044-9596-D4E030DA5F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sp>
        <p:nvSpPr>
          <p:cNvPr id="51" name="Line 55">
            <a:extLst>
              <a:ext uri="{FF2B5EF4-FFF2-40B4-BE49-F238E27FC236}">
                <a16:creationId xmlns:a16="http://schemas.microsoft.com/office/drawing/2014/main" id="{E39447E5-4159-7F43-BA7D-3C86C5A63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847" y="4357687"/>
            <a:ext cx="628650" cy="7398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2" name="Group 65">
            <a:extLst>
              <a:ext uri="{FF2B5EF4-FFF2-40B4-BE49-F238E27FC236}">
                <a16:creationId xmlns:a16="http://schemas.microsoft.com/office/drawing/2014/main" id="{759FDDDD-F65F-0B47-805A-1C1F38476202}"/>
              </a:ext>
            </a:extLst>
          </p:cNvPr>
          <p:cNvGrpSpPr>
            <a:grpSpLocks/>
          </p:cNvGrpSpPr>
          <p:nvPr/>
        </p:nvGrpSpPr>
        <p:grpSpPr bwMode="auto">
          <a:xfrm>
            <a:off x="5648163" y="5115333"/>
            <a:ext cx="685800" cy="457200"/>
            <a:chOff x="960" y="2352"/>
            <a:chExt cx="432" cy="288"/>
          </a:xfrm>
        </p:grpSpPr>
        <p:sp>
          <p:nvSpPr>
            <p:cNvPr id="53" name="Oval 66">
              <a:extLst>
                <a:ext uri="{FF2B5EF4-FFF2-40B4-BE49-F238E27FC236}">
                  <a16:creationId xmlns:a16="http://schemas.microsoft.com/office/drawing/2014/main" id="{CE1E9562-5257-3A4D-BAB4-40ECF715F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Text Box 67">
              <a:extLst>
                <a:ext uri="{FF2B5EF4-FFF2-40B4-BE49-F238E27FC236}">
                  <a16:creationId xmlns:a16="http://schemas.microsoft.com/office/drawing/2014/main" id="{A714A4E2-7A8D-9D44-AEEA-F818A3A11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  <p:pic>
        <p:nvPicPr>
          <p:cNvPr id="1026" name="Picture 2" descr="How to Draw a Cartoon Tree | Easy Step by Step Drawing Guides | Cartoon  trees, Tree drawing for kids, Tree drawing">
            <a:extLst>
              <a:ext uri="{FF2B5EF4-FFF2-40B4-BE49-F238E27FC236}">
                <a16:creationId xmlns:a16="http://schemas.microsoft.com/office/drawing/2014/main" id="{86B0D727-CF8F-A54D-9F1E-FF9C4E08A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13695" y="2536848"/>
            <a:ext cx="3468588" cy="306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A6C55A0C-F3A2-9A4B-BB7D-3C9AA763FA5F}"/>
              </a:ext>
            </a:extLst>
          </p:cNvPr>
          <p:cNvSpPr txBox="1"/>
          <p:nvPr/>
        </p:nvSpPr>
        <p:spPr>
          <a:xfrm>
            <a:off x="3341613" y="3464867"/>
            <a:ext cx="672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root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738018B-8DBC-3841-86BA-73BAE788A7C3}"/>
              </a:ext>
            </a:extLst>
          </p:cNvPr>
          <p:cNvSpPr txBox="1"/>
          <p:nvPr/>
        </p:nvSpPr>
        <p:spPr>
          <a:xfrm>
            <a:off x="3012656" y="4791756"/>
            <a:ext cx="1013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leaves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422A824-5FB2-BD42-8895-E3D9CABCDECC}"/>
              </a:ext>
            </a:extLst>
          </p:cNvPr>
          <p:cNvSpPr/>
          <p:nvPr/>
        </p:nvSpPr>
        <p:spPr>
          <a:xfrm>
            <a:off x="52146" y="4056527"/>
            <a:ext cx="3012656" cy="1520360"/>
          </a:xfrm>
          <a:prstGeom prst="rect">
            <a:avLst/>
          </a:prstGeom>
          <a:solidFill>
            <a:srgbClr val="7030A0">
              <a:alpha val="33725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650A000-E26E-424F-979C-4270BDB25D03}"/>
              </a:ext>
            </a:extLst>
          </p:cNvPr>
          <p:cNvSpPr/>
          <p:nvPr/>
        </p:nvSpPr>
        <p:spPr>
          <a:xfrm>
            <a:off x="4100941" y="5008437"/>
            <a:ext cx="3165056" cy="782763"/>
          </a:xfrm>
          <a:prstGeom prst="rect">
            <a:avLst/>
          </a:prstGeom>
          <a:solidFill>
            <a:srgbClr val="7030A0">
              <a:alpha val="33725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76CCA3C-438A-7F4F-A23D-DCB46B6D0678}"/>
              </a:ext>
            </a:extLst>
          </p:cNvPr>
          <p:cNvSpPr/>
          <p:nvPr/>
        </p:nvSpPr>
        <p:spPr>
          <a:xfrm>
            <a:off x="6857874" y="3749286"/>
            <a:ext cx="2160723" cy="782763"/>
          </a:xfrm>
          <a:prstGeom prst="rect">
            <a:avLst/>
          </a:prstGeom>
          <a:solidFill>
            <a:srgbClr val="7030A0">
              <a:alpha val="33725"/>
            </a:srgbClr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E33EEE7-59A3-9E4A-9F80-9BC45F8F6913}"/>
              </a:ext>
            </a:extLst>
          </p:cNvPr>
          <p:cNvCxnSpPr>
            <a:cxnSpLocks/>
            <a:stCxn id="55" idx="3"/>
            <a:endCxn id="6" idx="1"/>
          </p:cNvCxnSpPr>
          <p:nvPr/>
        </p:nvCxnSpPr>
        <p:spPr>
          <a:xfrm flipV="1">
            <a:off x="4013848" y="2255045"/>
            <a:ext cx="2413949" cy="1440655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D070C48-ED2B-3847-AE2D-8BDFED64200C}"/>
              </a:ext>
            </a:extLst>
          </p:cNvPr>
          <p:cNvCxnSpPr>
            <a:cxnSpLocks/>
          </p:cNvCxnSpPr>
          <p:nvPr/>
        </p:nvCxnSpPr>
        <p:spPr>
          <a:xfrm flipH="1" flipV="1">
            <a:off x="2281449" y="3071844"/>
            <a:ext cx="1060164" cy="632597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2603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E4672-5C22-0E45-A7FD-858691FAD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27F186C-60E9-B54E-8BBE-AA00D729AD33}"/>
              </a:ext>
            </a:extLst>
          </p:cNvPr>
          <p:cNvSpPr txBox="1"/>
          <p:nvPr/>
        </p:nvSpPr>
        <p:spPr>
          <a:xfrm>
            <a:off x="264461" y="2152471"/>
            <a:ext cx="4677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Height of node: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Leaf is 0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h(node) = max height of children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CCA4535-9EA8-4440-983C-3AA80A1C5898}"/>
              </a:ext>
            </a:extLst>
          </p:cNvPr>
          <p:cNvSpPr txBox="1"/>
          <p:nvPr/>
        </p:nvSpPr>
        <p:spPr>
          <a:xfrm>
            <a:off x="55870" y="4858048"/>
            <a:ext cx="316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height of C?</a:t>
            </a:r>
          </a:p>
        </p:txBody>
      </p:sp>
      <p:grpSp>
        <p:nvGrpSpPr>
          <p:cNvPr id="60" name="Group 7">
            <a:extLst>
              <a:ext uri="{FF2B5EF4-FFF2-40B4-BE49-F238E27FC236}">
                <a16:creationId xmlns:a16="http://schemas.microsoft.com/office/drawing/2014/main" id="{E3920C15-5244-6044-98C5-549FF624730C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E908C20-65E1-DB43-A9C5-A5E733733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Text Box 5">
              <a:extLst>
                <a:ext uri="{FF2B5EF4-FFF2-40B4-BE49-F238E27FC236}">
                  <a16:creationId xmlns:a16="http://schemas.microsoft.com/office/drawing/2014/main" id="{B4C0B472-725E-3046-84E1-4D4B7CB81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Text Box 6">
              <a:extLst>
                <a:ext uri="{FF2B5EF4-FFF2-40B4-BE49-F238E27FC236}">
                  <a16:creationId xmlns:a16="http://schemas.microsoft.com/office/drawing/2014/main" id="{BDAD48EC-CFC5-B043-B0CD-F169D6BC59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64" name="Group 8">
            <a:extLst>
              <a:ext uri="{FF2B5EF4-FFF2-40B4-BE49-F238E27FC236}">
                <a16:creationId xmlns:a16="http://schemas.microsoft.com/office/drawing/2014/main" id="{09067891-640F-E947-822E-7FDA211CAF94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65" name="Oval 9">
              <a:extLst>
                <a:ext uri="{FF2B5EF4-FFF2-40B4-BE49-F238E27FC236}">
                  <a16:creationId xmlns:a16="http://schemas.microsoft.com/office/drawing/2014/main" id="{4FA33271-A4A3-0440-BB3A-9A60D4C0D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Text Box 10">
              <a:extLst>
                <a:ext uri="{FF2B5EF4-FFF2-40B4-BE49-F238E27FC236}">
                  <a16:creationId xmlns:a16="http://schemas.microsoft.com/office/drawing/2014/main" id="{BA77984E-1773-ED4B-9EF1-2F89A7DC4F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Text Box 11">
              <a:extLst>
                <a:ext uri="{FF2B5EF4-FFF2-40B4-BE49-F238E27FC236}">
                  <a16:creationId xmlns:a16="http://schemas.microsoft.com/office/drawing/2014/main" id="{1FA80E80-1B60-1443-974D-7C24A465B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68" name="Group 12">
            <a:extLst>
              <a:ext uri="{FF2B5EF4-FFF2-40B4-BE49-F238E27FC236}">
                <a16:creationId xmlns:a16="http://schemas.microsoft.com/office/drawing/2014/main" id="{226F0A91-8DF2-9844-B951-C4CEFC0449BF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69" name="Oval 13">
              <a:extLst>
                <a:ext uri="{FF2B5EF4-FFF2-40B4-BE49-F238E27FC236}">
                  <a16:creationId xmlns:a16="http://schemas.microsoft.com/office/drawing/2014/main" id="{04C4A5EC-BAC4-1D4B-9051-01E0EEBE4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Text Box 14">
              <a:extLst>
                <a:ext uri="{FF2B5EF4-FFF2-40B4-BE49-F238E27FC236}">
                  <a16:creationId xmlns:a16="http://schemas.microsoft.com/office/drawing/2014/main" id="{F60A9B8D-DFF2-0947-99C8-C7F877482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Text Box 15">
              <a:extLst>
                <a:ext uri="{FF2B5EF4-FFF2-40B4-BE49-F238E27FC236}">
                  <a16:creationId xmlns:a16="http://schemas.microsoft.com/office/drawing/2014/main" id="{FF004FBF-2D18-9146-AB80-EB0F5C4904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72" name="Text Box 30">
            <a:extLst>
              <a:ext uri="{FF2B5EF4-FFF2-40B4-BE49-F238E27FC236}">
                <a16:creationId xmlns:a16="http://schemas.microsoft.com/office/drawing/2014/main" id="{3474B1BF-884B-344D-8A25-2A3B558D8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73" name="Group 61">
            <a:extLst>
              <a:ext uri="{FF2B5EF4-FFF2-40B4-BE49-F238E27FC236}">
                <a16:creationId xmlns:a16="http://schemas.microsoft.com/office/drawing/2014/main" id="{8B46F955-C8DA-4F49-A091-12CCC1D8F2F1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74" name="Oval 29">
              <a:extLst>
                <a:ext uri="{FF2B5EF4-FFF2-40B4-BE49-F238E27FC236}">
                  <a16:creationId xmlns:a16="http://schemas.microsoft.com/office/drawing/2014/main" id="{104E9B71-A9A1-7D48-AB57-DEF209358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5" name="Text Box 31">
              <a:extLst>
                <a:ext uri="{FF2B5EF4-FFF2-40B4-BE49-F238E27FC236}">
                  <a16:creationId xmlns:a16="http://schemas.microsoft.com/office/drawing/2014/main" id="{EEABCE3D-C3A5-944E-A2B0-BDDDB5EA1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76" name="Line 53">
            <a:extLst>
              <a:ext uri="{FF2B5EF4-FFF2-40B4-BE49-F238E27FC236}">
                <a16:creationId xmlns:a16="http://schemas.microsoft.com/office/drawing/2014/main" id="{FBC87052-8958-6041-BF53-B0E83326B9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" name="Line 54">
            <a:extLst>
              <a:ext uri="{FF2B5EF4-FFF2-40B4-BE49-F238E27FC236}">
                <a16:creationId xmlns:a16="http://schemas.microsoft.com/office/drawing/2014/main" id="{641693AB-0CF2-8740-8C30-356EB3C482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" name="Line 55">
            <a:extLst>
              <a:ext uri="{FF2B5EF4-FFF2-40B4-BE49-F238E27FC236}">
                <a16:creationId xmlns:a16="http://schemas.microsoft.com/office/drawing/2014/main" id="{8442E89E-1FA7-914A-838D-278BBC145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" name="Line 57">
            <a:extLst>
              <a:ext uri="{FF2B5EF4-FFF2-40B4-BE49-F238E27FC236}">
                <a16:creationId xmlns:a16="http://schemas.microsoft.com/office/drawing/2014/main" id="{4F3044FA-04DB-8543-8AA6-769143C43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" name="Line 58">
            <a:extLst>
              <a:ext uri="{FF2B5EF4-FFF2-40B4-BE49-F238E27FC236}">
                <a16:creationId xmlns:a16="http://schemas.microsoft.com/office/drawing/2014/main" id="{2B870B8D-74F3-8844-8581-BAFD27D5F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" name="Line 59">
            <a:extLst>
              <a:ext uri="{FF2B5EF4-FFF2-40B4-BE49-F238E27FC236}">
                <a16:creationId xmlns:a16="http://schemas.microsoft.com/office/drawing/2014/main" id="{09A911BC-EBDF-F54A-8C02-ECA37700F0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" name="Line 60">
            <a:extLst>
              <a:ext uri="{FF2B5EF4-FFF2-40B4-BE49-F238E27FC236}">
                <a16:creationId xmlns:a16="http://schemas.microsoft.com/office/drawing/2014/main" id="{9956345B-BBEB-1B48-97BC-B6710868F6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84" name="Group 62">
            <a:extLst>
              <a:ext uri="{FF2B5EF4-FFF2-40B4-BE49-F238E27FC236}">
                <a16:creationId xmlns:a16="http://schemas.microsoft.com/office/drawing/2014/main" id="{E40AA314-B749-1E4A-B4C6-750B1A9091C1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85" name="Oval 63">
              <a:extLst>
                <a:ext uri="{FF2B5EF4-FFF2-40B4-BE49-F238E27FC236}">
                  <a16:creationId xmlns:a16="http://schemas.microsoft.com/office/drawing/2014/main" id="{9814E658-49BD-3D41-B83C-AE2DF80B6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6" name="Text Box 64">
              <a:extLst>
                <a:ext uri="{FF2B5EF4-FFF2-40B4-BE49-F238E27FC236}">
                  <a16:creationId xmlns:a16="http://schemas.microsoft.com/office/drawing/2014/main" id="{2E8E21B9-796E-FB42-A723-EEDFB1097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0D85ACCD-0946-E245-99B7-D138DBA24B0C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88" name="Oval 66">
              <a:extLst>
                <a:ext uri="{FF2B5EF4-FFF2-40B4-BE49-F238E27FC236}">
                  <a16:creationId xmlns:a16="http://schemas.microsoft.com/office/drawing/2014/main" id="{C6243EDB-50A5-5942-A95D-CEAC7C382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9" name="Text Box 67">
              <a:extLst>
                <a:ext uri="{FF2B5EF4-FFF2-40B4-BE49-F238E27FC236}">
                  <a16:creationId xmlns:a16="http://schemas.microsoft.com/office/drawing/2014/main" id="{3D097982-DD5A-3E46-B26A-2F93DC105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93" name="Group 71">
            <a:extLst>
              <a:ext uri="{FF2B5EF4-FFF2-40B4-BE49-F238E27FC236}">
                <a16:creationId xmlns:a16="http://schemas.microsoft.com/office/drawing/2014/main" id="{CAAFF469-6BAA-D349-A41D-A45540F00868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94" name="Oval 72">
              <a:extLst>
                <a:ext uri="{FF2B5EF4-FFF2-40B4-BE49-F238E27FC236}">
                  <a16:creationId xmlns:a16="http://schemas.microsoft.com/office/drawing/2014/main" id="{B65FB386-F823-4C44-9C4A-79A1BF314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" name="Text Box 73">
              <a:extLst>
                <a:ext uri="{FF2B5EF4-FFF2-40B4-BE49-F238E27FC236}">
                  <a16:creationId xmlns:a16="http://schemas.microsoft.com/office/drawing/2014/main" id="{89C073DF-FB10-AE45-9EB4-AEE5EF13A8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96" name="Group 74">
            <a:extLst>
              <a:ext uri="{FF2B5EF4-FFF2-40B4-BE49-F238E27FC236}">
                <a16:creationId xmlns:a16="http://schemas.microsoft.com/office/drawing/2014/main" id="{00D9E00B-3E7C-794D-B5E8-98A760F5F6DB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97" name="Oval 75">
              <a:extLst>
                <a:ext uri="{FF2B5EF4-FFF2-40B4-BE49-F238E27FC236}">
                  <a16:creationId xmlns:a16="http://schemas.microsoft.com/office/drawing/2014/main" id="{B2A78D53-D67E-B645-973C-BF7561D5F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8" name="Text Box 76">
              <a:extLst>
                <a:ext uri="{FF2B5EF4-FFF2-40B4-BE49-F238E27FC236}">
                  <a16:creationId xmlns:a16="http://schemas.microsoft.com/office/drawing/2014/main" id="{EF5CCC5F-8596-6048-85C8-1E863052F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99" name="Group 77">
            <a:extLst>
              <a:ext uri="{FF2B5EF4-FFF2-40B4-BE49-F238E27FC236}">
                <a16:creationId xmlns:a16="http://schemas.microsoft.com/office/drawing/2014/main" id="{E6270DAE-0500-B246-A3B3-D422148053F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100" name="Oval 78">
              <a:extLst>
                <a:ext uri="{FF2B5EF4-FFF2-40B4-BE49-F238E27FC236}">
                  <a16:creationId xmlns:a16="http://schemas.microsoft.com/office/drawing/2014/main" id="{39A15857-4C05-6E43-A7F3-B01E3A65D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" name="Text Box 79">
              <a:extLst>
                <a:ext uri="{FF2B5EF4-FFF2-40B4-BE49-F238E27FC236}">
                  <a16:creationId xmlns:a16="http://schemas.microsoft.com/office/drawing/2014/main" id="{E3C81E8E-8809-BA4C-9F9A-D274DCA5C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102" name="Line 52">
            <a:extLst>
              <a:ext uri="{FF2B5EF4-FFF2-40B4-BE49-F238E27FC236}">
                <a16:creationId xmlns:a16="http://schemas.microsoft.com/office/drawing/2014/main" id="{AABBF3CB-2220-A942-B620-3409311360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6252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E4672-5C22-0E45-A7FD-858691FAD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27F186C-60E9-B54E-8BBE-AA00D729AD33}"/>
              </a:ext>
            </a:extLst>
          </p:cNvPr>
          <p:cNvSpPr txBox="1"/>
          <p:nvPr/>
        </p:nvSpPr>
        <p:spPr>
          <a:xfrm>
            <a:off x="264461" y="2152471"/>
            <a:ext cx="4677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Height of node: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Leaf is 0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h(node) = max height of children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CCA4535-9EA8-4440-983C-3AA80A1C5898}"/>
              </a:ext>
            </a:extLst>
          </p:cNvPr>
          <p:cNvSpPr txBox="1"/>
          <p:nvPr/>
        </p:nvSpPr>
        <p:spPr>
          <a:xfrm>
            <a:off x="55870" y="4858048"/>
            <a:ext cx="316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height of C?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166F03F-4C59-B844-ABC1-3328C0FA3BEA}"/>
              </a:ext>
            </a:extLst>
          </p:cNvPr>
          <p:cNvSpPr txBox="1"/>
          <p:nvPr/>
        </p:nvSpPr>
        <p:spPr>
          <a:xfrm>
            <a:off x="577996" y="5549481"/>
            <a:ext cx="35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2</a:t>
            </a:r>
          </a:p>
        </p:txBody>
      </p:sp>
      <p:grpSp>
        <p:nvGrpSpPr>
          <p:cNvPr id="60" name="Group 7">
            <a:extLst>
              <a:ext uri="{FF2B5EF4-FFF2-40B4-BE49-F238E27FC236}">
                <a16:creationId xmlns:a16="http://schemas.microsoft.com/office/drawing/2014/main" id="{E3920C15-5244-6044-98C5-549FF624730C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E908C20-65E1-DB43-A9C5-A5E733733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2" name="Text Box 5">
              <a:extLst>
                <a:ext uri="{FF2B5EF4-FFF2-40B4-BE49-F238E27FC236}">
                  <a16:creationId xmlns:a16="http://schemas.microsoft.com/office/drawing/2014/main" id="{B4C0B472-725E-3046-84E1-4D4B7CB819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63" name="Text Box 6">
              <a:extLst>
                <a:ext uri="{FF2B5EF4-FFF2-40B4-BE49-F238E27FC236}">
                  <a16:creationId xmlns:a16="http://schemas.microsoft.com/office/drawing/2014/main" id="{BDAD48EC-CFC5-B043-B0CD-F169D6BC59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64" name="Group 8">
            <a:extLst>
              <a:ext uri="{FF2B5EF4-FFF2-40B4-BE49-F238E27FC236}">
                <a16:creationId xmlns:a16="http://schemas.microsoft.com/office/drawing/2014/main" id="{09067891-640F-E947-822E-7FDA211CAF94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65" name="Oval 9">
              <a:extLst>
                <a:ext uri="{FF2B5EF4-FFF2-40B4-BE49-F238E27FC236}">
                  <a16:creationId xmlns:a16="http://schemas.microsoft.com/office/drawing/2014/main" id="{4FA33271-A4A3-0440-BB3A-9A60D4C0D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6" name="Text Box 10">
              <a:extLst>
                <a:ext uri="{FF2B5EF4-FFF2-40B4-BE49-F238E27FC236}">
                  <a16:creationId xmlns:a16="http://schemas.microsoft.com/office/drawing/2014/main" id="{BA77984E-1773-ED4B-9EF1-2F89A7DC4F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7" name="Text Box 11">
              <a:extLst>
                <a:ext uri="{FF2B5EF4-FFF2-40B4-BE49-F238E27FC236}">
                  <a16:creationId xmlns:a16="http://schemas.microsoft.com/office/drawing/2014/main" id="{1FA80E80-1B60-1443-974D-7C24A465B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68" name="Group 12">
            <a:extLst>
              <a:ext uri="{FF2B5EF4-FFF2-40B4-BE49-F238E27FC236}">
                <a16:creationId xmlns:a16="http://schemas.microsoft.com/office/drawing/2014/main" id="{226F0A91-8DF2-9844-B951-C4CEFC0449BF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69" name="Oval 13">
              <a:extLst>
                <a:ext uri="{FF2B5EF4-FFF2-40B4-BE49-F238E27FC236}">
                  <a16:creationId xmlns:a16="http://schemas.microsoft.com/office/drawing/2014/main" id="{04C4A5EC-BAC4-1D4B-9051-01E0EEBE4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0" name="Text Box 14">
              <a:extLst>
                <a:ext uri="{FF2B5EF4-FFF2-40B4-BE49-F238E27FC236}">
                  <a16:creationId xmlns:a16="http://schemas.microsoft.com/office/drawing/2014/main" id="{F60A9B8D-DFF2-0947-99C8-C7F877482A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1" name="Text Box 15">
              <a:extLst>
                <a:ext uri="{FF2B5EF4-FFF2-40B4-BE49-F238E27FC236}">
                  <a16:creationId xmlns:a16="http://schemas.microsoft.com/office/drawing/2014/main" id="{FF004FBF-2D18-9146-AB80-EB0F5C4904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72" name="Text Box 30">
            <a:extLst>
              <a:ext uri="{FF2B5EF4-FFF2-40B4-BE49-F238E27FC236}">
                <a16:creationId xmlns:a16="http://schemas.microsoft.com/office/drawing/2014/main" id="{3474B1BF-884B-344D-8A25-2A3B558D8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73" name="Group 61">
            <a:extLst>
              <a:ext uri="{FF2B5EF4-FFF2-40B4-BE49-F238E27FC236}">
                <a16:creationId xmlns:a16="http://schemas.microsoft.com/office/drawing/2014/main" id="{8B46F955-C8DA-4F49-A091-12CCC1D8F2F1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74" name="Oval 29">
              <a:extLst>
                <a:ext uri="{FF2B5EF4-FFF2-40B4-BE49-F238E27FC236}">
                  <a16:creationId xmlns:a16="http://schemas.microsoft.com/office/drawing/2014/main" id="{104E9B71-A9A1-7D48-AB57-DEF209358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5" name="Text Box 31">
              <a:extLst>
                <a:ext uri="{FF2B5EF4-FFF2-40B4-BE49-F238E27FC236}">
                  <a16:creationId xmlns:a16="http://schemas.microsoft.com/office/drawing/2014/main" id="{EEABCE3D-C3A5-944E-A2B0-BDDDB5EA11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76" name="Line 53">
            <a:extLst>
              <a:ext uri="{FF2B5EF4-FFF2-40B4-BE49-F238E27FC236}">
                <a16:creationId xmlns:a16="http://schemas.microsoft.com/office/drawing/2014/main" id="{FBC87052-8958-6041-BF53-B0E83326B9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7" name="Line 54">
            <a:extLst>
              <a:ext uri="{FF2B5EF4-FFF2-40B4-BE49-F238E27FC236}">
                <a16:creationId xmlns:a16="http://schemas.microsoft.com/office/drawing/2014/main" id="{641693AB-0CF2-8740-8C30-356EB3C482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" name="Line 55">
            <a:extLst>
              <a:ext uri="{FF2B5EF4-FFF2-40B4-BE49-F238E27FC236}">
                <a16:creationId xmlns:a16="http://schemas.microsoft.com/office/drawing/2014/main" id="{8442E89E-1FA7-914A-838D-278BBC145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0" name="Line 57">
            <a:extLst>
              <a:ext uri="{FF2B5EF4-FFF2-40B4-BE49-F238E27FC236}">
                <a16:creationId xmlns:a16="http://schemas.microsoft.com/office/drawing/2014/main" id="{4F3044FA-04DB-8543-8AA6-769143C43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" name="Line 58">
            <a:extLst>
              <a:ext uri="{FF2B5EF4-FFF2-40B4-BE49-F238E27FC236}">
                <a16:creationId xmlns:a16="http://schemas.microsoft.com/office/drawing/2014/main" id="{2B870B8D-74F3-8844-8581-BAFD27D5F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" name="Line 59">
            <a:extLst>
              <a:ext uri="{FF2B5EF4-FFF2-40B4-BE49-F238E27FC236}">
                <a16:creationId xmlns:a16="http://schemas.microsoft.com/office/drawing/2014/main" id="{09A911BC-EBDF-F54A-8C02-ECA37700F0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3" name="Line 60">
            <a:extLst>
              <a:ext uri="{FF2B5EF4-FFF2-40B4-BE49-F238E27FC236}">
                <a16:creationId xmlns:a16="http://schemas.microsoft.com/office/drawing/2014/main" id="{9956345B-BBEB-1B48-97BC-B6710868F6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84" name="Group 62">
            <a:extLst>
              <a:ext uri="{FF2B5EF4-FFF2-40B4-BE49-F238E27FC236}">
                <a16:creationId xmlns:a16="http://schemas.microsoft.com/office/drawing/2014/main" id="{E40AA314-B749-1E4A-B4C6-750B1A9091C1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85" name="Oval 63">
              <a:extLst>
                <a:ext uri="{FF2B5EF4-FFF2-40B4-BE49-F238E27FC236}">
                  <a16:creationId xmlns:a16="http://schemas.microsoft.com/office/drawing/2014/main" id="{9814E658-49BD-3D41-B83C-AE2DF80B6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6" name="Text Box 64">
              <a:extLst>
                <a:ext uri="{FF2B5EF4-FFF2-40B4-BE49-F238E27FC236}">
                  <a16:creationId xmlns:a16="http://schemas.microsoft.com/office/drawing/2014/main" id="{2E8E21B9-796E-FB42-A723-EEDFB1097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87" name="Group 65">
            <a:extLst>
              <a:ext uri="{FF2B5EF4-FFF2-40B4-BE49-F238E27FC236}">
                <a16:creationId xmlns:a16="http://schemas.microsoft.com/office/drawing/2014/main" id="{0D85ACCD-0946-E245-99B7-D138DBA24B0C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88" name="Oval 66">
              <a:extLst>
                <a:ext uri="{FF2B5EF4-FFF2-40B4-BE49-F238E27FC236}">
                  <a16:creationId xmlns:a16="http://schemas.microsoft.com/office/drawing/2014/main" id="{C6243EDB-50A5-5942-A95D-CEAC7C382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9" name="Text Box 67">
              <a:extLst>
                <a:ext uri="{FF2B5EF4-FFF2-40B4-BE49-F238E27FC236}">
                  <a16:creationId xmlns:a16="http://schemas.microsoft.com/office/drawing/2014/main" id="{3D097982-DD5A-3E46-B26A-2F93DC105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93" name="Group 71">
            <a:extLst>
              <a:ext uri="{FF2B5EF4-FFF2-40B4-BE49-F238E27FC236}">
                <a16:creationId xmlns:a16="http://schemas.microsoft.com/office/drawing/2014/main" id="{CAAFF469-6BAA-D349-A41D-A45540F00868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94" name="Oval 72">
              <a:extLst>
                <a:ext uri="{FF2B5EF4-FFF2-40B4-BE49-F238E27FC236}">
                  <a16:creationId xmlns:a16="http://schemas.microsoft.com/office/drawing/2014/main" id="{B65FB386-F823-4C44-9C4A-79A1BF314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5" name="Text Box 73">
              <a:extLst>
                <a:ext uri="{FF2B5EF4-FFF2-40B4-BE49-F238E27FC236}">
                  <a16:creationId xmlns:a16="http://schemas.microsoft.com/office/drawing/2014/main" id="{89C073DF-FB10-AE45-9EB4-AEE5EF13A8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96" name="Group 74">
            <a:extLst>
              <a:ext uri="{FF2B5EF4-FFF2-40B4-BE49-F238E27FC236}">
                <a16:creationId xmlns:a16="http://schemas.microsoft.com/office/drawing/2014/main" id="{00D9E00B-3E7C-794D-B5E8-98A760F5F6DB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97" name="Oval 75">
              <a:extLst>
                <a:ext uri="{FF2B5EF4-FFF2-40B4-BE49-F238E27FC236}">
                  <a16:creationId xmlns:a16="http://schemas.microsoft.com/office/drawing/2014/main" id="{B2A78D53-D67E-B645-973C-BF7561D5F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98" name="Text Box 76">
              <a:extLst>
                <a:ext uri="{FF2B5EF4-FFF2-40B4-BE49-F238E27FC236}">
                  <a16:creationId xmlns:a16="http://schemas.microsoft.com/office/drawing/2014/main" id="{EF5CCC5F-8596-6048-85C8-1E863052F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99" name="Group 77">
            <a:extLst>
              <a:ext uri="{FF2B5EF4-FFF2-40B4-BE49-F238E27FC236}">
                <a16:creationId xmlns:a16="http://schemas.microsoft.com/office/drawing/2014/main" id="{E6270DAE-0500-B246-A3B3-D422148053F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100" name="Oval 78">
              <a:extLst>
                <a:ext uri="{FF2B5EF4-FFF2-40B4-BE49-F238E27FC236}">
                  <a16:creationId xmlns:a16="http://schemas.microsoft.com/office/drawing/2014/main" id="{39A15857-4C05-6E43-A7F3-B01E3A65D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" name="Text Box 79">
              <a:extLst>
                <a:ext uri="{FF2B5EF4-FFF2-40B4-BE49-F238E27FC236}">
                  <a16:creationId xmlns:a16="http://schemas.microsoft.com/office/drawing/2014/main" id="{E3C81E8E-8809-BA4C-9F9A-D274DCA5C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102" name="Line 52">
            <a:extLst>
              <a:ext uri="{FF2B5EF4-FFF2-40B4-BE49-F238E27FC236}">
                <a16:creationId xmlns:a16="http://schemas.microsoft.com/office/drawing/2014/main" id="{AABBF3CB-2220-A942-B620-3409311360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3232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AA1AD-F4A4-3641-93DE-935705B82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 (almost there!)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312E-8401-D340-8355-9BA7FDD0D0F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Full tree: a binary tree where every node has 0 or 2 children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Complete: </a:t>
            </a:r>
            <a:r>
              <a:rPr lang="en-US" sz="3200" dirty="0"/>
              <a:t>All levels except the last are completely filled and all nodes on the last level are on the left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483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41B05-6046-1E4F-AEE2-1D7A783B2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+ Complete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847A2D-86D7-4B49-B186-331BD9787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560" y="1681458"/>
            <a:ext cx="6956879" cy="506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5037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D674E-D104-5D47-A311-918E5F101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+ Complete?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67C79F-3BCF-8043-AA4F-5D6CF7239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00" y="1646827"/>
            <a:ext cx="3072127" cy="21283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FAB1DD-8075-5B42-B1C0-E95F714A6B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3127" y="1885950"/>
            <a:ext cx="1651000" cy="16891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5C98C29-799B-A64E-ADBF-BD576FE7B74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4441916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Full tree: a binary tree where every node has 0 or 2 children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Complete: All levels except the last are completely filled and all nodes on the last level are on the left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DFB3EC1B-1202-304D-951F-715A67033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0077" y="2492284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087F7C79-2BD8-D941-B286-89A43D81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877" y="2416084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7731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D674E-D104-5D47-A311-918E5F101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+ Complete?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67C79F-3BCF-8043-AA4F-5D6CF7239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00" y="1646827"/>
            <a:ext cx="3072127" cy="21283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EFAB1DD-8075-5B42-B1C0-E95F714A6B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3127" y="1885950"/>
            <a:ext cx="1651000" cy="16891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13EE7A8-A185-C941-B845-72F2234DEFA3}"/>
              </a:ext>
            </a:extLst>
          </p:cNvPr>
          <p:cNvSpPr txBox="1"/>
          <p:nvPr/>
        </p:nvSpPr>
        <p:spPr>
          <a:xfrm>
            <a:off x="1306286" y="4310743"/>
            <a:ext cx="1358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Complete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936D76-2FAA-9A47-82F1-F1FA14658239}"/>
              </a:ext>
            </a:extLst>
          </p:cNvPr>
          <p:cNvSpPr txBox="1"/>
          <p:nvPr/>
        </p:nvSpPr>
        <p:spPr>
          <a:xfrm>
            <a:off x="6139595" y="4310742"/>
            <a:ext cx="1085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Neither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5CE2C103-BD52-3C4E-B292-D110A57DE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0077" y="2492284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11" name="Oval 5">
            <a:extLst>
              <a:ext uri="{FF2B5EF4-FFF2-40B4-BE49-F238E27FC236}">
                <a16:creationId xmlns:a16="http://schemas.microsoft.com/office/drawing/2014/main" id="{7B541C61-413C-8C48-8491-0D20743C4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3877" y="2416084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B621C3-1412-3D47-9AE6-0EFC6DB5444B}"/>
              </a:ext>
            </a:extLst>
          </p:cNvPr>
          <p:cNvSpPr txBox="1"/>
          <p:nvPr/>
        </p:nvSpPr>
        <p:spPr>
          <a:xfrm>
            <a:off x="3686315" y="4323804"/>
            <a:ext cx="2137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Full + Complete</a:t>
            </a:r>
          </a:p>
        </p:txBody>
      </p:sp>
    </p:spTree>
    <p:extLst>
      <p:ext uri="{BB962C8B-B14F-4D97-AF65-F5344CB8AC3E}">
        <p14:creationId xmlns:p14="http://schemas.microsoft.com/office/powerpoint/2010/main" val="27000533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5821C-8127-D244-9D8D-6A8810AD7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Nodes in a binary tree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E9E3771E-DB4B-F548-BF2B-26B33D733C6F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F489EC1-6C5D-2748-BDD5-8BB0E2E33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3F400929-9543-824E-A895-E4BA25151A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82F41FE-292F-9743-A6ED-1151AE91A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39EEFEE7-3E21-4444-9737-20E0DC23231C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919DA6F4-C4F3-6B47-B9DB-839C61EFC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7C4981FD-FD28-0246-AEC6-87CE1CBA9A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01B01793-86EA-1142-B927-46C45A757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76A15CCA-7F87-6B42-B5F2-19B02FE03DE0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8ACDC9B6-265B-ED40-89E8-B0E8988DC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33086B45-0505-BF4C-8B5B-6E2E25AF1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09844774-AB63-484E-83BF-E5D024477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2B80D58D-464A-4741-A4EC-E6FEE63CB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5C2BBE21-9605-4D49-9237-0C9ED98A0826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3B448D6E-4C4F-A14B-874E-73DB31C9E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45866EC4-CB60-9E49-B529-8FE04C1C24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3">
            <a:extLst>
              <a:ext uri="{FF2B5EF4-FFF2-40B4-BE49-F238E27FC236}">
                <a16:creationId xmlns:a16="http://schemas.microsoft.com/office/drawing/2014/main" id="{4B47E034-2FF8-3643-82F0-E3824EEE6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4">
            <a:extLst>
              <a:ext uri="{FF2B5EF4-FFF2-40B4-BE49-F238E27FC236}">
                <a16:creationId xmlns:a16="http://schemas.microsoft.com/office/drawing/2014/main" id="{277CBE2E-95BF-8F44-A812-2F5F89B775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5">
            <a:extLst>
              <a:ext uri="{FF2B5EF4-FFF2-40B4-BE49-F238E27FC236}">
                <a16:creationId xmlns:a16="http://schemas.microsoft.com/office/drawing/2014/main" id="{65E835DB-D795-444E-AD90-DEDD82F8FA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7">
            <a:extLst>
              <a:ext uri="{FF2B5EF4-FFF2-40B4-BE49-F238E27FC236}">
                <a16:creationId xmlns:a16="http://schemas.microsoft.com/office/drawing/2014/main" id="{453CA23F-EB05-B04F-8509-E57AE16E5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8">
            <a:extLst>
              <a:ext uri="{FF2B5EF4-FFF2-40B4-BE49-F238E27FC236}">
                <a16:creationId xmlns:a16="http://schemas.microsoft.com/office/drawing/2014/main" id="{30CB0476-B29A-494A-80DF-EE20CEA7B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9">
            <a:extLst>
              <a:ext uri="{FF2B5EF4-FFF2-40B4-BE49-F238E27FC236}">
                <a16:creationId xmlns:a16="http://schemas.microsoft.com/office/drawing/2014/main" id="{57D91770-58C1-D24B-9B45-0BD2895BA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60">
            <a:extLst>
              <a:ext uri="{FF2B5EF4-FFF2-40B4-BE49-F238E27FC236}">
                <a16:creationId xmlns:a16="http://schemas.microsoft.com/office/drawing/2014/main" id="{7A382812-EC28-D94E-9322-FD4578477F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1FF50A7B-AB86-9545-890C-2BA2E802217A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28" name="Oval 63">
              <a:extLst>
                <a:ext uri="{FF2B5EF4-FFF2-40B4-BE49-F238E27FC236}">
                  <a16:creationId xmlns:a16="http://schemas.microsoft.com/office/drawing/2014/main" id="{17E41E3D-61BF-7440-9586-D3C303E59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Text Box 64">
              <a:extLst>
                <a:ext uri="{FF2B5EF4-FFF2-40B4-BE49-F238E27FC236}">
                  <a16:creationId xmlns:a16="http://schemas.microsoft.com/office/drawing/2014/main" id="{7A68BB75-2687-4E4A-9DFF-E609FFCFD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0" name="Group 65">
            <a:extLst>
              <a:ext uri="{FF2B5EF4-FFF2-40B4-BE49-F238E27FC236}">
                <a16:creationId xmlns:a16="http://schemas.microsoft.com/office/drawing/2014/main" id="{D0E33FE9-6575-EE4D-B540-70B20B1EF8DB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1" name="Oval 66">
              <a:extLst>
                <a:ext uri="{FF2B5EF4-FFF2-40B4-BE49-F238E27FC236}">
                  <a16:creationId xmlns:a16="http://schemas.microsoft.com/office/drawing/2014/main" id="{EFC29E54-282D-4C48-8403-3851CD210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Text Box 67">
              <a:extLst>
                <a:ext uri="{FF2B5EF4-FFF2-40B4-BE49-F238E27FC236}">
                  <a16:creationId xmlns:a16="http://schemas.microsoft.com/office/drawing/2014/main" id="{7D4F80B4-EA47-C34B-8285-BF4FA6C557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3" name="Group 71">
            <a:extLst>
              <a:ext uri="{FF2B5EF4-FFF2-40B4-BE49-F238E27FC236}">
                <a16:creationId xmlns:a16="http://schemas.microsoft.com/office/drawing/2014/main" id="{6A9B24E7-B56E-B546-B3F4-6691C9CF7D50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4" name="Oval 72">
              <a:extLst>
                <a:ext uri="{FF2B5EF4-FFF2-40B4-BE49-F238E27FC236}">
                  <a16:creationId xmlns:a16="http://schemas.microsoft.com/office/drawing/2014/main" id="{8B55C2B4-57AB-3348-B29F-DDFCAC1A6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Text Box 73">
              <a:extLst>
                <a:ext uri="{FF2B5EF4-FFF2-40B4-BE49-F238E27FC236}">
                  <a16:creationId xmlns:a16="http://schemas.microsoft.com/office/drawing/2014/main" id="{95AFC2CC-0147-E240-A6FC-1FE036229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E762CDBC-0CAB-6C43-81D1-F1CFDFB18815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37" name="Oval 75">
              <a:extLst>
                <a:ext uri="{FF2B5EF4-FFF2-40B4-BE49-F238E27FC236}">
                  <a16:creationId xmlns:a16="http://schemas.microsoft.com/office/drawing/2014/main" id="{9265EC9B-7813-7446-AB4A-D4B5787FC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Text Box 76">
              <a:extLst>
                <a:ext uri="{FF2B5EF4-FFF2-40B4-BE49-F238E27FC236}">
                  <a16:creationId xmlns:a16="http://schemas.microsoft.com/office/drawing/2014/main" id="{9810148D-D64C-5D41-A495-88C2396D7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39" name="Group 77">
            <a:extLst>
              <a:ext uri="{FF2B5EF4-FFF2-40B4-BE49-F238E27FC236}">
                <a16:creationId xmlns:a16="http://schemas.microsoft.com/office/drawing/2014/main" id="{A62DB984-1C9A-3C44-9298-1C3F397478E5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0" name="Oval 78">
              <a:extLst>
                <a:ext uri="{FF2B5EF4-FFF2-40B4-BE49-F238E27FC236}">
                  <a16:creationId xmlns:a16="http://schemas.microsoft.com/office/drawing/2014/main" id="{E6589D5B-A33E-884B-90B8-D1CEB5EF6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1" name="Text Box 79">
              <a:extLst>
                <a:ext uri="{FF2B5EF4-FFF2-40B4-BE49-F238E27FC236}">
                  <a16:creationId xmlns:a16="http://schemas.microsoft.com/office/drawing/2014/main" id="{BF15BB18-08FD-F746-8B84-3D5C3B72A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42" name="Line 52">
            <a:extLst>
              <a:ext uri="{FF2B5EF4-FFF2-40B4-BE49-F238E27FC236}">
                <a16:creationId xmlns:a16="http://schemas.microsoft.com/office/drawing/2014/main" id="{6E6E976D-5007-724F-9DB1-90B932874B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7334C6-B1A9-864E-A92F-ECC0307E129D}"/>
              </a:ext>
            </a:extLst>
          </p:cNvPr>
          <p:cNvSpPr txBox="1"/>
          <p:nvPr/>
        </p:nvSpPr>
        <p:spPr>
          <a:xfrm>
            <a:off x="300446" y="2991394"/>
            <a:ext cx="3307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most nodes we can have at a level k?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A5F8D32-CCDE-5A4D-8626-54873147D298}"/>
              </a:ext>
            </a:extLst>
          </p:cNvPr>
          <p:cNvSpPr/>
          <p:nvPr/>
        </p:nvSpPr>
        <p:spPr>
          <a:xfrm>
            <a:off x="4370397" y="3822391"/>
            <a:ext cx="4773603" cy="81492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FF7158-CAB7-7246-95A2-1A22E060C6AE}"/>
              </a:ext>
            </a:extLst>
          </p:cNvPr>
          <p:cNvSpPr txBox="1"/>
          <p:nvPr/>
        </p:nvSpPr>
        <p:spPr>
          <a:xfrm>
            <a:off x="3992748" y="3373313"/>
            <a:ext cx="106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= 2</a:t>
            </a:r>
          </a:p>
        </p:txBody>
      </p:sp>
    </p:spTree>
    <p:extLst>
      <p:ext uri="{BB962C8B-B14F-4D97-AF65-F5344CB8AC3E}">
        <p14:creationId xmlns:p14="http://schemas.microsoft.com/office/powerpoint/2010/main" val="30384227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5821C-8127-D244-9D8D-6A8810AD7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Nodes in a binary tree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E9E3771E-DB4B-F548-BF2B-26B33D733C6F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F489EC1-6C5D-2748-BDD5-8BB0E2E33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3F400929-9543-824E-A895-E4BA25151A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82F41FE-292F-9743-A6ED-1151AE91A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39EEFEE7-3E21-4444-9737-20E0DC23231C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919DA6F4-C4F3-6B47-B9DB-839C61EFC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7C4981FD-FD28-0246-AEC6-87CE1CBA9A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01B01793-86EA-1142-B927-46C45A757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76A15CCA-7F87-6B42-B5F2-19B02FE03DE0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8ACDC9B6-265B-ED40-89E8-B0E8988DC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33086B45-0505-BF4C-8B5B-6E2E25AF1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09844774-AB63-484E-83BF-E5D024477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2B80D58D-464A-4741-A4EC-E6FEE63CB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5C2BBE21-9605-4D49-9237-0C9ED98A0826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3B448D6E-4C4F-A14B-874E-73DB31C9E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45866EC4-CB60-9E49-B529-8FE04C1C24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3">
            <a:extLst>
              <a:ext uri="{FF2B5EF4-FFF2-40B4-BE49-F238E27FC236}">
                <a16:creationId xmlns:a16="http://schemas.microsoft.com/office/drawing/2014/main" id="{4B47E034-2FF8-3643-82F0-E3824EEE6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4">
            <a:extLst>
              <a:ext uri="{FF2B5EF4-FFF2-40B4-BE49-F238E27FC236}">
                <a16:creationId xmlns:a16="http://schemas.microsoft.com/office/drawing/2014/main" id="{277CBE2E-95BF-8F44-A812-2F5F89B775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5">
            <a:extLst>
              <a:ext uri="{FF2B5EF4-FFF2-40B4-BE49-F238E27FC236}">
                <a16:creationId xmlns:a16="http://schemas.microsoft.com/office/drawing/2014/main" id="{65E835DB-D795-444E-AD90-DEDD82F8FA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7">
            <a:extLst>
              <a:ext uri="{FF2B5EF4-FFF2-40B4-BE49-F238E27FC236}">
                <a16:creationId xmlns:a16="http://schemas.microsoft.com/office/drawing/2014/main" id="{453CA23F-EB05-B04F-8509-E57AE16E5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8">
            <a:extLst>
              <a:ext uri="{FF2B5EF4-FFF2-40B4-BE49-F238E27FC236}">
                <a16:creationId xmlns:a16="http://schemas.microsoft.com/office/drawing/2014/main" id="{30CB0476-B29A-494A-80DF-EE20CEA7B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9">
            <a:extLst>
              <a:ext uri="{FF2B5EF4-FFF2-40B4-BE49-F238E27FC236}">
                <a16:creationId xmlns:a16="http://schemas.microsoft.com/office/drawing/2014/main" id="{57D91770-58C1-D24B-9B45-0BD2895BA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60">
            <a:extLst>
              <a:ext uri="{FF2B5EF4-FFF2-40B4-BE49-F238E27FC236}">
                <a16:creationId xmlns:a16="http://schemas.microsoft.com/office/drawing/2014/main" id="{7A382812-EC28-D94E-9322-FD4578477F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1FF50A7B-AB86-9545-890C-2BA2E802217A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28" name="Oval 63">
              <a:extLst>
                <a:ext uri="{FF2B5EF4-FFF2-40B4-BE49-F238E27FC236}">
                  <a16:creationId xmlns:a16="http://schemas.microsoft.com/office/drawing/2014/main" id="{17E41E3D-61BF-7440-9586-D3C303E59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Text Box 64">
              <a:extLst>
                <a:ext uri="{FF2B5EF4-FFF2-40B4-BE49-F238E27FC236}">
                  <a16:creationId xmlns:a16="http://schemas.microsoft.com/office/drawing/2014/main" id="{7A68BB75-2687-4E4A-9DFF-E609FFCFD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0" name="Group 65">
            <a:extLst>
              <a:ext uri="{FF2B5EF4-FFF2-40B4-BE49-F238E27FC236}">
                <a16:creationId xmlns:a16="http://schemas.microsoft.com/office/drawing/2014/main" id="{D0E33FE9-6575-EE4D-B540-70B20B1EF8DB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1" name="Oval 66">
              <a:extLst>
                <a:ext uri="{FF2B5EF4-FFF2-40B4-BE49-F238E27FC236}">
                  <a16:creationId xmlns:a16="http://schemas.microsoft.com/office/drawing/2014/main" id="{EFC29E54-282D-4C48-8403-3851CD210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Text Box 67">
              <a:extLst>
                <a:ext uri="{FF2B5EF4-FFF2-40B4-BE49-F238E27FC236}">
                  <a16:creationId xmlns:a16="http://schemas.microsoft.com/office/drawing/2014/main" id="{7D4F80B4-EA47-C34B-8285-BF4FA6C557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3" name="Group 71">
            <a:extLst>
              <a:ext uri="{FF2B5EF4-FFF2-40B4-BE49-F238E27FC236}">
                <a16:creationId xmlns:a16="http://schemas.microsoft.com/office/drawing/2014/main" id="{6A9B24E7-B56E-B546-B3F4-6691C9CF7D50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4" name="Oval 72">
              <a:extLst>
                <a:ext uri="{FF2B5EF4-FFF2-40B4-BE49-F238E27FC236}">
                  <a16:creationId xmlns:a16="http://schemas.microsoft.com/office/drawing/2014/main" id="{8B55C2B4-57AB-3348-B29F-DDFCAC1A6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Text Box 73">
              <a:extLst>
                <a:ext uri="{FF2B5EF4-FFF2-40B4-BE49-F238E27FC236}">
                  <a16:creationId xmlns:a16="http://schemas.microsoft.com/office/drawing/2014/main" id="{95AFC2CC-0147-E240-A6FC-1FE036229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E762CDBC-0CAB-6C43-81D1-F1CFDFB18815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37" name="Oval 75">
              <a:extLst>
                <a:ext uri="{FF2B5EF4-FFF2-40B4-BE49-F238E27FC236}">
                  <a16:creationId xmlns:a16="http://schemas.microsoft.com/office/drawing/2014/main" id="{9265EC9B-7813-7446-AB4A-D4B5787FC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Text Box 76">
              <a:extLst>
                <a:ext uri="{FF2B5EF4-FFF2-40B4-BE49-F238E27FC236}">
                  <a16:creationId xmlns:a16="http://schemas.microsoft.com/office/drawing/2014/main" id="{9810148D-D64C-5D41-A495-88C2396D7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39" name="Group 77">
            <a:extLst>
              <a:ext uri="{FF2B5EF4-FFF2-40B4-BE49-F238E27FC236}">
                <a16:creationId xmlns:a16="http://schemas.microsoft.com/office/drawing/2014/main" id="{A62DB984-1C9A-3C44-9298-1C3F397478E5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0" name="Oval 78">
              <a:extLst>
                <a:ext uri="{FF2B5EF4-FFF2-40B4-BE49-F238E27FC236}">
                  <a16:creationId xmlns:a16="http://schemas.microsoft.com/office/drawing/2014/main" id="{E6589D5B-A33E-884B-90B8-D1CEB5EF6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1" name="Text Box 79">
              <a:extLst>
                <a:ext uri="{FF2B5EF4-FFF2-40B4-BE49-F238E27FC236}">
                  <a16:creationId xmlns:a16="http://schemas.microsoft.com/office/drawing/2014/main" id="{BF15BB18-08FD-F746-8B84-3D5C3B72A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42" name="Line 52">
            <a:extLst>
              <a:ext uri="{FF2B5EF4-FFF2-40B4-BE49-F238E27FC236}">
                <a16:creationId xmlns:a16="http://schemas.microsoft.com/office/drawing/2014/main" id="{6E6E976D-5007-724F-9DB1-90B932874B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7334C6-B1A9-864E-A92F-ECC0307E129D}"/>
              </a:ext>
            </a:extLst>
          </p:cNvPr>
          <p:cNvSpPr txBox="1"/>
          <p:nvPr/>
        </p:nvSpPr>
        <p:spPr>
          <a:xfrm>
            <a:off x="300446" y="2991394"/>
            <a:ext cx="3307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most nodes we can have at a level k?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A5F8D32-CCDE-5A4D-8626-54873147D298}"/>
              </a:ext>
            </a:extLst>
          </p:cNvPr>
          <p:cNvSpPr/>
          <p:nvPr/>
        </p:nvSpPr>
        <p:spPr>
          <a:xfrm>
            <a:off x="4370397" y="3822391"/>
            <a:ext cx="4773603" cy="81492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4D11979-18A3-0B4A-86B4-FC12CC669782}"/>
              </a:ext>
            </a:extLst>
          </p:cNvPr>
          <p:cNvSpPr txBox="1"/>
          <p:nvPr/>
        </p:nvSpPr>
        <p:spPr>
          <a:xfrm>
            <a:off x="3992748" y="3373313"/>
            <a:ext cx="106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=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A7687C-0821-B247-A923-AD1A270C11F1}"/>
              </a:ext>
            </a:extLst>
          </p:cNvPr>
          <p:cNvSpPr txBox="1"/>
          <p:nvPr/>
        </p:nvSpPr>
        <p:spPr>
          <a:xfrm>
            <a:off x="418011" y="4532811"/>
            <a:ext cx="3190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At most 2</a:t>
            </a:r>
            <a:r>
              <a:rPr lang="en-US" sz="2400" baseline="30000" dirty="0">
                <a:solidFill>
                  <a:srgbClr val="0000FF"/>
                </a:solidFill>
              </a:rPr>
              <a:t>k</a:t>
            </a:r>
            <a:r>
              <a:rPr lang="en-US" sz="2400" dirty="0">
                <a:solidFill>
                  <a:srgbClr val="0000FF"/>
                </a:solidFill>
              </a:rPr>
              <a:t> nodes (when every node above it has two children)</a:t>
            </a:r>
          </a:p>
        </p:txBody>
      </p:sp>
    </p:spTree>
    <p:extLst>
      <p:ext uri="{BB962C8B-B14F-4D97-AF65-F5344CB8AC3E}">
        <p14:creationId xmlns:p14="http://schemas.microsoft.com/office/powerpoint/2010/main" val="24341532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5821C-8127-D244-9D8D-6A8810AD7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Nodes in a binary tree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E9E3771E-DB4B-F548-BF2B-26B33D733C6F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F489EC1-6C5D-2748-BDD5-8BB0E2E33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3F400929-9543-824E-A895-E4BA25151A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82F41FE-292F-9743-A6ED-1151AE91A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39EEFEE7-3E21-4444-9737-20E0DC23231C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919DA6F4-C4F3-6B47-B9DB-839C61EFC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7C4981FD-FD28-0246-AEC6-87CE1CBA9A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01B01793-86EA-1142-B927-46C45A757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76A15CCA-7F87-6B42-B5F2-19B02FE03DE0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8ACDC9B6-265B-ED40-89E8-B0E8988DC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33086B45-0505-BF4C-8B5B-6E2E25AF1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09844774-AB63-484E-83BF-E5D024477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2B80D58D-464A-4741-A4EC-E6FEE63CB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5C2BBE21-9605-4D49-9237-0C9ED98A0826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3B448D6E-4C4F-A14B-874E-73DB31C9E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45866EC4-CB60-9E49-B529-8FE04C1C24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3">
            <a:extLst>
              <a:ext uri="{FF2B5EF4-FFF2-40B4-BE49-F238E27FC236}">
                <a16:creationId xmlns:a16="http://schemas.microsoft.com/office/drawing/2014/main" id="{4B47E034-2FF8-3643-82F0-E3824EEE6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4">
            <a:extLst>
              <a:ext uri="{FF2B5EF4-FFF2-40B4-BE49-F238E27FC236}">
                <a16:creationId xmlns:a16="http://schemas.microsoft.com/office/drawing/2014/main" id="{277CBE2E-95BF-8F44-A812-2F5F89B775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5">
            <a:extLst>
              <a:ext uri="{FF2B5EF4-FFF2-40B4-BE49-F238E27FC236}">
                <a16:creationId xmlns:a16="http://schemas.microsoft.com/office/drawing/2014/main" id="{65E835DB-D795-444E-AD90-DEDD82F8FA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7">
            <a:extLst>
              <a:ext uri="{FF2B5EF4-FFF2-40B4-BE49-F238E27FC236}">
                <a16:creationId xmlns:a16="http://schemas.microsoft.com/office/drawing/2014/main" id="{453CA23F-EB05-B04F-8509-E57AE16E5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8">
            <a:extLst>
              <a:ext uri="{FF2B5EF4-FFF2-40B4-BE49-F238E27FC236}">
                <a16:creationId xmlns:a16="http://schemas.microsoft.com/office/drawing/2014/main" id="{30CB0476-B29A-494A-80DF-EE20CEA7B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9">
            <a:extLst>
              <a:ext uri="{FF2B5EF4-FFF2-40B4-BE49-F238E27FC236}">
                <a16:creationId xmlns:a16="http://schemas.microsoft.com/office/drawing/2014/main" id="{57D91770-58C1-D24B-9B45-0BD2895BA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60">
            <a:extLst>
              <a:ext uri="{FF2B5EF4-FFF2-40B4-BE49-F238E27FC236}">
                <a16:creationId xmlns:a16="http://schemas.microsoft.com/office/drawing/2014/main" id="{7A382812-EC28-D94E-9322-FD4578477F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1FF50A7B-AB86-9545-890C-2BA2E802217A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28" name="Oval 63">
              <a:extLst>
                <a:ext uri="{FF2B5EF4-FFF2-40B4-BE49-F238E27FC236}">
                  <a16:creationId xmlns:a16="http://schemas.microsoft.com/office/drawing/2014/main" id="{17E41E3D-61BF-7440-9586-D3C303E59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Text Box 64">
              <a:extLst>
                <a:ext uri="{FF2B5EF4-FFF2-40B4-BE49-F238E27FC236}">
                  <a16:creationId xmlns:a16="http://schemas.microsoft.com/office/drawing/2014/main" id="{7A68BB75-2687-4E4A-9DFF-E609FFCFD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0" name="Group 65">
            <a:extLst>
              <a:ext uri="{FF2B5EF4-FFF2-40B4-BE49-F238E27FC236}">
                <a16:creationId xmlns:a16="http://schemas.microsoft.com/office/drawing/2014/main" id="{D0E33FE9-6575-EE4D-B540-70B20B1EF8DB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1" name="Oval 66">
              <a:extLst>
                <a:ext uri="{FF2B5EF4-FFF2-40B4-BE49-F238E27FC236}">
                  <a16:creationId xmlns:a16="http://schemas.microsoft.com/office/drawing/2014/main" id="{EFC29E54-282D-4C48-8403-3851CD210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Text Box 67">
              <a:extLst>
                <a:ext uri="{FF2B5EF4-FFF2-40B4-BE49-F238E27FC236}">
                  <a16:creationId xmlns:a16="http://schemas.microsoft.com/office/drawing/2014/main" id="{7D4F80B4-EA47-C34B-8285-BF4FA6C557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3" name="Group 71">
            <a:extLst>
              <a:ext uri="{FF2B5EF4-FFF2-40B4-BE49-F238E27FC236}">
                <a16:creationId xmlns:a16="http://schemas.microsoft.com/office/drawing/2014/main" id="{6A9B24E7-B56E-B546-B3F4-6691C9CF7D50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4" name="Oval 72">
              <a:extLst>
                <a:ext uri="{FF2B5EF4-FFF2-40B4-BE49-F238E27FC236}">
                  <a16:creationId xmlns:a16="http://schemas.microsoft.com/office/drawing/2014/main" id="{8B55C2B4-57AB-3348-B29F-DDFCAC1A6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Text Box 73">
              <a:extLst>
                <a:ext uri="{FF2B5EF4-FFF2-40B4-BE49-F238E27FC236}">
                  <a16:creationId xmlns:a16="http://schemas.microsoft.com/office/drawing/2014/main" id="{95AFC2CC-0147-E240-A6FC-1FE036229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E762CDBC-0CAB-6C43-81D1-F1CFDFB18815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37" name="Oval 75">
              <a:extLst>
                <a:ext uri="{FF2B5EF4-FFF2-40B4-BE49-F238E27FC236}">
                  <a16:creationId xmlns:a16="http://schemas.microsoft.com/office/drawing/2014/main" id="{9265EC9B-7813-7446-AB4A-D4B5787FC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Text Box 76">
              <a:extLst>
                <a:ext uri="{FF2B5EF4-FFF2-40B4-BE49-F238E27FC236}">
                  <a16:creationId xmlns:a16="http://schemas.microsoft.com/office/drawing/2014/main" id="{9810148D-D64C-5D41-A495-88C2396D7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39" name="Group 77">
            <a:extLst>
              <a:ext uri="{FF2B5EF4-FFF2-40B4-BE49-F238E27FC236}">
                <a16:creationId xmlns:a16="http://schemas.microsoft.com/office/drawing/2014/main" id="{A62DB984-1C9A-3C44-9298-1C3F397478E5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0" name="Oval 78">
              <a:extLst>
                <a:ext uri="{FF2B5EF4-FFF2-40B4-BE49-F238E27FC236}">
                  <a16:creationId xmlns:a16="http://schemas.microsoft.com/office/drawing/2014/main" id="{E6589D5B-A33E-884B-90B8-D1CEB5EF6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1" name="Text Box 79">
              <a:extLst>
                <a:ext uri="{FF2B5EF4-FFF2-40B4-BE49-F238E27FC236}">
                  <a16:creationId xmlns:a16="http://schemas.microsoft.com/office/drawing/2014/main" id="{BF15BB18-08FD-F746-8B84-3D5C3B72A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42" name="Line 52">
            <a:extLst>
              <a:ext uri="{FF2B5EF4-FFF2-40B4-BE49-F238E27FC236}">
                <a16:creationId xmlns:a16="http://schemas.microsoft.com/office/drawing/2014/main" id="{6E6E976D-5007-724F-9DB1-90B932874B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7334C6-B1A9-864E-A92F-ECC0307E129D}"/>
              </a:ext>
            </a:extLst>
          </p:cNvPr>
          <p:cNvSpPr txBox="1"/>
          <p:nvPr/>
        </p:nvSpPr>
        <p:spPr>
          <a:xfrm>
            <a:off x="300446" y="2991394"/>
            <a:ext cx="3307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most nodes we can have in a tree of height </a:t>
            </a:r>
            <a:r>
              <a:rPr lang="en-US" sz="2400" i="1" dirty="0">
                <a:solidFill>
                  <a:srgbClr val="FF0000"/>
                </a:solidFill>
              </a:rPr>
              <a:t>h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551454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5821C-8127-D244-9D8D-6A8810AD7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Nodes in a binary tree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E9E3771E-DB4B-F548-BF2B-26B33D733C6F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F489EC1-6C5D-2748-BDD5-8BB0E2E33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3F400929-9543-824E-A895-E4BA25151A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82F41FE-292F-9743-A6ED-1151AE91A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39EEFEE7-3E21-4444-9737-20E0DC23231C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919DA6F4-C4F3-6B47-B9DB-839C61EFC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7C4981FD-FD28-0246-AEC6-87CE1CBA9A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01B01793-86EA-1142-B927-46C45A757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76A15CCA-7F87-6B42-B5F2-19B02FE03DE0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8ACDC9B6-265B-ED40-89E8-B0E8988DC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33086B45-0505-BF4C-8B5B-6E2E25AF1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09844774-AB63-484E-83BF-E5D024477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2B80D58D-464A-4741-A4EC-E6FEE63CB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5C2BBE21-9605-4D49-9237-0C9ED98A0826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3B448D6E-4C4F-A14B-874E-73DB31C9E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45866EC4-CB60-9E49-B529-8FE04C1C24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3">
            <a:extLst>
              <a:ext uri="{FF2B5EF4-FFF2-40B4-BE49-F238E27FC236}">
                <a16:creationId xmlns:a16="http://schemas.microsoft.com/office/drawing/2014/main" id="{4B47E034-2FF8-3643-82F0-E3824EEE6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7">
            <a:extLst>
              <a:ext uri="{FF2B5EF4-FFF2-40B4-BE49-F238E27FC236}">
                <a16:creationId xmlns:a16="http://schemas.microsoft.com/office/drawing/2014/main" id="{453CA23F-EB05-B04F-8509-E57AE16E5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8">
            <a:extLst>
              <a:ext uri="{FF2B5EF4-FFF2-40B4-BE49-F238E27FC236}">
                <a16:creationId xmlns:a16="http://schemas.microsoft.com/office/drawing/2014/main" id="{30CB0476-B29A-494A-80DF-EE20CEA7B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9">
            <a:extLst>
              <a:ext uri="{FF2B5EF4-FFF2-40B4-BE49-F238E27FC236}">
                <a16:creationId xmlns:a16="http://schemas.microsoft.com/office/drawing/2014/main" id="{57D91770-58C1-D24B-9B45-0BD2895BA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60">
            <a:extLst>
              <a:ext uri="{FF2B5EF4-FFF2-40B4-BE49-F238E27FC236}">
                <a16:creationId xmlns:a16="http://schemas.microsoft.com/office/drawing/2014/main" id="{7A382812-EC28-D94E-9322-FD4578477F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33" name="Group 71">
            <a:extLst>
              <a:ext uri="{FF2B5EF4-FFF2-40B4-BE49-F238E27FC236}">
                <a16:creationId xmlns:a16="http://schemas.microsoft.com/office/drawing/2014/main" id="{6A9B24E7-B56E-B546-B3F4-6691C9CF7D50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4" name="Oval 72">
              <a:extLst>
                <a:ext uri="{FF2B5EF4-FFF2-40B4-BE49-F238E27FC236}">
                  <a16:creationId xmlns:a16="http://schemas.microsoft.com/office/drawing/2014/main" id="{8B55C2B4-57AB-3348-B29F-DDFCAC1A6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Text Box 73">
              <a:extLst>
                <a:ext uri="{FF2B5EF4-FFF2-40B4-BE49-F238E27FC236}">
                  <a16:creationId xmlns:a16="http://schemas.microsoft.com/office/drawing/2014/main" id="{95AFC2CC-0147-E240-A6FC-1FE036229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E762CDBC-0CAB-6C43-81D1-F1CFDFB18815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37" name="Oval 75">
              <a:extLst>
                <a:ext uri="{FF2B5EF4-FFF2-40B4-BE49-F238E27FC236}">
                  <a16:creationId xmlns:a16="http://schemas.microsoft.com/office/drawing/2014/main" id="{9265EC9B-7813-7446-AB4A-D4B5787FC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Text Box 76">
              <a:extLst>
                <a:ext uri="{FF2B5EF4-FFF2-40B4-BE49-F238E27FC236}">
                  <a16:creationId xmlns:a16="http://schemas.microsoft.com/office/drawing/2014/main" id="{9810148D-D64C-5D41-A495-88C2396D7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39" name="Group 77">
            <a:extLst>
              <a:ext uri="{FF2B5EF4-FFF2-40B4-BE49-F238E27FC236}">
                <a16:creationId xmlns:a16="http://schemas.microsoft.com/office/drawing/2014/main" id="{A62DB984-1C9A-3C44-9298-1C3F397478E5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0" name="Oval 78">
              <a:extLst>
                <a:ext uri="{FF2B5EF4-FFF2-40B4-BE49-F238E27FC236}">
                  <a16:creationId xmlns:a16="http://schemas.microsoft.com/office/drawing/2014/main" id="{E6589D5B-A33E-884B-90B8-D1CEB5EF6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1" name="Text Box 79">
              <a:extLst>
                <a:ext uri="{FF2B5EF4-FFF2-40B4-BE49-F238E27FC236}">
                  <a16:creationId xmlns:a16="http://schemas.microsoft.com/office/drawing/2014/main" id="{BF15BB18-08FD-F746-8B84-3D5C3B72A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42" name="Line 52">
            <a:extLst>
              <a:ext uri="{FF2B5EF4-FFF2-40B4-BE49-F238E27FC236}">
                <a16:creationId xmlns:a16="http://schemas.microsoft.com/office/drawing/2014/main" id="{6E6E976D-5007-724F-9DB1-90B932874B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7334C6-B1A9-864E-A92F-ECC0307E129D}"/>
              </a:ext>
            </a:extLst>
          </p:cNvPr>
          <p:cNvSpPr txBox="1"/>
          <p:nvPr/>
        </p:nvSpPr>
        <p:spPr>
          <a:xfrm>
            <a:off x="577815" y="2600235"/>
            <a:ext cx="3307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most nodes we can have in a tree of height </a:t>
            </a:r>
            <a:r>
              <a:rPr lang="en-US" sz="2400" i="1" dirty="0">
                <a:solidFill>
                  <a:srgbClr val="FF0000"/>
                </a:solidFill>
              </a:rPr>
              <a:t>h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BEDD6CD-D072-BA41-BB86-495F24B2323A}"/>
                  </a:ext>
                </a:extLst>
              </p:cNvPr>
              <p:cNvSpPr txBox="1"/>
              <p:nvPr/>
            </p:nvSpPr>
            <p:spPr>
              <a:xfrm>
                <a:off x="576067" y="5144742"/>
                <a:ext cx="5661230" cy="530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1+2+4+8+…+2</m:t>
                      </m:r>
                      <m:r>
                        <a:rPr lang="en-US" sz="2800" b="0" i="1" baseline="3000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ABEDD6CD-D072-BA41-BB86-495F24B23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67" y="5144742"/>
                <a:ext cx="5661230" cy="5309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7B1DC761-6377-384A-9D03-EB6A3616C8F4}"/>
              </a:ext>
            </a:extLst>
          </p:cNvPr>
          <p:cNvSpPr txBox="1"/>
          <p:nvPr/>
        </p:nvSpPr>
        <p:spPr>
          <a:xfrm>
            <a:off x="992777" y="6031467"/>
            <a:ext cx="4480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When the tree is full and complete!</a:t>
            </a:r>
          </a:p>
        </p:txBody>
      </p:sp>
    </p:spTree>
    <p:extLst>
      <p:ext uri="{BB962C8B-B14F-4D97-AF65-F5344CB8AC3E}">
        <p14:creationId xmlns:p14="http://schemas.microsoft.com/office/powerpoint/2010/main" val="139336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E4672-5C22-0E45-A7FD-858691FAD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  <p:sp>
        <p:nvSpPr>
          <p:cNvPr id="47" name="Content Placeholder 46">
            <a:extLst>
              <a:ext uri="{FF2B5EF4-FFF2-40B4-BE49-F238E27FC236}">
                <a16:creationId xmlns:a16="http://schemas.microsoft.com/office/drawing/2014/main" id="{B247080B-A963-D04B-9469-679BE0FF40B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1603" y="1600200"/>
            <a:ext cx="4016393" cy="4495800"/>
          </a:xfrm>
        </p:spPr>
        <p:txBody>
          <a:bodyPr>
            <a:normAutofit/>
          </a:bodyPr>
          <a:lstStyle/>
          <a:p>
            <a:r>
              <a:rPr lang="en-US" sz="2800" dirty="0"/>
              <a:t>A set of nodes based on a parent-child relationship</a:t>
            </a:r>
          </a:p>
          <a:p>
            <a:pPr lvl="1"/>
            <a:r>
              <a:rPr lang="en-US" sz="2500" dirty="0"/>
              <a:t> Each node has one parent</a:t>
            </a:r>
          </a:p>
          <a:p>
            <a:pPr lvl="1"/>
            <a:r>
              <a:rPr lang="en-US" sz="2500" dirty="0"/>
              <a:t>Root has no parent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5ED2E408-4382-CA46-B876-C9C6077054B5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96C66D8-95AE-674E-9DA5-790D7F83B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8FD82259-7565-6A40-A774-658DA367A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2B148990-A537-5344-9F97-6FADCAD8D7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59EE5CE-6116-874A-B75D-724AFB1665A7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9865FEBC-2989-C741-B7D1-71DDCE176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0F01AD09-9A99-8142-98D3-2AD8EB3FB3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3336ABC5-6973-8A49-BF47-AC563A349D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ABC91479-AFA9-9745-9FB8-E0695ECBA00E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5D19BEC2-321C-0047-979D-F973AEB4B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C9278E6A-F1D2-A44D-A387-74CA5178A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D01DF5B-845B-7A49-8F6F-DECB0F89A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F5EC7A26-B4C3-634A-8707-0D1C10B53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8C085B1F-3540-0942-B3B5-13D478E50708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5B4B9007-C5A6-C846-8A89-DE727298AB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B5649FBC-E0E6-A04A-A083-4FDE8AFFCD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20" name="Line 52">
            <a:extLst>
              <a:ext uri="{FF2B5EF4-FFF2-40B4-BE49-F238E27FC236}">
                <a16:creationId xmlns:a16="http://schemas.microsoft.com/office/drawing/2014/main" id="{1BF601DA-DBDA-9C4E-8254-FD6916AAC4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3">
            <a:extLst>
              <a:ext uri="{FF2B5EF4-FFF2-40B4-BE49-F238E27FC236}">
                <a16:creationId xmlns:a16="http://schemas.microsoft.com/office/drawing/2014/main" id="{EEC7DB6C-58DC-0148-990F-2314CF13AD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4592D6F3-4FAF-E44C-BDAB-6CF119949B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19C60B30-D7BA-1040-BB33-6C80C6C26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4668C1F2-0204-0649-ABDF-D35218A6A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6BEB95F9-926D-5C45-9217-822FEA0921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BD359931-8E51-F440-836E-154F8392118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CF36E865-210E-A844-8904-4A09B5415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07C87164-208F-7445-B485-9E6828D223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FE301EF7-EA11-CA4B-8184-AC0DC83DBFEC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24A9DCA1-9055-1F4F-8ABC-A5F1A75DB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9A62DD78-BC76-AB48-947E-56829AC8A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EE1B5D6E-3855-0E4C-A39E-0EF4FCCDC04F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7F8F4424-779C-5D44-BCE2-88F51C864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22A93CD9-33F6-2F4E-BA5A-695597138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4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3F0AB513-BDD7-734F-B0CE-49281823C051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576FDAC3-6B91-8B4B-8B53-FFB782AB3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8FABB1D1-137A-614B-A31C-D649EA0C10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46FAA54E-82A3-7946-854E-E63046D91B21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C7379939-26D8-4B4D-AE50-CA3CAB805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58E000FB-31E2-634E-838D-281E7274EB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CC514BF6-62A9-6047-890F-A5569BE72E66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21910D9D-770D-FF4E-8BAF-D47BFE7B9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EF9B33B7-BD9B-FB4C-B881-257AF7E2A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BDA9A0B9-D646-174A-9C40-546AAD9C2B82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B34EB9F4-4651-8D46-93BA-CF1EFB3C7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43A3B473-5B78-3044-9596-D4E030DA5F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sp>
        <p:nvSpPr>
          <p:cNvPr id="51" name="Line 55">
            <a:extLst>
              <a:ext uri="{FF2B5EF4-FFF2-40B4-BE49-F238E27FC236}">
                <a16:creationId xmlns:a16="http://schemas.microsoft.com/office/drawing/2014/main" id="{E39447E5-4159-7F43-BA7D-3C86C5A63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847" y="4357687"/>
            <a:ext cx="628650" cy="7398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52" name="Group 65">
            <a:extLst>
              <a:ext uri="{FF2B5EF4-FFF2-40B4-BE49-F238E27FC236}">
                <a16:creationId xmlns:a16="http://schemas.microsoft.com/office/drawing/2014/main" id="{759FDDDD-F65F-0B47-805A-1C1F38476202}"/>
              </a:ext>
            </a:extLst>
          </p:cNvPr>
          <p:cNvGrpSpPr>
            <a:grpSpLocks/>
          </p:cNvGrpSpPr>
          <p:nvPr/>
        </p:nvGrpSpPr>
        <p:grpSpPr bwMode="auto">
          <a:xfrm>
            <a:off x="5648163" y="5115333"/>
            <a:ext cx="685800" cy="457200"/>
            <a:chOff x="960" y="2352"/>
            <a:chExt cx="432" cy="288"/>
          </a:xfrm>
        </p:grpSpPr>
        <p:sp>
          <p:nvSpPr>
            <p:cNvPr id="53" name="Oval 66">
              <a:extLst>
                <a:ext uri="{FF2B5EF4-FFF2-40B4-BE49-F238E27FC236}">
                  <a16:creationId xmlns:a16="http://schemas.microsoft.com/office/drawing/2014/main" id="{CE1E9562-5257-3A4D-BAB4-40ECF715F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4" name="Text Box 67">
              <a:extLst>
                <a:ext uri="{FF2B5EF4-FFF2-40B4-BE49-F238E27FC236}">
                  <a16:creationId xmlns:a16="http://schemas.microsoft.com/office/drawing/2014/main" id="{A714A4E2-7A8D-9D44-AEEA-F818A3A11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82317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5821C-8127-D244-9D8D-6A8810AD7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Nodes in a binary tree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E9E3771E-DB4B-F548-BF2B-26B33D733C6F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F489EC1-6C5D-2748-BDD5-8BB0E2E33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3F400929-9543-824E-A895-E4BA25151A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82F41FE-292F-9743-A6ED-1151AE91AE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39EEFEE7-3E21-4444-9737-20E0DC23231C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919DA6F4-C4F3-6B47-B9DB-839C61EFC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7C4981FD-FD28-0246-AEC6-87CE1CBA9A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01B01793-86EA-1142-B927-46C45A757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76A15CCA-7F87-6B42-B5F2-19B02FE03DE0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8ACDC9B6-265B-ED40-89E8-B0E8988DC6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33086B45-0505-BF4C-8B5B-6E2E25AF1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09844774-AB63-484E-83BF-E5D024477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2B80D58D-464A-4741-A4EC-E6FEE63CB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5C2BBE21-9605-4D49-9237-0C9ED98A0826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3B448D6E-4C4F-A14B-874E-73DB31C9E8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45866EC4-CB60-9E49-B529-8FE04C1C24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3">
            <a:extLst>
              <a:ext uri="{FF2B5EF4-FFF2-40B4-BE49-F238E27FC236}">
                <a16:creationId xmlns:a16="http://schemas.microsoft.com/office/drawing/2014/main" id="{4B47E034-2FF8-3643-82F0-E3824EEE6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4">
            <a:extLst>
              <a:ext uri="{FF2B5EF4-FFF2-40B4-BE49-F238E27FC236}">
                <a16:creationId xmlns:a16="http://schemas.microsoft.com/office/drawing/2014/main" id="{277CBE2E-95BF-8F44-A812-2F5F89B775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5">
            <a:extLst>
              <a:ext uri="{FF2B5EF4-FFF2-40B4-BE49-F238E27FC236}">
                <a16:creationId xmlns:a16="http://schemas.microsoft.com/office/drawing/2014/main" id="{65E835DB-D795-444E-AD90-DEDD82F8FA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7">
            <a:extLst>
              <a:ext uri="{FF2B5EF4-FFF2-40B4-BE49-F238E27FC236}">
                <a16:creationId xmlns:a16="http://schemas.microsoft.com/office/drawing/2014/main" id="{453CA23F-EB05-B04F-8509-E57AE16E5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8">
            <a:extLst>
              <a:ext uri="{FF2B5EF4-FFF2-40B4-BE49-F238E27FC236}">
                <a16:creationId xmlns:a16="http://schemas.microsoft.com/office/drawing/2014/main" id="{30CB0476-B29A-494A-80DF-EE20CEA7B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9">
            <a:extLst>
              <a:ext uri="{FF2B5EF4-FFF2-40B4-BE49-F238E27FC236}">
                <a16:creationId xmlns:a16="http://schemas.microsoft.com/office/drawing/2014/main" id="{57D91770-58C1-D24B-9B45-0BD2895BA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60">
            <a:extLst>
              <a:ext uri="{FF2B5EF4-FFF2-40B4-BE49-F238E27FC236}">
                <a16:creationId xmlns:a16="http://schemas.microsoft.com/office/drawing/2014/main" id="{7A382812-EC28-D94E-9322-FD4578477F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7" name="Group 62">
            <a:extLst>
              <a:ext uri="{FF2B5EF4-FFF2-40B4-BE49-F238E27FC236}">
                <a16:creationId xmlns:a16="http://schemas.microsoft.com/office/drawing/2014/main" id="{1FF50A7B-AB86-9545-890C-2BA2E802217A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28" name="Oval 63">
              <a:extLst>
                <a:ext uri="{FF2B5EF4-FFF2-40B4-BE49-F238E27FC236}">
                  <a16:creationId xmlns:a16="http://schemas.microsoft.com/office/drawing/2014/main" id="{17E41E3D-61BF-7440-9586-D3C303E599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9" name="Text Box 64">
              <a:extLst>
                <a:ext uri="{FF2B5EF4-FFF2-40B4-BE49-F238E27FC236}">
                  <a16:creationId xmlns:a16="http://schemas.microsoft.com/office/drawing/2014/main" id="{7A68BB75-2687-4E4A-9DFF-E609FFCFD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0" name="Group 65">
            <a:extLst>
              <a:ext uri="{FF2B5EF4-FFF2-40B4-BE49-F238E27FC236}">
                <a16:creationId xmlns:a16="http://schemas.microsoft.com/office/drawing/2014/main" id="{D0E33FE9-6575-EE4D-B540-70B20B1EF8DB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1" name="Oval 66">
              <a:extLst>
                <a:ext uri="{FF2B5EF4-FFF2-40B4-BE49-F238E27FC236}">
                  <a16:creationId xmlns:a16="http://schemas.microsoft.com/office/drawing/2014/main" id="{EFC29E54-282D-4C48-8403-3851CD210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2" name="Text Box 67">
              <a:extLst>
                <a:ext uri="{FF2B5EF4-FFF2-40B4-BE49-F238E27FC236}">
                  <a16:creationId xmlns:a16="http://schemas.microsoft.com/office/drawing/2014/main" id="{7D4F80B4-EA47-C34B-8285-BF4FA6C557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3" name="Group 71">
            <a:extLst>
              <a:ext uri="{FF2B5EF4-FFF2-40B4-BE49-F238E27FC236}">
                <a16:creationId xmlns:a16="http://schemas.microsoft.com/office/drawing/2014/main" id="{6A9B24E7-B56E-B546-B3F4-6691C9CF7D50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4" name="Oval 72">
              <a:extLst>
                <a:ext uri="{FF2B5EF4-FFF2-40B4-BE49-F238E27FC236}">
                  <a16:creationId xmlns:a16="http://schemas.microsoft.com/office/drawing/2014/main" id="{8B55C2B4-57AB-3348-B29F-DDFCAC1A6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5" name="Text Box 73">
              <a:extLst>
                <a:ext uri="{FF2B5EF4-FFF2-40B4-BE49-F238E27FC236}">
                  <a16:creationId xmlns:a16="http://schemas.microsoft.com/office/drawing/2014/main" id="{95AFC2CC-0147-E240-A6FC-1FE0362292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36" name="Group 74">
            <a:extLst>
              <a:ext uri="{FF2B5EF4-FFF2-40B4-BE49-F238E27FC236}">
                <a16:creationId xmlns:a16="http://schemas.microsoft.com/office/drawing/2014/main" id="{E762CDBC-0CAB-6C43-81D1-F1CFDFB18815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37" name="Oval 75">
              <a:extLst>
                <a:ext uri="{FF2B5EF4-FFF2-40B4-BE49-F238E27FC236}">
                  <a16:creationId xmlns:a16="http://schemas.microsoft.com/office/drawing/2014/main" id="{9265EC9B-7813-7446-AB4A-D4B5787FC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8" name="Text Box 76">
              <a:extLst>
                <a:ext uri="{FF2B5EF4-FFF2-40B4-BE49-F238E27FC236}">
                  <a16:creationId xmlns:a16="http://schemas.microsoft.com/office/drawing/2014/main" id="{9810148D-D64C-5D41-A495-88C2396D7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39" name="Group 77">
            <a:extLst>
              <a:ext uri="{FF2B5EF4-FFF2-40B4-BE49-F238E27FC236}">
                <a16:creationId xmlns:a16="http://schemas.microsoft.com/office/drawing/2014/main" id="{A62DB984-1C9A-3C44-9298-1C3F397478E5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0" name="Oval 78">
              <a:extLst>
                <a:ext uri="{FF2B5EF4-FFF2-40B4-BE49-F238E27FC236}">
                  <a16:creationId xmlns:a16="http://schemas.microsoft.com/office/drawing/2014/main" id="{E6589D5B-A33E-884B-90B8-D1CEB5EF69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1" name="Text Box 79">
              <a:extLst>
                <a:ext uri="{FF2B5EF4-FFF2-40B4-BE49-F238E27FC236}">
                  <a16:creationId xmlns:a16="http://schemas.microsoft.com/office/drawing/2014/main" id="{BF15BB18-08FD-F746-8B84-3D5C3B72AF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42" name="Line 52">
            <a:extLst>
              <a:ext uri="{FF2B5EF4-FFF2-40B4-BE49-F238E27FC236}">
                <a16:creationId xmlns:a16="http://schemas.microsoft.com/office/drawing/2014/main" id="{6E6E976D-5007-724F-9DB1-90B932874B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7334C6-B1A9-864E-A92F-ECC0307E129D}"/>
              </a:ext>
            </a:extLst>
          </p:cNvPr>
          <p:cNvSpPr txBox="1"/>
          <p:nvPr/>
        </p:nvSpPr>
        <p:spPr>
          <a:xfrm>
            <a:off x="300446" y="2991394"/>
            <a:ext cx="3536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smallest number of nodes we can have in a tree of height </a:t>
            </a:r>
            <a:r>
              <a:rPr lang="en-US" sz="2400" i="1" dirty="0">
                <a:solidFill>
                  <a:srgbClr val="FF0000"/>
                </a:solidFill>
              </a:rPr>
              <a:t>h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41048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5821C-8127-D244-9D8D-6A8810AD7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Nodes in a binary tree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7334C6-B1A9-864E-A92F-ECC0307E129D}"/>
              </a:ext>
            </a:extLst>
          </p:cNvPr>
          <p:cNvSpPr txBox="1"/>
          <p:nvPr/>
        </p:nvSpPr>
        <p:spPr>
          <a:xfrm>
            <a:off x="300446" y="2991394"/>
            <a:ext cx="3536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smallest number of nodes we can have in a tree of height </a:t>
            </a:r>
            <a:r>
              <a:rPr lang="en-US" sz="2400" i="1" dirty="0">
                <a:solidFill>
                  <a:srgbClr val="FF0000"/>
                </a:solidFill>
              </a:rPr>
              <a:t>h</a:t>
            </a:r>
            <a:r>
              <a:rPr lang="en-US" sz="2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4" name="Text Box 3">
            <a:extLst>
              <a:ext uri="{FF2B5EF4-FFF2-40B4-BE49-F238E27FC236}">
                <a16:creationId xmlns:a16="http://schemas.microsoft.com/office/drawing/2014/main" id="{ED72A378-6B69-A241-88B5-F05D7031B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5597" y="176471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D</a:t>
            </a:r>
          </a:p>
        </p:txBody>
      </p:sp>
      <p:sp>
        <p:nvSpPr>
          <p:cNvPr id="45" name="Oval 4">
            <a:extLst>
              <a:ext uri="{FF2B5EF4-FFF2-40B4-BE49-F238E27FC236}">
                <a16:creationId xmlns:a16="http://schemas.microsoft.com/office/drawing/2014/main" id="{E90AA675-A782-FA4F-AD4C-C97AAF621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3197" y="1674223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" name="Text Box 5">
            <a:extLst>
              <a:ext uri="{FF2B5EF4-FFF2-40B4-BE49-F238E27FC236}">
                <a16:creationId xmlns:a16="http://schemas.microsoft.com/office/drawing/2014/main" id="{1A054980-6775-764D-B3D4-E43416664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97" y="2664823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B</a:t>
            </a:r>
          </a:p>
        </p:txBody>
      </p:sp>
      <p:sp>
        <p:nvSpPr>
          <p:cNvPr id="47" name="Oval 6">
            <a:extLst>
              <a:ext uri="{FF2B5EF4-FFF2-40B4-BE49-F238E27FC236}">
                <a16:creationId xmlns:a16="http://schemas.microsoft.com/office/drawing/2014/main" id="{06B3DA61-9BC8-D647-8109-6C836779D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997" y="2588623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Text Box 9">
            <a:extLst>
              <a:ext uri="{FF2B5EF4-FFF2-40B4-BE49-F238E27FC236}">
                <a16:creationId xmlns:a16="http://schemas.microsoft.com/office/drawing/2014/main" id="{D12376AF-237C-3949-B38C-92E78860B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0997" y="4112623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 A</a:t>
            </a:r>
          </a:p>
        </p:txBody>
      </p:sp>
      <p:sp>
        <p:nvSpPr>
          <p:cNvPr id="49" name="Oval 10">
            <a:extLst>
              <a:ext uri="{FF2B5EF4-FFF2-40B4-BE49-F238E27FC236}">
                <a16:creationId xmlns:a16="http://schemas.microsoft.com/office/drawing/2014/main" id="{79CDBC1E-1656-9947-8D00-13D7449A7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4797" y="4036423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Line 15">
            <a:extLst>
              <a:ext uri="{FF2B5EF4-FFF2-40B4-BE49-F238E27FC236}">
                <a16:creationId xmlns:a16="http://schemas.microsoft.com/office/drawing/2014/main" id="{B1588E8D-E0B6-DC41-9BC6-80ED3593B9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18197" y="3045823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7">
            <a:extLst>
              <a:ext uri="{FF2B5EF4-FFF2-40B4-BE49-F238E27FC236}">
                <a16:creationId xmlns:a16="http://schemas.microsoft.com/office/drawing/2014/main" id="{F8E68545-FACE-E64E-8501-935E0EF554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7397" y="2131423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Text Box 20">
            <a:extLst>
              <a:ext uri="{FF2B5EF4-FFF2-40B4-BE49-F238E27FC236}">
                <a16:creationId xmlns:a16="http://schemas.microsoft.com/office/drawing/2014/main" id="{E3BDC391-5FA0-1247-AF66-5E42DB170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1597" y="5679689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 F</a:t>
            </a:r>
          </a:p>
        </p:txBody>
      </p:sp>
      <p:sp>
        <p:nvSpPr>
          <p:cNvPr id="53" name="Oval 21">
            <a:extLst>
              <a:ext uri="{FF2B5EF4-FFF2-40B4-BE49-F238E27FC236}">
                <a16:creationId xmlns:a16="http://schemas.microsoft.com/office/drawing/2014/main" id="{6EE70A33-68A1-1C4C-BC9E-C9D11F567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5397" y="5603489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Line 22">
            <a:extLst>
              <a:ext uri="{FF2B5EF4-FFF2-40B4-BE49-F238E27FC236}">
                <a16:creationId xmlns:a16="http://schemas.microsoft.com/office/drawing/2014/main" id="{3E6632D1-9892-0B44-966A-52FE792B95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41997" y="4555535"/>
            <a:ext cx="838200" cy="10479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2D05028-CD3C-F949-9292-C35B09E4AFE2}"/>
              </a:ext>
            </a:extLst>
          </p:cNvPr>
          <p:cNvSpPr txBox="1"/>
          <p:nvPr/>
        </p:nvSpPr>
        <p:spPr>
          <a:xfrm>
            <a:off x="1327622" y="5218024"/>
            <a:ext cx="19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h+1 (the twig!)</a:t>
            </a:r>
          </a:p>
        </p:txBody>
      </p:sp>
    </p:spTree>
    <p:extLst>
      <p:ext uri="{BB962C8B-B14F-4D97-AF65-F5344CB8AC3E}">
        <p14:creationId xmlns:p14="http://schemas.microsoft.com/office/powerpoint/2010/main" val="10500484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B2C0E-CB1E-5C4D-B3C1-56823687C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Nodes in a binary tree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46E88D04-7362-5448-948D-38E0201D6D03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A9B1E9B-51FE-7D4B-A068-5D1D19BD6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9897A68-1C5C-C74D-B2FB-FD87CA86D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BF1FE115-8CD8-8C4C-A552-375C7791D0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BA7301C3-61A2-DE46-862B-C0752A4F985A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018C33CA-EA30-AA4B-A847-DF098891A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56ADC893-D356-FE4B-919B-D80375390A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F3DE9338-7D2E-2A45-94E2-AEA9C74C9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BFFDD7F9-82CF-654B-953B-BC8BBA14084F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38A22903-5A1A-FA48-BD29-430339182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F09C7A44-2DE4-B248-A4B3-56BF9B951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289D5156-C100-5547-B38E-9F1320696D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3D684096-E98A-AD43-BED4-519F5DE8B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97E8EA64-1E0B-2945-9ADC-35BFA25B98C9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552A4A37-0460-CA4F-A8C4-1DFF9B331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1B8373F7-5731-DB4B-B390-D7F4174521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3">
            <a:extLst>
              <a:ext uri="{FF2B5EF4-FFF2-40B4-BE49-F238E27FC236}">
                <a16:creationId xmlns:a16="http://schemas.microsoft.com/office/drawing/2014/main" id="{C2515713-3043-1F4A-9D77-113B44D5FE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7">
            <a:extLst>
              <a:ext uri="{FF2B5EF4-FFF2-40B4-BE49-F238E27FC236}">
                <a16:creationId xmlns:a16="http://schemas.microsoft.com/office/drawing/2014/main" id="{3D150A1B-9BB0-284E-BC32-5D15C4C968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8">
            <a:extLst>
              <a:ext uri="{FF2B5EF4-FFF2-40B4-BE49-F238E27FC236}">
                <a16:creationId xmlns:a16="http://schemas.microsoft.com/office/drawing/2014/main" id="{F3059635-F4A1-E74C-AE75-BD660F2F8E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9">
            <a:extLst>
              <a:ext uri="{FF2B5EF4-FFF2-40B4-BE49-F238E27FC236}">
                <a16:creationId xmlns:a16="http://schemas.microsoft.com/office/drawing/2014/main" id="{B682FF24-4557-2C43-97E4-62BB3B50D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60">
            <a:extLst>
              <a:ext uri="{FF2B5EF4-FFF2-40B4-BE49-F238E27FC236}">
                <a16:creationId xmlns:a16="http://schemas.microsoft.com/office/drawing/2014/main" id="{84E18154-CDA1-3247-A567-EA183AF107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5" name="Group 71">
            <a:extLst>
              <a:ext uri="{FF2B5EF4-FFF2-40B4-BE49-F238E27FC236}">
                <a16:creationId xmlns:a16="http://schemas.microsoft.com/office/drawing/2014/main" id="{E68984ED-08A3-6A4E-A4CC-28A75CB90201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26" name="Oval 72">
              <a:extLst>
                <a:ext uri="{FF2B5EF4-FFF2-40B4-BE49-F238E27FC236}">
                  <a16:creationId xmlns:a16="http://schemas.microsoft.com/office/drawing/2014/main" id="{458437DF-763A-4041-8FFA-E48A02BE1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Text Box 73">
              <a:extLst>
                <a:ext uri="{FF2B5EF4-FFF2-40B4-BE49-F238E27FC236}">
                  <a16:creationId xmlns:a16="http://schemas.microsoft.com/office/drawing/2014/main" id="{EE1CBCE3-A5FD-7640-988C-FAE7FC521F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28" name="Group 74">
            <a:extLst>
              <a:ext uri="{FF2B5EF4-FFF2-40B4-BE49-F238E27FC236}">
                <a16:creationId xmlns:a16="http://schemas.microsoft.com/office/drawing/2014/main" id="{3EBDB32A-CB2D-C941-9389-2AF317F94360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29" name="Oval 75">
              <a:extLst>
                <a:ext uri="{FF2B5EF4-FFF2-40B4-BE49-F238E27FC236}">
                  <a16:creationId xmlns:a16="http://schemas.microsoft.com/office/drawing/2014/main" id="{7EFD4647-DE92-7843-920B-895F159A4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Text Box 76">
              <a:extLst>
                <a:ext uri="{FF2B5EF4-FFF2-40B4-BE49-F238E27FC236}">
                  <a16:creationId xmlns:a16="http://schemas.microsoft.com/office/drawing/2014/main" id="{9A5147B7-C4F4-9740-A397-F60C407FD9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31" name="Group 77">
            <a:extLst>
              <a:ext uri="{FF2B5EF4-FFF2-40B4-BE49-F238E27FC236}">
                <a16:creationId xmlns:a16="http://schemas.microsoft.com/office/drawing/2014/main" id="{F5F8D870-AF17-7043-9CFF-831A2ECAA312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32" name="Oval 78">
              <a:extLst>
                <a:ext uri="{FF2B5EF4-FFF2-40B4-BE49-F238E27FC236}">
                  <a16:creationId xmlns:a16="http://schemas.microsoft.com/office/drawing/2014/main" id="{5FDB9BF0-DA0C-C44C-B158-D1AE9EB0D9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Text Box 79">
              <a:extLst>
                <a:ext uri="{FF2B5EF4-FFF2-40B4-BE49-F238E27FC236}">
                  <a16:creationId xmlns:a16="http://schemas.microsoft.com/office/drawing/2014/main" id="{43F22698-2E01-7247-B781-698A610AA6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34" name="Line 52">
            <a:extLst>
              <a:ext uri="{FF2B5EF4-FFF2-40B4-BE49-F238E27FC236}">
                <a16:creationId xmlns:a16="http://schemas.microsoft.com/office/drawing/2014/main" id="{565C35AB-6E38-9240-815C-7D2A070CC8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22998A2-F34D-764C-A36C-6C70116C1C7E}"/>
                  </a:ext>
                </a:extLst>
              </p:cNvPr>
              <p:cNvSpPr txBox="1"/>
              <p:nvPr/>
            </p:nvSpPr>
            <p:spPr>
              <a:xfrm>
                <a:off x="871849" y="1791942"/>
                <a:ext cx="2317108" cy="530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22998A2-F34D-764C-A36C-6C70116C1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849" y="1791942"/>
                <a:ext cx="2317108" cy="5309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0EA0B0D-0511-0A48-885C-6E9FDE70A750}"/>
                  </a:ext>
                </a:extLst>
              </p:cNvPr>
              <p:cNvSpPr txBox="1"/>
              <p:nvPr/>
            </p:nvSpPr>
            <p:spPr>
              <a:xfrm>
                <a:off x="227814" y="2500313"/>
                <a:ext cx="2317109" cy="530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0EA0B0D-0511-0A48-885C-6E9FDE70A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14" y="2500313"/>
                <a:ext cx="2317109" cy="5309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E048708-D52D-E147-A49C-CBC02A05D86A}"/>
                  </a:ext>
                </a:extLst>
              </p:cNvPr>
              <p:cNvSpPr txBox="1"/>
              <p:nvPr/>
            </p:nvSpPr>
            <p:spPr>
              <a:xfrm>
                <a:off x="227813" y="3193088"/>
                <a:ext cx="2317109" cy="5309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E048708-D52D-E147-A49C-CBC02A05D8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13" y="3193088"/>
                <a:ext cx="2317109" cy="5309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B426EA2-2E4E-824A-A39A-AE56F5DFB4BF}"/>
                  </a:ext>
                </a:extLst>
              </p:cNvPr>
              <p:cNvSpPr txBox="1"/>
              <p:nvPr/>
            </p:nvSpPr>
            <p:spPr>
              <a:xfrm>
                <a:off x="145976" y="3826773"/>
                <a:ext cx="32643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+1=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B426EA2-2E4E-824A-A39A-AE56F5DFB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76" y="3826773"/>
                <a:ext cx="3264355" cy="523220"/>
              </a:xfrm>
              <a:prstGeom prst="rect">
                <a:avLst/>
              </a:prstGeom>
              <a:blipFill>
                <a:blip r:embed="rId6"/>
                <a:stretch>
                  <a:fillRect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B31B8C0-ED6D-2045-862B-C97638DDB21E}"/>
                  </a:ext>
                </a:extLst>
              </p:cNvPr>
              <p:cNvSpPr txBox="1"/>
              <p:nvPr/>
            </p:nvSpPr>
            <p:spPr>
              <a:xfrm>
                <a:off x="804200" y="4622318"/>
                <a:ext cx="31856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func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B31B8C0-ED6D-2045-862B-C97638DDB2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200" y="4622318"/>
                <a:ext cx="3185680" cy="523220"/>
              </a:xfrm>
              <a:prstGeom prst="rect">
                <a:avLst/>
              </a:prstGeom>
              <a:blipFill>
                <a:blip r:embed="rId7"/>
                <a:stretch>
                  <a:fillRect b="-16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29179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F8FD0-D19A-AA44-BFF9-33F91AAE2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Nodes in a binary tree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021C48B8-9A80-1544-BFC7-1F6347386795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42DB8AE-8480-E44C-9312-5D5BF2CC3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2643AE9E-BD29-7548-A7D2-45363BE214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A38ACB1-3A93-D440-B3A8-4AAD6D8E25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A9D9CF0E-DCB2-6B40-A6C1-00239E39EC63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BD73C17B-CFEA-CF4A-961A-6BC8706F8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E10E2091-3825-6F4D-B7EB-83AD75BAAB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34B4524E-5A10-544C-9DED-D6529484DB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B3A0FCBB-ADBF-244D-B460-84DD57400F33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B464D873-A08E-4144-9252-FC4F0FCC6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A8EE83A6-B396-0449-B536-CDCBF5E13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26C055A5-EE72-8743-BDB6-FBC8BFEDB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A3A90BB2-EFCD-D844-B512-0776DAC76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01AAC78B-F71D-734B-A003-98E87FC7A75B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455156E7-CFE1-7E40-964C-CF6FF2B0C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3D2216C2-C38C-CE41-A52E-DA13235639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3">
            <a:extLst>
              <a:ext uri="{FF2B5EF4-FFF2-40B4-BE49-F238E27FC236}">
                <a16:creationId xmlns:a16="http://schemas.microsoft.com/office/drawing/2014/main" id="{EC7EDF88-5AD2-2F48-9A77-22AA618E8C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7">
            <a:extLst>
              <a:ext uri="{FF2B5EF4-FFF2-40B4-BE49-F238E27FC236}">
                <a16:creationId xmlns:a16="http://schemas.microsoft.com/office/drawing/2014/main" id="{CDDAC23F-58CD-DE4E-BFBD-D6D663692B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8">
            <a:extLst>
              <a:ext uri="{FF2B5EF4-FFF2-40B4-BE49-F238E27FC236}">
                <a16:creationId xmlns:a16="http://schemas.microsoft.com/office/drawing/2014/main" id="{E06732D1-BC66-FE42-B0B0-426E65DB02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9">
            <a:extLst>
              <a:ext uri="{FF2B5EF4-FFF2-40B4-BE49-F238E27FC236}">
                <a16:creationId xmlns:a16="http://schemas.microsoft.com/office/drawing/2014/main" id="{F298046C-F412-9943-9521-DFCF83A4E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60">
            <a:extLst>
              <a:ext uri="{FF2B5EF4-FFF2-40B4-BE49-F238E27FC236}">
                <a16:creationId xmlns:a16="http://schemas.microsoft.com/office/drawing/2014/main" id="{D3B972AD-5D10-E34D-B224-813DB38CDB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5" name="Group 71">
            <a:extLst>
              <a:ext uri="{FF2B5EF4-FFF2-40B4-BE49-F238E27FC236}">
                <a16:creationId xmlns:a16="http://schemas.microsoft.com/office/drawing/2014/main" id="{B30CA9D5-D0CA-F244-B7E2-5464CE62F674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26" name="Oval 72">
              <a:extLst>
                <a:ext uri="{FF2B5EF4-FFF2-40B4-BE49-F238E27FC236}">
                  <a16:creationId xmlns:a16="http://schemas.microsoft.com/office/drawing/2014/main" id="{A7020BFF-0106-3640-A580-6B3D8EE33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27" name="Text Box 73">
              <a:extLst>
                <a:ext uri="{FF2B5EF4-FFF2-40B4-BE49-F238E27FC236}">
                  <a16:creationId xmlns:a16="http://schemas.microsoft.com/office/drawing/2014/main" id="{09A7A57F-3E73-6D46-8FCC-816C0EB359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28" name="Group 74">
            <a:extLst>
              <a:ext uri="{FF2B5EF4-FFF2-40B4-BE49-F238E27FC236}">
                <a16:creationId xmlns:a16="http://schemas.microsoft.com/office/drawing/2014/main" id="{A5219BEC-C793-2442-A716-A41A406FEBD8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29" name="Oval 75">
              <a:extLst>
                <a:ext uri="{FF2B5EF4-FFF2-40B4-BE49-F238E27FC236}">
                  <a16:creationId xmlns:a16="http://schemas.microsoft.com/office/drawing/2014/main" id="{BD401617-82D2-0643-B141-2FCCA3510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0" name="Text Box 76">
              <a:extLst>
                <a:ext uri="{FF2B5EF4-FFF2-40B4-BE49-F238E27FC236}">
                  <a16:creationId xmlns:a16="http://schemas.microsoft.com/office/drawing/2014/main" id="{0FF009E5-902D-0046-ABC3-98FA752AE7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31" name="Group 77">
            <a:extLst>
              <a:ext uri="{FF2B5EF4-FFF2-40B4-BE49-F238E27FC236}">
                <a16:creationId xmlns:a16="http://schemas.microsoft.com/office/drawing/2014/main" id="{ADE6E4AC-BC8B-484A-B8BD-52AD10789223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32" name="Oval 78">
              <a:extLst>
                <a:ext uri="{FF2B5EF4-FFF2-40B4-BE49-F238E27FC236}">
                  <a16:creationId xmlns:a16="http://schemas.microsoft.com/office/drawing/2014/main" id="{1AD4EA82-643A-4843-A018-E04A028FD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3" name="Text Box 79">
              <a:extLst>
                <a:ext uri="{FF2B5EF4-FFF2-40B4-BE49-F238E27FC236}">
                  <a16:creationId xmlns:a16="http://schemas.microsoft.com/office/drawing/2014/main" id="{3E9C53AC-D861-D34F-9D83-112C5C3E53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34" name="Line 52">
            <a:extLst>
              <a:ext uri="{FF2B5EF4-FFF2-40B4-BE49-F238E27FC236}">
                <a16:creationId xmlns:a16="http://schemas.microsoft.com/office/drawing/2014/main" id="{1B84F7F6-BD17-A74A-8EE0-1AF0303ED9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0A25546-18E2-6C41-AFC6-DA7DCC5C3CD4}"/>
                  </a:ext>
                </a:extLst>
              </p:cNvPr>
              <p:cNvSpPr txBox="1"/>
              <p:nvPr/>
            </p:nvSpPr>
            <p:spPr>
              <a:xfrm>
                <a:off x="2053430" y="4996190"/>
                <a:ext cx="44950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func>
                      <m:r>
                        <a:rPr lang="en-US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0A25546-18E2-6C41-AFC6-DA7DCC5C3C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3430" y="4996190"/>
                <a:ext cx="4495077" cy="523220"/>
              </a:xfrm>
              <a:prstGeom prst="rect">
                <a:avLst/>
              </a:prstGeom>
              <a:blipFill>
                <a:blip r:embed="rId3"/>
                <a:stretch>
                  <a:fillRect b="-19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4345A2FD-F1E6-9042-95EC-6F0D778E39BE}"/>
              </a:ext>
            </a:extLst>
          </p:cNvPr>
          <p:cNvSpPr txBox="1"/>
          <p:nvPr/>
        </p:nvSpPr>
        <p:spPr>
          <a:xfrm>
            <a:off x="1043873" y="5922258"/>
            <a:ext cx="7319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Height is somewhere between log(n) of nodes and n nodes</a:t>
            </a:r>
          </a:p>
        </p:txBody>
      </p:sp>
    </p:spTree>
    <p:extLst>
      <p:ext uri="{BB962C8B-B14F-4D97-AF65-F5344CB8AC3E}">
        <p14:creationId xmlns:p14="http://schemas.microsoft.com/office/powerpoint/2010/main" val="1158475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AC363F1-4617-914C-A78F-CE7CD9C49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Another example</a:t>
            </a:r>
          </a:p>
        </p:txBody>
      </p:sp>
      <p:sp>
        <p:nvSpPr>
          <p:cNvPr id="18434" name="Text Box 25">
            <a:extLst>
              <a:ext uri="{FF2B5EF4-FFF2-40B4-BE49-F238E27FC236}">
                <a16:creationId xmlns:a16="http://schemas.microsoft.com/office/drawing/2014/main" id="{2116FF1F-4749-A648-8605-DED8E2AF2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329542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 B</a:t>
            </a:r>
          </a:p>
        </p:txBody>
      </p:sp>
      <p:sp>
        <p:nvSpPr>
          <p:cNvPr id="18435" name="Oval 26">
            <a:extLst>
              <a:ext uri="{FF2B5EF4-FFF2-40B4-BE49-F238E27FC236}">
                <a16:creationId xmlns:a16="http://schemas.microsoft.com/office/drawing/2014/main" id="{AF5FE8DC-F9F5-534A-A59B-74B4901EA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2533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6" name="Text Box 27">
            <a:extLst>
              <a:ext uri="{FF2B5EF4-FFF2-40B4-BE49-F238E27FC236}">
                <a16:creationId xmlns:a16="http://schemas.microsoft.com/office/drawing/2014/main" id="{C3349667-1CD6-4C4C-80B8-9ACC44DEA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243942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F</a:t>
            </a:r>
          </a:p>
        </p:txBody>
      </p:sp>
      <p:sp>
        <p:nvSpPr>
          <p:cNvPr id="18437" name="Oval 28">
            <a:extLst>
              <a:ext uri="{FF2B5EF4-FFF2-40B4-BE49-F238E27FC236}">
                <a16:creationId xmlns:a16="http://schemas.microsoft.com/office/drawing/2014/main" id="{E29A46FA-7A9A-DA48-8523-47215C312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1677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Text Box 29">
            <a:extLst>
              <a:ext uri="{FF2B5EF4-FFF2-40B4-BE49-F238E27FC236}">
                <a16:creationId xmlns:a16="http://schemas.microsoft.com/office/drawing/2014/main" id="{ABC50021-7D60-EE41-92B9-47D0C9273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691742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 E</a:t>
            </a:r>
          </a:p>
        </p:txBody>
      </p:sp>
      <p:sp>
        <p:nvSpPr>
          <p:cNvPr id="18439" name="Oval 30">
            <a:extLst>
              <a:ext uri="{FF2B5EF4-FFF2-40B4-BE49-F238E27FC236}">
                <a16:creationId xmlns:a16="http://schemas.microsoft.com/office/drawing/2014/main" id="{C13FD731-25FD-2D41-BBD8-EE2CFDAE5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6155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Line 31">
            <a:extLst>
              <a:ext uri="{FF2B5EF4-FFF2-40B4-BE49-F238E27FC236}">
                <a16:creationId xmlns:a16="http://schemas.microsoft.com/office/drawing/2014/main" id="{C8F7B5AE-D4BC-F241-9231-AF6EA6BBF0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3624942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32">
            <a:extLst>
              <a:ext uri="{FF2B5EF4-FFF2-40B4-BE49-F238E27FC236}">
                <a16:creationId xmlns:a16="http://schemas.microsoft.com/office/drawing/2014/main" id="{E4453368-927F-6E41-8528-363DD8D1DE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2710542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Text Box 33">
            <a:extLst>
              <a:ext uri="{FF2B5EF4-FFF2-40B4-BE49-F238E27FC236}">
                <a16:creationId xmlns:a16="http://schemas.microsoft.com/office/drawing/2014/main" id="{534076F4-3B6B-7140-8335-0E1B863BB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615542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A</a:t>
            </a:r>
          </a:p>
        </p:txBody>
      </p:sp>
      <p:sp>
        <p:nvSpPr>
          <p:cNvPr id="18443" name="Oval 34">
            <a:extLst>
              <a:ext uri="{FF2B5EF4-FFF2-40B4-BE49-F238E27FC236}">
                <a16:creationId xmlns:a16="http://schemas.microsoft.com/office/drawing/2014/main" id="{3AA09ED9-A841-A44A-A54F-4AEE52CA1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5393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4" name="Text Box 35">
            <a:extLst>
              <a:ext uri="{FF2B5EF4-FFF2-40B4-BE49-F238E27FC236}">
                <a16:creationId xmlns:a16="http://schemas.microsoft.com/office/drawing/2014/main" id="{65C1A287-FE24-1A46-B1BF-69C3C8B01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243942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8445" name="Oval 36">
            <a:extLst>
              <a:ext uri="{FF2B5EF4-FFF2-40B4-BE49-F238E27FC236}">
                <a16:creationId xmlns:a16="http://schemas.microsoft.com/office/drawing/2014/main" id="{0395E0EE-4411-D64F-B774-05DFE2B5A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1677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6" name="Text Box 37">
            <a:extLst>
              <a:ext uri="{FF2B5EF4-FFF2-40B4-BE49-F238E27FC236}">
                <a16:creationId xmlns:a16="http://schemas.microsoft.com/office/drawing/2014/main" id="{2049D8B2-B916-BC45-AEC5-11C856CBE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62983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D</a:t>
            </a:r>
          </a:p>
        </p:txBody>
      </p:sp>
      <p:sp>
        <p:nvSpPr>
          <p:cNvPr id="18447" name="Oval 38">
            <a:extLst>
              <a:ext uri="{FF2B5EF4-FFF2-40B4-BE49-F238E27FC236}">
                <a16:creationId xmlns:a16="http://schemas.microsoft.com/office/drawing/2014/main" id="{4A7CE769-582A-4446-8F67-6BE755CC1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539342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8" name="Line 39">
            <a:extLst>
              <a:ext uri="{FF2B5EF4-FFF2-40B4-BE49-F238E27FC236}">
                <a16:creationId xmlns:a16="http://schemas.microsoft.com/office/drawing/2014/main" id="{239AFAC4-CFC2-404D-BF45-3855DE7E1D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01142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40">
            <a:extLst>
              <a:ext uri="{FF2B5EF4-FFF2-40B4-BE49-F238E27FC236}">
                <a16:creationId xmlns:a16="http://schemas.microsoft.com/office/drawing/2014/main" id="{DA187A01-94E2-8844-BD32-FEF4478B6BD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710542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41">
            <a:extLst>
              <a:ext uri="{FF2B5EF4-FFF2-40B4-BE49-F238E27FC236}">
                <a16:creationId xmlns:a16="http://schemas.microsoft.com/office/drawing/2014/main" id="{C85BB7C3-56C1-E64C-8D0C-C73745190F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624942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Text Box 42">
            <a:extLst>
              <a:ext uri="{FF2B5EF4-FFF2-40B4-BE49-F238E27FC236}">
                <a16:creationId xmlns:a16="http://schemas.microsoft.com/office/drawing/2014/main" id="{3E1AD90F-DF06-9D48-9FE3-88EB3657C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58230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77309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B224AD2-4DD0-6144-A797-A5CD25403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Another example: the lone wolf</a:t>
            </a:r>
          </a:p>
        </p:txBody>
      </p:sp>
      <p:sp>
        <p:nvSpPr>
          <p:cNvPr id="20482" name="Text Box 4">
            <a:extLst>
              <a:ext uri="{FF2B5EF4-FFF2-40B4-BE49-F238E27FC236}">
                <a16:creationId xmlns:a16="http://schemas.microsoft.com/office/drawing/2014/main" id="{4CC91606-1262-CA49-B035-ED2826EEF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905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12</a:t>
            </a:r>
          </a:p>
        </p:txBody>
      </p:sp>
      <p:sp>
        <p:nvSpPr>
          <p:cNvPr id="20483" name="Oval 5">
            <a:extLst>
              <a:ext uri="{FF2B5EF4-FFF2-40B4-BE49-F238E27FC236}">
                <a16:creationId xmlns:a16="http://schemas.microsoft.com/office/drawing/2014/main" id="{717821B7-AF54-8A41-B6B0-2E6A2D93A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828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976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E895C03-9A75-5649-BA38-E15C05FEFF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Another example: the twig</a:t>
            </a:r>
          </a:p>
        </p:txBody>
      </p:sp>
      <p:sp>
        <p:nvSpPr>
          <p:cNvPr id="21506" name="Text Box 3">
            <a:extLst>
              <a:ext uri="{FF2B5EF4-FFF2-40B4-BE49-F238E27FC236}">
                <a16:creationId xmlns:a16="http://schemas.microsoft.com/office/drawing/2014/main" id="{2F672670-05F4-4046-96ED-FFBDE9B23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843087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D</a:t>
            </a:r>
          </a:p>
        </p:txBody>
      </p:sp>
      <p:sp>
        <p:nvSpPr>
          <p:cNvPr id="21507" name="Oval 4">
            <a:extLst>
              <a:ext uri="{FF2B5EF4-FFF2-40B4-BE49-F238E27FC236}">
                <a16:creationId xmlns:a16="http://schemas.microsoft.com/office/drawing/2014/main" id="{02F7C5E2-A79C-1449-B018-F7D089517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7526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8" name="Text Box 5">
            <a:extLst>
              <a:ext uri="{FF2B5EF4-FFF2-40B4-BE49-F238E27FC236}">
                <a16:creationId xmlns:a16="http://schemas.microsoft.com/office/drawing/2014/main" id="{E10961D8-D16C-0046-A34B-89145A273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743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B</a:t>
            </a:r>
          </a:p>
        </p:txBody>
      </p:sp>
      <p:sp>
        <p:nvSpPr>
          <p:cNvPr id="21509" name="Oval 6">
            <a:extLst>
              <a:ext uri="{FF2B5EF4-FFF2-40B4-BE49-F238E27FC236}">
                <a16:creationId xmlns:a16="http://schemas.microsoft.com/office/drawing/2014/main" id="{9ACFFF91-7862-D64C-92F8-723B9803F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6670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0" name="Text Box 9">
            <a:extLst>
              <a:ext uri="{FF2B5EF4-FFF2-40B4-BE49-F238E27FC236}">
                <a16:creationId xmlns:a16="http://schemas.microsoft.com/office/drawing/2014/main" id="{D1D713E8-5A3C-6043-84F5-75D2A44F6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1910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 A</a:t>
            </a:r>
          </a:p>
        </p:txBody>
      </p:sp>
      <p:sp>
        <p:nvSpPr>
          <p:cNvPr id="21511" name="Oval 10">
            <a:extLst>
              <a:ext uri="{FF2B5EF4-FFF2-40B4-BE49-F238E27FC236}">
                <a16:creationId xmlns:a16="http://schemas.microsoft.com/office/drawing/2014/main" id="{8F97D224-31FB-DA43-A69D-FFACA6241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148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2" name="Line 15">
            <a:extLst>
              <a:ext uri="{FF2B5EF4-FFF2-40B4-BE49-F238E27FC236}">
                <a16:creationId xmlns:a16="http://schemas.microsoft.com/office/drawing/2014/main" id="{37808F8D-AC4D-7C4E-B3D0-B24960623F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31242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7">
            <a:extLst>
              <a:ext uri="{FF2B5EF4-FFF2-40B4-BE49-F238E27FC236}">
                <a16:creationId xmlns:a16="http://schemas.microsoft.com/office/drawing/2014/main" id="{DD9D4069-8FAC-A447-BFBE-598540B007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2209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Text Box 20">
            <a:extLst>
              <a:ext uri="{FF2B5EF4-FFF2-40B4-BE49-F238E27FC236}">
                <a16:creationId xmlns:a16="http://schemas.microsoft.com/office/drawing/2014/main" id="{4ED80F97-59BC-B141-94B3-00059C540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562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 F</a:t>
            </a:r>
          </a:p>
        </p:txBody>
      </p:sp>
      <p:sp>
        <p:nvSpPr>
          <p:cNvPr id="21515" name="Oval 21">
            <a:extLst>
              <a:ext uri="{FF2B5EF4-FFF2-40B4-BE49-F238E27FC236}">
                <a16:creationId xmlns:a16="http://schemas.microsoft.com/office/drawing/2014/main" id="{AED49D34-4C81-324B-958C-5FA874813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486400"/>
            <a:ext cx="6858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Line 22">
            <a:extLst>
              <a:ext uri="{FF2B5EF4-FFF2-40B4-BE49-F238E27FC236}">
                <a16:creationId xmlns:a16="http://schemas.microsoft.com/office/drawing/2014/main" id="{C717C387-FF2C-9049-B6B0-4C4BD2A15D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5720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528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78744-52C6-1544-BD08-F3B5E5B08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CD287-AC3D-B941-8305-4833446E29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3749040"/>
            <a:ext cx="3376749" cy="23469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Each parent has at most 2 children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7426A2DA-DD14-A645-90CE-824101859222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3B84562-7D7D-D94E-B44D-2E73A1C8C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9850C4B4-401C-4B48-BFE2-E5AEAA9EFA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4B85141B-9BB4-9642-964D-1D48D3DB1C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F533CF4C-0378-A44D-9BE5-1A6D97BACCB3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08341D1-EBAC-C24E-ABCD-A3CDF9FED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780902F6-AF26-8A48-846B-AC0571FF4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60A0F088-E520-A845-9CA5-4C073B7225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14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B24D05F9-D0FC-9E4C-9A87-895A427BE32C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33533A66-EE9A-AF46-8B76-990CF965C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D06E18B5-1955-0C42-8B47-FA0E3F4C7A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80A8D054-9834-4B4D-93D2-1853388FC3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10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E30F9EF6-603D-C04A-BA17-22E4D6F6A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05FCB30E-A562-1347-9690-C1093C0AFD4A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70532A8C-9021-534C-9D26-90242B137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FF142AD0-4970-8743-9DA0-01BDDDAF52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3</a:t>
              </a:r>
            </a:p>
          </p:txBody>
        </p:sp>
      </p:grpSp>
      <p:sp>
        <p:nvSpPr>
          <p:cNvPr id="20" name="Line 52">
            <a:extLst>
              <a:ext uri="{FF2B5EF4-FFF2-40B4-BE49-F238E27FC236}">
                <a16:creationId xmlns:a16="http://schemas.microsoft.com/office/drawing/2014/main" id="{7A1AA9B5-C49B-C748-8B03-87B0F0537A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3">
            <a:extLst>
              <a:ext uri="{FF2B5EF4-FFF2-40B4-BE49-F238E27FC236}">
                <a16:creationId xmlns:a16="http://schemas.microsoft.com/office/drawing/2014/main" id="{F7DC365D-8076-1448-84D5-257862CA45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63D2942B-5E88-C94A-A55E-7A7ED93205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2B966F79-4905-844A-AA5B-4FD4B5A84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6ADFC5A0-DD7A-7C44-8DB6-B979A2DAA6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6A6F226F-6AF7-0D41-AED0-ED203DB9F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88E3A308-CF44-0947-AE16-722D42287E8D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BCC4379E-ACEE-F043-991E-655A9DD27F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4F5DBABE-57AE-944E-8DE4-A1A7AD113EE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5EAE7D94-B2DD-AD42-83C2-564991235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2694090D-6495-7B4D-9F4B-1A8CF0B4E3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2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8DBF901B-4B26-1F4B-9464-B9BDC37A621E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E47D54A9-42F5-6444-BF8F-4E5B6890D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840A5D36-8DDD-E04E-B663-F6748235FB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16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A6AB59AA-EFCC-2B4B-90DB-A08B2F8EFB98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61FA750-0F2C-2B44-A3A8-8C40D5CDD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174B9115-C736-CC48-99C7-1C5A334EC8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1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26DC19F4-B81B-C44F-AAB4-9787CDC37441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F96828D5-6727-324F-9F6D-65D93BE86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095043E3-824B-6846-9C68-B5F67A7127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9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2EACBF8D-7CFE-4C43-9805-086865FDD3D2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AF821DB9-8F91-184B-8084-4CF798732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1846B531-7E5D-474E-9F4F-BE959C7F4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7</a:t>
              </a:r>
            </a:p>
          </p:txBody>
        </p:sp>
      </p:grpSp>
      <p:sp>
        <p:nvSpPr>
          <p:cNvPr id="47" name="Line 55">
            <a:extLst>
              <a:ext uri="{FF2B5EF4-FFF2-40B4-BE49-F238E27FC236}">
                <a16:creationId xmlns:a16="http://schemas.microsoft.com/office/drawing/2014/main" id="{79B7C112-B248-5A4C-9799-2423AFD37B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847" y="4357687"/>
            <a:ext cx="628650" cy="7398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8" name="Group 65">
            <a:extLst>
              <a:ext uri="{FF2B5EF4-FFF2-40B4-BE49-F238E27FC236}">
                <a16:creationId xmlns:a16="http://schemas.microsoft.com/office/drawing/2014/main" id="{3DDDB833-6213-7A46-8E72-A6DD86066C33}"/>
              </a:ext>
            </a:extLst>
          </p:cNvPr>
          <p:cNvGrpSpPr>
            <a:grpSpLocks/>
          </p:cNvGrpSpPr>
          <p:nvPr/>
        </p:nvGrpSpPr>
        <p:grpSpPr bwMode="auto">
          <a:xfrm>
            <a:off x="5648163" y="5115333"/>
            <a:ext cx="685800" cy="457200"/>
            <a:chOff x="960" y="2352"/>
            <a:chExt cx="432" cy="288"/>
          </a:xfrm>
        </p:grpSpPr>
        <p:sp>
          <p:nvSpPr>
            <p:cNvPr id="49" name="Oval 66">
              <a:extLst>
                <a:ext uri="{FF2B5EF4-FFF2-40B4-BE49-F238E27FC236}">
                  <a16:creationId xmlns:a16="http://schemas.microsoft.com/office/drawing/2014/main" id="{1D1D34C2-5844-164C-9F68-D22F14EEF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50" name="Text Box 67">
              <a:extLst>
                <a:ext uri="{FF2B5EF4-FFF2-40B4-BE49-F238E27FC236}">
                  <a16:creationId xmlns:a16="http://schemas.microsoft.com/office/drawing/2014/main" id="{09547E48-ECA4-3D4B-AF15-F02735A36C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409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B5CB-CC3F-4F43-B932-0F552DD3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grpSp>
        <p:nvGrpSpPr>
          <p:cNvPr id="4" name="Group 7">
            <a:extLst>
              <a:ext uri="{FF2B5EF4-FFF2-40B4-BE49-F238E27FC236}">
                <a16:creationId xmlns:a16="http://schemas.microsoft.com/office/drawing/2014/main" id="{9CFC7D8F-377A-7741-8546-A9C10CC44001}"/>
              </a:ext>
            </a:extLst>
          </p:cNvPr>
          <p:cNvGrpSpPr>
            <a:grpSpLocks/>
          </p:cNvGrpSpPr>
          <p:nvPr/>
        </p:nvGrpSpPr>
        <p:grpSpPr bwMode="auto">
          <a:xfrm>
            <a:off x="6427797" y="2057400"/>
            <a:ext cx="838200" cy="457200"/>
            <a:chOff x="2016" y="1152"/>
            <a:chExt cx="528" cy="28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DF6067D-0651-9A48-9E29-DEBB53B10F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A942F73-3FBF-ED49-A36C-C2FCF4903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dirty="0">
                <a:latin typeface="Arial" charset="0"/>
                <a:ea typeface="ＭＳ Ｐゴシック" charset="0"/>
              </a:endParaRP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B142654-A20C-7744-A7D0-D04BFE9C1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46F4BE51-3E35-2842-B3AC-18A6C411D2B1}"/>
              </a:ext>
            </a:extLst>
          </p:cNvPr>
          <p:cNvGrpSpPr>
            <a:grpSpLocks/>
          </p:cNvGrpSpPr>
          <p:nvPr/>
        </p:nvGrpSpPr>
        <p:grpSpPr bwMode="auto">
          <a:xfrm>
            <a:off x="5284797" y="2971800"/>
            <a:ext cx="838200" cy="457200"/>
            <a:chOff x="2016" y="1152"/>
            <a:chExt cx="528" cy="288"/>
          </a:xfrm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86BAA88C-0AE8-AD4E-892F-96FD8C509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DD74D9CF-F78B-6D47-8A7A-C67BF62DF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2780CEAD-56EA-9B41-9C61-317877A02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C</a:t>
              </a:r>
            </a:p>
          </p:txBody>
        </p:sp>
      </p:grpSp>
      <p:grpSp>
        <p:nvGrpSpPr>
          <p:cNvPr id="12" name="Group 12">
            <a:extLst>
              <a:ext uri="{FF2B5EF4-FFF2-40B4-BE49-F238E27FC236}">
                <a16:creationId xmlns:a16="http://schemas.microsoft.com/office/drawing/2014/main" id="{D3843E25-A684-4C47-9801-2C135BCFA2D6}"/>
              </a:ext>
            </a:extLst>
          </p:cNvPr>
          <p:cNvGrpSpPr>
            <a:grpSpLocks/>
          </p:cNvGrpSpPr>
          <p:nvPr/>
        </p:nvGrpSpPr>
        <p:grpSpPr bwMode="auto">
          <a:xfrm>
            <a:off x="7418397" y="2971800"/>
            <a:ext cx="838200" cy="457200"/>
            <a:chOff x="2016" y="1152"/>
            <a:chExt cx="528" cy="288"/>
          </a:xfrm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41CBD6E4-01E2-124B-9B24-4E6D0B7D4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1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29D3A13B-2943-CC4C-AECE-E7B619D63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1161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3F228806-2CDA-9A4A-9B27-59F2B1C2D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2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A</a:t>
              </a:r>
            </a:p>
          </p:txBody>
        </p:sp>
      </p:grpSp>
      <p:sp>
        <p:nvSpPr>
          <p:cNvPr id="16" name="Text Box 30">
            <a:extLst>
              <a:ext uri="{FF2B5EF4-FFF2-40B4-BE49-F238E27FC236}">
                <a16:creationId xmlns:a16="http://schemas.microsoft.com/office/drawing/2014/main" id="{B66CC51F-1876-8446-9B38-8D94CE24C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197" y="39766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17618BFE-9AC6-4C45-8630-0124837977FE}"/>
              </a:ext>
            </a:extLst>
          </p:cNvPr>
          <p:cNvGrpSpPr>
            <a:grpSpLocks/>
          </p:cNvGrpSpPr>
          <p:nvPr/>
        </p:nvGrpSpPr>
        <p:grpSpPr bwMode="auto">
          <a:xfrm>
            <a:off x="4751397" y="3962400"/>
            <a:ext cx="685800" cy="457200"/>
            <a:chOff x="960" y="2352"/>
            <a:chExt cx="432" cy="288"/>
          </a:xfrm>
        </p:grpSpPr>
        <p:sp>
          <p:nvSpPr>
            <p:cNvPr id="18" name="Oval 29">
              <a:extLst>
                <a:ext uri="{FF2B5EF4-FFF2-40B4-BE49-F238E27FC236}">
                  <a16:creationId xmlns:a16="http://schemas.microsoft.com/office/drawing/2014/main" id="{01CE4C8D-EDA0-8449-BCE0-7C056C820A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9" name="Text Box 31">
              <a:extLst>
                <a:ext uri="{FF2B5EF4-FFF2-40B4-BE49-F238E27FC236}">
                  <a16:creationId xmlns:a16="http://schemas.microsoft.com/office/drawing/2014/main" id="{7ADCEA3B-CFB1-0149-A353-AA51440A4F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G</a:t>
              </a:r>
            </a:p>
          </p:txBody>
        </p:sp>
      </p:grpSp>
      <p:sp>
        <p:nvSpPr>
          <p:cNvPr id="20" name="Line 52">
            <a:extLst>
              <a:ext uri="{FF2B5EF4-FFF2-40B4-BE49-F238E27FC236}">
                <a16:creationId xmlns:a16="http://schemas.microsoft.com/office/drawing/2014/main" id="{CE80ADFD-79BC-4A46-9EE1-3D83496121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94397" y="2438400"/>
            <a:ext cx="685800" cy="60960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53">
            <a:extLst>
              <a:ext uri="{FF2B5EF4-FFF2-40B4-BE49-F238E27FC236}">
                <a16:creationId xmlns:a16="http://schemas.microsoft.com/office/drawing/2014/main" id="{D25B3CA8-7D98-5248-8308-A1760118D9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32397" y="3429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54">
            <a:extLst>
              <a:ext uri="{FF2B5EF4-FFF2-40B4-BE49-F238E27FC236}">
                <a16:creationId xmlns:a16="http://schemas.microsoft.com/office/drawing/2014/main" id="{3BDF534C-4823-9A45-82B7-872C62BDE7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2797" y="44196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55">
            <a:extLst>
              <a:ext uri="{FF2B5EF4-FFF2-40B4-BE49-F238E27FC236}">
                <a16:creationId xmlns:a16="http://schemas.microsoft.com/office/drawing/2014/main" id="{BFDEFE5C-8BB7-574F-9F98-FD4F36B58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94297" y="4433887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Line 56">
            <a:extLst>
              <a:ext uri="{FF2B5EF4-FFF2-40B4-BE49-F238E27FC236}">
                <a16:creationId xmlns:a16="http://schemas.microsoft.com/office/drawing/2014/main" id="{730D3D79-CBC3-2A4C-BF8C-591C4859A2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7797" y="4425996"/>
            <a:ext cx="457200" cy="671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5" name="Line 57">
            <a:extLst>
              <a:ext uri="{FF2B5EF4-FFF2-40B4-BE49-F238E27FC236}">
                <a16:creationId xmlns:a16="http://schemas.microsoft.com/office/drawing/2014/main" id="{1F7C7BB2-3EF6-2047-AE10-0D82129081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4397" y="3352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6" name="Line 58">
            <a:extLst>
              <a:ext uri="{FF2B5EF4-FFF2-40B4-BE49-F238E27FC236}">
                <a16:creationId xmlns:a16="http://schemas.microsoft.com/office/drawing/2014/main" id="{231FF473-B27C-314E-A7B8-E2CBF3211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7397" y="2438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" name="Line 59">
            <a:extLst>
              <a:ext uri="{FF2B5EF4-FFF2-40B4-BE49-F238E27FC236}">
                <a16:creationId xmlns:a16="http://schemas.microsoft.com/office/drawing/2014/main" id="{1BD4CEE4-E44A-6744-8610-C7719774C9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97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" name="Line 60">
            <a:extLst>
              <a:ext uri="{FF2B5EF4-FFF2-40B4-BE49-F238E27FC236}">
                <a16:creationId xmlns:a16="http://schemas.microsoft.com/office/drawing/2014/main" id="{15A0703A-372B-824D-9B34-6C31880903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2197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29" name="Group 62">
            <a:extLst>
              <a:ext uri="{FF2B5EF4-FFF2-40B4-BE49-F238E27FC236}">
                <a16:creationId xmlns:a16="http://schemas.microsoft.com/office/drawing/2014/main" id="{7A749197-9FEA-9F4A-B8BC-DF891F0C93D6}"/>
              </a:ext>
            </a:extLst>
          </p:cNvPr>
          <p:cNvGrpSpPr>
            <a:grpSpLocks/>
          </p:cNvGrpSpPr>
          <p:nvPr/>
        </p:nvGrpSpPr>
        <p:grpSpPr bwMode="auto">
          <a:xfrm>
            <a:off x="4217997" y="5105400"/>
            <a:ext cx="685800" cy="457200"/>
            <a:chOff x="960" y="2352"/>
            <a:chExt cx="432" cy="288"/>
          </a:xfrm>
        </p:grpSpPr>
        <p:sp>
          <p:nvSpPr>
            <p:cNvPr id="30" name="Oval 63">
              <a:extLst>
                <a:ext uri="{FF2B5EF4-FFF2-40B4-BE49-F238E27FC236}">
                  <a16:creationId xmlns:a16="http://schemas.microsoft.com/office/drawing/2014/main" id="{178A6364-57B1-C44B-9FDE-D9D51413D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1" name="Text Box 64">
              <a:extLst>
                <a:ext uri="{FF2B5EF4-FFF2-40B4-BE49-F238E27FC236}">
                  <a16:creationId xmlns:a16="http://schemas.microsoft.com/office/drawing/2014/main" id="{DF9EE1AE-7937-314C-B462-D06788E1B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2" name="Group 65">
            <a:extLst>
              <a:ext uri="{FF2B5EF4-FFF2-40B4-BE49-F238E27FC236}">
                <a16:creationId xmlns:a16="http://schemas.microsoft.com/office/drawing/2014/main" id="{FD84717E-0156-C143-AB9C-1DC973898125}"/>
              </a:ext>
            </a:extLst>
          </p:cNvPr>
          <p:cNvGrpSpPr>
            <a:grpSpLocks/>
          </p:cNvGrpSpPr>
          <p:nvPr/>
        </p:nvGrpSpPr>
        <p:grpSpPr bwMode="auto">
          <a:xfrm>
            <a:off x="4924263" y="5119687"/>
            <a:ext cx="685800" cy="457200"/>
            <a:chOff x="960" y="2352"/>
            <a:chExt cx="432" cy="288"/>
          </a:xfrm>
        </p:grpSpPr>
        <p:sp>
          <p:nvSpPr>
            <p:cNvPr id="33" name="Oval 66">
              <a:extLst>
                <a:ext uri="{FF2B5EF4-FFF2-40B4-BE49-F238E27FC236}">
                  <a16:creationId xmlns:a16="http://schemas.microsoft.com/office/drawing/2014/main" id="{E1270B08-CD96-7C43-89E3-3CC11DB38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4" name="Text Box 67">
              <a:extLst>
                <a:ext uri="{FF2B5EF4-FFF2-40B4-BE49-F238E27FC236}">
                  <a16:creationId xmlns:a16="http://schemas.microsoft.com/office/drawing/2014/main" id="{C5670516-FA61-A345-BF89-B057CDA41F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F</a:t>
              </a:r>
            </a:p>
          </p:txBody>
        </p:sp>
      </p:grpSp>
      <p:grpSp>
        <p:nvGrpSpPr>
          <p:cNvPr id="35" name="Group 68">
            <a:extLst>
              <a:ext uri="{FF2B5EF4-FFF2-40B4-BE49-F238E27FC236}">
                <a16:creationId xmlns:a16="http://schemas.microsoft.com/office/drawing/2014/main" id="{AA773179-A098-1047-BE0A-480324ADF772}"/>
              </a:ext>
            </a:extLst>
          </p:cNvPr>
          <p:cNvGrpSpPr>
            <a:grpSpLocks/>
          </p:cNvGrpSpPr>
          <p:nvPr/>
        </p:nvGrpSpPr>
        <p:grpSpPr bwMode="auto">
          <a:xfrm>
            <a:off x="6580197" y="5091113"/>
            <a:ext cx="685800" cy="457200"/>
            <a:chOff x="960" y="2352"/>
            <a:chExt cx="432" cy="288"/>
          </a:xfrm>
        </p:grpSpPr>
        <p:sp>
          <p:nvSpPr>
            <p:cNvPr id="36" name="Oval 69">
              <a:extLst>
                <a:ext uri="{FF2B5EF4-FFF2-40B4-BE49-F238E27FC236}">
                  <a16:creationId xmlns:a16="http://schemas.microsoft.com/office/drawing/2014/main" id="{664EDBC9-D535-AD47-A1C1-1F328B3F46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37" name="Text Box 70">
              <a:extLst>
                <a:ext uri="{FF2B5EF4-FFF2-40B4-BE49-F238E27FC236}">
                  <a16:creationId xmlns:a16="http://schemas.microsoft.com/office/drawing/2014/main" id="{BE5FF65C-2921-D746-977B-0739C28E51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grpSp>
        <p:nvGrpSpPr>
          <p:cNvPr id="38" name="Group 71">
            <a:extLst>
              <a:ext uri="{FF2B5EF4-FFF2-40B4-BE49-F238E27FC236}">
                <a16:creationId xmlns:a16="http://schemas.microsoft.com/office/drawing/2014/main" id="{50BDE0F8-CBCD-074A-92FB-97496CE9C4C9}"/>
              </a:ext>
            </a:extLst>
          </p:cNvPr>
          <p:cNvGrpSpPr>
            <a:grpSpLocks/>
          </p:cNvGrpSpPr>
          <p:nvPr/>
        </p:nvGrpSpPr>
        <p:grpSpPr bwMode="auto">
          <a:xfrm>
            <a:off x="6046797" y="3962400"/>
            <a:ext cx="685800" cy="457200"/>
            <a:chOff x="960" y="2352"/>
            <a:chExt cx="432" cy="288"/>
          </a:xfrm>
        </p:grpSpPr>
        <p:sp>
          <p:nvSpPr>
            <p:cNvPr id="39" name="Oval 72">
              <a:extLst>
                <a:ext uri="{FF2B5EF4-FFF2-40B4-BE49-F238E27FC236}">
                  <a16:creationId xmlns:a16="http://schemas.microsoft.com/office/drawing/2014/main" id="{2ACC418E-8363-C24B-9C11-CD1AF60E1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0" name="Text Box 73">
              <a:extLst>
                <a:ext uri="{FF2B5EF4-FFF2-40B4-BE49-F238E27FC236}">
                  <a16:creationId xmlns:a16="http://schemas.microsoft.com/office/drawing/2014/main" id="{AF14DA7A-882F-E348-8CDC-13EAD1418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1" name="Group 74">
            <a:extLst>
              <a:ext uri="{FF2B5EF4-FFF2-40B4-BE49-F238E27FC236}">
                <a16:creationId xmlns:a16="http://schemas.microsoft.com/office/drawing/2014/main" id="{1343DEB9-8950-F646-99D2-7017BE919C9D}"/>
              </a:ext>
            </a:extLst>
          </p:cNvPr>
          <p:cNvGrpSpPr>
            <a:grpSpLocks/>
          </p:cNvGrpSpPr>
          <p:nvPr/>
        </p:nvGrpSpPr>
        <p:grpSpPr bwMode="auto">
          <a:xfrm>
            <a:off x="7037397" y="3962400"/>
            <a:ext cx="685800" cy="457200"/>
            <a:chOff x="960" y="2352"/>
            <a:chExt cx="432" cy="288"/>
          </a:xfrm>
        </p:grpSpPr>
        <p:sp>
          <p:nvSpPr>
            <p:cNvPr id="42" name="Oval 75">
              <a:extLst>
                <a:ext uri="{FF2B5EF4-FFF2-40B4-BE49-F238E27FC236}">
                  <a16:creationId xmlns:a16="http://schemas.microsoft.com/office/drawing/2014/main" id="{D6BC0506-9E21-3443-BD41-AF52A11AB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3" name="Text Box 76">
              <a:extLst>
                <a:ext uri="{FF2B5EF4-FFF2-40B4-BE49-F238E27FC236}">
                  <a16:creationId xmlns:a16="http://schemas.microsoft.com/office/drawing/2014/main" id="{77B923E7-18A9-5A4F-BB3E-7183386FA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B</a:t>
              </a:r>
            </a:p>
          </p:txBody>
        </p:sp>
      </p:grpSp>
      <p:grpSp>
        <p:nvGrpSpPr>
          <p:cNvPr id="44" name="Group 77">
            <a:extLst>
              <a:ext uri="{FF2B5EF4-FFF2-40B4-BE49-F238E27FC236}">
                <a16:creationId xmlns:a16="http://schemas.microsoft.com/office/drawing/2014/main" id="{4EBCD051-64D1-A249-A7D8-1000712158C8}"/>
              </a:ext>
            </a:extLst>
          </p:cNvPr>
          <p:cNvGrpSpPr>
            <a:grpSpLocks/>
          </p:cNvGrpSpPr>
          <p:nvPr/>
        </p:nvGrpSpPr>
        <p:grpSpPr bwMode="auto">
          <a:xfrm>
            <a:off x="8332797" y="3962400"/>
            <a:ext cx="685800" cy="457200"/>
            <a:chOff x="960" y="2352"/>
            <a:chExt cx="432" cy="288"/>
          </a:xfrm>
        </p:grpSpPr>
        <p:sp>
          <p:nvSpPr>
            <p:cNvPr id="45" name="Oval 78">
              <a:extLst>
                <a:ext uri="{FF2B5EF4-FFF2-40B4-BE49-F238E27FC236}">
                  <a16:creationId xmlns:a16="http://schemas.microsoft.com/office/drawing/2014/main" id="{C56FFBB3-F431-DC40-A9E7-D401BAB70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352"/>
              <a:ext cx="38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46" name="Text Box 79">
              <a:extLst>
                <a:ext uri="{FF2B5EF4-FFF2-40B4-BE49-F238E27FC236}">
                  <a16:creationId xmlns:a16="http://schemas.microsoft.com/office/drawing/2014/main" id="{C20C6904-C34F-ED4A-A320-56E976EDA7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240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 charset="0"/>
                  <a:ea typeface="ＭＳ Ｐゴシック" charset="0"/>
                </a:rPr>
                <a:t>E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BC97614-2687-A740-83D4-41D74DD4017D}"/>
              </a:ext>
            </a:extLst>
          </p:cNvPr>
          <p:cNvSpPr txBox="1"/>
          <p:nvPr/>
        </p:nvSpPr>
        <p:spPr>
          <a:xfrm>
            <a:off x="366184" y="1859340"/>
            <a:ext cx="42709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Edge: 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one of the lines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Defined by a parent and child,</a:t>
            </a:r>
            <a:br>
              <a:rPr lang="en-US" sz="2400" dirty="0"/>
            </a:br>
            <a:r>
              <a:rPr lang="en-US" sz="2400" b="1" dirty="0">
                <a:solidFill>
                  <a:srgbClr val="00B050"/>
                </a:solidFill>
              </a:rPr>
              <a:t>(C,F)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4969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14271</TotalTime>
  <Words>1361</Words>
  <Application>Microsoft Macintosh PowerPoint</Application>
  <PresentationFormat>On-screen Show (4:3)</PresentationFormat>
  <Paragraphs>522</Paragraphs>
  <Slides>43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binary trees</vt:lpstr>
      <vt:lpstr>Admin</vt:lpstr>
      <vt:lpstr>Trees</vt:lpstr>
      <vt:lpstr>Trees</vt:lpstr>
      <vt:lpstr>Another example</vt:lpstr>
      <vt:lpstr>Another example: the lone wolf</vt:lpstr>
      <vt:lpstr>Another example: the twig</vt:lpstr>
      <vt:lpstr>Binary tree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</vt:lpstr>
      <vt:lpstr>Tree terminology (almost there!)</vt:lpstr>
      <vt:lpstr>Full + Complete</vt:lpstr>
      <vt:lpstr>Full + Complete?</vt:lpstr>
      <vt:lpstr>Full + Complete?</vt:lpstr>
      <vt:lpstr>Nodes in a binary tree</vt:lpstr>
      <vt:lpstr>Nodes in a binary tree</vt:lpstr>
      <vt:lpstr>Nodes in a binary tree</vt:lpstr>
      <vt:lpstr>Nodes in a binary tree</vt:lpstr>
      <vt:lpstr>Nodes in a binary tree</vt:lpstr>
      <vt:lpstr>Nodes in a binary tree</vt:lpstr>
      <vt:lpstr>Nodes in a binary tree</vt:lpstr>
      <vt:lpstr>Nodes in a binary tree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598</cp:revision>
  <cp:lastPrinted>2021-03-16T22:29:41Z</cp:lastPrinted>
  <dcterms:created xsi:type="dcterms:W3CDTF">2013-09-08T20:10:23Z</dcterms:created>
  <dcterms:modified xsi:type="dcterms:W3CDTF">2021-04-05T19:04:09Z</dcterms:modified>
</cp:coreProperties>
</file>