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3"/>
  </p:notesMasterIdLst>
  <p:sldIdLst>
    <p:sldId id="256" r:id="rId2"/>
    <p:sldId id="362" r:id="rId3"/>
    <p:sldId id="258" r:id="rId4"/>
    <p:sldId id="392" r:id="rId5"/>
    <p:sldId id="260" r:id="rId6"/>
    <p:sldId id="520" r:id="rId7"/>
    <p:sldId id="397" r:id="rId8"/>
    <p:sldId id="290" r:id="rId9"/>
    <p:sldId id="398" r:id="rId10"/>
    <p:sldId id="399" r:id="rId11"/>
    <p:sldId id="400" r:id="rId12"/>
    <p:sldId id="401" r:id="rId13"/>
    <p:sldId id="402" r:id="rId14"/>
    <p:sldId id="403" r:id="rId15"/>
    <p:sldId id="404" r:id="rId16"/>
    <p:sldId id="306" r:id="rId17"/>
    <p:sldId id="307" r:id="rId18"/>
    <p:sldId id="309" r:id="rId19"/>
    <p:sldId id="310" r:id="rId20"/>
    <p:sldId id="311" r:id="rId21"/>
    <p:sldId id="312" r:id="rId22"/>
    <p:sldId id="313" r:id="rId23"/>
    <p:sldId id="315" r:id="rId24"/>
    <p:sldId id="316" r:id="rId25"/>
    <p:sldId id="317" r:id="rId26"/>
    <p:sldId id="406" r:id="rId27"/>
    <p:sldId id="407" r:id="rId28"/>
    <p:sldId id="318" r:id="rId29"/>
    <p:sldId id="331" r:id="rId30"/>
    <p:sldId id="333" r:id="rId31"/>
    <p:sldId id="521" r:id="rId32"/>
    <p:sldId id="522" r:id="rId33"/>
    <p:sldId id="523" r:id="rId34"/>
    <p:sldId id="423" r:id="rId35"/>
    <p:sldId id="524" r:id="rId36"/>
    <p:sldId id="525" r:id="rId37"/>
    <p:sldId id="526" r:id="rId38"/>
    <p:sldId id="528" r:id="rId39"/>
    <p:sldId id="527" r:id="rId40"/>
    <p:sldId id="529" r:id="rId41"/>
    <p:sldId id="530" r:id="rId42"/>
    <p:sldId id="531" r:id="rId43"/>
    <p:sldId id="532" r:id="rId44"/>
    <p:sldId id="533" r:id="rId45"/>
    <p:sldId id="535" r:id="rId46"/>
    <p:sldId id="536" r:id="rId47"/>
    <p:sldId id="537" r:id="rId48"/>
    <p:sldId id="541" r:id="rId49"/>
    <p:sldId id="538" r:id="rId50"/>
    <p:sldId id="539" r:id="rId51"/>
    <p:sldId id="540" r:id="rId5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B050"/>
    <a:srgbClr val="FF9700"/>
    <a:srgbClr val="007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696"/>
    <p:restoredTop sz="77671"/>
  </p:normalViewPr>
  <p:slideViewPr>
    <p:cSldViewPr snapToGrid="0" snapToObjects="1">
      <p:cViewPr varScale="1">
        <p:scale>
          <a:sx n="97" d="100"/>
          <a:sy n="97" d="100"/>
        </p:scale>
        <p:origin x="113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E918EF-26F2-F641-9B39-65E2E78847ED}" type="datetimeFigureOut">
              <a:rPr lang="en-US" smtClean="0"/>
              <a:t>3/29/21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13207C-337C-5744-B32B-244402CD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082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where</a:t>
            </a:r>
            <a:r>
              <a:rPr lang="en-US" baseline="0" dirty="0"/>
              <a:t> n is end-start</a:t>
            </a:r>
          </a:p>
          <a:p>
            <a:pPr marL="171450" indent="-171450">
              <a:buFontTx/>
              <a:buChar char="-"/>
            </a:pPr>
            <a:r>
              <a:rPr lang="en-US" baseline="0" dirty="0"/>
              <a:t>just walks through each element in this range and does a constant amount of 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C9E88D-7FF9-354B-8E7D-AB71EA9EA58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0760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1310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implements Comparable</a:t>
            </a:r>
          </a:p>
          <a:p>
            <a:pPr marL="171450" indent="-171450">
              <a:buFontTx/>
              <a:buChar char="-"/>
            </a:pPr>
            <a:r>
              <a:rPr lang="en-US" dirty="0"/>
              <a:t>utilize </a:t>
            </a:r>
            <a:r>
              <a:rPr lang="en-US" dirty="0" err="1"/>
              <a:t>String.compareTo</a:t>
            </a:r>
            <a:r>
              <a:rPr lang="en-US" dirty="0"/>
              <a:t> and </a:t>
            </a:r>
            <a:r>
              <a:rPr lang="en-US" dirty="0" err="1"/>
              <a:t>Integer.compare</a:t>
            </a:r>
            <a:endParaRPr lang="en-US" dirty="0"/>
          </a:p>
          <a:p>
            <a:pPr marL="171450" indent="-171450">
              <a:buFontTx/>
              <a:buChar char="-"/>
            </a:pPr>
            <a:r>
              <a:rPr lang="en-US" dirty="0"/>
              <a:t>point out foreach loop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7502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405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3/29/21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3/29/21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3/29/21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3/29/21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3/29/21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3/29/21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3/29/21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3/29/21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3/29/21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3/29/21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3/29/21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3/29/21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oracle.com/javase/8/docs/api/java/lang/Comparable.html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oracle.com/javase/8/docs/api/java/util/Collections.html" TargetMode="External"/><Relationship Id="rId2" Type="http://schemas.openxmlformats.org/officeDocument/2006/relationships/hyperlink" Target="https://docs.oracle.com/javase/8/docs/api/java/util/Arrays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pomonacs622021sp/LectureCode/blob/master/SortingCards/SortableCard.java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oracle.com/javase/8/docs/api/java/util/Comparator.html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oracle.com/javase/8/docs/api/java/util/Collections.html" TargetMode="External"/><Relationship Id="rId2" Type="http://schemas.openxmlformats.org/officeDocument/2006/relationships/hyperlink" Target="https://docs.oracle.com/javase/8/docs/api/java/util/Arrays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pomonacs622021sp/LectureCode/blob/master/SortingCards/BridgeCardSort.java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oracle.com/javase/8/docs/api/java/util/Iterator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oracle.com/javase/8/docs/api/java/lang/Iterable.html" TargetMode="Externa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pomonacs622021sp/LectureCode/blob/master/Iterable/IterableArrayList.java" TargetMode="Externa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Comparators + iterators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David Kauchak</a:t>
            </a:r>
            <a:br>
              <a:rPr lang="en-US" dirty="0"/>
            </a:br>
            <a:r>
              <a:rPr lang="en-US" dirty="0"/>
              <a:t>CS 62 – Spring 2021</a:t>
            </a:r>
          </a:p>
        </p:txBody>
      </p:sp>
    </p:spTree>
    <p:extLst>
      <p:ext uri="{BB962C8B-B14F-4D97-AF65-F5344CB8AC3E}">
        <p14:creationId xmlns:p14="http://schemas.microsoft.com/office/powerpoint/2010/main" val="36512003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1981200" y="2362200"/>
            <a:ext cx="4800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/>
              <a:t>1  3  2  4  6  8  7  5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3657600" y="2438400"/>
            <a:ext cx="457200" cy="5334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1981200" y="2362200"/>
            <a:ext cx="44196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816A0E8-4FB4-3F46-86CB-92290E17DB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941" y="4874736"/>
            <a:ext cx="5614714" cy="1444609"/>
          </a:xfrm>
          <a:prstGeom prst="rect">
            <a:avLst/>
          </a:prstGeom>
        </p:spPr>
      </p:pic>
      <p:sp>
        <p:nvSpPr>
          <p:cNvPr id="8" name="Rectangle 4">
            <a:extLst>
              <a:ext uri="{FF2B5EF4-FFF2-40B4-BE49-F238E27FC236}">
                <a16:creationId xmlns:a16="http://schemas.microsoft.com/office/drawing/2014/main" id="{C9B63227-7D09-DF4D-8CB0-1D20303C8B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6117" y="5213833"/>
            <a:ext cx="4674477" cy="304800"/>
          </a:xfrm>
          <a:prstGeom prst="rect">
            <a:avLst/>
          </a:prstGeom>
          <a:solidFill>
            <a:srgbClr val="00B050">
              <a:alpha val="27451"/>
            </a:srgbClr>
          </a:solidFill>
          <a:ln w="381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itle 3">
            <a:extLst>
              <a:ext uri="{FF2B5EF4-FFF2-40B4-BE49-F238E27FC236}">
                <a16:creationId xmlns:a16="http://schemas.microsoft.com/office/drawing/2014/main" id="{85807FF8-BB59-8C4B-82BE-C5E9B7857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dirty="0"/>
              <a:t>Quicksort</a:t>
            </a:r>
          </a:p>
        </p:txBody>
      </p:sp>
    </p:spTree>
    <p:extLst>
      <p:ext uri="{BB962C8B-B14F-4D97-AF65-F5344CB8AC3E}">
        <p14:creationId xmlns:p14="http://schemas.microsoft.com/office/powerpoint/2010/main" val="11941384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981200" y="2362200"/>
            <a:ext cx="4800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1  3  2  4  6  8  7  5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981200" y="2362200"/>
            <a:ext cx="1676400" cy="7620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4267200" y="2362200"/>
            <a:ext cx="2133600" cy="7620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9964942-4CA4-0A4A-B91D-A9C62CCA28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941" y="4874736"/>
            <a:ext cx="5614714" cy="1444609"/>
          </a:xfrm>
          <a:prstGeom prst="rect">
            <a:avLst/>
          </a:prstGeom>
        </p:spPr>
      </p:pic>
      <p:sp>
        <p:nvSpPr>
          <p:cNvPr id="11" name="Rectangle 4">
            <a:extLst>
              <a:ext uri="{FF2B5EF4-FFF2-40B4-BE49-F238E27FC236}">
                <a16:creationId xmlns:a16="http://schemas.microsoft.com/office/drawing/2014/main" id="{41965365-A564-9B4E-8073-566CF6F8E3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5097" y="5444640"/>
            <a:ext cx="4663965" cy="514726"/>
          </a:xfrm>
          <a:prstGeom prst="rect">
            <a:avLst/>
          </a:prstGeom>
          <a:solidFill>
            <a:srgbClr val="00B050">
              <a:alpha val="27451"/>
            </a:srgbClr>
          </a:solidFill>
          <a:ln w="381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53EEB8B2-3D9A-8446-806A-CD70C96E9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dirty="0"/>
              <a:t>Quicksort</a:t>
            </a:r>
          </a:p>
        </p:txBody>
      </p:sp>
    </p:spTree>
    <p:extLst>
      <p:ext uri="{BB962C8B-B14F-4D97-AF65-F5344CB8AC3E}">
        <p14:creationId xmlns:p14="http://schemas.microsoft.com/office/powerpoint/2010/main" val="7410639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1981200" y="2362200"/>
            <a:ext cx="4800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1  3  2  4  6  8  7  5</a:t>
            </a: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1981200" y="2362200"/>
            <a:ext cx="16764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3124200" y="2438400"/>
            <a:ext cx="457200" cy="5334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4267200" y="2362200"/>
            <a:ext cx="2133600" cy="762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865C2016-5D64-EE40-9402-266D5DE4A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239110"/>
            <a:ext cx="8153400" cy="990600"/>
          </a:xfrm>
        </p:spPr>
        <p:txBody>
          <a:bodyPr/>
          <a:lstStyle/>
          <a:p>
            <a:r>
              <a:rPr lang="en-US" dirty="0"/>
              <a:t>Quicksort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6849AE7-B18C-1F41-8BAF-0E6B6BC7A3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941" y="4874736"/>
            <a:ext cx="5614714" cy="1444609"/>
          </a:xfrm>
          <a:prstGeom prst="rect">
            <a:avLst/>
          </a:prstGeom>
        </p:spPr>
      </p:pic>
      <p:sp>
        <p:nvSpPr>
          <p:cNvPr id="13" name="Rectangle 4">
            <a:extLst>
              <a:ext uri="{FF2B5EF4-FFF2-40B4-BE49-F238E27FC236}">
                <a16:creationId xmlns:a16="http://schemas.microsoft.com/office/drawing/2014/main" id="{5356792C-FD8F-E14A-BB09-44FF340C1B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6117" y="5213833"/>
            <a:ext cx="4674477" cy="304800"/>
          </a:xfrm>
          <a:prstGeom prst="rect">
            <a:avLst/>
          </a:prstGeom>
          <a:solidFill>
            <a:srgbClr val="00B050">
              <a:alpha val="27451"/>
            </a:srgbClr>
          </a:solidFill>
          <a:ln w="381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6059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981200" y="2362200"/>
            <a:ext cx="4800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1  2  3  4  6  8  7  5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981200" y="2362200"/>
            <a:ext cx="16764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2514600" y="2438400"/>
            <a:ext cx="457200" cy="5334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4267200" y="2362200"/>
            <a:ext cx="2133600" cy="762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Title 3">
            <a:extLst>
              <a:ext uri="{FF2B5EF4-FFF2-40B4-BE49-F238E27FC236}">
                <a16:creationId xmlns:a16="http://schemas.microsoft.com/office/drawing/2014/main" id="{7F204DD7-504F-9344-803F-B20132D96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dirty="0"/>
              <a:t>Quicksort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C47AE78-1D8A-B54E-8144-EA212EECD4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941" y="4874736"/>
            <a:ext cx="5614714" cy="1444609"/>
          </a:xfrm>
          <a:prstGeom prst="rect">
            <a:avLst/>
          </a:prstGeom>
        </p:spPr>
      </p:pic>
      <p:sp>
        <p:nvSpPr>
          <p:cNvPr id="14" name="Rectangle 4">
            <a:extLst>
              <a:ext uri="{FF2B5EF4-FFF2-40B4-BE49-F238E27FC236}">
                <a16:creationId xmlns:a16="http://schemas.microsoft.com/office/drawing/2014/main" id="{C1CDE116-CFB0-5F4B-A783-6BB0F51F3B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6117" y="5213833"/>
            <a:ext cx="4674477" cy="304800"/>
          </a:xfrm>
          <a:prstGeom prst="rect">
            <a:avLst/>
          </a:prstGeom>
          <a:solidFill>
            <a:srgbClr val="00B050">
              <a:alpha val="27451"/>
            </a:srgbClr>
          </a:solidFill>
          <a:ln w="381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7433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1981200" y="2362200"/>
            <a:ext cx="4800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1  2  3  4  6  8  7  5</a:t>
            </a: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1981200" y="2362200"/>
            <a:ext cx="457200" cy="7620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4267200" y="2362200"/>
            <a:ext cx="2133600" cy="762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3124200" y="2362200"/>
            <a:ext cx="457200" cy="762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C591927B-31FA-1644-AE9D-0FD2B7C83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dirty="0"/>
              <a:t>Quicksort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FF218FB-4852-0A46-9470-D7DE972ECF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941" y="4874736"/>
            <a:ext cx="5614714" cy="1444609"/>
          </a:xfrm>
          <a:prstGeom prst="rect">
            <a:avLst/>
          </a:prstGeom>
        </p:spPr>
      </p:pic>
      <p:sp>
        <p:nvSpPr>
          <p:cNvPr id="10" name="Rectangle 4">
            <a:extLst>
              <a:ext uri="{FF2B5EF4-FFF2-40B4-BE49-F238E27FC236}">
                <a16:creationId xmlns:a16="http://schemas.microsoft.com/office/drawing/2014/main" id="{E884D894-9136-3B4F-876C-9A31C7416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5097" y="5444640"/>
            <a:ext cx="4663965" cy="514726"/>
          </a:xfrm>
          <a:prstGeom prst="rect">
            <a:avLst/>
          </a:prstGeom>
          <a:solidFill>
            <a:srgbClr val="00B050">
              <a:alpha val="27451"/>
            </a:srgbClr>
          </a:solidFill>
          <a:ln w="381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5259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981200" y="2362200"/>
            <a:ext cx="4800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1  2  3  4  6  8  7  5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981200" y="2362200"/>
            <a:ext cx="457200" cy="7620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4267200" y="2362200"/>
            <a:ext cx="2133600" cy="762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3124200" y="2362200"/>
            <a:ext cx="457200" cy="762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1981200" y="2438400"/>
            <a:ext cx="457200" cy="5334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Title 3">
            <a:extLst>
              <a:ext uri="{FF2B5EF4-FFF2-40B4-BE49-F238E27FC236}">
                <a16:creationId xmlns:a16="http://schemas.microsoft.com/office/drawing/2014/main" id="{4C024A15-5A05-9545-A9CF-9966FFCD8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dirty="0"/>
              <a:t>Quicksort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965FBBF-C51D-BB4F-8643-33EA8F7B62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941" y="4874736"/>
            <a:ext cx="5614714" cy="1444609"/>
          </a:xfrm>
          <a:prstGeom prst="rect">
            <a:avLst/>
          </a:prstGeom>
        </p:spPr>
      </p:pic>
      <p:sp>
        <p:nvSpPr>
          <p:cNvPr id="14" name="Rectangle 4">
            <a:extLst>
              <a:ext uri="{FF2B5EF4-FFF2-40B4-BE49-F238E27FC236}">
                <a16:creationId xmlns:a16="http://schemas.microsoft.com/office/drawing/2014/main" id="{AA2F55E0-A250-9648-9D30-09916928C0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6117" y="5213833"/>
            <a:ext cx="4674477" cy="304800"/>
          </a:xfrm>
          <a:prstGeom prst="rect">
            <a:avLst/>
          </a:prstGeom>
          <a:solidFill>
            <a:srgbClr val="00B050">
              <a:alpha val="27451"/>
            </a:srgbClr>
          </a:solidFill>
          <a:ln w="381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7465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1981200" y="2362200"/>
            <a:ext cx="4800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1  2  3  4  6  8  7  5</a:t>
            </a:r>
          </a:p>
        </p:txBody>
      </p:sp>
      <p:sp>
        <p:nvSpPr>
          <p:cNvPr id="62470" name="Rectangle 6"/>
          <p:cNvSpPr>
            <a:spLocks noChangeArrowheads="1"/>
          </p:cNvSpPr>
          <p:nvPr/>
        </p:nvSpPr>
        <p:spPr bwMode="auto">
          <a:xfrm>
            <a:off x="4267200" y="2362200"/>
            <a:ext cx="2133600" cy="762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471" name="Rectangle 7"/>
          <p:cNvSpPr>
            <a:spLocks noChangeArrowheads="1"/>
          </p:cNvSpPr>
          <p:nvPr/>
        </p:nvSpPr>
        <p:spPr bwMode="auto">
          <a:xfrm>
            <a:off x="3124200" y="2362200"/>
            <a:ext cx="457200" cy="7620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BABE2DBF-CF39-FB4F-9EFB-D6031D09E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dirty="0"/>
              <a:t>Quicksort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FA697E1-EECE-804D-A0BC-10119DF028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941" y="4874736"/>
            <a:ext cx="5614714" cy="1444609"/>
          </a:xfrm>
          <a:prstGeom prst="rect">
            <a:avLst/>
          </a:prstGeom>
        </p:spPr>
      </p:pic>
      <p:sp>
        <p:nvSpPr>
          <p:cNvPr id="11" name="Rectangle 4">
            <a:extLst>
              <a:ext uri="{FF2B5EF4-FFF2-40B4-BE49-F238E27FC236}">
                <a16:creationId xmlns:a16="http://schemas.microsoft.com/office/drawing/2014/main" id="{297796C5-89CD-E247-8272-03ABEB0E38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6117" y="5213833"/>
            <a:ext cx="4674477" cy="304800"/>
          </a:xfrm>
          <a:prstGeom prst="rect">
            <a:avLst/>
          </a:prstGeom>
          <a:solidFill>
            <a:srgbClr val="00B050">
              <a:alpha val="27451"/>
            </a:srgbClr>
          </a:solidFill>
          <a:ln w="381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5220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1981200" y="2362200"/>
            <a:ext cx="4800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1  2  3  4  6  8  7  5</a:t>
            </a:r>
          </a:p>
        </p:txBody>
      </p:sp>
      <p:sp>
        <p:nvSpPr>
          <p:cNvPr id="63493" name="Rectangle 5"/>
          <p:cNvSpPr>
            <a:spLocks noChangeArrowheads="1"/>
          </p:cNvSpPr>
          <p:nvPr/>
        </p:nvSpPr>
        <p:spPr bwMode="auto">
          <a:xfrm>
            <a:off x="4267200" y="2362200"/>
            <a:ext cx="2133600" cy="7620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495" name="Rectangle 7"/>
          <p:cNvSpPr>
            <a:spLocks noChangeArrowheads="1"/>
          </p:cNvSpPr>
          <p:nvPr/>
        </p:nvSpPr>
        <p:spPr bwMode="auto">
          <a:xfrm>
            <a:off x="5943600" y="2438400"/>
            <a:ext cx="457200" cy="5334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0A1DD0CC-E8BB-BC4F-89FE-F7DA7BC5E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dirty="0"/>
              <a:t>Quicksort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A226723-6A35-E640-9063-BBFD80FB9E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941" y="4874736"/>
            <a:ext cx="5614714" cy="1444609"/>
          </a:xfrm>
          <a:prstGeom prst="rect">
            <a:avLst/>
          </a:prstGeom>
        </p:spPr>
      </p:pic>
      <p:sp>
        <p:nvSpPr>
          <p:cNvPr id="11" name="Rectangle 4">
            <a:extLst>
              <a:ext uri="{FF2B5EF4-FFF2-40B4-BE49-F238E27FC236}">
                <a16:creationId xmlns:a16="http://schemas.microsoft.com/office/drawing/2014/main" id="{67BF646A-10AB-FF42-B67B-357F86C731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6117" y="5213833"/>
            <a:ext cx="4674477" cy="304800"/>
          </a:xfrm>
          <a:prstGeom prst="rect">
            <a:avLst/>
          </a:prstGeom>
          <a:solidFill>
            <a:srgbClr val="00B050">
              <a:alpha val="27451"/>
            </a:srgbClr>
          </a:solidFill>
          <a:ln w="381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7609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2"/>
          <p:cNvSpPr txBox="1">
            <a:spLocks noChangeArrowheads="1"/>
          </p:cNvSpPr>
          <p:nvPr/>
        </p:nvSpPr>
        <p:spPr bwMode="auto">
          <a:xfrm>
            <a:off x="1981200" y="2362200"/>
            <a:ext cx="4800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1  2  3  4  5  8  7  6</a:t>
            </a:r>
          </a:p>
        </p:txBody>
      </p:sp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4267200" y="2362200"/>
            <a:ext cx="21336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4267200" y="2438400"/>
            <a:ext cx="457200" cy="5334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543" name="Text Box 7"/>
          <p:cNvSpPr txBox="1">
            <a:spLocks noChangeArrowheads="1"/>
          </p:cNvSpPr>
          <p:nvPr/>
        </p:nvSpPr>
        <p:spPr bwMode="auto">
          <a:xfrm>
            <a:off x="2133600" y="3581400"/>
            <a:ext cx="457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solidFill>
                  <a:srgbClr val="FF0000"/>
                </a:solidFill>
              </a:rPr>
              <a:t>What happens here?</a:t>
            </a:r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43114948-DD49-DC4E-9C92-CA8EA26BC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dirty="0"/>
              <a:t>Quicksort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784B8DD-FE1E-DF42-A1DB-B8E76EED61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941" y="4874736"/>
            <a:ext cx="5614714" cy="1444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5755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2"/>
          <p:cNvSpPr txBox="1">
            <a:spLocks noChangeArrowheads="1"/>
          </p:cNvSpPr>
          <p:nvPr/>
        </p:nvSpPr>
        <p:spPr bwMode="auto">
          <a:xfrm>
            <a:off x="1981200" y="2362200"/>
            <a:ext cx="4800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1  2  3  4  5  8  7  6</a:t>
            </a:r>
          </a:p>
        </p:txBody>
      </p:sp>
      <p:sp>
        <p:nvSpPr>
          <p:cNvPr id="66565" name="Rectangle 5"/>
          <p:cNvSpPr>
            <a:spLocks noChangeArrowheads="1"/>
          </p:cNvSpPr>
          <p:nvPr/>
        </p:nvSpPr>
        <p:spPr bwMode="auto">
          <a:xfrm>
            <a:off x="4876800" y="2362200"/>
            <a:ext cx="1524000" cy="7620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1A668E59-1CEC-7B4E-956C-4A2517638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dirty="0"/>
              <a:t>Quicksort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F6722DF-5C82-6647-80F3-F9FDE2A865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941" y="4874736"/>
            <a:ext cx="5614714" cy="1444609"/>
          </a:xfrm>
          <a:prstGeom prst="rect">
            <a:avLst/>
          </a:prstGeom>
        </p:spPr>
      </p:pic>
      <p:sp>
        <p:nvSpPr>
          <p:cNvPr id="10" name="Rectangle 4">
            <a:extLst>
              <a:ext uri="{FF2B5EF4-FFF2-40B4-BE49-F238E27FC236}">
                <a16:creationId xmlns:a16="http://schemas.microsoft.com/office/drawing/2014/main" id="{FDDDB78A-A364-4041-B2FA-2E377965D0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5097" y="5444640"/>
            <a:ext cx="4663965" cy="514726"/>
          </a:xfrm>
          <a:prstGeom prst="rect">
            <a:avLst/>
          </a:prstGeom>
          <a:solidFill>
            <a:srgbClr val="00B050">
              <a:alpha val="27451"/>
            </a:srgbClr>
          </a:solidFill>
          <a:ln w="381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673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6CC63-4BDC-8B49-B0F6-DB2FA78DC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712F3D-D7DC-8E4F-AA34-24ED842EBAE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Compression assignment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5725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981200" y="2362200"/>
            <a:ext cx="4800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1  2  3  4  5  8  7  6</a:t>
            </a:r>
          </a:p>
        </p:txBody>
      </p:sp>
      <p:sp>
        <p:nvSpPr>
          <p:cNvPr id="67589" name="Rectangle 5"/>
          <p:cNvSpPr>
            <a:spLocks noChangeArrowheads="1"/>
          </p:cNvSpPr>
          <p:nvPr/>
        </p:nvSpPr>
        <p:spPr bwMode="auto">
          <a:xfrm>
            <a:off x="4876800" y="2362200"/>
            <a:ext cx="15240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590" name="Rectangle 6"/>
          <p:cNvSpPr>
            <a:spLocks noChangeArrowheads="1"/>
          </p:cNvSpPr>
          <p:nvPr/>
        </p:nvSpPr>
        <p:spPr bwMode="auto">
          <a:xfrm>
            <a:off x="5943600" y="2438400"/>
            <a:ext cx="457200" cy="5334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EB078E4A-BFC6-C84F-9BB3-AA4D10B2F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dirty="0"/>
              <a:t>Quicksort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205D315-A564-784D-A8BF-760E577753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941" y="4874736"/>
            <a:ext cx="5614714" cy="1444609"/>
          </a:xfrm>
          <a:prstGeom prst="rect">
            <a:avLst/>
          </a:prstGeom>
        </p:spPr>
      </p:pic>
      <p:sp>
        <p:nvSpPr>
          <p:cNvPr id="13" name="Rectangle 4">
            <a:extLst>
              <a:ext uri="{FF2B5EF4-FFF2-40B4-BE49-F238E27FC236}">
                <a16:creationId xmlns:a16="http://schemas.microsoft.com/office/drawing/2014/main" id="{38022877-9DE5-744A-AC5E-38DD04CBAA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6117" y="5213833"/>
            <a:ext cx="4674477" cy="304800"/>
          </a:xfrm>
          <a:prstGeom prst="rect">
            <a:avLst/>
          </a:prstGeom>
          <a:solidFill>
            <a:srgbClr val="00B050">
              <a:alpha val="27451"/>
            </a:srgbClr>
          </a:solidFill>
          <a:ln w="381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5190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1981200" y="2362200"/>
            <a:ext cx="4800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1  2  3  4  5  6  7  8</a:t>
            </a:r>
          </a:p>
        </p:txBody>
      </p:sp>
      <p:sp>
        <p:nvSpPr>
          <p:cNvPr id="68613" name="Rectangle 5"/>
          <p:cNvSpPr>
            <a:spLocks noChangeArrowheads="1"/>
          </p:cNvSpPr>
          <p:nvPr/>
        </p:nvSpPr>
        <p:spPr bwMode="auto">
          <a:xfrm>
            <a:off x="4876800" y="2362200"/>
            <a:ext cx="15240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614" name="Rectangle 6"/>
          <p:cNvSpPr>
            <a:spLocks noChangeArrowheads="1"/>
          </p:cNvSpPr>
          <p:nvPr/>
        </p:nvSpPr>
        <p:spPr bwMode="auto">
          <a:xfrm>
            <a:off x="4876800" y="2438400"/>
            <a:ext cx="457200" cy="5334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D546159E-CF19-654F-9D51-A6BFB7AE5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dirty="0"/>
              <a:t>Quicksort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C0A2D0D-079A-4847-9803-6B5B00EB8D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941" y="4874736"/>
            <a:ext cx="5614714" cy="1444609"/>
          </a:xfrm>
          <a:prstGeom prst="rect">
            <a:avLst/>
          </a:prstGeom>
        </p:spPr>
      </p:pic>
      <p:sp>
        <p:nvSpPr>
          <p:cNvPr id="11" name="Rectangle 4">
            <a:extLst>
              <a:ext uri="{FF2B5EF4-FFF2-40B4-BE49-F238E27FC236}">
                <a16:creationId xmlns:a16="http://schemas.microsoft.com/office/drawing/2014/main" id="{5F928550-8316-194A-8559-81DE24A5C2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6117" y="5213833"/>
            <a:ext cx="4674477" cy="304800"/>
          </a:xfrm>
          <a:prstGeom prst="rect">
            <a:avLst/>
          </a:prstGeom>
          <a:solidFill>
            <a:srgbClr val="00B050">
              <a:alpha val="27451"/>
            </a:srgbClr>
          </a:solidFill>
          <a:ln w="381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3031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981200" y="2362200"/>
            <a:ext cx="4800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1  2  3  4  5  6  7  8</a:t>
            </a:r>
          </a:p>
        </p:txBody>
      </p:sp>
      <p:sp>
        <p:nvSpPr>
          <p:cNvPr id="69639" name="Rectangle 7"/>
          <p:cNvSpPr>
            <a:spLocks noChangeArrowheads="1"/>
          </p:cNvSpPr>
          <p:nvPr/>
        </p:nvSpPr>
        <p:spPr bwMode="auto">
          <a:xfrm>
            <a:off x="5334000" y="2362200"/>
            <a:ext cx="10668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4038B33F-DCF6-BB46-9233-9E8BA644C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dirty="0"/>
              <a:t>Quicksort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FB86196-A766-2E45-B549-39A9DEBD80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941" y="4874736"/>
            <a:ext cx="5614714" cy="1444609"/>
          </a:xfrm>
          <a:prstGeom prst="rect">
            <a:avLst/>
          </a:prstGeom>
        </p:spPr>
      </p:pic>
      <p:sp>
        <p:nvSpPr>
          <p:cNvPr id="10" name="Rectangle 4">
            <a:extLst>
              <a:ext uri="{FF2B5EF4-FFF2-40B4-BE49-F238E27FC236}">
                <a16:creationId xmlns:a16="http://schemas.microsoft.com/office/drawing/2014/main" id="{4FC6A47D-FA3C-154D-B33E-3F83F18A8A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5097" y="5444640"/>
            <a:ext cx="4663965" cy="514726"/>
          </a:xfrm>
          <a:prstGeom prst="rect">
            <a:avLst/>
          </a:prstGeom>
          <a:solidFill>
            <a:srgbClr val="00B050">
              <a:alpha val="27451"/>
            </a:srgbClr>
          </a:solidFill>
          <a:ln w="381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0619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Running time of Quicksort?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140493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600" dirty="0">
                <a:solidFill>
                  <a:srgbClr val="FF0000"/>
                </a:solidFill>
              </a:rPr>
              <a:t>Worst case?</a:t>
            </a:r>
          </a:p>
          <a:p>
            <a:pPr marL="0" indent="0">
              <a:buNone/>
            </a:pPr>
            <a:br>
              <a:rPr lang="en-US" sz="2600" dirty="0"/>
            </a:br>
            <a:r>
              <a:rPr lang="en-US" sz="2600" dirty="0"/>
              <a:t>Each call to Partition splits the array into an empty array and n-1 array</a:t>
            </a:r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1676400" y="3581400"/>
            <a:ext cx="5410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685" name="Rectangle 5"/>
          <p:cNvSpPr>
            <a:spLocks noChangeArrowheads="1"/>
          </p:cNvSpPr>
          <p:nvPr/>
        </p:nvSpPr>
        <p:spPr bwMode="auto">
          <a:xfrm>
            <a:off x="1676400" y="4267200"/>
            <a:ext cx="48768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686" name="Rectangle 6"/>
          <p:cNvSpPr>
            <a:spLocks noChangeArrowheads="1"/>
          </p:cNvSpPr>
          <p:nvPr/>
        </p:nvSpPr>
        <p:spPr bwMode="auto">
          <a:xfrm>
            <a:off x="1676400" y="4953000"/>
            <a:ext cx="4419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1676400" y="5638800"/>
            <a:ext cx="3962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722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4" grpId="0" animBg="1"/>
      <p:bldP spid="71685" grpId="0" animBg="1"/>
      <p:bldP spid="71686" grpId="0" animBg="1"/>
      <p:bldP spid="7168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err="1"/>
              <a:t>Quicksort</a:t>
            </a:r>
            <a:r>
              <a:rPr lang="en-US" sz="3600" dirty="0"/>
              <a:t>: Worst case </a:t>
            </a:r>
            <a:br>
              <a:rPr lang="en-US" sz="3600" dirty="0"/>
            </a:br>
            <a:r>
              <a:rPr lang="en-US" sz="3600" dirty="0"/>
              <a:t>running time</a:t>
            </a:r>
          </a:p>
        </p:txBody>
      </p:sp>
      <p:sp>
        <p:nvSpPr>
          <p:cNvPr id="7271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3505200"/>
            <a:ext cx="8229600" cy="2625725"/>
          </a:xfrm>
          <a:noFill/>
          <a:ln/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When does this happen?</a:t>
            </a:r>
          </a:p>
          <a:p>
            <a:pPr marL="742950" lvl="1" indent="-285750"/>
            <a:r>
              <a:rPr lang="en-US" dirty="0"/>
              <a:t>sorted</a:t>
            </a:r>
          </a:p>
          <a:p>
            <a:pPr marL="742950" lvl="1" indent="-285750"/>
            <a:r>
              <a:rPr lang="en-US" dirty="0"/>
              <a:t>reverse sorted</a:t>
            </a:r>
          </a:p>
          <a:p>
            <a:pPr marL="742950" lvl="1" indent="-285750"/>
            <a:r>
              <a:rPr lang="en-US" dirty="0"/>
              <a:t>near sorted/reverse sorted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4400" y="2133600"/>
            <a:ext cx="54072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n-1 + n-2 + n-3 + … + 1 =</a:t>
            </a:r>
            <a:endParaRPr lang="en-US" sz="3600" dirty="0">
              <a:solidFill>
                <a:srgbClr val="0000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48400" y="2133600"/>
            <a:ext cx="1157555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O(n</a:t>
            </a:r>
            <a:r>
              <a:rPr lang="en-US" sz="3200" baseline="30000" dirty="0">
                <a:solidFill>
                  <a:srgbClr val="0000FF"/>
                </a:solidFill>
              </a:rPr>
              <a:t>2</a:t>
            </a:r>
            <a:r>
              <a:rPr lang="en-US" sz="3200" dirty="0">
                <a:solidFill>
                  <a:srgbClr val="0000FF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63043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Quicksort best case?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305800" cy="642937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Each call to Partition splits the array into two equal parts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914400" y="2514600"/>
            <a:ext cx="7315200" cy="2475131"/>
            <a:chOff x="914400" y="2514600"/>
            <a:chExt cx="7315200" cy="2475131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914400" y="2514600"/>
              <a:ext cx="3352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4800600" y="2514600"/>
              <a:ext cx="3352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914400" y="3200400"/>
              <a:ext cx="15240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2743200" y="3200400"/>
              <a:ext cx="15240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4800600" y="3200400"/>
              <a:ext cx="15240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6629400" y="3200400"/>
              <a:ext cx="15240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914400" y="38862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1752600" y="38862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2743200" y="38862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3581400" y="38862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4800600" y="38862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5638800" y="38862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6705600" y="38862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7543800" y="38862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154269" y="4343400"/>
              <a:ext cx="6463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/>
                <a:t>…</a:t>
              </a: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1524000" y="5105400"/>
            <a:ext cx="6400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How much work is done at each “level”, i.e. running time of a level?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038600" y="6172200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rgbClr val="0000FF"/>
                </a:solidFill>
              </a:rPr>
              <a:t>O(n</a:t>
            </a:r>
            <a:r>
              <a:rPr lang="en-US" sz="2800" dirty="0">
                <a:solidFill>
                  <a:srgbClr val="0000FF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34910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Quicksort best case?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305800" cy="642937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Each call to Partition splits the array into two equal parts</a:t>
            </a:r>
          </a:p>
        </p:txBody>
      </p:sp>
      <p:grpSp>
        <p:nvGrpSpPr>
          <p:cNvPr id="2" name="Group 22"/>
          <p:cNvGrpSpPr/>
          <p:nvPr/>
        </p:nvGrpSpPr>
        <p:grpSpPr>
          <a:xfrm>
            <a:off x="914400" y="2514600"/>
            <a:ext cx="7315200" cy="2475131"/>
            <a:chOff x="914400" y="2514600"/>
            <a:chExt cx="7315200" cy="2475131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914400" y="2514600"/>
              <a:ext cx="3352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4800600" y="2514600"/>
              <a:ext cx="3352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914400" y="3200400"/>
              <a:ext cx="15240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2743200" y="3200400"/>
              <a:ext cx="15240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4800600" y="3200400"/>
              <a:ext cx="15240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6629400" y="3200400"/>
              <a:ext cx="15240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914400" y="38862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1752600" y="38862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2743200" y="38862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3581400" y="38862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4800600" y="38862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5638800" y="38862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6705600" y="38862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7543800" y="38862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154269" y="4343400"/>
              <a:ext cx="6463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/>
                <a:t>…</a:t>
              </a: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2209800" y="4953000"/>
            <a:ext cx="533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How many levels are there?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57200" y="5638800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Similar to </a:t>
            </a:r>
            <a:r>
              <a:rPr lang="en-US" sz="2400" dirty="0" err="1">
                <a:solidFill>
                  <a:srgbClr val="0000FF"/>
                </a:solidFill>
              </a:rPr>
              <a:t>mergesort</a:t>
            </a:r>
            <a:r>
              <a:rPr lang="en-US" sz="2400" dirty="0">
                <a:solidFill>
                  <a:srgbClr val="0000FF"/>
                </a:solidFill>
              </a:rPr>
              <a:t>, each call to Partition will throw away half the data until we’re down to one element: log</a:t>
            </a:r>
            <a:r>
              <a:rPr lang="en-US" sz="2400" baseline="-25000" dirty="0">
                <a:solidFill>
                  <a:srgbClr val="0000FF"/>
                </a:solidFill>
              </a:rPr>
              <a:t>2</a:t>
            </a:r>
            <a:r>
              <a:rPr lang="en-US" sz="2400" dirty="0">
                <a:solidFill>
                  <a:srgbClr val="0000FF"/>
                </a:solidFill>
              </a:rPr>
              <a:t> n levels</a:t>
            </a:r>
          </a:p>
        </p:txBody>
      </p:sp>
    </p:spTree>
    <p:extLst>
      <p:ext uri="{BB962C8B-B14F-4D97-AF65-F5344CB8AC3E}">
        <p14:creationId xmlns:p14="http://schemas.microsoft.com/office/powerpoint/2010/main" val="1745915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Quicksort best case?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305800" cy="642937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Each call to Partition splits the array into two equal parts</a:t>
            </a:r>
          </a:p>
        </p:txBody>
      </p:sp>
      <p:grpSp>
        <p:nvGrpSpPr>
          <p:cNvPr id="2" name="Group 22"/>
          <p:cNvGrpSpPr/>
          <p:nvPr/>
        </p:nvGrpSpPr>
        <p:grpSpPr>
          <a:xfrm>
            <a:off x="914400" y="2514600"/>
            <a:ext cx="7315200" cy="2475131"/>
            <a:chOff x="914400" y="2514600"/>
            <a:chExt cx="7315200" cy="2475131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914400" y="2514600"/>
              <a:ext cx="3352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4800600" y="2514600"/>
              <a:ext cx="3352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914400" y="3200400"/>
              <a:ext cx="15240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2743200" y="3200400"/>
              <a:ext cx="15240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4800600" y="3200400"/>
              <a:ext cx="15240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6629400" y="3200400"/>
              <a:ext cx="15240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914400" y="38862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1752600" y="38862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2743200" y="38862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3581400" y="38862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4800600" y="38862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5638800" y="38862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6705600" y="38862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7543800" y="38862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154269" y="4343400"/>
              <a:ext cx="6463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/>
                <a:t>…</a:t>
              </a: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2971800" y="4953000"/>
            <a:ext cx="533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Overall runtime?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429000" y="563880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0000FF"/>
                </a:solidFill>
              </a:rPr>
              <a:t>O(n</a:t>
            </a:r>
            <a:r>
              <a:rPr lang="en-US" sz="2800" dirty="0">
                <a:solidFill>
                  <a:srgbClr val="0000FF"/>
                </a:solidFill>
              </a:rPr>
              <a:t> log </a:t>
            </a:r>
            <a:r>
              <a:rPr lang="en-US" sz="2800" dirty="0" err="1">
                <a:solidFill>
                  <a:srgbClr val="0000FF"/>
                </a:solidFill>
              </a:rPr>
              <a:t>n</a:t>
            </a:r>
            <a:r>
              <a:rPr lang="en-US" sz="2800" dirty="0">
                <a:solidFill>
                  <a:srgbClr val="0000FF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2592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0500" y="274637"/>
            <a:ext cx="7543800" cy="563563"/>
          </a:xfrm>
        </p:spPr>
        <p:txBody>
          <a:bodyPr>
            <a:normAutofit fontScale="90000"/>
          </a:bodyPr>
          <a:lstStyle/>
          <a:p>
            <a:r>
              <a:rPr lang="en-US" sz="3500" dirty="0"/>
              <a:t>Quicksort Average case?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3128" y="895350"/>
            <a:ext cx="8305800" cy="46101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600" dirty="0"/>
              <a:t>Two intuitions</a:t>
            </a:r>
          </a:p>
          <a:p>
            <a:pPr lvl="1"/>
            <a:r>
              <a:rPr lang="en-US" sz="2200" dirty="0"/>
              <a:t>As long as the Partition procedure always splits the array into some constant ratio between the left and the right, say L-to-R, e.g. 9-to-1, then we maintain </a:t>
            </a:r>
            <a:r>
              <a:rPr lang="en-US" sz="2200" dirty="0" err="1">
                <a:solidFill>
                  <a:srgbClr val="0000FF"/>
                </a:solidFill>
              </a:rPr>
              <a:t>O(n</a:t>
            </a:r>
            <a:r>
              <a:rPr lang="en-US" sz="2200" dirty="0">
                <a:solidFill>
                  <a:srgbClr val="0000FF"/>
                </a:solidFill>
              </a:rPr>
              <a:t> log </a:t>
            </a:r>
            <a:r>
              <a:rPr lang="en-US" sz="2200" dirty="0" err="1">
                <a:solidFill>
                  <a:srgbClr val="0000FF"/>
                </a:solidFill>
              </a:rPr>
              <a:t>n</a:t>
            </a:r>
            <a:r>
              <a:rPr lang="en-US" sz="2200" dirty="0">
                <a:solidFill>
                  <a:srgbClr val="0000FF"/>
                </a:solidFill>
              </a:rPr>
              <a:t>)</a:t>
            </a:r>
            <a:endParaRPr lang="en-US" sz="2200" dirty="0"/>
          </a:p>
          <a:p>
            <a:pPr lvl="1"/>
            <a:endParaRPr lang="en-US" sz="2200" dirty="0">
              <a:solidFill>
                <a:srgbClr val="000000"/>
              </a:solidFill>
            </a:endParaRPr>
          </a:p>
          <a:p>
            <a:pPr lvl="1"/>
            <a:endParaRPr lang="en-US" sz="2200" dirty="0">
              <a:solidFill>
                <a:srgbClr val="000000"/>
              </a:solidFill>
            </a:endParaRPr>
          </a:p>
          <a:p>
            <a:pPr lvl="1"/>
            <a:endParaRPr lang="en-US" sz="2200" dirty="0">
              <a:solidFill>
                <a:srgbClr val="000000"/>
              </a:solidFill>
            </a:endParaRPr>
          </a:p>
          <a:p>
            <a:pPr lvl="1"/>
            <a:endParaRPr lang="en-US" sz="2200" dirty="0">
              <a:solidFill>
                <a:srgbClr val="000000"/>
              </a:solidFill>
            </a:endParaRPr>
          </a:p>
          <a:p>
            <a:pPr lvl="1"/>
            <a:endParaRPr lang="en-US" sz="2200" dirty="0">
              <a:solidFill>
                <a:srgbClr val="000000"/>
              </a:solidFill>
            </a:endParaRPr>
          </a:p>
          <a:p>
            <a:pPr lvl="1">
              <a:buNone/>
            </a:pPr>
            <a:endParaRPr lang="en-US" sz="2200" dirty="0">
              <a:solidFill>
                <a:srgbClr val="000000"/>
              </a:solidFill>
            </a:endParaRPr>
          </a:p>
          <a:p>
            <a:pPr lvl="1"/>
            <a:r>
              <a:rPr lang="en-US" sz="2200" dirty="0">
                <a:solidFill>
                  <a:srgbClr val="000000"/>
                </a:solidFill>
              </a:rPr>
              <a:t>As long as we only have a constant number of “bad” partitions intermixed with a “good partition” then we maintain </a:t>
            </a:r>
            <a:r>
              <a:rPr lang="en-US" sz="2200" dirty="0" err="1">
                <a:solidFill>
                  <a:srgbClr val="0000FF"/>
                </a:solidFill>
              </a:rPr>
              <a:t>O(n</a:t>
            </a:r>
            <a:r>
              <a:rPr lang="en-US" sz="2200" dirty="0">
                <a:solidFill>
                  <a:srgbClr val="0000FF"/>
                </a:solidFill>
              </a:rPr>
              <a:t> log </a:t>
            </a:r>
            <a:r>
              <a:rPr lang="en-US" sz="2200" dirty="0" err="1">
                <a:solidFill>
                  <a:srgbClr val="0000FF"/>
                </a:solidFill>
              </a:rPr>
              <a:t>n</a:t>
            </a:r>
            <a:r>
              <a:rPr lang="en-US" sz="2200" dirty="0">
                <a:solidFill>
                  <a:srgbClr val="0000FF"/>
                </a:solidFill>
              </a:rPr>
              <a:t>)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1676400" y="2667000"/>
            <a:ext cx="4724400" cy="3810000"/>
            <a:chOff x="1676400" y="2667000"/>
            <a:chExt cx="4724400" cy="3810000"/>
          </a:xfrm>
        </p:grpSpPr>
        <p:sp>
          <p:nvSpPr>
            <p:cNvPr id="5" name="Line 7"/>
            <p:cNvSpPr>
              <a:spLocks noChangeShapeType="1"/>
            </p:cNvSpPr>
            <p:nvPr/>
          </p:nvSpPr>
          <p:spPr bwMode="auto">
            <a:xfrm flipH="1">
              <a:off x="3276600" y="2667000"/>
              <a:ext cx="6096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AutoShape 8"/>
            <p:cNvSpPr>
              <a:spLocks noChangeArrowheads="1"/>
            </p:cNvSpPr>
            <p:nvPr/>
          </p:nvSpPr>
          <p:spPr bwMode="auto">
            <a:xfrm>
              <a:off x="3124200" y="3200400"/>
              <a:ext cx="304800" cy="38100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Line 9"/>
            <p:cNvSpPr>
              <a:spLocks noChangeShapeType="1"/>
            </p:cNvSpPr>
            <p:nvPr/>
          </p:nvSpPr>
          <p:spPr bwMode="auto">
            <a:xfrm flipH="1" flipV="1">
              <a:off x="3886200" y="2667000"/>
              <a:ext cx="8382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AutoShape 10"/>
            <p:cNvSpPr>
              <a:spLocks noChangeArrowheads="1"/>
            </p:cNvSpPr>
            <p:nvPr/>
          </p:nvSpPr>
          <p:spPr bwMode="auto">
            <a:xfrm>
              <a:off x="4267200" y="3200400"/>
              <a:ext cx="914400" cy="106680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1676400" y="5638800"/>
              <a:ext cx="2286000" cy="152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4114800" y="5638800"/>
              <a:ext cx="2286000" cy="152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1676400" y="5867400"/>
              <a:ext cx="2209800" cy="152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7"/>
            <p:cNvSpPr>
              <a:spLocks noChangeArrowheads="1"/>
            </p:cNvSpPr>
            <p:nvPr/>
          </p:nvSpPr>
          <p:spPr bwMode="auto">
            <a:xfrm>
              <a:off x="1676400" y="6096000"/>
              <a:ext cx="2133600" cy="152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7"/>
            <p:cNvSpPr>
              <a:spLocks noChangeArrowheads="1"/>
            </p:cNvSpPr>
            <p:nvPr/>
          </p:nvSpPr>
          <p:spPr bwMode="auto">
            <a:xfrm>
              <a:off x="1676400" y="6324600"/>
              <a:ext cx="990600" cy="152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7"/>
            <p:cNvSpPr>
              <a:spLocks noChangeArrowheads="1"/>
            </p:cNvSpPr>
            <p:nvPr/>
          </p:nvSpPr>
          <p:spPr bwMode="auto">
            <a:xfrm>
              <a:off x="2819400" y="6324600"/>
              <a:ext cx="990600" cy="152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35452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can we avoid the worst case?</a:t>
            </a:r>
          </a:p>
        </p:txBody>
      </p:sp>
      <p:sp>
        <p:nvSpPr>
          <p:cNvPr id="90117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indent="0">
              <a:buNone/>
            </a:pPr>
            <a:r>
              <a:rPr lang="en-US"/>
              <a:t>Inject randomness into the data</a:t>
            </a:r>
          </a:p>
        </p:txBody>
      </p:sp>
      <p:sp>
        <p:nvSpPr>
          <p:cNvPr id="5" name="Rectangle 4"/>
          <p:cNvSpPr/>
          <p:nvPr/>
        </p:nvSpPr>
        <p:spPr>
          <a:xfrm>
            <a:off x="612648" y="2703492"/>
            <a:ext cx="76962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70158B"/>
                </a:solidFill>
              </a:rPr>
              <a:t>void</a:t>
            </a:r>
            <a:r>
              <a:rPr lang="en-US" dirty="0"/>
              <a:t> </a:t>
            </a:r>
            <a:r>
              <a:rPr lang="en-US" dirty="0" err="1"/>
              <a:t>randomizedPartition</a:t>
            </a:r>
            <a:r>
              <a:rPr lang="en-US" dirty="0"/>
              <a:t>(</a:t>
            </a:r>
            <a:r>
              <a:rPr lang="en-US" dirty="0">
                <a:solidFill>
                  <a:srgbClr val="70158B"/>
                </a:solidFill>
              </a:rPr>
              <a:t>E </a:t>
            </a:r>
            <a:r>
              <a:rPr lang="en-US" dirty="0"/>
              <a:t>[] </a:t>
            </a:r>
            <a:r>
              <a:rPr lang="en-US" dirty="0" err="1"/>
              <a:t>nums</a:t>
            </a:r>
            <a:r>
              <a:rPr lang="en-US" dirty="0"/>
              <a:t>, </a:t>
            </a:r>
            <a:r>
              <a:rPr lang="en-US" dirty="0">
                <a:solidFill>
                  <a:srgbClr val="70158B"/>
                </a:solidFill>
              </a:rPr>
              <a:t>int</a:t>
            </a:r>
            <a:r>
              <a:rPr lang="en-US" dirty="0"/>
              <a:t> start, </a:t>
            </a:r>
            <a:r>
              <a:rPr lang="en-US" dirty="0">
                <a:solidFill>
                  <a:srgbClr val="70158B"/>
                </a:solidFill>
              </a:rPr>
              <a:t>int</a:t>
            </a:r>
            <a:r>
              <a:rPr lang="en-US" dirty="0"/>
              <a:t> end){</a:t>
            </a:r>
          </a:p>
          <a:p>
            <a:r>
              <a:rPr lang="en-US" dirty="0"/>
              <a:t>   </a:t>
            </a:r>
            <a:r>
              <a:rPr lang="en-US" dirty="0">
                <a:solidFill>
                  <a:srgbClr val="70158B"/>
                </a:solidFill>
              </a:rPr>
              <a:t>int </a:t>
            </a:r>
            <a:r>
              <a:rPr lang="en-US" dirty="0" err="1"/>
              <a:t>i</a:t>
            </a:r>
            <a:r>
              <a:rPr lang="en-US" dirty="0"/>
              <a:t> = </a:t>
            </a:r>
            <a:r>
              <a:rPr lang="en-US" i="1" dirty="0" err="1"/>
              <a:t>randomInt</a:t>
            </a:r>
            <a:r>
              <a:rPr lang="en-US" dirty="0"/>
              <a:t>(start, end);</a:t>
            </a:r>
          </a:p>
          <a:p>
            <a:r>
              <a:rPr lang="en-US" dirty="0"/>
              <a:t>   </a:t>
            </a:r>
            <a:r>
              <a:rPr lang="en-US" i="1" dirty="0" err="1"/>
              <a:t>swap</a:t>
            </a:r>
            <a:r>
              <a:rPr lang="en-US" dirty="0" err="1"/>
              <a:t>(nums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, end);</a:t>
            </a:r>
          </a:p>
          <a:p>
            <a:r>
              <a:rPr lang="en-US" dirty="0"/>
              <a:t>   </a:t>
            </a:r>
            <a:r>
              <a:rPr lang="en-US" dirty="0">
                <a:solidFill>
                  <a:srgbClr val="70158B"/>
                </a:solidFill>
              </a:rPr>
              <a:t>return</a:t>
            </a:r>
            <a:r>
              <a:rPr lang="en-US" dirty="0"/>
              <a:t> partition = </a:t>
            </a:r>
            <a:r>
              <a:rPr lang="en-US" i="1" dirty="0" err="1"/>
              <a:t>partition(nums</a:t>
            </a:r>
            <a:r>
              <a:rPr lang="en-US" i="1" dirty="0"/>
              <a:t>, start, end);</a:t>
            </a:r>
          </a:p>
          <a:p>
            <a:r>
              <a:rPr lang="en-US" dirty="0"/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5800" y="4876800"/>
            <a:ext cx="80481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Randomized </a:t>
            </a:r>
            <a:r>
              <a:rPr lang="en-US" sz="2800" dirty="0" err="1"/>
              <a:t>quicksort</a:t>
            </a:r>
            <a:r>
              <a:rPr lang="en-US" sz="2800" dirty="0"/>
              <a:t> is average case </a:t>
            </a:r>
            <a:r>
              <a:rPr lang="en-US" sz="2800" dirty="0" err="1">
                <a:solidFill>
                  <a:srgbClr val="0000FF"/>
                </a:solidFill>
              </a:rPr>
              <a:t>O(n</a:t>
            </a:r>
            <a:r>
              <a:rPr lang="en-US" sz="2800" dirty="0">
                <a:solidFill>
                  <a:srgbClr val="0000FF"/>
                </a:solidFill>
              </a:rPr>
              <a:t> log </a:t>
            </a:r>
            <a:r>
              <a:rPr lang="en-US" sz="2800" dirty="0" err="1">
                <a:solidFill>
                  <a:srgbClr val="0000FF"/>
                </a:solidFill>
              </a:rPr>
              <a:t>n</a:t>
            </a:r>
            <a:r>
              <a:rPr lang="en-US" sz="2800" dirty="0">
                <a:solidFill>
                  <a:srgbClr val="0000FF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92589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E6526B5-0F7A-0341-9E9F-6615D1C1E9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862" y="1950298"/>
            <a:ext cx="8250621" cy="2562359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4B39D694-AFEC-D54B-B738-DF52DFEA7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Partition</a:t>
            </a:r>
          </a:p>
        </p:txBody>
      </p:sp>
    </p:spTree>
    <p:extLst>
      <p:ext uri="{BB962C8B-B14F-4D97-AF65-F5344CB8AC3E}">
        <p14:creationId xmlns:p14="http://schemas.microsoft.com/office/powerpoint/2010/main" val="23207681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is the worst case running time of randomized Quicksort?</a:t>
            </a:r>
          </a:p>
        </p:txBody>
      </p:sp>
      <p:sp>
        <p:nvSpPr>
          <p:cNvPr id="92164" name="Text Box 4"/>
          <p:cNvSpPr txBox="1">
            <a:spLocks noChangeArrowheads="1"/>
          </p:cNvSpPr>
          <p:nvPr/>
        </p:nvSpPr>
        <p:spPr bwMode="auto">
          <a:xfrm>
            <a:off x="3657600" y="2743200"/>
            <a:ext cx="1371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>
                <a:solidFill>
                  <a:srgbClr val="0000FF"/>
                </a:solidFill>
              </a:rPr>
              <a:t>O(n</a:t>
            </a:r>
            <a:r>
              <a:rPr lang="en-US" sz="3600" baseline="30000" dirty="0">
                <a:solidFill>
                  <a:srgbClr val="0000FF"/>
                </a:solidFill>
              </a:rPr>
              <a:t>2</a:t>
            </a:r>
            <a:r>
              <a:rPr lang="en-US" sz="3600" dirty="0">
                <a:solidFill>
                  <a:srgbClr val="0000FF"/>
                </a:solidFill>
              </a:rPr>
              <a:t>)</a:t>
            </a:r>
          </a:p>
        </p:txBody>
      </p:sp>
      <p:sp>
        <p:nvSpPr>
          <p:cNvPr id="6" name="Rectangle 5"/>
          <p:cNvSpPr/>
          <p:nvPr/>
        </p:nvSpPr>
        <p:spPr>
          <a:xfrm>
            <a:off x="1524000" y="3810000"/>
            <a:ext cx="7010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We could still get very unlucky and pick “bad” partitions at every step</a:t>
            </a:r>
          </a:p>
        </p:txBody>
      </p:sp>
    </p:spTree>
    <p:extLst>
      <p:ext uri="{BB962C8B-B14F-4D97-AF65-F5344CB8AC3E}">
        <p14:creationId xmlns:p14="http://schemas.microsoft.com/office/powerpoint/2010/main" val="3800609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4" grpId="0"/>
      <p:bldP spid="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B18A3-906A-994C-8682-5997A3357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Quicksort properties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6B98C2-AF1E-2B41-948D-3522925673E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Stable?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In-place?</a:t>
            </a:r>
          </a:p>
        </p:txBody>
      </p:sp>
    </p:spTree>
    <p:extLst>
      <p:ext uri="{BB962C8B-B14F-4D97-AF65-F5344CB8AC3E}">
        <p14:creationId xmlns:p14="http://schemas.microsoft.com/office/powerpoint/2010/main" val="421840776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B18A3-906A-994C-8682-5997A3357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Quicksort properties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6B98C2-AF1E-2B41-948D-3522925673E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Stable: possible, but not the way we’ve written it (and requires more storage!)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In-place: yes!</a:t>
            </a:r>
          </a:p>
        </p:txBody>
      </p:sp>
    </p:spTree>
    <p:extLst>
      <p:ext uri="{BB962C8B-B14F-4D97-AF65-F5344CB8AC3E}">
        <p14:creationId xmlns:p14="http://schemas.microsoft.com/office/powerpoint/2010/main" val="65730908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405D2-3B17-3C48-A8C0-6A7DC29DC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Sorting summarized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CAFB37B-20C2-6341-9A5D-283BD7C4428E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523692752"/>
              </p:ext>
            </p:extLst>
          </p:nvPr>
        </p:nvGraphicFramePr>
        <p:xfrm>
          <a:off x="232752" y="2512411"/>
          <a:ext cx="8678495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1368">
                  <a:extLst>
                    <a:ext uri="{9D8B030D-6E8A-4147-A177-3AD203B41FA5}">
                      <a16:colId xmlns:a16="http://schemas.microsoft.com/office/drawing/2014/main" val="2068627464"/>
                    </a:ext>
                  </a:extLst>
                </a:gridCol>
                <a:gridCol w="1237072">
                  <a:extLst>
                    <a:ext uri="{9D8B030D-6E8A-4147-A177-3AD203B41FA5}">
                      <a16:colId xmlns:a16="http://schemas.microsoft.com/office/drawing/2014/main" val="4271318814"/>
                    </a:ext>
                  </a:extLst>
                </a:gridCol>
                <a:gridCol w="998339">
                  <a:extLst>
                    <a:ext uri="{9D8B030D-6E8A-4147-A177-3AD203B41FA5}">
                      <a16:colId xmlns:a16="http://schemas.microsoft.com/office/drawing/2014/main" val="2333454031"/>
                    </a:ext>
                  </a:extLst>
                </a:gridCol>
                <a:gridCol w="1258775">
                  <a:extLst>
                    <a:ext uri="{9D8B030D-6E8A-4147-A177-3AD203B41FA5}">
                      <a16:colId xmlns:a16="http://schemas.microsoft.com/office/drawing/2014/main" val="2292914953"/>
                    </a:ext>
                  </a:extLst>
                </a:gridCol>
                <a:gridCol w="1258775">
                  <a:extLst>
                    <a:ext uri="{9D8B030D-6E8A-4147-A177-3AD203B41FA5}">
                      <a16:colId xmlns:a16="http://schemas.microsoft.com/office/drawing/2014/main" val="3673719864"/>
                    </a:ext>
                  </a:extLst>
                </a:gridCol>
                <a:gridCol w="1269626">
                  <a:extLst>
                    <a:ext uri="{9D8B030D-6E8A-4147-A177-3AD203B41FA5}">
                      <a16:colId xmlns:a16="http://schemas.microsoft.com/office/drawing/2014/main" val="288172708"/>
                    </a:ext>
                  </a:extLst>
                </a:gridCol>
                <a:gridCol w="1454540">
                  <a:extLst>
                    <a:ext uri="{9D8B030D-6E8A-4147-A177-3AD203B41FA5}">
                      <a16:colId xmlns:a16="http://schemas.microsoft.com/office/drawing/2014/main" val="8360101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in-place?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stable?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Best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Average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Worst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Notes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6644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Selection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O(n</a:t>
                      </a:r>
                      <a:r>
                        <a:rPr lang="en-US" sz="2000" baseline="30000" dirty="0"/>
                        <a:t>2</a:t>
                      </a:r>
                      <a:r>
                        <a:rPr lang="en-US" sz="20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O(n</a:t>
                      </a:r>
                      <a:r>
                        <a:rPr lang="en-US" sz="2000" baseline="30000" dirty="0"/>
                        <a:t>2</a:t>
                      </a:r>
                      <a:r>
                        <a:rPr lang="en-US" sz="20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O(n</a:t>
                      </a:r>
                      <a:r>
                        <a:rPr lang="en-US" sz="2000" baseline="30000" dirty="0"/>
                        <a:t>2</a:t>
                      </a:r>
                      <a:r>
                        <a:rPr lang="en-US" sz="20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i="0" dirty="0"/>
                        <a:t>n swaps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96418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Insertion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O(n)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O(n</a:t>
                      </a:r>
                      <a:r>
                        <a:rPr lang="en-US" sz="2000" baseline="30000" dirty="0"/>
                        <a:t>2</a:t>
                      </a:r>
                      <a:r>
                        <a:rPr lang="en-US" sz="20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O(n</a:t>
                      </a:r>
                      <a:r>
                        <a:rPr lang="en-US" sz="2000" baseline="30000" dirty="0"/>
                        <a:t>2</a:t>
                      </a:r>
                      <a:r>
                        <a:rPr lang="en-US" sz="20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use for partially ordered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25908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Merge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O(n log 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O(n log 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O(n log 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guaranteed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64182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Quick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O(n log 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O(n log 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O(n</a:t>
                      </a:r>
                      <a:r>
                        <a:rPr lang="en-US" sz="2000" baseline="30000" dirty="0"/>
                        <a:t>2</a:t>
                      </a:r>
                      <a:r>
                        <a:rPr lang="en-US" sz="20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fastest in practice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60392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494196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9EDB4-6F44-D64D-ABD8-982CC0719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Comparable interface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39A5AB-30BA-AB4B-8117-733BF48F9FE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hlinkClick r:id="rId2"/>
              </a:rPr>
              <a:t>https://docs.oracle.com/javase/8/docs/api/java/lang/Comparable.html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800" dirty="0"/>
              <a:t>Interface Comparable&lt;T&gt;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int </a:t>
            </a:r>
            <a:r>
              <a:rPr lang="en-US" sz="2000" dirty="0" err="1"/>
              <a:t>compareTo</a:t>
            </a:r>
            <a:r>
              <a:rPr lang="en-US" sz="2000" dirty="0"/>
              <a:t>(T other)</a:t>
            </a:r>
          </a:p>
          <a:p>
            <a:r>
              <a:rPr lang="en-US" sz="2000" dirty="0"/>
              <a:t>-1: this object is less than other (technically, any negative number)</a:t>
            </a:r>
          </a:p>
          <a:p>
            <a:r>
              <a:rPr lang="en-US" sz="2000" dirty="0"/>
              <a:t>0: this object is equal to other</a:t>
            </a:r>
          </a:p>
          <a:p>
            <a:r>
              <a:rPr lang="en-US" sz="2000" dirty="0"/>
              <a:t>1: this object is greater than other (technically, any positive number)</a:t>
            </a:r>
          </a:p>
        </p:txBody>
      </p:sp>
    </p:spTree>
    <p:extLst>
      <p:ext uri="{BB962C8B-B14F-4D97-AF65-F5344CB8AC3E}">
        <p14:creationId xmlns:p14="http://schemas.microsoft.com/office/powerpoint/2010/main" val="187616763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C57E7-EBBF-8149-87DF-458D7889C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Built-in sorting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C8BF6E7-FBB0-704A-AC64-E79FCA79B90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68166" y="1600200"/>
            <a:ext cx="8597882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Arrays: </a:t>
            </a:r>
            <a:r>
              <a:rPr lang="en-US" sz="1800" dirty="0"/>
              <a:t>(</a:t>
            </a:r>
            <a:r>
              <a:rPr lang="en-US" sz="1800" dirty="0">
                <a:hlinkClick r:id="rId2"/>
              </a:rPr>
              <a:t>https://docs.oracle.com/javase/8/docs/api/java/util/Arrays.html</a:t>
            </a:r>
            <a:r>
              <a:rPr lang="en-US" sz="1800" dirty="0"/>
              <a:t>)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Collections:</a:t>
            </a:r>
            <a:r>
              <a:rPr lang="en-US" sz="1800" dirty="0"/>
              <a:t>(</a:t>
            </a:r>
            <a:r>
              <a:rPr lang="en-US" sz="1800" dirty="0">
                <a:hlinkClick r:id="rId3"/>
              </a:rPr>
              <a:t>https://docs.oracle.com/javase/8/docs/api/java/util/Collections.html</a:t>
            </a:r>
            <a:r>
              <a:rPr lang="en-US" sz="1800" dirty="0"/>
              <a:t>)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A3F0D36-4DC0-8042-B534-2A8571ED96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1353" y="2577223"/>
            <a:ext cx="8391508" cy="124109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A43BD1E-CD65-F44D-B4B1-76D0CD7ECFA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1353" y="5079343"/>
            <a:ext cx="8649772" cy="606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84825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771B3-9328-8F43-9136-F61368F59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Collections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B6FAD793-E840-2D4B-8A6E-C5D60843D9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2467" y="1610219"/>
            <a:ext cx="5479065" cy="513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006265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AC64D-37F4-5A4D-B351-9DDAFF6BB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Naturally sorting cards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5B2D57-F48A-2A41-AB03-8B78AE6294FC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hlinkClick r:id="rId3"/>
              </a:rPr>
              <a:t>https://github.com/pomonacs622021sp/LectureCode/blob/master/SortingCards/SortableCard.java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SortableCard</a:t>
            </a:r>
            <a:r>
              <a:rPr lang="en-US" dirty="0"/>
              <a:t>:</a:t>
            </a:r>
          </a:p>
          <a:p>
            <a:r>
              <a:rPr lang="en-US" dirty="0"/>
              <a:t>implements Comparable&lt;</a:t>
            </a:r>
            <a:r>
              <a:rPr lang="en-US" dirty="0" err="1"/>
              <a:t>SortableCard</a:t>
            </a:r>
            <a:r>
              <a:rPr lang="en-US" dirty="0"/>
              <a:t>&gt;</a:t>
            </a:r>
          </a:p>
          <a:p>
            <a:r>
              <a:rPr lang="en-US" dirty="0"/>
              <a:t>Utilizes </a:t>
            </a:r>
            <a:r>
              <a:rPr lang="en-US" dirty="0" err="1"/>
              <a:t>String.compareTo</a:t>
            </a:r>
            <a:r>
              <a:rPr lang="en-US" dirty="0"/>
              <a:t> and </a:t>
            </a:r>
            <a:r>
              <a:rPr lang="en-US" dirty="0" err="1"/>
              <a:t>Integer.compare</a:t>
            </a:r>
            <a:endParaRPr lang="en-US" dirty="0"/>
          </a:p>
          <a:p>
            <a:r>
              <a:rPr lang="en-US" dirty="0"/>
              <a:t>Foreach loop!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naturalSort</a:t>
            </a:r>
            <a:r>
              <a:rPr lang="en-US" dirty="0"/>
              <a:t>()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82916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CB554-CD0F-034F-B391-2A4201C2E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Comparator: unnatural sorting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0FF9F87-114B-0F42-A226-586850BA4ADA}"/>
              </a:ext>
            </a:extLst>
          </p:cNvPr>
          <p:cNvSpPr/>
          <p:nvPr/>
        </p:nvSpPr>
        <p:spPr>
          <a:xfrm>
            <a:off x="417443" y="1661348"/>
            <a:ext cx="8474766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hlinkClick r:id="rId2"/>
              </a:rPr>
              <a:t>https://docs.oracle.com/javase/8/docs/api/java/util/Comparator.html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Create a different ordering </a:t>
            </a:r>
            <a:r>
              <a:rPr lang="en-US" sz="2400" b="1" dirty="0"/>
              <a:t>without having to modify the class!</a:t>
            </a:r>
            <a:endParaRPr lang="en-US" sz="2400" dirty="0"/>
          </a:p>
          <a:p>
            <a:endParaRPr lang="en-US" sz="2400" dirty="0"/>
          </a:p>
          <a:p>
            <a:r>
              <a:rPr lang="en-US" sz="3200" dirty="0"/>
              <a:t>Interface Comparator&lt;T&gt;</a:t>
            </a:r>
          </a:p>
          <a:p>
            <a:endParaRPr lang="en-US" sz="2400" dirty="0"/>
          </a:p>
          <a:p>
            <a:r>
              <a:rPr lang="en-US" sz="2400" dirty="0"/>
              <a:t>int compare(T o1, T o2)</a:t>
            </a:r>
          </a:p>
          <a:p>
            <a:r>
              <a:rPr lang="en-US" sz="2400" dirty="0"/>
              <a:t>-1: o1 is less than o2 (technically, any negative number)</a:t>
            </a:r>
          </a:p>
          <a:p>
            <a:r>
              <a:rPr lang="en-US" sz="2400" dirty="0"/>
              <a:t>0: o1 is equal to o2</a:t>
            </a:r>
          </a:p>
          <a:p>
            <a:r>
              <a:rPr lang="en-US" sz="2400" dirty="0"/>
              <a:t>1: o1 is greater than o2 (technically, any positive number)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3181033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8F33A-028D-9346-B732-EED32A6B5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Unnatural sorting</a:t>
            </a:r>
          </a:p>
        </p:txBody>
      </p:sp>
      <p:sp>
        <p:nvSpPr>
          <p:cNvPr id="4" name="Content Placeholder 4">
            <a:extLst>
              <a:ext uri="{FF2B5EF4-FFF2-40B4-BE49-F238E27FC236}">
                <a16:creationId xmlns:a16="http://schemas.microsoft.com/office/drawing/2014/main" id="{5AFBD9EC-12D9-924E-88CC-1274455D217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68166" y="1600200"/>
            <a:ext cx="8597882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Arrays: </a:t>
            </a:r>
            <a:r>
              <a:rPr lang="en-US" sz="1800" dirty="0"/>
              <a:t>(</a:t>
            </a:r>
            <a:r>
              <a:rPr lang="en-US" sz="1800" dirty="0">
                <a:hlinkClick r:id="rId2"/>
              </a:rPr>
              <a:t>https://docs.oracle.com/javase/8/docs/api/java/util/Arrays.html</a:t>
            </a:r>
            <a:r>
              <a:rPr lang="en-US" sz="1800" dirty="0"/>
              <a:t>)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Collections:</a:t>
            </a:r>
            <a:r>
              <a:rPr lang="en-US" sz="1800" dirty="0"/>
              <a:t>(</a:t>
            </a:r>
            <a:r>
              <a:rPr lang="en-US" sz="1800" dirty="0">
                <a:hlinkClick r:id="rId3"/>
              </a:rPr>
              <a:t>https://docs.oracle.com/javase/8/docs/api/java/util/Collections.html</a:t>
            </a:r>
            <a:r>
              <a:rPr lang="en-US" sz="1800" dirty="0"/>
              <a:t>)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99B90AE-EB18-E349-9BD4-E24A78B07A2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7952" y="2534478"/>
            <a:ext cx="8454371" cy="121367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3C3C615-3F12-D341-BEFD-0D8955086AF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0679" y="4856644"/>
            <a:ext cx="8375369" cy="603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27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2819400" y="12954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1066800" y="838200"/>
            <a:ext cx="1828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>
                <a:solidFill>
                  <a:srgbClr val="0000FF"/>
                </a:solidFill>
              </a:rPr>
              <a:t>lessThanIndex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219200" y="1600200"/>
            <a:ext cx="472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… 5  1  2  7  8  4  3  6 …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V="1">
            <a:off x="19812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V="1">
            <a:off x="51054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1676400" y="2590800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start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4800600" y="2590800"/>
            <a:ext cx="68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end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581400" y="838200"/>
            <a:ext cx="381000" cy="762000"/>
            <a:chOff x="1152" y="528"/>
            <a:chExt cx="240" cy="480"/>
          </a:xfrm>
        </p:grpSpPr>
        <p:sp>
          <p:nvSpPr>
            <p:cNvPr id="12" name="Line 6"/>
            <p:cNvSpPr>
              <a:spLocks noChangeShapeType="1"/>
            </p:cNvSpPr>
            <p:nvPr/>
          </p:nvSpPr>
          <p:spPr bwMode="auto">
            <a:xfrm>
              <a:off x="1248" y="816"/>
              <a:ext cx="0" cy="192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Text Box 8"/>
            <p:cNvSpPr txBox="1">
              <a:spLocks noChangeArrowheads="1"/>
            </p:cNvSpPr>
            <p:nvPr/>
          </p:nvSpPr>
          <p:spPr bwMode="auto">
            <a:xfrm>
              <a:off x="1152" y="528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err="1">
                  <a:solidFill>
                    <a:srgbClr val="00FF00"/>
                  </a:solidFill>
                </a:rPr>
                <a:t>i</a:t>
              </a:r>
              <a:endParaRPr lang="en-US" b="1" dirty="0">
                <a:solidFill>
                  <a:srgbClr val="00FF00"/>
                </a:solidFill>
              </a:endParaRPr>
            </a:p>
          </p:txBody>
        </p:sp>
      </p:grpSp>
      <p:sp>
        <p:nvSpPr>
          <p:cNvPr id="17" name="Rectangle 16"/>
          <p:cNvSpPr/>
          <p:nvPr/>
        </p:nvSpPr>
        <p:spPr>
          <a:xfrm>
            <a:off x="4876800" y="1676400"/>
            <a:ext cx="457200" cy="4572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utoShape 16"/>
          <p:cNvSpPr>
            <a:spLocks/>
          </p:cNvSpPr>
          <p:nvPr/>
        </p:nvSpPr>
        <p:spPr bwMode="auto">
          <a:xfrm rot="16200000">
            <a:off x="2050256" y="2659857"/>
            <a:ext cx="547687" cy="1295400"/>
          </a:xfrm>
          <a:prstGeom prst="leftBrace">
            <a:avLst>
              <a:gd name="adj1" fmla="val 1971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1828800" y="3810000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ea typeface="Arial" pitchFamily="-110" charset="0"/>
                <a:cs typeface="Arial" pitchFamily="-110" charset="0"/>
              </a:rPr>
              <a:t>≤ pivot</a:t>
            </a:r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2971800" y="3810000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ea typeface="Arial" pitchFamily="-110" charset="0"/>
                <a:cs typeface="Arial" pitchFamily="-110" charset="0"/>
              </a:rPr>
              <a:t>&gt; pivot</a:t>
            </a:r>
          </a:p>
        </p:txBody>
      </p:sp>
      <p:sp>
        <p:nvSpPr>
          <p:cNvPr id="21" name="AutoShape 20"/>
          <p:cNvSpPr>
            <a:spLocks/>
          </p:cNvSpPr>
          <p:nvPr/>
        </p:nvSpPr>
        <p:spPr bwMode="auto">
          <a:xfrm rot="16200000">
            <a:off x="3231356" y="2850357"/>
            <a:ext cx="547687" cy="914400"/>
          </a:xfrm>
          <a:prstGeom prst="leftBrace">
            <a:avLst>
              <a:gd name="adj1" fmla="val 1391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AutoShape 21"/>
          <p:cNvSpPr>
            <a:spLocks/>
          </p:cNvSpPr>
          <p:nvPr/>
        </p:nvSpPr>
        <p:spPr bwMode="auto">
          <a:xfrm rot="16200000">
            <a:off x="4221956" y="2940844"/>
            <a:ext cx="547688" cy="762000"/>
          </a:xfrm>
          <a:prstGeom prst="leftBrace">
            <a:avLst>
              <a:gd name="adj1" fmla="val 1159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Text Box 22"/>
          <p:cNvSpPr txBox="1">
            <a:spLocks noChangeArrowheads="1"/>
          </p:cNvSpPr>
          <p:nvPr/>
        </p:nvSpPr>
        <p:spPr bwMode="auto">
          <a:xfrm>
            <a:off x="3962400" y="3810000"/>
            <a:ext cx="1828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ea typeface="Arial" pitchFamily="-110" charset="0"/>
                <a:cs typeface="Arial" pitchFamily="-110" charset="0"/>
              </a:rPr>
              <a:t>unprocessed</a:t>
            </a:r>
          </a:p>
        </p:txBody>
      </p:sp>
    </p:spTree>
    <p:extLst>
      <p:ext uri="{BB962C8B-B14F-4D97-AF65-F5344CB8AC3E}">
        <p14:creationId xmlns:p14="http://schemas.microsoft.com/office/powerpoint/2010/main" val="40923571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AC64D-37F4-5A4D-B351-9DDAFF6BB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Unnaturally sorting cards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5B2D57-F48A-2A41-AB03-8B78AE6294F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6680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hlinkClick r:id="rId3"/>
              </a:rPr>
              <a:t>https://github.com/pomonacs622021sp/LectureCode/blob/master/SortingCards/BridgeCardSort.java</a:t>
            </a:r>
            <a:endParaRPr lang="en-US" dirty="0"/>
          </a:p>
          <a:p>
            <a:endParaRPr lang="en-US" dirty="0"/>
          </a:p>
          <a:p>
            <a:r>
              <a:rPr lang="en-US" dirty="0"/>
              <a:t>Add 20 to aces</a:t>
            </a:r>
          </a:p>
          <a:p>
            <a:r>
              <a:rPr lang="en-US" dirty="0"/>
              <a:t>Reverse the suit ordering</a:t>
            </a:r>
          </a:p>
          <a:p>
            <a:r>
              <a:rPr lang="en-US" dirty="0"/>
              <a:t>Reverse the number ordering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err="1"/>
              <a:t>bridgeOrderingSort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64502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BE511-DAA8-0E49-8C87-5A5C35B81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B58F07-A90A-B34A-B81B-502132A7636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52839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dirty="0">
                <a:hlinkClick r:id="rId3"/>
              </a:rPr>
              <a:t>https://docs.oracle.com/javase/8/docs/api/java/util/Iterator.html</a:t>
            </a: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A way to move through all of the data in a collection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Interface Iterator&lt;E&gt;:</a:t>
            </a:r>
          </a:p>
          <a:p>
            <a:r>
              <a:rPr lang="en-US" sz="2800" dirty="0" err="1"/>
              <a:t>boolean</a:t>
            </a:r>
            <a:r>
              <a:rPr lang="en-US" sz="2800" dirty="0"/>
              <a:t> </a:t>
            </a:r>
            <a:r>
              <a:rPr lang="en-US" sz="2800" dirty="0" err="1"/>
              <a:t>hasNext</a:t>
            </a:r>
            <a:r>
              <a:rPr lang="en-US" sz="2800" dirty="0"/>
              <a:t>()</a:t>
            </a:r>
          </a:p>
          <a:p>
            <a:r>
              <a:rPr lang="en-US" sz="2800" dirty="0"/>
              <a:t>E next()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DE446DC-0262-F047-AD11-B3496D78BCEB}"/>
              </a:ext>
            </a:extLst>
          </p:cNvPr>
          <p:cNvCxnSpPr/>
          <p:nvPr/>
        </p:nvCxnSpPr>
        <p:spPr>
          <a:xfrm>
            <a:off x="612648" y="5459896"/>
            <a:ext cx="7895248" cy="0"/>
          </a:xfrm>
          <a:prstGeom prst="line">
            <a:avLst/>
          </a:prstGeom>
          <a:ln w="381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C995B66B-952B-4C4D-90F9-55D2EB5C13D7}"/>
              </a:ext>
            </a:extLst>
          </p:cNvPr>
          <p:cNvSpPr txBox="1"/>
          <p:nvPr/>
        </p:nvSpPr>
        <p:spPr>
          <a:xfrm>
            <a:off x="1020418" y="5791202"/>
            <a:ext cx="68478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Have we seen this before?  How can we iterate through the data?</a:t>
            </a:r>
          </a:p>
        </p:txBody>
      </p:sp>
    </p:spTree>
    <p:extLst>
      <p:ext uri="{BB962C8B-B14F-4D97-AF65-F5344CB8AC3E}">
        <p14:creationId xmlns:p14="http://schemas.microsoft.com/office/powerpoint/2010/main" val="415870334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E8E5D-944C-FC4D-90C5-3A76E755C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Iterator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27625FC-3803-BC4B-B9AC-10BF9DBFCC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8178" y="2458276"/>
            <a:ext cx="7296366" cy="1398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302653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7FF63-7142-5E47-86AA-DD65F4CE9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Iterator example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068B796-A186-6E45-AC26-E8A2DBBF75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1517" y="1911887"/>
            <a:ext cx="5655630" cy="303422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1FBC1CF-B4D2-A049-895C-7222CD6051C6}"/>
              </a:ext>
            </a:extLst>
          </p:cNvPr>
          <p:cNvSpPr txBox="1"/>
          <p:nvPr/>
        </p:nvSpPr>
        <p:spPr>
          <a:xfrm>
            <a:off x="1745201" y="5269467"/>
            <a:ext cx="37085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would we see printed?</a:t>
            </a:r>
          </a:p>
        </p:txBody>
      </p:sp>
    </p:spTree>
    <p:extLst>
      <p:ext uri="{BB962C8B-B14F-4D97-AF65-F5344CB8AC3E}">
        <p14:creationId xmlns:p14="http://schemas.microsoft.com/office/powerpoint/2010/main" val="372571693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7FF63-7142-5E47-86AA-DD65F4CE9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Iterator example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068B796-A186-6E45-AC26-E8A2DBBF75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1517" y="1911887"/>
            <a:ext cx="5655630" cy="303422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1FBC1CF-B4D2-A049-895C-7222CD6051C6}"/>
              </a:ext>
            </a:extLst>
          </p:cNvPr>
          <p:cNvSpPr txBox="1"/>
          <p:nvPr/>
        </p:nvSpPr>
        <p:spPr>
          <a:xfrm>
            <a:off x="1745201" y="5269467"/>
            <a:ext cx="123623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bananas</a:t>
            </a:r>
          </a:p>
          <a:p>
            <a:r>
              <a:rPr lang="en-US" sz="2400" dirty="0">
                <a:solidFill>
                  <a:srgbClr val="0000FF"/>
                </a:solidFill>
              </a:rPr>
              <a:t>taste</a:t>
            </a:r>
          </a:p>
          <a:p>
            <a:r>
              <a:rPr lang="en-US" sz="2400" dirty="0">
                <a:solidFill>
                  <a:srgbClr val="0000FF"/>
                </a:solidFill>
              </a:rPr>
              <a:t>good</a:t>
            </a:r>
          </a:p>
        </p:txBody>
      </p:sp>
    </p:spTree>
    <p:extLst>
      <p:ext uri="{BB962C8B-B14F-4D97-AF65-F5344CB8AC3E}">
        <p14:creationId xmlns:p14="http://schemas.microsoft.com/office/powerpoint/2010/main" val="408681515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DA14E-08A7-684E-86FB-E90EDB398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Iterator example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1E27948-4794-F642-864A-A4FDF200590E}"/>
              </a:ext>
            </a:extLst>
          </p:cNvPr>
          <p:cNvSpPr txBox="1"/>
          <p:nvPr/>
        </p:nvSpPr>
        <p:spPr>
          <a:xfrm>
            <a:off x="1101089" y="5606504"/>
            <a:ext cx="37085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would we see printed?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BAD45F3-D8CF-AB40-96CD-031B5E7D27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648" y="1632293"/>
            <a:ext cx="4685462" cy="3320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20749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DA14E-08A7-684E-86FB-E90EDB398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Iterator example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1346606-6049-5942-B765-802B807B76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648" y="1632293"/>
            <a:ext cx="4685462" cy="332027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1E27948-4794-F642-864A-A4FDF200590E}"/>
              </a:ext>
            </a:extLst>
          </p:cNvPr>
          <p:cNvSpPr txBox="1"/>
          <p:nvPr/>
        </p:nvSpPr>
        <p:spPr>
          <a:xfrm>
            <a:off x="1160184" y="4998184"/>
            <a:ext cx="352916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bananas</a:t>
            </a:r>
          </a:p>
          <a:p>
            <a:r>
              <a:rPr lang="en-US" sz="2000" dirty="0">
                <a:solidFill>
                  <a:srgbClr val="0000FF"/>
                </a:solidFill>
              </a:rPr>
              <a:t>bananas</a:t>
            </a:r>
          </a:p>
          <a:p>
            <a:r>
              <a:rPr lang="en-US" sz="2000" dirty="0">
                <a:solidFill>
                  <a:srgbClr val="0000FF"/>
                </a:solidFill>
              </a:rPr>
              <a:t>taste</a:t>
            </a:r>
          </a:p>
          <a:p>
            <a:r>
              <a:rPr lang="en-US" sz="2000" dirty="0">
                <a:solidFill>
                  <a:srgbClr val="0000FF"/>
                </a:solidFill>
              </a:rPr>
              <a:t>good</a:t>
            </a:r>
          </a:p>
          <a:p>
            <a:r>
              <a:rPr lang="en-US" sz="2000" dirty="0">
                <a:solidFill>
                  <a:srgbClr val="0000FF"/>
                </a:solidFill>
              </a:rPr>
              <a:t>taste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D9D4F93-F889-9642-BC99-1A2C5BF276D8}"/>
              </a:ext>
            </a:extLst>
          </p:cNvPr>
          <p:cNvSpPr txBox="1"/>
          <p:nvPr/>
        </p:nvSpPr>
        <p:spPr>
          <a:xfrm>
            <a:off x="4240697" y="5365659"/>
            <a:ext cx="38989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Each iterator has its own state!</a:t>
            </a:r>
          </a:p>
        </p:txBody>
      </p:sp>
    </p:spTree>
    <p:extLst>
      <p:ext uri="{BB962C8B-B14F-4D97-AF65-F5344CB8AC3E}">
        <p14:creationId xmlns:p14="http://schemas.microsoft.com/office/powerpoint/2010/main" val="56037205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9D67E0-18C6-1248-B2C0-13B7EB81D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Iterable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CA47CA-C22E-C444-B11D-BEB7AD1BC1D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https://docs.oracle.com/javase/8/docs/api/java/lang/Iterable.html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interface </a:t>
            </a:r>
            <a:r>
              <a:rPr lang="en-US" dirty="0" err="1"/>
              <a:t>Iterable</a:t>
            </a:r>
            <a:r>
              <a:rPr lang="en-US" dirty="0"/>
              <a:t>&lt;E&gt;:</a:t>
            </a:r>
          </a:p>
          <a:p>
            <a:r>
              <a:rPr lang="en-US" dirty="0"/>
              <a:t>Iterator&lt;E&gt; iterator()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Just a single method that returns an Iterator.</a:t>
            </a:r>
          </a:p>
        </p:txBody>
      </p:sp>
    </p:spTree>
    <p:extLst>
      <p:ext uri="{BB962C8B-B14F-4D97-AF65-F5344CB8AC3E}">
        <p14:creationId xmlns:p14="http://schemas.microsoft.com/office/powerpoint/2010/main" val="224403384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C72E5-334C-8A43-9996-BC9F03A2C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</a:t>
            </a:r>
            <a:r>
              <a:rPr lang="en-US" dirty="0" err="1"/>
              <a:t>Iterable</a:t>
            </a:r>
            <a:r>
              <a:rPr lang="en-US" dirty="0"/>
              <a:t>??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00E18C9-DE4E-1342-853C-6F99DCF82A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1760" y="2559601"/>
            <a:ext cx="5036547" cy="123052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198693F-8CDE-FA4E-B49F-36BA348BCE50}"/>
              </a:ext>
            </a:extLst>
          </p:cNvPr>
          <p:cNvSpPr txBox="1"/>
          <p:nvPr/>
        </p:nvSpPr>
        <p:spPr>
          <a:xfrm>
            <a:off x="821635" y="4591913"/>
            <a:ext cx="750073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Any class that implements the </a:t>
            </a:r>
            <a:r>
              <a:rPr lang="en-US" sz="3200" dirty="0" err="1"/>
              <a:t>Iterable</a:t>
            </a:r>
            <a:r>
              <a:rPr lang="en-US" sz="3200" dirty="0"/>
              <a:t> class can be used in a foreach loop!</a:t>
            </a:r>
          </a:p>
        </p:txBody>
      </p:sp>
    </p:spTree>
    <p:extLst>
      <p:ext uri="{BB962C8B-B14F-4D97-AF65-F5344CB8AC3E}">
        <p14:creationId xmlns:p14="http://schemas.microsoft.com/office/powerpoint/2010/main" val="414656503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3F3A9-8A81-674F-B6F7-7189E1946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make a class </a:t>
            </a:r>
            <a:r>
              <a:rPr lang="en-US" dirty="0" err="1"/>
              <a:t>Iterable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66AA6B-C119-9A40-B6A3-03E14822F05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Implement </a:t>
            </a:r>
            <a:r>
              <a:rPr lang="en-US" dirty="0" err="1"/>
              <a:t>Iterable</a:t>
            </a:r>
            <a:r>
              <a:rPr lang="en-US" dirty="0"/>
              <a:t> interface</a:t>
            </a:r>
          </a:p>
          <a:p>
            <a:endParaRPr lang="en-US" dirty="0"/>
          </a:p>
          <a:p>
            <a:r>
              <a:rPr lang="en-US" dirty="0"/>
              <a:t>Make a private inner class that implements the Iterator interface</a:t>
            </a:r>
          </a:p>
          <a:p>
            <a:endParaRPr lang="en-US" dirty="0"/>
          </a:p>
          <a:p>
            <a:r>
              <a:rPr lang="en-US" dirty="0"/>
              <a:t>Have the iterator method return an instance of the private inner class</a:t>
            </a:r>
          </a:p>
        </p:txBody>
      </p:sp>
    </p:spTree>
    <p:extLst>
      <p:ext uri="{BB962C8B-B14F-4D97-AF65-F5344CB8AC3E}">
        <p14:creationId xmlns:p14="http://schemas.microsoft.com/office/powerpoint/2010/main" val="1254050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sz="quarter" idx="4294967295"/>
          </p:nvPr>
        </p:nvSpPr>
        <p:spPr>
          <a:xfrm>
            <a:off x="685800" y="3169612"/>
            <a:ext cx="8229600" cy="1905000"/>
          </a:xfrm>
        </p:spPr>
        <p:txBody>
          <a:bodyPr>
            <a:normAutofit lnSpcReduction="10000"/>
          </a:bodyPr>
          <a:lstStyle/>
          <a:p>
            <a:r>
              <a:rPr lang="en-US" sz="2200" dirty="0" err="1"/>
              <a:t>vals</a:t>
            </a:r>
            <a:r>
              <a:rPr lang="en-US" sz="2200" dirty="0"/>
              <a:t>[end] is called the </a:t>
            </a:r>
            <a:r>
              <a:rPr lang="en-US" sz="2200" b="1" i="1" dirty="0"/>
              <a:t>pivot</a:t>
            </a:r>
          </a:p>
          <a:p>
            <a:r>
              <a:rPr lang="en-US" sz="2200" dirty="0"/>
              <a:t>Partitions the elements </a:t>
            </a:r>
            <a:r>
              <a:rPr lang="en-US" sz="2200" dirty="0" err="1"/>
              <a:t>nums</a:t>
            </a:r>
            <a:r>
              <a:rPr lang="en-US" sz="2200" dirty="0"/>
              <a:t>[start…end-1] in to two sets, those </a:t>
            </a:r>
            <a:r>
              <a:rPr lang="en-US" sz="2200" dirty="0">
                <a:ea typeface="Arial" pitchFamily="-110" charset="0"/>
                <a:cs typeface="Arial" pitchFamily="-110" charset="0"/>
              </a:rPr>
              <a:t>≤ pivot</a:t>
            </a:r>
            <a:r>
              <a:rPr lang="en-US" sz="2200" dirty="0"/>
              <a:t> and those &gt; pivot</a:t>
            </a:r>
          </a:p>
          <a:p>
            <a:r>
              <a:rPr lang="en-US" sz="2200" dirty="0"/>
              <a:t>Operates in place</a:t>
            </a:r>
          </a:p>
          <a:p>
            <a:r>
              <a:rPr lang="en-US" sz="2200" dirty="0"/>
              <a:t>Final result: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76200" y="5638800"/>
            <a:ext cx="990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/>
              <a:t>nums</a:t>
            </a:r>
            <a:endParaRPr lang="en-US" sz="2400" dirty="0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1143000" y="5638800"/>
            <a:ext cx="2209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6096000" y="5638800"/>
            <a:ext cx="2362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3581400" y="5257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4419600" y="5257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5867400" y="5257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3505200" y="5638800"/>
            <a:ext cx="24384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276600" y="4888468"/>
            <a:ext cx="76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start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4114800" y="4891088"/>
            <a:ext cx="685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pivot</a:t>
            </a: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5562600" y="4876800"/>
            <a:ext cx="609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end</a:t>
            </a:r>
          </a:p>
        </p:txBody>
      </p:sp>
      <p:sp>
        <p:nvSpPr>
          <p:cNvPr id="14350" name="AutoShape 14"/>
          <p:cNvSpPr>
            <a:spLocks/>
          </p:cNvSpPr>
          <p:nvPr/>
        </p:nvSpPr>
        <p:spPr bwMode="auto">
          <a:xfrm rot="-5400000">
            <a:off x="3810000" y="5867400"/>
            <a:ext cx="228600" cy="685800"/>
          </a:xfrm>
          <a:prstGeom prst="leftBrace">
            <a:avLst>
              <a:gd name="adj1" fmla="val 2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51" name="AutoShape 15"/>
          <p:cNvSpPr>
            <a:spLocks/>
          </p:cNvSpPr>
          <p:nvPr/>
        </p:nvSpPr>
        <p:spPr bwMode="auto">
          <a:xfrm rot="-5400000">
            <a:off x="5105400" y="5562600"/>
            <a:ext cx="228600" cy="1295400"/>
          </a:xfrm>
          <a:prstGeom prst="leftBrace">
            <a:avLst>
              <a:gd name="adj1" fmla="val 47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3505200" y="6338888"/>
            <a:ext cx="1066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0" charset="0"/>
                <a:cs typeface="Arial" pitchFamily="-110" charset="0"/>
              </a:rPr>
              <a:t>≤ pivot</a:t>
            </a: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4876800" y="63246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0" charset="0"/>
                <a:cs typeface="Arial" pitchFamily="-110" charset="0"/>
              </a:rPr>
              <a:t>&gt; pivot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1A7AA40C-88CE-B346-BB53-390CF43F4A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389" y="478497"/>
            <a:ext cx="8250621" cy="2562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816140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95260-DF8D-EF45-8510-8E679FEB3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7C4C77-2436-6242-96BA-23471FBB0F21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https://github.com/pomonacs622021sp/LectureCode/blob/master/Iterable/IterableArrayList.java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Each instance of the inner class will have its own </a:t>
            </a:r>
            <a:r>
              <a:rPr lang="en-US" i="1" dirty="0"/>
              <a:t>count</a:t>
            </a:r>
            <a:r>
              <a:rPr lang="en-US" dirty="0"/>
              <a:t> instance variable</a:t>
            </a:r>
          </a:p>
        </p:txBody>
      </p:sp>
    </p:spTree>
    <p:extLst>
      <p:ext uri="{BB962C8B-B14F-4D97-AF65-F5344CB8AC3E}">
        <p14:creationId xmlns:p14="http://schemas.microsoft.com/office/powerpoint/2010/main" val="74459588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6DCA31-0745-9749-B773-B83A2177B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Iterator vs. </a:t>
            </a:r>
            <a:r>
              <a:rPr lang="en-US" dirty="0" err="1"/>
              <a:t>Iterable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292FE5-2E1F-8444-B5B8-7EF386BF0853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Iterators are a useful mechanism for iterating over almost any type of data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Iterators are the thing that do most of the work (and require most of the coding!)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Iterable</a:t>
            </a:r>
            <a:r>
              <a:rPr lang="en-US" dirty="0"/>
              <a:t> allows us to use it in a foreach loop and is often just creating an instance of an Iterator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979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Partition running time?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947737"/>
          </a:xfrm>
        </p:spPr>
        <p:txBody>
          <a:bodyPr/>
          <a:lstStyle/>
          <a:p>
            <a:pPr marL="0" indent="0">
              <a:buNone/>
            </a:pPr>
            <a:r>
              <a:rPr lang="en-US" sz="3400" b="1" dirty="0" err="1">
                <a:solidFill>
                  <a:srgbClr val="0000FF"/>
                </a:solidFill>
                <a:ea typeface="Arial" pitchFamily="-110" charset="0"/>
                <a:cs typeface="Arial" pitchFamily="-110" charset="0"/>
              </a:rPr>
              <a:t>O</a:t>
            </a:r>
            <a:r>
              <a:rPr lang="en-US" sz="3400" b="1" dirty="0" err="1">
                <a:solidFill>
                  <a:srgbClr val="0000FF"/>
                </a:solidFill>
              </a:rPr>
              <a:t>(n</a:t>
            </a:r>
            <a:r>
              <a:rPr lang="en-US" sz="3400" b="1" dirty="0">
                <a:solidFill>
                  <a:srgbClr val="0000FF"/>
                </a:solidFill>
              </a:rPr>
              <a:t>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D93CB1A-1F06-D041-B7FA-DC06AC9917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920" y="2580566"/>
            <a:ext cx="8250621" cy="2562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4045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0D40149-7247-0846-8C15-E2EA1A2367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9962" y="1984391"/>
            <a:ext cx="5614714" cy="144460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164B7EA-B3B1-4D44-9907-6ED983EDB9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6689" y="4009973"/>
            <a:ext cx="8250621" cy="2562359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3BE5B3A4-99F1-6741-9D64-AE2E710F6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Quicksort</a:t>
            </a:r>
          </a:p>
        </p:txBody>
      </p:sp>
    </p:spTree>
    <p:extLst>
      <p:ext uri="{BB962C8B-B14F-4D97-AF65-F5344CB8AC3E}">
        <p14:creationId xmlns:p14="http://schemas.microsoft.com/office/powerpoint/2010/main" val="41666267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1981200" y="2362200"/>
            <a:ext cx="4800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/>
              <a:t>8  5  1  3  6  2  7  4</a:t>
            </a:r>
          </a:p>
        </p:txBody>
      </p:sp>
      <p:sp>
        <p:nvSpPr>
          <p:cNvPr id="46093" name="Rectangle 13"/>
          <p:cNvSpPr>
            <a:spLocks noChangeArrowheads="1"/>
          </p:cNvSpPr>
          <p:nvPr/>
        </p:nvSpPr>
        <p:spPr bwMode="auto">
          <a:xfrm>
            <a:off x="1981200" y="2362200"/>
            <a:ext cx="4419600" cy="7620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5D26BBC-B982-D74B-AEC5-F825A33343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941" y="4874736"/>
            <a:ext cx="5614714" cy="1444609"/>
          </a:xfrm>
          <a:prstGeom prst="rect">
            <a:avLst/>
          </a:prstGeom>
        </p:spPr>
      </p:pic>
      <p:sp>
        <p:nvSpPr>
          <p:cNvPr id="7" name="Title 3">
            <a:extLst>
              <a:ext uri="{FF2B5EF4-FFF2-40B4-BE49-F238E27FC236}">
                <a16:creationId xmlns:a16="http://schemas.microsoft.com/office/drawing/2014/main" id="{B6999370-2125-6949-8626-F8FD64E84A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dirty="0"/>
              <a:t>Quicksort</a:t>
            </a:r>
          </a:p>
        </p:txBody>
      </p:sp>
    </p:spTree>
    <p:extLst>
      <p:ext uri="{BB962C8B-B14F-4D97-AF65-F5344CB8AC3E}">
        <p14:creationId xmlns:p14="http://schemas.microsoft.com/office/powerpoint/2010/main" val="6072798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981200" y="2362200"/>
            <a:ext cx="4800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8  5  1  3  6  2  7  4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981200" y="2362200"/>
            <a:ext cx="44196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943600" y="2438400"/>
            <a:ext cx="457200" cy="5334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386CB60-943D-B041-96B7-797671F57D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941" y="4874736"/>
            <a:ext cx="5614714" cy="1444609"/>
          </a:xfrm>
          <a:prstGeom prst="rect">
            <a:avLst/>
          </a:prstGeom>
        </p:spPr>
      </p:pic>
      <p:sp>
        <p:nvSpPr>
          <p:cNvPr id="11" name="Rectangle 4">
            <a:extLst>
              <a:ext uri="{FF2B5EF4-FFF2-40B4-BE49-F238E27FC236}">
                <a16:creationId xmlns:a16="http://schemas.microsoft.com/office/drawing/2014/main" id="{B950950D-0D51-FD40-81DD-C5BE834D19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6117" y="5213833"/>
            <a:ext cx="4674477" cy="304800"/>
          </a:xfrm>
          <a:prstGeom prst="rect">
            <a:avLst/>
          </a:prstGeom>
          <a:solidFill>
            <a:srgbClr val="00B050">
              <a:alpha val="27451"/>
            </a:srgbClr>
          </a:solidFill>
          <a:ln w="381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65286E0D-CB15-834D-B147-05D20DC3C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239110"/>
            <a:ext cx="8153400" cy="990600"/>
          </a:xfrm>
        </p:spPr>
        <p:txBody>
          <a:bodyPr/>
          <a:lstStyle/>
          <a:p>
            <a:r>
              <a:rPr lang="en-US" dirty="0"/>
              <a:t>Quicksort</a:t>
            </a:r>
          </a:p>
        </p:txBody>
      </p:sp>
    </p:spTree>
    <p:extLst>
      <p:ext uri="{BB962C8B-B14F-4D97-AF65-F5344CB8AC3E}">
        <p14:creationId xmlns:p14="http://schemas.microsoft.com/office/powerpoint/2010/main" val="38529947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noFill/>
        <a:ln w="38100" cmpd="sng"/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14177</TotalTime>
  <Words>1350</Words>
  <Application>Microsoft Macintosh PowerPoint</Application>
  <PresentationFormat>On-screen Show (4:3)</PresentationFormat>
  <Paragraphs>256</Paragraphs>
  <Slides>51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7" baseType="lpstr">
      <vt:lpstr>Arial</vt:lpstr>
      <vt:lpstr>Calibri</vt:lpstr>
      <vt:lpstr>Tw Cen MT</vt:lpstr>
      <vt:lpstr>Wingdings</vt:lpstr>
      <vt:lpstr>Wingdings 2</vt:lpstr>
      <vt:lpstr>Median</vt:lpstr>
      <vt:lpstr>Comparators + iterators</vt:lpstr>
      <vt:lpstr>Admin</vt:lpstr>
      <vt:lpstr>Partition</vt:lpstr>
      <vt:lpstr>PowerPoint Presentation</vt:lpstr>
      <vt:lpstr>PowerPoint Presentation</vt:lpstr>
      <vt:lpstr>Partition running time?</vt:lpstr>
      <vt:lpstr>Quicksort</vt:lpstr>
      <vt:lpstr>Quicksort</vt:lpstr>
      <vt:lpstr>Quicksort</vt:lpstr>
      <vt:lpstr>Quicksort</vt:lpstr>
      <vt:lpstr>Quicksort</vt:lpstr>
      <vt:lpstr>Quicksort</vt:lpstr>
      <vt:lpstr>Quicksort</vt:lpstr>
      <vt:lpstr>Quicksort</vt:lpstr>
      <vt:lpstr>Quicksort</vt:lpstr>
      <vt:lpstr>Quicksort</vt:lpstr>
      <vt:lpstr>Quicksort</vt:lpstr>
      <vt:lpstr>Quicksort</vt:lpstr>
      <vt:lpstr>Quicksort</vt:lpstr>
      <vt:lpstr>Quicksort</vt:lpstr>
      <vt:lpstr>Quicksort</vt:lpstr>
      <vt:lpstr>Quicksort</vt:lpstr>
      <vt:lpstr>Running time of Quicksort?</vt:lpstr>
      <vt:lpstr>Quicksort: Worst case  running time</vt:lpstr>
      <vt:lpstr>Quicksort best case?</vt:lpstr>
      <vt:lpstr>Quicksort best case?</vt:lpstr>
      <vt:lpstr>Quicksort best case?</vt:lpstr>
      <vt:lpstr>Quicksort Average case?</vt:lpstr>
      <vt:lpstr>How can we avoid the worst case?</vt:lpstr>
      <vt:lpstr>What is the worst case running time of randomized Quicksort?</vt:lpstr>
      <vt:lpstr>Quicksort properties</vt:lpstr>
      <vt:lpstr>Quicksort properties</vt:lpstr>
      <vt:lpstr>Sorting summarized</vt:lpstr>
      <vt:lpstr>Comparable interface</vt:lpstr>
      <vt:lpstr>Built-in sorting</vt:lpstr>
      <vt:lpstr>Collections</vt:lpstr>
      <vt:lpstr>Naturally sorting cards</vt:lpstr>
      <vt:lpstr>Comparator: unnatural sorting</vt:lpstr>
      <vt:lpstr>Unnatural sorting</vt:lpstr>
      <vt:lpstr>Unnaturally sorting cards</vt:lpstr>
      <vt:lpstr>Iterator</vt:lpstr>
      <vt:lpstr>Iterator</vt:lpstr>
      <vt:lpstr>Iterator example</vt:lpstr>
      <vt:lpstr>Iterator example</vt:lpstr>
      <vt:lpstr>Iterator example</vt:lpstr>
      <vt:lpstr>Iterator example</vt:lpstr>
      <vt:lpstr>Iterable</vt:lpstr>
      <vt:lpstr>Why Iterable??</vt:lpstr>
      <vt:lpstr>How to make a class Iterable</vt:lpstr>
      <vt:lpstr>An example</vt:lpstr>
      <vt:lpstr>Iterator vs. Iterable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Kauchak</dc:creator>
  <cp:lastModifiedBy>Microsoft Office User</cp:lastModifiedBy>
  <cp:revision>554</cp:revision>
  <cp:lastPrinted>2021-03-16T22:29:41Z</cp:lastPrinted>
  <dcterms:created xsi:type="dcterms:W3CDTF">2013-09-08T20:10:23Z</dcterms:created>
  <dcterms:modified xsi:type="dcterms:W3CDTF">2021-03-29T23:53:47Z</dcterms:modified>
</cp:coreProperties>
</file>