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2"/>
  </p:notesMasterIdLst>
  <p:sldIdLst>
    <p:sldId id="256" r:id="rId2"/>
    <p:sldId id="362" r:id="rId3"/>
    <p:sldId id="464" r:id="rId4"/>
    <p:sldId id="493" r:id="rId5"/>
    <p:sldId id="495" r:id="rId6"/>
    <p:sldId id="497" r:id="rId7"/>
    <p:sldId id="457" r:id="rId8"/>
    <p:sldId id="498" r:id="rId9"/>
    <p:sldId id="458" r:id="rId10"/>
    <p:sldId id="499" r:id="rId11"/>
    <p:sldId id="500" r:id="rId12"/>
    <p:sldId id="501" r:id="rId13"/>
    <p:sldId id="503" r:id="rId14"/>
    <p:sldId id="504" r:id="rId15"/>
    <p:sldId id="508" r:id="rId16"/>
    <p:sldId id="505" r:id="rId17"/>
    <p:sldId id="509" r:id="rId18"/>
    <p:sldId id="506" r:id="rId19"/>
    <p:sldId id="507" r:id="rId20"/>
    <p:sldId id="510" r:id="rId21"/>
    <p:sldId id="511" r:id="rId22"/>
    <p:sldId id="512" r:id="rId23"/>
    <p:sldId id="514" r:id="rId24"/>
    <p:sldId id="513" r:id="rId25"/>
    <p:sldId id="515" r:id="rId26"/>
    <p:sldId id="516" r:id="rId27"/>
    <p:sldId id="517" r:id="rId28"/>
    <p:sldId id="518" r:id="rId29"/>
    <p:sldId id="519" r:id="rId30"/>
    <p:sldId id="258" r:id="rId31"/>
    <p:sldId id="261" r:id="rId32"/>
    <p:sldId id="262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90" r:id="rId45"/>
    <p:sldId id="391" r:id="rId46"/>
    <p:sldId id="392" r:id="rId47"/>
    <p:sldId id="393" r:id="rId48"/>
    <p:sldId id="394" r:id="rId49"/>
    <p:sldId id="395" r:id="rId50"/>
    <p:sldId id="396" r:id="rId51"/>
    <p:sldId id="260" r:id="rId52"/>
    <p:sldId id="289" r:id="rId53"/>
    <p:sldId id="520" r:id="rId54"/>
    <p:sldId id="288" r:id="rId55"/>
    <p:sldId id="397" r:id="rId56"/>
    <p:sldId id="290" r:id="rId57"/>
    <p:sldId id="398" r:id="rId58"/>
    <p:sldId id="399" r:id="rId59"/>
    <p:sldId id="400" r:id="rId60"/>
    <p:sldId id="401" r:id="rId61"/>
    <p:sldId id="402" r:id="rId62"/>
    <p:sldId id="403" r:id="rId63"/>
    <p:sldId id="404" r:id="rId64"/>
    <p:sldId id="306" r:id="rId65"/>
    <p:sldId id="307" r:id="rId66"/>
    <p:sldId id="309" r:id="rId67"/>
    <p:sldId id="310" r:id="rId68"/>
    <p:sldId id="311" r:id="rId69"/>
    <p:sldId id="312" r:id="rId70"/>
    <p:sldId id="313" r:id="rId71"/>
    <p:sldId id="315" r:id="rId72"/>
    <p:sldId id="316" r:id="rId73"/>
    <p:sldId id="317" r:id="rId74"/>
    <p:sldId id="406" r:id="rId75"/>
    <p:sldId id="407" r:id="rId76"/>
    <p:sldId id="318" r:id="rId77"/>
    <p:sldId id="331" r:id="rId78"/>
    <p:sldId id="333" r:id="rId79"/>
    <p:sldId id="521" r:id="rId80"/>
    <p:sldId id="522" r:id="rId8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50"/>
    <a:srgbClr val="FF97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34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3/29/21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where</a:t>
            </a:r>
            <a:r>
              <a:rPr lang="en-US" baseline="0" dirty="0"/>
              <a:t> n is end-start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just walks through each element in this range and does a constant amount of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9E88D-7FF9-354B-8E7D-AB71EA9EA58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where</a:t>
            </a:r>
            <a:r>
              <a:rPr lang="en-US" baseline="0" dirty="0"/>
              <a:t> n is end-start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just walks through each element in this range and does a constant amount of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9E88D-7FF9-354B-8E7D-AB71EA9EA58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76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3/29/21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86416-DDB4-CC4D-A669-879A7B7B8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7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3/29/21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quicksort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62 – Spring 2021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3B40C0-63E0-E443-8ACB-53CB33F8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ADABCF-9BCB-2244-B998-A3E3078CB2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33092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D37F5A-A306-9841-8E0F-FC04B4BEB003}"/>
              </a:ext>
            </a:extLst>
          </p:cNvPr>
          <p:cNvSpPr txBox="1"/>
          <p:nvPr/>
        </p:nvSpPr>
        <p:spPr>
          <a:xfrm>
            <a:off x="1556657" y="5410200"/>
            <a:ext cx="5184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is the runtime of </a:t>
            </a:r>
            <a:r>
              <a:rPr lang="en-US" sz="2800" dirty="0" err="1">
                <a:solidFill>
                  <a:srgbClr val="FF0000"/>
                </a:solidFill>
              </a:rPr>
              <a:t>mergesort</a:t>
            </a:r>
            <a:r>
              <a:rPr lang="en-US" sz="2800" dirty="0">
                <a:solidFill>
                  <a:srgbClr val="FF0000"/>
                </a:solidFill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415832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4FFC0-F135-0D48-BF3B-40FEC1824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C09DF-F214-464D-ABDE-78364BFE73BD}"/>
              </a:ext>
            </a:extLst>
          </p:cNvPr>
          <p:cNvSpPr txBox="1"/>
          <p:nvPr/>
        </p:nvSpPr>
        <p:spPr>
          <a:xfrm>
            <a:off x="1426028" y="6098953"/>
            <a:ext cx="3898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runtime of merge?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DF5EF8-63F1-894A-AD5C-AF8A63128D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1519759"/>
            <a:ext cx="6667984" cy="44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07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4FFC0-F135-0D48-BF3B-40FEC1824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runtime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0C09DF-F214-464D-ABDE-78364BFE73BD}"/>
              </a:ext>
            </a:extLst>
          </p:cNvPr>
          <p:cNvSpPr txBox="1"/>
          <p:nvPr/>
        </p:nvSpPr>
        <p:spPr>
          <a:xfrm>
            <a:off x="1796144" y="6114783"/>
            <a:ext cx="4464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O(</a:t>
            </a:r>
            <a:r>
              <a:rPr lang="en-US" sz="2400" dirty="0" err="1">
                <a:solidFill>
                  <a:srgbClr val="0000FF"/>
                </a:solidFill>
              </a:rPr>
              <a:t>left.length</a:t>
            </a:r>
            <a:r>
              <a:rPr lang="en-US" sz="2400" dirty="0">
                <a:solidFill>
                  <a:srgbClr val="0000FF"/>
                </a:solidFill>
              </a:rPr>
              <a:t> + </a:t>
            </a:r>
            <a:r>
              <a:rPr lang="en-US" sz="2400" dirty="0" err="1">
                <a:solidFill>
                  <a:srgbClr val="0000FF"/>
                </a:solidFill>
              </a:rPr>
              <a:t>right.length</a:t>
            </a:r>
            <a:r>
              <a:rPr lang="en-US" sz="2400" dirty="0">
                <a:solidFill>
                  <a:srgbClr val="0000FF"/>
                </a:solidFill>
              </a:rPr>
              <a:t>) = O(n)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729941-F494-C54E-8593-586703C40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343" y="1519759"/>
            <a:ext cx="6667984" cy="446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80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3B40C0-63E0-E443-8ACB-53CB33F8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ADABCF-9BCB-2244-B998-A3E3078CB2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33092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D37F5A-A306-9841-8E0F-FC04B4BEB003}"/>
              </a:ext>
            </a:extLst>
          </p:cNvPr>
          <p:cNvSpPr txBox="1"/>
          <p:nvPr/>
        </p:nvSpPr>
        <p:spPr>
          <a:xfrm>
            <a:off x="691243" y="5301343"/>
            <a:ext cx="6368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Ignoring the cost of the recursive call, how much work is done per call of </a:t>
            </a:r>
            <a:r>
              <a:rPr lang="en-US" sz="2800" dirty="0" err="1">
                <a:solidFill>
                  <a:srgbClr val="FF0000"/>
                </a:solidFill>
              </a:rPr>
              <a:t>MergeSort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06695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3B40C0-63E0-E443-8ACB-53CB33F87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3ADABCF-9BCB-2244-B998-A3E3078CB2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33092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D37F5A-A306-9841-8E0F-FC04B4BEB003}"/>
              </a:ext>
            </a:extLst>
          </p:cNvPr>
          <p:cNvSpPr txBox="1"/>
          <p:nvPr/>
        </p:nvSpPr>
        <p:spPr>
          <a:xfrm>
            <a:off x="691243" y="5301343"/>
            <a:ext cx="6368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Ignoring the cost of the recursive call, how much work is done per call of </a:t>
            </a:r>
            <a:r>
              <a:rPr lang="en-US" sz="2800" dirty="0" err="1">
                <a:solidFill>
                  <a:srgbClr val="FF0000"/>
                </a:solidFill>
              </a:rPr>
              <a:t>MergeSort</a:t>
            </a:r>
            <a:r>
              <a:rPr lang="en-US" sz="28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619CD-84BA-3043-A819-8F278BFB8994}"/>
              </a:ext>
            </a:extLst>
          </p:cNvPr>
          <p:cNvSpPr txBox="1"/>
          <p:nvPr/>
        </p:nvSpPr>
        <p:spPr>
          <a:xfrm>
            <a:off x="7059386" y="5516786"/>
            <a:ext cx="911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O(n)</a:t>
            </a:r>
          </a:p>
        </p:txBody>
      </p:sp>
    </p:spTree>
    <p:extLst>
      <p:ext uri="{BB962C8B-B14F-4D97-AF65-F5344CB8AC3E}">
        <p14:creationId xmlns:p14="http://schemas.microsoft.com/office/powerpoint/2010/main" val="134229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3B2028-7BDF-4843-AC57-9063623E52A1}"/>
              </a:ext>
            </a:extLst>
          </p:cNvPr>
          <p:cNvSpPr txBox="1"/>
          <p:nvPr/>
        </p:nvSpPr>
        <p:spPr>
          <a:xfrm>
            <a:off x="8244425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D1B54D-3A7D-7A43-B8F1-8036700C94B0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</p:spTree>
    <p:extLst>
      <p:ext uri="{BB962C8B-B14F-4D97-AF65-F5344CB8AC3E}">
        <p14:creationId xmlns:p14="http://schemas.microsoft.com/office/powerpoint/2010/main" val="3811680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3B2028-7BDF-4843-AC57-9063623E52A1}"/>
              </a:ext>
            </a:extLst>
          </p:cNvPr>
          <p:cNvSpPr txBox="1"/>
          <p:nvPr/>
        </p:nvSpPr>
        <p:spPr>
          <a:xfrm>
            <a:off x="8244425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D1B54D-3A7D-7A43-B8F1-8036700C94B0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</p:spTree>
    <p:extLst>
      <p:ext uri="{BB962C8B-B14F-4D97-AF65-F5344CB8AC3E}">
        <p14:creationId xmlns:p14="http://schemas.microsoft.com/office/powerpoint/2010/main" val="2865127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3B2028-7BDF-4843-AC57-9063623E52A1}"/>
              </a:ext>
            </a:extLst>
          </p:cNvPr>
          <p:cNvSpPr txBox="1"/>
          <p:nvPr/>
        </p:nvSpPr>
        <p:spPr>
          <a:xfrm>
            <a:off x="8244425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302A95-CA79-B447-9458-B7AEE99B3946}"/>
              </a:ext>
            </a:extLst>
          </p:cNvPr>
          <p:cNvSpPr txBox="1"/>
          <p:nvPr/>
        </p:nvSpPr>
        <p:spPr>
          <a:xfrm>
            <a:off x="1719050" y="4375742"/>
            <a:ext cx="493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work is done for these calls?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5F4217-49C0-2542-9D6E-1868E548B6A9}"/>
              </a:ext>
            </a:extLst>
          </p:cNvPr>
          <p:cNvSpPr/>
          <p:nvPr/>
        </p:nvSpPr>
        <p:spPr>
          <a:xfrm>
            <a:off x="1719050" y="2721429"/>
            <a:ext cx="4431194" cy="70757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CD1B54D-3A7D-7A43-B8F1-8036700C94B0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</p:spTree>
    <p:extLst>
      <p:ext uri="{BB962C8B-B14F-4D97-AF65-F5344CB8AC3E}">
        <p14:creationId xmlns:p14="http://schemas.microsoft.com/office/powerpoint/2010/main" val="174554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302A95-CA79-B447-9458-B7AEE99B3946}"/>
              </a:ext>
            </a:extLst>
          </p:cNvPr>
          <p:cNvSpPr txBox="1"/>
          <p:nvPr/>
        </p:nvSpPr>
        <p:spPr>
          <a:xfrm>
            <a:off x="1719050" y="4375742"/>
            <a:ext cx="493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work is done for these calls?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5F4217-49C0-2542-9D6E-1868E548B6A9}"/>
              </a:ext>
            </a:extLst>
          </p:cNvPr>
          <p:cNvSpPr/>
          <p:nvPr/>
        </p:nvSpPr>
        <p:spPr>
          <a:xfrm>
            <a:off x="1719050" y="2721429"/>
            <a:ext cx="4431194" cy="70757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A42365-AD61-7E41-80B6-71ED89F17E42}"/>
              </a:ext>
            </a:extLst>
          </p:cNvPr>
          <p:cNvSpPr txBox="1"/>
          <p:nvPr/>
        </p:nvSpPr>
        <p:spPr>
          <a:xfrm>
            <a:off x="6924652" y="2752206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n/2+n/2 = 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7D881-1991-FA47-9553-DFC834F260E4}"/>
              </a:ext>
            </a:extLst>
          </p:cNvPr>
          <p:cNvSpPr txBox="1"/>
          <p:nvPr/>
        </p:nvSpPr>
        <p:spPr>
          <a:xfrm>
            <a:off x="8404084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313A9-404D-2949-A8CB-BBFB65E15C17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</p:spTree>
    <p:extLst>
      <p:ext uri="{BB962C8B-B14F-4D97-AF65-F5344CB8AC3E}">
        <p14:creationId xmlns:p14="http://schemas.microsoft.com/office/powerpoint/2010/main" val="692311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7D881-1991-FA47-9553-DFC834F260E4}"/>
              </a:ext>
            </a:extLst>
          </p:cNvPr>
          <p:cNvSpPr txBox="1"/>
          <p:nvPr/>
        </p:nvSpPr>
        <p:spPr>
          <a:xfrm>
            <a:off x="8404084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313A9-404D-2949-A8CB-BBFB65E15C17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35732-9B44-5A49-B192-B9343CAC4A3B}"/>
              </a:ext>
            </a:extLst>
          </p:cNvPr>
          <p:cNvSpPr txBox="1"/>
          <p:nvPr/>
        </p:nvSpPr>
        <p:spPr>
          <a:xfrm>
            <a:off x="62372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27DE5E-6882-1340-8DF0-FDA23562B8EC}"/>
              </a:ext>
            </a:extLst>
          </p:cNvPr>
          <p:cNvSpPr txBox="1"/>
          <p:nvPr/>
        </p:nvSpPr>
        <p:spPr>
          <a:xfrm>
            <a:off x="2366397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02D71-CBC0-D545-BDD9-C9C6798D6E69}"/>
              </a:ext>
            </a:extLst>
          </p:cNvPr>
          <p:cNvSpPr txBox="1"/>
          <p:nvPr/>
        </p:nvSpPr>
        <p:spPr>
          <a:xfrm>
            <a:off x="4157893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26A7C-D973-8C4D-906F-45FA733A29C0}"/>
              </a:ext>
            </a:extLst>
          </p:cNvPr>
          <p:cNvSpPr txBox="1"/>
          <p:nvPr/>
        </p:nvSpPr>
        <p:spPr>
          <a:xfrm>
            <a:off x="590057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F351D70-F832-8748-9145-0C05E40E24EC}"/>
              </a:ext>
            </a:extLst>
          </p:cNvPr>
          <p:cNvSpPr txBox="1"/>
          <p:nvPr/>
        </p:nvSpPr>
        <p:spPr>
          <a:xfrm>
            <a:off x="8404084" y="2752206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30186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Compression assignment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7D881-1991-FA47-9553-DFC834F260E4}"/>
              </a:ext>
            </a:extLst>
          </p:cNvPr>
          <p:cNvSpPr txBox="1"/>
          <p:nvPr/>
        </p:nvSpPr>
        <p:spPr>
          <a:xfrm>
            <a:off x="8404084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313A9-404D-2949-A8CB-BBFB65E15C17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35732-9B44-5A49-B192-B9343CAC4A3B}"/>
              </a:ext>
            </a:extLst>
          </p:cNvPr>
          <p:cNvSpPr txBox="1"/>
          <p:nvPr/>
        </p:nvSpPr>
        <p:spPr>
          <a:xfrm>
            <a:off x="62372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27DE5E-6882-1340-8DF0-FDA23562B8EC}"/>
              </a:ext>
            </a:extLst>
          </p:cNvPr>
          <p:cNvSpPr txBox="1"/>
          <p:nvPr/>
        </p:nvSpPr>
        <p:spPr>
          <a:xfrm>
            <a:off x="2366397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02D71-CBC0-D545-BDD9-C9C6798D6E69}"/>
              </a:ext>
            </a:extLst>
          </p:cNvPr>
          <p:cNvSpPr txBox="1"/>
          <p:nvPr/>
        </p:nvSpPr>
        <p:spPr>
          <a:xfrm>
            <a:off x="4157893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26A7C-D973-8C4D-906F-45FA733A29C0}"/>
              </a:ext>
            </a:extLst>
          </p:cNvPr>
          <p:cNvSpPr txBox="1"/>
          <p:nvPr/>
        </p:nvSpPr>
        <p:spPr>
          <a:xfrm>
            <a:off x="590057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08F020-A7E1-9448-9855-F55D190953B4}"/>
              </a:ext>
            </a:extLst>
          </p:cNvPr>
          <p:cNvSpPr txBox="1"/>
          <p:nvPr/>
        </p:nvSpPr>
        <p:spPr>
          <a:xfrm>
            <a:off x="1692346" y="5471756"/>
            <a:ext cx="493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work is done for these calls?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BD2828-6BEC-9947-8D50-9DC103D9E741}"/>
              </a:ext>
            </a:extLst>
          </p:cNvPr>
          <p:cNvSpPr/>
          <p:nvPr/>
        </p:nvSpPr>
        <p:spPr>
          <a:xfrm>
            <a:off x="364053" y="3810707"/>
            <a:ext cx="6918490" cy="70757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52C7E9-87B3-7B47-AA27-01C4FB720576}"/>
              </a:ext>
            </a:extLst>
          </p:cNvPr>
          <p:cNvSpPr txBox="1"/>
          <p:nvPr/>
        </p:nvSpPr>
        <p:spPr>
          <a:xfrm>
            <a:off x="8404084" y="2752206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13453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7D881-1991-FA47-9553-DFC834F260E4}"/>
              </a:ext>
            </a:extLst>
          </p:cNvPr>
          <p:cNvSpPr txBox="1"/>
          <p:nvPr/>
        </p:nvSpPr>
        <p:spPr>
          <a:xfrm>
            <a:off x="8404084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313A9-404D-2949-A8CB-BBFB65E15C17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35732-9B44-5A49-B192-B9343CAC4A3B}"/>
              </a:ext>
            </a:extLst>
          </p:cNvPr>
          <p:cNvSpPr txBox="1"/>
          <p:nvPr/>
        </p:nvSpPr>
        <p:spPr>
          <a:xfrm>
            <a:off x="62372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27DE5E-6882-1340-8DF0-FDA23562B8EC}"/>
              </a:ext>
            </a:extLst>
          </p:cNvPr>
          <p:cNvSpPr txBox="1"/>
          <p:nvPr/>
        </p:nvSpPr>
        <p:spPr>
          <a:xfrm>
            <a:off x="2366397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02D71-CBC0-D545-BDD9-C9C6798D6E69}"/>
              </a:ext>
            </a:extLst>
          </p:cNvPr>
          <p:cNvSpPr txBox="1"/>
          <p:nvPr/>
        </p:nvSpPr>
        <p:spPr>
          <a:xfrm>
            <a:off x="4157893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26A7C-D973-8C4D-906F-45FA733A29C0}"/>
              </a:ext>
            </a:extLst>
          </p:cNvPr>
          <p:cNvSpPr txBox="1"/>
          <p:nvPr/>
        </p:nvSpPr>
        <p:spPr>
          <a:xfrm>
            <a:off x="590057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08F020-A7E1-9448-9855-F55D190953B4}"/>
              </a:ext>
            </a:extLst>
          </p:cNvPr>
          <p:cNvSpPr txBox="1"/>
          <p:nvPr/>
        </p:nvSpPr>
        <p:spPr>
          <a:xfrm>
            <a:off x="1692346" y="5471756"/>
            <a:ext cx="493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much work is done for these calls?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4BD2828-6BEC-9947-8D50-9DC103D9E741}"/>
              </a:ext>
            </a:extLst>
          </p:cNvPr>
          <p:cNvSpPr/>
          <p:nvPr/>
        </p:nvSpPr>
        <p:spPr>
          <a:xfrm>
            <a:off x="364053" y="3810707"/>
            <a:ext cx="6918490" cy="707571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5DFB20-3DC3-F243-9ECC-6E885B6DB3E6}"/>
              </a:ext>
            </a:extLst>
          </p:cNvPr>
          <p:cNvSpPr txBox="1"/>
          <p:nvPr/>
        </p:nvSpPr>
        <p:spPr>
          <a:xfrm>
            <a:off x="8404084" y="2752206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528E72-9539-AA45-9794-964CDD146E68}"/>
              </a:ext>
            </a:extLst>
          </p:cNvPr>
          <p:cNvSpPr txBox="1"/>
          <p:nvPr/>
        </p:nvSpPr>
        <p:spPr>
          <a:xfrm>
            <a:off x="8404084" y="3719154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96093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7D881-1991-FA47-9553-DFC834F260E4}"/>
              </a:ext>
            </a:extLst>
          </p:cNvPr>
          <p:cNvSpPr txBox="1"/>
          <p:nvPr/>
        </p:nvSpPr>
        <p:spPr>
          <a:xfrm>
            <a:off x="8404084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313A9-404D-2949-A8CB-BBFB65E15C17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35732-9B44-5A49-B192-B9343CAC4A3B}"/>
              </a:ext>
            </a:extLst>
          </p:cNvPr>
          <p:cNvSpPr txBox="1"/>
          <p:nvPr/>
        </p:nvSpPr>
        <p:spPr>
          <a:xfrm>
            <a:off x="62372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27DE5E-6882-1340-8DF0-FDA23562B8EC}"/>
              </a:ext>
            </a:extLst>
          </p:cNvPr>
          <p:cNvSpPr txBox="1"/>
          <p:nvPr/>
        </p:nvSpPr>
        <p:spPr>
          <a:xfrm>
            <a:off x="2366397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02D71-CBC0-D545-BDD9-C9C6798D6E69}"/>
              </a:ext>
            </a:extLst>
          </p:cNvPr>
          <p:cNvSpPr txBox="1"/>
          <p:nvPr/>
        </p:nvSpPr>
        <p:spPr>
          <a:xfrm>
            <a:off x="4157893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26A7C-D973-8C4D-906F-45FA733A29C0}"/>
              </a:ext>
            </a:extLst>
          </p:cNvPr>
          <p:cNvSpPr txBox="1"/>
          <p:nvPr/>
        </p:nvSpPr>
        <p:spPr>
          <a:xfrm>
            <a:off x="590057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08F020-A7E1-9448-9855-F55D190953B4}"/>
              </a:ext>
            </a:extLst>
          </p:cNvPr>
          <p:cNvSpPr txBox="1"/>
          <p:nvPr/>
        </p:nvSpPr>
        <p:spPr>
          <a:xfrm>
            <a:off x="2026454" y="5669187"/>
            <a:ext cx="3561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levels are there?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5DFB20-3DC3-F243-9ECC-6E885B6DB3E6}"/>
              </a:ext>
            </a:extLst>
          </p:cNvPr>
          <p:cNvSpPr txBox="1"/>
          <p:nvPr/>
        </p:nvSpPr>
        <p:spPr>
          <a:xfrm>
            <a:off x="8404084" y="2752206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528E72-9539-AA45-9794-964CDD146E68}"/>
              </a:ext>
            </a:extLst>
          </p:cNvPr>
          <p:cNvSpPr txBox="1"/>
          <p:nvPr/>
        </p:nvSpPr>
        <p:spPr>
          <a:xfrm>
            <a:off x="8404084" y="3719154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B1117-AF86-3740-8BFB-F2DB0E718214}"/>
              </a:ext>
            </a:extLst>
          </p:cNvPr>
          <p:cNvSpPr txBox="1"/>
          <p:nvPr/>
        </p:nvSpPr>
        <p:spPr>
          <a:xfrm>
            <a:off x="3950143" y="4733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D9C9D9-0BE1-EF4E-BA95-32E1BF6FF1B4}"/>
              </a:ext>
            </a:extLst>
          </p:cNvPr>
          <p:cNvSpPr txBox="1"/>
          <p:nvPr/>
        </p:nvSpPr>
        <p:spPr>
          <a:xfrm>
            <a:off x="8307904" y="4733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673639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2A69-0F54-374E-84F7-6EA9C39B7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D08D5-5F91-374F-9642-7ED913BEC976}"/>
              </a:ext>
            </a:extLst>
          </p:cNvPr>
          <p:cNvSpPr txBox="1"/>
          <p:nvPr/>
        </p:nvSpPr>
        <p:spPr>
          <a:xfrm>
            <a:off x="3199508" y="1785258"/>
            <a:ext cx="2004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(length=n)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388B9E-DB17-DE46-863D-2B1A11D1990A}"/>
              </a:ext>
            </a:extLst>
          </p:cNvPr>
          <p:cNvSpPr txBox="1"/>
          <p:nvPr/>
        </p:nvSpPr>
        <p:spPr>
          <a:xfrm>
            <a:off x="1719050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F75F76-26E3-E041-85D3-3CAB63D97EFC}"/>
              </a:ext>
            </a:extLst>
          </p:cNvPr>
          <p:cNvSpPr txBox="1"/>
          <p:nvPr/>
        </p:nvSpPr>
        <p:spPr>
          <a:xfrm>
            <a:off x="4875536" y="2721429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D7D881-1991-FA47-9553-DFC834F260E4}"/>
              </a:ext>
            </a:extLst>
          </p:cNvPr>
          <p:cNvSpPr txBox="1"/>
          <p:nvPr/>
        </p:nvSpPr>
        <p:spPr>
          <a:xfrm>
            <a:off x="8404084" y="1785258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8313A9-404D-2949-A8CB-BBFB65E15C17}"/>
              </a:ext>
            </a:extLst>
          </p:cNvPr>
          <p:cNvSpPr txBox="1"/>
          <p:nvPr/>
        </p:nvSpPr>
        <p:spPr>
          <a:xfrm>
            <a:off x="7664939" y="1415143"/>
            <a:ext cx="1478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C35732-9B44-5A49-B192-B9343CAC4A3B}"/>
              </a:ext>
            </a:extLst>
          </p:cNvPr>
          <p:cNvSpPr txBox="1"/>
          <p:nvPr/>
        </p:nvSpPr>
        <p:spPr>
          <a:xfrm>
            <a:off x="62372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27DE5E-6882-1340-8DF0-FDA23562B8EC}"/>
              </a:ext>
            </a:extLst>
          </p:cNvPr>
          <p:cNvSpPr txBox="1"/>
          <p:nvPr/>
        </p:nvSpPr>
        <p:spPr>
          <a:xfrm>
            <a:off x="2366397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202D71-CBC0-D545-BDD9-C9C6798D6E69}"/>
              </a:ext>
            </a:extLst>
          </p:cNvPr>
          <p:cNvSpPr txBox="1"/>
          <p:nvPr/>
        </p:nvSpPr>
        <p:spPr>
          <a:xfrm>
            <a:off x="4157893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26A7C-D973-8C4D-906F-45FA733A29C0}"/>
              </a:ext>
            </a:extLst>
          </p:cNvPr>
          <p:cNvSpPr txBox="1"/>
          <p:nvPr/>
        </p:nvSpPr>
        <p:spPr>
          <a:xfrm>
            <a:off x="5900570" y="3907972"/>
            <a:ext cx="12747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ms</a:t>
            </a:r>
            <a:r>
              <a:rPr lang="en-US" sz="2800" dirty="0"/>
              <a:t>(n/4)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08F020-A7E1-9448-9855-F55D190953B4}"/>
              </a:ext>
            </a:extLst>
          </p:cNvPr>
          <p:cNvSpPr txBox="1"/>
          <p:nvPr/>
        </p:nvSpPr>
        <p:spPr>
          <a:xfrm>
            <a:off x="2026454" y="5669187"/>
            <a:ext cx="3561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many levels are there?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5DFB20-3DC3-F243-9ECC-6E885B6DB3E6}"/>
              </a:ext>
            </a:extLst>
          </p:cNvPr>
          <p:cNvSpPr txBox="1"/>
          <p:nvPr/>
        </p:nvSpPr>
        <p:spPr>
          <a:xfrm>
            <a:off x="8404084" y="2752206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528E72-9539-AA45-9794-964CDD146E68}"/>
              </a:ext>
            </a:extLst>
          </p:cNvPr>
          <p:cNvSpPr txBox="1"/>
          <p:nvPr/>
        </p:nvSpPr>
        <p:spPr>
          <a:xfrm>
            <a:off x="8404084" y="3719154"/>
            <a:ext cx="319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B1117-AF86-3740-8BFB-F2DB0E718214}"/>
              </a:ext>
            </a:extLst>
          </p:cNvPr>
          <p:cNvSpPr txBox="1"/>
          <p:nvPr/>
        </p:nvSpPr>
        <p:spPr>
          <a:xfrm>
            <a:off x="3950143" y="4733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D9C9D9-0BE1-EF4E-BA95-32E1BF6FF1B4}"/>
              </a:ext>
            </a:extLst>
          </p:cNvPr>
          <p:cNvSpPr txBox="1"/>
          <p:nvPr/>
        </p:nvSpPr>
        <p:spPr>
          <a:xfrm>
            <a:off x="8307904" y="47330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8425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D1F3-F369-A44B-AE90-505BA03F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seen this before…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9E9524-0F94-D241-A91D-BD37605132DC}"/>
                  </a:ext>
                </a:extLst>
              </p:cNvPr>
              <p:cNvSpPr txBox="1"/>
              <p:nvPr/>
            </p:nvSpPr>
            <p:spPr>
              <a:xfrm>
                <a:off x="1292698" y="2318658"/>
                <a:ext cx="2206053" cy="724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𝑙𝑒𝑛𝑔𝑡h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𝑙𝑒𝑣𝑒𝑙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9E9524-0F94-D241-A91D-BD3760513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698" y="2318658"/>
                <a:ext cx="2206053" cy="724109"/>
              </a:xfrm>
              <a:prstGeom prst="rect">
                <a:avLst/>
              </a:prstGeom>
              <a:blipFill>
                <a:blip r:embed="rId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AE6F0AC-A031-D742-B643-901EAA250C2F}"/>
              </a:ext>
            </a:extLst>
          </p:cNvPr>
          <p:cNvSpPr txBox="1"/>
          <p:nvPr/>
        </p:nvSpPr>
        <p:spPr>
          <a:xfrm>
            <a:off x="304800" y="1828800"/>
            <a:ext cx="4620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Each level down we decrease the size by 2:</a:t>
            </a:r>
          </a:p>
        </p:txBody>
      </p:sp>
    </p:spTree>
    <p:extLst>
      <p:ext uri="{BB962C8B-B14F-4D97-AF65-F5344CB8AC3E}">
        <p14:creationId xmlns:p14="http://schemas.microsoft.com/office/powerpoint/2010/main" val="2261051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D1F3-F369-A44B-AE90-505BA03F9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seen this before…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9E9524-0F94-D241-A91D-BD37605132DC}"/>
                  </a:ext>
                </a:extLst>
              </p:cNvPr>
              <p:cNvSpPr txBox="1"/>
              <p:nvPr/>
            </p:nvSpPr>
            <p:spPr>
              <a:xfrm>
                <a:off x="1292698" y="2318658"/>
                <a:ext cx="2206053" cy="724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𝑙𝑒𝑛𝑔𝑡h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𝑙𝑒𝑣𝑒𝑙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99E9524-0F94-D241-A91D-BD37605132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698" y="2318658"/>
                <a:ext cx="2206053" cy="724109"/>
              </a:xfrm>
              <a:prstGeom prst="rect">
                <a:avLst/>
              </a:prstGeom>
              <a:blipFill>
                <a:blip r:embed="rId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AE6F0AC-A031-D742-B643-901EAA250C2F}"/>
              </a:ext>
            </a:extLst>
          </p:cNvPr>
          <p:cNvSpPr txBox="1"/>
          <p:nvPr/>
        </p:nvSpPr>
        <p:spPr>
          <a:xfrm>
            <a:off x="304800" y="1828800"/>
            <a:ext cx="4620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Each level down we decrease the size by 2: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D41CB-BCF3-8B47-8FBA-276818CE101A}"/>
              </a:ext>
            </a:extLst>
          </p:cNvPr>
          <p:cNvSpPr txBox="1"/>
          <p:nvPr/>
        </p:nvSpPr>
        <p:spPr>
          <a:xfrm>
            <a:off x="304800" y="3320143"/>
            <a:ext cx="3185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stop when the length is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0C7E1C-B86B-EB48-9D8A-E08F14D3D703}"/>
                  </a:ext>
                </a:extLst>
              </p:cNvPr>
              <p:cNvSpPr txBox="1"/>
              <p:nvPr/>
            </p:nvSpPr>
            <p:spPr>
              <a:xfrm>
                <a:off x="1749897" y="3825405"/>
                <a:ext cx="2206053" cy="724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baseline="30000" smtClean="0">
                              <a:latin typeface="Cambria Math" panose="02040503050406030204" pitchFamily="18" charset="0"/>
                            </a:rPr>
                            <m:t>𝑙𝑒𝑣𝑒𝑙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0C7E1C-B86B-EB48-9D8A-E08F14D3D7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9897" y="3825405"/>
                <a:ext cx="2206053" cy="724109"/>
              </a:xfrm>
              <a:prstGeom prst="rect">
                <a:avLst/>
              </a:prstGeom>
              <a:blipFill>
                <a:blip r:embed="rId3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C170BA-36D5-964F-92B1-513E5521DFBE}"/>
                  </a:ext>
                </a:extLst>
              </p:cNvPr>
              <p:cNvSpPr txBox="1"/>
              <p:nvPr/>
            </p:nvSpPr>
            <p:spPr>
              <a:xfrm>
                <a:off x="1292698" y="4787219"/>
                <a:ext cx="22060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 baseline="30000">
                          <a:latin typeface="Cambria Math" panose="02040503050406030204" pitchFamily="18" charset="0"/>
                        </a:rPr>
                        <m:t>𝑙𝑒𝑣𝑒𝑙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3C170BA-36D5-964F-92B1-513E5521D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698" y="4787219"/>
                <a:ext cx="220605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297906-B4A9-8040-881E-25E09100A9E9}"/>
                  </a:ext>
                </a:extLst>
              </p:cNvPr>
              <p:cNvSpPr txBox="1"/>
              <p:nvPr/>
            </p:nvSpPr>
            <p:spPr>
              <a:xfrm>
                <a:off x="1512085" y="5486589"/>
                <a:ext cx="220605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i="1" smtClean="0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𝑒𝑣𝑒𝑙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2400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297906-B4A9-8040-881E-25E09100A9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2085" y="5486589"/>
                <a:ext cx="2206053" cy="461665"/>
              </a:xfrm>
              <a:prstGeom prst="rect">
                <a:avLst/>
              </a:prstGeom>
              <a:blipFill>
                <a:blip r:embed="rId5"/>
                <a:stretch>
                  <a:fillRect b="-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2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E8CA1-BCD5-124F-84F0-4AF353A2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2D209-82EA-134B-87A2-05FFBB6A648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O(n) work at each level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log n levels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Overall runtime: </a:t>
            </a:r>
            <a:r>
              <a:rPr lang="en-US" dirty="0">
                <a:solidFill>
                  <a:srgbClr val="0000FF"/>
                </a:solidFill>
              </a:rPr>
              <a:t>O(n log n)   (best, worst, average)</a:t>
            </a:r>
          </a:p>
        </p:txBody>
      </p:sp>
    </p:spTree>
    <p:extLst>
      <p:ext uri="{BB962C8B-B14F-4D97-AF65-F5344CB8AC3E}">
        <p14:creationId xmlns:p14="http://schemas.microsoft.com/office/powerpoint/2010/main" val="5558967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C4E50-8714-1646-A54C-56456C42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FD9C4-7A31-3C43-A9FA-DB9A646CA37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Stable?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In-place?</a:t>
            </a:r>
          </a:p>
        </p:txBody>
      </p:sp>
    </p:spTree>
    <p:extLst>
      <p:ext uri="{BB962C8B-B14F-4D97-AF65-F5344CB8AC3E}">
        <p14:creationId xmlns:p14="http://schemas.microsoft.com/office/powerpoint/2010/main" val="3277040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3EC3F7-F5C7-4A4E-82D5-9E3B16EF2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457" y="2238216"/>
            <a:ext cx="6667984" cy="44673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3C4E50-8714-1646-A54C-56456C42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FD9C4-7A31-3C43-A9FA-DB9A646CA37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551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Stable: yes!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65AAA0-1EE5-3F4F-94E6-D69FF20B8A06}"/>
              </a:ext>
            </a:extLst>
          </p:cNvPr>
          <p:cNvSpPr/>
          <p:nvPr/>
        </p:nvSpPr>
        <p:spPr>
          <a:xfrm>
            <a:off x="1915886" y="4604657"/>
            <a:ext cx="5399314" cy="674914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1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2E80-8719-524A-BD42-66E48F12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E75F3-62CC-9C4B-9E21-DBFA31287C5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Stable: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In-place: sort of</a:t>
            </a:r>
          </a:p>
          <a:p>
            <a:r>
              <a:rPr lang="en-US" dirty="0"/>
              <a:t>easy way to implement is not</a:t>
            </a:r>
          </a:p>
          <a:p>
            <a:r>
              <a:rPr lang="en-US" dirty="0"/>
              <a:t>very hard to do (but possible)</a:t>
            </a:r>
          </a:p>
          <a:p>
            <a:r>
              <a:rPr lang="en-US" dirty="0"/>
              <a:t>in practice, variants of merge sort that combine with insertion sort </a:t>
            </a:r>
            <a:r>
              <a:rPr lang="en-US"/>
              <a:t>are in-place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8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20EDF-842B-8A44-8910-BE5DAEC2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6730F-3820-7647-84A2-8C9A809B29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965295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Divide the data in half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 </a:t>
            </a:r>
            <a:r>
              <a:rPr lang="en-US" dirty="0" err="1"/>
              <a:t>MergeSort</a:t>
            </a:r>
            <a:r>
              <a:rPr lang="en-US" dirty="0"/>
              <a:t> on each half (resulting in two sorted halves)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Merge the two halves</a:t>
            </a:r>
          </a:p>
        </p:txBody>
      </p:sp>
    </p:spTree>
    <p:extLst>
      <p:ext uri="{BB962C8B-B14F-4D97-AF65-F5344CB8AC3E}">
        <p14:creationId xmlns:p14="http://schemas.microsoft.com/office/powerpoint/2010/main" val="1178667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4953000"/>
            <a:ext cx="5102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what does this method do?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6526B5-0F7A-0341-9E9F-6615D1C1E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62" y="1950298"/>
            <a:ext cx="8250621" cy="256235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B39D694-AFEC-D54B-B738-DF52DFEA7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</a:t>
            </a:r>
          </a:p>
        </p:txBody>
      </p:sp>
    </p:spTree>
    <p:extLst>
      <p:ext uri="{BB962C8B-B14F-4D97-AF65-F5344CB8AC3E}">
        <p14:creationId xmlns:p14="http://schemas.microsoft.com/office/powerpoint/2010/main" val="2320768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676400" y="2209801"/>
            <a:ext cx="1219200" cy="750888"/>
            <a:chOff x="1056" y="1392"/>
            <a:chExt cx="768" cy="473"/>
          </a:xfrm>
        </p:grpSpPr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56" y="1632"/>
              <a:ext cx="76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start</a:t>
              </a:r>
            </a:p>
          </p:txBody>
        </p:sp>
      </p:grpSp>
      <p:grpSp>
        <p:nvGrpSpPr>
          <p:cNvPr id="15371" name="Group 11"/>
          <p:cNvGrpSpPr>
            <a:grpSpLocks/>
          </p:cNvGrpSpPr>
          <p:nvPr/>
        </p:nvGrpSpPr>
        <p:grpSpPr bwMode="auto">
          <a:xfrm>
            <a:off x="4800600" y="2209801"/>
            <a:ext cx="685800" cy="750888"/>
            <a:chOff x="1056" y="1392"/>
            <a:chExt cx="432" cy="473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 flipV="1">
              <a:off x="1248" y="139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1056" y="1632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end</a:t>
              </a: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5854B939-6300-3D4D-A4C9-3D585FD21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60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344B0ECF-76CF-5D44-B2DB-03F2F39EF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88275" y="4137580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720545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85A2A2DB-08F1-E74F-829D-8B596DC902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22" name="Rectangle 4">
            <a:extLst>
              <a:ext uri="{FF2B5EF4-FFF2-40B4-BE49-F238E27FC236}">
                <a16:creationId xmlns:a16="http://schemas.microsoft.com/office/drawing/2014/main" id="{E08A8FE6-8F17-B042-B636-6B023D3F1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275" y="45254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91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600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62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D346EEC-034D-F749-A4B2-89BC997CFC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FD5D1981-D395-8045-8FE5-A8BDF9347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59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1A8D1BF-DD84-3C4D-AF17-6B3C515BC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CC569653-C49E-9E46-A788-50316ED57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869418"/>
            <a:ext cx="4593022" cy="258762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96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</a:t>
            </a:r>
            <a:r>
              <a:rPr lang="en-US" sz="3200" dirty="0">
                <a:solidFill>
                  <a:srgbClr val="FF0000"/>
                </a:solidFill>
              </a:rPr>
              <a:t>5</a:t>
            </a:r>
            <a:r>
              <a:rPr lang="en-US" sz="3200" dirty="0"/>
              <a:t>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8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F29F148-B92F-874E-9BC5-15F0F1185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980ABBCD-1A66-5D42-A9AC-B9C3850C4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5051980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3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0E62A5F-7103-B74B-9782-0A1A48458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8D59A77C-0966-994B-8008-462B1455E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421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19050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BE0EBF7-83E9-0843-BF42-8B367587D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AB4CF96D-B704-1845-92A5-B3B3BEC75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538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7  1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7880EB8-E11E-5744-8E26-8F1EA8F97A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752C89C4-F42D-394D-8D14-B442D8EA23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873690"/>
            <a:ext cx="4593022" cy="307909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2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C28A28-F19C-D04F-9F32-4155D568CDD7}"/>
              </a:ext>
            </a:extLst>
          </p:cNvPr>
          <p:cNvSpPr txBox="1"/>
          <p:nvPr/>
        </p:nvSpPr>
        <p:spPr>
          <a:xfrm>
            <a:off x="1613699" y="2692847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85177A-5F4A-0D46-A588-9C226BF4F28A}"/>
              </a:ext>
            </a:extLst>
          </p:cNvPr>
          <p:cNvSpPr txBox="1"/>
          <p:nvPr/>
        </p:nvSpPr>
        <p:spPr>
          <a:xfrm>
            <a:off x="5554327" y="2649301"/>
            <a:ext cx="2295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(6 5 3 8)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31C0B0-EEA8-3644-A27C-FB5775A6A56E}"/>
              </a:ext>
            </a:extLst>
          </p:cNvPr>
          <p:cNvSpPr txBox="1"/>
          <p:nvPr/>
        </p:nvSpPr>
        <p:spPr>
          <a:xfrm>
            <a:off x="2852057" y="1632858"/>
            <a:ext cx="3821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(7 1 4 2 6 5 3 8)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3C8A88-1C65-1542-A4BE-AAEDDB24D9AE}"/>
              </a:ext>
            </a:extLst>
          </p:cNvPr>
          <p:cNvSpPr txBox="1"/>
          <p:nvPr/>
        </p:nvSpPr>
        <p:spPr>
          <a:xfrm>
            <a:off x="847303" y="3919249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08FA2F-CF28-AB48-8DF0-C7BDFB846A63}"/>
              </a:ext>
            </a:extLst>
          </p:cNvPr>
          <p:cNvSpPr txBox="1"/>
          <p:nvPr/>
        </p:nvSpPr>
        <p:spPr>
          <a:xfrm>
            <a:off x="2971721" y="3913610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(4 2)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C1697A-33A8-F44E-8132-EC3C77EDFA06}"/>
              </a:ext>
            </a:extLst>
          </p:cNvPr>
          <p:cNvSpPr txBox="1"/>
          <p:nvPr/>
        </p:nvSpPr>
        <p:spPr>
          <a:xfrm>
            <a:off x="33418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(7)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72DC88-61E4-3B4F-9FA4-0CA89722847E}"/>
              </a:ext>
            </a:extLst>
          </p:cNvPr>
          <p:cNvSpPr txBox="1"/>
          <p:nvPr/>
        </p:nvSpPr>
        <p:spPr>
          <a:xfrm>
            <a:off x="1599111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(1)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CC0747-16C9-714B-8F54-5546F39D42E7}"/>
              </a:ext>
            </a:extLst>
          </p:cNvPr>
          <p:cNvSpPr txBox="1"/>
          <p:nvPr/>
        </p:nvSpPr>
        <p:spPr>
          <a:xfrm>
            <a:off x="704474" y="481120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B3FA44-D725-F94B-8756-5405E0304C34}"/>
              </a:ext>
            </a:extLst>
          </p:cNvPr>
          <p:cNvSpPr txBox="1"/>
          <p:nvPr/>
        </p:nvSpPr>
        <p:spPr>
          <a:xfrm>
            <a:off x="1988962" y="4813327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82C20B-02DC-B94B-9F3A-276B19FDD8D7}"/>
              </a:ext>
            </a:extLst>
          </p:cNvPr>
          <p:cNvSpPr txBox="1"/>
          <p:nvPr/>
        </p:nvSpPr>
        <p:spPr>
          <a:xfrm>
            <a:off x="1238436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176D7-56FD-6A4C-BB6D-3EEF6EB8F40D}"/>
              </a:ext>
            </a:extLst>
          </p:cNvPr>
          <p:cNvSpPr txBox="1"/>
          <p:nvPr/>
        </p:nvSpPr>
        <p:spPr>
          <a:xfrm>
            <a:off x="4141888" y="5103594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A2B624-EE3F-B248-AFA0-2FF224E4F500}"/>
              </a:ext>
            </a:extLst>
          </p:cNvPr>
          <p:cNvSpPr txBox="1"/>
          <p:nvPr/>
        </p:nvSpPr>
        <p:spPr>
          <a:xfrm>
            <a:off x="3240793" y="471489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0F75D0-B8F9-3E4A-8A11-30434B43AFCE}"/>
              </a:ext>
            </a:extLst>
          </p:cNvPr>
          <p:cNvSpPr txBox="1"/>
          <p:nvPr/>
        </p:nvSpPr>
        <p:spPr>
          <a:xfrm>
            <a:off x="4525281" y="471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D7F528-26C3-AD48-A926-C450A6DCCB07}"/>
              </a:ext>
            </a:extLst>
          </p:cNvPr>
          <p:cNvSpPr txBox="1"/>
          <p:nvPr/>
        </p:nvSpPr>
        <p:spPr>
          <a:xfrm>
            <a:off x="2870500" y="5103595"/>
            <a:ext cx="1151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 err="1">
                <a:solidFill>
                  <a:schemeClr val="bg1">
                    <a:lumMod val="75000"/>
                  </a:schemeClr>
                </a:solidFill>
              </a:rPr>
              <a:t>ms</a:t>
            </a:r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(4)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24E8D8-DCF3-2C40-B11D-C8A8371029B8}"/>
              </a:ext>
            </a:extLst>
          </p:cNvPr>
          <p:cNvSpPr txBox="1"/>
          <p:nvPr/>
        </p:nvSpPr>
        <p:spPr>
          <a:xfrm>
            <a:off x="3738117" y="5871195"/>
            <a:ext cx="13129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merge!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6EC1CA-8DEB-4047-8EED-2F0F47E51430}"/>
              </a:ext>
            </a:extLst>
          </p:cNvPr>
          <p:cNvSpPr txBox="1"/>
          <p:nvPr/>
        </p:nvSpPr>
        <p:spPr>
          <a:xfrm>
            <a:off x="3232025" y="3518823"/>
            <a:ext cx="750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2 4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787820-539B-5942-B2FA-AFE00D7B7452}"/>
              </a:ext>
            </a:extLst>
          </p:cNvPr>
          <p:cNvSpPr txBox="1"/>
          <p:nvPr/>
        </p:nvSpPr>
        <p:spPr>
          <a:xfrm>
            <a:off x="2136957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1 2 4 7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99EC61-EC34-C04C-8116-78A679022A44}"/>
              </a:ext>
            </a:extLst>
          </p:cNvPr>
          <p:cNvSpPr txBox="1"/>
          <p:nvPr/>
        </p:nvSpPr>
        <p:spPr>
          <a:xfrm>
            <a:off x="6498771" y="3518823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>
                    <a:lumMod val="75000"/>
                  </a:schemeClr>
                </a:solidFill>
              </a:rPr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A73DA5C-9E8F-AA47-BDBE-A84D1412BDBD}"/>
              </a:ext>
            </a:extLst>
          </p:cNvPr>
          <p:cNvSpPr txBox="1"/>
          <p:nvPr/>
        </p:nvSpPr>
        <p:spPr>
          <a:xfrm>
            <a:off x="5783671" y="2356913"/>
            <a:ext cx="14302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3 5 6 8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C3EDAB1-0D77-634D-A24B-D1B58E537407}"/>
              </a:ext>
            </a:extLst>
          </p:cNvPr>
          <p:cNvSpPr txBox="1"/>
          <p:nvPr/>
        </p:nvSpPr>
        <p:spPr>
          <a:xfrm>
            <a:off x="3446138" y="1296927"/>
            <a:ext cx="2789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1 2 3 4 5 6 7 8</a:t>
            </a:r>
          </a:p>
        </p:txBody>
      </p:sp>
    </p:spTree>
    <p:extLst>
      <p:ext uri="{BB962C8B-B14F-4D97-AF65-F5344CB8AC3E}">
        <p14:creationId xmlns:p14="http://schemas.microsoft.com/office/powerpoint/2010/main" val="41979360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</a:t>
            </a:r>
            <a:r>
              <a:rPr lang="en-US" sz="3200" dirty="0">
                <a:solidFill>
                  <a:srgbClr val="FF0000"/>
                </a:solidFill>
              </a:rPr>
              <a:t>1  7</a:t>
            </a:r>
            <a:r>
              <a:rPr lang="en-US" sz="3200" dirty="0"/>
              <a:t>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667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3890ECF-F83F-FE4E-9DEA-F56E81F73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2B5CE322-4E12-B349-843A-D848A8E68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5094890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34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3622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96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7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F1E723E-3BEA-0C44-B7AD-26104F4F4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E3B579AC-9E8B-2A4A-8707-5774A7B9A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70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7  2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E86B787-8B63-1247-88B6-783DEA67F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21" name="Rectangle 4">
            <a:extLst>
              <a:ext uri="{FF2B5EF4-FFF2-40B4-BE49-F238E27FC236}">
                <a16:creationId xmlns:a16="http://schemas.microsoft.com/office/drawing/2014/main" id="{627A2D91-3403-554A-8EC3-EFC3E99D9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869418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07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</a:t>
            </a:r>
            <a:r>
              <a:rPr lang="en-US" sz="3200" dirty="0">
                <a:solidFill>
                  <a:srgbClr val="FF0000"/>
                </a:solidFill>
              </a:rPr>
              <a:t>2  7</a:t>
            </a:r>
            <a:r>
              <a:rPr lang="en-US" sz="3200" dirty="0"/>
              <a:t>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1242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D0B47C-A20F-7C43-8BDD-1585942D1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36FF8AFF-23C1-D842-82FD-8D11C0553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5094890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83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7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FF57523-7FB2-F341-B951-1DFE7067E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CCB37081-4D8F-D749-B69D-D7FBBCA4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600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7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76400" y="4114800"/>
            <a:ext cx="464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FF0000"/>
                </a:solidFill>
              </a:rPr>
              <a:t>What’s happening?</a:t>
            </a:r>
          </a:p>
        </p:txBody>
      </p:sp>
    </p:spTree>
    <p:extLst>
      <p:ext uri="{BB962C8B-B14F-4D97-AF65-F5344CB8AC3E}">
        <p14:creationId xmlns:p14="http://schemas.microsoft.com/office/powerpoint/2010/main" val="34965362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7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14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6"/>
          <p:cNvSpPr>
            <a:spLocks/>
          </p:cNvSpPr>
          <p:nvPr/>
        </p:nvSpPr>
        <p:spPr bwMode="auto">
          <a:xfrm rot="16200000">
            <a:off x="2050256" y="2659857"/>
            <a:ext cx="547687" cy="1295400"/>
          </a:xfrm>
          <a:prstGeom prst="leftBrace">
            <a:avLst>
              <a:gd name="adj1" fmla="val 1971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828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971800" y="38100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sp>
        <p:nvSpPr>
          <p:cNvPr id="21" name="AutoShape 20"/>
          <p:cNvSpPr>
            <a:spLocks/>
          </p:cNvSpPr>
          <p:nvPr/>
        </p:nvSpPr>
        <p:spPr bwMode="auto">
          <a:xfrm rot="16200000">
            <a:off x="3231356" y="2850357"/>
            <a:ext cx="547687" cy="914400"/>
          </a:xfrm>
          <a:prstGeom prst="leftBrace">
            <a:avLst>
              <a:gd name="adj1" fmla="val 139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AutoShape 21"/>
          <p:cNvSpPr>
            <a:spLocks/>
          </p:cNvSpPr>
          <p:nvPr/>
        </p:nvSpPr>
        <p:spPr bwMode="auto">
          <a:xfrm rot="16200000">
            <a:off x="4221956" y="2940844"/>
            <a:ext cx="547688" cy="762000"/>
          </a:xfrm>
          <a:prstGeom prst="leftBrace">
            <a:avLst>
              <a:gd name="adj1" fmla="val 1159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962400" y="38100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ea typeface="Arial" pitchFamily="-110" charset="0"/>
                <a:cs typeface="Arial" pitchFamily="-110" charset="0"/>
              </a:rPr>
              <a:t>unprocessed</a:t>
            </a:r>
          </a:p>
        </p:txBody>
      </p:sp>
    </p:spTree>
    <p:extLst>
      <p:ext uri="{BB962C8B-B14F-4D97-AF65-F5344CB8AC3E}">
        <p14:creationId xmlns:p14="http://schemas.microsoft.com/office/powerpoint/2010/main" val="4092357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28194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668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7  8  4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386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8A30FB1-11F6-6E44-B01E-D30B13153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40DF2DB9-5775-D043-8D33-519410A0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09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2766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5240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</a:t>
            </a:r>
            <a:r>
              <a:rPr lang="en-US" sz="3200" dirty="0">
                <a:solidFill>
                  <a:srgbClr val="FF0000"/>
                </a:solidFill>
              </a:rPr>
              <a:t>4</a:t>
            </a:r>
            <a:r>
              <a:rPr lang="en-US" sz="3200" dirty="0"/>
              <a:t>  8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/>
              <a:t>  3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58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91D6A61-CD16-D947-B145-9E14A204B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C2021B75-E58F-EE4B-B3F2-59BA2B792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65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4 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/>
              <a:t>  7  </a:t>
            </a:r>
            <a:r>
              <a:rPr lang="en-US" sz="3200" dirty="0">
                <a:solidFill>
                  <a:srgbClr val="FF0000"/>
                </a:solidFill>
              </a:rPr>
              <a:t>8</a:t>
            </a:r>
            <a:r>
              <a:rPr lang="en-US" sz="3200" dirty="0"/>
              <a:t>  6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48768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5CC20AC-EB7B-D144-8CF2-A064C3A5D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E35CBDF5-7A23-0B45-BD53-61DC8BB34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089" y="5767550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37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CA0D-EB65-A640-BD86-17EE4119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implementation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8CE1CD-97AC-2743-8DD7-0E10C0C8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2" y="1736271"/>
            <a:ext cx="8092441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35415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733800" y="1295400"/>
            <a:ext cx="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981200" y="838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rgbClr val="0000FF"/>
                </a:solidFill>
              </a:rPr>
              <a:t>lessThanIndex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219200" y="1600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… 5  1  2  4  3  </a:t>
            </a:r>
            <a:r>
              <a:rPr lang="en-US" sz="3200" dirty="0">
                <a:solidFill>
                  <a:srgbClr val="FF0000"/>
                </a:solidFill>
              </a:rPr>
              <a:t>6</a:t>
            </a:r>
            <a:r>
              <a:rPr lang="en-US" sz="3200" dirty="0"/>
              <a:t>  8  </a:t>
            </a:r>
            <a:r>
              <a:rPr lang="en-US" sz="3200" dirty="0">
                <a:solidFill>
                  <a:srgbClr val="FF0000"/>
                </a:solidFill>
              </a:rPr>
              <a:t>7</a:t>
            </a:r>
            <a:r>
              <a:rPr lang="en-US" sz="3200" dirty="0"/>
              <a:t> …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19812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5105400" y="220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76400" y="25908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start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4800600" y="2590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end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953000" y="838200"/>
            <a:ext cx="381000" cy="762000"/>
            <a:chOff x="1152" y="528"/>
            <a:chExt cx="240" cy="480"/>
          </a:xfrm>
        </p:grpSpPr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1248" y="816"/>
              <a:ext cx="0" cy="192"/>
            </a:xfrm>
            <a:prstGeom prst="line">
              <a:avLst/>
            </a:prstGeom>
            <a:noFill/>
            <a:ln w="28575">
              <a:solidFill>
                <a:srgbClr val="00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8"/>
            <p:cNvSpPr txBox="1">
              <a:spLocks noChangeArrowheads="1"/>
            </p:cNvSpPr>
            <p:nvPr/>
          </p:nvSpPr>
          <p:spPr bwMode="auto">
            <a:xfrm>
              <a:off x="1152" y="5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err="1">
                  <a:solidFill>
                    <a:srgbClr val="00FF00"/>
                  </a:solidFill>
                </a:rPr>
                <a:t>i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962400" y="1676400"/>
            <a:ext cx="457200" cy="4572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6E9E6B-E177-4042-8644-33992E1B2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689" y="3897312"/>
            <a:ext cx="8250621" cy="2562359"/>
          </a:xfrm>
          <a:prstGeom prst="rect">
            <a:avLst/>
          </a:prstGeom>
        </p:spPr>
      </p:pic>
      <p:sp>
        <p:nvSpPr>
          <p:cNvPr id="20" name="Rectangle 4">
            <a:extLst>
              <a:ext uri="{FF2B5EF4-FFF2-40B4-BE49-F238E27FC236}">
                <a16:creationId xmlns:a16="http://schemas.microsoft.com/office/drawing/2014/main" id="{95B177D6-CD78-D94B-9E14-8C52AB325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78" y="4677806"/>
            <a:ext cx="4593022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4964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3169612"/>
            <a:ext cx="8229600" cy="1905000"/>
          </a:xfrm>
        </p:spPr>
        <p:txBody>
          <a:bodyPr>
            <a:normAutofit lnSpcReduction="10000"/>
          </a:bodyPr>
          <a:lstStyle/>
          <a:p>
            <a:r>
              <a:rPr lang="en-US" sz="2200" dirty="0" err="1"/>
              <a:t>vals</a:t>
            </a:r>
            <a:r>
              <a:rPr lang="en-US" sz="2200" dirty="0"/>
              <a:t>[end] is called the </a:t>
            </a:r>
            <a:r>
              <a:rPr lang="en-US" sz="2200" b="1" i="1" dirty="0"/>
              <a:t>pivot</a:t>
            </a:r>
          </a:p>
          <a:p>
            <a:r>
              <a:rPr lang="en-US" sz="2200" dirty="0"/>
              <a:t>Partitions the elements </a:t>
            </a:r>
            <a:r>
              <a:rPr lang="en-US" sz="2200" dirty="0" err="1"/>
              <a:t>nums</a:t>
            </a:r>
            <a:r>
              <a:rPr lang="en-US" sz="2200" dirty="0"/>
              <a:t>[start…end-1] in to two sets, those </a:t>
            </a:r>
            <a:r>
              <a:rPr lang="en-US" sz="2200" dirty="0">
                <a:ea typeface="Arial" pitchFamily="-110" charset="0"/>
                <a:cs typeface="Arial" pitchFamily="-110" charset="0"/>
              </a:rPr>
              <a:t>≤ pivot</a:t>
            </a:r>
            <a:r>
              <a:rPr lang="en-US" sz="2200" dirty="0"/>
              <a:t> and those &gt; pivot</a:t>
            </a:r>
          </a:p>
          <a:p>
            <a:r>
              <a:rPr lang="en-US" sz="2200" dirty="0"/>
              <a:t>Operates in place</a:t>
            </a:r>
          </a:p>
          <a:p>
            <a:r>
              <a:rPr lang="en-US" sz="2200" dirty="0"/>
              <a:t>Final result: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" y="5638800"/>
            <a:ext cx="99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nums</a:t>
            </a:r>
            <a:endParaRPr lang="en-US" sz="2400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143000" y="5638800"/>
            <a:ext cx="2209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6096000" y="56388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581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44196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5867400" y="5257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505200" y="5638800"/>
            <a:ext cx="24384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76600" y="4888468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114800" y="48910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pivot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562600" y="4876800"/>
            <a:ext cx="60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end</a:t>
            </a:r>
          </a:p>
        </p:txBody>
      </p:sp>
      <p:sp>
        <p:nvSpPr>
          <p:cNvPr id="14350" name="AutoShape 14"/>
          <p:cNvSpPr>
            <a:spLocks/>
          </p:cNvSpPr>
          <p:nvPr/>
        </p:nvSpPr>
        <p:spPr bwMode="auto">
          <a:xfrm rot="-5400000">
            <a:off x="3810000" y="5867400"/>
            <a:ext cx="228600" cy="685800"/>
          </a:xfrm>
          <a:prstGeom prst="lef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1" name="AutoShape 15"/>
          <p:cNvSpPr>
            <a:spLocks/>
          </p:cNvSpPr>
          <p:nvPr/>
        </p:nvSpPr>
        <p:spPr bwMode="auto">
          <a:xfrm rot="-5400000">
            <a:off x="5105400" y="5562600"/>
            <a:ext cx="228600" cy="1295400"/>
          </a:xfrm>
          <a:prstGeom prst="lef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505200" y="6338888"/>
            <a:ext cx="1066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≤ pivot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876800" y="63246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ea typeface="Arial" pitchFamily="-110" charset="0"/>
                <a:cs typeface="Arial" pitchFamily="-110" charset="0"/>
              </a:rPr>
              <a:t>&gt; pivot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A7AA40C-88CE-B346-BB53-390CF43F4A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389" y="478497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1614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Partition running time?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9D3586-1E0B-F845-AAC9-0A18CE6AF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20" y="2580566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8373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Partition running time?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947737"/>
          </a:xfrm>
        </p:spPr>
        <p:txBody>
          <a:bodyPr/>
          <a:lstStyle/>
          <a:p>
            <a:pPr marL="0" indent="0">
              <a:buNone/>
            </a:pPr>
            <a:r>
              <a:rPr lang="en-US" sz="3400" b="1" dirty="0" err="1">
                <a:solidFill>
                  <a:srgbClr val="0000FF"/>
                </a:solidFill>
                <a:ea typeface="Arial" pitchFamily="-110" charset="0"/>
                <a:cs typeface="Arial" pitchFamily="-110" charset="0"/>
              </a:rPr>
              <a:t>O</a:t>
            </a:r>
            <a:r>
              <a:rPr lang="en-US" sz="3400" b="1" dirty="0" err="1">
                <a:solidFill>
                  <a:srgbClr val="0000FF"/>
                </a:solidFill>
              </a:rPr>
              <a:t>(n</a:t>
            </a:r>
            <a:r>
              <a:rPr lang="en-US" sz="3400" b="1" dirty="0">
                <a:solidFill>
                  <a:srgbClr val="0000FF"/>
                </a:solidFill>
              </a:rPr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93CB1A-1F06-D041-B7FA-DC06AC991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20" y="2580566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>
            <a:normAutofit fontScale="90000"/>
          </a:bodyPr>
          <a:lstStyle/>
          <a:p>
            <a:r>
              <a:rPr lang="en-US"/>
              <a:t>Quicksort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785267"/>
            <a:ext cx="54109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can we use this method to sort?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0E3540-4997-FF4C-BEF4-736F96384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20" y="2580566"/>
            <a:ext cx="8250621" cy="2562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13462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D40149-7247-0846-8C15-E2EA1A236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62" y="1984391"/>
            <a:ext cx="5614714" cy="14446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64B7EA-B3B1-4D44-9907-6ED983EDB9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689" y="4009973"/>
            <a:ext cx="8250621" cy="256235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BE5B3A4-99F1-6741-9D64-AE2E710F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41666267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8  5  1  3  6  2  7  4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D26BBC-B982-D74B-AEC5-F825A3334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B6999370-2125-6949-8626-F8FD64E8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6072798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8  5  1  3  6  2  7  4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386CB60-943D-B041-96B7-797671F57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B950950D-0D51-FD40-81DD-C5BE834D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65286E0D-CB15-834D-B147-05D20DC3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3911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38529947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/>
              <a:t>1  3  2  4  6  8  7  5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57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81200" y="2362200"/>
            <a:ext cx="4419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16A0E8-4FB4-3F46-86CB-92290E17D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C9B63227-7D09-DF4D-8CB0-1D20303C8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85807FF8-BB59-8C4B-82BE-C5E9B785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11941384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964942-4CA4-0A4A-B91D-A9C62CCA2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41965365-A564-9B4E-8073-566CF6F8E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53EEB8B2-3D9A-8446-806A-CD70C96E9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</p:spTree>
    <p:extLst>
      <p:ext uri="{BB962C8B-B14F-4D97-AF65-F5344CB8AC3E}">
        <p14:creationId xmlns:p14="http://schemas.microsoft.com/office/powerpoint/2010/main" val="741063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9CA0D-EB65-A640-BD86-17EE41194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implementation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8CE1CD-97AC-2743-8DD7-0E10C0C88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2" y="1736271"/>
            <a:ext cx="8092441" cy="30861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4DA9263-4BB2-6541-AB31-57AB3B70844A}"/>
              </a:ext>
            </a:extLst>
          </p:cNvPr>
          <p:cNvSpPr/>
          <p:nvPr/>
        </p:nvSpPr>
        <p:spPr>
          <a:xfrm>
            <a:off x="1534885" y="2993571"/>
            <a:ext cx="6161315" cy="555172"/>
          </a:xfrm>
          <a:prstGeom prst="rect">
            <a:avLst/>
          </a:prstGeom>
          <a:solidFill>
            <a:srgbClr val="FF0000">
              <a:alpha val="3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C5DBC7-1F75-E944-BE0D-E3713113494E}"/>
              </a:ext>
            </a:extLst>
          </p:cNvPr>
          <p:cNvSpPr txBox="1"/>
          <p:nvPr/>
        </p:nvSpPr>
        <p:spPr>
          <a:xfrm>
            <a:off x="2220686" y="5228352"/>
            <a:ext cx="3447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requires copying the data</a:t>
            </a:r>
          </a:p>
        </p:txBody>
      </p:sp>
    </p:spTree>
    <p:extLst>
      <p:ext uri="{BB962C8B-B14F-4D97-AF65-F5344CB8AC3E}">
        <p14:creationId xmlns:p14="http://schemas.microsoft.com/office/powerpoint/2010/main" val="263204777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1  3  2  4  6  8  7  5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124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865C2016-5D64-EE40-9402-266D5DE4A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3911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849AE7-B18C-1F41-8BAF-0E6B6BC7A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5356792C-FD8F-E14A-BB09-44FF340C1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059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1676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514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F204DD7-504F-9344-803F-B20132D96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C47AE78-1D8A-B54E-8144-EA212EECD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C1CDE116-CFB0-5F4B-A783-6BB0F51F3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4334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C591927B-31FA-1644-AE9D-0FD2B7C8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F218FB-4852-0A46-9470-D7DE972ECF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E884D894-9136-3B4F-876C-9A31C7416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259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81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981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4C024A15-5A05-9545-A9CF-9966FFCD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965FBBF-C51D-BB4F-8643-33EA8F7B6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:a16="http://schemas.microsoft.com/office/drawing/2014/main" id="{AA2F55E0-A250-9648-9D30-09916928C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465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124200" y="2362200"/>
            <a:ext cx="4572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BABE2DBF-CF39-FB4F-9EFB-D6031D09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A697E1-EECE-804D-A0BC-10119DF02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297796C5-89CD-E247-8272-03ABEB0E3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220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1  2  3  4  6  8  7  5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A1DD0CC-E8BB-BC4F-89FE-F7DA7BC5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226723-6A35-E640-9063-BBFD80FB9E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67BF646A-10AB-FF42-B67B-357F86C73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609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267200" y="2362200"/>
            <a:ext cx="2133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42672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133600" y="35814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What happens here?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43114948-DD49-DC4E-9C92-CA8EA26BC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84B8DD-FE1E-DF42-A1DB-B8E76EED6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57553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A668E59-1CEC-7B4E-956C-4A251763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F6722DF-5C82-6647-80F3-F9FDE2A86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FDDDB78A-A364-4041-B2FA-2E377965D0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67380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1  2  3  4  5  8  7  6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59436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EB078E4A-BFC6-C84F-9BB3-AA4D10B2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05D315-A564-784D-A8BF-760E57775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3" name="Rectangle 4">
            <a:extLst>
              <a:ext uri="{FF2B5EF4-FFF2-40B4-BE49-F238E27FC236}">
                <a16:creationId xmlns:a16="http://schemas.microsoft.com/office/drawing/2014/main" id="{38022877-9DE5-744A-AC5E-38DD04CBA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1903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876800" y="2362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4876800" y="2438400"/>
            <a:ext cx="457200" cy="533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D546159E-CF19-654F-9D51-A6BFB7AE5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C0A2D0D-079A-4847-9803-6B5B00EB8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5F928550-8316-194A-8559-81DE24A5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117" y="5213833"/>
            <a:ext cx="4674477" cy="304800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03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implementation 2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66800" y="1676400"/>
            <a:ext cx="54361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mergeSortHelper</a:t>
            </a:r>
            <a:r>
              <a:rPr lang="en-US" dirty="0"/>
              <a:t>(data, low, high)</a:t>
            </a:r>
          </a:p>
          <a:p>
            <a:pPr eaLnBrk="1" hangingPunct="1"/>
            <a:r>
              <a:rPr lang="en-US" dirty="0"/>
              <a:t>    if high-low &gt; 1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midPoint</a:t>
            </a:r>
            <a:r>
              <a:rPr lang="en-US" dirty="0"/>
              <a:t> = low + (high-low)/2</a:t>
            </a:r>
          </a:p>
          <a:p>
            <a:pPr eaLnBrk="1" hangingPunct="1"/>
            <a:r>
              <a:rPr lang="en-US" dirty="0"/>
              <a:t>        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mergeSortHelper</a:t>
            </a:r>
            <a:r>
              <a:rPr lang="en-US" dirty="0"/>
              <a:t>(data, low, mid)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mergeSortHelper</a:t>
            </a:r>
            <a:r>
              <a:rPr lang="en-US" dirty="0"/>
              <a:t>(data, mid, high)</a:t>
            </a:r>
          </a:p>
          <a:p>
            <a:pPr eaLnBrk="1" hangingPunct="1"/>
            <a:r>
              <a:rPr lang="en-US" dirty="0"/>
              <a:t>       </a:t>
            </a:r>
          </a:p>
          <a:p>
            <a:pPr eaLnBrk="1" hangingPunct="1"/>
            <a:r>
              <a:rPr lang="en-US" dirty="0"/>
              <a:t>        merge(data, low, mid, high)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62200" y="5412828"/>
            <a:ext cx="272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is this different?</a:t>
            </a:r>
          </a:p>
        </p:txBody>
      </p:sp>
    </p:spTree>
    <p:extLst>
      <p:ext uri="{BB962C8B-B14F-4D97-AF65-F5344CB8AC3E}">
        <p14:creationId xmlns:p14="http://schemas.microsoft.com/office/powerpoint/2010/main" val="26514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981200" y="2362200"/>
            <a:ext cx="480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1  2  3  4  5  6  7  8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0" y="2362200"/>
            <a:ext cx="10668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4038B33F-DCF6-BB46-9233-9E8BA644C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/>
              <a:t>Quicksort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B86196-A766-2E45-B549-39A9DEBD8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41" y="4874736"/>
            <a:ext cx="5614714" cy="1444609"/>
          </a:xfrm>
          <a:prstGeom prst="rect">
            <a:avLst/>
          </a:pr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4FC6A47D-FA3C-154D-B33E-3F83F18A8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097" y="5444640"/>
            <a:ext cx="4663965" cy="514726"/>
          </a:xfrm>
          <a:prstGeom prst="rect">
            <a:avLst/>
          </a:prstGeom>
          <a:solidFill>
            <a:srgbClr val="00B050">
              <a:alpha val="27451"/>
            </a:srgbClr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6197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time of Quicksort?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14049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Worst case?</a:t>
            </a:r>
          </a:p>
          <a:p>
            <a:pPr marL="0" indent="0">
              <a:buNone/>
            </a:pPr>
            <a:br>
              <a:rPr lang="en-US" sz="2600" dirty="0"/>
            </a:br>
            <a:r>
              <a:rPr lang="en-US" sz="2600" dirty="0"/>
              <a:t>Each call to Partition splits the array into an empty array and n-1 array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676400" y="3581400"/>
            <a:ext cx="5410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76400" y="4267200"/>
            <a:ext cx="487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676400" y="4953000"/>
            <a:ext cx="4419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676400" y="5638800"/>
            <a:ext cx="3962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22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 animBg="1"/>
      <p:bldP spid="71686" grpId="0" animBg="1"/>
      <p:bldP spid="7168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/>
              <a:t>Quicksort</a:t>
            </a:r>
            <a:r>
              <a:rPr lang="en-US" sz="3600" dirty="0"/>
              <a:t>: Worst case </a:t>
            </a:r>
            <a:br>
              <a:rPr lang="en-US" sz="3600" dirty="0"/>
            </a:br>
            <a:r>
              <a:rPr lang="en-US" sz="3600" dirty="0"/>
              <a:t>running time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3505200"/>
            <a:ext cx="8229600" cy="2625725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does this happen?</a:t>
            </a:r>
          </a:p>
          <a:p>
            <a:pPr marL="742950" lvl="1" indent="-285750"/>
            <a:r>
              <a:rPr lang="en-US" dirty="0"/>
              <a:t>sorted</a:t>
            </a:r>
          </a:p>
          <a:p>
            <a:pPr marL="742950" lvl="1" indent="-285750"/>
            <a:r>
              <a:rPr lang="en-US" dirty="0"/>
              <a:t>reverse sorted</a:t>
            </a:r>
          </a:p>
          <a:p>
            <a:pPr marL="742950" lvl="1" indent="-285750"/>
            <a:r>
              <a:rPr lang="en-US" dirty="0"/>
              <a:t>near sorted/reverse sorted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2133600"/>
            <a:ext cx="5407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n-1 + n-2 + n-3 + … + 1 =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2133600"/>
            <a:ext cx="1157555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O(n</a:t>
            </a:r>
            <a:r>
              <a:rPr lang="en-US" sz="3200" baseline="300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6304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parts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24000" y="51054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work is done at each “level”, i.e. running time of a level?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38600" y="617220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O(n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491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209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many levels are there?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5638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Similar to </a:t>
            </a:r>
            <a:r>
              <a:rPr lang="en-US" sz="2400" dirty="0" err="1">
                <a:solidFill>
                  <a:srgbClr val="0000FF"/>
                </a:solidFill>
              </a:rPr>
              <a:t>mergesort</a:t>
            </a:r>
            <a:r>
              <a:rPr lang="en-US" sz="2400" dirty="0">
                <a:solidFill>
                  <a:srgbClr val="0000FF"/>
                </a:solidFill>
              </a:rPr>
              <a:t>, each call to Partition will throw away half the data until we’re down to one element: log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n levels</a:t>
            </a:r>
          </a:p>
        </p:txBody>
      </p:sp>
    </p:spTree>
    <p:extLst>
      <p:ext uri="{BB962C8B-B14F-4D97-AF65-F5344CB8AC3E}">
        <p14:creationId xmlns:p14="http://schemas.microsoft.com/office/powerpoint/2010/main" val="174591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Quicksort best case?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05800" cy="6429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Each call to Partition splits the array into two equal parts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914400" y="2514600"/>
            <a:ext cx="7315200" cy="2475131"/>
            <a:chOff x="914400" y="2514600"/>
            <a:chExt cx="7315200" cy="2475131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144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800600" y="2514600"/>
              <a:ext cx="3352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914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432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006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6629400" y="3200400"/>
              <a:ext cx="15240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914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1752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7432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5814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00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5638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67056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7543800" y="3886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54269" y="4343400"/>
              <a:ext cx="6463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…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971800" y="4953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Overall runtime?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5638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</a:rPr>
              <a:t>O(n</a:t>
            </a:r>
            <a:r>
              <a:rPr lang="en-US" sz="2800" dirty="0">
                <a:solidFill>
                  <a:srgbClr val="0000FF"/>
                </a:solidFill>
              </a:rPr>
              <a:t> log </a:t>
            </a:r>
            <a:r>
              <a:rPr lang="en-US" sz="2800" dirty="0" err="1">
                <a:solidFill>
                  <a:srgbClr val="0000FF"/>
                </a:solidFill>
              </a:rPr>
              <a:t>n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259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" y="274637"/>
            <a:ext cx="7543800" cy="563563"/>
          </a:xfrm>
        </p:spPr>
        <p:txBody>
          <a:bodyPr>
            <a:normAutofit fontScale="90000"/>
          </a:bodyPr>
          <a:lstStyle/>
          <a:p>
            <a:r>
              <a:rPr lang="en-US" sz="3500" dirty="0"/>
              <a:t>Quicksort Average case?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128" y="895350"/>
            <a:ext cx="8305800" cy="4610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Two intuitions</a:t>
            </a:r>
          </a:p>
          <a:p>
            <a:pPr lvl="1"/>
            <a:r>
              <a:rPr lang="en-US" sz="2200" dirty="0"/>
              <a:t>As long as the Partition procedure always splits the array into some constant ratio between the left and the right, say L-to-R, e.g. 9-to-1, then we maintain </a:t>
            </a:r>
            <a:r>
              <a:rPr lang="en-US" sz="2200" dirty="0" err="1">
                <a:solidFill>
                  <a:srgbClr val="0000FF"/>
                </a:solidFill>
              </a:rPr>
              <a:t>O(n</a:t>
            </a:r>
            <a:r>
              <a:rPr lang="en-US" sz="2200" dirty="0">
                <a:solidFill>
                  <a:srgbClr val="0000FF"/>
                </a:solidFill>
              </a:rPr>
              <a:t> log </a:t>
            </a:r>
            <a:r>
              <a:rPr lang="en-US" sz="2200" dirty="0" err="1">
                <a:solidFill>
                  <a:srgbClr val="0000FF"/>
                </a:solidFill>
              </a:rPr>
              <a:t>n</a:t>
            </a:r>
            <a:r>
              <a:rPr lang="en-US" sz="2200" dirty="0">
                <a:solidFill>
                  <a:srgbClr val="0000FF"/>
                </a:solidFill>
              </a:rPr>
              <a:t>)</a:t>
            </a:r>
            <a:endParaRPr lang="en-US" sz="2200" dirty="0"/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/>
            <a:endParaRPr lang="en-US" sz="2200" dirty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sz="2200" dirty="0">
              <a:solidFill>
                <a:srgbClr val="000000"/>
              </a:solidFill>
            </a:endParaRPr>
          </a:p>
          <a:p>
            <a:pPr lvl="1"/>
            <a:r>
              <a:rPr lang="en-US" sz="2200" dirty="0">
                <a:solidFill>
                  <a:srgbClr val="000000"/>
                </a:solidFill>
              </a:rPr>
              <a:t>As long as we only have a constant number of “bad” partitions intermixed with a “good partition” then we maintain </a:t>
            </a:r>
            <a:r>
              <a:rPr lang="en-US" sz="2200" dirty="0" err="1">
                <a:solidFill>
                  <a:srgbClr val="0000FF"/>
                </a:solidFill>
              </a:rPr>
              <a:t>O(n</a:t>
            </a:r>
            <a:r>
              <a:rPr lang="en-US" sz="2200" dirty="0">
                <a:solidFill>
                  <a:srgbClr val="0000FF"/>
                </a:solidFill>
              </a:rPr>
              <a:t> log </a:t>
            </a:r>
            <a:r>
              <a:rPr lang="en-US" sz="2200" dirty="0" err="1">
                <a:solidFill>
                  <a:srgbClr val="0000FF"/>
                </a:solidFill>
              </a:rPr>
              <a:t>n</a:t>
            </a:r>
            <a:r>
              <a:rPr lang="en-US" sz="2200" dirty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676400" y="2667000"/>
            <a:ext cx="4724400" cy="3810000"/>
            <a:chOff x="1676400" y="2667000"/>
            <a:chExt cx="4724400" cy="3810000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276600" y="2667000"/>
              <a:ext cx="6096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3124200" y="3200400"/>
              <a:ext cx="304800" cy="3810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886200" y="2667000"/>
              <a:ext cx="8382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utoShape 10"/>
            <p:cNvSpPr>
              <a:spLocks noChangeArrowheads="1"/>
            </p:cNvSpPr>
            <p:nvPr/>
          </p:nvSpPr>
          <p:spPr bwMode="auto">
            <a:xfrm>
              <a:off x="4267200" y="3200400"/>
              <a:ext cx="914400" cy="10668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6764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114800" y="5638800"/>
              <a:ext cx="22860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676400" y="5867400"/>
              <a:ext cx="22098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676400" y="6096000"/>
              <a:ext cx="2133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1676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2819400" y="6324600"/>
              <a:ext cx="990600" cy="1524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354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we avoid the worst case?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buNone/>
            </a:pPr>
            <a:r>
              <a:rPr lang="en-US"/>
              <a:t>Inject randomness into the data</a:t>
            </a:r>
          </a:p>
        </p:txBody>
      </p:sp>
      <p:sp>
        <p:nvSpPr>
          <p:cNvPr id="5" name="Rectangle 4"/>
          <p:cNvSpPr/>
          <p:nvPr/>
        </p:nvSpPr>
        <p:spPr>
          <a:xfrm>
            <a:off x="612648" y="2703492"/>
            <a:ext cx="7696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70158B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/>
              <a:t>randomizedPartition</a:t>
            </a:r>
            <a:r>
              <a:rPr lang="en-US" dirty="0"/>
              <a:t>(</a:t>
            </a:r>
            <a:r>
              <a:rPr lang="en-US" dirty="0">
                <a:solidFill>
                  <a:srgbClr val="70158B"/>
                </a:solidFill>
              </a:rPr>
              <a:t>E </a:t>
            </a:r>
            <a:r>
              <a:rPr lang="en-US" dirty="0"/>
              <a:t>[] </a:t>
            </a:r>
            <a:r>
              <a:rPr lang="en-US" dirty="0" err="1"/>
              <a:t>nums</a:t>
            </a:r>
            <a:r>
              <a:rPr lang="en-US" dirty="0"/>
              <a:t>, </a:t>
            </a:r>
            <a:r>
              <a:rPr lang="en-US" dirty="0">
                <a:solidFill>
                  <a:srgbClr val="70158B"/>
                </a:solidFill>
              </a:rPr>
              <a:t>int</a:t>
            </a:r>
            <a:r>
              <a:rPr lang="en-US" dirty="0"/>
              <a:t> start, </a:t>
            </a:r>
            <a:r>
              <a:rPr lang="en-US" dirty="0">
                <a:solidFill>
                  <a:srgbClr val="70158B"/>
                </a:solidFill>
              </a:rPr>
              <a:t>int</a:t>
            </a:r>
            <a:r>
              <a:rPr lang="en-US" dirty="0"/>
              <a:t> end){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70158B"/>
                </a:solidFill>
              </a:rPr>
              <a:t>int </a:t>
            </a:r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i="1" dirty="0" err="1"/>
              <a:t>randomInt</a:t>
            </a:r>
            <a:r>
              <a:rPr lang="en-US" dirty="0"/>
              <a:t>(start, end);</a:t>
            </a:r>
          </a:p>
          <a:p>
            <a:r>
              <a:rPr lang="en-US" dirty="0"/>
              <a:t>   </a:t>
            </a:r>
            <a:r>
              <a:rPr lang="en-US" i="1" dirty="0" err="1"/>
              <a:t>swap</a:t>
            </a:r>
            <a:r>
              <a:rPr lang="en-US" dirty="0" err="1"/>
              <a:t>(nums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, end);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70158B"/>
                </a:solidFill>
              </a:rPr>
              <a:t>return</a:t>
            </a:r>
            <a:r>
              <a:rPr lang="en-US" dirty="0"/>
              <a:t> partition = </a:t>
            </a:r>
            <a:r>
              <a:rPr lang="en-US" i="1" dirty="0" err="1"/>
              <a:t>partition(nums</a:t>
            </a:r>
            <a:r>
              <a:rPr lang="en-US" i="1" dirty="0"/>
              <a:t>, start, end);</a:t>
            </a:r>
          </a:p>
          <a:p>
            <a:r>
              <a:rPr lang="en-US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8048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Randomized </a:t>
            </a:r>
            <a:r>
              <a:rPr lang="en-US" sz="2800" dirty="0" err="1"/>
              <a:t>quicksort</a:t>
            </a:r>
            <a:r>
              <a:rPr lang="en-US" sz="2800" dirty="0"/>
              <a:t> is average case </a:t>
            </a:r>
            <a:r>
              <a:rPr lang="en-US" sz="2800" dirty="0" err="1">
                <a:solidFill>
                  <a:srgbClr val="0000FF"/>
                </a:solidFill>
              </a:rPr>
              <a:t>O(n</a:t>
            </a:r>
            <a:r>
              <a:rPr lang="en-US" sz="2800" dirty="0">
                <a:solidFill>
                  <a:srgbClr val="0000FF"/>
                </a:solidFill>
              </a:rPr>
              <a:t> log </a:t>
            </a:r>
            <a:r>
              <a:rPr lang="en-US" sz="2800" dirty="0" err="1">
                <a:solidFill>
                  <a:srgbClr val="0000FF"/>
                </a:solidFill>
              </a:rPr>
              <a:t>n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258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</a:t>
            </a:r>
            <a:r>
              <a:rPr lang="en-US" dirty="0" err="1"/>
              <a:t>wost</a:t>
            </a:r>
            <a:r>
              <a:rPr lang="en-US" dirty="0"/>
              <a:t> case running time of randomized </a:t>
            </a:r>
            <a:r>
              <a:rPr lang="en-US" dirty="0" err="1"/>
              <a:t>Quicksort</a:t>
            </a:r>
            <a:r>
              <a:rPr lang="en-US" dirty="0"/>
              <a:t>?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3657600" y="2743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</a:rPr>
              <a:t>O(n</a:t>
            </a:r>
            <a:r>
              <a:rPr lang="en-US" sz="3600" baseline="30000" dirty="0">
                <a:solidFill>
                  <a:srgbClr val="0000FF"/>
                </a:solidFill>
              </a:rPr>
              <a:t>2</a:t>
            </a:r>
            <a:r>
              <a:rPr lang="en-US" sz="36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7010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We could still get very unlucky and pick “bad” partitions at every step</a:t>
            </a:r>
          </a:p>
        </p:txBody>
      </p:sp>
    </p:spTree>
    <p:extLst>
      <p:ext uri="{BB962C8B-B14F-4D97-AF65-F5344CB8AC3E}">
        <p14:creationId xmlns:p14="http://schemas.microsoft.com/office/powerpoint/2010/main" val="380060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6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18A3-906A-994C-8682-5997A335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98C2-AF1E-2B41-948D-3522925673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Stable?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In-place?</a:t>
            </a:r>
          </a:p>
        </p:txBody>
      </p:sp>
    </p:spTree>
    <p:extLst>
      <p:ext uri="{BB962C8B-B14F-4D97-AF65-F5344CB8AC3E}">
        <p14:creationId xmlns:p14="http://schemas.microsoft.com/office/powerpoint/2010/main" val="4218407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MergeSort</a:t>
            </a:r>
            <a:r>
              <a:rPr lang="en-US" dirty="0"/>
              <a:t>: implementation 2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66800" y="1676400"/>
            <a:ext cx="54361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err="1"/>
              <a:t>mergeSortHelper</a:t>
            </a:r>
            <a:r>
              <a:rPr lang="en-US" dirty="0"/>
              <a:t>(data, low, high)</a:t>
            </a:r>
          </a:p>
          <a:p>
            <a:pPr eaLnBrk="1" hangingPunct="1"/>
            <a:r>
              <a:rPr lang="en-US" dirty="0"/>
              <a:t>    if high-low &gt; 1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midPoint</a:t>
            </a:r>
            <a:r>
              <a:rPr lang="en-US" dirty="0"/>
              <a:t> = low + (high-low)/2</a:t>
            </a:r>
          </a:p>
          <a:p>
            <a:pPr eaLnBrk="1" hangingPunct="1"/>
            <a:r>
              <a:rPr lang="en-US" dirty="0"/>
              <a:t>        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mergeSortHelper</a:t>
            </a:r>
            <a:r>
              <a:rPr lang="en-US" dirty="0"/>
              <a:t>(data, low, mid)</a:t>
            </a:r>
          </a:p>
          <a:p>
            <a:pPr eaLnBrk="1" hangingPunct="1"/>
            <a:r>
              <a:rPr lang="en-US" dirty="0"/>
              <a:t>        </a:t>
            </a:r>
            <a:r>
              <a:rPr lang="en-US" dirty="0" err="1"/>
              <a:t>mergeSortHelper</a:t>
            </a:r>
            <a:r>
              <a:rPr lang="en-US" dirty="0"/>
              <a:t>(data, mid, high)</a:t>
            </a:r>
          </a:p>
          <a:p>
            <a:pPr eaLnBrk="1" hangingPunct="1"/>
            <a:r>
              <a:rPr lang="en-US" dirty="0"/>
              <a:t>       </a:t>
            </a:r>
          </a:p>
          <a:p>
            <a:pPr eaLnBrk="1" hangingPunct="1"/>
            <a:r>
              <a:rPr lang="en-US" dirty="0"/>
              <a:t>        merge(data, low, mid, high)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7137" y="5083628"/>
            <a:ext cx="75464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doesn’t require the extra copy!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low/high specify the range we’re sorting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merge = </a:t>
            </a:r>
            <a:r>
              <a:rPr lang="en-US" sz="2800" dirty="0" err="1">
                <a:solidFill>
                  <a:srgbClr val="0000FF"/>
                </a:solidFill>
              </a:rPr>
              <a:t>mergeSortHelper</a:t>
            </a:r>
            <a:r>
              <a:rPr lang="en-US" sz="2800" dirty="0">
                <a:solidFill>
                  <a:srgbClr val="0000FF"/>
                </a:solidFill>
              </a:rPr>
              <a:t>(data, 0, </a:t>
            </a:r>
            <a:r>
              <a:rPr lang="en-US" sz="2800" dirty="0" err="1">
                <a:solidFill>
                  <a:srgbClr val="0000FF"/>
                </a:solidFill>
              </a:rPr>
              <a:t>data.length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8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18A3-906A-994C-8682-5997A335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B98C2-AF1E-2B41-948D-3522925673E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Stable: possible, but not the way we’ve written it (and requires more storage!0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In-place: yes!</a:t>
            </a:r>
          </a:p>
        </p:txBody>
      </p:sp>
    </p:spTree>
    <p:extLst>
      <p:ext uri="{BB962C8B-B14F-4D97-AF65-F5344CB8AC3E}">
        <p14:creationId xmlns:p14="http://schemas.microsoft.com/office/powerpoint/2010/main" val="65730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Merge: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85800" y="1905000"/>
            <a:ext cx="45154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merge(data, low, mid, high)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6671" y="2830286"/>
            <a:ext cx="75506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Assume: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data starting at low up to, but not including, mid is sorted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data starting at mid up to, but not including, high is sorted</a:t>
            </a:r>
          </a:p>
          <a:p>
            <a:pPr marL="285750" indent="-285750">
              <a:buFontTx/>
              <a:buChar char="-"/>
            </a:pPr>
            <a:endParaRPr lang="en-US" sz="2400" dirty="0"/>
          </a:p>
          <a:p>
            <a:r>
              <a:rPr lang="en-US" sz="2400" dirty="0"/>
              <a:t>Goal: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data from low up to, but not including, high is sorted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2B5EB0-7887-9A46-ADD9-CCB341787A53}"/>
              </a:ext>
            </a:extLst>
          </p:cNvPr>
          <p:cNvSpPr txBox="1"/>
          <p:nvPr/>
        </p:nvSpPr>
        <p:spPr>
          <a:xfrm>
            <a:off x="860364" y="5750883"/>
            <a:ext cx="50974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Note: merge still requires an extra helper array!</a:t>
            </a:r>
          </a:p>
        </p:txBody>
      </p:sp>
    </p:spTree>
    <p:extLst>
      <p:ext uri="{BB962C8B-B14F-4D97-AF65-F5344CB8AC3E}">
        <p14:creationId xmlns:p14="http://schemas.microsoft.com/office/powerpoint/2010/main" val="3990726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13904</TotalTime>
  <Words>1910</Words>
  <Application>Microsoft Macintosh PowerPoint</Application>
  <PresentationFormat>On-screen Show (4:3)</PresentationFormat>
  <Paragraphs>421</Paragraphs>
  <Slides>80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7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quicksort</vt:lpstr>
      <vt:lpstr>Admin</vt:lpstr>
      <vt:lpstr>MergeSort</vt:lpstr>
      <vt:lpstr>MergeSort</vt:lpstr>
      <vt:lpstr>MergeSort: implementation 1</vt:lpstr>
      <vt:lpstr>MergeSort: implementation 1</vt:lpstr>
      <vt:lpstr>MergeSort: implementation 2</vt:lpstr>
      <vt:lpstr>MergeSort: implementation 2</vt:lpstr>
      <vt:lpstr>Merge:</vt:lpstr>
      <vt:lpstr>MergeSort runtime</vt:lpstr>
      <vt:lpstr>Merge runtime</vt:lpstr>
      <vt:lpstr>Merge runtime</vt:lpstr>
      <vt:lpstr>MergeSort runtime</vt:lpstr>
      <vt:lpstr>MergeSort runtime</vt:lpstr>
      <vt:lpstr>Mergesort runtime</vt:lpstr>
      <vt:lpstr>Mergesort runtime</vt:lpstr>
      <vt:lpstr>Mergesort runtime</vt:lpstr>
      <vt:lpstr>Mergesort runtime</vt:lpstr>
      <vt:lpstr>Mergesort runtime</vt:lpstr>
      <vt:lpstr>Mergesort runtime</vt:lpstr>
      <vt:lpstr>Mergesort runtime</vt:lpstr>
      <vt:lpstr>Mergesort runtime</vt:lpstr>
      <vt:lpstr>Mergesort runtime</vt:lpstr>
      <vt:lpstr>We’ve seen this before…</vt:lpstr>
      <vt:lpstr>We’ve seen this before…</vt:lpstr>
      <vt:lpstr>MergeSort running time</vt:lpstr>
      <vt:lpstr>MergeSort properties</vt:lpstr>
      <vt:lpstr>MergeSort properties</vt:lpstr>
      <vt:lpstr>MergeSort properties</vt:lpstr>
      <vt:lpstr>Partition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Partition running time?</vt:lpstr>
      <vt:lpstr>Partition running time?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Quicksort</vt:lpstr>
      <vt:lpstr>Running time of Quicksort?</vt:lpstr>
      <vt:lpstr>Quicksort: Worst case  running time</vt:lpstr>
      <vt:lpstr>Quicksort best case?</vt:lpstr>
      <vt:lpstr>Quicksort best case?</vt:lpstr>
      <vt:lpstr>Quicksort best case?</vt:lpstr>
      <vt:lpstr>Quicksort Average case?</vt:lpstr>
      <vt:lpstr>How can we avoid the worst case?</vt:lpstr>
      <vt:lpstr>What is the wost case running time of randomized Quicksort?</vt:lpstr>
      <vt:lpstr>Quicksort properties</vt:lpstr>
      <vt:lpstr>Quicksort properties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508</cp:revision>
  <cp:lastPrinted>2021-03-29T18:36:17Z</cp:lastPrinted>
  <dcterms:created xsi:type="dcterms:W3CDTF">2013-09-08T20:10:23Z</dcterms:created>
  <dcterms:modified xsi:type="dcterms:W3CDTF">2021-03-29T18:55:58Z</dcterms:modified>
</cp:coreProperties>
</file>