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0"/>
  </p:notesMasterIdLst>
  <p:sldIdLst>
    <p:sldId id="256" r:id="rId2"/>
    <p:sldId id="362" r:id="rId3"/>
    <p:sldId id="363" r:id="rId4"/>
    <p:sldId id="364" r:id="rId5"/>
    <p:sldId id="376" r:id="rId6"/>
    <p:sldId id="396" r:id="rId7"/>
    <p:sldId id="383" r:id="rId8"/>
    <p:sldId id="409" r:id="rId9"/>
    <p:sldId id="382" r:id="rId10"/>
    <p:sldId id="414" r:id="rId11"/>
    <p:sldId id="417" r:id="rId12"/>
    <p:sldId id="418" r:id="rId13"/>
    <p:sldId id="419" r:id="rId14"/>
    <p:sldId id="420" r:id="rId15"/>
    <p:sldId id="421" r:id="rId16"/>
    <p:sldId id="422" r:id="rId17"/>
    <p:sldId id="424" r:id="rId18"/>
    <p:sldId id="423" r:id="rId19"/>
    <p:sldId id="459" r:id="rId20"/>
    <p:sldId id="462" r:id="rId21"/>
    <p:sldId id="460" r:id="rId22"/>
    <p:sldId id="461" r:id="rId23"/>
    <p:sldId id="463" r:id="rId24"/>
    <p:sldId id="425" r:id="rId25"/>
    <p:sldId id="426" r:id="rId26"/>
    <p:sldId id="447" r:id="rId27"/>
    <p:sldId id="448" r:id="rId28"/>
    <p:sldId id="449" r:id="rId29"/>
    <p:sldId id="450" r:id="rId30"/>
    <p:sldId id="451" r:id="rId31"/>
    <p:sldId id="452" r:id="rId32"/>
    <p:sldId id="454" r:id="rId33"/>
    <p:sldId id="427" r:id="rId34"/>
    <p:sldId id="428" r:id="rId35"/>
    <p:sldId id="429" r:id="rId36"/>
    <p:sldId id="430" r:id="rId37"/>
    <p:sldId id="431" r:id="rId38"/>
    <p:sldId id="432" r:id="rId39"/>
    <p:sldId id="433" r:id="rId40"/>
    <p:sldId id="434" r:id="rId41"/>
    <p:sldId id="435" r:id="rId42"/>
    <p:sldId id="436" r:id="rId43"/>
    <p:sldId id="437" r:id="rId44"/>
    <p:sldId id="438" r:id="rId45"/>
    <p:sldId id="440" r:id="rId46"/>
    <p:sldId id="494" r:id="rId47"/>
    <p:sldId id="464" r:id="rId48"/>
    <p:sldId id="465" r:id="rId49"/>
    <p:sldId id="466" r:id="rId50"/>
    <p:sldId id="467" r:id="rId51"/>
    <p:sldId id="468" r:id="rId52"/>
    <p:sldId id="469" r:id="rId53"/>
    <p:sldId id="455" r:id="rId54"/>
    <p:sldId id="470" r:id="rId55"/>
    <p:sldId id="471" r:id="rId56"/>
    <p:sldId id="472" r:id="rId57"/>
    <p:sldId id="473" r:id="rId58"/>
    <p:sldId id="474" r:id="rId59"/>
    <p:sldId id="475" r:id="rId60"/>
    <p:sldId id="476" r:id="rId61"/>
    <p:sldId id="477" r:id="rId62"/>
    <p:sldId id="478" r:id="rId63"/>
    <p:sldId id="479" r:id="rId64"/>
    <p:sldId id="480" r:id="rId65"/>
    <p:sldId id="481" r:id="rId66"/>
    <p:sldId id="482" r:id="rId67"/>
    <p:sldId id="483" r:id="rId68"/>
    <p:sldId id="484" r:id="rId69"/>
    <p:sldId id="485" r:id="rId70"/>
    <p:sldId id="486" r:id="rId71"/>
    <p:sldId id="487" r:id="rId72"/>
    <p:sldId id="488" r:id="rId73"/>
    <p:sldId id="489" r:id="rId74"/>
    <p:sldId id="490" r:id="rId75"/>
    <p:sldId id="491" r:id="rId76"/>
    <p:sldId id="492" r:id="rId77"/>
    <p:sldId id="493" r:id="rId78"/>
    <p:sldId id="495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34"/>
    <p:restoredTop sz="94847"/>
  </p:normalViewPr>
  <p:slideViewPr>
    <p:cSldViewPr snapToGrid="0" snapToObjects="1">
      <p:cViewPr varScale="1">
        <p:scale>
          <a:sx n="118" d="100"/>
          <a:sy n="118" d="100"/>
        </p:scale>
        <p:origin x="10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4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Eventually, all of the things in L and R will make it down here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471C99-A0CE-D54D-B7A1-2F645E75F5DC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779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4278DF-4D8A-A149-A022-D561B5AEC660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2454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40332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5582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20388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3025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3/23/21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3/23/21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lang/Comparab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722A-40D9-314E-819C-97AE0361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B204-8261-2A42-82DE-65BEBB1E34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Stable sorting algorithms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there are ties, the elements occur in their original order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Excel demo!</a:t>
            </a:r>
          </a:p>
        </p:txBody>
      </p:sp>
    </p:spTree>
    <p:extLst>
      <p:ext uri="{BB962C8B-B14F-4D97-AF65-F5344CB8AC3E}">
        <p14:creationId xmlns:p14="http://schemas.microsoft.com/office/powerpoint/2010/main" val="156260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/>
          </a:p>
          <a:p>
            <a:pPr marL="0" indent="0">
              <a:buFont typeface="Wingdings"/>
              <a:buNone/>
            </a:pPr>
            <a:r>
              <a:rPr lang="en-US" sz="1800" dirty="0"/>
              <a:t>Repeat:</a:t>
            </a:r>
          </a:p>
          <a:p>
            <a:r>
              <a:rPr lang="en-US" sz="1800" dirty="0"/>
              <a:t>Find the smallest element in the unsorted part</a:t>
            </a:r>
          </a:p>
          <a:p>
            <a:r>
              <a:rPr lang="en-US" sz="1800" dirty="0"/>
              <a:t>Swap it with the leftmost element of the unsorted array</a:t>
            </a:r>
          </a:p>
          <a:p>
            <a:r>
              <a:rPr lang="en-US" sz="1800" dirty="0"/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Selection 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AE180-FE36-094D-912D-3CF863208D70}"/>
              </a:ext>
            </a:extLst>
          </p:cNvPr>
          <p:cNvSpPr txBox="1"/>
          <p:nvPr/>
        </p:nvSpPr>
        <p:spPr>
          <a:xfrm>
            <a:off x="5704116" y="3615595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these stable?</a:t>
            </a:r>
          </a:p>
        </p:txBody>
      </p:sp>
    </p:spTree>
    <p:extLst>
      <p:ext uri="{BB962C8B-B14F-4D97-AF65-F5344CB8AC3E}">
        <p14:creationId xmlns:p14="http://schemas.microsoft.com/office/powerpoint/2010/main" val="254078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229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Insertion sort is stable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/>
          </a:p>
          <a:p>
            <a:pPr marL="0" indent="0">
              <a:buFont typeface="Wingdings"/>
              <a:buNone/>
            </a:pPr>
            <a:r>
              <a:rPr lang="en-US" sz="1800" dirty="0"/>
              <a:t>Repeat:</a:t>
            </a:r>
          </a:p>
          <a:p>
            <a:r>
              <a:rPr lang="en-US" sz="1800" dirty="0"/>
              <a:t>Find the smallest element in the unsorted part</a:t>
            </a:r>
          </a:p>
          <a:p>
            <a:r>
              <a:rPr lang="en-US" sz="1800" dirty="0">
                <a:solidFill>
                  <a:srgbClr val="FF0000"/>
                </a:solidFill>
              </a:rPr>
              <a:t>Swap it with the leftmost element of the unsorted array</a:t>
            </a:r>
          </a:p>
          <a:p>
            <a:r>
              <a:rPr lang="en-US" sz="1800" dirty="0"/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Selection 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141871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722A-40D9-314E-819C-97AE0361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B204-8261-2A42-82DE-65BEBB1E34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In-place sorting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done without additional memory, i.e., another array</a:t>
            </a:r>
          </a:p>
        </p:txBody>
      </p:sp>
    </p:spTree>
    <p:extLst>
      <p:ext uri="{BB962C8B-B14F-4D97-AF65-F5344CB8AC3E}">
        <p14:creationId xmlns:p14="http://schemas.microsoft.com/office/powerpoint/2010/main" val="236999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/>
          </a:p>
          <a:p>
            <a:pPr marL="0" indent="0">
              <a:buFont typeface="Wingdings"/>
              <a:buNone/>
            </a:pPr>
            <a:r>
              <a:rPr lang="en-US" sz="1800" dirty="0"/>
              <a:t>Repeat:</a:t>
            </a:r>
          </a:p>
          <a:p>
            <a:r>
              <a:rPr lang="en-US" sz="1800" dirty="0"/>
              <a:t>Find the smallest element in the unsorted part</a:t>
            </a:r>
          </a:p>
          <a:p>
            <a:r>
              <a:rPr lang="en-US" sz="1800" dirty="0"/>
              <a:t>Swap it with the leftmost element of the unsorted array</a:t>
            </a:r>
          </a:p>
          <a:p>
            <a:r>
              <a:rPr lang="en-US" sz="1800" dirty="0"/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Selection 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AE180-FE36-094D-912D-3CF863208D70}"/>
              </a:ext>
            </a:extLst>
          </p:cNvPr>
          <p:cNvSpPr txBox="1"/>
          <p:nvPr/>
        </p:nvSpPr>
        <p:spPr>
          <a:xfrm>
            <a:off x="5704116" y="3615595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these in-place?</a:t>
            </a:r>
          </a:p>
        </p:txBody>
      </p:sp>
    </p:spTree>
    <p:extLst>
      <p:ext uri="{BB962C8B-B14F-4D97-AF65-F5344CB8AC3E}">
        <p14:creationId xmlns:p14="http://schemas.microsoft.com/office/powerpoint/2010/main" val="202817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248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Insertion sort is in-place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/>
          </a:p>
          <a:p>
            <a:pPr marL="0" indent="0">
              <a:buFont typeface="Wingdings"/>
              <a:buNone/>
            </a:pPr>
            <a:r>
              <a:rPr lang="en-US" sz="1800" dirty="0"/>
              <a:t>Repeat:</a:t>
            </a:r>
          </a:p>
          <a:p>
            <a:r>
              <a:rPr lang="en-US" sz="1800" dirty="0"/>
              <a:t>Find the smallest element in the unsorted part</a:t>
            </a:r>
          </a:p>
          <a:p>
            <a:r>
              <a:rPr lang="en-US" sz="1800" dirty="0"/>
              <a:t>Swap it with the leftmost element of the unsorted array</a:t>
            </a:r>
          </a:p>
          <a:p>
            <a:r>
              <a:rPr lang="en-US" sz="1800" dirty="0"/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2482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Selection sort is in place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137594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/>
          </a:p>
          <a:p>
            <a:pPr marL="0" indent="0">
              <a:buFont typeface="Wingdings"/>
              <a:buNone/>
            </a:pPr>
            <a:r>
              <a:rPr lang="en-US" sz="1800" dirty="0"/>
              <a:t>Repeat:</a:t>
            </a:r>
          </a:p>
          <a:p>
            <a:r>
              <a:rPr lang="en-US" sz="1800" dirty="0"/>
              <a:t>Find the smallest element in the unsorted part</a:t>
            </a:r>
          </a:p>
          <a:p>
            <a:r>
              <a:rPr lang="en-US" sz="1800" dirty="0"/>
              <a:t>Swap it with the leftmost element of the unsorted array</a:t>
            </a:r>
          </a:p>
          <a:p>
            <a:r>
              <a:rPr lang="en-US" sz="1800" dirty="0"/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Selection 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AE180-FE36-094D-912D-3CF863208D70}"/>
              </a:ext>
            </a:extLst>
          </p:cNvPr>
          <p:cNvSpPr txBox="1"/>
          <p:nvPr/>
        </p:nvSpPr>
        <p:spPr>
          <a:xfrm>
            <a:off x="5050974" y="3474082"/>
            <a:ext cx="2960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questions do we ask about the data?</a:t>
            </a:r>
          </a:p>
        </p:txBody>
      </p:sp>
    </p:spTree>
    <p:extLst>
      <p:ext uri="{BB962C8B-B14F-4D97-AF65-F5344CB8AC3E}">
        <p14:creationId xmlns:p14="http://schemas.microsoft.com/office/powerpoint/2010/main" val="1402929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908E8-2B9D-CB40-A513-ACC8C244FCA7}"/>
              </a:ext>
            </a:extLst>
          </p:cNvPr>
          <p:cNvSpPr txBox="1"/>
          <p:nvPr/>
        </p:nvSpPr>
        <p:spPr>
          <a:xfrm>
            <a:off x="261257" y="3352800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52F725-0259-484D-A6EF-5EBCD03AA7D4}"/>
              </a:ext>
            </a:extLst>
          </p:cNvPr>
          <p:cNvSpPr txBox="1">
            <a:spLocks/>
          </p:cNvSpPr>
          <p:nvPr/>
        </p:nvSpPr>
        <p:spPr>
          <a:xfrm>
            <a:off x="495301" y="501447"/>
            <a:ext cx="6602186" cy="258554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Font typeface="Wingdings"/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Repeat:</a:t>
            </a:r>
          </a:p>
          <a:p>
            <a:r>
              <a:rPr lang="en-US" sz="1800" b="1" dirty="0">
                <a:solidFill>
                  <a:srgbClr val="0000FF"/>
                </a:solidFill>
              </a:rPr>
              <a:t>Find the smallest element in the unsorted part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Swap it with the leftmost element of the unsorted array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The sorted array is now one element larger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8AA625-BE39-F848-A781-29A69C85B3AA}"/>
              </a:ext>
            </a:extLst>
          </p:cNvPr>
          <p:cNvCxnSpPr>
            <a:cxnSpLocks/>
          </p:cNvCxnSpPr>
          <p:nvPr/>
        </p:nvCxnSpPr>
        <p:spPr>
          <a:xfrm>
            <a:off x="482020" y="3175594"/>
            <a:ext cx="6691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624448-7246-8848-880C-1B5D3272B785}"/>
              </a:ext>
            </a:extLst>
          </p:cNvPr>
          <p:cNvSpPr txBox="1"/>
          <p:nvPr/>
        </p:nvSpPr>
        <p:spPr>
          <a:xfrm>
            <a:off x="87085" y="86664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Selection sort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795B1D-CA94-6A49-B4C6-9366A7BFAE9A}"/>
              </a:ext>
            </a:extLst>
          </p:cNvPr>
          <p:cNvSpPr txBox="1">
            <a:spLocks/>
          </p:cNvSpPr>
          <p:nvPr/>
        </p:nvSpPr>
        <p:spPr>
          <a:xfrm>
            <a:off x="495300" y="3899337"/>
            <a:ext cx="6691667" cy="258554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Repeat: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Look at the next element in the unsorted part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The sorted array is now one element larger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AE180-FE36-094D-912D-3CF863208D70}"/>
              </a:ext>
            </a:extLst>
          </p:cNvPr>
          <p:cNvSpPr txBox="1"/>
          <p:nvPr/>
        </p:nvSpPr>
        <p:spPr>
          <a:xfrm>
            <a:off x="5050974" y="3474082"/>
            <a:ext cx="2960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questions do we ask about the data?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E4C5F9-C21B-BC45-852A-CAD97E1F3EDB}"/>
              </a:ext>
            </a:extLst>
          </p:cNvPr>
          <p:cNvSpPr txBox="1"/>
          <p:nvPr/>
        </p:nvSpPr>
        <p:spPr>
          <a:xfrm>
            <a:off x="4884173" y="4372733"/>
            <a:ext cx="3627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Compare to other elements</a:t>
            </a:r>
          </a:p>
        </p:txBody>
      </p:sp>
    </p:spTree>
    <p:extLst>
      <p:ext uri="{BB962C8B-B14F-4D97-AF65-F5344CB8AC3E}">
        <p14:creationId xmlns:p14="http://schemas.microsoft.com/office/powerpoint/2010/main" val="363740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9EDB4-6F44-D64D-ABD8-982CC071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Comparable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A5AB-30BA-AB4B-8117-733BF48F9F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https://docs.oracle.com/javase/8/docs/api/java/lang/Comparable.html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/>
              <a:t>Interface Comparable&lt;T&gt;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compareTo</a:t>
            </a:r>
            <a:r>
              <a:rPr lang="en-US" sz="2000" dirty="0"/>
              <a:t>(T other)</a:t>
            </a:r>
          </a:p>
          <a:p>
            <a:r>
              <a:rPr lang="en-US" sz="2000" dirty="0"/>
              <a:t>-1: this object is less than other (technically, any negative number)</a:t>
            </a:r>
          </a:p>
          <a:p>
            <a:r>
              <a:rPr lang="en-US" sz="2000" dirty="0"/>
              <a:t>0: this object is equal to other</a:t>
            </a:r>
          </a:p>
          <a:p>
            <a:r>
              <a:rPr lang="en-US" sz="2000" dirty="0"/>
              <a:t>1: this object is greater than other (technically, any positive number)</a:t>
            </a:r>
          </a:p>
        </p:txBody>
      </p:sp>
    </p:spTree>
    <p:extLst>
      <p:ext uri="{BB962C8B-B14F-4D97-AF65-F5344CB8AC3E}">
        <p14:creationId xmlns:p14="http://schemas.microsoft.com/office/powerpoint/2010/main" val="2032073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640-87FA-8149-97E8-F0DFD2A4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algorithm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1585A-C487-9648-9B01-59FB4EF3D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81" y="2602185"/>
            <a:ext cx="5457196" cy="278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6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Compression assignment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tomorrow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640-87FA-8149-97E8-F0DFD2A4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algorithm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1585A-C487-9648-9B01-59FB4EF3D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81" y="2602185"/>
            <a:ext cx="5457196" cy="27896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5211DC-1C77-D644-B27B-A7BC9AC9A2E8}"/>
              </a:ext>
            </a:extLst>
          </p:cNvPr>
          <p:cNvSpPr/>
          <p:nvPr/>
        </p:nvSpPr>
        <p:spPr>
          <a:xfrm>
            <a:off x="2039007" y="3510455"/>
            <a:ext cx="3510455" cy="28378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733B7-247F-214D-9C09-4013A3191103}"/>
              </a:ext>
            </a:extLst>
          </p:cNvPr>
          <p:cNvSpPr txBox="1"/>
          <p:nvPr/>
        </p:nvSpPr>
        <p:spPr>
          <a:xfrm>
            <a:off x="5990896" y="3424903"/>
            <a:ext cx="315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a[j] &lt; a[</a:t>
            </a:r>
            <a:r>
              <a:rPr lang="en-US" dirty="0" err="1"/>
              <a:t>smallestIndex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620147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640-87FA-8149-97E8-F0DFD2A4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algorithm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1585A-C487-9648-9B01-59FB4EF3D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81" y="2602185"/>
            <a:ext cx="5457196" cy="27896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28A18A-C36B-5144-93F9-C3914D90B195}"/>
              </a:ext>
            </a:extLst>
          </p:cNvPr>
          <p:cNvSpPr/>
          <p:nvPr/>
        </p:nvSpPr>
        <p:spPr>
          <a:xfrm>
            <a:off x="1303283" y="2995448"/>
            <a:ext cx="4636294" cy="1387366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536D4-18F0-4748-8E7F-9F0A0293B922}"/>
              </a:ext>
            </a:extLst>
          </p:cNvPr>
          <p:cNvSpPr txBox="1"/>
          <p:nvPr/>
        </p:nvSpPr>
        <p:spPr>
          <a:xfrm>
            <a:off x="5990896" y="3184633"/>
            <a:ext cx="315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the smallest value in the unsorted part (i+1… end)</a:t>
            </a:r>
          </a:p>
        </p:txBody>
      </p:sp>
    </p:spTree>
    <p:extLst>
      <p:ext uri="{BB962C8B-B14F-4D97-AF65-F5344CB8AC3E}">
        <p14:creationId xmlns:p14="http://schemas.microsoft.com/office/powerpoint/2010/main" val="1514305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640-87FA-8149-97E8-F0DFD2A4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algorithm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1585A-C487-9648-9B01-59FB4EF3D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81" y="2602185"/>
            <a:ext cx="5457196" cy="27896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28A18A-C36B-5144-93F9-C3914D90B195}"/>
              </a:ext>
            </a:extLst>
          </p:cNvPr>
          <p:cNvSpPr/>
          <p:nvPr/>
        </p:nvSpPr>
        <p:spPr>
          <a:xfrm>
            <a:off x="1208690" y="4340772"/>
            <a:ext cx="4636294" cy="767256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536D4-18F0-4748-8E7F-9F0A0293B922}"/>
              </a:ext>
            </a:extLst>
          </p:cNvPr>
          <p:cNvSpPr txBox="1"/>
          <p:nvPr/>
        </p:nvSpPr>
        <p:spPr>
          <a:xfrm>
            <a:off x="5990896" y="4401234"/>
            <a:ext cx="315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swap </a:t>
            </a:r>
            <a:r>
              <a:rPr lang="en-US" dirty="0" err="1"/>
              <a:t>i</a:t>
            </a:r>
            <a:r>
              <a:rPr lang="en-US" dirty="0"/>
              <a:t> and the smallest value</a:t>
            </a:r>
          </a:p>
        </p:txBody>
      </p:sp>
    </p:spTree>
    <p:extLst>
      <p:ext uri="{BB962C8B-B14F-4D97-AF65-F5344CB8AC3E}">
        <p14:creationId xmlns:p14="http://schemas.microsoft.com/office/powerpoint/2010/main" val="297080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4E24-67B6-0F44-B0B3-8F3AC920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way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E121E-93C7-C048-A9C3-8095B41EA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24" y="2487273"/>
            <a:ext cx="7167635" cy="32723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960F0D-4805-F047-AD3F-CCDB5B778239}"/>
              </a:ext>
            </a:extLst>
          </p:cNvPr>
          <p:cNvSpPr/>
          <p:nvPr/>
        </p:nvSpPr>
        <p:spPr>
          <a:xfrm>
            <a:off x="2322786" y="2487273"/>
            <a:ext cx="2701159" cy="287458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366FF-AFB9-4741-B1D1-8B5D9618AFE1}"/>
              </a:ext>
            </a:extLst>
          </p:cNvPr>
          <p:cNvSpPr txBox="1"/>
          <p:nvPr/>
        </p:nvSpPr>
        <p:spPr>
          <a:xfrm>
            <a:off x="223982" y="1765739"/>
            <a:ext cx="869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constrain the type variable to only allow for classes that implement Comparable&lt;E&gt;.</a:t>
            </a:r>
          </a:p>
        </p:txBody>
      </p:sp>
    </p:spTree>
    <p:extLst>
      <p:ext uri="{BB962C8B-B14F-4D97-AF65-F5344CB8AC3E}">
        <p14:creationId xmlns:p14="http://schemas.microsoft.com/office/powerpoint/2010/main" val="3228649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81000" y="1638300"/>
            <a:ext cx="7315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cs typeface="+mn-cs"/>
              </a:rPr>
              <a:t>Assuming left (L) and right (R) are sorted already, merge the two to create a new, single sorted array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819400"/>
            <a:ext cx="243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R: 2  4  6  7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0" y="2819400"/>
            <a:ext cx="198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L: 1  3  5  8</a:t>
            </a: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2286000" y="4572000"/>
            <a:ext cx="3971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How can we do this?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E20AC8-1FCF-824F-9E7E-AE2801181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</p:spTree>
    <p:extLst>
      <p:ext uri="{BB962C8B-B14F-4D97-AF65-F5344CB8AC3E}">
        <p14:creationId xmlns:p14="http://schemas.microsoft.com/office/powerpoint/2010/main" val="2257746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Create a new array to hold the result that is the combined length</a:t>
            </a:r>
          </a:p>
        </p:txBody>
      </p:sp>
    </p:spTree>
    <p:extLst>
      <p:ext uri="{BB962C8B-B14F-4D97-AF65-F5344CB8AC3E}">
        <p14:creationId xmlns:p14="http://schemas.microsoft.com/office/powerpoint/2010/main" val="2804575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item is first?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did you know?</a:t>
            </a:r>
          </a:p>
        </p:txBody>
      </p:sp>
    </p:spTree>
    <p:extLst>
      <p:ext uri="{BB962C8B-B14F-4D97-AF65-F5344CB8AC3E}">
        <p14:creationId xmlns:p14="http://schemas.microsoft.com/office/powerpoint/2010/main" val="3982068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Compare the first two elements in the lists!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3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item is second?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did you know?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0316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6096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Compare the </a:t>
            </a:r>
            <a:r>
              <a:rPr lang="en-US" b="1" dirty="0">
                <a:solidFill>
                  <a:srgbClr val="0000FF"/>
                </a:solidFill>
              </a:rPr>
              <a:t>smallest element that hasn’t been used yet </a:t>
            </a:r>
            <a:r>
              <a:rPr lang="en-US" dirty="0">
                <a:solidFill>
                  <a:srgbClr val="0000FF"/>
                </a:solidFill>
              </a:rPr>
              <a:t>in each list</a:t>
            </a:r>
          </a:p>
          <a:p>
            <a:pPr marL="342900" indent="-342900" eaLnBrk="1" hangingPunct="1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For L, this is next element in the list</a:t>
            </a:r>
          </a:p>
          <a:p>
            <a:pPr marL="342900" indent="-342900" eaLnBrk="1" hangingPunct="1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For R, this is still the first element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774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7DE4-78FC-9A46-B3DE-3B0CF1EE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FE622-ACB7-614F-AFB7-B043569359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Insertion sort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Selection sort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How do they work? Best, worst, average case runtime?</a:t>
            </a:r>
          </a:p>
        </p:txBody>
      </p:sp>
    </p:spTree>
    <p:extLst>
      <p:ext uri="{BB962C8B-B14F-4D97-AF65-F5344CB8AC3E}">
        <p14:creationId xmlns:p14="http://schemas.microsoft.com/office/powerpoint/2010/main" val="2434172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General algorithm?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62056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</a:t>
            </a:r>
            <a:r>
              <a:rPr lang="en-US" sz="2400">
                <a:solidFill>
                  <a:srgbClr val="0000CC"/>
                </a:solidFill>
                <a:cs typeface="+mn-cs"/>
              </a:rPr>
              <a:t>1</a:t>
            </a:r>
            <a:r>
              <a:rPr lang="en-US" sz="2400">
                <a:cs typeface="+mn-cs"/>
              </a:rPr>
              <a:t>  3  5  8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1448041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</a:t>
            </a:r>
            <a:r>
              <a:rPr lang="en-US" sz="2400">
                <a:solidFill>
                  <a:srgbClr val="0000CC"/>
                </a:solidFill>
                <a:cs typeface="+mn-cs"/>
              </a:rPr>
              <a:t>1</a:t>
            </a:r>
            <a:r>
              <a:rPr lang="en-US" sz="2400">
                <a:cs typeface="+mn-cs"/>
              </a:rPr>
              <a:t>  3  5  8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4AB7C581-2843-894D-B128-A5B9EE13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1881451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6AF2E5FC-5022-0242-ABF7-1BBE50FC7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1877092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1F156DB6-11CA-7047-89F0-A4A51D2ED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2113143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F7B8E015-8F3F-5046-951F-C3D0B73FA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4182100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3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5DFA0CC7-D51D-7C45-A789-2238A5F7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1338654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34DB3B72-2E09-1E4E-A447-9BF1068C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3769907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4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6DEDC089-4275-F944-BC6E-F0D58C279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747410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2 3 4 </a:t>
            </a:r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9FA64298-1608-9548-963B-031C5BF1E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409882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21A0F5-B78E-6D49-9B04-7BE5D7F8206E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818ED2-7717-934D-B8D5-F61A278EFC3D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2828AC-7D3B-E346-8154-EC22FDFC7104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6CB284-D0AA-5949-B36A-6D9593B9C035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0ECE06-E67B-9844-9BA6-5371C436890D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5740CE-AF95-BE40-8BFE-F9C69170AB5D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EB8E35-27E3-494F-84D1-8631FC0729CF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29397B-BDA1-0143-A0B7-509EE239D8D8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3FEFB75-616A-6543-A6F6-4E7EDFB1F712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7A7099-00AB-BD40-A021-BCB8E69DE4C2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870B5B-16E0-494D-A287-69B77E7EF091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E408D-F71D-2542-8537-11144B7A66E6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9BCC771-6DDD-6E44-A7CC-C14380F01C75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Repeat:</a:t>
            </a:r>
          </a:p>
          <a:p>
            <a:r>
              <a:rPr lang="en-US" sz="2400"/>
              <a:t>Find the smallest element in the unsorted part</a:t>
            </a:r>
          </a:p>
          <a:p>
            <a:r>
              <a:rPr lang="en-US" sz="2400"/>
              <a:t>Swap it with the leftmost element of the unsorted array</a:t>
            </a:r>
          </a:p>
          <a:p>
            <a:r>
              <a:rPr lang="en-US" sz="2400"/>
              <a:t>The sorted array is now one element larger</a:t>
            </a:r>
            <a:endParaRPr lang="en-US" sz="24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951683-4643-F746-B0FE-B1C730B8BD87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082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2 3 4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400" dirty="0">
                <a:cs typeface="+mn-cs"/>
              </a:rPr>
              <a:t> 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BDC24C8D-EBF2-2E45-A7F7-40A7CF0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846634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1 2 3 4 5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54239610-BD93-684A-B066-427F2BB18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2347649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1 2 3 4 5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6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45D37641-5FB3-DB49-ABA4-9CD39EA3B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2410394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7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B1078B2F-9176-D74B-9E00-80C3166AE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38478"/>
            <a:ext cx="681858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Keep the index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0</a:t>
            </a:r>
          </a:p>
          <a:p>
            <a:pPr marL="0" indent="0" eaLnBrk="1" hangingPunct="1"/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Copy smaller one down and increment that index</a:t>
            </a:r>
          </a:p>
        </p:txBody>
      </p:sp>
    </p:spTree>
    <p:extLst>
      <p:ext uri="{BB962C8B-B14F-4D97-AF65-F5344CB8AC3E}">
        <p14:creationId xmlns:p14="http://schemas.microsoft.com/office/powerpoint/2010/main" val="31746626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7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7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5064" y="4290085"/>
            <a:ext cx="3058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do now?</a:t>
            </a:r>
          </a:p>
        </p:txBody>
      </p:sp>
    </p:spTree>
    <p:extLst>
      <p:ext uri="{BB962C8B-B14F-4D97-AF65-F5344CB8AC3E}">
        <p14:creationId xmlns:p14="http://schemas.microsoft.com/office/powerpoint/2010/main" val="20774769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1 2 3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4 5 6 7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8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5064" y="4290085"/>
            <a:ext cx="51091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 run off the end of either array, just copy the remaining from the other array</a:t>
            </a:r>
          </a:p>
        </p:txBody>
      </p:sp>
    </p:spTree>
    <p:extLst>
      <p:ext uri="{BB962C8B-B14F-4D97-AF65-F5344CB8AC3E}">
        <p14:creationId xmlns:p14="http://schemas.microsoft.com/office/powerpoint/2010/main" val="36397371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60D9-D949-5F46-B406-0A8D761D58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4114800" cy="990600"/>
          </a:xfrm>
        </p:spPr>
        <p:txBody>
          <a:bodyPr/>
          <a:lstStyle/>
          <a:p>
            <a:r>
              <a:rPr lang="en-US" dirty="0"/>
              <a:t>Merge in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34C984-67C8-3C4E-9595-A40E96945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7951572" cy="53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49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0EDF-842B-8A44-8910-BE5DAEC2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730F-3820-7647-84A2-8C9A809B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</p:spTree>
    <p:extLst>
      <p:ext uri="{BB962C8B-B14F-4D97-AF65-F5344CB8AC3E}">
        <p14:creationId xmlns:p14="http://schemas.microsoft.com/office/powerpoint/2010/main" val="11786672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0EDF-842B-8A44-8910-BE5DAEC2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730F-3820-7647-84A2-8C9A809B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2548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3C5C1E-D3F0-7D4D-925B-82F2B742A692}"/>
              </a:ext>
            </a:extLst>
          </p:cNvPr>
          <p:cNvSpPr/>
          <p:nvPr/>
        </p:nvSpPr>
        <p:spPr>
          <a:xfrm>
            <a:off x="424543" y="2590800"/>
            <a:ext cx="8523514" cy="117565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AF827-F1A7-794A-9DD5-3948FCE48E4B}"/>
              </a:ext>
            </a:extLst>
          </p:cNvPr>
          <p:cNvSpPr txBox="1"/>
          <p:nvPr/>
        </p:nvSpPr>
        <p:spPr>
          <a:xfrm>
            <a:off x="612648" y="5399315"/>
            <a:ext cx="7541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the two halves are sorted, does </a:t>
            </a:r>
            <a:r>
              <a:rPr lang="en-US" sz="2800" dirty="0" err="1">
                <a:solidFill>
                  <a:srgbClr val="FF0000"/>
                </a:solidFill>
              </a:rPr>
              <a:t>MergeSort</a:t>
            </a:r>
            <a:r>
              <a:rPr lang="en-US" sz="2800" dirty="0">
                <a:solidFill>
                  <a:srgbClr val="FF0000"/>
                </a:solidFill>
              </a:rPr>
              <a:t> work?</a:t>
            </a:r>
          </a:p>
        </p:txBody>
      </p:sp>
    </p:spTree>
    <p:extLst>
      <p:ext uri="{BB962C8B-B14F-4D97-AF65-F5344CB8AC3E}">
        <p14:creationId xmlns:p14="http://schemas.microsoft.com/office/powerpoint/2010/main" val="11065219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0EDF-842B-8A44-8910-BE5DAEC2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730F-3820-7647-84A2-8C9A809B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2548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3C5C1E-D3F0-7D4D-925B-82F2B742A692}"/>
              </a:ext>
            </a:extLst>
          </p:cNvPr>
          <p:cNvSpPr/>
          <p:nvPr/>
        </p:nvSpPr>
        <p:spPr>
          <a:xfrm>
            <a:off x="424543" y="2590800"/>
            <a:ext cx="8523514" cy="117565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AF827-F1A7-794A-9DD5-3948FCE48E4B}"/>
              </a:ext>
            </a:extLst>
          </p:cNvPr>
          <p:cNvSpPr txBox="1"/>
          <p:nvPr/>
        </p:nvSpPr>
        <p:spPr>
          <a:xfrm>
            <a:off x="612648" y="5399315"/>
            <a:ext cx="6486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we missing?  Why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355888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1  3   5  2647 4436 38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6" y="1870106"/>
            <a:ext cx="2573156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4027342" y="1869371"/>
            <a:ext cx="265648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5362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0EDF-842B-8A44-8910-BE5DAEC2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730F-3820-7647-84A2-8C9A809B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2548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3C5C1E-D3F0-7D4D-925B-82F2B742A692}"/>
              </a:ext>
            </a:extLst>
          </p:cNvPr>
          <p:cNvSpPr/>
          <p:nvPr/>
        </p:nvSpPr>
        <p:spPr>
          <a:xfrm>
            <a:off x="424543" y="2590800"/>
            <a:ext cx="8523514" cy="117565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AF827-F1A7-794A-9DD5-3948FCE48E4B}"/>
              </a:ext>
            </a:extLst>
          </p:cNvPr>
          <p:cNvSpPr txBox="1"/>
          <p:nvPr/>
        </p:nvSpPr>
        <p:spPr>
          <a:xfrm>
            <a:off x="612648" y="5399315"/>
            <a:ext cx="7520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MergeSort</a:t>
            </a:r>
            <a:r>
              <a:rPr lang="en-US" sz="2800" dirty="0">
                <a:solidFill>
                  <a:srgbClr val="0000FF"/>
                </a:solidFill>
              </a:rPr>
              <a:t> is recursive.  We’re missing a base case!</a:t>
            </a:r>
          </a:p>
        </p:txBody>
      </p:sp>
    </p:spTree>
    <p:extLst>
      <p:ext uri="{BB962C8B-B14F-4D97-AF65-F5344CB8AC3E}">
        <p14:creationId xmlns:p14="http://schemas.microsoft.com/office/powerpoint/2010/main" val="12432890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5991-4E44-4A42-B577-D11B3185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base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E91BC-4303-3A42-B54D-19B102680EE9}"/>
              </a:ext>
            </a:extLst>
          </p:cNvPr>
          <p:cNvSpPr txBox="1"/>
          <p:nvPr/>
        </p:nvSpPr>
        <p:spPr>
          <a:xfrm>
            <a:off x="4352228" y="199208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2EAEE-01F1-5F4B-AB53-C7352E157EB9}"/>
              </a:ext>
            </a:extLst>
          </p:cNvPr>
          <p:cNvSpPr txBox="1"/>
          <p:nvPr/>
        </p:nvSpPr>
        <p:spPr>
          <a:xfrm>
            <a:off x="2885897" y="3429000"/>
            <a:ext cx="337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array sorted?</a:t>
            </a:r>
          </a:p>
        </p:txBody>
      </p:sp>
    </p:spTree>
    <p:extLst>
      <p:ext uri="{BB962C8B-B14F-4D97-AF65-F5344CB8AC3E}">
        <p14:creationId xmlns:p14="http://schemas.microsoft.com/office/powerpoint/2010/main" val="41286189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5991-4E44-4A42-B577-D11B3185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base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E91BC-4303-3A42-B54D-19B102680EE9}"/>
              </a:ext>
            </a:extLst>
          </p:cNvPr>
          <p:cNvSpPr txBox="1"/>
          <p:nvPr/>
        </p:nvSpPr>
        <p:spPr>
          <a:xfrm>
            <a:off x="4352228" y="199208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2EAEE-01F1-5F4B-AB53-C7352E157EB9}"/>
              </a:ext>
            </a:extLst>
          </p:cNvPr>
          <p:cNvSpPr txBox="1"/>
          <p:nvPr/>
        </p:nvSpPr>
        <p:spPr>
          <a:xfrm>
            <a:off x="1111526" y="3494314"/>
            <a:ext cx="6714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If the array is of size 1 (or 0), it’s sorted</a:t>
            </a:r>
          </a:p>
        </p:txBody>
      </p:sp>
    </p:spTree>
    <p:extLst>
      <p:ext uri="{BB962C8B-B14F-4D97-AF65-F5344CB8AC3E}">
        <p14:creationId xmlns:p14="http://schemas.microsoft.com/office/powerpoint/2010/main" val="16958493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</p:spTree>
    <p:extLst>
      <p:ext uri="{BB962C8B-B14F-4D97-AF65-F5344CB8AC3E}">
        <p14:creationId xmlns:p14="http://schemas.microsoft.com/office/powerpoint/2010/main" val="13994562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2005585" y="2649302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7 1 4 2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A6FB49-7F37-E04E-88B6-863A9EEE9C03}"/>
              </a:ext>
            </a:extLst>
          </p:cNvPr>
          <p:cNvSpPr txBox="1"/>
          <p:nvPr/>
        </p:nvSpPr>
        <p:spPr>
          <a:xfrm>
            <a:off x="3382251" y="5780706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split in half</a:t>
            </a:r>
          </a:p>
        </p:txBody>
      </p:sp>
    </p:spTree>
    <p:extLst>
      <p:ext uri="{BB962C8B-B14F-4D97-AF65-F5344CB8AC3E}">
        <p14:creationId xmlns:p14="http://schemas.microsoft.com/office/powerpoint/2010/main" val="22859692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rgbClr val="0000FF"/>
                </a:solidFill>
              </a:rPr>
              <a:t>ms</a:t>
            </a:r>
            <a:r>
              <a:rPr lang="en-US" sz="3600" dirty="0">
                <a:solidFill>
                  <a:srgbClr val="0000FF"/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382251" y="5780706"/>
            <a:ext cx="2207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left side</a:t>
            </a:r>
          </a:p>
        </p:txBody>
      </p:sp>
    </p:spTree>
    <p:extLst>
      <p:ext uri="{BB962C8B-B14F-4D97-AF65-F5344CB8AC3E}">
        <p14:creationId xmlns:p14="http://schemas.microsoft.com/office/powerpoint/2010/main" val="1473012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382251" y="5780706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split in half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1341556" y="3913609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7 1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4 2</a:t>
            </a:r>
          </a:p>
        </p:txBody>
      </p:sp>
    </p:spTree>
    <p:extLst>
      <p:ext uri="{BB962C8B-B14F-4D97-AF65-F5344CB8AC3E}">
        <p14:creationId xmlns:p14="http://schemas.microsoft.com/office/powerpoint/2010/main" val="2336102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382251" y="5780706"/>
            <a:ext cx="2207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left side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rgbClr val="0000FF"/>
                </a:solidFill>
              </a:rPr>
              <a:t>ms</a:t>
            </a:r>
            <a:r>
              <a:rPr lang="en-US" sz="3600" dirty="0">
                <a:solidFill>
                  <a:srgbClr val="0000FF"/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</p:spTree>
    <p:extLst>
      <p:ext uri="{BB962C8B-B14F-4D97-AF65-F5344CB8AC3E}">
        <p14:creationId xmlns:p14="http://schemas.microsoft.com/office/powerpoint/2010/main" val="4424180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382251" y="5780706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split in half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847303" y="5103595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2022960" y="510359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939362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382251" y="5780706"/>
            <a:ext cx="2207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left side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rgbClr val="0000FF"/>
                </a:solidFill>
              </a:rPr>
              <a:t>ms</a:t>
            </a:r>
            <a:r>
              <a:rPr lang="en-US" sz="3600" dirty="0">
                <a:solidFill>
                  <a:srgbClr val="0000FF"/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2022960" y="510359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074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Selection sort: 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7ECD28-2BD5-6346-B8E6-3AC07385A7BC}"/>
              </a:ext>
            </a:extLst>
          </p:cNvPr>
          <p:cNvSpPr txBox="1"/>
          <p:nvPr/>
        </p:nvSpPr>
        <p:spPr>
          <a:xfrm>
            <a:off x="6139292" y="2379858"/>
            <a:ext cx="116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10C75C-A2D7-8147-B6BA-267372781872}"/>
              </a:ext>
            </a:extLst>
          </p:cNvPr>
          <p:cNvSpPr txBox="1"/>
          <p:nvPr/>
        </p:nvSpPr>
        <p:spPr>
          <a:xfrm>
            <a:off x="662152" y="2564524"/>
            <a:ext cx="5477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Best case = worst case = averages case = </a:t>
            </a:r>
          </a:p>
        </p:txBody>
      </p:sp>
    </p:spTree>
    <p:extLst>
      <p:ext uri="{BB962C8B-B14F-4D97-AF65-F5344CB8AC3E}">
        <p14:creationId xmlns:p14="http://schemas.microsoft.com/office/powerpoint/2010/main" val="27074589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660282" y="5749926"/>
            <a:ext cx="1894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now?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2022960" y="510359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76359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86820-9727-F24B-8A18-40AF5DB4DE7F}"/>
              </a:ext>
            </a:extLst>
          </p:cNvPr>
          <p:cNvSpPr txBox="1"/>
          <p:nvPr/>
        </p:nvSpPr>
        <p:spPr>
          <a:xfrm>
            <a:off x="3660282" y="5749926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Base case!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2022960" y="510359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55062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2022960" y="5103596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894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now?</a:t>
            </a:r>
          </a:p>
        </p:txBody>
      </p:sp>
    </p:spTree>
    <p:extLst>
      <p:ext uri="{BB962C8B-B14F-4D97-AF65-F5344CB8AC3E}">
        <p14:creationId xmlns:p14="http://schemas.microsoft.com/office/powerpoint/2010/main" val="29542099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249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right side!</a:t>
            </a:r>
          </a:p>
        </p:txBody>
      </p:sp>
    </p:spTree>
    <p:extLst>
      <p:ext uri="{BB962C8B-B14F-4D97-AF65-F5344CB8AC3E}">
        <p14:creationId xmlns:p14="http://schemas.microsoft.com/office/powerpoint/2010/main" val="1790086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249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right side!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2174750" y="480940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401758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894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now?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2174750" y="480940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59363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2174750" y="480940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659622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2174750" y="480940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</p:spTree>
    <p:extLst>
      <p:ext uri="{BB962C8B-B14F-4D97-AF65-F5344CB8AC3E}">
        <p14:creationId xmlns:p14="http://schemas.microsoft.com/office/powerpoint/2010/main" val="2703098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877522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63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2174750" y="480940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</p:spTree>
    <p:extLst>
      <p:ext uri="{BB962C8B-B14F-4D97-AF65-F5344CB8AC3E}">
        <p14:creationId xmlns:p14="http://schemas.microsoft.com/office/powerpoint/2010/main" val="9872397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E2831-3B28-C140-8674-6C01999DA889}"/>
              </a:ext>
            </a:extLst>
          </p:cNvPr>
          <p:cNvSpPr txBox="1"/>
          <p:nvPr/>
        </p:nvSpPr>
        <p:spPr>
          <a:xfrm>
            <a:off x="3660282" y="5749926"/>
            <a:ext cx="1521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split in half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sort left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sort 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60367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292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660282" y="5749926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</p:spTree>
    <p:extLst>
      <p:ext uri="{BB962C8B-B14F-4D97-AF65-F5344CB8AC3E}">
        <p14:creationId xmlns:p14="http://schemas.microsoft.com/office/powerpoint/2010/main" val="29705537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660282" y="5749926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</p:spTree>
    <p:extLst>
      <p:ext uri="{BB962C8B-B14F-4D97-AF65-F5344CB8AC3E}">
        <p14:creationId xmlns:p14="http://schemas.microsoft.com/office/powerpoint/2010/main" val="36889508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578258" y="5870283"/>
            <a:ext cx="1894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now what?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</p:spTree>
    <p:extLst>
      <p:ext uri="{BB962C8B-B14F-4D97-AF65-F5344CB8AC3E}">
        <p14:creationId xmlns:p14="http://schemas.microsoft.com/office/powerpoint/2010/main" val="6339994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6 5 3 8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</p:spTree>
    <p:extLst>
      <p:ext uri="{BB962C8B-B14F-4D97-AF65-F5344CB8AC3E}">
        <p14:creationId xmlns:p14="http://schemas.microsoft.com/office/powerpoint/2010/main" val="4090721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(6 5 3 8)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249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right side!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</p:spTree>
    <p:extLst>
      <p:ext uri="{BB962C8B-B14F-4D97-AF65-F5344CB8AC3E}">
        <p14:creationId xmlns:p14="http://schemas.microsoft.com/office/powerpoint/2010/main" val="1818694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(6 5 3 8)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249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sort right side!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9EC61-EC34-C04C-8116-78A679022A44}"/>
              </a:ext>
            </a:extLst>
          </p:cNvPr>
          <p:cNvSpPr txBox="1"/>
          <p:nvPr/>
        </p:nvSpPr>
        <p:spPr>
          <a:xfrm>
            <a:off x="6498771" y="35188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3DA5C-9E8F-AA47-BDBE-A84D1412BDBD}"/>
              </a:ext>
            </a:extLst>
          </p:cNvPr>
          <p:cNvSpPr txBox="1"/>
          <p:nvPr/>
        </p:nvSpPr>
        <p:spPr>
          <a:xfrm>
            <a:off x="5783671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3 5 6 8</a:t>
            </a:r>
          </a:p>
        </p:txBody>
      </p:sp>
    </p:spTree>
    <p:extLst>
      <p:ext uri="{BB962C8B-B14F-4D97-AF65-F5344CB8AC3E}">
        <p14:creationId xmlns:p14="http://schemas.microsoft.com/office/powerpoint/2010/main" val="20831818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(6 5 3 8)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ms</a:t>
            </a:r>
            <a:r>
              <a:rPr lang="en-US" sz="3600" dirty="0"/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9EC61-EC34-C04C-8116-78A679022A44}"/>
              </a:ext>
            </a:extLst>
          </p:cNvPr>
          <p:cNvSpPr txBox="1"/>
          <p:nvPr/>
        </p:nvSpPr>
        <p:spPr>
          <a:xfrm>
            <a:off x="6498771" y="35188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3DA5C-9E8F-AA47-BDBE-A84D1412BDBD}"/>
              </a:ext>
            </a:extLst>
          </p:cNvPr>
          <p:cNvSpPr txBox="1"/>
          <p:nvPr/>
        </p:nvSpPr>
        <p:spPr>
          <a:xfrm>
            <a:off x="5783671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3 5 6 8</a:t>
            </a:r>
          </a:p>
        </p:txBody>
      </p:sp>
    </p:spTree>
    <p:extLst>
      <p:ext uri="{BB962C8B-B14F-4D97-AF65-F5344CB8AC3E}">
        <p14:creationId xmlns:p14="http://schemas.microsoft.com/office/powerpoint/2010/main" val="11560067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(6 5 3 8)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9EC61-EC34-C04C-8116-78A679022A44}"/>
              </a:ext>
            </a:extLst>
          </p:cNvPr>
          <p:cNvSpPr txBox="1"/>
          <p:nvPr/>
        </p:nvSpPr>
        <p:spPr>
          <a:xfrm>
            <a:off x="6498771" y="35188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3DA5C-9E8F-AA47-BDBE-A84D1412BDBD}"/>
              </a:ext>
            </a:extLst>
          </p:cNvPr>
          <p:cNvSpPr txBox="1"/>
          <p:nvPr/>
        </p:nvSpPr>
        <p:spPr>
          <a:xfrm>
            <a:off x="5783671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3 5 6 8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3EDAB1-0D77-634D-A24B-D1B58E537407}"/>
              </a:ext>
            </a:extLst>
          </p:cNvPr>
          <p:cNvSpPr txBox="1"/>
          <p:nvPr/>
        </p:nvSpPr>
        <p:spPr>
          <a:xfrm>
            <a:off x="3446138" y="1296927"/>
            <a:ext cx="2789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1 2 3 4 5 6 7 8</a:t>
            </a:r>
          </a:p>
        </p:txBody>
      </p:sp>
    </p:spTree>
    <p:extLst>
      <p:ext uri="{BB962C8B-B14F-4D97-AF65-F5344CB8AC3E}">
        <p14:creationId xmlns:p14="http://schemas.microsoft.com/office/powerpoint/2010/main" val="41979360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CA0D-EB65-A640-BD86-17EE4119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implementation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8CE1CD-97AC-2743-8DD7-0E10C0C8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2" y="1736271"/>
            <a:ext cx="8092441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5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325816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698089" y="1876887"/>
            <a:ext cx="202561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7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Insertion sort: overall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Best case: O(n), the array is already sorted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Worst case: O(n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), the array is reverse sorted (same sum as before)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Average case: O(n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), n iterations and still have to move n/2 entries on average</a:t>
            </a:r>
            <a:endParaRPr 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8537E5-1AB6-404B-9BF2-F94F67F4B0D2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703837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11027</TotalTime>
  <Words>3657</Words>
  <Application>Microsoft Macintosh PowerPoint</Application>
  <PresentationFormat>On-screen Show (4:3)</PresentationFormat>
  <Paragraphs>744</Paragraphs>
  <Slides>78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4" baseType="lpstr">
      <vt:lpstr>Arial</vt:lpstr>
      <vt:lpstr>Calibri</vt:lpstr>
      <vt:lpstr>Tw Cen MT</vt:lpstr>
      <vt:lpstr>Wingdings</vt:lpstr>
      <vt:lpstr>Wingdings 2</vt:lpstr>
      <vt:lpstr>Median</vt:lpstr>
      <vt:lpstr>Mergesort</vt:lpstr>
      <vt:lpstr>Admin</vt:lpstr>
      <vt:lpstr>Sorting</vt:lpstr>
      <vt:lpstr>Selection sort</vt:lpstr>
      <vt:lpstr>Selection sort</vt:lpstr>
      <vt:lpstr>Selection sort: overall runtime</vt:lpstr>
      <vt:lpstr>Insertion sort</vt:lpstr>
      <vt:lpstr>Insertion sort</vt:lpstr>
      <vt:lpstr>Insertion sort: overall runtime</vt:lpstr>
      <vt:lpstr>Sorting algorithm properties</vt:lpstr>
      <vt:lpstr>PowerPoint Presentation</vt:lpstr>
      <vt:lpstr>PowerPoint Presentation</vt:lpstr>
      <vt:lpstr>Sorting algorithm properties</vt:lpstr>
      <vt:lpstr>PowerPoint Presentation</vt:lpstr>
      <vt:lpstr>PowerPoint Presentation</vt:lpstr>
      <vt:lpstr>PowerPoint Presentation</vt:lpstr>
      <vt:lpstr>PowerPoint Presentation</vt:lpstr>
      <vt:lpstr>Comparable interface</vt:lpstr>
      <vt:lpstr>Which algorithm is this?</vt:lpstr>
      <vt:lpstr>Which algorithm is this?</vt:lpstr>
      <vt:lpstr>Which algorithm is this?</vt:lpstr>
      <vt:lpstr>Which algorithm is this?</vt:lpstr>
      <vt:lpstr>A better way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 in code</vt:lpstr>
      <vt:lpstr>MergeSort</vt:lpstr>
      <vt:lpstr>MergeSort</vt:lpstr>
      <vt:lpstr>MergeSort</vt:lpstr>
      <vt:lpstr>MergeSort</vt:lpstr>
      <vt:lpstr>MergeSort: base case</vt:lpstr>
      <vt:lpstr>MergeSort: base case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MergeSort: implementation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486</cp:revision>
  <cp:lastPrinted>2021-03-16T22:29:41Z</cp:lastPrinted>
  <dcterms:created xsi:type="dcterms:W3CDTF">2013-09-08T20:10:23Z</dcterms:created>
  <dcterms:modified xsi:type="dcterms:W3CDTF">2021-03-24T04:06:24Z</dcterms:modified>
</cp:coreProperties>
</file>