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362" r:id="rId3"/>
    <p:sldId id="363" r:id="rId4"/>
    <p:sldId id="384" r:id="rId5"/>
    <p:sldId id="365" r:id="rId6"/>
    <p:sldId id="364" r:id="rId7"/>
    <p:sldId id="367" r:id="rId8"/>
    <p:sldId id="371" r:id="rId9"/>
    <p:sldId id="369" r:id="rId10"/>
    <p:sldId id="368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81" r:id="rId28"/>
    <p:sldId id="393" r:id="rId29"/>
    <p:sldId id="394" r:id="rId30"/>
    <p:sldId id="395" r:id="rId31"/>
    <p:sldId id="396" r:id="rId32"/>
    <p:sldId id="383" r:id="rId33"/>
    <p:sldId id="397" r:id="rId34"/>
    <p:sldId id="398" r:id="rId35"/>
    <p:sldId id="399" r:id="rId36"/>
    <p:sldId id="401" r:id="rId37"/>
    <p:sldId id="403" r:id="rId38"/>
    <p:sldId id="402" r:id="rId39"/>
    <p:sldId id="405" r:id="rId40"/>
    <p:sldId id="404" r:id="rId41"/>
    <p:sldId id="406" r:id="rId42"/>
    <p:sldId id="407" r:id="rId43"/>
    <p:sldId id="408" r:id="rId44"/>
    <p:sldId id="409" r:id="rId45"/>
    <p:sldId id="410" r:id="rId46"/>
    <p:sldId id="411" r:id="rId47"/>
    <p:sldId id="385" r:id="rId48"/>
    <p:sldId id="412" r:id="rId49"/>
    <p:sldId id="413" r:id="rId50"/>
    <p:sldId id="382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FF97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66"/>
    <p:restoredTop sz="94810"/>
  </p:normalViewPr>
  <p:slideViewPr>
    <p:cSldViewPr snapToGrid="0" snapToObjects="1">
      <p:cViewPr varScale="1">
        <p:scale>
          <a:sx n="88" d="100"/>
          <a:sy n="88" d="100"/>
        </p:scale>
        <p:origin x="176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14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02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40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1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68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59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57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5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6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3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07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27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1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12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77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6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3/17/21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3/17/21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sorting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7" y="1870106"/>
            <a:ext cx="620110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2065537" y="1876887"/>
            <a:ext cx="4658165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1 44 38  5 47  3 36 26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376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7" y="1870106"/>
            <a:ext cx="620110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2065537" y="1876887"/>
            <a:ext cx="4658165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1 44 38  5 47  3 36 26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C1112FE-54FC-6748-AC6B-F27CF26ED595}"/>
              </a:ext>
            </a:extLst>
          </p:cNvPr>
          <p:cNvSpPr txBox="1"/>
          <p:nvPr/>
        </p:nvSpPr>
        <p:spPr>
          <a:xfrm>
            <a:off x="6395258" y="2895600"/>
            <a:ext cx="1680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Smallest?</a:t>
            </a:r>
          </a:p>
        </p:txBody>
      </p:sp>
    </p:spTree>
    <p:extLst>
      <p:ext uri="{BB962C8B-B14F-4D97-AF65-F5344CB8AC3E}">
        <p14:creationId xmlns:p14="http://schemas.microsoft.com/office/powerpoint/2010/main" val="1478559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7" y="1870106"/>
            <a:ext cx="620110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2065537" y="1876887"/>
            <a:ext cx="4658165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1 44 38  5 47  3 36 26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C1112FE-54FC-6748-AC6B-F27CF26ED595}"/>
              </a:ext>
            </a:extLst>
          </p:cNvPr>
          <p:cNvSpPr txBox="1"/>
          <p:nvPr/>
        </p:nvSpPr>
        <p:spPr>
          <a:xfrm>
            <a:off x="6395258" y="2895600"/>
            <a:ext cx="1680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Smallest?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5B0C5E-C783-074D-BFAD-E5EFA003F410}"/>
              </a:ext>
            </a:extLst>
          </p:cNvPr>
          <p:cNvSpPr/>
          <p:nvPr/>
        </p:nvSpPr>
        <p:spPr>
          <a:xfrm>
            <a:off x="4698124" y="1702676"/>
            <a:ext cx="604344" cy="108179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7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8" y="1870841"/>
            <a:ext cx="52439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1  3  38  5 47 4436 26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6" y="1870106"/>
            <a:ext cx="1298021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2758129" y="1876887"/>
            <a:ext cx="3925702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620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8" y="1870841"/>
            <a:ext cx="52439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1  3   5  3847 4436 26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6" y="1870106"/>
            <a:ext cx="1975947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3434031" y="1876887"/>
            <a:ext cx="3249799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4171277" y="2721801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936760" y="2767233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354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8" y="1870841"/>
            <a:ext cx="52439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1  3   5  2647 4436 38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6" y="1870106"/>
            <a:ext cx="2573156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4027342" y="1869371"/>
            <a:ext cx="265648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4171277" y="2721801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936760" y="2767233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53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8" y="1870841"/>
            <a:ext cx="52439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1  3   5  2636 4447 38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5" y="1870106"/>
            <a:ext cx="3251065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4689348" y="1879900"/>
            <a:ext cx="1978566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4915716" y="272481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936760" y="2767233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653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Running time to find the smallest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230A-0DFF-8942-9E06-CFD7CA61A0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0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Best case?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Worst case?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Average case?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6128EB-140D-D740-84ED-537EC287480A}"/>
              </a:ext>
            </a:extLst>
          </p:cNvPr>
          <p:cNvSpPr txBox="1">
            <a:spLocks/>
          </p:cNvSpPr>
          <p:nvPr/>
        </p:nvSpPr>
        <p:spPr>
          <a:xfrm>
            <a:off x="612648" y="3899338"/>
            <a:ext cx="8153400" cy="25855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</p:spTree>
    <p:extLst>
      <p:ext uri="{BB962C8B-B14F-4D97-AF65-F5344CB8AC3E}">
        <p14:creationId xmlns:p14="http://schemas.microsoft.com/office/powerpoint/2010/main" val="1055922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Running time to find the smallest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230A-0DFF-8942-9E06-CFD7CA61A0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0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All cases: </a:t>
            </a:r>
            <a:r>
              <a:rPr lang="en-US" sz="2800" dirty="0" err="1">
                <a:solidFill>
                  <a:srgbClr val="0000FF"/>
                </a:solidFill>
              </a:rPr>
              <a:t>size_of_unsorted_array</a:t>
            </a:r>
            <a:r>
              <a:rPr lang="en-US" sz="2800" dirty="0">
                <a:solidFill>
                  <a:srgbClr val="0000FF"/>
                </a:solidFill>
              </a:rPr>
              <a:t> – we have to search through the entire unsorted array to find it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6128EB-140D-D740-84ED-537EC287480A}"/>
              </a:ext>
            </a:extLst>
          </p:cNvPr>
          <p:cNvSpPr txBox="1">
            <a:spLocks/>
          </p:cNvSpPr>
          <p:nvPr/>
        </p:nvSpPr>
        <p:spPr>
          <a:xfrm>
            <a:off x="612648" y="3899338"/>
            <a:ext cx="8153400" cy="25855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</p:spTree>
    <p:extLst>
      <p:ext uri="{BB962C8B-B14F-4D97-AF65-F5344CB8AC3E}">
        <p14:creationId xmlns:p14="http://schemas.microsoft.com/office/powerpoint/2010/main" val="1974790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AB50B-E428-7E49-BE33-076A99AEC57D}"/>
              </a:ext>
            </a:extLst>
          </p:cNvPr>
          <p:cNvSpPr txBox="1"/>
          <p:nvPr/>
        </p:nvSpPr>
        <p:spPr>
          <a:xfrm>
            <a:off x="384740" y="4131359"/>
            <a:ext cx="3582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size_of_unsorted_array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EBFAF-C7D8-234D-9473-27324367A55D}"/>
              </a:ext>
            </a:extLst>
          </p:cNvPr>
          <p:cNvSpPr txBox="1"/>
          <p:nvPr/>
        </p:nvSpPr>
        <p:spPr>
          <a:xfrm>
            <a:off x="384740" y="5093905"/>
            <a:ext cx="4595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big is this for the first iteration?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6D26AE-B1EA-6449-BFC4-AAC1DE151B46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AB30F8-BF0F-AF42-88DC-C9D4DF586344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96D4D81-1E74-1240-96CE-1D27D1B706D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4DF3654-391C-1340-B7AF-ED08D04EDBE7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0AD43B-F970-E74F-8A0B-3036224BCCFE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9DC0BE-AB16-4241-A35C-726111433E4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4D77BA-D029-4148-AD7E-E4B4FA3656B5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730D87-FFE6-584C-9B10-25C47C66804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5CDB7F0-46FF-F648-A0EB-9CC74301377A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9BE8B2-2C3C-5F4A-AEC5-6D90C5B5C05B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91835A-BDE3-AE43-BF5C-633CEC0827EA}"/>
              </a:ext>
            </a:extLst>
          </p:cNvPr>
          <p:cNvSpPr/>
          <p:nvPr/>
        </p:nvSpPr>
        <p:spPr>
          <a:xfrm>
            <a:off x="1439917" y="1870106"/>
            <a:ext cx="110353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602FAE-5D5D-4446-8318-CA62046E34E1}"/>
              </a:ext>
            </a:extLst>
          </p:cNvPr>
          <p:cNvSpPr/>
          <p:nvPr/>
        </p:nvSpPr>
        <p:spPr>
          <a:xfrm>
            <a:off x="1550271" y="1876887"/>
            <a:ext cx="5173432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Erin’s office hours today 7-8pm (going forward)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office hours today 3:30-4pm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Compression assignment hints/observations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AB50B-E428-7E49-BE33-076A99AEC57D}"/>
              </a:ext>
            </a:extLst>
          </p:cNvPr>
          <p:cNvSpPr txBox="1"/>
          <p:nvPr/>
        </p:nvSpPr>
        <p:spPr>
          <a:xfrm>
            <a:off x="384740" y="4131359"/>
            <a:ext cx="3582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size_of_unsorted_array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EBFAF-C7D8-234D-9473-27324367A55D}"/>
              </a:ext>
            </a:extLst>
          </p:cNvPr>
          <p:cNvSpPr txBox="1"/>
          <p:nvPr/>
        </p:nvSpPr>
        <p:spPr>
          <a:xfrm>
            <a:off x="384740" y="5093905"/>
            <a:ext cx="4595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big is this for the first iteration?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6D26AE-B1EA-6449-BFC4-AAC1DE151B46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AB30F8-BF0F-AF42-88DC-C9D4DF586344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96D4D81-1E74-1240-96CE-1D27D1B706D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4DF3654-391C-1340-B7AF-ED08D04EDBE7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0AD43B-F970-E74F-8A0B-3036224BCCFE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9DC0BE-AB16-4241-A35C-726111433E4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4D77BA-D029-4148-AD7E-E4B4FA3656B5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730D87-FFE6-584C-9B10-25C47C66804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5CDB7F0-46FF-F648-A0EB-9CC74301377A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9BE8B2-2C3C-5F4A-AEC5-6D90C5B5C05B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91835A-BDE3-AE43-BF5C-633CEC0827EA}"/>
              </a:ext>
            </a:extLst>
          </p:cNvPr>
          <p:cNvSpPr/>
          <p:nvPr/>
        </p:nvSpPr>
        <p:spPr>
          <a:xfrm>
            <a:off x="1439917" y="1870106"/>
            <a:ext cx="110353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602FAE-5D5D-4446-8318-CA62046E34E1}"/>
              </a:ext>
            </a:extLst>
          </p:cNvPr>
          <p:cNvSpPr/>
          <p:nvPr/>
        </p:nvSpPr>
        <p:spPr>
          <a:xfrm>
            <a:off x="1550271" y="1876887"/>
            <a:ext cx="5173432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7F2E6-25C3-9F4E-B78A-AC97DC2755D1}"/>
              </a:ext>
            </a:extLst>
          </p:cNvPr>
          <p:cNvSpPr txBox="1"/>
          <p:nvPr/>
        </p:nvSpPr>
        <p:spPr>
          <a:xfrm>
            <a:off x="4980165" y="5063127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685268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AB50B-E428-7E49-BE33-076A99AEC57D}"/>
              </a:ext>
            </a:extLst>
          </p:cNvPr>
          <p:cNvSpPr txBox="1"/>
          <p:nvPr/>
        </p:nvSpPr>
        <p:spPr>
          <a:xfrm>
            <a:off x="384740" y="4131359"/>
            <a:ext cx="3582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size_of_unsorted_array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EBFAF-C7D8-234D-9473-27324367A55D}"/>
              </a:ext>
            </a:extLst>
          </p:cNvPr>
          <p:cNvSpPr txBox="1"/>
          <p:nvPr/>
        </p:nvSpPr>
        <p:spPr>
          <a:xfrm>
            <a:off x="384740" y="5093905"/>
            <a:ext cx="4970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big is this for the second iteration?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C1F5C3-3F84-4F4B-B06C-6A780C6D2424}"/>
              </a:ext>
            </a:extLst>
          </p:cNvPr>
          <p:cNvSpPr/>
          <p:nvPr/>
        </p:nvSpPr>
        <p:spPr>
          <a:xfrm>
            <a:off x="1439917" y="1870106"/>
            <a:ext cx="620110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E8933B-6B0E-B344-8DD9-56DC9176133D}"/>
              </a:ext>
            </a:extLst>
          </p:cNvPr>
          <p:cNvSpPr/>
          <p:nvPr/>
        </p:nvSpPr>
        <p:spPr>
          <a:xfrm>
            <a:off x="2065537" y="1876887"/>
            <a:ext cx="4658165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C77AA5-7EE3-2940-BB3D-CF0B0A31D249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1 44 38  5 47  3 36 26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CF7E41-D5DF-F84B-B2C8-8F94EF3862F9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670D29E-7F81-EE4A-BA6D-CDA996FB8E1F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58FF65-AD8D-304C-90B2-3E9F0E6468A5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C2D7DF4-3C0E-E849-886D-B07BBCDF2D7E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EA39F9B-51F4-1641-8C9B-BFA6711CA9AE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CE0FD96-9A67-8544-9DDA-664B8F5B3757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3E25128-16A3-6F4D-B418-705A727B0EF1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298684E-F74F-F745-A1B2-405BD447642E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4AC8CA-B4B0-3D45-A0B4-60DEEECAFC9E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4084638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AB50B-E428-7E49-BE33-076A99AEC57D}"/>
              </a:ext>
            </a:extLst>
          </p:cNvPr>
          <p:cNvSpPr txBox="1"/>
          <p:nvPr/>
        </p:nvSpPr>
        <p:spPr>
          <a:xfrm>
            <a:off x="384740" y="4131359"/>
            <a:ext cx="3582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size_of_unsorted_array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EBFAF-C7D8-234D-9473-27324367A55D}"/>
              </a:ext>
            </a:extLst>
          </p:cNvPr>
          <p:cNvSpPr txBox="1"/>
          <p:nvPr/>
        </p:nvSpPr>
        <p:spPr>
          <a:xfrm>
            <a:off x="384740" y="5093905"/>
            <a:ext cx="4970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big is this for the second iteration?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7F2E6-25C3-9F4E-B78A-AC97DC2755D1}"/>
              </a:ext>
            </a:extLst>
          </p:cNvPr>
          <p:cNvSpPr txBox="1"/>
          <p:nvPr/>
        </p:nvSpPr>
        <p:spPr>
          <a:xfrm>
            <a:off x="5371782" y="5032350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C1F5C3-3F84-4F4B-B06C-6A780C6D2424}"/>
              </a:ext>
            </a:extLst>
          </p:cNvPr>
          <p:cNvSpPr/>
          <p:nvPr/>
        </p:nvSpPr>
        <p:spPr>
          <a:xfrm>
            <a:off x="1439917" y="1870106"/>
            <a:ext cx="620110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E8933B-6B0E-B344-8DD9-56DC9176133D}"/>
              </a:ext>
            </a:extLst>
          </p:cNvPr>
          <p:cNvSpPr/>
          <p:nvPr/>
        </p:nvSpPr>
        <p:spPr>
          <a:xfrm>
            <a:off x="2065537" y="1876887"/>
            <a:ext cx="4658165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C77AA5-7EE3-2940-BB3D-CF0B0A31D249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1 44 38  5 47  3 36 26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CF7E41-D5DF-F84B-B2C8-8F94EF3862F9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670D29E-7F81-EE4A-BA6D-CDA996FB8E1F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58FF65-AD8D-304C-90B2-3E9F0E6468A5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C2D7DF4-3C0E-E849-886D-B07BBCDF2D7E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EA39F9B-51F4-1641-8C9B-BFA6711CA9AE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CE0FD96-9A67-8544-9DDA-664B8F5B3757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3E25128-16A3-6F4D-B418-705A727B0EF1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298684E-F74F-F745-A1B2-405BD447642E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4AC8CA-B4B0-3D45-A0B4-60DEEECAFC9E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2977153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AB50B-E428-7E49-BE33-076A99AEC57D}"/>
              </a:ext>
            </a:extLst>
          </p:cNvPr>
          <p:cNvSpPr txBox="1"/>
          <p:nvPr/>
        </p:nvSpPr>
        <p:spPr>
          <a:xfrm>
            <a:off x="384740" y="4131359"/>
            <a:ext cx="3582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size_of_unsorted_array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EBFAF-C7D8-234D-9473-27324367A55D}"/>
              </a:ext>
            </a:extLst>
          </p:cNvPr>
          <p:cNvSpPr txBox="1"/>
          <p:nvPr/>
        </p:nvSpPr>
        <p:spPr>
          <a:xfrm>
            <a:off x="384740" y="5093905"/>
            <a:ext cx="4970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big is this for the second iteration?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8CCAEC-82A2-3F40-A5E7-B15FB52D79B5}"/>
              </a:ext>
            </a:extLst>
          </p:cNvPr>
          <p:cNvSpPr txBox="1"/>
          <p:nvPr/>
        </p:nvSpPr>
        <p:spPr>
          <a:xfrm>
            <a:off x="1439918" y="1870841"/>
            <a:ext cx="52439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1  3   5  3847 4436 26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B30C5D-0D48-5D4E-89A1-347391B7BA70}"/>
              </a:ext>
            </a:extLst>
          </p:cNvPr>
          <p:cNvSpPr/>
          <p:nvPr/>
        </p:nvSpPr>
        <p:spPr>
          <a:xfrm>
            <a:off x="1439916" y="1870106"/>
            <a:ext cx="1975947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5819383-5B0C-8C4B-98C9-E1E2E36E303F}"/>
              </a:ext>
            </a:extLst>
          </p:cNvPr>
          <p:cNvSpPr/>
          <p:nvPr/>
        </p:nvSpPr>
        <p:spPr>
          <a:xfrm>
            <a:off x="3434031" y="1876887"/>
            <a:ext cx="3249799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1F302F2-93B0-6D4D-B51F-B9658037240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359345-6C05-B645-9411-B6DFD570FC1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189E11D-99C6-844D-ADD2-4488BD6027AF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00D36F1-7F0E-BC40-8C21-23F9DDA3F5E6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A16ED27-B806-0A41-AD8D-F796A7D6D8C9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01543BF-7AB9-0C4E-B4EC-1A7F7E363833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55D76B-EF58-F645-9BCE-EE6D2FB8A7C4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11C4F63-9A65-FE40-920F-DF3EC7AC852F}"/>
              </a:ext>
            </a:extLst>
          </p:cNvPr>
          <p:cNvSpPr txBox="1"/>
          <p:nvPr/>
        </p:nvSpPr>
        <p:spPr>
          <a:xfrm>
            <a:off x="4171277" y="2721801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DC1B118-8934-8848-9AFE-5C811960BC96}"/>
              </a:ext>
            </a:extLst>
          </p:cNvPr>
          <p:cNvSpPr txBox="1"/>
          <p:nvPr/>
        </p:nvSpPr>
        <p:spPr>
          <a:xfrm>
            <a:off x="1936760" y="2767233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81937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AB50B-E428-7E49-BE33-076A99AEC57D}"/>
              </a:ext>
            </a:extLst>
          </p:cNvPr>
          <p:cNvSpPr txBox="1"/>
          <p:nvPr/>
        </p:nvSpPr>
        <p:spPr>
          <a:xfrm>
            <a:off x="384740" y="4131359"/>
            <a:ext cx="3582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size_of_unsorted_array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EBFAF-C7D8-234D-9473-27324367A55D}"/>
              </a:ext>
            </a:extLst>
          </p:cNvPr>
          <p:cNvSpPr txBox="1"/>
          <p:nvPr/>
        </p:nvSpPr>
        <p:spPr>
          <a:xfrm>
            <a:off x="384740" y="5093905"/>
            <a:ext cx="4970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big is this for the second iteration?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7F2E6-25C3-9F4E-B78A-AC97DC2755D1}"/>
              </a:ext>
            </a:extLst>
          </p:cNvPr>
          <p:cNvSpPr txBox="1"/>
          <p:nvPr/>
        </p:nvSpPr>
        <p:spPr>
          <a:xfrm>
            <a:off x="5371782" y="5032350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5BC993-F364-AA40-8FAE-37C2222DDD4B}"/>
              </a:ext>
            </a:extLst>
          </p:cNvPr>
          <p:cNvSpPr txBox="1"/>
          <p:nvPr/>
        </p:nvSpPr>
        <p:spPr>
          <a:xfrm>
            <a:off x="1439918" y="1870841"/>
            <a:ext cx="52439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1  3   5  3847 4436 26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B895F1-821E-D643-96D4-8C1CA9D46F52}"/>
              </a:ext>
            </a:extLst>
          </p:cNvPr>
          <p:cNvSpPr/>
          <p:nvPr/>
        </p:nvSpPr>
        <p:spPr>
          <a:xfrm>
            <a:off x="1439916" y="1870106"/>
            <a:ext cx="1975947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9462639-B27D-FE4A-8741-302BC52DCDC4}"/>
              </a:ext>
            </a:extLst>
          </p:cNvPr>
          <p:cNvSpPr/>
          <p:nvPr/>
        </p:nvSpPr>
        <p:spPr>
          <a:xfrm>
            <a:off x="3434031" y="1876887"/>
            <a:ext cx="3249799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1A8A64D-7B73-294F-8E96-35A3211D2AF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97C057-A2AC-A546-A7C4-D094436D08EE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4263E1E-C092-F34F-B57D-510EF292D701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C1AFD85-8710-A640-B16A-6DEABE9899B7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35BDFB2-97C0-CA42-91F2-30E380FFECEA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59956C2-7227-C146-A50B-AC66D31C5263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F05B2E5-F6B5-4C4D-9A29-829AD75412BA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3D03B8B-E357-3D46-BB87-11BD2DDA88A0}"/>
              </a:ext>
            </a:extLst>
          </p:cNvPr>
          <p:cNvSpPr txBox="1"/>
          <p:nvPr/>
        </p:nvSpPr>
        <p:spPr>
          <a:xfrm>
            <a:off x="4171277" y="2721801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660449-E126-644C-8B8C-586BA383C08C}"/>
              </a:ext>
            </a:extLst>
          </p:cNvPr>
          <p:cNvSpPr txBox="1"/>
          <p:nvPr/>
        </p:nvSpPr>
        <p:spPr>
          <a:xfrm>
            <a:off x="1936760" y="2767233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4182515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AB50B-E428-7E49-BE33-076A99AEC57D}"/>
              </a:ext>
            </a:extLst>
          </p:cNvPr>
          <p:cNvSpPr txBox="1"/>
          <p:nvPr/>
        </p:nvSpPr>
        <p:spPr>
          <a:xfrm>
            <a:off x="384740" y="4131359"/>
            <a:ext cx="3582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size_of_unsorted_array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EBFAF-C7D8-234D-9473-27324367A55D}"/>
              </a:ext>
            </a:extLst>
          </p:cNvPr>
          <p:cNvSpPr txBox="1"/>
          <p:nvPr/>
        </p:nvSpPr>
        <p:spPr>
          <a:xfrm>
            <a:off x="384740" y="5093905"/>
            <a:ext cx="4560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big is this for the last iteration?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5BC993-F364-AA40-8FAE-37C2222DDD4B}"/>
              </a:ext>
            </a:extLst>
          </p:cNvPr>
          <p:cNvSpPr txBox="1"/>
          <p:nvPr/>
        </p:nvSpPr>
        <p:spPr>
          <a:xfrm>
            <a:off x="1439918" y="1870841"/>
            <a:ext cx="52439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1  3   5  3847 4436 26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B895F1-821E-D643-96D4-8C1CA9D46F52}"/>
              </a:ext>
            </a:extLst>
          </p:cNvPr>
          <p:cNvSpPr/>
          <p:nvPr/>
        </p:nvSpPr>
        <p:spPr>
          <a:xfrm>
            <a:off x="1439916" y="1870106"/>
            <a:ext cx="1975947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9462639-B27D-FE4A-8741-302BC52DCDC4}"/>
              </a:ext>
            </a:extLst>
          </p:cNvPr>
          <p:cNvSpPr/>
          <p:nvPr/>
        </p:nvSpPr>
        <p:spPr>
          <a:xfrm>
            <a:off x="3434031" y="1876887"/>
            <a:ext cx="3249799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1A8A64D-7B73-294F-8E96-35A3211D2AF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97C057-A2AC-A546-A7C4-D094436D08EE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4263E1E-C092-F34F-B57D-510EF292D701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C1AFD85-8710-A640-B16A-6DEABE9899B7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35BDFB2-97C0-CA42-91F2-30E380FFECEA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59956C2-7227-C146-A50B-AC66D31C5263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F05B2E5-F6B5-4C4D-9A29-829AD75412BA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3D03B8B-E357-3D46-BB87-11BD2DDA88A0}"/>
              </a:ext>
            </a:extLst>
          </p:cNvPr>
          <p:cNvSpPr txBox="1"/>
          <p:nvPr/>
        </p:nvSpPr>
        <p:spPr>
          <a:xfrm>
            <a:off x="4171277" y="2721801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660449-E126-644C-8B8C-586BA383C08C}"/>
              </a:ext>
            </a:extLst>
          </p:cNvPr>
          <p:cNvSpPr txBox="1"/>
          <p:nvPr/>
        </p:nvSpPr>
        <p:spPr>
          <a:xfrm>
            <a:off x="1936760" y="2767233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1605655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AB50B-E428-7E49-BE33-076A99AEC57D}"/>
              </a:ext>
            </a:extLst>
          </p:cNvPr>
          <p:cNvSpPr txBox="1"/>
          <p:nvPr/>
        </p:nvSpPr>
        <p:spPr>
          <a:xfrm>
            <a:off x="384740" y="4131359"/>
            <a:ext cx="3582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size_of_unsorted_array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EBFAF-C7D8-234D-9473-27324367A55D}"/>
              </a:ext>
            </a:extLst>
          </p:cNvPr>
          <p:cNvSpPr txBox="1"/>
          <p:nvPr/>
        </p:nvSpPr>
        <p:spPr>
          <a:xfrm>
            <a:off x="384740" y="5093905"/>
            <a:ext cx="4560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big is this for the last iteration?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7F2E6-25C3-9F4E-B78A-AC97DC2755D1}"/>
              </a:ext>
            </a:extLst>
          </p:cNvPr>
          <p:cNvSpPr txBox="1"/>
          <p:nvPr/>
        </p:nvSpPr>
        <p:spPr>
          <a:xfrm>
            <a:off x="5371782" y="503235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5BC993-F364-AA40-8FAE-37C2222DDD4B}"/>
              </a:ext>
            </a:extLst>
          </p:cNvPr>
          <p:cNvSpPr txBox="1"/>
          <p:nvPr/>
        </p:nvSpPr>
        <p:spPr>
          <a:xfrm>
            <a:off x="1439918" y="1870841"/>
            <a:ext cx="52439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1  3   5  2636 3844 47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B895F1-821E-D643-96D4-8C1CA9D46F52}"/>
              </a:ext>
            </a:extLst>
          </p:cNvPr>
          <p:cNvSpPr/>
          <p:nvPr/>
        </p:nvSpPr>
        <p:spPr>
          <a:xfrm>
            <a:off x="1439916" y="1870106"/>
            <a:ext cx="4498425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9462639-B27D-FE4A-8741-302BC52DCDC4}"/>
              </a:ext>
            </a:extLst>
          </p:cNvPr>
          <p:cNvSpPr/>
          <p:nvPr/>
        </p:nvSpPr>
        <p:spPr>
          <a:xfrm>
            <a:off x="5947132" y="1870106"/>
            <a:ext cx="736697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1A8A64D-7B73-294F-8E96-35A3211D2AF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97C057-A2AC-A546-A7C4-D094436D08EE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4263E1E-C092-F34F-B57D-510EF292D701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C1AFD85-8710-A640-B16A-6DEABE9899B7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35BDFB2-97C0-CA42-91F2-30E380FFECEA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59956C2-7227-C146-A50B-AC66D31C5263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F05B2E5-F6B5-4C4D-9A29-829AD75412BA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3D03B8B-E357-3D46-BB87-11BD2DDA88A0}"/>
              </a:ext>
            </a:extLst>
          </p:cNvPr>
          <p:cNvSpPr txBox="1"/>
          <p:nvPr/>
        </p:nvSpPr>
        <p:spPr>
          <a:xfrm>
            <a:off x="4171277" y="2721801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660449-E126-644C-8B8C-586BA383C08C}"/>
              </a:ext>
            </a:extLst>
          </p:cNvPr>
          <p:cNvSpPr txBox="1"/>
          <p:nvPr/>
        </p:nvSpPr>
        <p:spPr>
          <a:xfrm>
            <a:off x="1936760" y="2767233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859952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6128EB-140D-D740-84ED-537EC287480A}"/>
              </a:ext>
            </a:extLst>
          </p:cNvPr>
          <p:cNvSpPr txBox="1">
            <a:spLocks/>
          </p:cNvSpPr>
          <p:nvPr/>
        </p:nvSpPr>
        <p:spPr>
          <a:xfrm>
            <a:off x="612648" y="3899338"/>
            <a:ext cx="8153400" cy="25855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/>
              <p:nvPr/>
            </p:nvSpPr>
            <p:spPr>
              <a:xfrm>
                <a:off x="1001486" y="2200177"/>
                <a:ext cx="6544164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𝑟𝑢𝑛𝑡𝑖𝑚𝑒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=1+2+3+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86" y="2200177"/>
                <a:ext cx="6544164" cy="1008225"/>
              </a:xfrm>
              <a:prstGeom prst="rect">
                <a:avLst/>
              </a:prstGeom>
              <a:blipFill>
                <a:blip r:embed="rId3"/>
                <a:stretch>
                  <a:fillRect l="-387" t="-122500" r="-8124" b="-18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761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6128EB-140D-D740-84ED-537EC287480A}"/>
              </a:ext>
            </a:extLst>
          </p:cNvPr>
          <p:cNvSpPr txBox="1">
            <a:spLocks/>
          </p:cNvSpPr>
          <p:nvPr/>
        </p:nvSpPr>
        <p:spPr>
          <a:xfrm>
            <a:off x="612648" y="3899338"/>
            <a:ext cx="8153400" cy="25855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/>
              <p:nvPr/>
            </p:nvSpPr>
            <p:spPr>
              <a:xfrm>
                <a:off x="1556657" y="2232834"/>
                <a:ext cx="2187202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𝑟𝑢𝑛𝑡𝑖𝑚𝑒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657" y="2232834"/>
                <a:ext cx="2187202" cy="1008225"/>
              </a:xfrm>
              <a:prstGeom prst="rect">
                <a:avLst/>
              </a:prstGeom>
              <a:blipFill>
                <a:blip r:embed="rId3"/>
                <a:stretch>
                  <a:fillRect l="-2312" t="-119753" r="-26012" b="-180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32CDC40-3F3D-F443-8453-51FE74878169}"/>
              </a:ext>
            </a:extLst>
          </p:cNvPr>
          <p:cNvSpPr txBox="1"/>
          <p:nvPr/>
        </p:nvSpPr>
        <p:spPr>
          <a:xfrm>
            <a:off x="4209400" y="2413780"/>
            <a:ext cx="362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80465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6128EB-140D-D740-84ED-537EC287480A}"/>
              </a:ext>
            </a:extLst>
          </p:cNvPr>
          <p:cNvSpPr txBox="1">
            <a:spLocks/>
          </p:cNvSpPr>
          <p:nvPr/>
        </p:nvSpPr>
        <p:spPr>
          <a:xfrm>
            <a:off x="612648" y="3899338"/>
            <a:ext cx="8153400" cy="25855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/>
              <p:nvPr/>
            </p:nvSpPr>
            <p:spPr>
              <a:xfrm>
                <a:off x="1556657" y="2232834"/>
                <a:ext cx="3743012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𝑟𝑢𝑛𝑡𝑖𝑚𝑒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657" y="2232834"/>
                <a:ext cx="3743012" cy="1008225"/>
              </a:xfrm>
              <a:prstGeom prst="rect">
                <a:avLst/>
              </a:prstGeom>
              <a:blipFill>
                <a:blip r:embed="rId3"/>
                <a:stretch>
                  <a:fillRect l="-1014" t="-119753" r="-2027" b="-180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25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A7DE4-78FC-9A46-B3DE-3B0CF1EE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FE622-ACB7-614F-AFB7-B043569359D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What sorting algorithms have you seen before?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If I gave you a deck of cards and asked you to sort it, how would you do it?</a:t>
            </a:r>
          </a:p>
        </p:txBody>
      </p:sp>
    </p:spTree>
    <p:extLst>
      <p:ext uri="{BB962C8B-B14F-4D97-AF65-F5344CB8AC3E}">
        <p14:creationId xmlns:p14="http://schemas.microsoft.com/office/powerpoint/2010/main" val="2434172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6128EB-140D-D740-84ED-537EC287480A}"/>
              </a:ext>
            </a:extLst>
          </p:cNvPr>
          <p:cNvSpPr txBox="1">
            <a:spLocks/>
          </p:cNvSpPr>
          <p:nvPr/>
        </p:nvSpPr>
        <p:spPr>
          <a:xfrm>
            <a:off x="612648" y="3899338"/>
            <a:ext cx="8153400" cy="25855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/>
              <p:nvPr/>
            </p:nvSpPr>
            <p:spPr>
              <a:xfrm>
                <a:off x="1556657" y="2232834"/>
                <a:ext cx="3743012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𝑟𝑢𝑛𝑡𝑖𝑚𝑒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657" y="2232834"/>
                <a:ext cx="3743012" cy="1008225"/>
              </a:xfrm>
              <a:prstGeom prst="rect">
                <a:avLst/>
              </a:prstGeom>
              <a:blipFill>
                <a:blip r:embed="rId3"/>
                <a:stretch>
                  <a:fillRect l="-1014" t="-119753" r="-2027" b="-180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57ECD28-2BD5-6346-B8E6-3AC07385A7BC}"/>
              </a:ext>
            </a:extLst>
          </p:cNvPr>
          <p:cNvSpPr txBox="1"/>
          <p:nvPr/>
        </p:nvSpPr>
        <p:spPr>
          <a:xfrm>
            <a:off x="5591885" y="2413780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O(?)</a:t>
            </a:r>
          </a:p>
        </p:txBody>
      </p:sp>
    </p:spTree>
    <p:extLst>
      <p:ext uri="{BB962C8B-B14F-4D97-AF65-F5344CB8AC3E}">
        <p14:creationId xmlns:p14="http://schemas.microsoft.com/office/powerpoint/2010/main" val="120580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Selection sort: overall runtime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6128EB-140D-D740-84ED-537EC287480A}"/>
              </a:ext>
            </a:extLst>
          </p:cNvPr>
          <p:cNvSpPr txBox="1">
            <a:spLocks/>
          </p:cNvSpPr>
          <p:nvPr/>
        </p:nvSpPr>
        <p:spPr>
          <a:xfrm>
            <a:off x="612648" y="3899338"/>
            <a:ext cx="8153400" cy="258554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/>
              <p:nvPr/>
            </p:nvSpPr>
            <p:spPr>
              <a:xfrm>
                <a:off x="1556657" y="2232834"/>
                <a:ext cx="3743012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𝑟𝑢𝑛𝑡𝑖𝑚𝑒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4805C9-8A4E-AF4D-AC3F-D78450262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657" y="2232834"/>
                <a:ext cx="3743012" cy="1008225"/>
              </a:xfrm>
              <a:prstGeom prst="rect">
                <a:avLst/>
              </a:prstGeom>
              <a:blipFill>
                <a:blip r:embed="rId3"/>
                <a:stretch>
                  <a:fillRect l="-1014" t="-119753" r="-2027" b="-180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57ECD28-2BD5-6346-B8E6-3AC07385A7BC}"/>
              </a:ext>
            </a:extLst>
          </p:cNvPr>
          <p:cNvSpPr txBox="1"/>
          <p:nvPr/>
        </p:nvSpPr>
        <p:spPr>
          <a:xfrm>
            <a:off x="5591885" y="2413780"/>
            <a:ext cx="1162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O(n</a:t>
            </a:r>
            <a:r>
              <a:rPr lang="en-US" sz="3600" baseline="30000" dirty="0">
                <a:solidFill>
                  <a:srgbClr val="0000FF"/>
                </a:solidFill>
              </a:rPr>
              <a:t>2</a:t>
            </a:r>
            <a:r>
              <a:rPr lang="en-US" sz="36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7458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129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1439917" y="1870106"/>
            <a:ext cx="620076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2060027" y="1876887"/>
            <a:ext cx="4663676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5514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219532" y="276723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1439916" y="1870106"/>
            <a:ext cx="1297955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2737909" y="1876887"/>
            <a:ext cx="398579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075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3 38 44  5 47  1 36 26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1439916" y="1870106"/>
            <a:ext cx="1975948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3426371" y="1876887"/>
            <a:ext cx="3297331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954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3 38 44  5 47  1 36 26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009699" y="1876887"/>
            <a:ext cx="271400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5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3 38 44  5 47  1 36 26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009699" y="1876887"/>
            <a:ext cx="271400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EA2F7B-9730-4C47-BB0E-03B91A189EFB}"/>
              </a:ext>
            </a:extLst>
          </p:cNvPr>
          <p:cNvSpPr txBox="1"/>
          <p:nvPr/>
        </p:nvSpPr>
        <p:spPr>
          <a:xfrm>
            <a:off x="5759708" y="3037159"/>
            <a:ext cx="2985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5 in the correct spot?</a:t>
            </a:r>
          </a:p>
        </p:txBody>
      </p:sp>
    </p:spTree>
    <p:extLst>
      <p:ext uri="{BB962C8B-B14F-4D97-AF65-F5344CB8AC3E}">
        <p14:creationId xmlns:p14="http://schemas.microsoft.com/office/powerpoint/2010/main" val="37794192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42488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3 38  5  44 47  1 36 26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3437650" y="1863020"/>
            <a:ext cx="593065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009699" y="1876887"/>
            <a:ext cx="271400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91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42488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3 38  5  44 47  1 36 26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3437650" y="1863020"/>
            <a:ext cx="593065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009699" y="1876887"/>
            <a:ext cx="271400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2CAB7F-000D-A247-8A07-9979E5D6AFCC}"/>
              </a:ext>
            </a:extLst>
          </p:cNvPr>
          <p:cNvSpPr txBox="1"/>
          <p:nvPr/>
        </p:nvSpPr>
        <p:spPr>
          <a:xfrm>
            <a:off x="5759708" y="3037159"/>
            <a:ext cx="2985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5 in the correct spot?</a:t>
            </a:r>
          </a:p>
        </p:txBody>
      </p:sp>
    </p:spTree>
    <p:extLst>
      <p:ext uri="{BB962C8B-B14F-4D97-AF65-F5344CB8AC3E}">
        <p14:creationId xmlns:p14="http://schemas.microsoft.com/office/powerpoint/2010/main" val="138352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B46C8-05D2-C44F-B5C3-DA57C952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65292-3A28-D945-BC93-35B043A740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3419" y="1643743"/>
            <a:ext cx="3175581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Adaptive heapsort</a:t>
            </a:r>
          </a:p>
          <a:p>
            <a:pPr marL="0" indent="0">
              <a:buNone/>
            </a:pPr>
            <a:r>
              <a:rPr lang="en-US" dirty="0" err="1"/>
              <a:t>Bitonic</a:t>
            </a:r>
            <a:r>
              <a:rPr lang="en-US" dirty="0"/>
              <a:t> sorter</a:t>
            </a:r>
          </a:p>
          <a:p>
            <a:pPr marL="0" indent="0">
              <a:buNone/>
            </a:pPr>
            <a:r>
              <a:rPr lang="en-US" dirty="0"/>
              <a:t>Block sort</a:t>
            </a:r>
          </a:p>
          <a:p>
            <a:pPr marL="0" indent="0">
              <a:buNone/>
            </a:pPr>
            <a:r>
              <a:rPr lang="en-US" dirty="0"/>
              <a:t>Bubble sort</a:t>
            </a:r>
          </a:p>
          <a:p>
            <a:pPr marL="0" indent="0">
              <a:buNone/>
            </a:pPr>
            <a:r>
              <a:rPr lang="en-US" dirty="0"/>
              <a:t>Bucket sort</a:t>
            </a:r>
          </a:p>
          <a:p>
            <a:pPr marL="0" indent="0">
              <a:buNone/>
            </a:pPr>
            <a:r>
              <a:rPr lang="en-US" dirty="0"/>
              <a:t>Cascade </a:t>
            </a:r>
            <a:r>
              <a:rPr lang="en-US" dirty="0" err="1"/>
              <a:t>mergsort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Cocktail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53DA3F-254A-2341-8FD3-B8B4CBF54DB7}"/>
              </a:ext>
            </a:extLst>
          </p:cNvPr>
          <p:cNvSpPr txBox="1">
            <a:spLocks/>
          </p:cNvSpPr>
          <p:nvPr/>
        </p:nvSpPr>
        <p:spPr>
          <a:xfrm>
            <a:off x="3334076" y="1643743"/>
            <a:ext cx="3175581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Comb sort</a:t>
            </a:r>
          </a:p>
          <a:p>
            <a:pPr marL="0" indent="0">
              <a:buFont typeface="Wingdings"/>
              <a:buNone/>
            </a:pPr>
            <a:r>
              <a:rPr lang="en-US" dirty="0" err="1"/>
              <a:t>Flashsort</a:t>
            </a:r>
            <a:endParaRPr lang="en-US" dirty="0"/>
          </a:p>
          <a:p>
            <a:pPr marL="0" indent="0">
              <a:buFont typeface="Wingdings"/>
              <a:buNone/>
            </a:pPr>
            <a:r>
              <a:rPr lang="en-US" dirty="0"/>
              <a:t>Gnome sort</a:t>
            </a:r>
          </a:p>
          <a:p>
            <a:pPr marL="0" indent="0">
              <a:buFont typeface="Wingdings"/>
              <a:buNone/>
            </a:pPr>
            <a:r>
              <a:rPr lang="en-US" b="1" dirty="0"/>
              <a:t>Heapsort</a:t>
            </a:r>
          </a:p>
          <a:p>
            <a:pPr marL="0" indent="0">
              <a:buFont typeface="Wingdings"/>
              <a:buNone/>
            </a:pPr>
            <a:r>
              <a:rPr lang="en-US" b="1" dirty="0"/>
              <a:t>Insertion sort</a:t>
            </a:r>
          </a:p>
          <a:p>
            <a:pPr marL="0" indent="0">
              <a:buFont typeface="Wingdings"/>
              <a:buNone/>
            </a:pPr>
            <a:r>
              <a:rPr lang="en-US" dirty="0"/>
              <a:t>Library sort</a:t>
            </a:r>
          </a:p>
          <a:p>
            <a:pPr marL="0" indent="0">
              <a:buFont typeface="Wingdings"/>
              <a:buNone/>
            </a:pPr>
            <a:r>
              <a:rPr lang="en-US" b="1" dirty="0" err="1"/>
              <a:t>Mergesort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DDFA52-B07D-7346-A68C-DEA13E391921}"/>
              </a:ext>
            </a:extLst>
          </p:cNvPr>
          <p:cNvSpPr txBox="1">
            <a:spLocks/>
          </p:cNvSpPr>
          <p:nvPr/>
        </p:nvSpPr>
        <p:spPr>
          <a:xfrm>
            <a:off x="5805133" y="1643743"/>
            <a:ext cx="3175581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Pancake sort</a:t>
            </a:r>
          </a:p>
          <a:p>
            <a:pPr marL="0" indent="0">
              <a:buFont typeface="Wingdings"/>
              <a:buNone/>
            </a:pPr>
            <a:r>
              <a:rPr lang="en-US" b="1" dirty="0"/>
              <a:t>Quicksort</a:t>
            </a:r>
          </a:p>
          <a:p>
            <a:pPr marL="0" indent="0">
              <a:buFont typeface="Wingdings"/>
              <a:buNone/>
            </a:pPr>
            <a:r>
              <a:rPr lang="en-US" dirty="0"/>
              <a:t>Radix sort</a:t>
            </a:r>
          </a:p>
          <a:p>
            <a:pPr marL="0" indent="0">
              <a:buFont typeface="Wingdings"/>
              <a:buNone/>
            </a:pPr>
            <a:r>
              <a:rPr lang="en-US" b="1" dirty="0"/>
              <a:t>Selection sort</a:t>
            </a:r>
          </a:p>
          <a:p>
            <a:pPr marL="0" indent="0">
              <a:buFont typeface="Wingdings"/>
              <a:buNone/>
            </a:pPr>
            <a:r>
              <a:rPr lang="en-US" dirty="0"/>
              <a:t>Shell sort</a:t>
            </a:r>
          </a:p>
          <a:p>
            <a:pPr marL="0" indent="0">
              <a:buFont typeface="Wingdings"/>
              <a:buNone/>
            </a:pPr>
            <a:r>
              <a:rPr lang="en-US" dirty="0"/>
              <a:t>Spaghetti sort</a:t>
            </a:r>
          </a:p>
          <a:p>
            <a:pPr marL="0" indent="0">
              <a:buFont typeface="Wingdings"/>
              <a:buNone/>
            </a:pPr>
            <a:r>
              <a:rPr lang="en-US" b="1" dirty="0" err="1"/>
              <a:t>Treesort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0095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3  5  38 4447  1 36 26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2737914" y="1863020"/>
            <a:ext cx="1292802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009699" y="1876887"/>
            <a:ext cx="271400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776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3  5  38 4447  1 36 26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2737914" y="1863020"/>
            <a:ext cx="1292802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009699" y="1876887"/>
            <a:ext cx="271400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60CC2C-2C37-AE40-86E6-23D9778E6CC8}"/>
              </a:ext>
            </a:extLst>
          </p:cNvPr>
          <p:cNvSpPr txBox="1"/>
          <p:nvPr/>
        </p:nvSpPr>
        <p:spPr>
          <a:xfrm>
            <a:off x="5759708" y="3037159"/>
            <a:ext cx="2985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5 in the correct spot?</a:t>
            </a:r>
          </a:p>
        </p:txBody>
      </p:sp>
    </p:spTree>
    <p:extLst>
      <p:ext uri="{BB962C8B-B14F-4D97-AF65-F5344CB8AC3E}">
        <p14:creationId xmlns:p14="http://schemas.microsoft.com/office/powerpoint/2010/main" val="36472555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3  5  38 4447  1 36 26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1439892" y="1876887"/>
            <a:ext cx="2580281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009699" y="1876887"/>
            <a:ext cx="271400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27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3  5  38 4447  1 36 26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1439892" y="1876887"/>
            <a:ext cx="3258163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698089" y="1876887"/>
            <a:ext cx="202561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812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3  5  38 4447  1 36 26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1439892" y="1876887"/>
            <a:ext cx="3258163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4698089" y="1876887"/>
            <a:ext cx="2025613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90BEFB-BF00-B540-A173-6816C2FA5451}"/>
              </a:ext>
            </a:extLst>
          </p:cNvPr>
          <p:cNvSpPr txBox="1"/>
          <p:nvPr/>
        </p:nvSpPr>
        <p:spPr>
          <a:xfrm>
            <a:off x="6022783" y="3059668"/>
            <a:ext cx="2226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 that fast or slow?</a:t>
            </a:r>
          </a:p>
        </p:txBody>
      </p:sp>
    </p:spTree>
    <p:extLst>
      <p:ext uri="{BB962C8B-B14F-4D97-AF65-F5344CB8AC3E}">
        <p14:creationId xmlns:p14="http://schemas.microsoft.com/office/powerpoint/2010/main" val="22126776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8" y="1870841"/>
            <a:ext cx="528378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1  3   5  3844 4736 26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1439892" y="1876887"/>
            <a:ext cx="3851998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5291890" y="1876887"/>
            <a:ext cx="1431812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492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556-7E74-6D44-9766-7F64CBD2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7FC092-9D08-8543-AB49-834305289FB5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C3CA7-D3A3-284D-B9B2-33A73CD12C50}"/>
              </a:ext>
            </a:extLst>
          </p:cNvPr>
          <p:cNvSpPr txBox="1"/>
          <p:nvPr/>
        </p:nvSpPr>
        <p:spPr>
          <a:xfrm>
            <a:off x="1439918" y="1870841"/>
            <a:ext cx="528378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 1  3   5  3844 4736 26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8E0D9E-6E7C-F64E-B049-CAC6F662C812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27DC5A6-E9AF-C745-A7DF-BF4CF224DE7C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41A30C2-D66F-334B-BADA-60588F6B9F7C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C003FB-7A13-DF40-899D-452F8D76A038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29F82F-E384-2B41-A57E-89C76225F076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AB8D91-E589-D24F-9EA4-756C92F04B28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9C2466-15D2-8448-ADCC-C89F12924E9D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0E6666-C8FA-504A-BD38-73BC4B70EBCF}"/>
              </a:ext>
            </a:extLst>
          </p:cNvPr>
          <p:cNvSpPr txBox="1"/>
          <p:nvPr/>
        </p:nvSpPr>
        <p:spPr>
          <a:xfrm>
            <a:off x="3917365" y="2747754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86971B-7A81-4042-9DCE-AA7DBF8F56BD}"/>
              </a:ext>
            </a:extLst>
          </p:cNvPr>
          <p:cNvSpPr txBox="1"/>
          <p:nvPr/>
        </p:nvSpPr>
        <p:spPr>
          <a:xfrm>
            <a:off x="1568898" y="2802152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DF37A-4283-B343-862A-ADB5CC7BE9C6}"/>
              </a:ext>
            </a:extLst>
          </p:cNvPr>
          <p:cNvSpPr/>
          <p:nvPr/>
        </p:nvSpPr>
        <p:spPr>
          <a:xfrm>
            <a:off x="1439892" y="1876887"/>
            <a:ext cx="3851998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E66E58-A765-964B-896D-092E3024F187}"/>
              </a:ext>
            </a:extLst>
          </p:cNvPr>
          <p:cNvSpPr/>
          <p:nvPr/>
        </p:nvSpPr>
        <p:spPr>
          <a:xfrm>
            <a:off x="5291890" y="1876887"/>
            <a:ext cx="1431812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BBE25B-5D93-1D4A-A5C3-7C653F426A3D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7E26FDF-F00F-D74C-953F-322D1C0024B7}"/>
              </a:ext>
            </a:extLst>
          </p:cNvPr>
          <p:cNvSpPr txBox="1"/>
          <p:nvPr/>
        </p:nvSpPr>
        <p:spPr>
          <a:xfrm>
            <a:off x="4713514" y="3156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8FA739-FA67-2E43-8DD6-5C047F3D8EBE}"/>
              </a:ext>
            </a:extLst>
          </p:cNvPr>
          <p:cNvSpPr txBox="1"/>
          <p:nvPr/>
        </p:nvSpPr>
        <p:spPr>
          <a:xfrm>
            <a:off x="6022783" y="3059668"/>
            <a:ext cx="2226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 that fast or slow?</a:t>
            </a:r>
          </a:p>
        </p:txBody>
      </p:sp>
    </p:spTree>
    <p:extLst>
      <p:ext uri="{BB962C8B-B14F-4D97-AF65-F5344CB8AC3E}">
        <p14:creationId xmlns:p14="http://schemas.microsoft.com/office/powerpoint/2010/main" val="11594663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Running time to find the correct spot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230A-0DFF-8942-9E06-CFD7CA61A0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0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Best case?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Worst case?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Average case?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617583-E6C8-C74A-B601-300F278D6DFF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</p:spTree>
    <p:extLst>
      <p:ext uri="{BB962C8B-B14F-4D97-AF65-F5344CB8AC3E}">
        <p14:creationId xmlns:p14="http://schemas.microsoft.com/office/powerpoint/2010/main" val="12782185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Running time to find the correct spot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230A-0DFF-8942-9E06-CFD7CA61A0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0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Best case: O(1), it’s larger than any element to the left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Worst case: </a:t>
            </a:r>
            <a:r>
              <a:rPr lang="en-US" sz="2000" dirty="0" err="1">
                <a:solidFill>
                  <a:srgbClr val="0000FF"/>
                </a:solidFill>
              </a:rPr>
              <a:t>size_sorted_part</a:t>
            </a:r>
            <a:r>
              <a:rPr lang="en-US" sz="2000" dirty="0">
                <a:solidFill>
                  <a:srgbClr val="0000FF"/>
                </a:solidFill>
              </a:rPr>
              <a:t>, it’s smaller than any element to the left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Average case: </a:t>
            </a:r>
            <a:r>
              <a:rPr lang="en-US" sz="2000" dirty="0" err="1">
                <a:solidFill>
                  <a:srgbClr val="0000FF"/>
                </a:solidFill>
              </a:rPr>
              <a:t>size_sorted_part</a:t>
            </a:r>
            <a:r>
              <a:rPr lang="en-US" sz="2000" dirty="0">
                <a:solidFill>
                  <a:srgbClr val="0000FF"/>
                </a:solidFill>
              </a:rPr>
              <a:t>/2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617583-E6C8-C74A-B601-300F278D6DFF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</p:spTree>
    <p:extLst>
      <p:ext uri="{BB962C8B-B14F-4D97-AF65-F5344CB8AC3E}">
        <p14:creationId xmlns:p14="http://schemas.microsoft.com/office/powerpoint/2010/main" val="3969151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Insertion sort: overall runtime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617583-E6C8-C74A-B601-300F278D6DFF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7E05BB-EBFE-BB4F-9F8E-D97D865FDA1D}"/>
              </a:ext>
            </a:extLst>
          </p:cNvPr>
          <p:cNvSpPr txBox="1">
            <a:spLocks/>
          </p:cNvSpPr>
          <p:nvPr/>
        </p:nvSpPr>
        <p:spPr>
          <a:xfrm>
            <a:off x="612648" y="1600200"/>
            <a:ext cx="8153400" cy="200297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 dirty="0">
                <a:solidFill>
                  <a:srgbClr val="FF0000"/>
                </a:solidFill>
              </a:rPr>
              <a:t>Best case? When does this happen?</a:t>
            </a:r>
          </a:p>
          <a:p>
            <a:pPr marL="0" indent="0">
              <a:buFont typeface="Wingdings"/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sz="2000" dirty="0">
                <a:solidFill>
                  <a:srgbClr val="FF0000"/>
                </a:solidFill>
              </a:rPr>
              <a:t>Worst case? When does this happen?</a:t>
            </a:r>
          </a:p>
          <a:p>
            <a:pPr marL="0" indent="0">
              <a:buFont typeface="Wingdings"/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r>
              <a:rPr lang="en-US" sz="2000" dirty="0">
                <a:solidFill>
                  <a:srgbClr val="FF0000"/>
                </a:solidFill>
              </a:rPr>
              <a:t>Average case?</a:t>
            </a:r>
          </a:p>
        </p:txBody>
      </p:sp>
    </p:spTree>
    <p:extLst>
      <p:ext uri="{BB962C8B-B14F-4D97-AF65-F5344CB8AC3E}">
        <p14:creationId xmlns:p14="http://schemas.microsoft.com/office/powerpoint/2010/main" val="3169752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D1E46-4CF3-7A40-93D6-CDA010311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96F8F-59EA-8F45-86AB-A50B76E6B35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Divide the data into two parts: sorted and unsorted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098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6932-95DF-D940-97A5-CBFC1300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2" y="217714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/>
              <a:t>Overall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1230A-0DFF-8942-9E06-CFD7CA61A0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02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Best case: O(n), the array is already sorted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Worst case: O(n</a:t>
            </a:r>
            <a:r>
              <a:rPr lang="en-US" sz="2000" baseline="30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), the array is reverse sorted (same sum as before)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Average case: O(n</a:t>
            </a:r>
            <a:r>
              <a:rPr lang="en-US" sz="2000" baseline="30000" dirty="0">
                <a:solidFill>
                  <a:srgbClr val="0000FF"/>
                </a:solidFill>
              </a:rPr>
              <a:t>2</a:t>
            </a:r>
            <a:r>
              <a:rPr lang="en-US" sz="2000" dirty="0">
                <a:solidFill>
                  <a:srgbClr val="0000FF"/>
                </a:solidFill>
              </a:rPr>
              <a:t>), n iterations and still have to move n/2 entries on average</a:t>
            </a:r>
            <a:endParaRPr lang="en-US" sz="2000" baseline="30000" dirty="0">
              <a:solidFill>
                <a:srgbClr val="0000F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8537E5-1AB6-404B-9BF2-F94F67F4B0D2}"/>
              </a:ext>
            </a:extLst>
          </p:cNvPr>
          <p:cNvSpPr txBox="1">
            <a:spLocks/>
          </p:cNvSpPr>
          <p:nvPr/>
        </p:nvSpPr>
        <p:spPr>
          <a:xfrm>
            <a:off x="217714" y="3899338"/>
            <a:ext cx="8784772" cy="258554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/>
              <a:t>Divide the array into two parts: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left part: left elements in sorted order</a:t>
            </a:r>
          </a:p>
          <a:p>
            <a:pPr marL="0" indent="0">
              <a:buFont typeface="Wingdings"/>
              <a:buNone/>
            </a:pPr>
            <a:r>
              <a:rPr lang="en-US" sz="2400" dirty="0"/>
              <a:t>right part: right elements in unsorted order</a:t>
            </a:r>
          </a:p>
          <a:p>
            <a:pPr marL="0" indent="0">
              <a:buFont typeface="Wingdings"/>
              <a:buNone/>
            </a:pPr>
            <a:endParaRPr lang="en-US" sz="2400" dirty="0"/>
          </a:p>
          <a:p>
            <a:pPr marL="0" indent="0">
              <a:buFont typeface="Wingdings"/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Look at the next element in the unsorted part</a:t>
            </a:r>
          </a:p>
          <a:p>
            <a:r>
              <a:rPr lang="en-US" sz="2400" dirty="0"/>
              <a:t>Find the correct location in the sorted part (by sliding each item right one at a time)</a:t>
            </a:r>
          </a:p>
          <a:p>
            <a:r>
              <a:rPr lang="en-US" sz="2400" dirty="0"/>
              <a:t>The sorted array is now one element larger</a:t>
            </a:r>
          </a:p>
        </p:txBody>
      </p:sp>
    </p:spTree>
    <p:extLst>
      <p:ext uri="{BB962C8B-B14F-4D97-AF65-F5344CB8AC3E}">
        <p14:creationId xmlns:p14="http://schemas.microsoft.com/office/powerpoint/2010/main" val="70383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Repeat:</a:t>
            </a:r>
          </a:p>
          <a:p>
            <a:r>
              <a:rPr lang="en-US" dirty="0"/>
              <a:t>Find the smallest element in the unsorted part</a:t>
            </a:r>
          </a:p>
          <a:p>
            <a:r>
              <a:rPr lang="en-US" dirty="0"/>
              <a:t>Swap it with the leftmost element of the unsorted array</a:t>
            </a:r>
          </a:p>
          <a:p>
            <a:r>
              <a:rPr lang="en-US" dirty="0"/>
              <a:t>The sorted array is now one element larger</a:t>
            </a:r>
          </a:p>
        </p:txBody>
      </p:sp>
    </p:spTree>
    <p:extLst>
      <p:ext uri="{BB962C8B-B14F-4D97-AF65-F5344CB8AC3E}">
        <p14:creationId xmlns:p14="http://schemas.microsoft.com/office/powerpoint/2010/main" val="65808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7" y="1870106"/>
            <a:ext cx="110353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1550271" y="1876887"/>
            <a:ext cx="5173432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7" y="1870106"/>
            <a:ext cx="110353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1550271" y="1876887"/>
            <a:ext cx="5173432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1C8D9C-CCD4-7E4B-B01B-2EDBA0F5F52F}"/>
              </a:ext>
            </a:extLst>
          </p:cNvPr>
          <p:cNvSpPr txBox="1"/>
          <p:nvPr/>
        </p:nvSpPr>
        <p:spPr>
          <a:xfrm>
            <a:off x="6395258" y="2895600"/>
            <a:ext cx="1680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Smallest?</a:t>
            </a:r>
          </a:p>
        </p:txBody>
      </p:sp>
    </p:spTree>
    <p:extLst>
      <p:ext uri="{BB962C8B-B14F-4D97-AF65-F5344CB8AC3E}">
        <p14:creationId xmlns:p14="http://schemas.microsoft.com/office/powerpoint/2010/main" val="121865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549C-F1D5-6940-BD5B-B7AD8786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9257-64D0-604E-8910-43E00CB01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899338"/>
            <a:ext cx="8153400" cy="2585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Divide the array into two parts: a sorted part on the left and an unsorted part on the right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Repeat:</a:t>
            </a:r>
          </a:p>
          <a:p>
            <a:r>
              <a:rPr lang="en-US" sz="2400" dirty="0"/>
              <a:t>Find the smallest element in the unsorted part</a:t>
            </a:r>
          </a:p>
          <a:p>
            <a:r>
              <a:rPr lang="en-US" sz="2400" dirty="0"/>
              <a:t>Swap it with the leftmost element of the unsorted array</a:t>
            </a:r>
          </a:p>
          <a:p>
            <a:r>
              <a:rPr lang="en-US" sz="2400" dirty="0"/>
              <a:t>The sorted array is now one element larger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B03A12-1700-4049-B649-FB7BE36895B7}"/>
              </a:ext>
            </a:extLst>
          </p:cNvPr>
          <p:cNvSpPr txBox="1"/>
          <p:nvPr/>
        </p:nvSpPr>
        <p:spPr>
          <a:xfrm>
            <a:off x="1439917" y="1870841"/>
            <a:ext cx="528381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 3 44 38  5 47  1 36 26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DFEBF-7519-2546-8A8F-FE4A167D77B3}"/>
              </a:ext>
            </a:extLst>
          </p:cNvPr>
          <p:cNvCxnSpPr/>
          <p:nvPr/>
        </p:nvCxnSpPr>
        <p:spPr>
          <a:xfrm>
            <a:off x="2060027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2BF3D-110A-AC4F-8792-077AC4BE2DEB}"/>
              </a:ext>
            </a:extLst>
          </p:cNvPr>
          <p:cNvCxnSpPr/>
          <p:nvPr/>
        </p:nvCxnSpPr>
        <p:spPr>
          <a:xfrm>
            <a:off x="2737944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6F59C0-A3BD-8841-B837-B72DC786C0E9}"/>
              </a:ext>
            </a:extLst>
          </p:cNvPr>
          <p:cNvCxnSpPr/>
          <p:nvPr/>
        </p:nvCxnSpPr>
        <p:spPr>
          <a:xfrm>
            <a:off x="3426371" y="1870841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F474A7-5A7E-0B44-8035-DC5847211010}"/>
              </a:ext>
            </a:extLst>
          </p:cNvPr>
          <p:cNvCxnSpPr/>
          <p:nvPr/>
        </p:nvCxnSpPr>
        <p:spPr>
          <a:xfrm>
            <a:off x="4020207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D26E98-CC15-694D-BFB9-B31635ED157F}"/>
              </a:ext>
            </a:extLst>
          </p:cNvPr>
          <p:cNvCxnSpPr/>
          <p:nvPr/>
        </p:nvCxnSpPr>
        <p:spPr>
          <a:xfrm>
            <a:off x="4698124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202AED-D9D7-0846-9188-4BAD612AFDE4}"/>
              </a:ext>
            </a:extLst>
          </p:cNvPr>
          <p:cNvCxnSpPr/>
          <p:nvPr/>
        </p:nvCxnSpPr>
        <p:spPr>
          <a:xfrm>
            <a:off x="5302468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FA3D6A-6402-724F-9404-CA4058C143F2}"/>
              </a:ext>
            </a:extLst>
          </p:cNvPr>
          <p:cNvCxnSpPr/>
          <p:nvPr/>
        </p:nvCxnSpPr>
        <p:spPr>
          <a:xfrm>
            <a:off x="5938343" y="1870106"/>
            <a:ext cx="0" cy="70788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99AF52F-6A6A-744E-B0DE-23BEEBEE7524}"/>
              </a:ext>
            </a:extLst>
          </p:cNvPr>
          <p:cNvSpPr txBox="1"/>
          <p:nvPr/>
        </p:nvSpPr>
        <p:spPr>
          <a:xfrm>
            <a:off x="2124763" y="2768703"/>
            <a:ext cx="1309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unsorted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682419-33DC-FF41-BDA3-6620104341FB}"/>
              </a:ext>
            </a:extLst>
          </p:cNvPr>
          <p:cNvSpPr txBox="1"/>
          <p:nvPr/>
        </p:nvSpPr>
        <p:spPr>
          <a:xfrm>
            <a:off x="1068474" y="2784469"/>
            <a:ext cx="982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sorted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070EB5-3A18-274C-86B1-54BD51F597BB}"/>
              </a:ext>
            </a:extLst>
          </p:cNvPr>
          <p:cNvCxnSpPr/>
          <p:nvPr/>
        </p:nvCxnSpPr>
        <p:spPr>
          <a:xfrm>
            <a:off x="612648" y="3531476"/>
            <a:ext cx="7921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748F0-D4E6-7B47-9304-0ECA3B3D93BB}"/>
              </a:ext>
            </a:extLst>
          </p:cNvPr>
          <p:cNvSpPr/>
          <p:nvPr/>
        </p:nvSpPr>
        <p:spPr>
          <a:xfrm>
            <a:off x="1439917" y="1870106"/>
            <a:ext cx="110353" cy="707886"/>
          </a:xfrm>
          <a:prstGeom prst="rect">
            <a:avLst/>
          </a:prstGeom>
          <a:solidFill>
            <a:srgbClr val="00B05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3F8D62-F449-7247-8D21-0688E23B5264}"/>
              </a:ext>
            </a:extLst>
          </p:cNvPr>
          <p:cNvSpPr/>
          <p:nvPr/>
        </p:nvSpPr>
        <p:spPr>
          <a:xfrm>
            <a:off x="1550271" y="1876887"/>
            <a:ext cx="5173432" cy="707886"/>
          </a:xfrm>
          <a:prstGeom prst="rect">
            <a:avLst/>
          </a:prstGeom>
          <a:solidFill>
            <a:srgbClr val="FF0000">
              <a:alpha val="31373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F008DE-7289-4849-84F7-3A8E91ACADFE}"/>
              </a:ext>
            </a:extLst>
          </p:cNvPr>
          <p:cNvSpPr/>
          <p:nvPr/>
        </p:nvSpPr>
        <p:spPr>
          <a:xfrm>
            <a:off x="4698124" y="1702676"/>
            <a:ext cx="604344" cy="108179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17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10913</TotalTime>
  <Words>2969</Words>
  <Application>Microsoft Macintosh PowerPoint</Application>
  <PresentationFormat>On-screen Show (4:3)</PresentationFormat>
  <Paragraphs>519</Paragraphs>
  <Slides>50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Calibri</vt:lpstr>
      <vt:lpstr>Cambria Math</vt:lpstr>
      <vt:lpstr>Tw Cen MT</vt:lpstr>
      <vt:lpstr>Wingdings</vt:lpstr>
      <vt:lpstr>Wingdings 2</vt:lpstr>
      <vt:lpstr>Median</vt:lpstr>
      <vt:lpstr>sorting basics</vt:lpstr>
      <vt:lpstr>Admin</vt:lpstr>
      <vt:lpstr>Sorting</vt:lpstr>
      <vt:lpstr>Sorting algorithms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Selection sort</vt:lpstr>
      <vt:lpstr>Running time to find the smallest element</vt:lpstr>
      <vt:lpstr>Running time to find the smallest element</vt:lpstr>
      <vt:lpstr>Overall runtime</vt:lpstr>
      <vt:lpstr>Overall runtime</vt:lpstr>
      <vt:lpstr>Overall runtime</vt:lpstr>
      <vt:lpstr>Overall runtime</vt:lpstr>
      <vt:lpstr>Overall runtime</vt:lpstr>
      <vt:lpstr>Overall runtime</vt:lpstr>
      <vt:lpstr>Overall runtime</vt:lpstr>
      <vt:lpstr>Overall runtime</vt:lpstr>
      <vt:lpstr>Overall runtime</vt:lpstr>
      <vt:lpstr>Overall runtime</vt:lpstr>
      <vt:lpstr>Overall runtime</vt:lpstr>
      <vt:lpstr>Overall runtime</vt:lpstr>
      <vt:lpstr>Selection sort: overall runtime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Running time to find the correct spot</vt:lpstr>
      <vt:lpstr>Running time to find the correct spot</vt:lpstr>
      <vt:lpstr>Insertion sort: overall runtime</vt:lpstr>
      <vt:lpstr>Overall runtime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390</cp:revision>
  <cp:lastPrinted>2021-03-16T22:29:41Z</cp:lastPrinted>
  <dcterms:created xsi:type="dcterms:W3CDTF">2013-09-08T20:10:23Z</dcterms:created>
  <dcterms:modified xsi:type="dcterms:W3CDTF">2021-03-18T22:51:06Z</dcterms:modified>
</cp:coreProperties>
</file>