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2"/>
  </p:notesMasterIdLst>
  <p:sldIdLst>
    <p:sldId id="256" r:id="rId2"/>
    <p:sldId id="362" r:id="rId3"/>
    <p:sldId id="364" r:id="rId4"/>
    <p:sldId id="382" r:id="rId5"/>
    <p:sldId id="265" r:id="rId6"/>
    <p:sldId id="383" r:id="rId7"/>
    <p:sldId id="270" r:id="rId8"/>
    <p:sldId id="274" r:id="rId9"/>
    <p:sldId id="275" r:id="rId10"/>
    <p:sldId id="277" r:id="rId11"/>
    <p:sldId id="279" r:id="rId12"/>
    <p:sldId id="405" r:id="rId13"/>
    <p:sldId id="406" r:id="rId14"/>
    <p:sldId id="294" r:id="rId15"/>
    <p:sldId id="402" r:id="rId16"/>
    <p:sldId id="295" r:id="rId17"/>
    <p:sldId id="296" r:id="rId18"/>
    <p:sldId id="297" r:id="rId19"/>
    <p:sldId id="403" r:id="rId20"/>
    <p:sldId id="298" r:id="rId21"/>
    <p:sldId id="299" r:id="rId22"/>
    <p:sldId id="404" r:id="rId23"/>
    <p:sldId id="300" r:id="rId24"/>
    <p:sldId id="301" r:id="rId25"/>
    <p:sldId id="352" r:id="rId26"/>
    <p:sldId id="302" r:id="rId27"/>
    <p:sldId id="354" r:id="rId28"/>
    <p:sldId id="303" r:id="rId29"/>
    <p:sldId id="304" r:id="rId30"/>
    <p:sldId id="306" r:id="rId31"/>
    <p:sldId id="305" r:id="rId32"/>
    <p:sldId id="353" r:id="rId33"/>
    <p:sldId id="307" r:id="rId34"/>
    <p:sldId id="308" r:id="rId35"/>
    <p:sldId id="309" r:id="rId36"/>
    <p:sldId id="360" r:id="rId37"/>
    <p:sldId id="325" r:id="rId38"/>
    <p:sldId id="326" r:id="rId39"/>
    <p:sldId id="327" r:id="rId40"/>
    <p:sldId id="328" r:id="rId41"/>
    <p:sldId id="329" r:id="rId42"/>
    <p:sldId id="310" r:id="rId43"/>
    <p:sldId id="407" r:id="rId44"/>
    <p:sldId id="408" r:id="rId45"/>
    <p:sldId id="409" r:id="rId46"/>
    <p:sldId id="410" r:id="rId47"/>
    <p:sldId id="411" r:id="rId48"/>
    <p:sldId id="315" r:id="rId49"/>
    <p:sldId id="413" r:id="rId50"/>
    <p:sldId id="414" r:id="rId51"/>
    <p:sldId id="318" r:id="rId52"/>
    <p:sldId id="319" r:id="rId53"/>
    <p:sldId id="320" r:id="rId54"/>
    <p:sldId id="321" r:id="rId55"/>
    <p:sldId id="322" r:id="rId56"/>
    <p:sldId id="323" r:id="rId57"/>
    <p:sldId id="324" r:id="rId58"/>
    <p:sldId id="330" r:id="rId59"/>
    <p:sldId id="331" r:id="rId60"/>
    <p:sldId id="332" r:id="rId61"/>
    <p:sldId id="333" r:id="rId62"/>
    <p:sldId id="334" r:id="rId63"/>
    <p:sldId id="339" r:id="rId64"/>
    <p:sldId id="335" r:id="rId65"/>
    <p:sldId id="361" r:id="rId66"/>
    <p:sldId id="336" r:id="rId67"/>
    <p:sldId id="337" r:id="rId68"/>
    <p:sldId id="340" r:id="rId69"/>
    <p:sldId id="341" r:id="rId70"/>
    <p:sldId id="415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7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94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3/16/21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we didn’t do  this, we wouldn’t visit all of the entries in the table!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3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we didn’t do  this, we wouldn’t visit all of the entries in the table!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56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largish, n and m, this is close to alpha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6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3/16/21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3/16/21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3/16/21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3/16/21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3/16/21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3/16/21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hash_functions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9.bin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Hashtables</a:t>
            </a:r>
            <a:r>
              <a:rPr lang="en-US" dirty="0"/>
              <a:t>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62 – Spring 2021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A283C209-FF36-A748-A41C-4E6FE88D2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Collisions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5B905E07-284B-744E-A296-D770E67C21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/>
              <a:t>A collision occurs when h(x) = h(y), but x </a:t>
            </a:r>
            <a:r>
              <a:rPr lang="en-US" sz="2400" dirty="0">
                <a:cs typeface="Arial" charset="0"/>
              </a:rPr>
              <a:t>≠ y</a:t>
            </a:r>
            <a:endParaRPr lang="en-US" sz="2400" dirty="0"/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/>
              <a:t>A good hash function will minimize the number of collisions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/>
              <a:t>Because the number of </a:t>
            </a:r>
            <a:r>
              <a:rPr lang="en-US" sz="2400" dirty="0" err="1"/>
              <a:t>hashtable</a:t>
            </a:r>
            <a:r>
              <a:rPr lang="en-US" sz="2400" dirty="0"/>
              <a:t> (array) entries is less than the possible keys (i.e. m &lt; |U|) collisions are inevitable!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4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</a:rPr>
              <a:t>We need to handle collisions!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Collision resolution techniques?</a:t>
            </a:r>
          </a:p>
        </p:txBody>
      </p:sp>
    </p:spTree>
    <p:extLst>
      <p:ext uri="{BB962C8B-B14F-4D97-AF65-F5344CB8AC3E}">
        <p14:creationId xmlns:p14="http://schemas.microsoft.com/office/powerpoint/2010/main" val="71543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7E8EA56D-A722-D646-981C-9784F150A8E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7976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sz="3500" dirty="0">
                <a:ea typeface="ＭＳ Ｐゴシック" panose="020B0600070205080204" pitchFamily="34" charset="-128"/>
              </a:rPr>
              <a:t>Collision resolution by chaining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711306F-3C3C-3546-9B08-FCC5A620C3E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19100" y="988318"/>
            <a:ext cx="8229600" cy="574744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 err="1"/>
              <a:t>Hashtable</a:t>
            </a:r>
            <a:r>
              <a:rPr lang="en-US" sz="2000" dirty="0"/>
              <a:t> consists of an array of linked lists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000" dirty="0"/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/>
              <a:t>When a collision occurs, the element is added to linked list at that location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000" dirty="0"/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/>
              <a:t>If two entries x </a:t>
            </a:r>
            <a:r>
              <a:rPr lang="en-US" sz="2000" dirty="0">
                <a:cs typeface="Arial" charset="0"/>
              </a:rPr>
              <a:t>≠ y have the same hash value h(x) = h(y), then </a:t>
            </a:r>
            <a:r>
              <a:rPr lang="en-US" sz="2000" dirty="0">
                <a:solidFill>
                  <a:srgbClr val="FF9700"/>
                </a:solidFill>
                <a:cs typeface="Arial" charset="0"/>
              </a:rPr>
              <a:t>table[h(x)]</a:t>
            </a:r>
            <a:r>
              <a:rPr lang="en-US" sz="2000" dirty="0">
                <a:cs typeface="Arial" charset="0"/>
              </a:rPr>
              <a:t> will contain a linked list with both values</a:t>
            </a:r>
          </a:p>
        </p:txBody>
      </p:sp>
      <p:grpSp>
        <p:nvGrpSpPr>
          <p:cNvPr id="31747" name="Group 4">
            <a:extLst>
              <a:ext uri="{FF2B5EF4-FFF2-40B4-BE49-F238E27FC236}">
                <a16:creationId xmlns:a16="http://schemas.microsoft.com/office/drawing/2014/main" id="{9CBA703A-7A52-7845-8A51-B45165559CB6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239957"/>
            <a:ext cx="5715000" cy="381000"/>
            <a:chOff x="768" y="624"/>
            <a:chExt cx="3600" cy="240"/>
          </a:xfrm>
        </p:grpSpPr>
        <p:sp>
          <p:nvSpPr>
            <p:cNvPr id="31757" name="Rectangle 5">
              <a:extLst>
                <a:ext uri="{FF2B5EF4-FFF2-40B4-BE49-F238E27FC236}">
                  <a16:creationId xmlns:a16="http://schemas.microsoft.com/office/drawing/2014/main" id="{B33DE7F3-7C8F-5F48-8E49-79A396AF6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58" name="Line 6">
              <a:extLst>
                <a:ext uri="{FF2B5EF4-FFF2-40B4-BE49-F238E27FC236}">
                  <a16:creationId xmlns:a16="http://schemas.microsoft.com/office/drawing/2014/main" id="{A5FF5996-734C-5E48-BFF5-A4BCE3473D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Line 7">
              <a:extLst>
                <a:ext uri="{FF2B5EF4-FFF2-40B4-BE49-F238E27FC236}">
                  <a16:creationId xmlns:a16="http://schemas.microsoft.com/office/drawing/2014/main" id="{80E64A57-3E30-444F-838A-19ACDB6884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Line 8">
              <a:extLst>
                <a:ext uri="{FF2B5EF4-FFF2-40B4-BE49-F238E27FC236}">
                  <a16:creationId xmlns:a16="http://schemas.microsoft.com/office/drawing/2014/main" id="{1633C5CD-0CD5-AF4C-B41F-1E39D3734B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Line 9">
              <a:extLst>
                <a:ext uri="{FF2B5EF4-FFF2-40B4-BE49-F238E27FC236}">
                  <a16:creationId xmlns:a16="http://schemas.microsoft.com/office/drawing/2014/main" id="{41A873EC-BDC6-2A4A-A15A-609CBBDC8C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Line 10">
              <a:extLst>
                <a:ext uri="{FF2B5EF4-FFF2-40B4-BE49-F238E27FC236}">
                  <a16:creationId xmlns:a16="http://schemas.microsoft.com/office/drawing/2014/main" id="{469C2823-5C19-184C-994D-1B133A3B56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Line 11">
              <a:extLst>
                <a:ext uri="{FF2B5EF4-FFF2-40B4-BE49-F238E27FC236}">
                  <a16:creationId xmlns:a16="http://schemas.microsoft.com/office/drawing/2014/main" id="{89EC70FA-59B1-A842-B30C-29E4E7F166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Line 12">
              <a:extLst>
                <a:ext uri="{FF2B5EF4-FFF2-40B4-BE49-F238E27FC236}">
                  <a16:creationId xmlns:a16="http://schemas.microsoft.com/office/drawing/2014/main" id="{EC187378-2642-3240-9048-7496C85FFA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Line 13">
              <a:extLst>
                <a:ext uri="{FF2B5EF4-FFF2-40B4-BE49-F238E27FC236}">
                  <a16:creationId xmlns:a16="http://schemas.microsoft.com/office/drawing/2014/main" id="{8D3C06F9-4924-9844-A424-E7FE2AEFCE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Line 14">
              <a:extLst>
                <a:ext uri="{FF2B5EF4-FFF2-40B4-BE49-F238E27FC236}">
                  <a16:creationId xmlns:a16="http://schemas.microsoft.com/office/drawing/2014/main" id="{B3B19F40-3CCE-9B49-B1E5-3FE05A0DE5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Line 15">
              <a:extLst>
                <a:ext uri="{FF2B5EF4-FFF2-40B4-BE49-F238E27FC236}">
                  <a16:creationId xmlns:a16="http://schemas.microsoft.com/office/drawing/2014/main" id="{5ECBCB5B-C244-734F-8CD4-79387F460A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16">
              <a:extLst>
                <a:ext uri="{FF2B5EF4-FFF2-40B4-BE49-F238E27FC236}">
                  <a16:creationId xmlns:a16="http://schemas.microsoft.com/office/drawing/2014/main" id="{712779BD-152A-144A-BD6B-AFE5C81221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Line 17">
              <a:extLst>
                <a:ext uri="{FF2B5EF4-FFF2-40B4-BE49-F238E27FC236}">
                  <a16:creationId xmlns:a16="http://schemas.microsoft.com/office/drawing/2014/main" id="{697AEEBE-08AB-1942-A913-1093AE52B9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0" name="Line 18">
              <a:extLst>
                <a:ext uri="{FF2B5EF4-FFF2-40B4-BE49-F238E27FC236}">
                  <a16:creationId xmlns:a16="http://schemas.microsoft.com/office/drawing/2014/main" id="{BF19704B-8DF1-A748-AF61-D3E3BD9402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Line 19">
              <a:extLst>
                <a:ext uri="{FF2B5EF4-FFF2-40B4-BE49-F238E27FC236}">
                  <a16:creationId xmlns:a16="http://schemas.microsoft.com/office/drawing/2014/main" id="{61A0678A-0B9F-4B48-A6EA-565C2DE70B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48" name="Line 20">
            <a:extLst>
              <a:ext uri="{FF2B5EF4-FFF2-40B4-BE49-F238E27FC236}">
                <a16:creationId xmlns:a16="http://schemas.microsoft.com/office/drawing/2014/main" id="{CCDFE787-EBBC-2144-83C9-34DD5EC136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935157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Line 21">
            <a:extLst>
              <a:ext uri="{FF2B5EF4-FFF2-40B4-BE49-F238E27FC236}">
                <a16:creationId xmlns:a16="http://schemas.microsoft.com/office/drawing/2014/main" id="{D61D29D9-7DD5-FF41-BB11-AA55631D3A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935157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Line 22">
            <a:extLst>
              <a:ext uri="{FF2B5EF4-FFF2-40B4-BE49-F238E27FC236}">
                <a16:creationId xmlns:a16="http://schemas.microsoft.com/office/drawing/2014/main" id="{6AFB1858-A1BD-9C45-827B-8BF53F1A13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3935157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Rectangle 23">
            <a:extLst>
              <a:ext uri="{FF2B5EF4-FFF2-40B4-BE49-F238E27FC236}">
                <a16:creationId xmlns:a16="http://schemas.microsoft.com/office/drawing/2014/main" id="{61124F0D-A123-EA4A-A48B-B3B6991AD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477957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2" name="Rectangle 24">
            <a:extLst>
              <a:ext uri="{FF2B5EF4-FFF2-40B4-BE49-F238E27FC236}">
                <a16:creationId xmlns:a16="http://schemas.microsoft.com/office/drawing/2014/main" id="{BFCF6A09-5D3F-F64E-8577-FDBA50D77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477957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3" name="Rectangle 25">
            <a:extLst>
              <a:ext uri="{FF2B5EF4-FFF2-40B4-BE49-F238E27FC236}">
                <a16:creationId xmlns:a16="http://schemas.microsoft.com/office/drawing/2014/main" id="{1BE9448B-6AF8-624B-A3E7-99E36945C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477957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4" name="Line 26">
            <a:extLst>
              <a:ext uri="{FF2B5EF4-FFF2-40B4-BE49-F238E27FC236}">
                <a16:creationId xmlns:a16="http://schemas.microsoft.com/office/drawing/2014/main" id="{93767453-7F22-7745-98F4-2574AFE74C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02075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Rectangle 27">
            <a:extLst>
              <a:ext uri="{FF2B5EF4-FFF2-40B4-BE49-F238E27FC236}">
                <a16:creationId xmlns:a16="http://schemas.microsoft.com/office/drawing/2014/main" id="{802C8B89-B9AE-B34B-8DED-7B5BC99D2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563557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916" name="Oval 28">
            <a:extLst>
              <a:ext uri="{FF2B5EF4-FFF2-40B4-BE49-F238E27FC236}">
                <a16:creationId xmlns:a16="http://schemas.microsoft.com/office/drawing/2014/main" id="{ECA72FEF-3B39-464B-96D3-1B981E723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34957"/>
            <a:ext cx="1219200" cy="2667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AE4656-6AEF-294F-BA90-8D2677E7D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1439353"/>
            <a:ext cx="4343400" cy="3810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F74CC59F-DD43-8543-91F0-25C0B741E18E}"/>
              </a:ext>
            </a:extLst>
          </p:cNvPr>
          <p:cNvSpPr txBox="1"/>
          <p:nvPr/>
        </p:nvSpPr>
        <p:spPr>
          <a:xfrm>
            <a:off x="1295966" y="42765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9E07583-4E64-9D45-BD64-D247CBD06D9D}"/>
              </a:ext>
            </a:extLst>
          </p:cNvPr>
          <p:cNvSpPr txBox="1"/>
          <p:nvPr/>
        </p:nvSpPr>
        <p:spPr>
          <a:xfrm>
            <a:off x="1638026" y="427656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EC9C83D-BFEC-014D-A877-CFB8ED97E1C2}"/>
              </a:ext>
            </a:extLst>
          </p:cNvPr>
          <p:cNvSpPr txBox="1"/>
          <p:nvPr/>
        </p:nvSpPr>
        <p:spPr>
          <a:xfrm>
            <a:off x="2019301" y="427656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4B84D81-681E-B64D-9F0E-374BB9D17B85}"/>
              </a:ext>
            </a:extLst>
          </p:cNvPr>
          <p:cNvSpPr txBox="1"/>
          <p:nvPr/>
        </p:nvSpPr>
        <p:spPr>
          <a:xfrm>
            <a:off x="2835083" y="42765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8C58DB9-086F-6C4B-82D5-B4B4DB748C31}"/>
              </a:ext>
            </a:extLst>
          </p:cNvPr>
          <p:cNvSpPr txBox="1"/>
          <p:nvPr/>
        </p:nvSpPr>
        <p:spPr>
          <a:xfrm>
            <a:off x="3177143" y="427656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C95CDFF-78CC-F844-9C25-6D5E0C2819BD}"/>
              </a:ext>
            </a:extLst>
          </p:cNvPr>
          <p:cNvSpPr txBox="1"/>
          <p:nvPr/>
        </p:nvSpPr>
        <p:spPr>
          <a:xfrm>
            <a:off x="3558418" y="427656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7CB36CE-5FBB-EE4B-8E3A-D6DD964957FB}"/>
              </a:ext>
            </a:extLst>
          </p:cNvPr>
          <p:cNvSpPr txBox="1"/>
          <p:nvPr/>
        </p:nvSpPr>
        <p:spPr>
          <a:xfrm>
            <a:off x="4721033" y="42765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08CDC09-A5F4-8D46-A614-1D9907EA5C8F}"/>
              </a:ext>
            </a:extLst>
          </p:cNvPr>
          <p:cNvSpPr txBox="1"/>
          <p:nvPr/>
        </p:nvSpPr>
        <p:spPr>
          <a:xfrm>
            <a:off x="5063093" y="427656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F4809EE-1BD2-1042-80FB-914569B79B53}"/>
              </a:ext>
            </a:extLst>
          </p:cNvPr>
          <p:cNvSpPr txBox="1"/>
          <p:nvPr/>
        </p:nvSpPr>
        <p:spPr>
          <a:xfrm>
            <a:off x="5444368" y="427656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5A05841-27BE-214D-983D-B789C57D56F0}"/>
              </a:ext>
            </a:extLst>
          </p:cNvPr>
          <p:cNvSpPr txBox="1"/>
          <p:nvPr/>
        </p:nvSpPr>
        <p:spPr>
          <a:xfrm>
            <a:off x="6262212" y="427785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4310E36-DD19-D44F-AC34-97E36155ABB9}"/>
              </a:ext>
            </a:extLst>
          </p:cNvPr>
          <p:cNvSpPr txBox="1"/>
          <p:nvPr/>
        </p:nvSpPr>
        <p:spPr>
          <a:xfrm>
            <a:off x="6604272" y="427785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B83597D-248D-0B4E-8692-CDAFBCA4434E}"/>
              </a:ext>
            </a:extLst>
          </p:cNvPr>
          <p:cNvSpPr txBox="1"/>
          <p:nvPr/>
        </p:nvSpPr>
        <p:spPr>
          <a:xfrm>
            <a:off x="3931328" y="427656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419598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7E8EA56D-A722-D646-981C-9784F150A8E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7976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sz="3500" dirty="0">
                <a:ea typeface="ＭＳ Ｐゴシック" panose="020B0600070205080204" pitchFamily="34" charset="-128"/>
              </a:rPr>
              <a:t>Collision resolution by chaining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711306F-3C3C-3546-9B08-FCC5A620C3E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19100" y="3605048"/>
            <a:ext cx="8229600" cy="313071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put?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 err="1">
                <a:solidFill>
                  <a:srgbClr val="FF0000"/>
                </a:solidFill>
              </a:rPr>
              <a:t>containsKey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remove</a:t>
            </a:r>
          </a:p>
        </p:txBody>
      </p:sp>
      <p:grpSp>
        <p:nvGrpSpPr>
          <p:cNvPr id="31747" name="Group 4">
            <a:extLst>
              <a:ext uri="{FF2B5EF4-FFF2-40B4-BE49-F238E27FC236}">
                <a16:creationId xmlns:a16="http://schemas.microsoft.com/office/drawing/2014/main" id="{9CBA703A-7A52-7845-8A51-B45165559CB6}"/>
              </a:ext>
            </a:extLst>
          </p:cNvPr>
          <p:cNvGrpSpPr>
            <a:grpSpLocks/>
          </p:cNvGrpSpPr>
          <p:nvPr/>
        </p:nvGrpSpPr>
        <p:grpSpPr bwMode="auto">
          <a:xfrm>
            <a:off x="1169276" y="2766538"/>
            <a:ext cx="5715000" cy="381000"/>
            <a:chOff x="768" y="624"/>
            <a:chExt cx="3600" cy="240"/>
          </a:xfrm>
        </p:grpSpPr>
        <p:sp>
          <p:nvSpPr>
            <p:cNvPr id="31757" name="Rectangle 5">
              <a:extLst>
                <a:ext uri="{FF2B5EF4-FFF2-40B4-BE49-F238E27FC236}">
                  <a16:creationId xmlns:a16="http://schemas.microsoft.com/office/drawing/2014/main" id="{B33DE7F3-7C8F-5F48-8E49-79A396AF6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58" name="Line 6">
              <a:extLst>
                <a:ext uri="{FF2B5EF4-FFF2-40B4-BE49-F238E27FC236}">
                  <a16:creationId xmlns:a16="http://schemas.microsoft.com/office/drawing/2014/main" id="{A5FF5996-734C-5E48-BFF5-A4BCE3473D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Line 7">
              <a:extLst>
                <a:ext uri="{FF2B5EF4-FFF2-40B4-BE49-F238E27FC236}">
                  <a16:creationId xmlns:a16="http://schemas.microsoft.com/office/drawing/2014/main" id="{80E64A57-3E30-444F-838A-19ACDB6884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Line 8">
              <a:extLst>
                <a:ext uri="{FF2B5EF4-FFF2-40B4-BE49-F238E27FC236}">
                  <a16:creationId xmlns:a16="http://schemas.microsoft.com/office/drawing/2014/main" id="{1633C5CD-0CD5-AF4C-B41F-1E39D3734B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Line 9">
              <a:extLst>
                <a:ext uri="{FF2B5EF4-FFF2-40B4-BE49-F238E27FC236}">
                  <a16:creationId xmlns:a16="http://schemas.microsoft.com/office/drawing/2014/main" id="{41A873EC-BDC6-2A4A-A15A-609CBBDC8C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Line 10">
              <a:extLst>
                <a:ext uri="{FF2B5EF4-FFF2-40B4-BE49-F238E27FC236}">
                  <a16:creationId xmlns:a16="http://schemas.microsoft.com/office/drawing/2014/main" id="{469C2823-5C19-184C-994D-1B133A3B56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Line 11">
              <a:extLst>
                <a:ext uri="{FF2B5EF4-FFF2-40B4-BE49-F238E27FC236}">
                  <a16:creationId xmlns:a16="http://schemas.microsoft.com/office/drawing/2014/main" id="{89EC70FA-59B1-A842-B30C-29E4E7F166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Line 12">
              <a:extLst>
                <a:ext uri="{FF2B5EF4-FFF2-40B4-BE49-F238E27FC236}">
                  <a16:creationId xmlns:a16="http://schemas.microsoft.com/office/drawing/2014/main" id="{EC187378-2642-3240-9048-7496C85FFA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Line 13">
              <a:extLst>
                <a:ext uri="{FF2B5EF4-FFF2-40B4-BE49-F238E27FC236}">
                  <a16:creationId xmlns:a16="http://schemas.microsoft.com/office/drawing/2014/main" id="{8D3C06F9-4924-9844-A424-E7FE2AEFCE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Line 14">
              <a:extLst>
                <a:ext uri="{FF2B5EF4-FFF2-40B4-BE49-F238E27FC236}">
                  <a16:creationId xmlns:a16="http://schemas.microsoft.com/office/drawing/2014/main" id="{B3B19F40-3CCE-9B49-B1E5-3FE05A0DE5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Line 15">
              <a:extLst>
                <a:ext uri="{FF2B5EF4-FFF2-40B4-BE49-F238E27FC236}">
                  <a16:creationId xmlns:a16="http://schemas.microsoft.com/office/drawing/2014/main" id="{5ECBCB5B-C244-734F-8CD4-79387F460A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16">
              <a:extLst>
                <a:ext uri="{FF2B5EF4-FFF2-40B4-BE49-F238E27FC236}">
                  <a16:creationId xmlns:a16="http://schemas.microsoft.com/office/drawing/2014/main" id="{712779BD-152A-144A-BD6B-AFE5C81221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Line 17">
              <a:extLst>
                <a:ext uri="{FF2B5EF4-FFF2-40B4-BE49-F238E27FC236}">
                  <a16:creationId xmlns:a16="http://schemas.microsoft.com/office/drawing/2014/main" id="{697AEEBE-08AB-1942-A913-1093AE52B9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0" name="Line 18">
              <a:extLst>
                <a:ext uri="{FF2B5EF4-FFF2-40B4-BE49-F238E27FC236}">
                  <a16:creationId xmlns:a16="http://schemas.microsoft.com/office/drawing/2014/main" id="{BF19704B-8DF1-A748-AF61-D3E3BD9402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Line 19">
              <a:extLst>
                <a:ext uri="{FF2B5EF4-FFF2-40B4-BE49-F238E27FC236}">
                  <a16:creationId xmlns:a16="http://schemas.microsoft.com/office/drawing/2014/main" id="{61A0678A-0B9F-4B48-A6EA-565C2DE70B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48" name="Line 20">
            <a:extLst>
              <a:ext uri="{FF2B5EF4-FFF2-40B4-BE49-F238E27FC236}">
                <a16:creationId xmlns:a16="http://schemas.microsoft.com/office/drawing/2014/main" id="{CCDFE787-EBBC-2144-83C9-34DD5EC136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64676" y="246173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Line 21">
            <a:extLst>
              <a:ext uri="{FF2B5EF4-FFF2-40B4-BE49-F238E27FC236}">
                <a16:creationId xmlns:a16="http://schemas.microsoft.com/office/drawing/2014/main" id="{D61D29D9-7DD5-FF41-BB11-AA55631D3A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5876" y="246173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Line 22">
            <a:extLst>
              <a:ext uri="{FF2B5EF4-FFF2-40B4-BE49-F238E27FC236}">
                <a16:creationId xmlns:a16="http://schemas.microsoft.com/office/drawing/2014/main" id="{6AFB1858-A1BD-9C45-827B-8BF53F1A13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69876" y="246173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Rectangle 23">
            <a:extLst>
              <a:ext uri="{FF2B5EF4-FFF2-40B4-BE49-F238E27FC236}">
                <a16:creationId xmlns:a16="http://schemas.microsoft.com/office/drawing/2014/main" id="{61124F0D-A123-EA4A-A48B-B3B6991AD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276" y="2004538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2" name="Rectangle 24">
            <a:extLst>
              <a:ext uri="{FF2B5EF4-FFF2-40B4-BE49-F238E27FC236}">
                <a16:creationId xmlns:a16="http://schemas.microsoft.com/office/drawing/2014/main" id="{BFCF6A09-5D3F-F64E-8577-FDBA50D77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7276" y="2004538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3" name="Rectangle 25">
            <a:extLst>
              <a:ext uri="{FF2B5EF4-FFF2-40B4-BE49-F238E27FC236}">
                <a16:creationId xmlns:a16="http://schemas.microsoft.com/office/drawing/2014/main" id="{1BE9448B-6AF8-624B-A3E7-99E36945C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1276" y="2004538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4" name="Line 26">
            <a:extLst>
              <a:ext uri="{FF2B5EF4-FFF2-40B4-BE49-F238E27FC236}">
                <a16:creationId xmlns:a16="http://schemas.microsoft.com/office/drawing/2014/main" id="{93767453-7F22-7745-98F4-2574AFE74C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5876" y="154733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Rectangle 27">
            <a:extLst>
              <a:ext uri="{FF2B5EF4-FFF2-40B4-BE49-F238E27FC236}">
                <a16:creationId xmlns:a16="http://schemas.microsoft.com/office/drawing/2014/main" id="{802C8B89-B9AE-B34B-8DED-7B5BC99D2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7276" y="1090138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74CC59F-DD43-8543-91F0-25C0B741E18E}"/>
              </a:ext>
            </a:extLst>
          </p:cNvPr>
          <p:cNvSpPr txBox="1"/>
          <p:nvPr/>
        </p:nvSpPr>
        <p:spPr>
          <a:xfrm>
            <a:off x="1169842" y="280314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9E07583-4E64-9D45-BD64-D247CBD06D9D}"/>
              </a:ext>
            </a:extLst>
          </p:cNvPr>
          <p:cNvSpPr txBox="1"/>
          <p:nvPr/>
        </p:nvSpPr>
        <p:spPr>
          <a:xfrm>
            <a:off x="1511902" y="280314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EC9C83D-BFEC-014D-A877-CFB8ED97E1C2}"/>
              </a:ext>
            </a:extLst>
          </p:cNvPr>
          <p:cNvSpPr txBox="1"/>
          <p:nvPr/>
        </p:nvSpPr>
        <p:spPr>
          <a:xfrm>
            <a:off x="1893177" y="280314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4B84D81-681E-B64D-9F0E-374BB9D17B85}"/>
              </a:ext>
            </a:extLst>
          </p:cNvPr>
          <p:cNvSpPr txBox="1"/>
          <p:nvPr/>
        </p:nvSpPr>
        <p:spPr>
          <a:xfrm>
            <a:off x="2708959" y="280314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8C58DB9-086F-6C4B-82D5-B4B4DB748C31}"/>
              </a:ext>
            </a:extLst>
          </p:cNvPr>
          <p:cNvSpPr txBox="1"/>
          <p:nvPr/>
        </p:nvSpPr>
        <p:spPr>
          <a:xfrm>
            <a:off x="3051019" y="280314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C95CDFF-78CC-F844-9C25-6D5E0C2819BD}"/>
              </a:ext>
            </a:extLst>
          </p:cNvPr>
          <p:cNvSpPr txBox="1"/>
          <p:nvPr/>
        </p:nvSpPr>
        <p:spPr>
          <a:xfrm>
            <a:off x="3432294" y="280314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7CB36CE-5FBB-EE4B-8E3A-D6DD964957FB}"/>
              </a:ext>
            </a:extLst>
          </p:cNvPr>
          <p:cNvSpPr txBox="1"/>
          <p:nvPr/>
        </p:nvSpPr>
        <p:spPr>
          <a:xfrm>
            <a:off x="4594909" y="280314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08CDC09-A5F4-8D46-A614-1D9907EA5C8F}"/>
              </a:ext>
            </a:extLst>
          </p:cNvPr>
          <p:cNvSpPr txBox="1"/>
          <p:nvPr/>
        </p:nvSpPr>
        <p:spPr>
          <a:xfrm>
            <a:off x="4936969" y="280314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F4809EE-1BD2-1042-80FB-914569B79B53}"/>
              </a:ext>
            </a:extLst>
          </p:cNvPr>
          <p:cNvSpPr txBox="1"/>
          <p:nvPr/>
        </p:nvSpPr>
        <p:spPr>
          <a:xfrm>
            <a:off x="5318244" y="280314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5A05841-27BE-214D-983D-B789C57D56F0}"/>
              </a:ext>
            </a:extLst>
          </p:cNvPr>
          <p:cNvSpPr txBox="1"/>
          <p:nvPr/>
        </p:nvSpPr>
        <p:spPr>
          <a:xfrm>
            <a:off x="6136088" y="280443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4310E36-DD19-D44F-AC34-97E36155ABB9}"/>
              </a:ext>
            </a:extLst>
          </p:cNvPr>
          <p:cNvSpPr txBox="1"/>
          <p:nvPr/>
        </p:nvSpPr>
        <p:spPr>
          <a:xfrm>
            <a:off x="6478148" y="280443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B83597D-248D-0B4E-8692-CDAFBCA4434E}"/>
              </a:ext>
            </a:extLst>
          </p:cNvPr>
          <p:cNvSpPr txBox="1"/>
          <p:nvPr/>
        </p:nvSpPr>
        <p:spPr>
          <a:xfrm>
            <a:off x="3805204" y="280314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3901902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7E8EA56D-A722-D646-981C-9784F150A8E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7976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sz="3500" dirty="0">
                <a:ea typeface="ＭＳ Ｐゴシック" panose="020B0600070205080204" pitchFamily="34" charset="-128"/>
              </a:rPr>
              <a:t>Collision resolution by chaining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711306F-3C3C-3546-9B08-FCC5A620C3E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19100" y="3605048"/>
            <a:ext cx="8229600" cy="313071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/>
              <a:t>put: </a:t>
            </a:r>
            <a:r>
              <a:rPr lang="en-US" sz="2800" dirty="0" err="1"/>
              <a:t>addFirst</a:t>
            </a:r>
            <a:r>
              <a:rPr lang="en-US" sz="2800" dirty="0"/>
              <a:t> h(key)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/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 err="1"/>
              <a:t>containsKey</a:t>
            </a:r>
            <a:r>
              <a:rPr lang="en-US" sz="2800" dirty="0"/>
              <a:t>: contains h(key)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/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/>
              <a:t>remove: remove h(key)</a:t>
            </a:r>
          </a:p>
        </p:txBody>
      </p:sp>
      <p:grpSp>
        <p:nvGrpSpPr>
          <p:cNvPr id="31747" name="Group 4">
            <a:extLst>
              <a:ext uri="{FF2B5EF4-FFF2-40B4-BE49-F238E27FC236}">
                <a16:creationId xmlns:a16="http://schemas.microsoft.com/office/drawing/2014/main" id="{9CBA703A-7A52-7845-8A51-B45165559CB6}"/>
              </a:ext>
            </a:extLst>
          </p:cNvPr>
          <p:cNvGrpSpPr>
            <a:grpSpLocks/>
          </p:cNvGrpSpPr>
          <p:nvPr/>
        </p:nvGrpSpPr>
        <p:grpSpPr bwMode="auto">
          <a:xfrm>
            <a:off x="1169276" y="2766538"/>
            <a:ext cx="5715000" cy="381000"/>
            <a:chOff x="768" y="624"/>
            <a:chExt cx="3600" cy="240"/>
          </a:xfrm>
        </p:grpSpPr>
        <p:sp>
          <p:nvSpPr>
            <p:cNvPr id="31757" name="Rectangle 5">
              <a:extLst>
                <a:ext uri="{FF2B5EF4-FFF2-40B4-BE49-F238E27FC236}">
                  <a16:creationId xmlns:a16="http://schemas.microsoft.com/office/drawing/2014/main" id="{B33DE7F3-7C8F-5F48-8E49-79A396AF6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58" name="Line 6">
              <a:extLst>
                <a:ext uri="{FF2B5EF4-FFF2-40B4-BE49-F238E27FC236}">
                  <a16:creationId xmlns:a16="http://schemas.microsoft.com/office/drawing/2014/main" id="{A5FF5996-734C-5E48-BFF5-A4BCE3473D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Line 7">
              <a:extLst>
                <a:ext uri="{FF2B5EF4-FFF2-40B4-BE49-F238E27FC236}">
                  <a16:creationId xmlns:a16="http://schemas.microsoft.com/office/drawing/2014/main" id="{80E64A57-3E30-444F-838A-19ACDB6884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Line 8">
              <a:extLst>
                <a:ext uri="{FF2B5EF4-FFF2-40B4-BE49-F238E27FC236}">
                  <a16:creationId xmlns:a16="http://schemas.microsoft.com/office/drawing/2014/main" id="{1633C5CD-0CD5-AF4C-B41F-1E39D3734B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Line 9">
              <a:extLst>
                <a:ext uri="{FF2B5EF4-FFF2-40B4-BE49-F238E27FC236}">
                  <a16:creationId xmlns:a16="http://schemas.microsoft.com/office/drawing/2014/main" id="{41A873EC-BDC6-2A4A-A15A-609CBBDC8C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Line 10">
              <a:extLst>
                <a:ext uri="{FF2B5EF4-FFF2-40B4-BE49-F238E27FC236}">
                  <a16:creationId xmlns:a16="http://schemas.microsoft.com/office/drawing/2014/main" id="{469C2823-5C19-184C-994D-1B133A3B56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Line 11">
              <a:extLst>
                <a:ext uri="{FF2B5EF4-FFF2-40B4-BE49-F238E27FC236}">
                  <a16:creationId xmlns:a16="http://schemas.microsoft.com/office/drawing/2014/main" id="{89EC70FA-59B1-A842-B30C-29E4E7F166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Line 12">
              <a:extLst>
                <a:ext uri="{FF2B5EF4-FFF2-40B4-BE49-F238E27FC236}">
                  <a16:creationId xmlns:a16="http://schemas.microsoft.com/office/drawing/2014/main" id="{EC187378-2642-3240-9048-7496C85FFA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Line 13">
              <a:extLst>
                <a:ext uri="{FF2B5EF4-FFF2-40B4-BE49-F238E27FC236}">
                  <a16:creationId xmlns:a16="http://schemas.microsoft.com/office/drawing/2014/main" id="{8D3C06F9-4924-9844-A424-E7FE2AEFCE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Line 14">
              <a:extLst>
                <a:ext uri="{FF2B5EF4-FFF2-40B4-BE49-F238E27FC236}">
                  <a16:creationId xmlns:a16="http://schemas.microsoft.com/office/drawing/2014/main" id="{B3B19F40-3CCE-9B49-B1E5-3FE05A0DE5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Line 15">
              <a:extLst>
                <a:ext uri="{FF2B5EF4-FFF2-40B4-BE49-F238E27FC236}">
                  <a16:creationId xmlns:a16="http://schemas.microsoft.com/office/drawing/2014/main" id="{5ECBCB5B-C244-734F-8CD4-79387F460A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16">
              <a:extLst>
                <a:ext uri="{FF2B5EF4-FFF2-40B4-BE49-F238E27FC236}">
                  <a16:creationId xmlns:a16="http://schemas.microsoft.com/office/drawing/2014/main" id="{712779BD-152A-144A-BD6B-AFE5C81221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Line 17">
              <a:extLst>
                <a:ext uri="{FF2B5EF4-FFF2-40B4-BE49-F238E27FC236}">
                  <a16:creationId xmlns:a16="http://schemas.microsoft.com/office/drawing/2014/main" id="{697AEEBE-08AB-1942-A913-1093AE52B9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0" name="Line 18">
              <a:extLst>
                <a:ext uri="{FF2B5EF4-FFF2-40B4-BE49-F238E27FC236}">
                  <a16:creationId xmlns:a16="http://schemas.microsoft.com/office/drawing/2014/main" id="{BF19704B-8DF1-A748-AF61-D3E3BD9402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Line 19">
              <a:extLst>
                <a:ext uri="{FF2B5EF4-FFF2-40B4-BE49-F238E27FC236}">
                  <a16:creationId xmlns:a16="http://schemas.microsoft.com/office/drawing/2014/main" id="{61A0678A-0B9F-4B48-A6EA-565C2DE70B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48" name="Line 20">
            <a:extLst>
              <a:ext uri="{FF2B5EF4-FFF2-40B4-BE49-F238E27FC236}">
                <a16:creationId xmlns:a16="http://schemas.microsoft.com/office/drawing/2014/main" id="{CCDFE787-EBBC-2144-83C9-34DD5EC136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64676" y="246173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Line 21">
            <a:extLst>
              <a:ext uri="{FF2B5EF4-FFF2-40B4-BE49-F238E27FC236}">
                <a16:creationId xmlns:a16="http://schemas.microsoft.com/office/drawing/2014/main" id="{D61D29D9-7DD5-FF41-BB11-AA55631D3A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5876" y="246173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Line 22">
            <a:extLst>
              <a:ext uri="{FF2B5EF4-FFF2-40B4-BE49-F238E27FC236}">
                <a16:creationId xmlns:a16="http://schemas.microsoft.com/office/drawing/2014/main" id="{6AFB1858-A1BD-9C45-827B-8BF53F1A13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69876" y="246173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Rectangle 23">
            <a:extLst>
              <a:ext uri="{FF2B5EF4-FFF2-40B4-BE49-F238E27FC236}">
                <a16:creationId xmlns:a16="http://schemas.microsoft.com/office/drawing/2014/main" id="{61124F0D-A123-EA4A-A48B-B3B6991AD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276" y="2004538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2" name="Rectangle 24">
            <a:extLst>
              <a:ext uri="{FF2B5EF4-FFF2-40B4-BE49-F238E27FC236}">
                <a16:creationId xmlns:a16="http://schemas.microsoft.com/office/drawing/2014/main" id="{BFCF6A09-5D3F-F64E-8577-FDBA50D77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7276" y="2004538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3" name="Rectangle 25">
            <a:extLst>
              <a:ext uri="{FF2B5EF4-FFF2-40B4-BE49-F238E27FC236}">
                <a16:creationId xmlns:a16="http://schemas.microsoft.com/office/drawing/2014/main" id="{1BE9448B-6AF8-624B-A3E7-99E36945C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1276" y="2004538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4" name="Line 26">
            <a:extLst>
              <a:ext uri="{FF2B5EF4-FFF2-40B4-BE49-F238E27FC236}">
                <a16:creationId xmlns:a16="http://schemas.microsoft.com/office/drawing/2014/main" id="{93767453-7F22-7745-98F4-2574AFE74C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5876" y="154733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Rectangle 27">
            <a:extLst>
              <a:ext uri="{FF2B5EF4-FFF2-40B4-BE49-F238E27FC236}">
                <a16:creationId xmlns:a16="http://schemas.microsoft.com/office/drawing/2014/main" id="{802C8B89-B9AE-B34B-8DED-7B5BC99D2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7276" y="1090138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74CC59F-DD43-8543-91F0-25C0B741E18E}"/>
              </a:ext>
            </a:extLst>
          </p:cNvPr>
          <p:cNvSpPr txBox="1"/>
          <p:nvPr/>
        </p:nvSpPr>
        <p:spPr>
          <a:xfrm>
            <a:off x="1169842" y="280314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9E07583-4E64-9D45-BD64-D247CBD06D9D}"/>
              </a:ext>
            </a:extLst>
          </p:cNvPr>
          <p:cNvSpPr txBox="1"/>
          <p:nvPr/>
        </p:nvSpPr>
        <p:spPr>
          <a:xfrm>
            <a:off x="1511902" y="280314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EC9C83D-BFEC-014D-A877-CFB8ED97E1C2}"/>
              </a:ext>
            </a:extLst>
          </p:cNvPr>
          <p:cNvSpPr txBox="1"/>
          <p:nvPr/>
        </p:nvSpPr>
        <p:spPr>
          <a:xfrm>
            <a:off x="1893177" y="280314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4B84D81-681E-B64D-9F0E-374BB9D17B85}"/>
              </a:ext>
            </a:extLst>
          </p:cNvPr>
          <p:cNvSpPr txBox="1"/>
          <p:nvPr/>
        </p:nvSpPr>
        <p:spPr>
          <a:xfrm>
            <a:off x="2708959" y="280314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8C58DB9-086F-6C4B-82D5-B4B4DB748C31}"/>
              </a:ext>
            </a:extLst>
          </p:cNvPr>
          <p:cNvSpPr txBox="1"/>
          <p:nvPr/>
        </p:nvSpPr>
        <p:spPr>
          <a:xfrm>
            <a:off x="3051019" y="280314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C95CDFF-78CC-F844-9C25-6D5E0C2819BD}"/>
              </a:ext>
            </a:extLst>
          </p:cNvPr>
          <p:cNvSpPr txBox="1"/>
          <p:nvPr/>
        </p:nvSpPr>
        <p:spPr>
          <a:xfrm>
            <a:off x="3432294" y="280314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7CB36CE-5FBB-EE4B-8E3A-D6DD964957FB}"/>
              </a:ext>
            </a:extLst>
          </p:cNvPr>
          <p:cNvSpPr txBox="1"/>
          <p:nvPr/>
        </p:nvSpPr>
        <p:spPr>
          <a:xfrm>
            <a:off x="4594909" y="280314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08CDC09-A5F4-8D46-A614-1D9907EA5C8F}"/>
              </a:ext>
            </a:extLst>
          </p:cNvPr>
          <p:cNvSpPr txBox="1"/>
          <p:nvPr/>
        </p:nvSpPr>
        <p:spPr>
          <a:xfrm>
            <a:off x="4936969" y="280314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F4809EE-1BD2-1042-80FB-914569B79B53}"/>
              </a:ext>
            </a:extLst>
          </p:cNvPr>
          <p:cNvSpPr txBox="1"/>
          <p:nvPr/>
        </p:nvSpPr>
        <p:spPr>
          <a:xfrm>
            <a:off x="5318244" y="280314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5A05841-27BE-214D-983D-B789C57D56F0}"/>
              </a:ext>
            </a:extLst>
          </p:cNvPr>
          <p:cNvSpPr txBox="1"/>
          <p:nvPr/>
        </p:nvSpPr>
        <p:spPr>
          <a:xfrm>
            <a:off x="6136088" y="280443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4310E36-DD19-D44F-AC34-97E36155ABB9}"/>
              </a:ext>
            </a:extLst>
          </p:cNvPr>
          <p:cNvSpPr txBox="1"/>
          <p:nvPr/>
        </p:nvSpPr>
        <p:spPr>
          <a:xfrm>
            <a:off x="6478148" y="280443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B83597D-248D-0B4E-8692-CDAFBCA4434E}"/>
              </a:ext>
            </a:extLst>
          </p:cNvPr>
          <p:cNvSpPr txBox="1"/>
          <p:nvPr/>
        </p:nvSpPr>
        <p:spPr>
          <a:xfrm>
            <a:off x="3805204" y="280314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1056474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6159CBE7-26BC-3547-8883-C6C9E84EB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Running time?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0A7538-110F-314E-B754-45F4B000F53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put: </a:t>
            </a:r>
            <a:r>
              <a:rPr lang="en-US" dirty="0" err="1"/>
              <a:t>addFirst</a:t>
            </a:r>
            <a:r>
              <a:rPr lang="en-US" dirty="0"/>
              <a:t> h(key)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containsKey</a:t>
            </a:r>
            <a:r>
              <a:rPr lang="en-US" dirty="0"/>
              <a:t>: contains h(key)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remove: remove h(key)</a:t>
            </a:r>
          </a:p>
        </p:txBody>
      </p:sp>
      <p:grpSp>
        <p:nvGrpSpPr>
          <p:cNvPr id="13" name="Group 4">
            <a:extLst>
              <a:ext uri="{FF2B5EF4-FFF2-40B4-BE49-F238E27FC236}">
                <a16:creationId xmlns:a16="http://schemas.microsoft.com/office/drawing/2014/main" id="{13E64B5C-A120-DC42-9087-34EBEC8735AE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248400"/>
            <a:ext cx="5715000" cy="381000"/>
            <a:chOff x="768" y="624"/>
            <a:chExt cx="3600" cy="240"/>
          </a:xfrm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BE6E4D79-001C-DC42-8C46-3323C3559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Line 6">
              <a:extLst>
                <a:ext uri="{FF2B5EF4-FFF2-40B4-BE49-F238E27FC236}">
                  <a16:creationId xmlns:a16="http://schemas.microsoft.com/office/drawing/2014/main" id="{6F0C11BB-04DE-FB46-8E01-E74F612EB4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7">
              <a:extLst>
                <a:ext uri="{FF2B5EF4-FFF2-40B4-BE49-F238E27FC236}">
                  <a16:creationId xmlns:a16="http://schemas.microsoft.com/office/drawing/2014/main" id="{C8EADE9F-27AC-CB43-8E31-353783B990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8">
              <a:extLst>
                <a:ext uri="{FF2B5EF4-FFF2-40B4-BE49-F238E27FC236}">
                  <a16:creationId xmlns:a16="http://schemas.microsoft.com/office/drawing/2014/main" id="{2B38BB0D-2BD9-5B43-A813-531AD772F9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9">
              <a:extLst>
                <a:ext uri="{FF2B5EF4-FFF2-40B4-BE49-F238E27FC236}">
                  <a16:creationId xmlns:a16="http://schemas.microsoft.com/office/drawing/2014/main" id="{336E777A-C8C2-AB47-BE06-0C66E3FC38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0">
              <a:extLst>
                <a:ext uri="{FF2B5EF4-FFF2-40B4-BE49-F238E27FC236}">
                  <a16:creationId xmlns:a16="http://schemas.microsoft.com/office/drawing/2014/main" id="{99292FEA-1F56-604B-B3D5-1BBDD94B74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1">
              <a:extLst>
                <a:ext uri="{FF2B5EF4-FFF2-40B4-BE49-F238E27FC236}">
                  <a16:creationId xmlns:a16="http://schemas.microsoft.com/office/drawing/2014/main" id="{A959E1B0-B929-3A41-89AB-532EDAFDE5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2">
              <a:extLst>
                <a:ext uri="{FF2B5EF4-FFF2-40B4-BE49-F238E27FC236}">
                  <a16:creationId xmlns:a16="http://schemas.microsoft.com/office/drawing/2014/main" id="{CDD5B875-9055-0842-A233-1365C4255C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3">
              <a:extLst>
                <a:ext uri="{FF2B5EF4-FFF2-40B4-BE49-F238E27FC236}">
                  <a16:creationId xmlns:a16="http://schemas.microsoft.com/office/drawing/2014/main" id="{F48C731A-4826-4249-AEBC-AF27B35B31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4">
              <a:extLst>
                <a:ext uri="{FF2B5EF4-FFF2-40B4-BE49-F238E27FC236}">
                  <a16:creationId xmlns:a16="http://schemas.microsoft.com/office/drawing/2014/main" id="{D86E021A-D479-E54D-A784-6FA09A2332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>
              <a:extLst>
                <a:ext uri="{FF2B5EF4-FFF2-40B4-BE49-F238E27FC236}">
                  <a16:creationId xmlns:a16="http://schemas.microsoft.com/office/drawing/2014/main" id="{C6DCB744-DBB5-E148-B002-F4232A549A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7CCAF7FB-3869-CE4A-86FF-1A8E587224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7">
              <a:extLst>
                <a:ext uri="{FF2B5EF4-FFF2-40B4-BE49-F238E27FC236}">
                  <a16:creationId xmlns:a16="http://schemas.microsoft.com/office/drawing/2014/main" id="{F8DCD00D-413B-594A-86C9-A7896CFDA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8">
              <a:extLst>
                <a:ext uri="{FF2B5EF4-FFF2-40B4-BE49-F238E27FC236}">
                  <a16:creationId xmlns:a16="http://schemas.microsoft.com/office/drawing/2014/main" id="{2C97A2DB-D542-7C47-A40F-B72AF8A0F2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9">
              <a:extLst>
                <a:ext uri="{FF2B5EF4-FFF2-40B4-BE49-F238E27FC236}">
                  <a16:creationId xmlns:a16="http://schemas.microsoft.com/office/drawing/2014/main" id="{8BBB95AD-43A6-1F44-9009-4CADA0BA0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" name="Line 20">
            <a:extLst>
              <a:ext uri="{FF2B5EF4-FFF2-40B4-BE49-F238E27FC236}">
                <a16:creationId xmlns:a16="http://schemas.microsoft.com/office/drawing/2014/main" id="{1ECEBE14-4337-E348-81BF-2463573D6E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86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593E2923-B513-C347-B09B-2F41BE21B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410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" name="Line 22">
            <a:extLst>
              <a:ext uri="{FF2B5EF4-FFF2-40B4-BE49-F238E27FC236}">
                <a16:creationId xmlns:a16="http://schemas.microsoft.com/office/drawing/2014/main" id="{EBB44772-E46B-7B4F-81DB-73CEE02884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86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23">
            <a:extLst>
              <a:ext uri="{FF2B5EF4-FFF2-40B4-BE49-F238E27FC236}">
                <a16:creationId xmlns:a16="http://schemas.microsoft.com/office/drawing/2014/main" id="{1E09A885-2DC9-4946-92ED-8DC5209E8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4102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Line 25">
            <a:extLst>
              <a:ext uri="{FF2B5EF4-FFF2-40B4-BE49-F238E27FC236}">
                <a16:creationId xmlns:a16="http://schemas.microsoft.com/office/drawing/2014/main" id="{558272DC-F3AB-2640-89FA-CD0B88A256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D19187F7-E538-BE46-A676-6760688F9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46101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5" name="Line 28">
            <a:extLst>
              <a:ext uri="{FF2B5EF4-FFF2-40B4-BE49-F238E27FC236}">
                <a16:creationId xmlns:a16="http://schemas.microsoft.com/office/drawing/2014/main" id="{AF46EC6B-EB73-1F4B-8CE0-511439CB2C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86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29">
            <a:extLst>
              <a:ext uri="{FF2B5EF4-FFF2-40B4-BE49-F238E27FC236}">
                <a16:creationId xmlns:a16="http://schemas.microsoft.com/office/drawing/2014/main" id="{4926CA99-49EC-044B-A10C-37F292F0B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4102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E33CA76-A713-644D-8CCE-3F7EDF28CA1D}"/>
              </a:ext>
            </a:extLst>
          </p:cNvPr>
          <p:cNvSpPr txBox="1"/>
          <p:nvPr/>
        </p:nvSpPr>
        <p:spPr>
          <a:xfrm>
            <a:off x="1617845" y="62484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778B2AD-B76B-D14D-906D-AE98D852DD39}"/>
              </a:ext>
            </a:extLst>
          </p:cNvPr>
          <p:cNvSpPr txBox="1"/>
          <p:nvPr/>
        </p:nvSpPr>
        <p:spPr>
          <a:xfrm>
            <a:off x="1959905" y="62484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8411673-190E-954D-A0A8-E2E94E28A9A5}"/>
              </a:ext>
            </a:extLst>
          </p:cNvPr>
          <p:cNvSpPr txBox="1"/>
          <p:nvPr/>
        </p:nvSpPr>
        <p:spPr>
          <a:xfrm>
            <a:off x="2341180" y="62484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76A4A89-C17C-384C-990B-998C9D7F62E1}"/>
              </a:ext>
            </a:extLst>
          </p:cNvPr>
          <p:cNvSpPr txBox="1"/>
          <p:nvPr/>
        </p:nvSpPr>
        <p:spPr>
          <a:xfrm>
            <a:off x="3160845" y="6274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2F3B45B-EE54-2943-96A9-5BA7D33C5462}"/>
              </a:ext>
            </a:extLst>
          </p:cNvPr>
          <p:cNvSpPr txBox="1"/>
          <p:nvPr/>
        </p:nvSpPr>
        <p:spPr>
          <a:xfrm>
            <a:off x="3502905" y="6274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EBEE0FC-4642-B541-8498-AA8C3013284F}"/>
              </a:ext>
            </a:extLst>
          </p:cNvPr>
          <p:cNvSpPr txBox="1"/>
          <p:nvPr/>
        </p:nvSpPr>
        <p:spPr>
          <a:xfrm>
            <a:off x="3884180" y="6274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A0BC58E-2196-3D4E-961B-4F40478EE34E}"/>
              </a:ext>
            </a:extLst>
          </p:cNvPr>
          <p:cNvSpPr txBox="1"/>
          <p:nvPr/>
        </p:nvSpPr>
        <p:spPr>
          <a:xfrm>
            <a:off x="5046795" y="6274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05F0BF-7354-7C47-B016-6CB13947CD5B}"/>
              </a:ext>
            </a:extLst>
          </p:cNvPr>
          <p:cNvSpPr txBox="1"/>
          <p:nvPr/>
        </p:nvSpPr>
        <p:spPr>
          <a:xfrm>
            <a:off x="5770130" y="6274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3E24278-0AA3-664D-A6BE-8588582C807D}"/>
              </a:ext>
            </a:extLst>
          </p:cNvPr>
          <p:cNvSpPr txBox="1"/>
          <p:nvPr/>
        </p:nvSpPr>
        <p:spPr>
          <a:xfrm>
            <a:off x="6587974" y="62761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B4630E9-2269-6D48-914D-B360F68D88C0}"/>
              </a:ext>
            </a:extLst>
          </p:cNvPr>
          <p:cNvSpPr txBox="1"/>
          <p:nvPr/>
        </p:nvSpPr>
        <p:spPr>
          <a:xfrm>
            <a:off x="6930034" y="62761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5873EE9-B932-3940-BBEF-48AADE9755B8}"/>
              </a:ext>
            </a:extLst>
          </p:cNvPr>
          <p:cNvSpPr txBox="1"/>
          <p:nvPr/>
        </p:nvSpPr>
        <p:spPr>
          <a:xfrm>
            <a:off x="4639386" y="628515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8C4F488-85D1-D044-A7F7-02566FE8E8E6}"/>
              </a:ext>
            </a:extLst>
          </p:cNvPr>
          <p:cNvSpPr txBox="1"/>
          <p:nvPr/>
        </p:nvSpPr>
        <p:spPr>
          <a:xfrm>
            <a:off x="6146965" y="62703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1776043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6159CBE7-26BC-3547-8883-C6C9E84EB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Running time?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0A7538-110F-314E-B754-45F4B000F53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put: </a:t>
            </a:r>
            <a:r>
              <a:rPr lang="en-US" dirty="0">
                <a:solidFill>
                  <a:srgbClr val="0000FF"/>
                </a:solidFill>
              </a:rPr>
              <a:t>O(1)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containsKey</a:t>
            </a:r>
            <a:r>
              <a:rPr lang="en-US" dirty="0"/>
              <a:t>: </a:t>
            </a:r>
            <a:r>
              <a:rPr lang="en-US" dirty="0">
                <a:solidFill>
                  <a:srgbClr val="0000FF"/>
                </a:solidFill>
              </a:rPr>
              <a:t>O(length of linked list)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remove: </a:t>
            </a:r>
            <a:r>
              <a:rPr lang="en-US" dirty="0">
                <a:solidFill>
                  <a:srgbClr val="0000FF"/>
                </a:solidFill>
              </a:rPr>
              <a:t>O(length of linked list)</a:t>
            </a:r>
            <a:endParaRPr lang="en-US" dirty="0"/>
          </a:p>
        </p:txBody>
      </p:sp>
      <p:grpSp>
        <p:nvGrpSpPr>
          <p:cNvPr id="13" name="Group 4">
            <a:extLst>
              <a:ext uri="{FF2B5EF4-FFF2-40B4-BE49-F238E27FC236}">
                <a16:creationId xmlns:a16="http://schemas.microsoft.com/office/drawing/2014/main" id="{13E64B5C-A120-DC42-9087-34EBEC8735AE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248400"/>
            <a:ext cx="5715000" cy="381000"/>
            <a:chOff x="768" y="624"/>
            <a:chExt cx="3600" cy="240"/>
          </a:xfrm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BE6E4D79-001C-DC42-8C46-3323C3559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Line 6">
              <a:extLst>
                <a:ext uri="{FF2B5EF4-FFF2-40B4-BE49-F238E27FC236}">
                  <a16:creationId xmlns:a16="http://schemas.microsoft.com/office/drawing/2014/main" id="{6F0C11BB-04DE-FB46-8E01-E74F612EB4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7">
              <a:extLst>
                <a:ext uri="{FF2B5EF4-FFF2-40B4-BE49-F238E27FC236}">
                  <a16:creationId xmlns:a16="http://schemas.microsoft.com/office/drawing/2014/main" id="{C8EADE9F-27AC-CB43-8E31-353783B990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8">
              <a:extLst>
                <a:ext uri="{FF2B5EF4-FFF2-40B4-BE49-F238E27FC236}">
                  <a16:creationId xmlns:a16="http://schemas.microsoft.com/office/drawing/2014/main" id="{2B38BB0D-2BD9-5B43-A813-531AD772F9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9">
              <a:extLst>
                <a:ext uri="{FF2B5EF4-FFF2-40B4-BE49-F238E27FC236}">
                  <a16:creationId xmlns:a16="http://schemas.microsoft.com/office/drawing/2014/main" id="{336E777A-C8C2-AB47-BE06-0C66E3FC38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0">
              <a:extLst>
                <a:ext uri="{FF2B5EF4-FFF2-40B4-BE49-F238E27FC236}">
                  <a16:creationId xmlns:a16="http://schemas.microsoft.com/office/drawing/2014/main" id="{99292FEA-1F56-604B-B3D5-1BBDD94B74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1">
              <a:extLst>
                <a:ext uri="{FF2B5EF4-FFF2-40B4-BE49-F238E27FC236}">
                  <a16:creationId xmlns:a16="http://schemas.microsoft.com/office/drawing/2014/main" id="{A959E1B0-B929-3A41-89AB-532EDAFDE5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2">
              <a:extLst>
                <a:ext uri="{FF2B5EF4-FFF2-40B4-BE49-F238E27FC236}">
                  <a16:creationId xmlns:a16="http://schemas.microsoft.com/office/drawing/2014/main" id="{CDD5B875-9055-0842-A233-1365C4255C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3">
              <a:extLst>
                <a:ext uri="{FF2B5EF4-FFF2-40B4-BE49-F238E27FC236}">
                  <a16:creationId xmlns:a16="http://schemas.microsoft.com/office/drawing/2014/main" id="{F48C731A-4826-4249-AEBC-AF27B35B31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4">
              <a:extLst>
                <a:ext uri="{FF2B5EF4-FFF2-40B4-BE49-F238E27FC236}">
                  <a16:creationId xmlns:a16="http://schemas.microsoft.com/office/drawing/2014/main" id="{D86E021A-D479-E54D-A784-6FA09A2332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>
              <a:extLst>
                <a:ext uri="{FF2B5EF4-FFF2-40B4-BE49-F238E27FC236}">
                  <a16:creationId xmlns:a16="http://schemas.microsoft.com/office/drawing/2014/main" id="{C6DCB744-DBB5-E148-B002-F4232A549A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7CCAF7FB-3869-CE4A-86FF-1A8E587224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7">
              <a:extLst>
                <a:ext uri="{FF2B5EF4-FFF2-40B4-BE49-F238E27FC236}">
                  <a16:creationId xmlns:a16="http://schemas.microsoft.com/office/drawing/2014/main" id="{F8DCD00D-413B-594A-86C9-A7896CFDA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8">
              <a:extLst>
                <a:ext uri="{FF2B5EF4-FFF2-40B4-BE49-F238E27FC236}">
                  <a16:creationId xmlns:a16="http://schemas.microsoft.com/office/drawing/2014/main" id="{2C97A2DB-D542-7C47-A40F-B72AF8A0F2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9">
              <a:extLst>
                <a:ext uri="{FF2B5EF4-FFF2-40B4-BE49-F238E27FC236}">
                  <a16:creationId xmlns:a16="http://schemas.microsoft.com/office/drawing/2014/main" id="{8BBB95AD-43A6-1F44-9009-4CADA0BA0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" name="Line 20">
            <a:extLst>
              <a:ext uri="{FF2B5EF4-FFF2-40B4-BE49-F238E27FC236}">
                <a16:creationId xmlns:a16="http://schemas.microsoft.com/office/drawing/2014/main" id="{1ECEBE14-4337-E348-81BF-2463573D6E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86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593E2923-B513-C347-B09B-2F41BE21B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410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" name="Line 22">
            <a:extLst>
              <a:ext uri="{FF2B5EF4-FFF2-40B4-BE49-F238E27FC236}">
                <a16:creationId xmlns:a16="http://schemas.microsoft.com/office/drawing/2014/main" id="{EBB44772-E46B-7B4F-81DB-73CEE02884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86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23">
            <a:extLst>
              <a:ext uri="{FF2B5EF4-FFF2-40B4-BE49-F238E27FC236}">
                <a16:creationId xmlns:a16="http://schemas.microsoft.com/office/drawing/2014/main" id="{1E09A885-2DC9-4946-92ED-8DC5209E8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4102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Line 25">
            <a:extLst>
              <a:ext uri="{FF2B5EF4-FFF2-40B4-BE49-F238E27FC236}">
                <a16:creationId xmlns:a16="http://schemas.microsoft.com/office/drawing/2014/main" id="{558272DC-F3AB-2640-89FA-CD0B88A256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D19187F7-E538-BE46-A676-6760688F9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46101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5" name="Line 28">
            <a:extLst>
              <a:ext uri="{FF2B5EF4-FFF2-40B4-BE49-F238E27FC236}">
                <a16:creationId xmlns:a16="http://schemas.microsoft.com/office/drawing/2014/main" id="{AF46EC6B-EB73-1F4B-8CE0-511439CB2C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86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29">
            <a:extLst>
              <a:ext uri="{FF2B5EF4-FFF2-40B4-BE49-F238E27FC236}">
                <a16:creationId xmlns:a16="http://schemas.microsoft.com/office/drawing/2014/main" id="{4926CA99-49EC-044B-A10C-37F292F0B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4102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E33CA76-A713-644D-8CCE-3F7EDF28CA1D}"/>
              </a:ext>
            </a:extLst>
          </p:cNvPr>
          <p:cNvSpPr txBox="1"/>
          <p:nvPr/>
        </p:nvSpPr>
        <p:spPr>
          <a:xfrm>
            <a:off x="1617845" y="62484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778B2AD-B76B-D14D-906D-AE98D852DD39}"/>
              </a:ext>
            </a:extLst>
          </p:cNvPr>
          <p:cNvSpPr txBox="1"/>
          <p:nvPr/>
        </p:nvSpPr>
        <p:spPr>
          <a:xfrm>
            <a:off x="1959905" y="62484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8411673-190E-954D-A0A8-E2E94E28A9A5}"/>
              </a:ext>
            </a:extLst>
          </p:cNvPr>
          <p:cNvSpPr txBox="1"/>
          <p:nvPr/>
        </p:nvSpPr>
        <p:spPr>
          <a:xfrm>
            <a:off x="2341180" y="62484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76A4A89-C17C-384C-990B-998C9D7F62E1}"/>
              </a:ext>
            </a:extLst>
          </p:cNvPr>
          <p:cNvSpPr txBox="1"/>
          <p:nvPr/>
        </p:nvSpPr>
        <p:spPr>
          <a:xfrm>
            <a:off x="3160845" y="6274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2F3B45B-EE54-2943-96A9-5BA7D33C5462}"/>
              </a:ext>
            </a:extLst>
          </p:cNvPr>
          <p:cNvSpPr txBox="1"/>
          <p:nvPr/>
        </p:nvSpPr>
        <p:spPr>
          <a:xfrm>
            <a:off x="3502905" y="6274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EBEE0FC-4642-B541-8498-AA8C3013284F}"/>
              </a:ext>
            </a:extLst>
          </p:cNvPr>
          <p:cNvSpPr txBox="1"/>
          <p:nvPr/>
        </p:nvSpPr>
        <p:spPr>
          <a:xfrm>
            <a:off x="3884180" y="6274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A0BC58E-2196-3D4E-961B-4F40478EE34E}"/>
              </a:ext>
            </a:extLst>
          </p:cNvPr>
          <p:cNvSpPr txBox="1"/>
          <p:nvPr/>
        </p:nvSpPr>
        <p:spPr>
          <a:xfrm>
            <a:off x="5046795" y="6274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05F0BF-7354-7C47-B016-6CB13947CD5B}"/>
              </a:ext>
            </a:extLst>
          </p:cNvPr>
          <p:cNvSpPr txBox="1"/>
          <p:nvPr/>
        </p:nvSpPr>
        <p:spPr>
          <a:xfrm>
            <a:off x="5770130" y="6274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3E24278-0AA3-664D-A6BE-8588582C807D}"/>
              </a:ext>
            </a:extLst>
          </p:cNvPr>
          <p:cNvSpPr txBox="1"/>
          <p:nvPr/>
        </p:nvSpPr>
        <p:spPr>
          <a:xfrm>
            <a:off x="6587974" y="62761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B4630E9-2269-6D48-914D-B360F68D88C0}"/>
              </a:ext>
            </a:extLst>
          </p:cNvPr>
          <p:cNvSpPr txBox="1"/>
          <p:nvPr/>
        </p:nvSpPr>
        <p:spPr>
          <a:xfrm>
            <a:off x="6930034" y="62761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5873EE9-B932-3940-BBEF-48AADE9755B8}"/>
              </a:ext>
            </a:extLst>
          </p:cNvPr>
          <p:cNvSpPr txBox="1"/>
          <p:nvPr/>
        </p:nvSpPr>
        <p:spPr>
          <a:xfrm>
            <a:off x="4639386" y="628515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8C4F488-85D1-D044-A7F7-02566FE8E8E6}"/>
              </a:ext>
            </a:extLst>
          </p:cNvPr>
          <p:cNvSpPr txBox="1"/>
          <p:nvPr/>
        </p:nvSpPr>
        <p:spPr>
          <a:xfrm>
            <a:off x="6146965" y="62703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3726548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9BBFF9E2-3D5C-6042-8D41-314DD689CF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Length of the chain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97458B45-FD07-2B45-9A0A-2602FEE7E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Worst case?</a:t>
            </a:r>
          </a:p>
        </p:txBody>
      </p:sp>
    </p:spTree>
    <p:extLst>
      <p:ext uri="{BB962C8B-B14F-4D97-AF65-F5344CB8AC3E}">
        <p14:creationId xmlns:p14="http://schemas.microsoft.com/office/powerpoint/2010/main" val="3868040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20F74353-F230-8F4C-9468-C6D1F49D5C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Length of the chain</a:t>
            </a: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A6FB3BC9-B914-B844-AE16-528E81A231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Worst case?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All elements hash to the same location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h(k) = 4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n</a:t>
            </a:r>
          </a:p>
        </p:txBody>
      </p:sp>
      <p:grpSp>
        <p:nvGrpSpPr>
          <p:cNvPr id="46083" name="Group 4">
            <a:extLst>
              <a:ext uri="{FF2B5EF4-FFF2-40B4-BE49-F238E27FC236}">
                <a16:creationId xmlns:a16="http://schemas.microsoft.com/office/drawing/2014/main" id="{70B206B1-0AC6-5449-9398-C91A555C029D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6172200"/>
            <a:ext cx="5715000" cy="381000"/>
            <a:chOff x="768" y="624"/>
            <a:chExt cx="3600" cy="240"/>
          </a:xfrm>
        </p:grpSpPr>
        <p:sp>
          <p:nvSpPr>
            <p:cNvPr id="46090" name="Rectangle 5">
              <a:extLst>
                <a:ext uri="{FF2B5EF4-FFF2-40B4-BE49-F238E27FC236}">
                  <a16:creationId xmlns:a16="http://schemas.microsoft.com/office/drawing/2014/main" id="{84DCBE95-4043-B946-8A88-0B7A4D3AC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6091" name="Line 6">
              <a:extLst>
                <a:ext uri="{FF2B5EF4-FFF2-40B4-BE49-F238E27FC236}">
                  <a16:creationId xmlns:a16="http://schemas.microsoft.com/office/drawing/2014/main" id="{A80D3534-3522-6F4E-8B72-DFAB8626CC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2" name="Line 7">
              <a:extLst>
                <a:ext uri="{FF2B5EF4-FFF2-40B4-BE49-F238E27FC236}">
                  <a16:creationId xmlns:a16="http://schemas.microsoft.com/office/drawing/2014/main" id="{B9049942-36D9-6F49-BDF4-96B2B0BFC5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3" name="Line 8">
              <a:extLst>
                <a:ext uri="{FF2B5EF4-FFF2-40B4-BE49-F238E27FC236}">
                  <a16:creationId xmlns:a16="http://schemas.microsoft.com/office/drawing/2014/main" id="{9636E63A-CAE6-394D-B14F-E5A32F21FA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4" name="Line 9">
              <a:extLst>
                <a:ext uri="{FF2B5EF4-FFF2-40B4-BE49-F238E27FC236}">
                  <a16:creationId xmlns:a16="http://schemas.microsoft.com/office/drawing/2014/main" id="{7AF6FC4F-850E-074D-9BE6-6B2A148C1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5" name="Line 10">
              <a:extLst>
                <a:ext uri="{FF2B5EF4-FFF2-40B4-BE49-F238E27FC236}">
                  <a16:creationId xmlns:a16="http://schemas.microsoft.com/office/drawing/2014/main" id="{2EB86EDB-0961-B942-BEF5-40972A2237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6" name="Line 11">
              <a:extLst>
                <a:ext uri="{FF2B5EF4-FFF2-40B4-BE49-F238E27FC236}">
                  <a16:creationId xmlns:a16="http://schemas.microsoft.com/office/drawing/2014/main" id="{F7C8BAF6-4519-5F46-B33E-3785B70DD7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7" name="Line 12">
              <a:extLst>
                <a:ext uri="{FF2B5EF4-FFF2-40B4-BE49-F238E27FC236}">
                  <a16:creationId xmlns:a16="http://schemas.microsoft.com/office/drawing/2014/main" id="{4F024D4D-CF81-C145-81FE-60F7699762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8" name="Line 13">
              <a:extLst>
                <a:ext uri="{FF2B5EF4-FFF2-40B4-BE49-F238E27FC236}">
                  <a16:creationId xmlns:a16="http://schemas.microsoft.com/office/drawing/2014/main" id="{29EC7107-B577-754D-BE5C-8F0FC32D24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9" name="Line 14">
              <a:extLst>
                <a:ext uri="{FF2B5EF4-FFF2-40B4-BE49-F238E27FC236}">
                  <a16:creationId xmlns:a16="http://schemas.microsoft.com/office/drawing/2014/main" id="{312BAF30-F64F-714E-9164-AB553190B6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0" name="Line 15">
              <a:extLst>
                <a:ext uri="{FF2B5EF4-FFF2-40B4-BE49-F238E27FC236}">
                  <a16:creationId xmlns:a16="http://schemas.microsoft.com/office/drawing/2014/main" id="{C2B658B1-E276-614E-AAC7-04D7B12980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1" name="Line 16">
              <a:extLst>
                <a:ext uri="{FF2B5EF4-FFF2-40B4-BE49-F238E27FC236}">
                  <a16:creationId xmlns:a16="http://schemas.microsoft.com/office/drawing/2014/main" id="{1FBC0DA4-19EB-DF40-9222-19D7BCF83A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2" name="Line 17">
              <a:extLst>
                <a:ext uri="{FF2B5EF4-FFF2-40B4-BE49-F238E27FC236}">
                  <a16:creationId xmlns:a16="http://schemas.microsoft.com/office/drawing/2014/main" id="{130B653C-BEC1-1A4E-A327-FA9C67EC2F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3" name="Line 18">
              <a:extLst>
                <a:ext uri="{FF2B5EF4-FFF2-40B4-BE49-F238E27FC236}">
                  <a16:creationId xmlns:a16="http://schemas.microsoft.com/office/drawing/2014/main" id="{2FE09DCE-F662-1643-8161-C3ADA5A77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4" name="Line 19">
              <a:extLst>
                <a:ext uri="{FF2B5EF4-FFF2-40B4-BE49-F238E27FC236}">
                  <a16:creationId xmlns:a16="http://schemas.microsoft.com/office/drawing/2014/main" id="{BE6A0CBD-2C29-ED4A-A002-8A5E9FD34F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84" name="Line 20">
            <a:extLst>
              <a:ext uri="{FF2B5EF4-FFF2-40B4-BE49-F238E27FC236}">
                <a16:creationId xmlns:a16="http://schemas.microsoft.com/office/drawing/2014/main" id="{AC002431-BB39-874B-AAEC-029EE3D13E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Rectangle 21">
            <a:extLst>
              <a:ext uri="{FF2B5EF4-FFF2-40B4-BE49-F238E27FC236}">
                <a16:creationId xmlns:a16="http://schemas.microsoft.com/office/drawing/2014/main" id="{EA549EB1-190F-8448-B50E-D9047B210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6086" name="Line 22">
            <a:extLst>
              <a:ext uri="{FF2B5EF4-FFF2-40B4-BE49-F238E27FC236}">
                <a16:creationId xmlns:a16="http://schemas.microsoft.com/office/drawing/2014/main" id="{874E0CD8-AF71-054A-AB81-1DBA4A304A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7" name="Line 23">
            <a:extLst>
              <a:ext uri="{FF2B5EF4-FFF2-40B4-BE49-F238E27FC236}">
                <a16:creationId xmlns:a16="http://schemas.microsoft.com/office/drawing/2014/main" id="{CA9863E3-F8F3-DD46-A482-CF3D24CF51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Rectangle 24">
            <a:extLst>
              <a:ext uri="{FF2B5EF4-FFF2-40B4-BE49-F238E27FC236}">
                <a16:creationId xmlns:a16="http://schemas.microsoft.com/office/drawing/2014/main" id="{05F292A5-C9EE-EA4A-AAEF-F47F78A2C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4290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6089" name="Text Box 25">
            <a:extLst>
              <a:ext uri="{FF2B5EF4-FFF2-40B4-BE49-F238E27FC236}">
                <a16:creationId xmlns:a16="http://schemas.microsoft.com/office/drawing/2014/main" id="{DF47CC38-02DB-5347-A2B1-DAF96BAECB16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514600" y="4114800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45867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5150F177-7C7A-FF4F-B991-09570227A9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Length of the chain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8414A9F6-95F6-2D4F-B361-89C2217540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719263"/>
            <a:ext cx="8534400" cy="44116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Average case:</a:t>
            </a:r>
          </a:p>
          <a:p>
            <a:pPr marL="342900" lvl="1" indent="0" eaLnBrk="1" hangingPunct="1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Depends on how well the hash function distributes the keys</a:t>
            </a:r>
          </a:p>
          <a:p>
            <a:pPr marL="342900" lvl="1" indent="0" eaLnBrk="1" hangingPunct="1">
              <a:buFont typeface="Wingdings" pitchFamily="2" charset="2"/>
              <a:buNone/>
            </a:pPr>
            <a:endParaRPr lang="en-US" altLang="en-US" sz="24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342900" lvl="1" indent="0"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best we could hope for a hash function?</a:t>
            </a:r>
          </a:p>
          <a:p>
            <a:pPr lvl="2" eaLnBrk="1" hangingPunct="1"/>
            <a:r>
              <a:rPr lang="en-US" altLang="en-US" sz="20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simple uniform hashing</a:t>
            </a:r>
            <a:r>
              <a:rPr lang="en-US" altLang="en-US" sz="2000" dirty="0">
                <a:ea typeface="ＭＳ Ｐゴシック" panose="020B0600070205080204" pitchFamily="34" charset="-128"/>
              </a:rPr>
              <a:t>: an element is equally likely to end up in any of the 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m</a:t>
            </a:r>
            <a:r>
              <a:rPr lang="en-US" altLang="en-US" sz="2000" dirty="0">
                <a:ea typeface="ＭＳ Ｐゴシック" panose="020B0600070205080204" pitchFamily="34" charset="-128"/>
              </a:rPr>
              <a:t> slots</a:t>
            </a:r>
          </a:p>
          <a:p>
            <a:pPr marL="342900" lvl="1" indent="0" eaLnBrk="1" hangingPunct="1">
              <a:buFont typeface="Wingdings" pitchFamily="2" charset="2"/>
              <a:buNone/>
            </a:pPr>
            <a:endParaRPr lang="en-US" altLang="en-US" sz="24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342900" lvl="1" indent="0"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Under simple uniform hashing what is the average length of a chain in the table?</a:t>
            </a:r>
          </a:p>
          <a:p>
            <a:pPr lvl="2" eaLnBrk="1" hangingPunct="1"/>
            <a:r>
              <a:rPr lang="en-US" altLang="en-US" sz="2000" i="1" dirty="0">
                <a:ea typeface="ＭＳ Ｐゴシック" panose="020B0600070205080204" pitchFamily="34" charset="-128"/>
              </a:rPr>
              <a:t>n</a:t>
            </a:r>
            <a:r>
              <a:rPr lang="en-US" altLang="en-US" sz="2000" dirty="0">
                <a:ea typeface="ＭＳ Ｐゴシック" panose="020B0600070205080204" pitchFamily="34" charset="-128"/>
              </a:rPr>
              <a:t> keys over 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m</a:t>
            </a:r>
            <a:r>
              <a:rPr lang="en-US" altLang="en-US" sz="2000" dirty="0">
                <a:ea typeface="ＭＳ Ｐゴシック" panose="020B0600070205080204" pitchFamily="34" charset="-128"/>
              </a:rPr>
              <a:t> slots = 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n / m = </a:t>
            </a:r>
            <a:r>
              <a:rPr lang="el-GR" altLang="en-US" sz="2000" dirty="0"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265705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C153623F-6519-8847-BF80-28CC651329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load of a table/hashtable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3227266-0833-E445-965D-2E86833AB6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m = number of possible entries in the table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n = number of keys stored in the table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l-GR" altLang="en-US" sz="2400" dirty="0"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  <a:r>
              <a:rPr lang="en-US" altLang="en-US" sz="2400" dirty="0">
                <a:ea typeface="ＭＳ Ｐゴシック" panose="020B0600070205080204" pitchFamily="34" charset="-128"/>
                <a:cs typeface="Arial" panose="020B0604020202020204" pitchFamily="34" charset="0"/>
              </a:rPr>
              <a:t> = n/m is the </a:t>
            </a:r>
            <a:r>
              <a:rPr lang="en-US" altLang="en-US" sz="2400" b="1" dirty="0">
                <a:ea typeface="ＭＳ Ｐゴシック" panose="020B0600070205080204" pitchFamily="34" charset="-128"/>
                <a:cs typeface="Arial" panose="020B0604020202020204" pitchFamily="34" charset="0"/>
              </a:rPr>
              <a:t>load factor</a:t>
            </a:r>
            <a:r>
              <a:rPr lang="en-US" altLang="en-US" sz="2400" dirty="0">
                <a:ea typeface="ＭＳ Ｐゴシック" panose="020B0600070205080204" pitchFamily="34" charset="-128"/>
                <a:cs typeface="Arial" panose="020B0604020202020204" pitchFamily="34" charset="0"/>
              </a:rPr>
              <a:t> of the </a:t>
            </a:r>
            <a:r>
              <a:rPr lang="en-US" altLang="en-US" sz="2400" dirty="0" err="1">
                <a:ea typeface="ＭＳ Ｐゴシック" panose="020B0600070205080204" pitchFamily="34" charset="-128"/>
                <a:cs typeface="Arial" panose="020B0604020202020204" pitchFamily="34" charset="0"/>
              </a:rPr>
              <a:t>hashtable</a:t>
            </a:r>
            <a:endParaRPr lang="en-US" altLang="en-US" sz="240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65760" lvl="1" indent="0" eaLnBrk="1" hangingPunct="1">
              <a:buNone/>
            </a:pPr>
            <a:endParaRPr lang="en-US" altLang="en-US" sz="2400" dirty="0">
              <a:solidFill>
                <a:srgbClr val="FF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65760" lvl="1" indent="0" eaLnBrk="1" hangingPunct="1">
              <a:buNone/>
            </a:pPr>
            <a:endParaRPr lang="en-US" altLang="en-US" sz="200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  <a:cs typeface="Arial" panose="020B0604020202020204" pitchFamily="34" charset="0"/>
              </a:rPr>
              <a:t>The smaller </a:t>
            </a:r>
            <a:r>
              <a:rPr lang="el-GR" altLang="en-US" sz="2400" dirty="0"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  <a:r>
              <a:rPr lang="en-US" altLang="en-US" sz="2400" dirty="0">
                <a:ea typeface="ＭＳ Ｐゴシック" panose="020B0600070205080204" pitchFamily="34" charset="-128"/>
                <a:cs typeface="Arial" panose="020B0604020202020204" pitchFamily="34" charset="0"/>
              </a:rPr>
              <a:t>, the more wasteful the table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  <a:cs typeface="Arial" panose="020B0604020202020204" pitchFamily="34" charset="0"/>
              </a:rPr>
              <a:t>The load also helps us talk about run time</a:t>
            </a:r>
            <a:endParaRPr lang="el-GR" altLang="en-US" sz="240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4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CC63-4BDC-8B49-B0F6-DB2FA78D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2F3D-D7DC-8E4F-AA34-24ED842EBA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Lab tomorrow</a:t>
            </a:r>
          </a:p>
          <a:p>
            <a:r>
              <a:rPr lang="en-US" dirty="0"/>
              <a:t>Midterm recap (save questions for then)</a:t>
            </a:r>
          </a:p>
          <a:p>
            <a:r>
              <a:rPr lang="en-US" dirty="0"/>
              <a:t>Course feedback discussion</a:t>
            </a:r>
          </a:p>
          <a:p>
            <a:r>
              <a:rPr lang="en-US" dirty="0"/>
              <a:t>Start next assignment (2 week assignment)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Quiz on Thursday</a:t>
            </a:r>
          </a:p>
        </p:txBody>
      </p:sp>
    </p:spTree>
    <p:extLst>
      <p:ext uri="{BB962C8B-B14F-4D97-AF65-F5344CB8AC3E}">
        <p14:creationId xmlns:p14="http://schemas.microsoft.com/office/powerpoint/2010/main" val="189857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A76A0B05-4D16-9649-9F20-0DF98B0C75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Average chain length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7294D8D7-6E33-8F4A-BF05-44F7C98437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071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If you roll a fair </a:t>
            </a:r>
            <a:r>
              <a:rPr lang="en-US" sz="2800" i="1" dirty="0">
                <a:solidFill>
                  <a:srgbClr val="FF0000"/>
                </a:solidFill>
              </a:rPr>
              <a:t>m</a:t>
            </a:r>
            <a:r>
              <a:rPr lang="en-US" sz="2800" dirty="0">
                <a:solidFill>
                  <a:srgbClr val="FF0000"/>
                </a:solidFill>
              </a:rPr>
              <a:t> sided die </a:t>
            </a:r>
            <a:r>
              <a:rPr lang="en-US" sz="2800" i="1" dirty="0">
                <a:solidFill>
                  <a:srgbClr val="FF0000"/>
                </a:solidFill>
              </a:rPr>
              <a:t>n</a:t>
            </a:r>
            <a:r>
              <a:rPr lang="en-US" sz="2800" dirty="0">
                <a:solidFill>
                  <a:srgbClr val="FF0000"/>
                </a:solidFill>
              </a:rPr>
              <a:t> times, how many times are we likely to see a given value?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For example, 10 sided die:</a:t>
            </a:r>
          </a:p>
          <a:p>
            <a:pPr marL="344487" lvl="1" indent="0" eaLnBrk="1" hangingPunct="1">
              <a:buFont typeface="Wingdings" charset="0"/>
              <a:buNone/>
              <a:defRPr/>
            </a:pPr>
            <a:r>
              <a:rPr lang="en-US" sz="2400" dirty="0">
                <a:ea typeface="ＭＳ Ｐゴシック" charset="0"/>
              </a:rPr>
              <a:t>1 time</a:t>
            </a:r>
          </a:p>
          <a:p>
            <a:pPr lvl="2" eaLnBrk="1" hangingPunct="1">
              <a:buFont typeface="Wingdings" charset="0"/>
              <a:buChar char="l"/>
              <a:defRPr/>
            </a:pPr>
            <a:r>
              <a:rPr lang="en-US" sz="2000" dirty="0">
                <a:ea typeface="ＭＳ Ｐゴシック" charset="0"/>
              </a:rPr>
              <a:t>1/10</a:t>
            </a:r>
          </a:p>
          <a:p>
            <a:pPr marL="344487" lvl="1" indent="0" eaLnBrk="1" hangingPunct="1">
              <a:buFont typeface="Wingdings" charset="0"/>
              <a:buNone/>
              <a:defRPr/>
            </a:pPr>
            <a:r>
              <a:rPr lang="en-US" sz="2400" dirty="0">
                <a:ea typeface="ＭＳ Ｐゴシック" charset="0"/>
              </a:rPr>
              <a:t>100 times</a:t>
            </a:r>
          </a:p>
          <a:p>
            <a:pPr lvl="2" eaLnBrk="1" hangingPunct="1">
              <a:buFont typeface="Wingdings" charset="0"/>
              <a:buChar char="l"/>
              <a:defRPr/>
            </a:pPr>
            <a:r>
              <a:rPr lang="en-US" sz="2000" dirty="0">
                <a:ea typeface="ＭＳ Ｐゴシック" charset="0"/>
              </a:rPr>
              <a:t>100/10 = 10</a:t>
            </a:r>
          </a:p>
        </p:txBody>
      </p:sp>
    </p:spTree>
    <p:extLst>
      <p:ext uri="{BB962C8B-B14F-4D97-AF65-F5344CB8AC3E}">
        <p14:creationId xmlns:p14="http://schemas.microsoft.com/office/powerpoint/2010/main" val="238410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DB3FA0AB-F964-944C-AA00-277FCA73F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containsKey</a:t>
            </a:r>
            <a:r>
              <a:rPr lang="en-US" altLang="en-US" dirty="0">
                <a:ea typeface="ＭＳ Ｐゴシック" panose="020B0600070205080204" pitchFamily="34" charset="-128"/>
              </a:rPr>
              <a:t> average running time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3C74C472-EAC1-5D4A-94B6-73B0F6B3FD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Two cases: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Key is </a:t>
            </a:r>
            <a:r>
              <a:rPr lang="en-US" altLang="en-US" b="1" dirty="0">
                <a:ea typeface="ＭＳ Ｐゴシック" panose="020B0600070205080204" pitchFamily="34" charset="-128"/>
              </a:rPr>
              <a:t>not</a:t>
            </a:r>
            <a:r>
              <a:rPr lang="en-US" altLang="en-US" dirty="0">
                <a:ea typeface="ＭＳ Ｐゴシック" panose="020B0600070205080204" pitchFamily="34" charset="-128"/>
              </a:rPr>
              <a:t> in the table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must search all entries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O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dirty="0">
                <a:ea typeface="ＭＳ Ｐゴシック" panose="020B0600070205080204" pitchFamily="34" charset="-128"/>
              </a:rPr>
              <a:t>1 + </a:t>
            </a:r>
            <a:r>
              <a:rPr lang="el-GR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Key </a:t>
            </a:r>
            <a:r>
              <a:rPr lang="en-US" altLang="en-US" b="1" dirty="0">
                <a:ea typeface="ＭＳ Ｐゴシック" panose="020B0600070205080204" pitchFamily="34" charset="-128"/>
                <a:cs typeface="Arial" panose="020B0604020202020204" pitchFamily="34" charset="0"/>
              </a:rPr>
              <a:t>is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in the table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on average search half of the entries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O(1 + </a:t>
            </a:r>
            <a:r>
              <a:rPr lang="el-GR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  <a:endParaRPr lang="el-GR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3492" name="Oval 4">
            <a:extLst>
              <a:ext uri="{FF2B5EF4-FFF2-40B4-BE49-F238E27FC236}">
                <a16:creationId xmlns:a16="http://schemas.microsoft.com/office/drawing/2014/main" id="{2B8F7601-96DA-C644-AEC0-1F26A2D74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631" y="3015916"/>
            <a:ext cx="3810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04401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8AA57B5E-E63D-0944-82FA-C274655760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Hash functions</a:t>
            </a:r>
            <a:endParaRPr lang="en-US" altLang="en-US" i="1" dirty="0">
              <a:ea typeface="ＭＳ Ｐゴシック" panose="020B0600070205080204" pitchFamily="34" charset="-128"/>
            </a:endParaRP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B6DCE0BB-F0CF-BF41-9890-B096A95D6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Function that takes as input a key and return a value from 0 to m-1 (the size of the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hashtable</a:t>
            </a:r>
            <a:r>
              <a:rPr lang="en-US" altLang="en-US" sz="2800" dirty="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25603" name="Oval 4">
            <a:extLst>
              <a:ext uri="{FF2B5EF4-FFF2-40B4-BE49-F238E27FC236}">
                <a16:creationId xmlns:a16="http://schemas.microsoft.com/office/drawing/2014/main" id="{8BAFF2B7-27BD-0141-8670-E9BB750E6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3200400" cy="19812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5604" name="Text Box 5">
            <a:extLst>
              <a:ext uri="{FF2B5EF4-FFF2-40B4-BE49-F238E27FC236}">
                <a16:creationId xmlns:a16="http://schemas.microsoft.com/office/drawing/2014/main" id="{84A6BA99-BF4C-8642-B00E-536E2C6C7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528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5605" name="AutoShape 6">
            <a:extLst>
              <a:ext uri="{FF2B5EF4-FFF2-40B4-BE49-F238E27FC236}">
                <a16:creationId xmlns:a16="http://schemas.microsoft.com/office/drawing/2014/main" id="{B6026E69-6F1C-EA44-9E02-A3AC7136E87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29000" y="49530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25606" name="Group 7">
            <a:extLst>
              <a:ext uri="{FF2B5EF4-FFF2-40B4-BE49-F238E27FC236}">
                <a16:creationId xmlns:a16="http://schemas.microsoft.com/office/drawing/2014/main" id="{DE631DF5-64C7-7845-BEBA-C1316D52526E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248400"/>
            <a:ext cx="5715000" cy="381000"/>
            <a:chOff x="768" y="624"/>
            <a:chExt cx="3600" cy="240"/>
          </a:xfrm>
        </p:grpSpPr>
        <p:sp>
          <p:nvSpPr>
            <p:cNvPr id="25609" name="Rectangle 8">
              <a:extLst>
                <a:ext uri="{FF2B5EF4-FFF2-40B4-BE49-F238E27FC236}">
                  <a16:creationId xmlns:a16="http://schemas.microsoft.com/office/drawing/2014/main" id="{140E1B06-9E35-7F43-BE63-F1E2F74D83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10" name="Line 9">
              <a:extLst>
                <a:ext uri="{FF2B5EF4-FFF2-40B4-BE49-F238E27FC236}">
                  <a16:creationId xmlns:a16="http://schemas.microsoft.com/office/drawing/2014/main" id="{078F07EE-7F8B-E847-A1ED-52B531C89E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Line 10">
              <a:extLst>
                <a:ext uri="{FF2B5EF4-FFF2-40B4-BE49-F238E27FC236}">
                  <a16:creationId xmlns:a16="http://schemas.microsoft.com/office/drawing/2014/main" id="{B85BC883-CEB6-E241-9188-8369275CDB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Line 11">
              <a:extLst>
                <a:ext uri="{FF2B5EF4-FFF2-40B4-BE49-F238E27FC236}">
                  <a16:creationId xmlns:a16="http://schemas.microsoft.com/office/drawing/2014/main" id="{D1671AA5-2B02-0A4C-9050-D5FC96A3D1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Line 12">
              <a:extLst>
                <a:ext uri="{FF2B5EF4-FFF2-40B4-BE49-F238E27FC236}">
                  <a16:creationId xmlns:a16="http://schemas.microsoft.com/office/drawing/2014/main" id="{5916AA32-DADA-D247-8B00-0E6592EF3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Line 13">
              <a:extLst>
                <a:ext uri="{FF2B5EF4-FFF2-40B4-BE49-F238E27FC236}">
                  <a16:creationId xmlns:a16="http://schemas.microsoft.com/office/drawing/2014/main" id="{F2382188-4D41-8A4E-B171-FA7B0B7350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Line 14">
              <a:extLst>
                <a:ext uri="{FF2B5EF4-FFF2-40B4-BE49-F238E27FC236}">
                  <a16:creationId xmlns:a16="http://schemas.microsoft.com/office/drawing/2014/main" id="{1CD6F7C8-5E70-0649-8A83-6DFAEB7D79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Line 15">
              <a:extLst>
                <a:ext uri="{FF2B5EF4-FFF2-40B4-BE49-F238E27FC236}">
                  <a16:creationId xmlns:a16="http://schemas.microsoft.com/office/drawing/2014/main" id="{AE7A8952-F379-0647-9AD5-45235897FC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Line 16">
              <a:extLst>
                <a:ext uri="{FF2B5EF4-FFF2-40B4-BE49-F238E27FC236}">
                  <a16:creationId xmlns:a16="http://schemas.microsoft.com/office/drawing/2014/main" id="{5C85F1C3-49EC-9D47-B5ED-0AD476B11F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8" name="Line 17">
              <a:extLst>
                <a:ext uri="{FF2B5EF4-FFF2-40B4-BE49-F238E27FC236}">
                  <a16:creationId xmlns:a16="http://schemas.microsoft.com/office/drawing/2014/main" id="{B882F194-1DA0-9441-B94F-767124D29C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Line 18">
              <a:extLst>
                <a:ext uri="{FF2B5EF4-FFF2-40B4-BE49-F238E27FC236}">
                  <a16:creationId xmlns:a16="http://schemas.microsoft.com/office/drawing/2014/main" id="{9A209B57-BF37-DB4E-A8C1-8FF31010EC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Line 19">
              <a:extLst>
                <a:ext uri="{FF2B5EF4-FFF2-40B4-BE49-F238E27FC236}">
                  <a16:creationId xmlns:a16="http://schemas.microsoft.com/office/drawing/2014/main" id="{C13DFC62-3112-1046-BCA6-9F57FE88E7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Line 20">
              <a:extLst>
                <a:ext uri="{FF2B5EF4-FFF2-40B4-BE49-F238E27FC236}">
                  <a16:creationId xmlns:a16="http://schemas.microsoft.com/office/drawing/2014/main" id="{AE2FDF09-BFE4-624E-A302-80A082D89B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Line 21">
              <a:extLst>
                <a:ext uri="{FF2B5EF4-FFF2-40B4-BE49-F238E27FC236}">
                  <a16:creationId xmlns:a16="http://schemas.microsoft.com/office/drawing/2014/main" id="{D8F25401-9AD4-3149-9437-C850D6B88B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Line 22">
              <a:extLst>
                <a:ext uri="{FF2B5EF4-FFF2-40B4-BE49-F238E27FC236}">
                  <a16:creationId xmlns:a16="http://schemas.microsoft.com/office/drawing/2014/main" id="{5F92484B-61BC-AC4C-A487-59EF01B855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8" name="Text Box 24">
            <a:extLst>
              <a:ext uri="{FF2B5EF4-FFF2-40B4-BE49-F238E27FC236}">
                <a16:creationId xmlns:a16="http://schemas.microsoft.com/office/drawing/2014/main" id="{3FFF75DF-EC59-F34A-8AF7-4ACA174D5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05400"/>
            <a:ext cx="365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hash function, h: U </a:t>
            </a:r>
            <a:r>
              <a:rPr lang="en-US" altLang="en-US" sz="1800">
                <a:latin typeface="Wingdings" pitchFamily="2" charset="2"/>
                <a:sym typeface="Wingdings" pitchFamily="2" charset="2"/>
              </a:rPr>
              <a:t></a:t>
            </a:r>
            <a:r>
              <a:rPr lang="en-US" altLang="en-US" sz="180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879375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3A537FE2-2273-1544-9436-E11D78F217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 functions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8F6DB7CE-F337-914F-A2FE-17CF08DA4A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makes a good hash function?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Approximates the assumption of simple uniform hashing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Deterministic – h(x) should always return the same value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Low cost – if it is expensive to calculate the hash value (e.g. log n) then we don’t</a:t>
            </a:r>
            <a:r>
              <a:rPr lang="en-US" altLang="ja-JP" sz="2000" dirty="0">
                <a:ea typeface="ＭＳ Ｐゴシック" panose="020B0600070205080204" pitchFamily="34" charset="-128"/>
              </a:rPr>
              <a:t> gain anything by using a table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Challenge: we don’</a:t>
            </a:r>
            <a:r>
              <a:rPr lang="en-US" altLang="ja-JP" sz="2400" dirty="0">
                <a:ea typeface="ＭＳ Ｐゴシック" panose="020B0600070205080204" pitchFamily="34" charset="-128"/>
              </a:rPr>
              <a:t>t generally know the distribution of the keys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Frequently data tend to be clustered (e.g. similar strings, run-times, SSNs).  A good hash function should spread these out across the table</a:t>
            </a:r>
          </a:p>
        </p:txBody>
      </p:sp>
    </p:spTree>
    <p:extLst>
      <p:ext uri="{BB962C8B-B14F-4D97-AF65-F5344CB8AC3E}">
        <p14:creationId xmlns:p14="http://schemas.microsoft.com/office/powerpoint/2010/main" val="133577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>
            <a:extLst>
              <a:ext uri="{FF2B5EF4-FFF2-40B4-BE49-F238E27FC236}">
                <a16:creationId xmlns:a16="http://schemas.microsoft.com/office/drawing/2014/main" id="{2246661F-CF85-E74E-9691-2A6BAFA77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Division method</a:t>
            </a:r>
          </a:p>
        </p:txBody>
      </p:sp>
      <p:sp>
        <p:nvSpPr>
          <p:cNvPr id="52226" name="Rectangle 3">
            <a:extLst>
              <a:ext uri="{FF2B5EF4-FFF2-40B4-BE49-F238E27FC236}">
                <a16:creationId xmlns:a16="http://schemas.microsoft.com/office/drawing/2014/main" id="{84FF8213-4EC8-4144-944C-F7CA6C71FE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h(k) = k mod m</a:t>
            </a:r>
          </a:p>
        </p:txBody>
      </p:sp>
      <p:sp>
        <p:nvSpPr>
          <p:cNvPr id="52227" name="Text Box 4">
            <a:extLst>
              <a:ext uri="{FF2B5EF4-FFF2-40B4-BE49-F238E27FC236}">
                <a16:creationId xmlns:a16="http://schemas.microsoft.com/office/drawing/2014/main" id="{BADB36EC-1F22-0549-9C7D-9AC58816B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224088"/>
            <a:ext cx="289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      k        h(k)</a:t>
            </a:r>
          </a:p>
        </p:txBody>
      </p:sp>
      <p:sp>
        <p:nvSpPr>
          <p:cNvPr id="52228" name="Line 5">
            <a:extLst>
              <a:ext uri="{FF2B5EF4-FFF2-40B4-BE49-F238E27FC236}">
                <a16:creationId xmlns:a16="http://schemas.microsoft.com/office/drawing/2014/main" id="{9247966F-5C31-F14B-A2D9-9A30D97E2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8194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9" name="Text Box 6">
            <a:extLst>
              <a:ext uri="{FF2B5EF4-FFF2-40B4-BE49-F238E27FC236}">
                <a16:creationId xmlns:a16="http://schemas.microsoft.com/office/drawing/2014/main" id="{E72BB2E9-C83E-BD4C-BBBC-7517ADB78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9718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11      25</a:t>
            </a:r>
          </a:p>
        </p:txBody>
      </p:sp>
      <p:sp>
        <p:nvSpPr>
          <p:cNvPr id="52230" name="Text Box 7">
            <a:extLst>
              <a:ext uri="{FF2B5EF4-FFF2-40B4-BE49-F238E27FC236}">
                <a16:creationId xmlns:a16="http://schemas.microsoft.com/office/drawing/2014/main" id="{6CEEF98F-432F-4643-8A1D-7C9913D40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814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11      1</a:t>
            </a:r>
          </a:p>
        </p:txBody>
      </p:sp>
      <p:sp>
        <p:nvSpPr>
          <p:cNvPr id="52231" name="Text Box 8">
            <a:extLst>
              <a:ext uri="{FF2B5EF4-FFF2-40B4-BE49-F238E27FC236}">
                <a16:creationId xmlns:a16="http://schemas.microsoft.com/office/drawing/2014/main" id="{685A0A1B-81FF-2D49-ACF4-0B236782C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148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11      17</a:t>
            </a:r>
          </a:p>
        </p:txBody>
      </p:sp>
      <p:sp>
        <p:nvSpPr>
          <p:cNvPr id="52232" name="Text Box 9">
            <a:extLst>
              <a:ext uri="{FF2B5EF4-FFF2-40B4-BE49-F238E27FC236}">
                <a16:creationId xmlns:a16="http://schemas.microsoft.com/office/drawing/2014/main" id="{2E5DD87F-6C95-CD4B-B230-9E8300990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482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13      133</a:t>
            </a:r>
          </a:p>
        </p:txBody>
      </p:sp>
      <p:sp>
        <p:nvSpPr>
          <p:cNvPr id="52233" name="Text Box 10">
            <a:extLst>
              <a:ext uri="{FF2B5EF4-FFF2-40B4-BE49-F238E27FC236}">
                <a16:creationId xmlns:a16="http://schemas.microsoft.com/office/drawing/2014/main" id="{EAF5E256-B4AE-644D-86D9-5D4040314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195888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13      7</a:t>
            </a:r>
          </a:p>
        </p:txBody>
      </p:sp>
      <p:sp>
        <p:nvSpPr>
          <p:cNvPr id="52234" name="Text Box 11">
            <a:extLst>
              <a:ext uri="{FF2B5EF4-FFF2-40B4-BE49-F238E27FC236}">
                <a16:creationId xmlns:a16="http://schemas.microsoft.com/office/drawing/2014/main" id="{55FB575E-AD5F-4749-B75C-E2CD0CFFB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729288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13      25</a:t>
            </a:r>
          </a:p>
        </p:txBody>
      </p:sp>
    </p:spTree>
    <p:extLst>
      <p:ext uri="{BB962C8B-B14F-4D97-AF65-F5344CB8AC3E}">
        <p14:creationId xmlns:p14="http://schemas.microsoft.com/office/powerpoint/2010/main" val="35222584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3CA4B3E1-E7A5-454E-BE31-3E08D9223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Division method</a:t>
            </a:r>
          </a:p>
        </p:txBody>
      </p:sp>
      <p:sp>
        <p:nvSpPr>
          <p:cNvPr id="53250" name="Rectangle 3">
            <a:extLst>
              <a:ext uri="{FF2B5EF4-FFF2-40B4-BE49-F238E27FC236}">
                <a16:creationId xmlns:a16="http://schemas.microsoft.com/office/drawing/2014/main" id="{E7D40537-92C5-A248-9100-7B3E01925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h(k) = k mod m</a:t>
            </a:r>
          </a:p>
        </p:txBody>
      </p:sp>
      <p:sp>
        <p:nvSpPr>
          <p:cNvPr id="53251" name="Text Box 4">
            <a:extLst>
              <a:ext uri="{FF2B5EF4-FFF2-40B4-BE49-F238E27FC236}">
                <a16:creationId xmlns:a16="http://schemas.microsoft.com/office/drawing/2014/main" id="{908BCDE8-218C-FC4F-A207-F71889AEC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224088"/>
            <a:ext cx="289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      k        h(k)</a:t>
            </a:r>
          </a:p>
        </p:txBody>
      </p:sp>
      <p:sp>
        <p:nvSpPr>
          <p:cNvPr id="53252" name="Line 5">
            <a:extLst>
              <a:ext uri="{FF2B5EF4-FFF2-40B4-BE49-F238E27FC236}">
                <a16:creationId xmlns:a16="http://schemas.microsoft.com/office/drawing/2014/main" id="{F92C27A5-35AD-0B4A-A7C0-A0C38DE5EF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8194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Text Box 6">
            <a:extLst>
              <a:ext uri="{FF2B5EF4-FFF2-40B4-BE49-F238E27FC236}">
                <a16:creationId xmlns:a16="http://schemas.microsoft.com/office/drawing/2014/main" id="{901669BF-23C3-2A45-807D-D430CDED6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9718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11      25</a:t>
            </a:r>
          </a:p>
        </p:txBody>
      </p:sp>
      <p:sp>
        <p:nvSpPr>
          <p:cNvPr id="53254" name="Text Box 7">
            <a:extLst>
              <a:ext uri="{FF2B5EF4-FFF2-40B4-BE49-F238E27FC236}">
                <a16:creationId xmlns:a16="http://schemas.microsoft.com/office/drawing/2014/main" id="{0C435681-E260-6A40-8832-500777F98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814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11      1</a:t>
            </a:r>
          </a:p>
        </p:txBody>
      </p:sp>
      <p:sp>
        <p:nvSpPr>
          <p:cNvPr id="53255" name="Text Box 8">
            <a:extLst>
              <a:ext uri="{FF2B5EF4-FFF2-40B4-BE49-F238E27FC236}">
                <a16:creationId xmlns:a16="http://schemas.microsoft.com/office/drawing/2014/main" id="{AF411FF5-55FE-FE4F-9E2B-15F8598AF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148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11      17</a:t>
            </a:r>
          </a:p>
        </p:txBody>
      </p:sp>
      <p:sp>
        <p:nvSpPr>
          <p:cNvPr id="53256" name="Text Box 9">
            <a:extLst>
              <a:ext uri="{FF2B5EF4-FFF2-40B4-BE49-F238E27FC236}">
                <a16:creationId xmlns:a16="http://schemas.microsoft.com/office/drawing/2014/main" id="{594C73B8-BB00-F441-BF4E-39A9C525D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482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13      133</a:t>
            </a:r>
          </a:p>
        </p:txBody>
      </p:sp>
      <p:sp>
        <p:nvSpPr>
          <p:cNvPr id="53257" name="Text Box 10">
            <a:extLst>
              <a:ext uri="{FF2B5EF4-FFF2-40B4-BE49-F238E27FC236}">
                <a16:creationId xmlns:a16="http://schemas.microsoft.com/office/drawing/2014/main" id="{69171EEF-250B-0344-A858-8F28056A2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195888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13      7</a:t>
            </a:r>
          </a:p>
        </p:txBody>
      </p:sp>
      <p:sp>
        <p:nvSpPr>
          <p:cNvPr id="53258" name="Text Box 11">
            <a:extLst>
              <a:ext uri="{FF2B5EF4-FFF2-40B4-BE49-F238E27FC236}">
                <a16:creationId xmlns:a16="http://schemas.microsoft.com/office/drawing/2014/main" id="{14BAC5DD-78B3-BE4E-B4FC-E4895A170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729288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13      25</a:t>
            </a:r>
          </a:p>
        </p:txBody>
      </p:sp>
      <p:sp>
        <p:nvSpPr>
          <p:cNvPr id="53259" name="Text Box 12">
            <a:extLst>
              <a:ext uri="{FF2B5EF4-FFF2-40B4-BE49-F238E27FC236}">
                <a16:creationId xmlns:a16="http://schemas.microsoft.com/office/drawing/2014/main" id="{2E9F2F76-E30C-354C-97AA-A44366853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9718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3</a:t>
            </a:r>
          </a:p>
        </p:txBody>
      </p:sp>
      <p:sp>
        <p:nvSpPr>
          <p:cNvPr id="53260" name="Text Box 13">
            <a:extLst>
              <a:ext uri="{FF2B5EF4-FFF2-40B4-BE49-F238E27FC236}">
                <a16:creationId xmlns:a16="http://schemas.microsoft.com/office/drawing/2014/main" id="{18410698-5402-7546-AE58-5ADA3262F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19488"/>
            <a:ext cx="45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</a:t>
            </a:r>
          </a:p>
        </p:txBody>
      </p:sp>
      <p:sp>
        <p:nvSpPr>
          <p:cNvPr id="53261" name="Text Box 14">
            <a:extLst>
              <a:ext uri="{FF2B5EF4-FFF2-40B4-BE49-F238E27FC236}">
                <a16:creationId xmlns:a16="http://schemas.microsoft.com/office/drawing/2014/main" id="{26FDCD83-8F75-4748-A91E-1BCEEDA5A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1148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6</a:t>
            </a:r>
          </a:p>
        </p:txBody>
      </p:sp>
      <p:sp>
        <p:nvSpPr>
          <p:cNvPr id="53262" name="Text Box 15">
            <a:extLst>
              <a:ext uri="{FF2B5EF4-FFF2-40B4-BE49-F238E27FC236}">
                <a16:creationId xmlns:a16="http://schemas.microsoft.com/office/drawing/2014/main" id="{876E3726-C8B5-AC47-A6DE-9888C8820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482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3</a:t>
            </a:r>
          </a:p>
        </p:txBody>
      </p:sp>
      <p:sp>
        <p:nvSpPr>
          <p:cNvPr id="53263" name="Text Box 16">
            <a:extLst>
              <a:ext uri="{FF2B5EF4-FFF2-40B4-BE49-F238E27FC236}">
                <a16:creationId xmlns:a16="http://schemas.microsoft.com/office/drawing/2014/main" id="{60292E19-DCC2-DE44-A029-6D1E30155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95888"/>
            <a:ext cx="45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7</a:t>
            </a:r>
          </a:p>
        </p:txBody>
      </p:sp>
      <p:sp>
        <p:nvSpPr>
          <p:cNvPr id="53264" name="Text Box 17">
            <a:extLst>
              <a:ext uri="{FF2B5EF4-FFF2-40B4-BE49-F238E27FC236}">
                <a16:creationId xmlns:a16="http://schemas.microsoft.com/office/drawing/2014/main" id="{F339F2BB-3804-C643-BF84-412592E73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715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668200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79BD1EBD-C9D0-2442-9E94-4634B71CD6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Division method</a:t>
            </a:r>
          </a:p>
        </p:txBody>
      </p:sp>
      <p:grpSp>
        <p:nvGrpSpPr>
          <p:cNvPr id="54275" name="Group 6">
            <a:extLst>
              <a:ext uri="{FF2B5EF4-FFF2-40B4-BE49-F238E27FC236}">
                <a16:creationId xmlns:a16="http://schemas.microsoft.com/office/drawing/2014/main" id="{B51BAF46-65C5-F84D-AAAF-7C22A7955856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362200"/>
            <a:ext cx="5410200" cy="3108325"/>
            <a:chOff x="1104" y="1488"/>
            <a:chExt cx="2832" cy="1958"/>
          </a:xfrm>
        </p:grpSpPr>
        <p:sp>
          <p:nvSpPr>
            <p:cNvPr id="54276" name="Text Box 4">
              <a:extLst>
                <a:ext uri="{FF2B5EF4-FFF2-40B4-BE49-F238E27FC236}">
                  <a16:creationId xmlns:a16="http://schemas.microsoft.com/office/drawing/2014/main" id="{94D36CA7-52FA-9C49-8354-F12ADFF42E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88"/>
              <a:ext cx="2640" cy="1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m	k		bin(k) 	h(k)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lain" startAt="8"/>
              </a:pPr>
              <a:r>
                <a:rPr lang="en-US" altLang="en-US" sz="2800"/>
                <a:t>25		11001	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8	1		00001	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8	17		10001	</a:t>
              </a:r>
            </a:p>
            <a:p>
              <a:pPr eaLnBrk="1" hangingPunct="1">
                <a:spcBef>
                  <a:spcPct val="50000"/>
                </a:spcBef>
              </a:pPr>
              <a:endParaRPr lang="en-US" altLang="en-US" sz="2800"/>
            </a:p>
          </p:txBody>
        </p:sp>
        <p:sp>
          <p:nvSpPr>
            <p:cNvPr id="54277" name="Line 5">
              <a:extLst>
                <a:ext uri="{FF2B5EF4-FFF2-40B4-BE49-F238E27FC236}">
                  <a16:creationId xmlns:a16="http://schemas.microsoft.com/office/drawing/2014/main" id="{F7909BF0-206E-6843-A18D-0C2FEDD9D2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824"/>
              <a:ext cx="25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Rectangle 3">
            <a:extLst>
              <a:ext uri="{FF2B5EF4-FFF2-40B4-BE49-F238E27FC236}">
                <a16:creationId xmlns:a16="http://schemas.microsoft.com/office/drawing/2014/main" id="{7B4F827F-1B06-CA4A-B622-5329025A3CFD}"/>
              </a:ext>
            </a:extLst>
          </p:cNvPr>
          <p:cNvSpPr txBox="1">
            <a:spLocks noChangeArrowheads="1"/>
          </p:cNvSpPr>
          <p:nvPr/>
        </p:nvSpPr>
        <p:spPr>
          <a:xfrm>
            <a:off x="608637" y="1596185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Don’</a:t>
            </a:r>
            <a:r>
              <a:rPr lang="en-US" altLang="ja-JP" b="1" dirty="0">
                <a:ea typeface="ＭＳ Ｐゴシック" panose="020B0600070205080204" pitchFamily="34" charset="-128"/>
              </a:rPr>
              <a:t>t</a:t>
            </a:r>
            <a:r>
              <a:rPr lang="en-US" altLang="ja-JP" dirty="0">
                <a:ea typeface="ＭＳ Ｐゴシック" panose="020B0600070205080204" pitchFamily="34" charset="-128"/>
              </a:rPr>
              <a:t> use a power of two.  </a:t>
            </a:r>
            <a:r>
              <a:rPr lang="en-US" altLang="ja-JP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Why?</a:t>
            </a:r>
          </a:p>
          <a:p>
            <a:pPr marL="0" indent="0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20390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26962D7D-B5B1-1841-A391-2EA085E6AC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Division method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A1B0E129-ED58-6C47-98EB-5D5E7691AB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Don’</a:t>
            </a:r>
            <a:r>
              <a:rPr lang="en-US" altLang="ja-JP" b="1" dirty="0">
                <a:ea typeface="ＭＳ Ｐゴシック" panose="020B0600070205080204" pitchFamily="34" charset="-128"/>
              </a:rPr>
              <a:t>t</a:t>
            </a:r>
            <a:r>
              <a:rPr lang="en-US" altLang="ja-JP" dirty="0">
                <a:ea typeface="ＭＳ Ｐゴシック" panose="020B0600070205080204" pitchFamily="34" charset="-128"/>
              </a:rPr>
              <a:t> use a power of two.  </a:t>
            </a:r>
            <a:r>
              <a:rPr lang="en-US" altLang="ja-JP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Why?</a:t>
            </a:r>
          </a:p>
          <a:p>
            <a:pPr marL="0" indent="0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if h(k) = k mod 2</a:t>
            </a:r>
            <a:r>
              <a:rPr lang="en-US" altLang="en-US" sz="2400" baseline="30000" dirty="0">
                <a:ea typeface="ＭＳ Ｐゴシック" panose="020B0600070205080204" pitchFamily="34" charset="-128"/>
              </a:rPr>
              <a:t>p</a:t>
            </a:r>
            <a:r>
              <a:rPr lang="en-US" altLang="en-US" sz="2400" dirty="0">
                <a:ea typeface="ＭＳ Ｐゴシック" panose="020B0600070205080204" pitchFamily="34" charset="-128"/>
              </a:rPr>
              <a:t>, the hash function is just the lower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p</a:t>
            </a:r>
            <a:r>
              <a:rPr lang="en-US" altLang="en-US" sz="2400" dirty="0">
                <a:ea typeface="ＭＳ Ｐゴシック" panose="020B0600070205080204" pitchFamily="34" charset="-128"/>
              </a:rPr>
              <a:t> bits of the value</a:t>
            </a: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C467BE42-3639-2240-9CE1-C731FC22C2F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362200"/>
            <a:ext cx="5410200" cy="3108325"/>
            <a:chOff x="1104" y="1488"/>
            <a:chExt cx="2832" cy="1958"/>
          </a:xfrm>
        </p:grpSpPr>
        <p:sp>
          <p:nvSpPr>
            <p:cNvPr id="55300" name="Text Box 4">
              <a:extLst>
                <a:ext uri="{FF2B5EF4-FFF2-40B4-BE49-F238E27FC236}">
                  <a16:creationId xmlns:a16="http://schemas.microsoft.com/office/drawing/2014/main" id="{9B100FA8-645A-D247-8F99-6EFB58C076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88"/>
              <a:ext cx="2640" cy="1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m	k		bin(k) 	h(k)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lain" startAt="8"/>
              </a:pPr>
              <a:r>
                <a:rPr lang="en-US" altLang="en-US" sz="2800"/>
                <a:t>25		11001	1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8	1		00001	1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8	17		10001	1</a:t>
              </a:r>
            </a:p>
            <a:p>
              <a:pPr eaLnBrk="1" hangingPunct="1">
                <a:spcBef>
                  <a:spcPct val="50000"/>
                </a:spcBef>
              </a:pPr>
              <a:endParaRPr lang="en-US" altLang="en-US" sz="2800"/>
            </a:p>
          </p:txBody>
        </p:sp>
        <p:sp>
          <p:nvSpPr>
            <p:cNvPr id="55301" name="Line 5">
              <a:extLst>
                <a:ext uri="{FF2B5EF4-FFF2-40B4-BE49-F238E27FC236}">
                  <a16:creationId xmlns:a16="http://schemas.microsoft.com/office/drawing/2014/main" id="{25FDB0E8-C95E-B046-88A9-25031125BB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824"/>
              <a:ext cx="25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057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E89B297F-2444-C64A-8D56-F8443C41AB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Division method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D69C495C-C2EE-7146-99B0-657702590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Good rule of thumb for </a:t>
            </a:r>
            <a:r>
              <a:rPr lang="en-US" sz="2800" i="1" dirty="0"/>
              <a:t>m</a:t>
            </a:r>
            <a:r>
              <a:rPr lang="en-US" sz="2800" dirty="0"/>
              <a:t> is a prime number not too close to a power of 2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Pros: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>
                <a:ea typeface="ＭＳ Ｐゴシック" charset="0"/>
              </a:rPr>
              <a:t>quick to calculate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>
                <a:ea typeface="ＭＳ Ｐゴシック" charset="0"/>
              </a:rPr>
              <a:t>easy to understand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Cons: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>
                <a:ea typeface="ＭＳ Ｐゴシック" charset="0"/>
              </a:rPr>
              <a:t>keys close to each other will end up close in the </a:t>
            </a:r>
            <a:r>
              <a:rPr lang="en-US" sz="2400" dirty="0" err="1">
                <a:ea typeface="ＭＳ Ｐゴシック" charset="0"/>
              </a:rPr>
              <a:t>hashtable</a:t>
            </a:r>
            <a:endParaRPr lang="en-US" sz="2400" dirty="0">
              <a:ea typeface="ＭＳ Ｐゴシック" charset="0"/>
            </a:endParaRP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496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B43D3696-C446-CD4B-9218-1DF40E00FF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Multiplication method</a:t>
            </a:r>
          </a:p>
        </p:txBody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id="{B886D321-E428-5547-AD38-6987C048FA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Multiply the key by a constant 0 &lt; A &lt; 1 and extract the fractional part of </a:t>
            </a:r>
            <a:r>
              <a:rPr lang="en-US" altLang="en-US" sz="2800" i="1">
                <a:ea typeface="ＭＳ Ｐゴシック" panose="020B0600070205080204" pitchFamily="34" charset="-128"/>
              </a:rPr>
              <a:t>kA</a:t>
            </a:r>
            <a:r>
              <a:rPr lang="en-US" altLang="en-US" sz="2800">
                <a:ea typeface="ＭＳ Ｐゴシック" panose="020B0600070205080204" pitchFamily="34" charset="-128"/>
              </a:rPr>
              <a:t>, then scale by </a:t>
            </a:r>
            <a:r>
              <a:rPr lang="en-US" altLang="en-US" sz="2800" i="1">
                <a:ea typeface="ＭＳ Ｐゴシック" panose="020B0600070205080204" pitchFamily="34" charset="-128"/>
              </a:rPr>
              <a:t>m</a:t>
            </a:r>
            <a:r>
              <a:rPr lang="en-US" altLang="en-US" sz="2800">
                <a:ea typeface="ＭＳ Ｐゴシック" panose="020B0600070205080204" pitchFamily="34" charset="-128"/>
              </a:rPr>
              <a:t> to get the index</a:t>
            </a:r>
            <a:endParaRPr lang="en-US" altLang="en-US" sz="2800" i="1">
              <a:ea typeface="ＭＳ Ｐゴシック" panose="020B0600070205080204" pitchFamily="34" charset="-128"/>
            </a:endParaRPr>
          </a:p>
        </p:txBody>
      </p:sp>
      <p:graphicFrame>
        <p:nvGraphicFramePr>
          <p:cNvPr id="57347" name="Object 2">
            <a:extLst>
              <a:ext uri="{FF2B5EF4-FFF2-40B4-BE49-F238E27FC236}">
                <a16:creationId xmlns:a16="http://schemas.microsoft.com/office/drawing/2014/main" id="{C8649317-3BD2-C441-AFBD-ADC7F273FA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3505200"/>
          <a:ext cx="49530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81" name="Equation" r:id="rId3" imgW="15652750" imgH="2635250" progId="Equation.3">
                  <p:embed/>
                </p:oleObj>
              </mc:Choice>
              <mc:Fallback>
                <p:oleObj name="Equation" r:id="rId3" imgW="15652750" imgH="2635250" progId="Equation.3">
                  <p:embed/>
                  <p:pic>
                    <p:nvPicPr>
                      <p:cNvPr id="57347" name="Object 2">
                        <a:extLst>
                          <a:ext uri="{FF2B5EF4-FFF2-40B4-BE49-F238E27FC236}">
                            <a16:creationId xmlns:a16="http://schemas.microsoft.com/office/drawing/2014/main" id="{C8649317-3BD2-C441-AFBD-ADC7F273FA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505200"/>
                        <a:ext cx="4953000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3" name="Oval 5">
            <a:extLst>
              <a:ext uri="{FF2B5EF4-FFF2-40B4-BE49-F238E27FC236}">
                <a16:creationId xmlns:a16="http://schemas.microsoft.com/office/drawing/2014/main" id="{D0413440-24B5-BE4D-8852-CEFC6F300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429000"/>
            <a:ext cx="2514600" cy="914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8614" name="Line 6">
            <a:extLst>
              <a:ext uri="{FF2B5EF4-FFF2-40B4-BE49-F238E27FC236}">
                <a16:creationId xmlns:a16="http://schemas.microsoft.com/office/drawing/2014/main" id="{B9B42728-292D-2A44-97EB-24BCBC74C0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4495800"/>
            <a:ext cx="1524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5" name="Text Box 7">
            <a:extLst>
              <a:ext uri="{FF2B5EF4-FFF2-40B4-BE49-F238E27FC236}">
                <a16:creationId xmlns:a16="http://schemas.microsoft.com/office/drawing/2014/main" id="{2B351828-E70B-0A46-A5D1-9961A7AA7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486400"/>
            <a:ext cx="2971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extracts the fractional portion of </a:t>
            </a:r>
            <a:r>
              <a:rPr lang="en-US" altLang="en-US" sz="2000" i="1" dirty="0">
                <a:solidFill>
                  <a:srgbClr val="0000FF"/>
                </a:solidFill>
              </a:rPr>
              <a:t>kA</a:t>
            </a:r>
          </a:p>
        </p:txBody>
      </p:sp>
    </p:spTree>
    <p:extLst>
      <p:ext uri="{BB962C8B-B14F-4D97-AF65-F5344CB8AC3E}">
        <p14:creationId xmlns:p14="http://schemas.microsoft.com/office/powerpoint/2010/main" val="1933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animBg="1"/>
      <p:bldP spid="686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B910B-8C28-924F-A703-6BFA966C4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66700"/>
            <a:ext cx="8153400" cy="990600"/>
          </a:xfrm>
        </p:spPr>
        <p:txBody>
          <a:bodyPr/>
          <a:lstStyle/>
          <a:p>
            <a:r>
              <a:rPr lang="en-US" dirty="0"/>
              <a:t>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EE49C-670F-D845-85B7-0D8A49CEA38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unordered collection</a:t>
            </a:r>
          </a:p>
          <a:p>
            <a:r>
              <a:rPr lang="en-US" dirty="0"/>
              <a:t>Things can be added and removes</a:t>
            </a:r>
          </a:p>
          <a:p>
            <a:r>
              <a:rPr lang="en-US" dirty="0"/>
              <a:t>Check if things are in the set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283D93-A617-0149-A9EA-902A7B213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73" y="3429000"/>
            <a:ext cx="6638590" cy="225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798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D6C00131-B2B6-534C-9DA8-C93A78CED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Multiplication method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624CACEA-F44F-9949-92D4-29410D45A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3311525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/>
              <a:t>Common choice is for </a:t>
            </a:r>
            <a:r>
              <a:rPr lang="en-US" i="1" dirty="0"/>
              <a:t>m</a:t>
            </a:r>
            <a:r>
              <a:rPr lang="en-US" dirty="0"/>
              <a:t> as a power of 2 and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dirty="0"/>
          </a:p>
          <a:p>
            <a:pPr eaLnBrk="1" hangingPunct="1">
              <a:buFont typeface="Wingdings" charset="0"/>
              <a:buChar char="l"/>
              <a:defRPr/>
            </a:pPr>
            <a:endParaRPr lang="en-US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Why a power of 2?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/>
              <a:t>Book has other heuristics </a:t>
            </a:r>
          </a:p>
        </p:txBody>
      </p:sp>
      <p:graphicFrame>
        <p:nvGraphicFramePr>
          <p:cNvPr id="58371" name="Object 2">
            <a:extLst>
              <a:ext uri="{FF2B5EF4-FFF2-40B4-BE49-F238E27FC236}">
                <a16:creationId xmlns:a16="http://schemas.microsoft.com/office/drawing/2014/main" id="{C3A3C36B-84E6-0648-B80E-24688A0F39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460750"/>
          <a:ext cx="53340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417" name="Equation" r:id="rId3" imgW="22675850" imgH="2781300" progId="Equation.3">
                  <p:embed/>
                </p:oleObj>
              </mc:Choice>
              <mc:Fallback>
                <p:oleObj name="Equation" r:id="rId3" imgW="22675850" imgH="2781300" progId="Equation.3">
                  <p:embed/>
                  <p:pic>
                    <p:nvPicPr>
                      <p:cNvPr id="58371" name="Object 2">
                        <a:extLst>
                          <a:ext uri="{FF2B5EF4-FFF2-40B4-BE49-F238E27FC236}">
                            <a16:creationId xmlns:a16="http://schemas.microsoft.com/office/drawing/2014/main" id="{C3A3C36B-84E6-0648-B80E-24688A0F39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60750"/>
                        <a:ext cx="53340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3">
            <a:extLst>
              <a:ext uri="{FF2B5EF4-FFF2-40B4-BE49-F238E27FC236}">
                <a16:creationId xmlns:a16="http://schemas.microsoft.com/office/drawing/2014/main" id="{9B6138E9-C3FE-6C42-87C3-75BCFD66B7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676400"/>
          <a:ext cx="45720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418" name="Equation" r:id="rId5" imgW="15652750" imgH="2635250" progId="Equation.3">
                  <p:embed/>
                </p:oleObj>
              </mc:Choice>
              <mc:Fallback>
                <p:oleObj name="Equation" r:id="rId5" imgW="15652750" imgH="2635250" progId="Equation.3">
                  <p:embed/>
                  <p:pic>
                    <p:nvPicPr>
                      <p:cNvPr id="58372" name="Object 3">
                        <a:extLst>
                          <a:ext uri="{FF2B5EF4-FFF2-40B4-BE49-F238E27FC236}">
                            <a16:creationId xmlns:a16="http://schemas.microsoft.com/office/drawing/2014/main" id="{9B6138E9-C3FE-6C42-87C3-75BCFD66B7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76400"/>
                        <a:ext cx="45720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597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63C5A270-3D67-D744-9A3B-69DA286DE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Multiplication method</a:t>
            </a:r>
          </a:p>
        </p:txBody>
      </p:sp>
      <p:sp>
        <p:nvSpPr>
          <p:cNvPr id="59394" name="Text Box 4">
            <a:extLst>
              <a:ext uri="{FF2B5EF4-FFF2-40B4-BE49-F238E27FC236}">
                <a16:creationId xmlns:a16="http://schemas.microsoft.com/office/drawing/2014/main" id="{D2DA949C-E510-8C48-80F1-42E695BBA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3600"/>
            <a:ext cx="350520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	k	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8	15	0.618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8	23	0.618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8	100	0.618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  <p:sp>
        <p:nvSpPr>
          <p:cNvPr id="59395" name="Text Box 7">
            <a:extLst>
              <a:ext uri="{FF2B5EF4-FFF2-40B4-BE49-F238E27FC236}">
                <a16:creationId xmlns:a16="http://schemas.microsoft.com/office/drawing/2014/main" id="{440F6435-ABE7-D04D-91F9-66A4FCCE3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133600"/>
            <a:ext cx="327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kA		h(k)</a:t>
            </a:r>
          </a:p>
        </p:txBody>
      </p:sp>
      <p:sp>
        <p:nvSpPr>
          <p:cNvPr id="59396" name="Line 12">
            <a:extLst>
              <a:ext uri="{FF2B5EF4-FFF2-40B4-BE49-F238E27FC236}">
                <a16:creationId xmlns:a16="http://schemas.microsoft.com/office/drawing/2014/main" id="{C9757E3B-ADCE-1044-8403-799403E5C62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667000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9397" name="Object 2">
            <a:extLst>
              <a:ext uri="{FF2B5EF4-FFF2-40B4-BE49-F238E27FC236}">
                <a16:creationId xmlns:a16="http://schemas.microsoft.com/office/drawing/2014/main" id="{7706C3C5-4E0B-EE4A-8D0E-BDF436172B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5486400"/>
          <a:ext cx="45720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29" name="Equation" r:id="rId3" imgW="15652750" imgH="2635250" progId="Equation.3">
                  <p:embed/>
                </p:oleObj>
              </mc:Choice>
              <mc:Fallback>
                <p:oleObj name="Equation" r:id="rId3" imgW="15652750" imgH="2635250" progId="Equation.3">
                  <p:embed/>
                  <p:pic>
                    <p:nvPicPr>
                      <p:cNvPr id="59397" name="Object 2">
                        <a:extLst>
                          <a:ext uri="{FF2B5EF4-FFF2-40B4-BE49-F238E27FC236}">
                            <a16:creationId xmlns:a16="http://schemas.microsoft.com/office/drawing/2014/main" id="{7706C3C5-4E0B-EE4A-8D0E-BDF436172B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486400"/>
                        <a:ext cx="45720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3412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92484EB4-0C4B-3843-9B99-B4DB0A2D3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Multiplication method</a:t>
            </a:r>
          </a:p>
        </p:txBody>
      </p:sp>
      <p:sp>
        <p:nvSpPr>
          <p:cNvPr id="60418" name="Text Box 4">
            <a:extLst>
              <a:ext uri="{FF2B5EF4-FFF2-40B4-BE49-F238E27FC236}">
                <a16:creationId xmlns:a16="http://schemas.microsoft.com/office/drawing/2014/main" id="{68701322-5C5B-C04A-A654-8DD15F772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3600"/>
            <a:ext cx="350520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	k	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8	15	0.618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8	23	0.618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8	100	0.618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  <p:sp>
        <p:nvSpPr>
          <p:cNvPr id="60419" name="Text Box 5">
            <a:extLst>
              <a:ext uri="{FF2B5EF4-FFF2-40B4-BE49-F238E27FC236}">
                <a16:creationId xmlns:a16="http://schemas.microsoft.com/office/drawing/2014/main" id="{DA7854F3-1BC2-A14A-8BBB-2A168C586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757488"/>
            <a:ext cx="114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9.27</a:t>
            </a:r>
          </a:p>
        </p:txBody>
      </p:sp>
      <p:sp>
        <p:nvSpPr>
          <p:cNvPr id="60420" name="Text Box 6">
            <a:extLst>
              <a:ext uri="{FF2B5EF4-FFF2-40B4-BE49-F238E27FC236}">
                <a16:creationId xmlns:a16="http://schemas.microsoft.com/office/drawing/2014/main" id="{48430FDA-B20C-8346-8A4B-49EFA8713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743200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floor(0.27*8) = 2</a:t>
            </a:r>
          </a:p>
        </p:txBody>
      </p:sp>
      <p:sp>
        <p:nvSpPr>
          <p:cNvPr id="60421" name="Text Box 7">
            <a:extLst>
              <a:ext uri="{FF2B5EF4-FFF2-40B4-BE49-F238E27FC236}">
                <a16:creationId xmlns:a16="http://schemas.microsoft.com/office/drawing/2014/main" id="{80E69947-78AC-7742-8067-466AD3A5F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133600"/>
            <a:ext cx="327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kA		h(k)</a:t>
            </a:r>
          </a:p>
        </p:txBody>
      </p:sp>
      <p:sp>
        <p:nvSpPr>
          <p:cNvPr id="60422" name="Text Box 8">
            <a:extLst>
              <a:ext uri="{FF2B5EF4-FFF2-40B4-BE49-F238E27FC236}">
                <a16:creationId xmlns:a16="http://schemas.microsoft.com/office/drawing/2014/main" id="{639E6566-4BA1-F44D-83D2-5B26F812B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429000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14.214</a:t>
            </a:r>
          </a:p>
        </p:txBody>
      </p:sp>
      <p:sp>
        <p:nvSpPr>
          <p:cNvPr id="60423" name="Text Box 9">
            <a:extLst>
              <a:ext uri="{FF2B5EF4-FFF2-40B4-BE49-F238E27FC236}">
                <a16:creationId xmlns:a16="http://schemas.microsoft.com/office/drawing/2014/main" id="{10C5EA78-4DC1-6D4E-B242-1E3F06EE8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429000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floor(0.214*8) = 1</a:t>
            </a:r>
          </a:p>
        </p:txBody>
      </p:sp>
      <p:sp>
        <p:nvSpPr>
          <p:cNvPr id="60424" name="Text Box 10">
            <a:extLst>
              <a:ext uri="{FF2B5EF4-FFF2-40B4-BE49-F238E27FC236}">
                <a16:creationId xmlns:a16="http://schemas.microsoft.com/office/drawing/2014/main" id="{82093A94-B572-754B-812E-F207AA95D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052888"/>
            <a:ext cx="1600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61.8</a:t>
            </a:r>
          </a:p>
        </p:txBody>
      </p:sp>
      <p:sp>
        <p:nvSpPr>
          <p:cNvPr id="60425" name="Text Box 11">
            <a:extLst>
              <a:ext uri="{FF2B5EF4-FFF2-40B4-BE49-F238E27FC236}">
                <a16:creationId xmlns:a16="http://schemas.microsoft.com/office/drawing/2014/main" id="{A5BD776B-ED67-F846-96D8-FBF5FF8C9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038600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floor(0.8*8) = 6</a:t>
            </a:r>
          </a:p>
        </p:txBody>
      </p:sp>
      <p:sp>
        <p:nvSpPr>
          <p:cNvPr id="60426" name="Line 12">
            <a:extLst>
              <a:ext uri="{FF2B5EF4-FFF2-40B4-BE49-F238E27FC236}">
                <a16:creationId xmlns:a16="http://schemas.microsoft.com/office/drawing/2014/main" id="{CB6A03F8-155F-BE48-82C1-A69C337E0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667000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0427" name="Object 2">
            <a:extLst>
              <a:ext uri="{FF2B5EF4-FFF2-40B4-BE49-F238E27FC236}">
                <a16:creationId xmlns:a16="http://schemas.microsoft.com/office/drawing/2014/main" id="{A90E5330-79D8-DF49-ADDA-C1701FE99A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5486400"/>
          <a:ext cx="45720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53" name="Equation" r:id="rId3" imgW="15652750" imgH="2635250" progId="Equation.3">
                  <p:embed/>
                </p:oleObj>
              </mc:Choice>
              <mc:Fallback>
                <p:oleObj name="Equation" r:id="rId3" imgW="15652750" imgH="2635250" progId="Equation.3">
                  <p:embed/>
                  <p:pic>
                    <p:nvPicPr>
                      <p:cNvPr id="60427" name="Object 2">
                        <a:extLst>
                          <a:ext uri="{FF2B5EF4-FFF2-40B4-BE49-F238E27FC236}">
                            <a16:creationId xmlns:a16="http://schemas.microsoft.com/office/drawing/2014/main" id="{A90E5330-79D8-DF49-ADDA-C1701FE99A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486400"/>
                        <a:ext cx="45720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04246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2C8B9D21-5E99-2B41-97D1-AA5E42DCA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Other hash functions</a:t>
            </a:r>
          </a:p>
        </p:txBody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F3D7C7F5-7014-B341-9A8A-867438C66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hlinkClick r:id="rId2"/>
              </a:rPr>
              <a:t>http://en.wikipedia.org/wiki/List_of_hash_functions</a:t>
            </a: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cyclic redundancy checks (i.e. disks, </a:t>
            </a:r>
            <a:r>
              <a:rPr lang="en-US" sz="2800" dirty="0" err="1"/>
              <a:t>cds</a:t>
            </a:r>
            <a:r>
              <a:rPr lang="en-US" sz="2800" dirty="0"/>
              <a:t>, </a:t>
            </a:r>
            <a:r>
              <a:rPr lang="en-US" sz="2800" dirty="0" err="1"/>
              <a:t>dvds</a:t>
            </a:r>
            <a:r>
              <a:rPr lang="en-US" sz="2800" dirty="0"/>
              <a:t>)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Checksums (i.e. networking, file transfers)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Cryptographic (i.e. MD5, SHA)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2304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EA1E47B6-48B9-A143-9500-F3539F54B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Open addressing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8822E133-5664-9A48-B6C9-A5C4A15D84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Keeping around an array of linked lists can be inefficient and a hassle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Like to keep the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hashtable</a:t>
            </a:r>
            <a:r>
              <a:rPr lang="en-US" altLang="en-US" sz="2400" dirty="0">
                <a:ea typeface="ＭＳ Ｐゴシック" panose="020B0600070205080204" pitchFamily="34" charset="-128"/>
              </a:rPr>
              <a:t> as just an array of elements (no pointers)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How do we deal with collisions?</a:t>
            </a:r>
          </a:p>
          <a:p>
            <a:pPr lvl="1" eaLnBrk="1" hangingPunct="1"/>
            <a:r>
              <a:rPr lang="en-US" altLang="en-US" sz="20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compute another slot in the </a:t>
            </a:r>
            <a:r>
              <a:rPr lang="en-US" altLang="en-US" sz="2000" dirty="0" err="1">
                <a:solidFill>
                  <a:srgbClr val="0000FF"/>
                </a:solidFill>
                <a:ea typeface="ＭＳ Ｐゴシック" panose="020B0600070205080204" pitchFamily="34" charset="-128"/>
              </a:rPr>
              <a:t>hashtable</a:t>
            </a:r>
            <a:r>
              <a:rPr lang="en-US" altLang="en-US" sz="20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 to examine</a:t>
            </a:r>
          </a:p>
        </p:txBody>
      </p:sp>
      <p:grpSp>
        <p:nvGrpSpPr>
          <p:cNvPr id="62467" name="Group 4">
            <a:extLst>
              <a:ext uri="{FF2B5EF4-FFF2-40B4-BE49-F238E27FC236}">
                <a16:creationId xmlns:a16="http://schemas.microsoft.com/office/drawing/2014/main" id="{CF15C041-8A7C-F044-A791-0BED82D7C5BB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638800"/>
            <a:ext cx="5715000" cy="381000"/>
            <a:chOff x="768" y="624"/>
            <a:chExt cx="3600" cy="240"/>
          </a:xfrm>
        </p:grpSpPr>
        <p:sp>
          <p:nvSpPr>
            <p:cNvPr id="62474" name="Rectangle 5">
              <a:extLst>
                <a:ext uri="{FF2B5EF4-FFF2-40B4-BE49-F238E27FC236}">
                  <a16:creationId xmlns:a16="http://schemas.microsoft.com/office/drawing/2014/main" id="{C574D24D-A5F9-F247-9C4B-C37D664CA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75" name="Line 6">
              <a:extLst>
                <a:ext uri="{FF2B5EF4-FFF2-40B4-BE49-F238E27FC236}">
                  <a16:creationId xmlns:a16="http://schemas.microsoft.com/office/drawing/2014/main" id="{3A01A5F0-5AC5-0A44-99EA-C1BEC2BFC9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6" name="Line 7">
              <a:extLst>
                <a:ext uri="{FF2B5EF4-FFF2-40B4-BE49-F238E27FC236}">
                  <a16:creationId xmlns:a16="http://schemas.microsoft.com/office/drawing/2014/main" id="{1CFACFB1-7B8B-DB41-BDCF-C72A30DF31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7" name="Line 8">
              <a:extLst>
                <a:ext uri="{FF2B5EF4-FFF2-40B4-BE49-F238E27FC236}">
                  <a16:creationId xmlns:a16="http://schemas.microsoft.com/office/drawing/2014/main" id="{9410E154-63F4-DD46-8E89-EE600D98FB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8" name="Line 9">
              <a:extLst>
                <a:ext uri="{FF2B5EF4-FFF2-40B4-BE49-F238E27FC236}">
                  <a16:creationId xmlns:a16="http://schemas.microsoft.com/office/drawing/2014/main" id="{CC6FC397-2544-AB4A-B351-C79E124F46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9" name="Line 10">
              <a:extLst>
                <a:ext uri="{FF2B5EF4-FFF2-40B4-BE49-F238E27FC236}">
                  <a16:creationId xmlns:a16="http://schemas.microsoft.com/office/drawing/2014/main" id="{FA6B5C1D-2C6B-B247-900C-292750A19C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0" name="Line 11">
              <a:extLst>
                <a:ext uri="{FF2B5EF4-FFF2-40B4-BE49-F238E27FC236}">
                  <a16:creationId xmlns:a16="http://schemas.microsoft.com/office/drawing/2014/main" id="{060D7DFD-60B2-A446-8818-FD422E183C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1" name="Line 12">
              <a:extLst>
                <a:ext uri="{FF2B5EF4-FFF2-40B4-BE49-F238E27FC236}">
                  <a16:creationId xmlns:a16="http://schemas.microsoft.com/office/drawing/2014/main" id="{B5930512-BEE2-494E-BB3C-1A9D4B1035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2" name="Line 13">
              <a:extLst>
                <a:ext uri="{FF2B5EF4-FFF2-40B4-BE49-F238E27FC236}">
                  <a16:creationId xmlns:a16="http://schemas.microsoft.com/office/drawing/2014/main" id="{7C3E2E0A-3898-3F45-900E-67608CAFB5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3" name="Line 14">
              <a:extLst>
                <a:ext uri="{FF2B5EF4-FFF2-40B4-BE49-F238E27FC236}">
                  <a16:creationId xmlns:a16="http://schemas.microsoft.com/office/drawing/2014/main" id="{352FBBFD-F72A-A547-B363-5F31C5C48F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4" name="Line 15">
              <a:extLst>
                <a:ext uri="{FF2B5EF4-FFF2-40B4-BE49-F238E27FC236}">
                  <a16:creationId xmlns:a16="http://schemas.microsoft.com/office/drawing/2014/main" id="{5A64EC85-0910-1044-B14C-3D04B77D14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5" name="Line 16">
              <a:extLst>
                <a:ext uri="{FF2B5EF4-FFF2-40B4-BE49-F238E27FC236}">
                  <a16:creationId xmlns:a16="http://schemas.microsoft.com/office/drawing/2014/main" id="{E481F3E8-53B5-7740-85DB-96C9AD2D0A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6" name="Line 17">
              <a:extLst>
                <a:ext uri="{FF2B5EF4-FFF2-40B4-BE49-F238E27FC236}">
                  <a16:creationId xmlns:a16="http://schemas.microsoft.com/office/drawing/2014/main" id="{802AD459-9EF5-0643-985F-727E79037E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7" name="Line 18">
              <a:extLst>
                <a:ext uri="{FF2B5EF4-FFF2-40B4-BE49-F238E27FC236}">
                  <a16:creationId xmlns:a16="http://schemas.microsoft.com/office/drawing/2014/main" id="{A8357E50-3B92-AF4D-B3BC-9F7FA2FA1E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8" name="Line 19">
              <a:extLst>
                <a:ext uri="{FF2B5EF4-FFF2-40B4-BE49-F238E27FC236}">
                  <a16:creationId xmlns:a16="http://schemas.microsoft.com/office/drawing/2014/main" id="{5C0DFF70-8814-2543-BFFE-0A7A7480EE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68" name="Rectangle 20">
            <a:extLst>
              <a:ext uri="{FF2B5EF4-FFF2-40B4-BE49-F238E27FC236}">
                <a16:creationId xmlns:a16="http://schemas.microsoft.com/office/drawing/2014/main" id="{5CCDF8F4-2C5D-7A43-A54C-C11F1D5BA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6388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2469" name="Rectangle 21">
            <a:extLst>
              <a:ext uri="{FF2B5EF4-FFF2-40B4-BE49-F238E27FC236}">
                <a16:creationId xmlns:a16="http://schemas.microsoft.com/office/drawing/2014/main" id="{1EF04D51-E83F-9048-A1E0-E8DB40D81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6388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2470" name="Rectangle 22">
            <a:extLst>
              <a:ext uri="{FF2B5EF4-FFF2-40B4-BE49-F238E27FC236}">
                <a16:creationId xmlns:a16="http://schemas.microsoft.com/office/drawing/2014/main" id="{53E60450-CDEA-1046-8F4A-61E93300D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6388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2471" name="Rectangle 23">
            <a:extLst>
              <a:ext uri="{FF2B5EF4-FFF2-40B4-BE49-F238E27FC236}">
                <a16:creationId xmlns:a16="http://schemas.microsoft.com/office/drawing/2014/main" id="{8767C076-4FA5-434B-8049-818B1270A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6388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2472" name="Rectangle 24">
            <a:extLst>
              <a:ext uri="{FF2B5EF4-FFF2-40B4-BE49-F238E27FC236}">
                <a16:creationId xmlns:a16="http://schemas.microsoft.com/office/drawing/2014/main" id="{25793A13-B3A5-974F-B128-DCC6008B6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6388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2473" name="Rectangle 25">
            <a:extLst>
              <a:ext uri="{FF2B5EF4-FFF2-40B4-BE49-F238E27FC236}">
                <a16:creationId xmlns:a16="http://schemas.microsoft.com/office/drawing/2014/main" id="{F94A805A-60AA-984E-AF8F-E81BD53F8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6388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35663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689D1BE8-B013-DA41-B543-13B48485B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Hash functions with open addressing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2A9CAF3C-3E36-5C40-8252-FC354025C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6909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Hash function must define a </a:t>
            </a:r>
            <a:r>
              <a:rPr lang="en-US" sz="2400" b="1" dirty="0"/>
              <a:t>probe sequence</a:t>
            </a:r>
            <a:r>
              <a:rPr lang="en-US" sz="2400" dirty="0"/>
              <a:t> which is the list of slots to examine when a put or </a:t>
            </a:r>
            <a:r>
              <a:rPr lang="en-US" sz="2400" dirty="0" err="1"/>
              <a:t>containsKey</a:t>
            </a: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The hash function takes an additional parameter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i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which is the number of collisions that have already occurred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The probe sequence </a:t>
            </a:r>
            <a:r>
              <a:rPr lang="en-US" sz="2400" b="1" dirty="0"/>
              <a:t>must</a:t>
            </a:r>
            <a:r>
              <a:rPr lang="en-US" sz="2400" dirty="0"/>
              <a:t> be a permutation of every </a:t>
            </a:r>
            <a:r>
              <a:rPr lang="en-US" sz="2400" dirty="0" err="1"/>
              <a:t>hashtable</a:t>
            </a:r>
            <a:r>
              <a:rPr lang="en-US" sz="2400" dirty="0"/>
              <a:t> entry.  </a:t>
            </a:r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73732" name="Text Box 4">
            <a:extLst>
              <a:ext uri="{FF2B5EF4-FFF2-40B4-BE49-F238E27FC236}">
                <a16:creationId xmlns:a16="http://schemas.microsoft.com/office/drawing/2014/main" id="{4E73F6D2-024F-A644-A313-AAF0FEEB6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197475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{ h(k,0), h(k,1), h(k,2), …, h(k, m-1) }  is a permutation of</a:t>
            </a:r>
            <a:br>
              <a:rPr lang="en-US" altLang="en-US"/>
            </a:br>
            <a:r>
              <a:rPr lang="en-US" altLang="en-US"/>
              <a:t>{ 0, 1, 2, 3, …, m-1 }</a:t>
            </a:r>
          </a:p>
        </p:txBody>
      </p:sp>
    </p:spTree>
    <p:extLst>
      <p:ext uri="{BB962C8B-B14F-4D97-AF65-F5344CB8AC3E}">
        <p14:creationId xmlns:p14="http://schemas.microsoft.com/office/powerpoint/2010/main" val="237850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689D1BE8-B013-DA41-B543-13B48485B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Hash functions with open addressing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2A9CAF3C-3E36-5C40-8252-FC354025C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6909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Hash function must define a </a:t>
            </a:r>
            <a:r>
              <a:rPr lang="en-US" sz="2400" b="1" dirty="0"/>
              <a:t>probe sequence</a:t>
            </a:r>
            <a:r>
              <a:rPr lang="en-US" sz="2400" dirty="0"/>
              <a:t> which is the list of slots to examine when doing a put or </a:t>
            </a:r>
            <a:r>
              <a:rPr lang="en-US" sz="2400" dirty="0" err="1"/>
              <a:t>containsKey</a:t>
            </a: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The hash function takes an additional parameter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i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which is the number of collisions that have already occurred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The probe sequence </a:t>
            </a:r>
            <a:r>
              <a:rPr lang="en-US" sz="2400" b="1" dirty="0"/>
              <a:t>must</a:t>
            </a:r>
            <a:r>
              <a:rPr lang="en-US" sz="2400" dirty="0"/>
              <a:t> be a permutation of every </a:t>
            </a:r>
            <a:r>
              <a:rPr lang="en-US" sz="2400" dirty="0" err="1"/>
              <a:t>hashtable</a:t>
            </a:r>
            <a:r>
              <a:rPr lang="en-US" sz="2400" dirty="0"/>
              <a:t> entry.  </a:t>
            </a:r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0D9001-539E-434B-9D0A-EEDC096ED6B8}"/>
              </a:ext>
            </a:extLst>
          </p:cNvPr>
          <p:cNvSpPr txBox="1"/>
          <p:nvPr/>
        </p:nvSpPr>
        <p:spPr>
          <a:xfrm>
            <a:off x="1263316" y="5079266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If not, we wouldn’t explore all the possible location in the table!</a:t>
            </a:r>
          </a:p>
        </p:txBody>
      </p:sp>
    </p:spTree>
    <p:extLst>
      <p:ext uri="{BB962C8B-B14F-4D97-AF65-F5344CB8AC3E}">
        <p14:creationId xmlns:p14="http://schemas.microsoft.com/office/powerpoint/2010/main" val="21556867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>
            <a:extLst>
              <a:ext uri="{FF2B5EF4-FFF2-40B4-BE49-F238E27FC236}">
                <a16:creationId xmlns:a16="http://schemas.microsoft.com/office/drawing/2014/main" id="{F5174BBB-DB22-A04A-8E0C-9A714F0C17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Probe sequence</a:t>
            </a:r>
          </a:p>
        </p:txBody>
      </p:sp>
      <p:grpSp>
        <p:nvGrpSpPr>
          <p:cNvPr id="64514" name="Group 4">
            <a:extLst>
              <a:ext uri="{FF2B5EF4-FFF2-40B4-BE49-F238E27FC236}">
                <a16:creationId xmlns:a16="http://schemas.microsoft.com/office/drawing/2014/main" id="{A7FB5509-45B3-A041-81D5-0C30EFC42F4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791200"/>
            <a:ext cx="5715000" cy="381000"/>
            <a:chOff x="768" y="624"/>
            <a:chExt cx="3600" cy="240"/>
          </a:xfrm>
        </p:grpSpPr>
        <p:sp>
          <p:nvSpPr>
            <p:cNvPr id="64523" name="Rectangle 5">
              <a:extLst>
                <a:ext uri="{FF2B5EF4-FFF2-40B4-BE49-F238E27FC236}">
                  <a16:creationId xmlns:a16="http://schemas.microsoft.com/office/drawing/2014/main" id="{740EACAF-B2C1-3E44-B4D0-3E79908D6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4524" name="Line 6">
              <a:extLst>
                <a:ext uri="{FF2B5EF4-FFF2-40B4-BE49-F238E27FC236}">
                  <a16:creationId xmlns:a16="http://schemas.microsoft.com/office/drawing/2014/main" id="{5D048413-A707-AE4F-B0A2-831B737E40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5" name="Line 7">
              <a:extLst>
                <a:ext uri="{FF2B5EF4-FFF2-40B4-BE49-F238E27FC236}">
                  <a16:creationId xmlns:a16="http://schemas.microsoft.com/office/drawing/2014/main" id="{01318BD2-8545-D041-B806-ED36A43D71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6" name="Line 8">
              <a:extLst>
                <a:ext uri="{FF2B5EF4-FFF2-40B4-BE49-F238E27FC236}">
                  <a16:creationId xmlns:a16="http://schemas.microsoft.com/office/drawing/2014/main" id="{01E108F4-9B40-6249-867C-36F537E1F7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7" name="Line 9">
              <a:extLst>
                <a:ext uri="{FF2B5EF4-FFF2-40B4-BE49-F238E27FC236}">
                  <a16:creationId xmlns:a16="http://schemas.microsoft.com/office/drawing/2014/main" id="{D3DEEDDB-4FFE-EE41-8334-0F0149C206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8" name="Line 10">
              <a:extLst>
                <a:ext uri="{FF2B5EF4-FFF2-40B4-BE49-F238E27FC236}">
                  <a16:creationId xmlns:a16="http://schemas.microsoft.com/office/drawing/2014/main" id="{C0E38037-29E4-D544-B7F4-23A2640D08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9" name="Line 11">
              <a:extLst>
                <a:ext uri="{FF2B5EF4-FFF2-40B4-BE49-F238E27FC236}">
                  <a16:creationId xmlns:a16="http://schemas.microsoft.com/office/drawing/2014/main" id="{89B79B31-2D70-8E46-BA27-8B2888E68B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Line 12">
              <a:extLst>
                <a:ext uri="{FF2B5EF4-FFF2-40B4-BE49-F238E27FC236}">
                  <a16:creationId xmlns:a16="http://schemas.microsoft.com/office/drawing/2014/main" id="{ED9F20B6-9774-0F4E-937F-8AEC37F43F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1" name="Line 13">
              <a:extLst>
                <a:ext uri="{FF2B5EF4-FFF2-40B4-BE49-F238E27FC236}">
                  <a16:creationId xmlns:a16="http://schemas.microsoft.com/office/drawing/2014/main" id="{10CFA201-CCEA-1D4B-9E9C-488FE3F8E0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2" name="Line 14">
              <a:extLst>
                <a:ext uri="{FF2B5EF4-FFF2-40B4-BE49-F238E27FC236}">
                  <a16:creationId xmlns:a16="http://schemas.microsoft.com/office/drawing/2014/main" id="{F8C541FD-9F7C-CE43-A39F-DE513CA9D0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3" name="Line 15">
              <a:extLst>
                <a:ext uri="{FF2B5EF4-FFF2-40B4-BE49-F238E27FC236}">
                  <a16:creationId xmlns:a16="http://schemas.microsoft.com/office/drawing/2014/main" id="{8500A17D-B113-8A43-90C2-0E31054FA0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4" name="Line 16">
              <a:extLst>
                <a:ext uri="{FF2B5EF4-FFF2-40B4-BE49-F238E27FC236}">
                  <a16:creationId xmlns:a16="http://schemas.microsoft.com/office/drawing/2014/main" id="{C5AD9529-2B91-BE4A-9122-F735F8FE78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5" name="Line 17">
              <a:extLst>
                <a:ext uri="{FF2B5EF4-FFF2-40B4-BE49-F238E27FC236}">
                  <a16:creationId xmlns:a16="http://schemas.microsoft.com/office/drawing/2014/main" id="{C2A77659-E058-ED40-8D3F-36B02BD508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6" name="Line 18">
              <a:extLst>
                <a:ext uri="{FF2B5EF4-FFF2-40B4-BE49-F238E27FC236}">
                  <a16:creationId xmlns:a16="http://schemas.microsoft.com/office/drawing/2014/main" id="{9F721759-FE7F-B74C-9ED0-FB3797E164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7" name="Line 19">
              <a:extLst>
                <a:ext uri="{FF2B5EF4-FFF2-40B4-BE49-F238E27FC236}">
                  <a16:creationId xmlns:a16="http://schemas.microsoft.com/office/drawing/2014/main" id="{8C177C7F-6865-8948-B7B2-CFFB1C09D3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15" name="Rectangle 20">
            <a:extLst>
              <a:ext uri="{FF2B5EF4-FFF2-40B4-BE49-F238E27FC236}">
                <a16:creationId xmlns:a16="http://schemas.microsoft.com/office/drawing/2014/main" id="{D1B24C79-424C-9547-BE60-54649A539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6" name="Rectangle 21">
            <a:extLst>
              <a:ext uri="{FF2B5EF4-FFF2-40B4-BE49-F238E27FC236}">
                <a16:creationId xmlns:a16="http://schemas.microsoft.com/office/drawing/2014/main" id="{CFE3D5A1-283A-1B44-8320-D93392364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7" name="Rectangle 22">
            <a:extLst>
              <a:ext uri="{FF2B5EF4-FFF2-40B4-BE49-F238E27FC236}">
                <a16:creationId xmlns:a16="http://schemas.microsoft.com/office/drawing/2014/main" id="{55D6C5CD-80CD-714B-9B51-F490E317D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8" name="Rectangle 23">
            <a:extLst>
              <a:ext uri="{FF2B5EF4-FFF2-40B4-BE49-F238E27FC236}">
                <a16:creationId xmlns:a16="http://schemas.microsoft.com/office/drawing/2014/main" id="{2191FFA1-12CC-1547-AA76-1298E9C68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9" name="Rectangle 24">
            <a:extLst>
              <a:ext uri="{FF2B5EF4-FFF2-40B4-BE49-F238E27FC236}">
                <a16:creationId xmlns:a16="http://schemas.microsoft.com/office/drawing/2014/main" id="{B5EF5E60-5EC7-E547-818C-3740EF083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20" name="Rectangle 25">
            <a:extLst>
              <a:ext uri="{FF2B5EF4-FFF2-40B4-BE49-F238E27FC236}">
                <a16:creationId xmlns:a16="http://schemas.microsoft.com/office/drawing/2014/main" id="{DDD77964-0447-EF4C-AF98-A1E171D4F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21" name="Text Box 26">
            <a:extLst>
              <a:ext uri="{FF2B5EF4-FFF2-40B4-BE49-F238E27FC236}">
                <a16:creationId xmlns:a16="http://schemas.microsoft.com/office/drawing/2014/main" id="{5BC05352-F977-D344-B790-7EE86C979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0574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h(k, 0)</a:t>
            </a:r>
          </a:p>
        </p:txBody>
      </p:sp>
      <p:sp>
        <p:nvSpPr>
          <p:cNvPr id="64522" name="Line 27">
            <a:extLst>
              <a:ext uri="{FF2B5EF4-FFF2-40B4-BE49-F238E27FC236}">
                <a16:creationId xmlns:a16="http://schemas.microsoft.com/office/drawing/2014/main" id="{6A1CB2C0-531D-8249-8912-4A77ED45D0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2484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837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>
            <a:extLst>
              <a:ext uri="{FF2B5EF4-FFF2-40B4-BE49-F238E27FC236}">
                <a16:creationId xmlns:a16="http://schemas.microsoft.com/office/drawing/2014/main" id="{DD3B5D79-4DA8-274A-8DBC-8F91084191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Probe sequence</a:t>
            </a:r>
          </a:p>
        </p:txBody>
      </p:sp>
      <p:grpSp>
        <p:nvGrpSpPr>
          <p:cNvPr id="65538" name="Group 3">
            <a:extLst>
              <a:ext uri="{FF2B5EF4-FFF2-40B4-BE49-F238E27FC236}">
                <a16:creationId xmlns:a16="http://schemas.microsoft.com/office/drawing/2014/main" id="{B667634D-0B55-224B-8CB8-CE5737CB13F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791200"/>
            <a:ext cx="5715000" cy="381000"/>
            <a:chOff x="768" y="624"/>
            <a:chExt cx="3600" cy="240"/>
          </a:xfrm>
        </p:grpSpPr>
        <p:sp>
          <p:nvSpPr>
            <p:cNvPr id="65547" name="Rectangle 4">
              <a:extLst>
                <a:ext uri="{FF2B5EF4-FFF2-40B4-BE49-F238E27FC236}">
                  <a16:creationId xmlns:a16="http://schemas.microsoft.com/office/drawing/2014/main" id="{377B6654-88D6-3B4D-A1F6-29A7BD25AB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5548" name="Line 5">
              <a:extLst>
                <a:ext uri="{FF2B5EF4-FFF2-40B4-BE49-F238E27FC236}">
                  <a16:creationId xmlns:a16="http://schemas.microsoft.com/office/drawing/2014/main" id="{726BADC6-D068-8047-87AA-0578088648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9" name="Line 6">
              <a:extLst>
                <a:ext uri="{FF2B5EF4-FFF2-40B4-BE49-F238E27FC236}">
                  <a16:creationId xmlns:a16="http://schemas.microsoft.com/office/drawing/2014/main" id="{34F542E2-824D-F642-AC95-3B0741B0BC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0" name="Line 7">
              <a:extLst>
                <a:ext uri="{FF2B5EF4-FFF2-40B4-BE49-F238E27FC236}">
                  <a16:creationId xmlns:a16="http://schemas.microsoft.com/office/drawing/2014/main" id="{4E301B47-3A5E-0F47-BA68-3C3E01E9CB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1" name="Line 8">
              <a:extLst>
                <a:ext uri="{FF2B5EF4-FFF2-40B4-BE49-F238E27FC236}">
                  <a16:creationId xmlns:a16="http://schemas.microsoft.com/office/drawing/2014/main" id="{1F835B97-2D98-E148-9FAB-7B19319018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2" name="Line 9">
              <a:extLst>
                <a:ext uri="{FF2B5EF4-FFF2-40B4-BE49-F238E27FC236}">
                  <a16:creationId xmlns:a16="http://schemas.microsoft.com/office/drawing/2014/main" id="{C1F34FA4-12F2-294C-AA72-6B156532DB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3" name="Line 10">
              <a:extLst>
                <a:ext uri="{FF2B5EF4-FFF2-40B4-BE49-F238E27FC236}">
                  <a16:creationId xmlns:a16="http://schemas.microsoft.com/office/drawing/2014/main" id="{25DC1BD4-6278-8541-BD23-A4A042C6D9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4" name="Line 11">
              <a:extLst>
                <a:ext uri="{FF2B5EF4-FFF2-40B4-BE49-F238E27FC236}">
                  <a16:creationId xmlns:a16="http://schemas.microsoft.com/office/drawing/2014/main" id="{749CAD0E-CEFE-8046-968F-1A9E7C6670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5" name="Line 12">
              <a:extLst>
                <a:ext uri="{FF2B5EF4-FFF2-40B4-BE49-F238E27FC236}">
                  <a16:creationId xmlns:a16="http://schemas.microsoft.com/office/drawing/2014/main" id="{1D283AA9-667F-494F-93AE-EB260A5290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6" name="Line 13">
              <a:extLst>
                <a:ext uri="{FF2B5EF4-FFF2-40B4-BE49-F238E27FC236}">
                  <a16:creationId xmlns:a16="http://schemas.microsoft.com/office/drawing/2014/main" id="{44D4045A-0CA6-074E-B5AF-9F0B4C8DB4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7" name="Line 14">
              <a:extLst>
                <a:ext uri="{FF2B5EF4-FFF2-40B4-BE49-F238E27FC236}">
                  <a16:creationId xmlns:a16="http://schemas.microsoft.com/office/drawing/2014/main" id="{D2239A1F-7A1E-0B4C-B407-D3880B8EB8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8" name="Line 15">
              <a:extLst>
                <a:ext uri="{FF2B5EF4-FFF2-40B4-BE49-F238E27FC236}">
                  <a16:creationId xmlns:a16="http://schemas.microsoft.com/office/drawing/2014/main" id="{6DE0F0AA-340D-D145-AB05-4203799333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9" name="Line 16">
              <a:extLst>
                <a:ext uri="{FF2B5EF4-FFF2-40B4-BE49-F238E27FC236}">
                  <a16:creationId xmlns:a16="http://schemas.microsoft.com/office/drawing/2014/main" id="{18D3410C-F046-F849-8A0C-86D2F486F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0" name="Line 17">
              <a:extLst>
                <a:ext uri="{FF2B5EF4-FFF2-40B4-BE49-F238E27FC236}">
                  <a16:creationId xmlns:a16="http://schemas.microsoft.com/office/drawing/2014/main" id="{3696A10D-47B2-9742-AB1C-6DFA17736F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1" name="Line 18">
              <a:extLst>
                <a:ext uri="{FF2B5EF4-FFF2-40B4-BE49-F238E27FC236}">
                  <a16:creationId xmlns:a16="http://schemas.microsoft.com/office/drawing/2014/main" id="{7FA9C296-52DD-3148-BB72-14CBDD40EC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39" name="Rectangle 19">
            <a:extLst>
              <a:ext uri="{FF2B5EF4-FFF2-40B4-BE49-F238E27FC236}">
                <a16:creationId xmlns:a16="http://schemas.microsoft.com/office/drawing/2014/main" id="{42A803EB-7440-254F-8664-B9A58C929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5540" name="Rectangle 20">
            <a:extLst>
              <a:ext uri="{FF2B5EF4-FFF2-40B4-BE49-F238E27FC236}">
                <a16:creationId xmlns:a16="http://schemas.microsoft.com/office/drawing/2014/main" id="{9BB12610-8E8B-6148-8581-44137C852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5541" name="Rectangle 21">
            <a:extLst>
              <a:ext uri="{FF2B5EF4-FFF2-40B4-BE49-F238E27FC236}">
                <a16:creationId xmlns:a16="http://schemas.microsoft.com/office/drawing/2014/main" id="{1C21ACC4-19FE-2146-91F3-2AD0720D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5542" name="Rectangle 22">
            <a:extLst>
              <a:ext uri="{FF2B5EF4-FFF2-40B4-BE49-F238E27FC236}">
                <a16:creationId xmlns:a16="http://schemas.microsoft.com/office/drawing/2014/main" id="{DE9157BA-F888-0D46-9810-0BBD82089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5543" name="Rectangle 23">
            <a:extLst>
              <a:ext uri="{FF2B5EF4-FFF2-40B4-BE49-F238E27FC236}">
                <a16:creationId xmlns:a16="http://schemas.microsoft.com/office/drawing/2014/main" id="{1F4FA35A-ACFF-C540-B7DA-4715340E3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5544" name="Rectangle 24">
            <a:extLst>
              <a:ext uri="{FF2B5EF4-FFF2-40B4-BE49-F238E27FC236}">
                <a16:creationId xmlns:a16="http://schemas.microsoft.com/office/drawing/2014/main" id="{21324B61-7D12-C446-BA13-C80C22A8C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5545" name="Text Box 25">
            <a:extLst>
              <a:ext uri="{FF2B5EF4-FFF2-40B4-BE49-F238E27FC236}">
                <a16:creationId xmlns:a16="http://schemas.microsoft.com/office/drawing/2014/main" id="{3089A23D-6AC3-F347-902D-1DCEA7E82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0574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h(k, 1)</a:t>
            </a:r>
          </a:p>
        </p:txBody>
      </p:sp>
      <p:sp>
        <p:nvSpPr>
          <p:cNvPr id="65546" name="Line 26">
            <a:extLst>
              <a:ext uri="{FF2B5EF4-FFF2-40B4-BE49-F238E27FC236}">
                <a16:creationId xmlns:a16="http://schemas.microsoft.com/office/drawing/2014/main" id="{E63A854B-E0D7-7E4F-899B-E2DADB1123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62484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566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>
            <a:extLst>
              <a:ext uri="{FF2B5EF4-FFF2-40B4-BE49-F238E27FC236}">
                <a16:creationId xmlns:a16="http://schemas.microsoft.com/office/drawing/2014/main" id="{10ACEE5D-F09F-CE43-B794-335F83CBDF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Probe sequence</a:t>
            </a:r>
          </a:p>
        </p:txBody>
      </p:sp>
      <p:grpSp>
        <p:nvGrpSpPr>
          <p:cNvPr id="66562" name="Group 3">
            <a:extLst>
              <a:ext uri="{FF2B5EF4-FFF2-40B4-BE49-F238E27FC236}">
                <a16:creationId xmlns:a16="http://schemas.microsoft.com/office/drawing/2014/main" id="{17E7C54A-E161-134F-9B4C-CB8706FCE3C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791200"/>
            <a:ext cx="5715000" cy="381000"/>
            <a:chOff x="768" y="624"/>
            <a:chExt cx="3600" cy="240"/>
          </a:xfrm>
        </p:grpSpPr>
        <p:sp>
          <p:nvSpPr>
            <p:cNvPr id="66571" name="Rectangle 4">
              <a:extLst>
                <a:ext uri="{FF2B5EF4-FFF2-40B4-BE49-F238E27FC236}">
                  <a16:creationId xmlns:a16="http://schemas.microsoft.com/office/drawing/2014/main" id="{A448E3B3-F3A3-A240-9C26-0C58605D1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6572" name="Line 5">
              <a:extLst>
                <a:ext uri="{FF2B5EF4-FFF2-40B4-BE49-F238E27FC236}">
                  <a16:creationId xmlns:a16="http://schemas.microsoft.com/office/drawing/2014/main" id="{916C533B-D15A-F24C-8014-95AF940C5F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3" name="Line 6">
              <a:extLst>
                <a:ext uri="{FF2B5EF4-FFF2-40B4-BE49-F238E27FC236}">
                  <a16:creationId xmlns:a16="http://schemas.microsoft.com/office/drawing/2014/main" id="{5AEAF9A7-11B3-644A-B727-874824842C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4" name="Line 7">
              <a:extLst>
                <a:ext uri="{FF2B5EF4-FFF2-40B4-BE49-F238E27FC236}">
                  <a16:creationId xmlns:a16="http://schemas.microsoft.com/office/drawing/2014/main" id="{21AA6FDF-10A0-6340-9FFB-387070051B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5" name="Line 8">
              <a:extLst>
                <a:ext uri="{FF2B5EF4-FFF2-40B4-BE49-F238E27FC236}">
                  <a16:creationId xmlns:a16="http://schemas.microsoft.com/office/drawing/2014/main" id="{6A010CF5-2B37-0447-BC19-4F62F2E907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6" name="Line 9">
              <a:extLst>
                <a:ext uri="{FF2B5EF4-FFF2-40B4-BE49-F238E27FC236}">
                  <a16:creationId xmlns:a16="http://schemas.microsoft.com/office/drawing/2014/main" id="{8B7375D1-D105-8046-A088-ABD5967613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7" name="Line 10">
              <a:extLst>
                <a:ext uri="{FF2B5EF4-FFF2-40B4-BE49-F238E27FC236}">
                  <a16:creationId xmlns:a16="http://schemas.microsoft.com/office/drawing/2014/main" id="{23C9A157-1D7E-CB40-9155-1E368266EC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8" name="Line 11">
              <a:extLst>
                <a:ext uri="{FF2B5EF4-FFF2-40B4-BE49-F238E27FC236}">
                  <a16:creationId xmlns:a16="http://schemas.microsoft.com/office/drawing/2014/main" id="{69CFBE38-26AA-1D47-8A7B-B892022617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9" name="Line 12">
              <a:extLst>
                <a:ext uri="{FF2B5EF4-FFF2-40B4-BE49-F238E27FC236}">
                  <a16:creationId xmlns:a16="http://schemas.microsoft.com/office/drawing/2014/main" id="{554682E8-4F2E-ED47-BF42-1B0C66838A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0" name="Line 13">
              <a:extLst>
                <a:ext uri="{FF2B5EF4-FFF2-40B4-BE49-F238E27FC236}">
                  <a16:creationId xmlns:a16="http://schemas.microsoft.com/office/drawing/2014/main" id="{A5D4177B-278F-7B4E-95E9-02C76558E8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1" name="Line 14">
              <a:extLst>
                <a:ext uri="{FF2B5EF4-FFF2-40B4-BE49-F238E27FC236}">
                  <a16:creationId xmlns:a16="http://schemas.microsoft.com/office/drawing/2014/main" id="{6555A67E-E573-1C45-A259-24FE7326D0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2" name="Line 15">
              <a:extLst>
                <a:ext uri="{FF2B5EF4-FFF2-40B4-BE49-F238E27FC236}">
                  <a16:creationId xmlns:a16="http://schemas.microsoft.com/office/drawing/2014/main" id="{64160372-FCBB-2640-90E9-F7DFFB58CE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3" name="Line 16">
              <a:extLst>
                <a:ext uri="{FF2B5EF4-FFF2-40B4-BE49-F238E27FC236}">
                  <a16:creationId xmlns:a16="http://schemas.microsoft.com/office/drawing/2014/main" id="{78029A1F-A56C-0649-BDE4-8072EB5FD4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4" name="Line 17">
              <a:extLst>
                <a:ext uri="{FF2B5EF4-FFF2-40B4-BE49-F238E27FC236}">
                  <a16:creationId xmlns:a16="http://schemas.microsoft.com/office/drawing/2014/main" id="{31492D5D-6848-EF4A-BA28-198341FF74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5" name="Line 18">
              <a:extLst>
                <a:ext uri="{FF2B5EF4-FFF2-40B4-BE49-F238E27FC236}">
                  <a16:creationId xmlns:a16="http://schemas.microsoft.com/office/drawing/2014/main" id="{3A1927A6-5FF4-5643-8338-91F96BDFAA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63" name="Rectangle 19">
            <a:extLst>
              <a:ext uri="{FF2B5EF4-FFF2-40B4-BE49-F238E27FC236}">
                <a16:creationId xmlns:a16="http://schemas.microsoft.com/office/drawing/2014/main" id="{D4F99DE3-2620-6D4B-85ED-454C618DC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6564" name="Rectangle 20">
            <a:extLst>
              <a:ext uri="{FF2B5EF4-FFF2-40B4-BE49-F238E27FC236}">
                <a16:creationId xmlns:a16="http://schemas.microsoft.com/office/drawing/2014/main" id="{D0C1305E-2E48-C341-A39B-FC7F9D2A9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6565" name="Rectangle 21">
            <a:extLst>
              <a:ext uri="{FF2B5EF4-FFF2-40B4-BE49-F238E27FC236}">
                <a16:creationId xmlns:a16="http://schemas.microsoft.com/office/drawing/2014/main" id="{A03C79E8-4253-A744-9821-1354597D7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6566" name="Rectangle 22">
            <a:extLst>
              <a:ext uri="{FF2B5EF4-FFF2-40B4-BE49-F238E27FC236}">
                <a16:creationId xmlns:a16="http://schemas.microsoft.com/office/drawing/2014/main" id="{EC22C623-4960-8249-934A-73A2BBD56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6567" name="Rectangle 23">
            <a:extLst>
              <a:ext uri="{FF2B5EF4-FFF2-40B4-BE49-F238E27FC236}">
                <a16:creationId xmlns:a16="http://schemas.microsoft.com/office/drawing/2014/main" id="{EF5EB992-91C1-C14F-B0D4-FE107107A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6568" name="Rectangle 24">
            <a:extLst>
              <a:ext uri="{FF2B5EF4-FFF2-40B4-BE49-F238E27FC236}">
                <a16:creationId xmlns:a16="http://schemas.microsoft.com/office/drawing/2014/main" id="{3956BA2C-F3AA-DD42-8BAF-3F41A8120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6569" name="Text Box 25">
            <a:extLst>
              <a:ext uri="{FF2B5EF4-FFF2-40B4-BE49-F238E27FC236}">
                <a16:creationId xmlns:a16="http://schemas.microsoft.com/office/drawing/2014/main" id="{DFF13465-D984-6846-A95F-ADD0CA227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0574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h(k, 2)</a:t>
            </a:r>
          </a:p>
        </p:txBody>
      </p:sp>
      <p:sp>
        <p:nvSpPr>
          <p:cNvPr id="66570" name="Line 26">
            <a:extLst>
              <a:ext uri="{FF2B5EF4-FFF2-40B4-BE49-F238E27FC236}">
                <a16:creationId xmlns:a16="http://schemas.microsoft.com/office/drawing/2014/main" id="{CBBDAEB1-7D25-ED48-8E04-EA7E0EFD99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62484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83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1128DBED-1F9E-AE45-AD46-C5FEF27B67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Why not just arrays?</a:t>
            </a:r>
          </a:p>
        </p:txBody>
      </p:sp>
      <p:grpSp>
        <p:nvGrpSpPr>
          <p:cNvPr id="21506" name="Group 3">
            <a:extLst>
              <a:ext uri="{FF2B5EF4-FFF2-40B4-BE49-F238E27FC236}">
                <a16:creationId xmlns:a16="http://schemas.microsoft.com/office/drawing/2014/main" id="{09D61A91-52EE-5C43-8086-A5B698E3334C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410200"/>
            <a:ext cx="5715000" cy="381000"/>
            <a:chOff x="768" y="624"/>
            <a:chExt cx="3600" cy="240"/>
          </a:xfrm>
        </p:grpSpPr>
        <p:sp>
          <p:nvSpPr>
            <p:cNvPr id="21512" name="Rectangle 4">
              <a:extLst>
                <a:ext uri="{FF2B5EF4-FFF2-40B4-BE49-F238E27FC236}">
                  <a16:creationId xmlns:a16="http://schemas.microsoft.com/office/drawing/2014/main" id="{28FC8515-466F-3444-8ECD-09AE39859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13" name="Line 5">
              <a:extLst>
                <a:ext uri="{FF2B5EF4-FFF2-40B4-BE49-F238E27FC236}">
                  <a16:creationId xmlns:a16="http://schemas.microsoft.com/office/drawing/2014/main" id="{0A693FB1-86D0-1943-8ABF-0C6743D4CF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Line 6">
              <a:extLst>
                <a:ext uri="{FF2B5EF4-FFF2-40B4-BE49-F238E27FC236}">
                  <a16:creationId xmlns:a16="http://schemas.microsoft.com/office/drawing/2014/main" id="{78942BC4-2076-2F49-9C7B-DEF5B4593F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Line 7">
              <a:extLst>
                <a:ext uri="{FF2B5EF4-FFF2-40B4-BE49-F238E27FC236}">
                  <a16:creationId xmlns:a16="http://schemas.microsoft.com/office/drawing/2014/main" id="{BDE42B79-650D-584F-B818-2CB58C6A81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Line 8">
              <a:extLst>
                <a:ext uri="{FF2B5EF4-FFF2-40B4-BE49-F238E27FC236}">
                  <a16:creationId xmlns:a16="http://schemas.microsoft.com/office/drawing/2014/main" id="{03D176C8-F6CF-1843-9902-712D6356F8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Line 9">
              <a:extLst>
                <a:ext uri="{FF2B5EF4-FFF2-40B4-BE49-F238E27FC236}">
                  <a16:creationId xmlns:a16="http://schemas.microsoft.com/office/drawing/2014/main" id="{B821D40E-912B-F343-AEB0-DDE89797D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Line 10">
              <a:extLst>
                <a:ext uri="{FF2B5EF4-FFF2-40B4-BE49-F238E27FC236}">
                  <a16:creationId xmlns:a16="http://schemas.microsoft.com/office/drawing/2014/main" id="{8313C0C3-7246-5E47-B446-29541D2A86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Line 11">
              <a:extLst>
                <a:ext uri="{FF2B5EF4-FFF2-40B4-BE49-F238E27FC236}">
                  <a16:creationId xmlns:a16="http://schemas.microsoft.com/office/drawing/2014/main" id="{E8C9FD67-2B27-6443-BC0B-ED956A60DF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Line 12">
              <a:extLst>
                <a:ext uri="{FF2B5EF4-FFF2-40B4-BE49-F238E27FC236}">
                  <a16:creationId xmlns:a16="http://schemas.microsoft.com/office/drawing/2014/main" id="{AB202D36-D3F1-4D49-9172-3878DE4EB1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Line 13">
              <a:extLst>
                <a:ext uri="{FF2B5EF4-FFF2-40B4-BE49-F238E27FC236}">
                  <a16:creationId xmlns:a16="http://schemas.microsoft.com/office/drawing/2014/main" id="{283EBDE5-CF0B-3A45-9E80-2C4408EC69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Line 14">
              <a:extLst>
                <a:ext uri="{FF2B5EF4-FFF2-40B4-BE49-F238E27FC236}">
                  <a16:creationId xmlns:a16="http://schemas.microsoft.com/office/drawing/2014/main" id="{D46309C7-357B-3A4C-97E4-0A012967A7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15">
              <a:extLst>
                <a:ext uri="{FF2B5EF4-FFF2-40B4-BE49-F238E27FC236}">
                  <a16:creationId xmlns:a16="http://schemas.microsoft.com/office/drawing/2014/main" id="{93A2BCF7-63DB-D340-ACD8-368E04D904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16">
              <a:extLst>
                <a:ext uri="{FF2B5EF4-FFF2-40B4-BE49-F238E27FC236}">
                  <a16:creationId xmlns:a16="http://schemas.microsoft.com/office/drawing/2014/main" id="{62AB5EF8-7DD4-0C4B-8476-FB2BCD833A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Line 17">
              <a:extLst>
                <a:ext uri="{FF2B5EF4-FFF2-40B4-BE49-F238E27FC236}">
                  <a16:creationId xmlns:a16="http://schemas.microsoft.com/office/drawing/2014/main" id="{C04A4B23-1421-534F-9461-1E68CBFCAB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Line 18">
              <a:extLst>
                <a:ext uri="{FF2B5EF4-FFF2-40B4-BE49-F238E27FC236}">
                  <a16:creationId xmlns:a16="http://schemas.microsoft.com/office/drawing/2014/main" id="{DD79202A-8B31-1C4E-8810-4E9790CADD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7" name="Text Box 19">
            <a:extLst>
              <a:ext uri="{FF2B5EF4-FFF2-40B4-BE49-F238E27FC236}">
                <a16:creationId xmlns:a16="http://schemas.microsoft.com/office/drawing/2014/main" id="{9395EDCE-742B-EF4C-81D5-D58A01F18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10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Array</a:t>
            </a:r>
          </a:p>
        </p:txBody>
      </p:sp>
      <p:sp>
        <p:nvSpPr>
          <p:cNvPr id="21508" name="Oval 20">
            <a:extLst>
              <a:ext uri="{FF2B5EF4-FFF2-40B4-BE49-F238E27FC236}">
                <a16:creationId xmlns:a16="http://schemas.microsoft.com/office/drawing/2014/main" id="{6CA15D7B-1A6C-4F40-8DB1-D0EB0F1E6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00200"/>
            <a:ext cx="3810000" cy="30480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09" name="Text Box 21">
            <a:extLst>
              <a:ext uri="{FF2B5EF4-FFF2-40B4-BE49-F238E27FC236}">
                <a16:creationId xmlns:a16="http://schemas.microsoft.com/office/drawing/2014/main" id="{74CED6FD-BD09-EC4A-B174-1C2118C52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1336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1510" name="AutoShape 22">
            <a:extLst>
              <a:ext uri="{FF2B5EF4-FFF2-40B4-BE49-F238E27FC236}">
                <a16:creationId xmlns:a16="http://schemas.microsoft.com/office/drawing/2014/main" id="{D3FF9D9C-4AE7-9E4E-B382-3115CC215670}"/>
              </a:ext>
            </a:extLst>
          </p:cNvPr>
          <p:cNvSpPr>
            <a:spLocks noChangeArrowheads="1"/>
          </p:cNvSpPr>
          <p:nvPr/>
        </p:nvSpPr>
        <p:spPr bwMode="auto">
          <a:xfrm rot="2489101">
            <a:off x="4495800" y="4038600"/>
            <a:ext cx="1295400" cy="914400"/>
          </a:xfrm>
          <a:prstGeom prst="rightArrow">
            <a:avLst>
              <a:gd name="adj1" fmla="val 50000"/>
              <a:gd name="adj2" fmla="val 3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99" name="Text Box 23">
            <a:extLst>
              <a:ext uri="{FF2B5EF4-FFF2-40B4-BE49-F238E27FC236}">
                <a16:creationId xmlns:a16="http://schemas.microsoft.com/office/drawing/2014/main" id="{583ED552-B746-1D48-ACEF-19E1DEDC6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828800"/>
            <a:ext cx="289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array must be as large as the universe of keys</a:t>
            </a:r>
          </a:p>
        </p:txBody>
      </p:sp>
    </p:spTree>
    <p:extLst>
      <p:ext uri="{BB962C8B-B14F-4D97-AF65-F5344CB8AC3E}">
        <p14:creationId xmlns:p14="http://schemas.microsoft.com/office/powerpoint/2010/main" val="16151718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BD9FF36A-6180-CB44-BF98-DA97FBCE2A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Probe sequence</a:t>
            </a:r>
          </a:p>
        </p:txBody>
      </p:sp>
      <p:grpSp>
        <p:nvGrpSpPr>
          <p:cNvPr id="67586" name="Group 3">
            <a:extLst>
              <a:ext uri="{FF2B5EF4-FFF2-40B4-BE49-F238E27FC236}">
                <a16:creationId xmlns:a16="http://schemas.microsoft.com/office/drawing/2014/main" id="{F1A402C2-0ACB-BC43-A58E-9BE9D45F1C74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791200"/>
            <a:ext cx="5715000" cy="381000"/>
            <a:chOff x="768" y="624"/>
            <a:chExt cx="3600" cy="240"/>
          </a:xfrm>
        </p:grpSpPr>
        <p:sp>
          <p:nvSpPr>
            <p:cNvPr id="67595" name="Rectangle 4">
              <a:extLst>
                <a:ext uri="{FF2B5EF4-FFF2-40B4-BE49-F238E27FC236}">
                  <a16:creationId xmlns:a16="http://schemas.microsoft.com/office/drawing/2014/main" id="{E617FF4C-461C-E04F-B992-5589537FB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7596" name="Line 5">
              <a:extLst>
                <a:ext uri="{FF2B5EF4-FFF2-40B4-BE49-F238E27FC236}">
                  <a16:creationId xmlns:a16="http://schemas.microsoft.com/office/drawing/2014/main" id="{B3D629D2-5B2D-E04A-97B4-47B71EA4EE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7" name="Line 6">
              <a:extLst>
                <a:ext uri="{FF2B5EF4-FFF2-40B4-BE49-F238E27FC236}">
                  <a16:creationId xmlns:a16="http://schemas.microsoft.com/office/drawing/2014/main" id="{62F11ADA-4A86-CE4F-8345-21F5EBC064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8" name="Line 7">
              <a:extLst>
                <a:ext uri="{FF2B5EF4-FFF2-40B4-BE49-F238E27FC236}">
                  <a16:creationId xmlns:a16="http://schemas.microsoft.com/office/drawing/2014/main" id="{EA8A7E4D-B9C3-C64D-B1AB-C319F2BC09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9" name="Line 8">
              <a:extLst>
                <a:ext uri="{FF2B5EF4-FFF2-40B4-BE49-F238E27FC236}">
                  <a16:creationId xmlns:a16="http://schemas.microsoft.com/office/drawing/2014/main" id="{302EC3EA-9179-7548-88BB-1EE65C7445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0" name="Line 9">
              <a:extLst>
                <a:ext uri="{FF2B5EF4-FFF2-40B4-BE49-F238E27FC236}">
                  <a16:creationId xmlns:a16="http://schemas.microsoft.com/office/drawing/2014/main" id="{6EC8670E-2F75-D741-9719-859F7599D0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1" name="Line 10">
              <a:extLst>
                <a:ext uri="{FF2B5EF4-FFF2-40B4-BE49-F238E27FC236}">
                  <a16:creationId xmlns:a16="http://schemas.microsoft.com/office/drawing/2014/main" id="{932D57E3-7B17-3C48-BCE7-D577E65659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2" name="Line 11">
              <a:extLst>
                <a:ext uri="{FF2B5EF4-FFF2-40B4-BE49-F238E27FC236}">
                  <a16:creationId xmlns:a16="http://schemas.microsoft.com/office/drawing/2014/main" id="{C52460A9-31A9-4D4F-9AC7-68239DC5F7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3" name="Line 12">
              <a:extLst>
                <a:ext uri="{FF2B5EF4-FFF2-40B4-BE49-F238E27FC236}">
                  <a16:creationId xmlns:a16="http://schemas.microsoft.com/office/drawing/2014/main" id="{CE3E59F1-0758-B24D-A896-E3115EABD5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4" name="Line 13">
              <a:extLst>
                <a:ext uri="{FF2B5EF4-FFF2-40B4-BE49-F238E27FC236}">
                  <a16:creationId xmlns:a16="http://schemas.microsoft.com/office/drawing/2014/main" id="{8741FF54-6FD9-3C48-B39C-92F3A2CACB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5" name="Line 14">
              <a:extLst>
                <a:ext uri="{FF2B5EF4-FFF2-40B4-BE49-F238E27FC236}">
                  <a16:creationId xmlns:a16="http://schemas.microsoft.com/office/drawing/2014/main" id="{DF078413-2B8D-D749-9C41-D4957F08AB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6" name="Line 15">
              <a:extLst>
                <a:ext uri="{FF2B5EF4-FFF2-40B4-BE49-F238E27FC236}">
                  <a16:creationId xmlns:a16="http://schemas.microsoft.com/office/drawing/2014/main" id="{6B46876D-9000-4B44-87FE-258BD82937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7" name="Line 16">
              <a:extLst>
                <a:ext uri="{FF2B5EF4-FFF2-40B4-BE49-F238E27FC236}">
                  <a16:creationId xmlns:a16="http://schemas.microsoft.com/office/drawing/2014/main" id="{1616E7DF-60D5-C94C-8F48-93D78B91F8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8" name="Line 17">
              <a:extLst>
                <a:ext uri="{FF2B5EF4-FFF2-40B4-BE49-F238E27FC236}">
                  <a16:creationId xmlns:a16="http://schemas.microsoft.com/office/drawing/2014/main" id="{DCD6F01E-E314-FF44-AA55-628210020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9" name="Line 18">
              <a:extLst>
                <a:ext uri="{FF2B5EF4-FFF2-40B4-BE49-F238E27FC236}">
                  <a16:creationId xmlns:a16="http://schemas.microsoft.com/office/drawing/2014/main" id="{36593ACE-30D8-5A4B-8C00-7974C0D775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87" name="Rectangle 19">
            <a:extLst>
              <a:ext uri="{FF2B5EF4-FFF2-40B4-BE49-F238E27FC236}">
                <a16:creationId xmlns:a16="http://schemas.microsoft.com/office/drawing/2014/main" id="{9FDA0848-EF61-9B43-87A9-F15BBA4A2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7588" name="Rectangle 20">
            <a:extLst>
              <a:ext uri="{FF2B5EF4-FFF2-40B4-BE49-F238E27FC236}">
                <a16:creationId xmlns:a16="http://schemas.microsoft.com/office/drawing/2014/main" id="{93761AE7-27A9-444A-8370-FED33DECD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7589" name="Rectangle 21">
            <a:extLst>
              <a:ext uri="{FF2B5EF4-FFF2-40B4-BE49-F238E27FC236}">
                <a16:creationId xmlns:a16="http://schemas.microsoft.com/office/drawing/2014/main" id="{A82361B3-580D-8F49-B3DE-90D3604C9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7590" name="Rectangle 22">
            <a:extLst>
              <a:ext uri="{FF2B5EF4-FFF2-40B4-BE49-F238E27FC236}">
                <a16:creationId xmlns:a16="http://schemas.microsoft.com/office/drawing/2014/main" id="{57810971-FA5A-8E42-98A6-72B6AAEE6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7591" name="Rectangle 23">
            <a:extLst>
              <a:ext uri="{FF2B5EF4-FFF2-40B4-BE49-F238E27FC236}">
                <a16:creationId xmlns:a16="http://schemas.microsoft.com/office/drawing/2014/main" id="{6B20BCC2-40CA-1048-A267-B00388052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7592" name="Rectangle 24">
            <a:extLst>
              <a:ext uri="{FF2B5EF4-FFF2-40B4-BE49-F238E27FC236}">
                <a16:creationId xmlns:a16="http://schemas.microsoft.com/office/drawing/2014/main" id="{9060A72D-685A-9743-A6A0-AE61B5E16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7593" name="Text Box 25">
            <a:extLst>
              <a:ext uri="{FF2B5EF4-FFF2-40B4-BE49-F238E27FC236}">
                <a16:creationId xmlns:a16="http://schemas.microsoft.com/office/drawing/2014/main" id="{90BB9211-0EB4-7846-9944-EFED01509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0574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h(k, 3)</a:t>
            </a:r>
          </a:p>
        </p:txBody>
      </p:sp>
      <p:sp>
        <p:nvSpPr>
          <p:cNvPr id="67594" name="Line 26">
            <a:extLst>
              <a:ext uri="{FF2B5EF4-FFF2-40B4-BE49-F238E27FC236}">
                <a16:creationId xmlns:a16="http://schemas.microsoft.com/office/drawing/2014/main" id="{7C50667A-0126-CA4A-843D-90158A6574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62484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108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>
            <a:extLst>
              <a:ext uri="{FF2B5EF4-FFF2-40B4-BE49-F238E27FC236}">
                <a16:creationId xmlns:a16="http://schemas.microsoft.com/office/drawing/2014/main" id="{28C792D9-F6D1-5345-B43E-31F7684114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Probe sequence</a:t>
            </a:r>
          </a:p>
        </p:txBody>
      </p:sp>
      <p:grpSp>
        <p:nvGrpSpPr>
          <p:cNvPr id="68610" name="Group 3">
            <a:extLst>
              <a:ext uri="{FF2B5EF4-FFF2-40B4-BE49-F238E27FC236}">
                <a16:creationId xmlns:a16="http://schemas.microsoft.com/office/drawing/2014/main" id="{D5BC3472-45D3-0845-8794-2BD4DBC24613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791200"/>
            <a:ext cx="5715000" cy="381000"/>
            <a:chOff x="768" y="624"/>
            <a:chExt cx="3600" cy="240"/>
          </a:xfrm>
        </p:grpSpPr>
        <p:sp>
          <p:nvSpPr>
            <p:cNvPr id="68620" name="Rectangle 4">
              <a:extLst>
                <a:ext uri="{FF2B5EF4-FFF2-40B4-BE49-F238E27FC236}">
                  <a16:creationId xmlns:a16="http://schemas.microsoft.com/office/drawing/2014/main" id="{F03015DA-F01D-614F-9B59-C5D9E7989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8621" name="Line 5">
              <a:extLst>
                <a:ext uri="{FF2B5EF4-FFF2-40B4-BE49-F238E27FC236}">
                  <a16:creationId xmlns:a16="http://schemas.microsoft.com/office/drawing/2014/main" id="{64A5E06B-9E63-2E48-A61B-C8968E9A65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2" name="Line 6">
              <a:extLst>
                <a:ext uri="{FF2B5EF4-FFF2-40B4-BE49-F238E27FC236}">
                  <a16:creationId xmlns:a16="http://schemas.microsoft.com/office/drawing/2014/main" id="{21AC8C04-FE02-9A49-A3E8-96D101B24D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3" name="Line 7">
              <a:extLst>
                <a:ext uri="{FF2B5EF4-FFF2-40B4-BE49-F238E27FC236}">
                  <a16:creationId xmlns:a16="http://schemas.microsoft.com/office/drawing/2014/main" id="{2B6AC4B8-BF9B-4D4D-9DB4-BFF360F538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4" name="Line 8">
              <a:extLst>
                <a:ext uri="{FF2B5EF4-FFF2-40B4-BE49-F238E27FC236}">
                  <a16:creationId xmlns:a16="http://schemas.microsoft.com/office/drawing/2014/main" id="{37FBC069-B5B9-144C-A924-3F8C3F206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5" name="Line 9">
              <a:extLst>
                <a:ext uri="{FF2B5EF4-FFF2-40B4-BE49-F238E27FC236}">
                  <a16:creationId xmlns:a16="http://schemas.microsoft.com/office/drawing/2014/main" id="{61F9FCE9-508B-4240-BD7B-D7ECA12D2E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6" name="Line 10">
              <a:extLst>
                <a:ext uri="{FF2B5EF4-FFF2-40B4-BE49-F238E27FC236}">
                  <a16:creationId xmlns:a16="http://schemas.microsoft.com/office/drawing/2014/main" id="{216A62A1-CE12-6744-B034-E9269E1F5C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7" name="Line 11">
              <a:extLst>
                <a:ext uri="{FF2B5EF4-FFF2-40B4-BE49-F238E27FC236}">
                  <a16:creationId xmlns:a16="http://schemas.microsoft.com/office/drawing/2014/main" id="{C044403E-573D-904F-802D-6C49D3D314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8" name="Line 12">
              <a:extLst>
                <a:ext uri="{FF2B5EF4-FFF2-40B4-BE49-F238E27FC236}">
                  <a16:creationId xmlns:a16="http://schemas.microsoft.com/office/drawing/2014/main" id="{61A4A6D0-1D3B-7842-A4A9-DE4E9F83DD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9" name="Line 13">
              <a:extLst>
                <a:ext uri="{FF2B5EF4-FFF2-40B4-BE49-F238E27FC236}">
                  <a16:creationId xmlns:a16="http://schemas.microsoft.com/office/drawing/2014/main" id="{AB18B7C2-AC10-C642-8336-A9F861C456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0" name="Line 14">
              <a:extLst>
                <a:ext uri="{FF2B5EF4-FFF2-40B4-BE49-F238E27FC236}">
                  <a16:creationId xmlns:a16="http://schemas.microsoft.com/office/drawing/2014/main" id="{EA28EA46-FB2D-E94E-8718-5E4DAB7CB1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1" name="Line 15">
              <a:extLst>
                <a:ext uri="{FF2B5EF4-FFF2-40B4-BE49-F238E27FC236}">
                  <a16:creationId xmlns:a16="http://schemas.microsoft.com/office/drawing/2014/main" id="{8636649E-4E42-F545-954B-CB85CCC1D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2" name="Line 16">
              <a:extLst>
                <a:ext uri="{FF2B5EF4-FFF2-40B4-BE49-F238E27FC236}">
                  <a16:creationId xmlns:a16="http://schemas.microsoft.com/office/drawing/2014/main" id="{FE2AF519-1041-B147-83CE-5065B6D94C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3" name="Line 17">
              <a:extLst>
                <a:ext uri="{FF2B5EF4-FFF2-40B4-BE49-F238E27FC236}">
                  <a16:creationId xmlns:a16="http://schemas.microsoft.com/office/drawing/2014/main" id="{AD950295-8C1F-7B44-9FB6-63734101BB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4" name="Line 18">
              <a:extLst>
                <a:ext uri="{FF2B5EF4-FFF2-40B4-BE49-F238E27FC236}">
                  <a16:creationId xmlns:a16="http://schemas.microsoft.com/office/drawing/2014/main" id="{67A405CC-BE5D-DB4B-8E40-8C8B093976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11" name="Rectangle 19">
            <a:extLst>
              <a:ext uri="{FF2B5EF4-FFF2-40B4-BE49-F238E27FC236}">
                <a16:creationId xmlns:a16="http://schemas.microsoft.com/office/drawing/2014/main" id="{23E06E57-8AB4-1F42-8C6E-A72C8C3B6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8612" name="Rectangle 20">
            <a:extLst>
              <a:ext uri="{FF2B5EF4-FFF2-40B4-BE49-F238E27FC236}">
                <a16:creationId xmlns:a16="http://schemas.microsoft.com/office/drawing/2014/main" id="{6017B472-C15E-7C46-B2AB-081F8DB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8613" name="Rectangle 21">
            <a:extLst>
              <a:ext uri="{FF2B5EF4-FFF2-40B4-BE49-F238E27FC236}">
                <a16:creationId xmlns:a16="http://schemas.microsoft.com/office/drawing/2014/main" id="{E24C5726-69DF-364E-875F-51AF82EB9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8614" name="Rectangle 22">
            <a:extLst>
              <a:ext uri="{FF2B5EF4-FFF2-40B4-BE49-F238E27FC236}">
                <a16:creationId xmlns:a16="http://schemas.microsoft.com/office/drawing/2014/main" id="{373CAF61-B90A-9C41-8641-CDE11CCDA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8615" name="Rectangle 23">
            <a:extLst>
              <a:ext uri="{FF2B5EF4-FFF2-40B4-BE49-F238E27FC236}">
                <a16:creationId xmlns:a16="http://schemas.microsoft.com/office/drawing/2014/main" id="{6DDBE3DE-1D99-7A46-8140-BAF434D8B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8616" name="Rectangle 24">
            <a:extLst>
              <a:ext uri="{FF2B5EF4-FFF2-40B4-BE49-F238E27FC236}">
                <a16:creationId xmlns:a16="http://schemas.microsoft.com/office/drawing/2014/main" id="{A5FABA1A-6BF5-954C-A8DF-293E7D394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8617" name="Text Box 25">
            <a:extLst>
              <a:ext uri="{FF2B5EF4-FFF2-40B4-BE49-F238E27FC236}">
                <a16:creationId xmlns:a16="http://schemas.microsoft.com/office/drawing/2014/main" id="{D236A4E4-B6D1-0D41-BE61-90FCD73B4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05740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h(k, …)</a:t>
            </a:r>
          </a:p>
        </p:txBody>
      </p:sp>
      <p:sp>
        <p:nvSpPr>
          <p:cNvPr id="68618" name="Text Box 27">
            <a:extLst>
              <a:ext uri="{FF2B5EF4-FFF2-40B4-BE49-F238E27FC236}">
                <a16:creationId xmlns:a16="http://schemas.microsoft.com/office/drawing/2014/main" id="{C8470788-C178-514C-9369-8E8F03059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881688"/>
            <a:ext cx="18288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68619" name="Text Box 28">
            <a:extLst>
              <a:ext uri="{FF2B5EF4-FFF2-40B4-BE49-F238E27FC236}">
                <a16:creationId xmlns:a16="http://schemas.microsoft.com/office/drawing/2014/main" id="{CEB94146-D8D4-324C-9F0C-244117F3C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343400"/>
            <a:ext cx="480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0000FF"/>
                </a:solidFill>
              </a:rPr>
              <a:t>must visit all locations</a:t>
            </a:r>
          </a:p>
        </p:txBody>
      </p:sp>
    </p:spTree>
    <p:extLst>
      <p:ext uri="{BB962C8B-B14F-4D97-AF65-F5344CB8AC3E}">
        <p14:creationId xmlns:p14="http://schemas.microsoft.com/office/powerpoint/2010/main" val="33102452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7CD9E061-C6CF-DA4A-8C68-7071EB1B9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Open addressing: put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A586078-2EB7-4848-8D20-556C04A79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689" y="1625600"/>
            <a:ext cx="5740400" cy="3606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D998D2D-231D-6D4D-B992-7DBF34CC7D59}"/>
              </a:ext>
            </a:extLst>
          </p:cNvPr>
          <p:cNvSpPr txBox="1"/>
          <p:nvPr/>
        </p:nvSpPr>
        <p:spPr>
          <a:xfrm>
            <a:off x="2638096" y="5796455"/>
            <a:ext cx="3227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does this code do?</a:t>
            </a:r>
          </a:p>
        </p:txBody>
      </p:sp>
    </p:spTree>
    <p:extLst>
      <p:ext uri="{BB962C8B-B14F-4D97-AF65-F5344CB8AC3E}">
        <p14:creationId xmlns:p14="http://schemas.microsoft.com/office/powerpoint/2010/main" val="2174492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7CD9E061-C6CF-DA4A-8C68-7071EB1B9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Open addressing: put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A586078-2EB7-4848-8D20-556C04A79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5600"/>
            <a:ext cx="5740400" cy="36068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187718E-B1C9-024F-A6DE-3326A2D09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551" y="1905001"/>
            <a:ext cx="4650828" cy="58595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35E241D0-32E6-2741-8A96-901E24494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916" y="1997922"/>
            <a:ext cx="31158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get the first entry to check</a:t>
            </a:r>
          </a:p>
        </p:txBody>
      </p:sp>
    </p:spTree>
    <p:extLst>
      <p:ext uri="{BB962C8B-B14F-4D97-AF65-F5344CB8AC3E}">
        <p14:creationId xmlns:p14="http://schemas.microsoft.com/office/powerpoint/2010/main" val="55728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7CD9E061-C6CF-DA4A-8C68-7071EB1B9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Open addressing: put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A586078-2EB7-4848-8D20-556C04A79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5600"/>
            <a:ext cx="5740400" cy="36068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187718E-B1C9-024F-A6DE-3326A2D09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020" y="2693277"/>
            <a:ext cx="4650828" cy="58595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35E241D0-32E6-2741-8A96-901E24494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400" y="2478421"/>
            <a:ext cx="311589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as long as we haven’t check all entries and the entry isn’t empty</a:t>
            </a:r>
          </a:p>
        </p:txBody>
      </p:sp>
    </p:spTree>
    <p:extLst>
      <p:ext uri="{BB962C8B-B14F-4D97-AF65-F5344CB8AC3E}">
        <p14:creationId xmlns:p14="http://schemas.microsoft.com/office/powerpoint/2010/main" val="355771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7CD9E061-C6CF-DA4A-8C68-7071EB1B9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Open addressing: put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A586078-2EB7-4848-8D20-556C04A79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5600"/>
            <a:ext cx="5740400" cy="36068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187718E-B1C9-024F-A6DE-3326A2D09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083" y="3201108"/>
            <a:ext cx="4650828" cy="58595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35E241D0-32E6-2741-8A96-901E24494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400" y="3228945"/>
            <a:ext cx="33195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get the next entry to check</a:t>
            </a:r>
          </a:p>
        </p:txBody>
      </p:sp>
    </p:spTree>
    <p:extLst>
      <p:ext uri="{BB962C8B-B14F-4D97-AF65-F5344CB8AC3E}">
        <p14:creationId xmlns:p14="http://schemas.microsoft.com/office/powerpoint/2010/main" val="387909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7CD9E061-C6CF-DA4A-8C68-7071EB1B9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Open addressing</a:t>
            </a:r>
            <a:r>
              <a:rPr lang="en-US" altLang="en-US">
                <a:ea typeface="ＭＳ Ｐゴシック" panose="020B0600070205080204" pitchFamily="34" charset="-128"/>
              </a:rPr>
              <a:t>: put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A586078-2EB7-4848-8D20-556C04A79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5600"/>
            <a:ext cx="5740400" cy="36068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187718E-B1C9-024F-A6DE-3326A2D09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021" y="4283674"/>
            <a:ext cx="4650828" cy="58595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35E241D0-32E6-2741-8A96-901E24494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400" y="4161740"/>
            <a:ext cx="33195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put the key into the table (assumes table wasn’t full)</a:t>
            </a:r>
          </a:p>
        </p:txBody>
      </p:sp>
    </p:spTree>
    <p:extLst>
      <p:ext uri="{BB962C8B-B14F-4D97-AF65-F5344CB8AC3E}">
        <p14:creationId xmlns:p14="http://schemas.microsoft.com/office/powerpoint/2010/main" val="203470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21D1D-9F23-A94A-BF96-CB8EAA234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addressing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1E57A-AF71-4F43-99F8-0E17A2916F8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containsKey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remove?</a:t>
            </a:r>
          </a:p>
        </p:txBody>
      </p:sp>
    </p:spTree>
    <p:extLst>
      <p:ext uri="{BB962C8B-B14F-4D97-AF65-F5344CB8AC3E}">
        <p14:creationId xmlns:p14="http://schemas.microsoft.com/office/powerpoint/2010/main" val="32562338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>
            <a:extLst>
              <a:ext uri="{FF2B5EF4-FFF2-40B4-BE49-F238E27FC236}">
                <a16:creationId xmlns:a16="http://schemas.microsoft.com/office/drawing/2014/main" id="{F9DE521B-4C3B-A84E-91FA-457076D47C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Open addressing: </a:t>
            </a:r>
            <a:r>
              <a:rPr lang="en-US" altLang="en-US" dirty="0" err="1">
                <a:ea typeface="ＭＳ Ｐゴシック" panose="020B0600070205080204" pitchFamily="34" charset="-128"/>
              </a:rPr>
              <a:t>containsKey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6CD8F76-5B47-714D-A88D-18C1677B1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350" y="1724573"/>
            <a:ext cx="6432112" cy="340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2514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>
            <a:extLst>
              <a:ext uri="{FF2B5EF4-FFF2-40B4-BE49-F238E27FC236}">
                <a16:creationId xmlns:a16="http://schemas.microsoft.com/office/drawing/2014/main" id="{F9DE521B-4C3B-A84E-91FA-457076D47C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Open addressing: </a:t>
            </a:r>
            <a:r>
              <a:rPr lang="en-US" altLang="en-US" dirty="0" err="1">
                <a:ea typeface="ＭＳ Ｐゴシック" panose="020B0600070205080204" pitchFamily="34" charset="-128"/>
              </a:rPr>
              <a:t>containsKey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6CD8F76-5B47-714D-A88D-18C1677B1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350" y="1724573"/>
            <a:ext cx="6432112" cy="340829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E52DD51-37BB-364F-96FE-67399E463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2807" y="3056311"/>
            <a:ext cx="2819400" cy="28598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DA3F1BD5-ED36-D347-BFE4-370701790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907" y="5132865"/>
            <a:ext cx="546364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very similar to put!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also need to check if we’ve found the key</a:t>
            </a:r>
          </a:p>
        </p:txBody>
      </p:sp>
    </p:spTree>
    <p:extLst>
      <p:ext uri="{BB962C8B-B14F-4D97-AF65-F5344CB8AC3E}">
        <p14:creationId xmlns:p14="http://schemas.microsoft.com/office/powerpoint/2010/main" val="96364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85A368D6-F477-4540-AE5C-53DE295340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Why not just arrays?</a:t>
            </a:r>
          </a:p>
        </p:txBody>
      </p:sp>
      <p:grpSp>
        <p:nvGrpSpPr>
          <p:cNvPr id="22530" name="Group 3">
            <a:extLst>
              <a:ext uri="{FF2B5EF4-FFF2-40B4-BE49-F238E27FC236}">
                <a16:creationId xmlns:a16="http://schemas.microsoft.com/office/drawing/2014/main" id="{07F6F320-52A3-8246-9AE2-A241722008F2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410200"/>
            <a:ext cx="5715000" cy="381000"/>
            <a:chOff x="768" y="624"/>
            <a:chExt cx="3600" cy="240"/>
          </a:xfrm>
        </p:grpSpPr>
        <p:sp>
          <p:nvSpPr>
            <p:cNvPr id="22541" name="Rectangle 4">
              <a:extLst>
                <a:ext uri="{FF2B5EF4-FFF2-40B4-BE49-F238E27FC236}">
                  <a16:creationId xmlns:a16="http://schemas.microsoft.com/office/drawing/2014/main" id="{4E7B2081-DBFE-4345-96C2-0245D10B0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42" name="Line 5">
              <a:extLst>
                <a:ext uri="{FF2B5EF4-FFF2-40B4-BE49-F238E27FC236}">
                  <a16:creationId xmlns:a16="http://schemas.microsoft.com/office/drawing/2014/main" id="{F185298B-B7C4-B64F-87BE-495FD38B4C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Line 6">
              <a:extLst>
                <a:ext uri="{FF2B5EF4-FFF2-40B4-BE49-F238E27FC236}">
                  <a16:creationId xmlns:a16="http://schemas.microsoft.com/office/drawing/2014/main" id="{59AC17AD-E0A6-2A4B-BB62-A23AA65A67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Line 7">
              <a:extLst>
                <a:ext uri="{FF2B5EF4-FFF2-40B4-BE49-F238E27FC236}">
                  <a16:creationId xmlns:a16="http://schemas.microsoft.com/office/drawing/2014/main" id="{148ACE9B-4221-4141-9618-68A78D7FB4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Line 8">
              <a:extLst>
                <a:ext uri="{FF2B5EF4-FFF2-40B4-BE49-F238E27FC236}">
                  <a16:creationId xmlns:a16="http://schemas.microsoft.com/office/drawing/2014/main" id="{AB8A0E53-2B98-CE44-B141-719297963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Line 9">
              <a:extLst>
                <a:ext uri="{FF2B5EF4-FFF2-40B4-BE49-F238E27FC236}">
                  <a16:creationId xmlns:a16="http://schemas.microsoft.com/office/drawing/2014/main" id="{494E809E-6316-F045-99DB-99764D8AC5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Line 10">
              <a:extLst>
                <a:ext uri="{FF2B5EF4-FFF2-40B4-BE49-F238E27FC236}">
                  <a16:creationId xmlns:a16="http://schemas.microsoft.com/office/drawing/2014/main" id="{6F39AA17-E435-E44A-8CC5-26866D5C6E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Line 11">
              <a:extLst>
                <a:ext uri="{FF2B5EF4-FFF2-40B4-BE49-F238E27FC236}">
                  <a16:creationId xmlns:a16="http://schemas.microsoft.com/office/drawing/2014/main" id="{3F3A9BE2-CBF3-A84A-A4F8-110724E965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12">
              <a:extLst>
                <a:ext uri="{FF2B5EF4-FFF2-40B4-BE49-F238E27FC236}">
                  <a16:creationId xmlns:a16="http://schemas.microsoft.com/office/drawing/2014/main" id="{47D0D91A-EAE5-864B-B109-DF3B961D55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13">
              <a:extLst>
                <a:ext uri="{FF2B5EF4-FFF2-40B4-BE49-F238E27FC236}">
                  <a16:creationId xmlns:a16="http://schemas.microsoft.com/office/drawing/2014/main" id="{26B800F8-19B2-AF4F-953D-C3EF2CFAB1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Line 14">
              <a:extLst>
                <a:ext uri="{FF2B5EF4-FFF2-40B4-BE49-F238E27FC236}">
                  <a16:creationId xmlns:a16="http://schemas.microsoft.com/office/drawing/2014/main" id="{CA2DF7D1-4E11-0140-8D6C-957844EE50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15">
              <a:extLst>
                <a:ext uri="{FF2B5EF4-FFF2-40B4-BE49-F238E27FC236}">
                  <a16:creationId xmlns:a16="http://schemas.microsoft.com/office/drawing/2014/main" id="{333EEA05-1EBA-2640-8161-9A6172E9EE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Line 16">
              <a:extLst>
                <a:ext uri="{FF2B5EF4-FFF2-40B4-BE49-F238E27FC236}">
                  <a16:creationId xmlns:a16="http://schemas.microsoft.com/office/drawing/2014/main" id="{A7FAF477-415F-8A41-BDDF-90E94DA06F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Line 17">
              <a:extLst>
                <a:ext uri="{FF2B5EF4-FFF2-40B4-BE49-F238E27FC236}">
                  <a16:creationId xmlns:a16="http://schemas.microsoft.com/office/drawing/2014/main" id="{1E5076B6-885E-6D4D-BA9F-20B790FA6E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Line 18">
              <a:extLst>
                <a:ext uri="{FF2B5EF4-FFF2-40B4-BE49-F238E27FC236}">
                  <a16:creationId xmlns:a16="http://schemas.microsoft.com/office/drawing/2014/main" id="{909CE93C-675E-1F48-87D1-ACE1D696E6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1" name="Text Box 19">
            <a:extLst>
              <a:ext uri="{FF2B5EF4-FFF2-40B4-BE49-F238E27FC236}">
                <a16:creationId xmlns:a16="http://schemas.microsoft.com/office/drawing/2014/main" id="{EA9EEBC7-5F6A-E345-B251-2643212DB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10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Array</a:t>
            </a:r>
          </a:p>
        </p:txBody>
      </p:sp>
      <p:sp>
        <p:nvSpPr>
          <p:cNvPr id="22532" name="Oval 20">
            <a:extLst>
              <a:ext uri="{FF2B5EF4-FFF2-40B4-BE49-F238E27FC236}">
                <a16:creationId xmlns:a16="http://schemas.microsoft.com/office/drawing/2014/main" id="{369C897E-68EC-2A4B-85CE-324DDC998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00200"/>
            <a:ext cx="3810000" cy="30480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3" name="AutoShape 22">
            <a:extLst>
              <a:ext uri="{FF2B5EF4-FFF2-40B4-BE49-F238E27FC236}">
                <a16:creationId xmlns:a16="http://schemas.microsoft.com/office/drawing/2014/main" id="{BD971349-6383-064A-AE2F-C75DE3C49ADA}"/>
              </a:ext>
            </a:extLst>
          </p:cNvPr>
          <p:cNvSpPr>
            <a:spLocks noChangeArrowheads="1"/>
          </p:cNvSpPr>
          <p:nvPr/>
        </p:nvSpPr>
        <p:spPr bwMode="auto">
          <a:xfrm rot="2489101">
            <a:off x="4495800" y="4038600"/>
            <a:ext cx="1295400" cy="914400"/>
          </a:xfrm>
          <a:prstGeom prst="rightArrow">
            <a:avLst>
              <a:gd name="adj1" fmla="val 50000"/>
              <a:gd name="adj2" fmla="val 3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4" name="Text Box 23">
            <a:extLst>
              <a:ext uri="{FF2B5EF4-FFF2-40B4-BE49-F238E27FC236}">
                <a16:creationId xmlns:a16="http://schemas.microsoft.com/office/drawing/2014/main" id="{7E75D933-B65E-054E-9A70-70C1EADE5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828800"/>
            <a:ext cx="289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array must be as large as the universe of keys</a:t>
            </a:r>
          </a:p>
        </p:txBody>
      </p:sp>
      <p:sp>
        <p:nvSpPr>
          <p:cNvPr id="22535" name="Text Box 24">
            <a:extLst>
              <a:ext uri="{FF2B5EF4-FFF2-40B4-BE49-F238E27FC236}">
                <a16:creationId xmlns:a16="http://schemas.microsoft.com/office/drawing/2014/main" id="{54372A07-7B9B-7645-9EA4-CB3DFF960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803525"/>
            <a:ext cx="305104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space of actual keys used is often much, much smaller than the universe of keys</a:t>
            </a:r>
          </a:p>
        </p:txBody>
      </p:sp>
      <p:sp>
        <p:nvSpPr>
          <p:cNvPr id="22536" name="Rectangle 25">
            <a:extLst>
              <a:ext uri="{FF2B5EF4-FFF2-40B4-BE49-F238E27FC236}">
                <a16:creationId xmlns:a16="http://schemas.microsoft.com/office/drawing/2014/main" id="{07437CAC-70F4-4843-9689-03E54CD5C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410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7" name="Rectangle 26">
            <a:extLst>
              <a:ext uri="{FF2B5EF4-FFF2-40B4-BE49-F238E27FC236}">
                <a16:creationId xmlns:a16="http://schemas.microsoft.com/office/drawing/2014/main" id="{2150D5CA-1787-364A-93DA-EE7D8216F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410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8" name="Oval 27">
            <a:extLst>
              <a:ext uri="{FF2B5EF4-FFF2-40B4-BE49-F238E27FC236}">
                <a16:creationId xmlns:a16="http://schemas.microsoft.com/office/drawing/2014/main" id="{811553A1-4422-F54A-9501-0B2729E42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971800"/>
            <a:ext cx="1371600" cy="11430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9" name="Text Box 28">
            <a:extLst>
              <a:ext uri="{FF2B5EF4-FFF2-40B4-BE49-F238E27FC236}">
                <a16:creationId xmlns:a16="http://schemas.microsoft.com/office/drawing/2014/main" id="{76F937CA-E174-F449-A3E8-77162449A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2004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actual</a:t>
            </a:r>
            <a:br>
              <a:rPr lang="en-US" altLang="en-US" sz="1800" b="1"/>
            </a:br>
            <a:r>
              <a:rPr lang="en-US" altLang="en-US" sz="1800" b="1"/>
              <a:t>keys, n</a:t>
            </a:r>
          </a:p>
        </p:txBody>
      </p:sp>
      <p:sp>
        <p:nvSpPr>
          <p:cNvPr id="22540" name="Text Box 30">
            <a:extLst>
              <a:ext uri="{FF2B5EF4-FFF2-40B4-BE49-F238E27FC236}">
                <a16:creationId xmlns:a16="http://schemas.microsoft.com/office/drawing/2014/main" id="{35F967F7-BDAC-A146-81AD-31213DD00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1336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</p:spTree>
    <p:extLst>
      <p:ext uri="{BB962C8B-B14F-4D97-AF65-F5344CB8AC3E}">
        <p14:creationId xmlns:p14="http://schemas.microsoft.com/office/powerpoint/2010/main" val="13844950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>
            <a:extLst>
              <a:ext uri="{FF2B5EF4-FFF2-40B4-BE49-F238E27FC236}">
                <a16:creationId xmlns:a16="http://schemas.microsoft.com/office/drawing/2014/main" id="{F9DE521B-4C3B-A84E-91FA-457076D47C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Open addressing: </a:t>
            </a:r>
            <a:r>
              <a:rPr lang="en-US" altLang="en-US" dirty="0" err="1">
                <a:ea typeface="ＭＳ Ｐゴシック" panose="020B0600070205080204" pitchFamily="34" charset="-128"/>
              </a:rPr>
              <a:t>containsKey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6CD8F76-5B47-714D-A88D-18C1677B1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350" y="1724573"/>
            <a:ext cx="6432112" cy="340829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E52DD51-37BB-364F-96FE-67399E463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9947" y="4581442"/>
            <a:ext cx="4856673" cy="28598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DA3F1BD5-ED36-D347-BFE4-370701790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907" y="5132865"/>
            <a:ext cx="546364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return false if we searched the whole table or we got to a null entry</a:t>
            </a:r>
          </a:p>
        </p:txBody>
      </p:sp>
    </p:spTree>
    <p:extLst>
      <p:ext uri="{BB962C8B-B14F-4D97-AF65-F5344CB8AC3E}">
        <p14:creationId xmlns:p14="http://schemas.microsoft.com/office/powerpoint/2010/main" val="426695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>
            <a:extLst>
              <a:ext uri="{FF2B5EF4-FFF2-40B4-BE49-F238E27FC236}">
                <a16:creationId xmlns:a16="http://schemas.microsoft.com/office/drawing/2014/main" id="{69D69915-9B5C-DF47-9BDA-6D11E39869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Open addressing: remove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9DBE17BA-466B-2849-9BFD-29CAB5D8B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Two options: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mark node as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deleted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 dirty="0">
                <a:ea typeface="ＭＳ Ｐゴシック" panose="020B0600070205080204" pitchFamily="34" charset="-128"/>
              </a:rPr>
              <a:t> (rather than null)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modify </a:t>
            </a:r>
            <a:r>
              <a:rPr lang="en-US" altLang="en-US" dirty="0" err="1">
                <a:ea typeface="ＭＳ Ｐゴシック" panose="020B0600070205080204" pitchFamily="34" charset="-128"/>
              </a:rPr>
              <a:t>containsKey</a:t>
            </a:r>
            <a:r>
              <a:rPr lang="en-US" altLang="en-US" dirty="0">
                <a:ea typeface="ＭＳ Ｐゴシック" panose="020B0600070205080204" pitchFamily="34" charset="-128"/>
              </a:rPr>
              <a:t> to continue looking if a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deleted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 dirty="0">
                <a:ea typeface="ＭＳ Ｐゴシック" panose="020B0600070205080204" pitchFamily="34" charset="-128"/>
              </a:rPr>
              <a:t> node is seen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modify put to fill in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deleted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 dirty="0">
                <a:ea typeface="ＭＳ Ｐゴシック" panose="020B0600070205080204" pitchFamily="34" charset="-128"/>
              </a:rPr>
              <a:t> entries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increases search times!</a:t>
            </a:r>
          </a:p>
          <a:p>
            <a:pPr lvl="1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if a lot of deleting will happen, use chaining</a:t>
            </a:r>
          </a:p>
        </p:txBody>
      </p:sp>
    </p:spTree>
    <p:extLst>
      <p:ext uri="{BB962C8B-B14F-4D97-AF65-F5344CB8AC3E}">
        <p14:creationId xmlns:p14="http://schemas.microsoft.com/office/powerpoint/2010/main" val="99969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>
            <a:extLst>
              <a:ext uri="{FF2B5EF4-FFF2-40B4-BE49-F238E27FC236}">
                <a16:creationId xmlns:a16="http://schemas.microsoft.com/office/drawing/2014/main" id="{0581AE64-3003-3C40-A8B2-68F799D9E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Probing schemes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F165213F-5F95-EF4B-B1AB-FE16395C63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1669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Linear probing – if a collision occurs, go to the next slot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h(k,i) = (h(k) + i) mod m</a:t>
            </a:r>
          </a:p>
          <a:p>
            <a:pPr lvl="1" eaLnBrk="1" hangingPunct="1"/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Does it meet our requirement that it visits every slot?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for example, m = 7 and h(k) = 4</a:t>
            </a:r>
          </a:p>
        </p:txBody>
      </p:sp>
      <p:sp>
        <p:nvSpPr>
          <p:cNvPr id="84996" name="Text Box 4">
            <a:extLst>
              <a:ext uri="{FF2B5EF4-FFF2-40B4-BE49-F238E27FC236}">
                <a16:creationId xmlns:a16="http://schemas.microsoft.com/office/drawing/2014/main" id="{2A9650E3-A465-6D4A-872B-37DC564BD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038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h(k,0) = 4</a:t>
            </a:r>
          </a:p>
        </p:txBody>
      </p:sp>
      <p:sp>
        <p:nvSpPr>
          <p:cNvPr id="84997" name="Text Box 5">
            <a:extLst>
              <a:ext uri="{FF2B5EF4-FFF2-40B4-BE49-F238E27FC236}">
                <a16:creationId xmlns:a16="http://schemas.microsoft.com/office/drawing/2014/main" id="{F5FD2E72-6409-764F-BAF0-2BF32097E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495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h(k,1) = 5</a:t>
            </a:r>
          </a:p>
        </p:txBody>
      </p:sp>
      <p:sp>
        <p:nvSpPr>
          <p:cNvPr id="84998" name="Text Box 6">
            <a:extLst>
              <a:ext uri="{FF2B5EF4-FFF2-40B4-BE49-F238E27FC236}">
                <a16:creationId xmlns:a16="http://schemas.microsoft.com/office/drawing/2014/main" id="{B4B69B36-9098-F643-98B8-4B879F133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953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h(k,2) = 6</a:t>
            </a:r>
          </a:p>
        </p:txBody>
      </p:sp>
      <p:sp>
        <p:nvSpPr>
          <p:cNvPr id="84999" name="Text Box 7">
            <a:extLst>
              <a:ext uri="{FF2B5EF4-FFF2-40B4-BE49-F238E27FC236}">
                <a16:creationId xmlns:a16="http://schemas.microsoft.com/office/drawing/2014/main" id="{B0989822-FEF3-E746-90DE-C437BEEB8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h(k,3) = 0</a:t>
            </a:r>
          </a:p>
        </p:txBody>
      </p:sp>
      <p:sp>
        <p:nvSpPr>
          <p:cNvPr id="85000" name="Text Box 8">
            <a:extLst>
              <a:ext uri="{FF2B5EF4-FFF2-40B4-BE49-F238E27FC236}">
                <a16:creationId xmlns:a16="http://schemas.microsoft.com/office/drawing/2014/main" id="{77684B4A-86E6-7944-B877-08B711D01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791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h(k,3) = 1</a:t>
            </a:r>
          </a:p>
        </p:txBody>
      </p:sp>
    </p:spTree>
    <p:extLst>
      <p:ext uri="{BB962C8B-B14F-4D97-AF65-F5344CB8AC3E}">
        <p14:creationId xmlns:p14="http://schemas.microsoft.com/office/powerpoint/2010/main" val="220571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4997" grpId="0"/>
      <p:bldP spid="84998" grpId="0"/>
      <p:bldP spid="84999" grpId="0"/>
      <p:bldP spid="8500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>
            <a:extLst>
              <a:ext uri="{FF2B5EF4-FFF2-40B4-BE49-F238E27FC236}">
                <a16:creationId xmlns:a16="http://schemas.microsoft.com/office/drawing/2014/main" id="{FF94D156-3624-DE46-86C2-9886950D2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Linear probing: put</a:t>
            </a:r>
          </a:p>
        </p:txBody>
      </p:sp>
      <p:grpSp>
        <p:nvGrpSpPr>
          <p:cNvPr id="79874" name="Group 4">
            <a:extLst>
              <a:ext uri="{FF2B5EF4-FFF2-40B4-BE49-F238E27FC236}">
                <a16:creationId xmlns:a16="http://schemas.microsoft.com/office/drawing/2014/main" id="{FED8C359-1648-6D4F-8967-5F58A949A0AF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724400"/>
            <a:ext cx="5715000" cy="381000"/>
            <a:chOff x="768" y="624"/>
            <a:chExt cx="3600" cy="240"/>
          </a:xfrm>
        </p:grpSpPr>
        <p:sp>
          <p:nvSpPr>
            <p:cNvPr id="79884" name="Rectangle 5">
              <a:extLst>
                <a:ext uri="{FF2B5EF4-FFF2-40B4-BE49-F238E27FC236}">
                  <a16:creationId xmlns:a16="http://schemas.microsoft.com/office/drawing/2014/main" id="{AA36BDE4-0084-294D-BA60-5D6C35D3E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9885" name="Line 6">
              <a:extLst>
                <a:ext uri="{FF2B5EF4-FFF2-40B4-BE49-F238E27FC236}">
                  <a16:creationId xmlns:a16="http://schemas.microsoft.com/office/drawing/2014/main" id="{CD4C645B-B1A6-1743-8A33-46571FE317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6" name="Line 7">
              <a:extLst>
                <a:ext uri="{FF2B5EF4-FFF2-40B4-BE49-F238E27FC236}">
                  <a16:creationId xmlns:a16="http://schemas.microsoft.com/office/drawing/2014/main" id="{D781DE19-C3A6-C045-B7F0-62C88B1470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7" name="Line 8">
              <a:extLst>
                <a:ext uri="{FF2B5EF4-FFF2-40B4-BE49-F238E27FC236}">
                  <a16:creationId xmlns:a16="http://schemas.microsoft.com/office/drawing/2014/main" id="{73ED8D3A-FB93-C14D-9DE6-60699EABF6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8" name="Line 9">
              <a:extLst>
                <a:ext uri="{FF2B5EF4-FFF2-40B4-BE49-F238E27FC236}">
                  <a16:creationId xmlns:a16="http://schemas.microsoft.com/office/drawing/2014/main" id="{CC067C21-D979-4444-A274-B512D27AF2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9" name="Line 10">
              <a:extLst>
                <a:ext uri="{FF2B5EF4-FFF2-40B4-BE49-F238E27FC236}">
                  <a16:creationId xmlns:a16="http://schemas.microsoft.com/office/drawing/2014/main" id="{297EB78C-83DD-6F4D-8404-6A5009A654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0" name="Line 11">
              <a:extLst>
                <a:ext uri="{FF2B5EF4-FFF2-40B4-BE49-F238E27FC236}">
                  <a16:creationId xmlns:a16="http://schemas.microsoft.com/office/drawing/2014/main" id="{A2D18B26-D7D8-1344-BEB9-6691291D5E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1" name="Line 12">
              <a:extLst>
                <a:ext uri="{FF2B5EF4-FFF2-40B4-BE49-F238E27FC236}">
                  <a16:creationId xmlns:a16="http://schemas.microsoft.com/office/drawing/2014/main" id="{62449DC9-BBD9-874F-B233-E238515E3B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2" name="Line 13">
              <a:extLst>
                <a:ext uri="{FF2B5EF4-FFF2-40B4-BE49-F238E27FC236}">
                  <a16:creationId xmlns:a16="http://schemas.microsoft.com/office/drawing/2014/main" id="{A9BC0C0D-F8CD-4F40-BE37-5CD86E1CEB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3" name="Line 14">
              <a:extLst>
                <a:ext uri="{FF2B5EF4-FFF2-40B4-BE49-F238E27FC236}">
                  <a16:creationId xmlns:a16="http://schemas.microsoft.com/office/drawing/2014/main" id="{B281FE25-12BF-E941-8F3E-87BEE9EDD6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4" name="Line 15">
              <a:extLst>
                <a:ext uri="{FF2B5EF4-FFF2-40B4-BE49-F238E27FC236}">
                  <a16:creationId xmlns:a16="http://schemas.microsoft.com/office/drawing/2014/main" id="{A719A344-E6D8-D14F-90EE-4D067AA8E7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5" name="Line 16">
              <a:extLst>
                <a:ext uri="{FF2B5EF4-FFF2-40B4-BE49-F238E27FC236}">
                  <a16:creationId xmlns:a16="http://schemas.microsoft.com/office/drawing/2014/main" id="{7338C074-E5A7-F64F-8F94-F87D9D67C4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6" name="Line 17">
              <a:extLst>
                <a:ext uri="{FF2B5EF4-FFF2-40B4-BE49-F238E27FC236}">
                  <a16:creationId xmlns:a16="http://schemas.microsoft.com/office/drawing/2014/main" id="{4CA37200-BA29-DF4C-8994-E5F1D5237F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7" name="Line 18">
              <a:extLst>
                <a:ext uri="{FF2B5EF4-FFF2-40B4-BE49-F238E27FC236}">
                  <a16:creationId xmlns:a16="http://schemas.microsoft.com/office/drawing/2014/main" id="{C5E8AB7D-89FC-BE4A-AEED-A3F0B6DB0B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8" name="Line 19">
              <a:extLst>
                <a:ext uri="{FF2B5EF4-FFF2-40B4-BE49-F238E27FC236}">
                  <a16:creationId xmlns:a16="http://schemas.microsoft.com/office/drawing/2014/main" id="{53A339EE-84E7-D144-B580-79E3117EAA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875" name="Text Box 20">
            <a:extLst>
              <a:ext uri="{FF2B5EF4-FFF2-40B4-BE49-F238E27FC236}">
                <a16:creationId xmlns:a16="http://schemas.microsoft.com/office/drawing/2014/main" id="{2563221E-6B93-B046-B65C-1C02C9EB5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81200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     , 0)</a:t>
            </a:r>
          </a:p>
        </p:txBody>
      </p:sp>
      <p:sp>
        <p:nvSpPr>
          <p:cNvPr id="79876" name="Rectangle 21">
            <a:extLst>
              <a:ext uri="{FF2B5EF4-FFF2-40B4-BE49-F238E27FC236}">
                <a16:creationId xmlns:a16="http://schemas.microsoft.com/office/drawing/2014/main" id="{4FA3A606-1F26-8648-B76F-6732B4697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77" name="Rectangle 22">
            <a:extLst>
              <a:ext uri="{FF2B5EF4-FFF2-40B4-BE49-F238E27FC236}">
                <a16:creationId xmlns:a16="http://schemas.microsoft.com/office/drawing/2014/main" id="{11C89EAA-207C-E54D-B56D-D7E0CD4EF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78" name="Rectangle 25">
            <a:extLst>
              <a:ext uri="{FF2B5EF4-FFF2-40B4-BE49-F238E27FC236}">
                <a16:creationId xmlns:a16="http://schemas.microsoft.com/office/drawing/2014/main" id="{D83E2907-5CFD-1543-93B2-A04D4FCB5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79" name="Rectangle 26">
            <a:extLst>
              <a:ext uri="{FF2B5EF4-FFF2-40B4-BE49-F238E27FC236}">
                <a16:creationId xmlns:a16="http://schemas.microsoft.com/office/drawing/2014/main" id="{AA3D78F8-5758-374D-B372-124D645DE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80" name="Rectangle 27">
            <a:extLst>
              <a:ext uri="{FF2B5EF4-FFF2-40B4-BE49-F238E27FC236}">
                <a16:creationId xmlns:a16="http://schemas.microsoft.com/office/drawing/2014/main" id="{0E238E41-8FBF-2749-BCBE-708BF1B20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81" name="Rectangle 28">
            <a:extLst>
              <a:ext uri="{FF2B5EF4-FFF2-40B4-BE49-F238E27FC236}">
                <a16:creationId xmlns:a16="http://schemas.microsoft.com/office/drawing/2014/main" id="{FFA7D894-B576-9343-92AC-5536139A8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82" name="Rectangle 29">
            <a:extLst>
              <a:ext uri="{FF2B5EF4-FFF2-40B4-BE49-F238E27FC236}">
                <a16:creationId xmlns:a16="http://schemas.microsoft.com/office/drawing/2014/main" id="{3EE7D173-78F0-F24C-BF10-E9356B0ED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83" name="Line 30">
            <a:extLst>
              <a:ext uri="{FF2B5EF4-FFF2-40B4-BE49-F238E27FC236}">
                <a16:creationId xmlns:a16="http://schemas.microsoft.com/office/drawing/2014/main" id="{25B86F3D-DAB8-B54F-93E2-F47A85B478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51816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435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>
            <a:extLst>
              <a:ext uri="{FF2B5EF4-FFF2-40B4-BE49-F238E27FC236}">
                <a16:creationId xmlns:a16="http://schemas.microsoft.com/office/drawing/2014/main" id="{0C47E7BC-BB81-F041-9115-95D8F2A03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Linear probing: put</a:t>
            </a:r>
          </a:p>
        </p:txBody>
      </p:sp>
      <p:grpSp>
        <p:nvGrpSpPr>
          <p:cNvPr id="80898" name="Group 3">
            <a:extLst>
              <a:ext uri="{FF2B5EF4-FFF2-40B4-BE49-F238E27FC236}">
                <a16:creationId xmlns:a16="http://schemas.microsoft.com/office/drawing/2014/main" id="{A20CE928-2124-8A48-8A47-8A5CC4DBC259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724400"/>
            <a:ext cx="5715000" cy="381000"/>
            <a:chOff x="768" y="624"/>
            <a:chExt cx="3600" cy="240"/>
          </a:xfrm>
        </p:grpSpPr>
        <p:sp>
          <p:nvSpPr>
            <p:cNvPr id="80908" name="Rectangle 4">
              <a:extLst>
                <a:ext uri="{FF2B5EF4-FFF2-40B4-BE49-F238E27FC236}">
                  <a16:creationId xmlns:a16="http://schemas.microsoft.com/office/drawing/2014/main" id="{6219A0E9-7036-7F42-8ADC-A17734D8F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0909" name="Line 5">
              <a:extLst>
                <a:ext uri="{FF2B5EF4-FFF2-40B4-BE49-F238E27FC236}">
                  <a16:creationId xmlns:a16="http://schemas.microsoft.com/office/drawing/2014/main" id="{C0479E27-5497-9A4C-BC9A-67C43E0946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0" name="Line 6">
              <a:extLst>
                <a:ext uri="{FF2B5EF4-FFF2-40B4-BE49-F238E27FC236}">
                  <a16:creationId xmlns:a16="http://schemas.microsoft.com/office/drawing/2014/main" id="{B8C1A0F8-0740-CD47-904B-A7D520599A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1" name="Line 7">
              <a:extLst>
                <a:ext uri="{FF2B5EF4-FFF2-40B4-BE49-F238E27FC236}">
                  <a16:creationId xmlns:a16="http://schemas.microsoft.com/office/drawing/2014/main" id="{A07CB4EE-5FE0-ED49-ADBA-D0A7353A57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2" name="Line 8">
              <a:extLst>
                <a:ext uri="{FF2B5EF4-FFF2-40B4-BE49-F238E27FC236}">
                  <a16:creationId xmlns:a16="http://schemas.microsoft.com/office/drawing/2014/main" id="{6DBEF637-90F1-7744-A3FF-F9A42E9B44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3" name="Line 9">
              <a:extLst>
                <a:ext uri="{FF2B5EF4-FFF2-40B4-BE49-F238E27FC236}">
                  <a16:creationId xmlns:a16="http://schemas.microsoft.com/office/drawing/2014/main" id="{39CB7880-D568-2F47-8685-C12E105470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4" name="Line 10">
              <a:extLst>
                <a:ext uri="{FF2B5EF4-FFF2-40B4-BE49-F238E27FC236}">
                  <a16:creationId xmlns:a16="http://schemas.microsoft.com/office/drawing/2014/main" id="{31434246-E20B-5A44-91AF-C95F51EB58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5" name="Line 11">
              <a:extLst>
                <a:ext uri="{FF2B5EF4-FFF2-40B4-BE49-F238E27FC236}">
                  <a16:creationId xmlns:a16="http://schemas.microsoft.com/office/drawing/2014/main" id="{A574621A-3719-3443-B671-E7042AF476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6" name="Line 12">
              <a:extLst>
                <a:ext uri="{FF2B5EF4-FFF2-40B4-BE49-F238E27FC236}">
                  <a16:creationId xmlns:a16="http://schemas.microsoft.com/office/drawing/2014/main" id="{86720961-B953-5E47-B187-83EA0B0936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7" name="Line 13">
              <a:extLst>
                <a:ext uri="{FF2B5EF4-FFF2-40B4-BE49-F238E27FC236}">
                  <a16:creationId xmlns:a16="http://schemas.microsoft.com/office/drawing/2014/main" id="{75A52AF9-CB0B-8B42-AD1C-7B99B9CE22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8" name="Line 14">
              <a:extLst>
                <a:ext uri="{FF2B5EF4-FFF2-40B4-BE49-F238E27FC236}">
                  <a16:creationId xmlns:a16="http://schemas.microsoft.com/office/drawing/2014/main" id="{A50D8AB6-9690-4C4E-803B-5AD24B3EB5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9" name="Line 15">
              <a:extLst>
                <a:ext uri="{FF2B5EF4-FFF2-40B4-BE49-F238E27FC236}">
                  <a16:creationId xmlns:a16="http://schemas.microsoft.com/office/drawing/2014/main" id="{A7C93A87-61ED-0D4F-A47D-0DF4B81D8F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0" name="Line 16">
              <a:extLst>
                <a:ext uri="{FF2B5EF4-FFF2-40B4-BE49-F238E27FC236}">
                  <a16:creationId xmlns:a16="http://schemas.microsoft.com/office/drawing/2014/main" id="{93DF22A5-3627-B042-A6BD-2D81AB9795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1" name="Line 17">
              <a:extLst>
                <a:ext uri="{FF2B5EF4-FFF2-40B4-BE49-F238E27FC236}">
                  <a16:creationId xmlns:a16="http://schemas.microsoft.com/office/drawing/2014/main" id="{8C62DE22-691A-8A49-8990-049FA6048A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2" name="Line 18">
              <a:extLst>
                <a:ext uri="{FF2B5EF4-FFF2-40B4-BE49-F238E27FC236}">
                  <a16:creationId xmlns:a16="http://schemas.microsoft.com/office/drawing/2014/main" id="{5D4BFBE6-5E1D-9742-AB5B-ECD6582562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0899" name="Text Box 19">
            <a:extLst>
              <a:ext uri="{FF2B5EF4-FFF2-40B4-BE49-F238E27FC236}">
                <a16:creationId xmlns:a16="http://schemas.microsoft.com/office/drawing/2014/main" id="{8BB44094-1590-EF49-97F7-C5C4C611F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81200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     , 1)</a:t>
            </a:r>
          </a:p>
        </p:txBody>
      </p:sp>
      <p:sp>
        <p:nvSpPr>
          <p:cNvPr id="80900" name="Rectangle 20">
            <a:extLst>
              <a:ext uri="{FF2B5EF4-FFF2-40B4-BE49-F238E27FC236}">
                <a16:creationId xmlns:a16="http://schemas.microsoft.com/office/drawing/2014/main" id="{69F7211A-4C42-024C-9C58-97855E0EB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0901" name="Rectangle 21">
            <a:extLst>
              <a:ext uri="{FF2B5EF4-FFF2-40B4-BE49-F238E27FC236}">
                <a16:creationId xmlns:a16="http://schemas.microsoft.com/office/drawing/2014/main" id="{71D2B5EE-2D07-A34D-B533-E9B3CCE0F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0902" name="Rectangle 22">
            <a:extLst>
              <a:ext uri="{FF2B5EF4-FFF2-40B4-BE49-F238E27FC236}">
                <a16:creationId xmlns:a16="http://schemas.microsoft.com/office/drawing/2014/main" id="{3B824D14-D81D-EB48-BAFA-94AB22B43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0903" name="Rectangle 23">
            <a:extLst>
              <a:ext uri="{FF2B5EF4-FFF2-40B4-BE49-F238E27FC236}">
                <a16:creationId xmlns:a16="http://schemas.microsoft.com/office/drawing/2014/main" id="{8A91EF9F-B303-C548-828D-440C9F114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0904" name="Rectangle 24">
            <a:extLst>
              <a:ext uri="{FF2B5EF4-FFF2-40B4-BE49-F238E27FC236}">
                <a16:creationId xmlns:a16="http://schemas.microsoft.com/office/drawing/2014/main" id="{A07D33DF-2767-D246-807A-09FFE0CD2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0905" name="Rectangle 25">
            <a:extLst>
              <a:ext uri="{FF2B5EF4-FFF2-40B4-BE49-F238E27FC236}">
                <a16:creationId xmlns:a16="http://schemas.microsoft.com/office/drawing/2014/main" id="{3E193041-2226-F54C-8856-AEBC22423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0906" name="Rectangle 26">
            <a:extLst>
              <a:ext uri="{FF2B5EF4-FFF2-40B4-BE49-F238E27FC236}">
                <a16:creationId xmlns:a16="http://schemas.microsoft.com/office/drawing/2014/main" id="{284FBBDE-0691-014B-8FD5-AF43E54B3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0907" name="Line 27">
            <a:extLst>
              <a:ext uri="{FF2B5EF4-FFF2-40B4-BE49-F238E27FC236}">
                <a16:creationId xmlns:a16="http://schemas.microsoft.com/office/drawing/2014/main" id="{E09FDAEC-4114-A24B-B726-105A1EF389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51816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84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>
            <a:extLst>
              <a:ext uri="{FF2B5EF4-FFF2-40B4-BE49-F238E27FC236}">
                <a16:creationId xmlns:a16="http://schemas.microsoft.com/office/drawing/2014/main" id="{88879634-83EE-A349-9B3D-C0AE47B60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Linear probing: put</a:t>
            </a:r>
          </a:p>
        </p:txBody>
      </p:sp>
      <p:grpSp>
        <p:nvGrpSpPr>
          <p:cNvPr id="81922" name="Group 3">
            <a:extLst>
              <a:ext uri="{FF2B5EF4-FFF2-40B4-BE49-F238E27FC236}">
                <a16:creationId xmlns:a16="http://schemas.microsoft.com/office/drawing/2014/main" id="{D477AAA8-991C-3B42-AD27-E1F2C6B107B9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724400"/>
            <a:ext cx="5715000" cy="381000"/>
            <a:chOff x="768" y="624"/>
            <a:chExt cx="3600" cy="240"/>
          </a:xfrm>
        </p:grpSpPr>
        <p:sp>
          <p:nvSpPr>
            <p:cNvPr id="81932" name="Rectangle 4">
              <a:extLst>
                <a:ext uri="{FF2B5EF4-FFF2-40B4-BE49-F238E27FC236}">
                  <a16:creationId xmlns:a16="http://schemas.microsoft.com/office/drawing/2014/main" id="{31E3D463-DDC4-0644-9565-FEB1DE54A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1933" name="Line 5">
              <a:extLst>
                <a:ext uri="{FF2B5EF4-FFF2-40B4-BE49-F238E27FC236}">
                  <a16:creationId xmlns:a16="http://schemas.microsoft.com/office/drawing/2014/main" id="{760C5D56-7201-6842-A8BE-34AD38245E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4" name="Line 6">
              <a:extLst>
                <a:ext uri="{FF2B5EF4-FFF2-40B4-BE49-F238E27FC236}">
                  <a16:creationId xmlns:a16="http://schemas.microsoft.com/office/drawing/2014/main" id="{569F1A61-69BA-5B4D-9910-667C69A085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5" name="Line 7">
              <a:extLst>
                <a:ext uri="{FF2B5EF4-FFF2-40B4-BE49-F238E27FC236}">
                  <a16:creationId xmlns:a16="http://schemas.microsoft.com/office/drawing/2014/main" id="{473C46E5-EDA7-D044-A714-0907768AF2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6" name="Line 8">
              <a:extLst>
                <a:ext uri="{FF2B5EF4-FFF2-40B4-BE49-F238E27FC236}">
                  <a16:creationId xmlns:a16="http://schemas.microsoft.com/office/drawing/2014/main" id="{FFA76FA1-F20C-0949-BC41-D957E02DDB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7" name="Line 9">
              <a:extLst>
                <a:ext uri="{FF2B5EF4-FFF2-40B4-BE49-F238E27FC236}">
                  <a16:creationId xmlns:a16="http://schemas.microsoft.com/office/drawing/2014/main" id="{BD7640D2-7243-CF4E-A6A6-65F64C06BE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8" name="Line 10">
              <a:extLst>
                <a:ext uri="{FF2B5EF4-FFF2-40B4-BE49-F238E27FC236}">
                  <a16:creationId xmlns:a16="http://schemas.microsoft.com/office/drawing/2014/main" id="{BEA5C41B-556D-1343-9E96-9C81D81611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9" name="Line 11">
              <a:extLst>
                <a:ext uri="{FF2B5EF4-FFF2-40B4-BE49-F238E27FC236}">
                  <a16:creationId xmlns:a16="http://schemas.microsoft.com/office/drawing/2014/main" id="{CB2ED5EE-B75F-BA4E-8996-42169DD53B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0" name="Line 12">
              <a:extLst>
                <a:ext uri="{FF2B5EF4-FFF2-40B4-BE49-F238E27FC236}">
                  <a16:creationId xmlns:a16="http://schemas.microsoft.com/office/drawing/2014/main" id="{CFF67971-E265-134E-80BE-0BE4E3604C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1" name="Line 13">
              <a:extLst>
                <a:ext uri="{FF2B5EF4-FFF2-40B4-BE49-F238E27FC236}">
                  <a16:creationId xmlns:a16="http://schemas.microsoft.com/office/drawing/2014/main" id="{6E0A9CCE-39F5-0840-9D05-D153E7BB31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2" name="Line 14">
              <a:extLst>
                <a:ext uri="{FF2B5EF4-FFF2-40B4-BE49-F238E27FC236}">
                  <a16:creationId xmlns:a16="http://schemas.microsoft.com/office/drawing/2014/main" id="{98EFFD4C-6021-A84F-AEA9-F94BEAC95C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3" name="Line 15">
              <a:extLst>
                <a:ext uri="{FF2B5EF4-FFF2-40B4-BE49-F238E27FC236}">
                  <a16:creationId xmlns:a16="http://schemas.microsoft.com/office/drawing/2014/main" id="{C2E1CEB3-EBE4-BB49-844D-7951E1C195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4" name="Line 16">
              <a:extLst>
                <a:ext uri="{FF2B5EF4-FFF2-40B4-BE49-F238E27FC236}">
                  <a16:creationId xmlns:a16="http://schemas.microsoft.com/office/drawing/2014/main" id="{D499594B-0514-B74B-A9A2-9D0287A9EC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5" name="Line 17">
              <a:extLst>
                <a:ext uri="{FF2B5EF4-FFF2-40B4-BE49-F238E27FC236}">
                  <a16:creationId xmlns:a16="http://schemas.microsoft.com/office/drawing/2014/main" id="{7EC446C5-BEA0-D540-983A-A424DC6964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6" name="Line 18">
              <a:extLst>
                <a:ext uri="{FF2B5EF4-FFF2-40B4-BE49-F238E27FC236}">
                  <a16:creationId xmlns:a16="http://schemas.microsoft.com/office/drawing/2014/main" id="{0D78FD75-A60A-1648-844C-3A7A4F6AF5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23" name="Text Box 19">
            <a:extLst>
              <a:ext uri="{FF2B5EF4-FFF2-40B4-BE49-F238E27FC236}">
                <a16:creationId xmlns:a16="http://schemas.microsoft.com/office/drawing/2014/main" id="{BD8130F8-AF58-0547-9577-8655B1B91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81200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     , 2)</a:t>
            </a:r>
          </a:p>
        </p:txBody>
      </p:sp>
      <p:sp>
        <p:nvSpPr>
          <p:cNvPr id="81924" name="Rectangle 20">
            <a:extLst>
              <a:ext uri="{FF2B5EF4-FFF2-40B4-BE49-F238E27FC236}">
                <a16:creationId xmlns:a16="http://schemas.microsoft.com/office/drawing/2014/main" id="{53BE5CFD-CD2F-A34E-96CD-00FF756AB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1925" name="Rectangle 21">
            <a:extLst>
              <a:ext uri="{FF2B5EF4-FFF2-40B4-BE49-F238E27FC236}">
                <a16:creationId xmlns:a16="http://schemas.microsoft.com/office/drawing/2014/main" id="{128CAE13-5D26-174D-820E-ED2C0AD73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1926" name="Rectangle 22">
            <a:extLst>
              <a:ext uri="{FF2B5EF4-FFF2-40B4-BE49-F238E27FC236}">
                <a16:creationId xmlns:a16="http://schemas.microsoft.com/office/drawing/2014/main" id="{E5E7FA04-5366-154E-81BD-DC9167AA2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1927" name="Rectangle 23">
            <a:extLst>
              <a:ext uri="{FF2B5EF4-FFF2-40B4-BE49-F238E27FC236}">
                <a16:creationId xmlns:a16="http://schemas.microsoft.com/office/drawing/2014/main" id="{0E6F887F-DA3E-0D48-801D-C0373746D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1928" name="Rectangle 24">
            <a:extLst>
              <a:ext uri="{FF2B5EF4-FFF2-40B4-BE49-F238E27FC236}">
                <a16:creationId xmlns:a16="http://schemas.microsoft.com/office/drawing/2014/main" id="{30D69A46-E5BB-F848-AC8D-176215A36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1929" name="Rectangle 25">
            <a:extLst>
              <a:ext uri="{FF2B5EF4-FFF2-40B4-BE49-F238E27FC236}">
                <a16:creationId xmlns:a16="http://schemas.microsoft.com/office/drawing/2014/main" id="{D3BC7972-BE0E-6E45-83F0-90036C09A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1930" name="Rectangle 26">
            <a:extLst>
              <a:ext uri="{FF2B5EF4-FFF2-40B4-BE49-F238E27FC236}">
                <a16:creationId xmlns:a16="http://schemas.microsoft.com/office/drawing/2014/main" id="{EFA07E10-B5DF-BF43-9D1F-C9B47E290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1931" name="Line 27">
            <a:extLst>
              <a:ext uri="{FF2B5EF4-FFF2-40B4-BE49-F238E27FC236}">
                <a16:creationId xmlns:a16="http://schemas.microsoft.com/office/drawing/2014/main" id="{4D50F2AC-82DF-2E43-8728-3DF5872702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51816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262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>
            <a:extLst>
              <a:ext uri="{FF2B5EF4-FFF2-40B4-BE49-F238E27FC236}">
                <a16:creationId xmlns:a16="http://schemas.microsoft.com/office/drawing/2014/main" id="{6F3B1ADD-57A3-E448-8F96-73DD5047A4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Linear probing: put</a:t>
            </a:r>
          </a:p>
        </p:txBody>
      </p:sp>
      <p:grpSp>
        <p:nvGrpSpPr>
          <p:cNvPr id="82946" name="Group 3">
            <a:extLst>
              <a:ext uri="{FF2B5EF4-FFF2-40B4-BE49-F238E27FC236}">
                <a16:creationId xmlns:a16="http://schemas.microsoft.com/office/drawing/2014/main" id="{C426DE74-9536-5C49-8D38-36EB4D0B00AE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724400"/>
            <a:ext cx="5715000" cy="381000"/>
            <a:chOff x="768" y="624"/>
            <a:chExt cx="3600" cy="240"/>
          </a:xfrm>
        </p:grpSpPr>
        <p:sp>
          <p:nvSpPr>
            <p:cNvPr id="82956" name="Rectangle 4">
              <a:extLst>
                <a:ext uri="{FF2B5EF4-FFF2-40B4-BE49-F238E27FC236}">
                  <a16:creationId xmlns:a16="http://schemas.microsoft.com/office/drawing/2014/main" id="{708B57F1-154F-3240-B957-917DB46D2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2957" name="Line 5">
              <a:extLst>
                <a:ext uri="{FF2B5EF4-FFF2-40B4-BE49-F238E27FC236}">
                  <a16:creationId xmlns:a16="http://schemas.microsoft.com/office/drawing/2014/main" id="{2EC5404A-464A-F448-96DF-282212C908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58" name="Line 6">
              <a:extLst>
                <a:ext uri="{FF2B5EF4-FFF2-40B4-BE49-F238E27FC236}">
                  <a16:creationId xmlns:a16="http://schemas.microsoft.com/office/drawing/2014/main" id="{27700CFB-BB5E-1142-BF44-E99D8312DD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59" name="Line 7">
              <a:extLst>
                <a:ext uri="{FF2B5EF4-FFF2-40B4-BE49-F238E27FC236}">
                  <a16:creationId xmlns:a16="http://schemas.microsoft.com/office/drawing/2014/main" id="{521ACBFE-922A-1F47-AA9F-789999D0CE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0" name="Line 8">
              <a:extLst>
                <a:ext uri="{FF2B5EF4-FFF2-40B4-BE49-F238E27FC236}">
                  <a16:creationId xmlns:a16="http://schemas.microsoft.com/office/drawing/2014/main" id="{4027ACE6-D70E-B345-9116-EC193009FA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1" name="Line 9">
              <a:extLst>
                <a:ext uri="{FF2B5EF4-FFF2-40B4-BE49-F238E27FC236}">
                  <a16:creationId xmlns:a16="http://schemas.microsoft.com/office/drawing/2014/main" id="{6DF3B81D-E216-DF47-9128-74BE29DC06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2" name="Line 10">
              <a:extLst>
                <a:ext uri="{FF2B5EF4-FFF2-40B4-BE49-F238E27FC236}">
                  <a16:creationId xmlns:a16="http://schemas.microsoft.com/office/drawing/2014/main" id="{B3BD1729-EC2C-2942-A736-3881F0E63C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3" name="Line 11">
              <a:extLst>
                <a:ext uri="{FF2B5EF4-FFF2-40B4-BE49-F238E27FC236}">
                  <a16:creationId xmlns:a16="http://schemas.microsoft.com/office/drawing/2014/main" id="{88106EB0-1FCF-D242-B5E6-C739B7DF09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4" name="Line 12">
              <a:extLst>
                <a:ext uri="{FF2B5EF4-FFF2-40B4-BE49-F238E27FC236}">
                  <a16:creationId xmlns:a16="http://schemas.microsoft.com/office/drawing/2014/main" id="{331436FA-936D-4646-940D-63A6CCD2E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5" name="Line 13">
              <a:extLst>
                <a:ext uri="{FF2B5EF4-FFF2-40B4-BE49-F238E27FC236}">
                  <a16:creationId xmlns:a16="http://schemas.microsoft.com/office/drawing/2014/main" id="{FAADDE55-0D36-F743-A94F-B0CFA65017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6" name="Line 14">
              <a:extLst>
                <a:ext uri="{FF2B5EF4-FFF2-40B4-BE49-F238E27FC236}">
                  <a16:creationId xmlns:a16="http://schemas.microsoft.com/office/drawing/2014/main" id="{D51564F9-79F3-BF4F-8AB6-C5A845149D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7" name="Line 15">
              <a:extLst>
                <a:ext uri="{FF2B5EF4-FFF2-40B4-BE49-F238E27FC236}">
                  <a16:creationId xmlns:a16="http://schemas.microsoft.com/office/drawing/2014/main" id="{F8D62731-2E0A-6546-BC21-C67FCBEBE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8" name="Line 16">
              <a:extLst>
                <a:ext uri="{FF2B5EF4-FFF2-40B4-BE49-F238E27FC236}">
                  <a16:creationId xmlns:a16="http://schemas.microsoft.com/office/drawing/2014/main" id="{0B5CB855-E461-C64F-A780-F579ABF102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9" name="Line 17">
              <a:extLst>
                <a:ext uri="{FF2B5EF4-FFF2-40B4-BE49-F238E27FC236}">
                  <a16:creationId xmlns:a16="http://schemas.microsoft.com/office/drawing/2014/main" id="{8EF7081F-22C9-0642-8F17-8A3AA6C521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0" name="Line 18">
              <a:extLst>
                <a:ext uri="{FF2B5EF4-FFF2-40B4-BE49-F238E27FC236}">
                  <a16:creationId xmlns:a16="http://schemas.microsoft.com/office/drawing/2014/main" id="{A5DA24AB-CDE6-7347-9C31-04B8D1F36B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47" name="Text Box 19">
            <a:extLst>
              <a:ext uri="{FF2B5EF4-FFF2-40B4-BE49-F238E27FC236}">
                <a16:creationId xmlns:a16="http://schemas.microsoft.com/office/drawing/2014/main" id="{DC1D4CA4-99DA-0A46-AA14-C80350F2C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81200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     , 3)</a:t>
            </a:r>
          </a:p>
        </p:txBody>
      </p:sp>
      <p:sp>
        <p:nvSpPr>
          <p:cNvPr id="82948" name="Rectangle 20">
            <a:extLst>
              <a:ext uri="{FF2B5EF4-FFF2-40B4-BE49-F238E27FC236}">
                <a16:creationId xmlns:a16="http://schemas.microsoft.com/office/drawing/2014/main" id="{DD401469-6337-F44B-967E-99855BD86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949" name="Rectangle 21">
            <a:extLst>
              <a:ext uri="{FF2B5EF4-FFF2-40B4-BE49-F238E27FC236}">
                <a16:creationId xmlns:a16="http://schemas.microsoft.com/office/drawing/2014/main" id="{81EB8A3B-2430-FB44-AEBE-44BF64BF2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950" name="Rectangle 22">
            <a:extLst>
              <a:ext uri="{FF2B5EF4-FFF2-40B4-BE49-F238E27FC236}">
                <a16:creationId xmlns:a16="http://schemas.microsoft.com/office/drawing/2014/main" id="{8E312286-A489-9040-AA4B-B8D880AA6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951" name="Rectangle 23">
            <a:extLst>
              <a:ext uri="{FF2B5EF4-FFF2-40B4-BE49-F238E27FC236}">
                <a16:creationId xmlns:a16="http://schemas.microsoft.com/office/drawing/2014/main" id="{ED9F4413-629E-414D-9989-61CD18243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952" name="Rectangle 24">
            <a:extLst>
              <a:ext uri="{FF2B5EF4-FFF2-40B4-BE49-F238E27FC236}">
                <a16:creationId xmlns:a16="http://schemas.microsoft.com/office/drawing/2014/main" id="{EA3D8FF4-0C67-7142-8CC6-ED4C745BE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953" name="Rectangle 25">
            <a:extLst>
              <a:ext uri="{FF2B5EF4-FFF2-40B4-BE49-F238E27FC236}">
                <a16:creationId xmlns:a16="http://schemas.microsoft.com/office/drawing/2014/main" id="{7DA526E0-1ABC-E648-B0AF-880BEB903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954" name="Rectangle 26">
            <a:extLst>
              <a:ext uri="{FF2B5EF4-FFF2-40B4-BE49-F238E27FC236}">
                <a16:creationId xmlns:a16="http://schemas.microsoft.com/office/drawing/2014/main" id="{E8234E61-0479-924A-A459-28C8CEE1C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955" name="Line 27">
            <a:extLst>
              <a:ext uri="{FF2B5EF4-FFF2-40B4-BE49-F238E27FC236}">
                <a16:creationId xmlns:a16="http://schemas.microsoft.com/office/drawing/2014/main" id="{E7A600AB-EA1A-564F-8ADE-5DD125D7F0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51816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7764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>
            <a:extLst>
              <a:ext uri="{FF2B5EF4-FFF2-40B4-BE49-F238E27FC236}">
                <a16:creationId xmlns:a16="http://schemas.microsoft.com/office/drawing/2014/main" id="{CA618D78-715D-2E44-9670-ED5DDD2E5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Linear probing: put</a:t>
            </a:r>
          </a:p>
        </p:txBody>
      </p:sp>
      <p:grpSp>
        <p:nvGrpSpPr>
          <p:cNvPr id="83970" name="Group 3">
            <a:extLst>
              <a:ext uri="{FF2B5EF4-FFF2-40B4-BE49-F238E27FC236}">
                <a16:creationId xmlns:a16="http://schemas.microsoft.com/office/drawing/2014/main" id="{84099FAC-670C-B146-B02A-7D335C731254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724400"/>
            <a:ext cx="5715000" cy="381000"/>
            <a:chOff x="768" y="624"/>
            <a:chExt cx="3600" cy="240"/>
          </a:xfrm>
        </p:grpSpPr>
        <p:sp>
          <p:nvSpPr>
            <p:cNvPr id="83980" name="Rectangle 4">
              <a:extLst>
                <a:ext uri="{FF2B5EF4-FFF2-40B4-BE49-F238E27FC236}">
                  <a16:creationId xmlns:a16="http://schemas.microsoft.com/office/drawing/2014/main" id="{E2F6DB02-7A0B-1343-83E9-B8579A182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3981" name="Line 5">
              <a:extLst>
                <a:ext uri="{FF2B5EF4-FFF2-40B4-BE49-F238E27FC236}">
                  <a16:creationId xmlns:a16="http://schemas.microsoft.com/office/drawing/2014/main" id="{64B290DA-3715-3045-9065-C5D98BB941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2" name="Line 6">
              <a:extLst>
                <a:ext uri="{FF2B5EF4-FFF2-40B4-BE49-F238E27FC236}">
                  <a16:creationId xmlns:a16="http://schemas.microsoft.com/office/drawing/2014/main" id="{E79C38FE-7F8F-2449-B8B4-E002664249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3" name="Line 7">
              <a:extLst>
                <a:ext uri="{FF2B5EF4-FFF2-40B4-BE49-F238E27FC236}">
                  <a16:creationId xmlns:a16="http://schemas.microsoft.com/office/drawing/2014/main" id="{FDAB395C-E957-5744-A23B-C9D838700D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4" name="Line 8">
              <a:extLst>
                <a:ext uri="{FF2B5EF4-FFF2-40B4-BE49-F238E27FC236}">
                  <a16:creationId xmlns:a16="http://schemas.microsoft.com/office/drawing/2014/main" id="{579AFF45-73EA-D14E-A075-09AF70A7CB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5" name="Line 9">
              <a:extLst>
                <a:ext uri="{FF2B5EF4-FFF2-40B4-BE49-F238E27FC236}">
                  <a16:creationId xmlns:a16="http://schemas.microsoft.com/office/drawing/2014/main" id="{A9251387-4551-E54B-B36B-594BE8D0B9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6" name="Line 10">
              <a:extLst>
                <a:ext uri="{FF2B5EF4-FFF2-40B4-BE49-F238E27FC236}">
                  <a16:creationId xmlns:a16="http://schemas.microsoft.com/office/drawing/2014/main" id="{12B3145E-2B49-A047-800A-44FCE72609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7" name="Line 11">
              <a:extLst>
                <a:ext uri="{FF2B5EF4-FFF2-40B4-BE49-F238E27FC236}">
                  <a16:creationId xmlns:a16="http://schemas.microsoft.com/office/drawing/2014/main" id="{EA8D556D-D985-0348-810E-B32D2EEB96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8" name="Line 12">
              <a:extLst>
                <a:ext uri="{FF2B5EF4-FFF2-40B4-BE49-F238E27FC236}">
                  <a16:creationId xmlns:a16="http://schemas.microsoft.com/office/drawing/2014/main" id="{D199F76A-D82D-C34A-8199-02149A9CF1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9" name="Line 13">
              <a:extLst>
                <a:ext uri="{FF2B5EF4-FFF2-40B4-BE49-F238E27FC236}">
                  <a16:creationId xmlns:a16="http://schemas.microsoft.com/office/drawing/2014/main" id="{EB299C3C-37FE-6045-9AB6-240D74126E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90" name="Line 14">
              <a:extLst>
                <a:ext uri="{FF2B5EF4-FFF2-40B4-BE49-F238E27FC236}">
                  <a16:creationId xmlns:a16="http://schemas.microsoft.com/office/drawing/2014/main" id="{565B7066-A5FB-3C4C-83E7-9208DA51D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91" name="Line 15">
              <a:extLst>
                <a:ext uri="{FF2B5EF4-FFF2-40B4-BE49-F238E27FC236}">
                  <a16:creationId xmlns:a16="http://schemas.microsoft.com/office/drawing/2014/main" id="{427E5CAF-337A-9E4A-9D63-4D4083C2E8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92" name="Line 16">
              <a:extLst>
                <a:ext uri="{FF2B5EF4-FFF2-40B4-BE49-F238E27FC236}">
                  <a16:creationId xmlns:a16="http://schemas.microsoft.com/office/drawing/2014/main" id="{9F74D470-2A76-EC40-8E12-6720AE2E0C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93" name="Line 17">
              <a:extLst>
                <a:ext uri="{FF2B5EF4-FFF2-40B4-BE49-F238E27FC236}">
                  <a16:creationId xmlns:a16="http://schemas.microsoft.com/office/drawing/2014/main" id="{2BECEA65-D186-2142-AEF8-CB61AB43F1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94" name="Line 18">
              <a:extLst>
                <a:ext uri="{FF2B5EF4-FFF2-40B4-BE49-F238E27FC236}">
                  <a16:creationId xmlns:a16="http://schemas.microsoft.com/office/drawing/2014/main" id="{E9644D56-4023-F446-ADD6-61AF1B6B90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971" name="Text Box 19">
            <a:extLst>
              <a:ext uri="{FF2B5EF4-FFF2-40B4-BE49-F238E27FC236}">
                <a16:creationId xmlns:a16="http://schemas.microsoft.com/office/drawing/2014/main" id="{49EBDC57-A82B-7E46-B8C1-B28046E48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81200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     , 3)</a:t>
            </a:r>
          </a:p>
        </p:txBody>
      </p:sp>
      <p:sp>
        <p:nvSpPr>
          <p:cNvPr id="83972" name="Rectangle 20">
            <a:extLst>
              <a:ext uri="{FF2B5EF4-FFF2-40B4-BE49-F238E27FC236}">
                <a16:creationId xmlns:a16="http://schemas.microsoft.com/office/drawing/2014/main" id="{CDD1FB22-AFB9-C24D-A42A-249704C3D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3973" name="Rectangle 21">
            <a:extLst>
              <a:ext uri="{FF2B5EF4-FFF2-40B4-BE49-F238E27FC236}">
                <a16:creationId xmlns:a16="http://schemas.microsoft.com/office/drawing/2014/main" id="{25C74D91-E579-494B-A78F-64A761324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3974" name="Rectangle 22">
            <a:extLst>
              <a:ext uri="{FF2B5EF4-FFF2-40B4-BE49-F238E27FC236}">
                <a16:creationId xmlns:a16="http://schemas.microsoft.com/office/drawing/2014/main" id="{05E62BEF-27D5-FD48-B771-A91BF5E8F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3975" name="Rectangle 23">
            <a:extLst>
              <a:ext uri="{FF2B5EF4-FFF2-40B4-BE49-F238E27FC236}">
                <a16:creationId xmlns:a16="http://schemas.microsoft.com/office/drawing/2014/main" id="{9C43FA44-1727-D542-B95A-73A921ABB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3976" name="Rectangle 24">
            <a:extLst>
              <a:ext uri="{FF2B5EF4-FFF2-40B4-BE49-F238E27FC236}">
                <a16:creationId xmlns:a16="http://schemas.microsoft.com/office/drawing/2014/main" id="{2407287D-1A4C-274A-B523-50DE7DD94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3977" name="Rectangle 25">
            <a:extLst>
              <a:ext uri="{FF2B5EF4-FFF2-40B4-BE49-F238E27FC236}">
                <a16:creationId xmlns:a16="http://schemas.microsoft.com/office/drawing/2014/main" id="{F2239137-043D-3147-B839-65B44C10E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3978" name="Rectangle 26">
            <a:extLst>
              <a:ext uri="{FF2B5EF4-FFF2-40B4-BE49-F238E27FC236}">
                <a16:creationId xmlns:a16="http://schemas.microsoft.com/office/drawing/2014/main" id="{BB9A5D17-02AB-6349-9DC9-E2FAEDF91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3979" name="Line 27">
            <a:extLst>
              <a:ext uri="{FF2B5EF4-FFF2-40B4-BE49-F238E27FC236}">
                <a16:creationId xmlns:a16="http://schemas.microsoft.com/office/drawing/2014/main" id="{3DD76FD7-E2C9-3947-9375-83A8DABEBF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51816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860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>
            <a:extLst>
              <a:ext uri="{FF2B5EF4-FFF2-40B4-BE49-F238E27FC236}">
                <a16:creationId xmlns:a16="http://schemas.microsoft.com/office/drawing/2014/main" id="{6762299D-FE5F-B845-B6F2-9AD94D294E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Linear probing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BEB6A380-B2A8-ED4B-A104-94B77A860C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4049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Problem:</a:t>
            </a:r>
          </a:p>
          <a:p>
            <a:pPr marL="342900" lvl="1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primary clustering – long runs of occupied slots tend to build up and these tend to grow</a:t>
            </a:r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7A09ED75-4A3C-A549-AD51-7BCC18E08660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581400"/>
            <a:ext cx="7391400" cy="0"/>
            <a:chOff x="528" y="2256"/>
            <a:chExt cx="4656" cy="0"/>
          </a:xfrm>
        </p:grpSpPr>
        <p:sp>
          <p:nvSpPr>
            <p:cNvPr id="85013" name="Line 4">
              <a:extLst>
                <a:ext uri="{FF2B5EF4-FFF2-40B4-BE49-F238E27FC236}">
                  <a16:creationId xmlns:a16="http://schemas.microsoft.com/office/drawing/2014/main" id="{EF87F6DA-1461-8142-9A99-4F2262129D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256"/>
              <a:ext cx="4656" cy="0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4" name="Line 5">
              <a:extLst>
                <a:ext uri="{FF2B5EF4-FFF2-40B4-BE49-F238E27FC236}">
                  <a16:creationId xmlns:a16="http://schemas.microsoft.com/office/drawing/2014/main" id="{22B0A63B-4213-DF49-86D2-3F70C4C7B5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256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5" name="Line 6">
              <a:extLst>
                <a:ext uri="{FF2B5EF4-FFF2-40B4-BE49-F238E27FC236}">
                  <a16:creationId xmlns:a16="http://schemas.microsoft.com/office/drawing/2014/main" id="{48D38D54-DF86-354D-B5FD-4740FB43D5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256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6" name="Line 7">
              <a:extLst>
                <a:ext uri="{FF2B5EF4-FFF2-40B4-BE49-F238E27FC236}">
                  <a16:creationId xmlns:a16="http://schemas.microsoft.com/office/drawing/2014/main" id="{CE7E42EB-FA92-0D49-BACE-73C32395FF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256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7" name="Line 8">
              <a:extLst>
                <a:ext uri="{FF2B5EF4-FFF2-40B4-BE49-F238E27FC236}">
                  <a16:creationId xmlns:a16="http://schemas.microsoft.com/office/drawing/2014/main" id="{688A5A7E-DB38-5046-90B2-02E2161BE0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2256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">
            <a:extLst>
              <a:ext uri="{FF2B5EF4-FFF2-40B4-BE49-F238E27FC236}">
                <a16:creationId xmlns:a16="http://schemas.microsoft.com/office/drawing/2014/main" id="{06C2D4C6-8100-0642-B81E-B3097E2D88BD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876800"/>
            <a:ext cx="7391400" cy="0"/>
            <a:chOff x="528" y="2880"/>
            <a:chExt cx="4656" cy="0"/>
          </a:xfrm>
        </p:grpSpPr>
        <p:sp>
          <p:nvSpPr>
            <p:cNvPr id="85007" name="Line 11">
              <a:extLst>
                <a:ext uri="{FF2B5EF4-FFF2-40B4-BE49-F238E27FC236}">
                  <a16:creationId xmlns:a16="http://schemas.microsoft.com/office/drawing/2014/main" id="{C846192E-9BB5-5646-B12F-ABA217E8BC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880"/>
              <a:ext cx="4656" cy="0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8" name="Line 12">
              <a:extLst>
                <a:ext uri="{FF2B5EF4-FFF2-40B4-BE49-F238E27FC236}">
                  <a16:creationId xmlns:a16="http://schemas.microsoft.com/office/drawing/2014/main" id="{2E39A74D-0D33-8141-96E9-4FBF74B3EA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880"/>
              <a:ext cx="480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9" name="Line 13">
              <a:extLst>
                <a:ext uri="{FF2B5EF4-FFF2-40B4-BE49-F238E27FC236}">
                  <a16:creationId xmlns:a16="http://schemas.microsoft.com/office/drawing/2014/main" id="{711D1A63-4BFC-0A46-B49C-8FD0B4F5E2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880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0" name="Line 14">
              <a:extLst>
                <a:ext uri="{FF2B5EF4-FFF2-40B4-BE49-F238E27FC236}">
                  <a16:creationId xmlns:a16="http://schemas.microsoft.com/office/drawing/2014/main" id="{2DCBB2F0-01FD-6D45-A995-1354F0F2E1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880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1" name="Line 15">
              <a:extLst>
                <a:ext uri="{FF2B5EF4-FFF2-40B4-BE49-F238E27FC236}">
                  <a16:creationId xmlns:a16="http://schemas.microsoft.com/office/drawing/2014/main" id="{0DADA540-D556-DD4B-93BD-8C5515781F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2880"/>
              <a:ext cx="432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2" name="Line 16">
              <a:extLst>
                <a:ext uri="{FF2B5EF4-FFF2-40B4-BE49-F238E27FC236}">
                  <a16:creationId xmlns:a16="http://schemas.microsoft.com/office/drawing/2014/main" id="{EBFA6E6E-9332-6F49-9BC6-CC1901B66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2880"/>
              <a:ext cx="48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5">
            <a:extLst>
              <a:ext uri="{FF2B5EF4-FFF2-40B4-BE49-F238E27FC236}">
                <a16:creationId xmlns:a16="http://schemas.microsoft.com/office/drawing/2014/main" id="{3F1761CC-AF74-8E45-A1BE-37DA72E54C1D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6324600"/>
            <a:ext cx="7391400" cy="0"/>
            <a:chOff x="528" y="3456"/>
            <a:chExt cx="4656" cy="0"/>
          </a:xfrm>
        </p:grpSpPr>
        <p:sp>
          <p:nvSpPr>
            <p:cNvPr id="85001" name="Line 19">
              <a:extLst>
                <a:ext uri="{FF2B5EF4-FFF2-40B4-BE49-F238E27FC236}">
                  <a16:creationId xmlns:a16="http://schemas.microsoft.com/office/drawing/2014/main" id="{95D6897D-3D8D-D645-9657-C422DD3AC7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3456"/>
              <a:ext cx="4656" cy="0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2" name="Line 20">
              <a:extLst>
                <a:ext uri="{FF2B5EF4-FFF2-40B4-BE49-F238E27FC236}">
                  <a16:creationId xmlns:a16="http://schemas.microsoft.com/office/drawing/2014/main" id="{6982EA3C-C83F-DF43-BAFB-A66A2C9D7D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3456"/>
              <a:ext cx="153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3" name="Line 21">
              <a:extLst>
                <a:ext uri="{FF2B5EF4-FFF2-40B4-BE49-F238E27FC236}">
                  <a16:creationId xmlns:a16="http://schemas.microsoft.com/office/drawing/2014/main" id="{D65A0278-E63E-CA40-9CE5-A37D61681A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456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4" name="Line 22">
              <a:extLst>
                <a:ext uri="{FF2B5EF4-FFF2-40B4-BE49-F238E27FC236}">
                  <a16:creationId xmlns:a16="http://schemas.microsoft.com/office/drawing/2014/main" id="{EF4F479B-499B-CF4C-A80E-911D8F0D1E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3456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5" name="Line 23">
              <a:extLst>
                <a:ext uri="{FF2B5EF4-FFF2-40B4-BE49-F238E27FC236}">
                  <a16:creationId xmlns:a16="http://schemas.microsoft.com/office/drawing/2014/main" id="{39DFD5E1-2646-C141-B425-8376800147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3456"/>
              <a:ext cx="432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6" name="Line 24">
              <a:extLst>
                <a:ext uri="{FF2B5EF4-FFF2-40B4-BE49-F238E27FC236}">
                  <a16:creationId xmlns:a16="http://schemas.microsoft.com/office/drawing/2014/main" id="{277CDC63-18E1-734D-8DA8-2420A68BF9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3456"/>
              <a:ext cx="48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306" name="AutoShape 26">
            <a:extLst>
              <a:ext uri="{FF2B5EF4-FFF2-40B4-BE49-F238E27FC236}">
                <a16:creationId xmlns:a16="http://schemas.microsoft.com/office/drawing/2014/main" id="{1CD03BE2-09F4-9349-9DA4-46B1CCB566EA}"/>
              </a:ext>
            </a:extLst>
          </p:cNvPr>
          <p:cNvSpPr>
            <a:spLocks/>
          </p:cNvSpPr>
          <p:nvPr/>
        </p:nvSpPr>
        <p:spPr bwMode="auto">
          <a:xfrm rot="-5400000">
            <a:off x="1714500" y="4762500"/>
            <a:ext cx="228600" cy="762000"/>
          </a:xfrm>
          <a:prstGeom prst="leftBrace">
            <a:avLst>
              <a:gd name="adj1" fmla="val 2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7307" name="Text Box 27">
            <a:extLst>
              <a:ext uri="{FF2B5EF4-FFF2-40B4-BE49-F238E27FC236}">
                <a16:creationId xmlns:a16="http://schemas.microsoft.com/office/drawing/2014/main" id="{8D4A2E5A-4093-594A-A669-8D36F4731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</a:rPr>
              <a:t>any value here results in an increase in the cluster</a:t>
            </a:r>
          </a:p>
        </p:txBody>
      </p:sp>
      <p:sp>
        <p:nvSpPr>
          <p:cNvPr id="97308" name="Text Box 28">
            <a:extLst>
              <a:ext uri="{FF2B5EF4-FFF2-40B4-BE49-F238E27FC236}">
                <a16:creationId xmlns:a16="http://schemas.microsoft.com/office/drawing/2014/main" id="{C1A7D8F0-0BA2-5640-89B8-BD89A8109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257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</a:rPr>
              <a:t>become more and more probable for a value to end up in that range</a:t>
            </a:r>
          </a:p>
        </p:txBody>
      </p:sp>
    </p:spTree>
    <p:extLst>
      <p:ext uri="{BB962C8B-B14F-4D97-AF65-F5344CB8AC3E}">
        <p14:creationId xmlns:p14="http://schemas.microsoft.com/office/powerpoint/2010/main" val="181470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6" grpId="0" animBg="1"/>
      <p:bldP spid="97307" grpId="0"/>
      <p:bldP spid="9730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>
            <a:extLst>
              <a:ext uri="{FF2B5EF4-FFF2-40B4-BE49-F238E27FC236}">
                <a16:creationId xmlns:a16="http://schemas.microsoft.com/office/drawing/2014/main" id="{8E3A40F4-0CB8-6C42-9C58-F8F539E9A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Quadratic probing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A66A8949-3D49-DC4D-BE63-0B01B01064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/>
              <a:t>h(</a:t>
            </a:r>
            <a:r>
              <a:rPr lang="en-US" sz="2600" dirty="0" err="1"/>
              <a:t>k,i</a:t>
            </a:r>
            <a:r>
              <a:rPr lang="en-US" sz="2600" dirty="0"/>
              <a:t>) = (h(k) + c</a:t>
            </a:r>
            <a:r>
              <a:rPr lang="en-US" sz="2600" baseline="-25000" dirty="0"/>
              <a:t>1</a:t>
            </a:r>
            <a:r>
              <a:rPr lang="en-US" sz="2600" dirty="0"/>
              <a:t>i + c</a:t>
            </a:r>
            <a:r>
              <a:rPr lang="en-US" sz="2600" baseline="-25000" dirty="0"/>
              <a:t>2</a:t>
            </a:r>
            <a:r>
              <a:rPr lang="en-US" sz="2600" dirty="0"/>
              <a:t>i</a:t>
            </a:r>
            <a:r>
              <a:rPr lang="en-US" sz="2600" baseline="30000" dirty="0"/>
              <a:t>2</a:t>
            </a:r>
            <a:r>
              <a:rPr lang="en-US" sz="2600" dirty="0"/>
              <a:t>) mod m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/>
              <a:t>Rather than a linear sequence, we probe based on a quadratic function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</a:rPr>
              <a:t>Problems: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200" dirty="0">
                <a:ea typeface="ＭＳ Ｐゴシック" charset="0"/>
              </a:rPr>
              <a:t>must pick constants and </a:t>
            </a:r>
            <a:r>
              <a:rPr lang="en-US" sz="2200" i="1" dirty="0">
                <a:ea typeface="ＭＳ Ｐゴシック" charset="0"/>
              </a:rPr>
              <a:t>m</a:t>
            </a:r>
            <a:r>
              <a:rPr lang="en-US" sz="2200" dirty="0">
                <a:ea typeface="ＭＳ Ｐゴシック" charset="0"/>
              </a:rPr>
              <a:t> so that we have a proper probe sequence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200" dirty="0">
                <a:ea typeface="ＭＳ Ｐゴシック" charset="0"/>
              </a:rPr>
              <a:t>if h(x) = h(y), then h(</a:t>
            </a:r>
            <a:r>
              <a:rPr lang="en-US" sz="2200" dirty="0" err="1">
                <a:ea typeface="ＭＳ Ｐゴシック" charset="0"/>
              </a:rPr>
              <a:t>x,i</a:t>
            </a:r>
            <a:r>
              <a:rPr lang="en-US" sz="2200" dirty="0">
                <a:ea typeface="ＭＳ Ｐゴシック" charset="0"/>
              </a:rPr>
              <a:t>) = h(</a:t>
            </a:r>
            <a:r>
              <a:rPr lang="en-US" sz="2200" dirty="0" err="1">
                <a:ea typeface="ＭＳ Ｐゴシック" charset="0"/>
              </a:rPr>
              <a:t>y,i</a:t>
            </a:r>
            <a:r>
              <a:rPr lang="en-US" sz="2200" dirty="0">
                <a:ea typeface="ＭＳ Ｐゴシック" charset="0"/>
              </a:rPr>
              <a:t>) for all </a:t>
            </a:r>
            <a:r>
              <a:rPr lang="en-US" sz="2200" dirty="0" err="1">
                <a:ea typeface="ＭＳ Ｐゴシック" charset="0"/>
              </a:rPr>
              <a:t>i</a:t>
            </a:r>
            <a:endParaRPr lang="en-US" sz="2200" dirty="0">
              <a:ea typeface="ＭＳ Ｐゴシック" charset="0"/>
            </a:endParaRP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200" dirty="0">
                <a:ea typeface="ＭＳ Ｐゴシック" charset="0"/>
              </a:rPr>
              <a:t>secondary clustering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124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99C0B-D172-DE42-B538-B9414998D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66700"/>
            <a:ext cx="8153400" cy="990600"/>
          </a:xfrm>
        </p:spPr>
        <p:txBody>
          <a:bodyPr/>
          <a:lstStyle/>
          <a:p>
            <a:r>
              <a:rPr lang="en-US" b="1" i="1" dirty="0" err="1"/>
              <a:t>Hashtables</a:t>
            </a:r>
            <a:endParaRPr lang="en-US" b="1" i="1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7EC8AC7-D651-E447-8B30-928A6F7CC4F8}"/>
              </a:ext>
            </a:extLst>
          </p:cNvPr>
          <p:cNvGrpSpPr>
            <a:grpSpLocks/>
          </p:cNvGrpSpPr>
          <p:nvPr/>
        </p:nvGrpSpPr>
        <p:grpSpPr bwMode="auto">
          <a:xfrm>
            <a:off x="2078421" y="5533478"/>
            <a:ext cx="5715000" cy="381000"/>
            <a:chOff x="768" y="624"/>
            <a:chExt cx="3600" cy="24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26EC6C5-C859-3E43-AAC3-04170393B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6DD6C9F1-670B-8642-9EC8-557DC2F5C5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3EB752A2-6264-2C43-A216-907030FE5D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59A19AFA-A426-B646-A89E-4624F3E8BC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82E73CDF-97CC-F044-9AED-6925DE623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6F50E523-ECF8-7E42-ADA1-CF2D65D911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997BCA6E-A261-3047-B8E4-4AFA5F2D32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43AA8B94-A834-F346-8906-813A9873B0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F946C175-AC22-5F49-9929-47974C9FCB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>
              <a:extLst>
                <a:ext uri="{FF2B5EF4-FFF2-40B4-BE49-F238E27FC236}">
                  <a16:creationId xmlns:a16="http://schemas.microsoft.com/office/drawing/2014/main" id="{181F8E1C-8579-3A4A-A636-CEB9C2DFB5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624307C0-7E08-D548-8816-1FF193C505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>
              <a:extLst>
                <a:ext uri="{FF2B5EF4-FFF2-40B4-BE49-F238E27FC236}">
                  <a16:creationId xmlns:a16="http://schemas.microsoft.com/office/drawing/2014/main" id="{F40BA500-8100-644F-838D-97D3E00E4C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6">
              <a:extLst>
                <a:ext uri="{FF2B5EF4-FFF2-40B4-BE49-F238E27FC236}">
                  <a16:creationId xmlns:a16="http://schemas.microsoft.com/office/drawing/2014/main" id="{394EE11D-8A98-D347-9121-DEB0700BAD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0D7B5F06-1516-734D-A33B-683093CDD9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>
              <a:extLst>
                <a:ext uri="{FF2B5EF4-FFF2-40B4-BE49-F238E27FC236}">
                  <a16:creationId xmlns:a16="http://schemas.microsoft.com/office/drawing/2014/main" id="{D9D8B19B-0F6E-8141-80DB-E832BC54D4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Text Box 19">
            <a:extLst>
              <a:ext uri="{FF2B5EF4-FFF2-40B4-BE49-F238E27FC236}">
                <a16:creationId xmlns:a16="http://schemas.microsoft.com/office/drawing/2014/main" id="{34B6EC12-9EC9-CA49-8D86-453BF5528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21" y="5533478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Array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DB4A34-06FD-5A45-A86C-F264434DEB7D}"/>
              </a:ext>
            </a:extLst>
          </p:cNvPr>
          <p:cNvSpPr txBox="1"/>
          <p:nvPr/>
        </p:nvSpPr>
        <p:spPr>
          <a:xfrm>
            <a:off x="2078421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91E2A2-31B1-BD4B-8E79-ED172FE6CF36}"/>
              </a:ext>
            </a:extLst>
          </p:cNvPr>
          <p:cNvSpPr txBox="1"/>
          <p:nvPr/>
        </p:nvSpPr>
        <p:spPr>
          <a:xfrm>
            <a:off x="2418511" y="557472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5F0EFD9-514B-8644-A2A5-BEF28D20577A}"/>
              </a:ext>
            </a:extLst>
          </p:cNvPr>
          <p:cNvSpPr txBox="1"/>
          <p:nvPr/>
        </p:nvSpPr>
        <p:spPr>
          <a:xfrm>
            <a:off x="283516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CA9670-8DEC-1344-931B-0D9776CB635F}"/>
              </a:ext>
            </a:extLst>
          </p:cNvPr>
          <p:cNvSpPr txBox="1"/>
          <p:nvPr/>
        </p:nvSpPr>
        <p:spPr>
          <a:xfrm>
            <a:off x="3175256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12F8A66-C647-3A4B-B995-9E974D92718F}"/>
              </a:ext>
            </a:extLst>
          </p:cNvPr>
          <p:cNvSpPr txBox="1"/>
          <p:nvPr/>
        </p:nvSpPr>
        <p:spPr>
          <a:xfrm>
            <a:off x="360767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5CB65E-1AA8-E84E-996E-91CE8707A956}"/>
              </a:ext>
            </a:extLst>
          </p:cNvPr>
          <p:cNvSpPr txBox="1"/>
          <p:nvPr/>
        </p:nvSpPr>
        <p:spPr>
          <a:xfrm>
            <a:off x="4031895" y="557718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B08422-A975-0D42-9697-F117D42447F7}"/>
              </a:ext>
            </a:extLst>
          </p:cNvPr>
          <p:cNvSpPr txBox="1"/>
          <p:nvPr/>
        </p:nvSpPr>
        <p:spPr>
          <a:xfrm>
            <a:off x="4364421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BFA3C3E-E6C5-1B40-B95B-724C444B8D2A}"/>
              </a:ext>
            </a:extLst>
          </p:cNvPr>
          <p:cNvSpPr txBox="1"/>
          <p:nvPr/>
        </p:nvSpPr>
        <p:spPr>
          <a:xfrm>
            <a:off x="4799101" y="556545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F11709-199C-834F-9A77-21DA0377466D}"/>
              </a:ext>
            </a:extLst>
          </p:cNvPr>
          <p:cNvSpPr txBox="1"/>
          <p:nvPr/>
        </p:nvSpPr>
        <p:spPr>
          <a:xfrm>
            <a:off x="5121165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4CD0318-28CA-A04F-A80B-C1B305699872}"/>
              </a:ext>
            </a:extLst>
          </p:cNvPr>
          <p:cNvSpPr txBox="1"/>
          <p:nvPr/>
        </p:nvSpPr>
        <p:spPr>
          <a:xfrm>
            <a:off x="5461255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539FC3-03E4-2044-9136-4535883861F6}"/>
              </a:ext>
            </a:extLst>
          </p:cNvPr>
          <p:cNvSpPr txBox="1"/>
          <p:nvPr/>
        </p:nvSpPr>
        <p:spPr>
          <a:xfrm>
            <a:off x="587791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E1847-EEDD-974E-B538-B39D7F86630E}"/>
              </a:ext>
            </a:extLst>
          </p:cNvPr>
          <p:cNvSpPr txBox="1"/>
          <p:nvPr/>
        </p:nvSpPr>
        <p:spPr>
          <a:xfrm>
            <a:off x="621800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F3C301B-1A51-3B45-9633-1624C2BA72B6}"/>
              </a:ext>
            </a:extLst>
          </p:cNvPr>
          <p:cNvSpPr txBox="1"/>
          <p:nvPr/>
        </p:nvSpPr>
        <p:spPr>
          <a:xfrm>
            <a:off x="665042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4C0E861-5521-3D4F-AF83-B388F0AD8AE3}"/>
              </a:ext>
            </a:extLst>
          </p:cNvPr>
          <p:cNvSpPr txBox="1"/>
          <p:nvPr/>
        </p:nvSpPr>
        <p:spPr>
          <a:xfrm>
            <a:off x="699051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8BA1A07-C1FF-A84E-9DAD-54631B3C368E}"/>
              </a:ext>
            </a:extLst>
          </p:cNvPr>
          <p:cNvSpPr txBox="1"/>
          <p:nvPr/>
        </p:nvSpPr>
        <p:spPr>
          <a:xfrm>
            <a:off x="7407165" y="554690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 Box 23">
            <a:extLst>
              <a:ext uri="{FF2B5EF4-FFF2-40B4-BE49-F238E27FC236}">
                <a16:creationId xmlns:a16="http://schemas.microsoft.com/office/drawing/2014/main" id="{87EEC9DF-2D6A-A246-A7D4-AC2D4481C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4281" y="5481469"/>
            <a:ext cx="61747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B050"/>
                </a:solidFill>
              </a:rPr>
              <a:t>m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E2D449DF-21CC-1D45-8A5F-4B111EC14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677" y="1591777"/>
            <a:ext cx="5299653" cy="1803611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63123CC7-5679-184F-B620-0984C0766942}"/>
              </a:ext>
            </a:extLst>
          </p:cNvPr>
          <p:cNvSpPr txBox="1"/>
          <p:nvPr/>
        </p:nvSpPr>
        <p:spPr>
          <a:xfrm>
            <a:off x="869070" y="3545199"/>
            <a:ext cx="73815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Using an array is still a good idea</a:t>
            </a:r>
          </a:p>
          <a:p>
            <a:endParaRPr lang="en-US" sz="2400" dirty="0"/>
          </a:p>
          <a:p>
            <a:r>
              <a:rPr lang="en-US" sz="2400" dirty="0"/>
              <a:t>Key idea: need to translate from the key into an index in the array</a:t>
            </a:r>
          </a:p>
        </p:txBody>
      </p:sp>
    </p:spTree>
    <p:extLst>
      <p:ext uri="{BB962C8B-B14F-4D97-AF65-F5344CB8AC3E}">
        <p14:creationId xmlns:p14="http://schemas.microsoft.com/office/powerpoint/2010/main" val="117103925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>
            <a:extLst>
              <a:ext uri="{FF2B5EF4-FFF2-40B4-BE49-F238E27FC236}">
                <a16:creationId xmlns:a16="http://schemas.microsoft.com/office/drawing/2014/main" id="{4E201561-1B9D-BB43-AFCE-D18499B72A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Double hashing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76FC2AD4-2744-A945-A76E-8555C9D309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Probe sequence is determined by a second hash function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h(</a:t>
            </a:r>
            <a:r>
              <a:rPr lang="en-US" sz="2800" dirty="0" err="1"/>
              <a:t>k,i</a:t>
            </a:r>
            <a:r>
              <a:rPr lang="en-US" sz="2800" dirty="0"/>
              <a:t>) = (h</a:t>
            </a:r>
            <a:r>
              <a:rPr lang="en-US" sz="2800" baseline="-25000" dirty="0"/>
              <a:t>1</a:t>
            </a:r>
            <a:r>
              <a:rPr lang="en-US" sz="2800" dirty="0"/>
              <a:t>(k) + </a:t>
            </a:r>
            <a:r>
              <a:rPr lang="en-US" sz="2800" dirty="0" err="1"/>
              <a:t>i</a:t>
            </a:r>
            <a:r>
              <a:rPr lang="en-US" sz="2800" dirty="0"/>
              <a:t>(h</a:t>
            </a:r>
            <a:r>
              <a:rPr lang="en-US" sz="2800" baseline="-25000" dirty="0"/>
              <a:t>2</a:t>
            </a:r>
            <a:r>
              <a:rPr lang="en-US" sz="2800" dirty="0"/>
              <a:t>(k))) mod m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Problem: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>
                <a:ea typeface="ＭＳ Ｐゴシック" charset="0"/>
              </a:rPr>
              <a:t>h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(k) must visit all possible positions in the table</a:t>
            </a:r>
          </a:p>
        </p:txBody>
      </p:sp>
    </p:spTree>
    <p:extLst>
      <p:ext uri="{BB962C8B-B14F-4D97-AF65-F5344CB8AC3E}">
        <p14:creationId xmlns:p14="http://schemas.microsoft.com/office/powerpoint/2010/main" val="377098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>
            <a:extLst>
              <a:ext uri="{FF2B5EF4-FFF2-40B4-BE49-F238E27FC236}">
                <a16:creationId xmlns:a16="http://schemas.microsoft.com/office/drawing/2014/main" id="{87D086CB-1287-C643-98C6-657DF3BAF0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Running time of put and </a:t>
            </a:r>
            <a:r>
              <a:rPr lang="en-US" altLang="en-US" dirty="0" err="1">
                <a:ea typeface="ＭＳ Ｐゴシック" panose="020B0600070205080204" pitchFamily="34" charset="-128"/>
              </a:rPr>
              <a:t>containsKey</a:t>
            </a:r>
            <a:r>
              <a:rPr lang="en-US" altLang="en-US" dirty="0">
                <a:ea typeface="ＭＳ Ｐゴシック" panose="020B0600070205080204" pitchFamily="34" charset="-128"/>
              </a:rPr>
              <a:t> for open addressing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0AEF5EDD-2A98-794B-A21A-BB352A23A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Depends on the hash function/probe sequence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Worst case?</a:t>
            </a:r>
          </a:p>
          <a:p>
            <a:pPr marL="365760" lvl="1" indent="0" eaLnBrk="1" hangingPunct="1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O(n) – probe sequence visits every full entry first before finding an empty </a:t>
            </a:r>
          </a:p>
        </p:txBody>
      </p:sp>
    </p:spTree>
    <p:extLst>
      <p:ext uri="{BB962C8B-B14F-4D97-AF65-F5344CB8AC3E}">
        <p14:creationId xmlns:p14="http://schemas.microsoft.com/office/powerpoint/2010/main" val="120465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>
            <a:extLst>
              <a:ext uri="{FF2B5EF4-FFF2-40B4-BE49-F238E27FC236}">
                <a16:creationId xmlns:a16="http://schemas.microsoft.com/office/drawing/2014/main" id="{ED536450-B329-2F4E-814F-13F5754BF9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Running time of put and </a:t>
            </a:r>
            <a:r>
              <a:rPr lang="en-US" altLang="en-US" dirty="0" err="1">
                <a:ea typeface="ＭＳ Ｐゴシック" panose="020B0600070205080204" pitchFamily="34" charset="-128"/>
              </a:rPr>
              <a:t>containsKey</a:t>
            </a:r>
            <a:r>
              <a:rPr lang="en-US" altLang="en-US" dirty="0">
                <a:ea typeface="ＭＳ Ｐゴシック" panose="020B0600070205080204" pitchFamily="34" charset="-128"/>
              </a:rPr>
              <a:t> for open addressing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AE105CC3-6E4C-4045-ACBB-630909CCC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16335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Average case?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We have to make at least one probe</a:t>
            </a:r>
          </a:p>
        </p:txBody>
      </p:sp>
      <p:grpSp>
        <p:nvGrpSpPr>
          <p:cNvPr id="89091" name="Group 20">
            <a:extLst>
              <a:ext uri="{FF2B5EF4-FFF2-40B4-BE49-F238E27FC236}">
                <a16:creationId xmlns:a16="http://schemas.microsoft.com/office/drawing/2014/main" id="{73B4636D-5991-D84A-B36D-0036E124B59B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334000"/>
            <a:ext cx="5715000" cy="381000"/>
            <a:chOff x="768" y="624"/>
            <a:chExt cx="3600" cy="240"/>
          </a:xfrm>
        </p:grpSpPr>
        <p:sp>
          <p:nvSpPr>
            <p:cNvPr id="89098" name="Rectangle 21">
              <a:extLst>
                <a:ext uri="{FF2B5EF4-FFF2-40B4-BE49-F238E27FC236}">
                  <a16:creationId xmlns:a16="http://schemas.microsoft.com/office/drawing/2014/main" id="{2AF4F1DC-7EBC-2945-AD9F-B946F1396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9099" name="Line 22">
              <a:extLst>
                <a:ext uri="{FF2B5EF4-FFF2-40B4-BE49-F238E27FC236}">
                  <a16:creationId xmlns:a16="http://schemas.microsoft.com/office/drawing/2014/main" id="{549643FB-71D1-894F-82F9-3D365276AF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0" name="Line 23">
              <a:extLst>
                <a:ext uri="{FF2B5EF4-FFF2-40B4-BE49-F238E27FC236}">
                  <a16:creationId xmlns:a16="http://schemas.microsoft.com/office/drawing/2014/main" id="{FEEBA2B7-8B62-F84B-B437-34D92F0387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1" name="Line 24">
              <a:extLst>
                <a:ext uri="{FF2B5EF4-FFF2-40B4-BE49-F238E27FC236}">
                  <a16:creationId xmlns:a16="http://schemas.microsoft.com/office/drawing/2014/main" id="{8989048F-EF6C-8D41-A7E5-68CBB489FE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2" name="Line 25">
              <a:extLst>
                <a:ext uri="{FF2B5EF4-FFF2-40B4-BE49-F238E27FC236}">
                  <a16:creationId xmlns:a16="http://schemas.microsoft.com/office/drawing/2014/main" id="{220EFDE1-E34E-734E-BF5B-13D8F2C9E4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3" name="Line 26">
              <a:extLst>
                <a:ext uri="{FF2B5EF4-FFF2-40B4-BE49-F238E27FC236}">
                  <a16:creationId xmlns:a16="http://schemas.microsoft.com/office/drawing/2014/main" id="{C223F4B0-D3F1-1846-BEBC-EE73214D5B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4" name="Line 27">
              <a:extLst>
                <a:ext uri="{FF2B5EF4-FFF2-40B4-BE49-F238E27FC236}">
                  <a16:creationId xmlns:a16="http://schemas.microsoft.com/office/drawing/2014/main" id="{D6F577E3-C491-ED4F-8BF4-7CC1B66434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5" name="Line 28">
              <a:extLst>
                <a:ext uri="{FF2B5EF4-FFF2-40B4-BE49-F238E27FC236}">
                  <a16:creationId xmlns:a16="http://schemas.microsoft.com/office/drawing/2014/main" id="{8B6070A5-456D-2E4D-8682-DE7E4DAEAE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6" name="Line 29">
              <a:extLst>
                <a:ext uri="{FF2B5EF4-FFF2-40B4-BE49-F238E27FC236}">
                  <a16:creationId xmlns:a16="http://schemas.microsoft.com/office/drawing/2014/main" id="{985E4446-FD1C-DD43-B1C7-236FEDC740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7" name="Line 30">
              <a:extLst>
                <a:ext uri="{FF2B5EF4-FFF2-40B4-BE49-F238E27FC236}">
                  <a16:creationId xmlns:a16="http://schemas.microsoft.com/office/drawing/2014/main" id="{1A93DEDB-3F2A-6942-84AB-0A069B02CF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8" name="Line 31">
              <a:extLst>
                <a:ext uri="{FF2B5EF4-FFF2-40B4-BE49-F238E27FC236}">
                  <a16:creationId xmlns:a16="http://schemas.microsoft.com/office/drawing/2014/main" id="{10FDC429-C7A3-6941-AB04-6458DC014D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9" name="Line 32">
              <a:extLst>
                <a:ext uri="{FF2B5EF4-FFF2-40B4-BE49-F238E27FC236}">
                  <a16:creationId xmlns:a16="http://schemas.microsoft.com/office/drawing/2014/main" id="{870B7E1C-B36C-1144-A1FB-21B380897A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0" name="Line 33">
              <a:extLst>
                <a:ext uri="{FF2B5EF4-FFF2-40B4-BE49-F238E27FC236}">
                  <a16:creationId xmlns:a16="http://schemas.microsoft.com/office/drawing/2014/main" id="{B42CE817-8CE3-8047-AFE3-FE901B15D1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1" name="Line 34">
              <a:extLst>
                <a:ext uri="{FF2B5EF4-FFF2-40B4-BE49-F238E27FC236}">
                  <a16:creationId xmlns:a16="http://schemas.microsoft.com/office/drawing/2014/main" id="{5B193DFB-5A40-A448-ADE2-AE6E070163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2" name="Line 35">
              <a:extLst>
                <a:ext uri="{FF2B5EF4-FFF2-40B4-BE49-F238E27FC236}">
                  <a16:creationId xmlns:a16="http://schemas.microsoft.com/office/drawing/2014/main" id="{6BB19C45-31C9-A540-9791-2A230B58ED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9092" name="Rectangle 36">
            <a:extLst>
              <a:ext uri="{FF2B5EF4-FFF2-40B4-BE49-F238E27FC236}">
                <a16:creationId xmlns:a16="http://schemas.microsoft.com/office/drawing/2014/main" id="{A2674525-2BFB-3447-AD3E-F504A2605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9093" name="Rectangle 37">
            <a:extLst>
              <a:ext uri="{FF2B5EF4-FFF2-40B4-BE49-F238E27FC236}">
                <a16:creationId xmlns:a16="http://schemas.microsoft.com/office/drawing/2014/main" id="{A5084A61-A760-794D-A71B-F06E5959F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9094" name="Rectangle 38">
            <a:extLst>
              <a:ext uri="{FF2B5EF4-FFF2-40B4-BE49-F238E27FC236}">
                <a16:creationId xmlns:a16="http://schemas.microsoft.com/office/drawing/2014/main" id="{01A6F9FC-04AE-CC4F-89E0-642E2EB38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9095" name="Rectangle 39">
            <a:extLst>
              <a:ext uri="{FF2B5EF4-FFF2-40B4-BE49-F238E27FC236}">
                <a16:creationId xmlns:a16="http://schemas.microsoft.com/office/drawing/2014/main" id="{8312D792-CAA6-054A-8023-1E1339A1B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9096" name="Rectangle 40">
            <a:extLst>
              <a:ext uri="{FF2B5EF4-FFF2-40B4-BE49-F238E27FC236}">
                <a16:creationId xmlns:a16="http://schemas.microsoft.com/office/drawing/2014/main" id="{263837AA-461E-A242-8AE7-A39ACD734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9097" name="Rectangle 41">
            <a:extLst>
              <a:ext uri="{FF2B5EF4-FFF2-40B4-BE49-F238E27FC236}">
                <a16:creationId xmlns:a16="http://schemas.microsoft.com/office/drawing/2014/main" id="{FF692667-EA93-334C-96E3-DC6CADEC8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00210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>
            <a:extLst>
              <a:ext uri="{FF2B5EF4-FFF2-40B4-BE49-F238E27FC236}">
                <a16:creationId xmlns:a16="http://schemas.microsoft.com/office/drawing/2014/main" id="{301EB71D-C33D-E547-BE89-7657FF8541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Running time of put and </a:t>
            </a:r>
            <a:r>
              <a:rPr lang="en-US" altLang="en-US" dirty="0" err="1">
                <a:ea typeface="ＭＳ Ｐゴシック" panose="020B0600070205080204" pitchFamily="34" charset="-128"/>
              </a:rPr>
              <a:t>containsKey</a:t>
            </a:r>
            <a:r>
              <a:rPr lang="en-US" altLang="en-US" dirty="0">
                <a:ea typeface="ＭＳ Ｐゴシック" panose="020B0600070205080204" pitchFamily="34" charset="-128"/>
              </a:rPr>
              <a:t> for open addressing</a:t>
            </a:r>
          </a:p>
        </p:txBody>
      </p:sp>
      <p:sp>
        <p:nvSpPr>
          <p:cNvPr id="83970" name="Rectangle 3">
            <a:extLst>
              <a:ext uri="{FF2B5EF4-FFF2-40B4-BE49-F238E27FC236}">
                <a16:creationId xmlns:a16="http://schemas.microsoft.com/office/drawing/2014/main" id="{70DD0B73-043C-DE4C-A244-16AC72449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23955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Average case?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What is the probability that the first probe will </a:t>
            </a:r>
            <a:r>
              <a:rPr lang="en-US" sz="2800" b="1" dirty="0">
                <a:solidFill>
                  <a:srgbClr val="FF0000"/>
                </a:solidFill>
              </a:rPr>
              <a:t>not </a:t>
            </a:r>
            <a:r>
              <a:rPr lang="en-US" sz="2800" dirty="0">
                <a:solidFill>
                  <a:srgbClr val="FF0000"/>
                </a:solidFill>
              </a:rPr>
              <a:t>be successful (assume uniform hashing function)?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</p:txBody>
      </p:sp>
      <p:grpSp>
        <p:nvGrpSpPr>
          <p:cNvPr id="90115" name="Group 4">
            <a:extLst>
              <a:ext uri="{FF2B5EF4-FFF2-40B4-BE49-F238E27FC236}">
                <a16:creationId xmlns:a16="http://schemas.microsoft.com/office/drawing/2014/main" id="{8F31E6D2-524A-CF49-8687-C5D5AEFE7D12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334000"/>
            <a:ext cx="5715000" cy="381000"/>
            <a:chOff x="768" y="624"/>
            <a:chExt cx="3600" cy="240"/>
          </a:xfrm>
        </p:grpSpPr>
        <p:sp>
          <p:nvSpPr>
            <p:cNvPr id="90123" name="Rectangle 5">
              <a:extLst>
                <a:ext uri="{FF2B5EF4-FFF2-40B4-BE49-F238E27FC236}">
                  <a16:creationId xmlns:a16="http://schemas.microsoft.com/office/drawing/2014/main" id="{43577737-404C-DA4E-9C7D-F81BCEC6C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24" name="Line 6">
              <a:extLst>
                <a:ext uri="{FF2B5EF4-FFF2-40B4-BE49-F238E27FC236}">
                  <a16:creationId xmlns:a16="http://schemas.microsoft.com/office/drawing/2014/main" id="{54A3F556-2E8E-E843-89C0-E119334C7E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5" name="Line 7">
              <a:extLst>
                <a:ext uri="{FF2B5EF4-FFF2-40B4-BE49-F238E27FC236}">
                  <a16:creationId xmlns:a16="http://schemas.microsoft.com/office/drawing/2014/main" id="{E5F3A2AB-EFDD-BE4F-82A4-8DFD8077D8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6" name="Line 8">
              <a:extLst>
                <a:ext uri="{FF2B5EF4-FFF2-40B4-BE49-F238E27FC236}">
                  <a16:creationId xmlns:a16="http://schemas.microsoft.com/office/drawing/2014/main" id="{1AB6E9AD-2BFC-3349-88DC-3332B62743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7" name="Line 9">
              <a:extLst>
                <a:ext uri="{FF2B5EF4-FFF2-40B4-BE49-F238E27FC236}">
                  <a16:creationId xmlns:a16="http://schemas.microsoft.com/office/drawing/2014/main" id="{7FDAFB17-FAC9-2D4C-A8AD-44D940497A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8" name="Line 10">
              <a:extLst>
                <a:ext uri="{FF2B5EF4-FFF2-40B4-BE49-F238E27FC236}">
                  <a16:creationId xmlns:a16="http://schemas.microsoft.com/office/drawing/2014/main" id="{A8D1D224-D56E-4740-BB8F-603D9814AC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9" name="Line 11">
              <a:extLst>
                <a:ext uri="{FF2B5EF4-FFF2-40B4-BE49-F238E27FC236}">
                  <a16:creationId xmlns:a16="http://schemas.microsoft.com/office/drawing/2014/main" id="{63828100-6176-9C4E-B93A-3FF654620F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0" name="Line 12">
              <a:extLst>
                <a:ext uri="{FF2B5EF4-FFF2-40B4-BE49-F238E27FC236}">
                  <a16:creationId xmlns:a16="http://schemas.microsoft.com/office/drawing/2014/main" id="{48C6A11A-DFB9-3A4B-A528-F10658EC14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1" name="Line 13">
              <a:extLst>
                <a:ext uri="{FF2B5EF4-FFF2-40B4-BE49-F238E27FC236}">
                  <a16:creationId xmlns:a16="http://schemas.microsoft.com/office/drawing/2014/main" id="{5DFB9A25-4B62-3C45-B74B-1B6E175403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2" name="Line 14">
              <a:extLst>
                <a:ext uri="{FF2B5EF4-FFF2-40B4-BE49-F238E27FC236}">
                  <a16:creationId xmlns:a16="http://schemas.microsoft.com/office/drawing/2014/main" id="{2F07F9D8-F553-2A48-BB6B-8D8262ED82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3" name="Line 15">
              <a:extLst>
                <a:ext uri="{FF2B5EF4-FFF2-40B4-BE49-F238E27FC236}">
                  <a16:creationId xmlns:a16="http://schemas.microsoft.com/office/drawing/2014/main" id="{DB78D1C3-C048-7848-B13B-EE8CF91E62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4" name="Line 16">
              <a:extLst>
                <a:ext uri="{FF2B5EF4-FFF2-40B4-BE49-F238E27FC236}">
                  <a16:creationId xmlns:a16="http://schemas.microsoft.com/office/drawing/2014/main" id="{3F2146DD-57C8-1744-B022-E55492E8A3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5" name="Line 17">
              <a:extLst>
                <a:ext uri="{FF2B5EF4-FFF2-40B4-BE49-F238E27FC236}">
                  <a16:creationId xmlns:a16="http://schemas.microsoft.com/office/drawing/2014/main" id="{52E54725-747D-8344-8BB2-9C164BF7D0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6" name="Line 18">
              <a:extLst>
                <a:ext uri="{FF2B5EF4-FFF2-40B4-BE49-F238E27FC236}">
                  <a16:creationId xmlns:a16="http://schemas.microsoft.com/office/drawing/2014/main" id="{193909F2-AE44-7848-B651-1CD22AEB6E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7" name="Line 19">
              <a:extLst>
                <a:ext uri="{FF2B5EF4-FFF2-40B4-BE49-F238E27FC236}">
                  <a16:creationId xmlns:a16="http://schemas.microsoft.com/office/drawing/2014/main" id="{CA843DBC-33FC-A841-86E6-EC6FD4A16A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116" name="Rectangle 20">
            <a:extLst>
              <a:ext uri="{FF2B5EF4-FFF2-40B4-BE49-F238E27FC236}">
                <a16:creationId xmlns:a16="http://schemas.microsoft.com/office/drawing/2014/main" id="{114D3255-ACE3-DD45-A382-8D28C818A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0117" name="Rectangle 21">
            <a:extLst>
              <a:ext uri="{FF2B5EF4-FFF2-40B4-BE49-F238E27FC236}">
                <a16:creationId xmlns:a16="http://schemas.microsoft.com/office/drawing/2014/main" id="{7A8CE016-90BB-0C45-B92A-91315C9A9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0118" name="Rectangle 22">
            <a:extLst>
              <a:ext uri="{FF2B5EF4-FFF2-40B4-BE49-F238E27FC236}">
                <a16:creationId xmlns:a16="http://schemas.microsoft.com/office/drawing/2014/main" id="{1505F094-F6C2-0743-8E33-D4548FC7C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0119" name="Rectangle 23">
            <a:extLst>
              <a:ext uri="{FF2B5EF4-FFF2-40B4-BE49-F238E27FC236}">
                <a16:creationId xmlns:a16="http://schemas.microsoft.com/office/drawing/2014/main" id="{0F3F6F36-7B2F-944D-8362-A1A0F9B26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0120" name="Rectangle 24">
            <a:extLst>
              <a:ext uri="{FF2B5EF4-FFF2-40B4-BE49-F238E27FC236}">
                <a16:creationId xmlns:a16="http://schemas.microsoft.com/office/drawing/2014/main" id="{EF9962D3-7BF4-0146-B972-2526D5295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0121" name="Rectangle 25">
            <a:extLst>
              <a:ext uri="{FF2B5EF4-FFF2-40B4-BE49-F238E27FC236}">
                <a16:creationId xmlns:a16="http://schemas.microsoft.com/office/drawing/2014/main" id="{75C59B16-D8F4-3F4B-8A57-FD0CD52E1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6522" name="Text Box 26">
            <a:extLst>
              <a:ext uri="{FF2B5EF4-FFF2-40B4-BE49-F238E27FC236}">
                <a16:creationId xmlns:a16="http://schemas.microsoft.com/office/drawing/2014/main" id="{6BAEED39-37C9-6D41-839E-4075628D0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733800"/>
            <a:ext cx="60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4400">
                <a:solidFill>
                  <a:srgbClr val="000099"/>
                </a:solidFill>
                <a:cs typeface="Arial" panose="020B0604020202020204" pitchFamily="34" charset="0"/>
              </a:rPr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4851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2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1204283C-60CE-F242-928B-18A3BBCE4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Running time of put and </a:t>
            </a:r>
            <a:r>
              <a:rPr lang="en-US" altLang="en-US" dirty="0" err="1">
                <a:ea typeface="ＭＳ Ｐゴシック" panose="020B0600070205080204" pitchFamily="34" charset="-128"/>
              </a:rPr>
              <a:t>containsKey</a:t>
            </a:r>
            <a:r>
              <a:rPr lang="en-US" altLang="en-US" dirty="0">
                <a:ea typeface="ＭＳ Ｐゴシック" panose="020B0600070205080204" pitchFamily="34" charset="-128"/>
              </a:rPr>
              <a:t> for open addressing</a:t>
            </a:r>
          </a:p>
        </p:txBody>
      </p:sp>
      <p:sp>
        <p:nvSpPr>
          <p:cNvPr id="84994" name="Rectangle 3">
            <a:extLst>
              <a:ext uri="{FF2B5EF4-FFF2-40B4-BE49-F238E27FC236}">
                <a16:creationId xmlns:a16="http://schemas.microsoft.com/office/drawing/2014/main" id="{E13922F3-06DF-CC48-BA42-DB32098CC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23955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Average case?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What is the probability that the first </a:t>
            </a:r>
            <a:r>
              <a:rPr lang="en-US" sz="2800" b="1" dirty="0">
                <a:solidFill>
                  <a:srgbClr val="FF0000"/>
                </a:solidFill>
              </a:rPr>
              <a:t>two</a:t>
            </a:r>
            <a:r>
              <a:rPr lang="en-US" sz="2800" dirty="0">
                <a:solidFill>
                  <a:srgbClr val="FF0000"/>
                </a:solidFill>
              </a:rPr>
              <a:t> probed slots will </a:t>
            </a:r>
            <a:r>
              <a:rPr lang="en-US" sz="2800" b="1" dirty="0">
                <a:solidFill>
                  <a:srgbClr val="FF0000"/>
                </a:solidFill>
              </a:rPr>
              <a:t>not </a:t>
            </a:r>
            <a:r>
              <a:rPr lang="en-US" sz="2800" dirty="0">
                <a:solidFill>
                  <a:srgbClr val="FF0000"/>
                </a:solidFill>
              </a:rPr>
              <a:t>be successful?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</p:txBody>
      </p:sp>
      <p:grpSp>
        <p:nvGrpSpPr>
          <p:cNvPr id="91139" name="Group 4">
            <a:extLst>
              <a:ext uri="{FF2B5EF4-FFF2-40B4-BE49-F238E27FC236}">
                <a16:creationId xmlns:a16="http://schemas.microsoft.com/office/drawing/2014/main" id="{245A0661-1D3F-8243-B5E5-C35B8C0A1736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334000"/>
            <a:ext cx="5715000" cy="381000"/>
            <a:chOff x="768" y="624"/>
            <a:chExt cx="3600" cy="240"/>
          </a:xfrm>
        </p:grpSpPr>
        <p:sp>
          <p:nvSpPr>
            <p:cNvPr id="91149" name="Rectangle 5">
              <a:extLst>
                <a:ext uri="{FF2B5EF4-FFF2-40B4-BE49-F238E27FC236}">
                  <a16:creationId xmlns:a16="http://schemas.microsoft.com/office/drawing/2014/main" id="{63D9E33E-C259-734B-9BC5-E92FB31EF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1150" name="Line 6">
              <a:extLst>
                <a:ext uri="{FF2B5EF4-FFF2-40B4-BE49-F238E27FC236}">
                  <a16:creationId xmlns:a16="http://schemas.microsoft.com/office/drawing/2014/main" id="{B2CC7FA7-0C78-0940-9222-2C5DA79B55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1" name="Line 7">
              <a:extLst>
                <a:ext uri="{FF2B5EF4-FFF2-40B4-BE49-F238E27FC236}">
                  <a16:creationId xmlns:a16="http://schemas.microsoft.com/office/drawing/2014/main" id="{3854DC25-586F-1340-B25F-A9B2D66E4E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2" name="Line 8">
              <a:extLst>
                <a:ext uri="{FF2B5EF4-FFF2-40B4-BE49-F238E27FC236}">
                  <a16:creationId xmlns:a16="http://schemas.microsoft.com/office/drawing/2014/main" id="{BAB57873-EC33-9B47-A76F-DD73C21501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3" name="Line 9">
              <a:extLst>
                <a:ext uri="{FF2B5EF4-FFF2-40B4-BE49-F238E27FC236}">
                  <a16:creationId xmlns:a16="http://schemas.microsoft.com/office/drawing/2014/main" id="{0E8EB86C-F5B1-7440-B7E5-0A87D20619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4" name="Line 10">
              <a:extLst>
                <a:ext uri="{FF2B5EF4-FFF2-40B4-BE49-F238E27FC236}">
                  <a16:creationId xmlns:a16="http://schemas.microsoft.com/office/drawing/2014/main" id="{F1EAFC3D-84CF-984E-9469-78B079536E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5" name="Line 11">
              <a:extLst>
                <a:ext uri="{FF2B5EF4-FFF2-40B4-BE49-F238E27FC236}">
                  <a16:creationId xmlns:a16="http://schemas.microsoft.com/office/drawing/2014/main" id="{F04B9E23-B4F3-F949-96A8-7A8CEFFF4B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6" name="Line 12">
              <a:extLst>
                <a:ext uri="{FF2B5EF4-FFF2-40B4-BE49-F238E27FC236}">
                  <a16:creationId xmlns:a16="http://schemas.microsoft.com/office/drawing/2014/main" id="{60C83730-3FAF-404E-BAF3-F06722D107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7" name="Line 13">
              <a:extLst>
                <a:ext uri="{FF2B5EF4-FFF2-40B4-BE49-F238E27FC236}">
                  <a16:creationId xmlns:a16="http://schemas.microsoft.com/office/drawing/2014/main" id="{4F6F168B-57FF-884E-9039-40875174CF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8" name="Line 14">
              <a:extLst>
                <a:ext uri="{FF2B5EF4-FFF2-40B4-BE49-F238E27FC236}">
                  <a16:creationId xmlns:a16="http://schemas.microsoft.com/office/drawing/2014/main" id="{6722B117-3C02-2C4E-9674-FBC83D916A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9" name="Line 15">
              <a:extLst>
                <a:ext uri="{FF2B5EF4-FFF2-40B4-BE49-F238E27FC236}">
                  <a16:creationId xmlns:a16="http://schemas.microsoft.com/office/drawing/2014/main" id="{CBFFC006-E8B5-744B-B3CC-B01D73C064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0" name="Line 16">
              <a:extLst>
                <a:ext uri="{FF2B5EF4-FFF2-40B4-BE49-F238E27FC236}">
                  <a16:creationId xmlns:a16="http://schemas.microsoft.com/office/drawing/2014/main" id="{9CBF95EE-5C7A-E842-9A95-4D6361AA4E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1" name="Line 17">
              <a:extLst>
                <a:ext uri="{FF2B5EF4-FFF2-40B4-BE49-F238E27FC236}">
                  <a16:creationId xmlns:a16="http://schemas.microsoft.com/office/drawing/2014/main" id="{E12F6744-1F18-7447-B59C-107B6BD476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2" name="Line 18">
              <a:extLst>
                <a:ext uri="{FF2B5EF4-FFF2-40B4-BE49-F238E27FC236}">
                  <a16:creationId xmlns:a16="http://schemas.microsoft.com/office/drawing/2014/main" id="{D1146B5B-0F43-2947-807E-381ABBC7C2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3" name="Line 19">
              <a:extLst>
                <a:ext uri="{FF2B5EF4-FFF2-40B4-BE49-F238E27FC236}">
                  <a16:creationId xmlns:a16="http://schemas.microsoft.com/office/drawing/2014/main" id="{9B40158E-AACB-294D-87AE-7F6AC86F53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40" name="Rectangle 20">
            <a:extLst>
              <a:ext uri="{FF2B5EF4-FFF2-40B4-BE49-F238E27FC236}">
                <a16:creationId xmlns:a16="http://schemas.microsoft.com/office/drawing/2014/main" id="{5F7CF567-1F70-9147-A309-E42F812DF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1" name="Rectangle 21">
            <a:extLst>
              <a:ext uri="{FF2B5EF4-FFF2-40B4-BE49-F238E27FC236}">
                <a16:creationId xmlns:a16="http://schemas.microsoft.com/office/drawing/2014/main" id="{59258716-E9E9-8540-A9C5-FA317BD65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2" name="Rectangle 22">
            <a:extLst>
              <a:ext uri="{FF2B5EF4-FFF2-40B4-BE49-F238E27FC236}">
                <a16:creationId xmlns:a16="http://schemas.microsoft.com/office/drawing/2014/main" id="{B6DD08D2-7CE2-4B49-9A56-1ABE3689E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3" name="Rectangle 23">
            <a:extLst>
              <a:ext uri="{FF2B5EF4-FFF2-40B4-BE49-F238E27FC236}">
                <a16:creationId xmlns:a16="http://schemas.microsoft.com/office/drawing/2014/main" id="{8BD9B311-38E4-2946-9A70-C0AF8FFC5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4" name="Rectangle 24">
            <a:extLst>
              <a:ext uri="{FF2B5EF4-FFF2-40B4-BE49-F238E27FC236}">
                <a16:creationId xmlns:a16="http://schemas.microsoft.com/office/drawing/2014/main" id="{75A75906-851B-944D-BA1E-D7CE8F786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5" name="Rectangle 25">
            <a:extLst>
              <a:ext uri="{FF2B5EF4-FFF2-40B4-BE49-F238E27FC236}">
                <a16:creationId xmlns:a16="http://schemas.microsoft.com/office/drawing/2014/main" id="{0638D250-FCA5-DC4A-857C-F8AF6D644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2426" name="Text Box 26">
            <a:extLst>
              <a:ext uri="{FF2B5EF4-FFF2-40B4-BE49-F238E27FC236}">
                <a16:creationId xmlns:a16="http://schemas.microsoft.com/office/drawing/2014/main" id="{F0DA9B78-7AC5-5641-9B94-F917DEF79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733800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000099"/>
                </a:solidFill>
                <a:cs typeface="Arial" panose="020B0604020202020204" pitchFamily="34" charset="0"/>
              </a:rPr>
              <a:t>~</a:t>
            </a:r>
            <a:r>
              <a:rPr lang="el-GR" altLang="en-US" sz="4400">
                <a:solidFill>
                  <a:srgbClr val="000099"/>
                </a:solidFill>
                <a:cs typeface="Arial" panose="020B0604020202020204" pitchFamily="34" charset="0"/>
              </a:rPr>
              <a:t>α</a:t>
            </a:r>
            <a:r>
              <a:rPr lang="en-US" altLang="en-US" sz="4400" baseline="30000">
                <a:solidFill>
                  <a:srgbClr val="000099"/>
                </a:solidFill>
                <a:cs typeface="Arial" panose="020B0604020202020204" pitchFamily="34" charset="0"/>
              </a:rPr>
              <a:t>2</a:t>
            </a:r>
            <a:endParaRPr lang="el-GR" altLang="en-US" sz="4400" baseline="3000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102427" name="Line 27">
            <a:extLst>
              <a:ext uri="{FF2B5EF4-FFF2-40B4-BE49-F238E27FC236}">
                <a16:creationId xmlns:a16="http://schemas.microsoft.com/office/drawing/2014/main" id="{2EC31291-E1B6-ED4B-BB05-8323FFAFA9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114800"/>
            <a:ext cx="990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8" name="Text Box 28">
            <a:extLst>
              <a:ext uri="{FF2B5EF4-FFF2-40B4-BE49-F238E27FC236}">
                <a16:creationId xmlns:a16="http://schemas.microsoft.com/office/drawing/2014/main" id="{F66D50AE-1B9F-9842-8F79-01E1A56B7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191000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why </a:t>
            </a:r>
            <a:r>
              <a:rPr lang="ja-JP" altLang="en-US" sz="2800">
                <a:solidFill>
                  <a:srgbClr val="FF0000"/>
                </a:solidFill>
              </a:rPr>
              <a:t>‘</a:t>
            </a:r>
            <a:r>
              <a:rPr lang="en-US" altLang="ja-JP" sz="2800">
                <a:solidFill>
                  <a:srgbClr val="FF0000"/>
                </a:solidFill>
              </a:rPr>
              <a:t>~</a:t>
            </a:r>
            <a:r>
              <a:rPr lang="ja-JP" altLang="en-US" sz="2800">
                <a:solidFill>
                  <a:srgbClr val="FF0000"/>
                </a:solidFill>
              </a:rPr>
              <a:t>’</a:t>
            </a:r>
            <a:r>
              <a:rPr lang="en-US" altLang="ja-JP" sz="2800">
                <a:solidFill>
                  <a:srgbClr val="FF0000"/>
                </a:solidFill>
              </a:rPr>
              <a:t>?</a:t>
            </a:r>
            <a:endParaRPr lang="en-US" alt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93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6" grpId="0"/>
      <p:bldP spid="102428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1204283C-60CE-F242-928B-18A3BBCE4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Running time of put and </a:t>
            </a:r>
            <a:r>
              <a:rPr lang="en-US" altLang="en-US" dirty="0" err="1">
                <a:ea typeface="ＭＳ Ｐゴシック" panose="020B0600070205080204" pitchFamily="34" charset="-128"/>
              </a:rPr>
              <a:t>containsKey</a:t>
            </a:r>
            <a:r>
              <a:rPr lang="en-US" altLang="en-US" dirty="0">
                <a:ea typeface="ＭＳ Ｐゴシック" panose="020B0600070205080204" pitchFamily="34" charset="-128"/>
              </a:rPr>
              <a:t> for open addressing</a:t>
            </a:r>
          </a:p>
        </p:txBody>
      </p:sp>
      <p:sp>
        <p:nvSpPr>
          <p:cNvPr id="84994" name="Rectangle 3">
            <a:extLst>
              <a:ext uri="{FF2B5EF4-FFF2-40B4-BE49-F238E27FC236}">
                <a16:creationId xmlns:a16="http://schemas.microsoft.com/office/drawing/2014/main" id="{E13922F3-06DF-CC48-BA42-DB32098CC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2395537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Average case?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What is the probability that the first </a:t>
            </a:r>
            <a:r>
              <a:rPr lang="en-US" sz="2800" b="1" dirty="0">
                <a:solidFill>
                  <a:srgbClr val="FF0000"/>
                </a:solidFill>
              </a:rPr>
              <a:t>two</a:t>
            </a:r>
            <a:r>
              <a:rPr lang="en-US" sz="2800" dirty="0">
                <a:solidFill>
                  <a:srgbClr val="FF0000"/>
                </a:solidFill>
              </a:rPr>
              <a:t> probed slots will </a:t>
            </a:r>
            <a:r>
              <a:rPr lang="en-US" sz="2800" b="1" dirty="0">
                <a:solidFill>
                  <a:srgbClr val="FF0000"/>
                </a:solidFill>
              </a:rPr>
              <a:t>not </a:t>
            </a:r>
            <a:r>
              <a:rPr lang="en-US" sz="2800" dirty="0">
                <a:solidFill>
                  <a:srgbClr val="FF0000"/>
                </a:solidFill>
              </a:rPr>
              <a:t>be successful?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</p:txBody>
      </p:sp>
      <p:grpSp>
        <p:nvGrpSpPr>
          <p:cNvPr id="91139" name="Group 4">
            <a:extLst>
              <a:ext uri="{FF2B5EF4-FFF2-40B4-BE49-F238E27FC236}">
                <a16:creationId xmlns:a16="http://schemas.microsoft.com/office/drawing/2014/main" id="{245A0661-1D3F-8243-B5E5-C35B8C0A1736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334000"/>
            <a:ext cx="5715000" cy="381000"/>
            <a:chOff x="768" y="624"/>
            <a:chExt cx="3600" cy="240"/>
          </a:xfrm>
        </p:grpSpPr>
        <p:sp>
          <p:nvSpPr>
            <p:cNvPr id="91149" name="Rectangle 5">
              <a:extLst>
                <a:ext uri="{FF2B5EF4-FFF2-40B4-BE49-F238E27FC236}">
                  <a16:creationId xmlns:a16="http://schemas.microsoft.com/office/drawing/2014/main" id="{63D9E33E-C259-734B-9BC5-E92FB31EF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1150" name="Line 6">
              <a:extLst>
                <a:ext uri="{FF2B5EF4-FFF2-40B4-BE49-F238E27FC236}">
                  <a16:creationId xmlns:a16="http://schemas.microsoft.com/office/drawing/2014/main" id="{B2CC7FA7-0C78-0940-9222-2C5DA79B55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1" name="Line 7">
              <a:extLst>
                <a:ext uri="{FF2B5EF4-FFF2-40B4-BE49-F238E27FC236}">
                  <a16:creationId xmlns:a16="http://schemas.microsoft.com/office/drawing/2014/main" id="{3854DC25-586F-1340-B25F-A9B2D66E4E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2" name="Line 8">
              <a:extLst>
                <a:ext uri="{FF2B5EF4-FFF2-40B4-BE49-F238E27FC236}">
                  <a16:creationId xmlns:a16="http://schemas.microsoft.com/office/drawing/2014/main" id="{BAB57873-EC33-9B47-A76F-DD73C21501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3" name="Line 9">
              <a:extLst>
                <a:ext uri="{FF2B5EF4-FFF2-40B4-BE49-F238E27FC236}">
                  <a16:creationId xmlns:a16="http://schemas.microsoft.com/office/drawing/2014/main" id="{0E8EB86C-F5B1-7440-B7E5-0A87D20619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4" name="Line 10">
              <a:extLst>
                <a:ext uri="{FF2B5EF4-FFF2-40B4-BE49-F238E27FC236}">
                  <a16:creationId xmlns:a16="http://schemas.microsoft.com/office/drawing/2014/main" id="{F1EAFC3D-84CF-984E-9469-78B079536E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5" name="Line 11">
              <a:extLst>
                <a:ext uri="{FF2B5EF4-FFF2-40B4-BE49-F238E27FC236}">
                  <a16:creationId xmlns:a16="http://schemas.microsoft.com/office/drawing/2014/main" id="{F04B9E23-B4F3-F949-96A8-7A8CEFFF4B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6" name="Line 12">
              <a:extLst>
                <a:ext uri="{FF2B5EF4-FFF2-40B4-BE49-F238E27FC236}">
                  <a16:creationId xmlns:a16="http://schemas.microsoft.com/office/drawing/2014/main" id="{60C83730-3FAF-404E-BAF3-F06722D107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7" name="Line 13">
              <a:extLst>
                <a:ext uri="{FF2B5EF4-FFF2-40B4-BE49-F238E27FC236}">
                  <a16:creationId xmlns:a16="http://schemas.microsoft.com/office/drawing/2014/main" id="{4F6F168B-57FF-884E-9039-40875174CF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8" name="Line 14">
              <a:extLst>
                <a:ext uri="{FF2B5EF4-FFF2-40B4-BE49-F238E27FC236}">
                  <a16:creationId xmlns:a16="http://schemas.microsoft.com/office/drawing/2014/main" id="{6722B117-3C02-2C4E-9674-FBC83D916A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9" name="Line 15">
              <a:extLst>
                <a:ext uri="{FF2B5EF4-FFF2-40B4-BE49-F238E27FC236}">
                  <a16:creationId xmlns:a16="http://schemas.microsoft.com/office/drawing/2014/main" id="{CBFFC006-E8B5-744B-B3CC-B01D73C064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0" name="Line 16">
              <a:extLst>
                <a:ext uri="{FF2B5EF4-FFF2-40B4-BE49-F238E27FC236}">
                  <a16:creationId xmlns:a16="http://schemas.microsoft.com/office/drawing/2014/main" id="{9CBF95EE-5C7A-E842-9A95-4D6361AA4E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1" name="Line 17">
              <a:extLst>
                <a:ext uri="{FF2B5EF4-FFF2-40B4-BE49-F238E27FC236}">
                  <a16:creationId xmlns:a16="http://schemas.microsoft.com/office/drawing/2014/main" id="{E12F6744-1F18-7447-B59C-107B6BD476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2" name="Line 18">
              <a:extLst>
                <a:ext uri="{FF2B5EF4-FFF2-40B4-BE49-F238E27FC236}">
                  <a16:creationId xmlns:a16="http://schemas.microsoft.com/office/drawing/2014/main" id="{D1146B5B-0F43-2947-807E-381ABBC7C2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3" name="Line 19">
              <a:extLst>
                <a:ext uri="{FF2B5EF4-FFF2-40B4-BE49-F238E27FC236}">
                  <a16:creationId xmlns:a16="http://schemas.microsoft.com/office/drawing/2014/main" id="{9B40158E-AACB-294D-87AE-7F6AC86F53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40" name="Rectangle 20">
            <a:extLst>
              <a:ext uri="{FF2B5EF4-FFF2-40B4-BE49-F238E27FC236}">
                <a16:creationId xmlns:a16="http://schemas.microsoft.com/office/drawing/2014/main" id="{5F7CF567-1F70-9147-A309-E42F812DF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1" name="Rectangle 21">
            <a:extLst>
              <a:ext uri="{FF2B5EF4-FFF2-40B4-BE49-F238E27FC236}">
                <a16:creationId xmlns:a16="http://schemas.microsoft.com/office/drawing/2014/main" id="{59258716-E9E9-8540-A9C5-FA317BD65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2" name="Rectangle 22">
            <a:extLst>
              <a:ext uri="{FF2B5EF4-FFF2-40B4-BE49-F238E27FC236}">
                <a16:creationId xmlns:a16="http://schemas.microsoft.com/office/drawing/2014/main" id="{B6DD08D2-7CE2-4B49-9A56-1ABE3689E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3" name="Rectangle 23">
            <a:extLst>
              <a:ext uri="{FF2B5EF4-FFF2-40B4-BE49-F238E27FC236}">
                <a16:creationId xmlns:a16="http://schemas.microsoft.com/office/drawing/2014/main" id="{8BD9B311-38E4-2946-9A70-C0AF8FFC5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4" name="Rectangle 24">
            <a:extLst>
              <a:ext uri="{FF2B5EF4-FFF2-40B4-BE49-F238E27FC236}">
                <a16:creationId xmlns:a16="http://schemas.microsoft.com/office/drawing/2014/main" id="{75A75906-851B-944D-BA1E-D7CE8F786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5" name="Rectangle 25">
            <a:extLst>
              <a:ext uri="{FF2B5EF4-FFF2-40B4-BE49-F238E27FC236}">
                <a16:creationId xmlns:a16="http://schemas.microsoft.com/office/drawing/2014/main" id="{0638D250-FCA5-DC4A-857C-F8AF6D644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2426" name="Text Box 26">
            <a:extLst>
              <a:ext uri="{FF2B5EF4-FFF2-40B4-BE49-F238E27FC236}">
                <a16:creationId xmlns:a16="http://schemas.microsoft.com/office/drawing/2014/main" id="{F0DA9B78-7AC5-5641-9B94-F917DEF79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733800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000099"/>
                </a:solidFill>
                <a:cs typeface="Arial" panose="020B0604020202020204" pitchFamily="34" charset="0"/>
              </a:rPr>
              <a:t>~</a:t>
            </a:r>
            <a:r>
              <a:rPr lang="el-GR" altLang="en-US" sz="4400" dirty="0">
                <a:solidFill>
                  <a:srgbClr val="000099"/>
                </a:solidFill>
                <a:cs typeface="Arial" panose="020B0604020202020204" pitchFamily="34" charset="0"/>
              </a:rPr>
              <a:t>α</a:t>
            </a:r>
            <a:r>
              <a:rPr lang="en-US" altLang="en-US" sz="4400" baseline="30000" dirty="0">
                <a:solidFill>
                  <a:srgbClr val="000099"/>
                </a:solidFill>
                <a:cs typeface="Arial" panose="020B0604020202020204" pitchFamily="34" charset="0"/>
              </a:rPr>
              <a:t>2</a:t>
            </a:r>
            <a:endParaRPr lang="el-GR" altLang="en-US" sz="4400" baseline="30000" dirty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A28520-20E1-5449-96BC-24D33CBB2432}"/>
                  </a:ext>
                </a:extLst>
              </p:cNvPr>
              <p:cNvSpPr txBox="1"/>
              <p:nvPr/>
            </p:nvSpPr>
            <p:spPr>
              <a:xfrm>
                <a:off x="3605020" y="3906439"/>
                <a:ext cx="1781560" cy="8093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A28520-20E1-5449-96BC-24D33CBB2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020" y="3906439"/>
                <a:ext cx="1781560" cy="809389"/>
              </a:xfrm>
              <a:prstGeom prst="rect">
                <a:avLst/>
              </a:prstGeom>
              <a:blipFill>
                <a:blip r:embed="rId3"/>
                <a:stretch>
                  <a:fillRect t="-1563" b="-14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70454EB-8E50-AD49-B737-36B8853CE3AB}"/>
              </a:ext>
            </a:extLst>
          </p:cNvPr>
          <p:cNvSpPr txBox="1"/>
          <p:nvPr/>
        </p:nvSpPr>
        <p:spPr>
          <a:xfrm>
            <a:off x="184226" y="4114800"/>
            <a:ext cx="3693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Technically,  second probe is:</a:t>
            </a:r>
          </a:p>
        </p:txBody>
      </p:sp>
    </p:spTree>
    <p:extLst>
      <p:ext uri="{BB962C8B-B14F-4D97-AF65-F5344CB8AC3E}">
        <p14:creationId xmlns:p14="http://schemas.microsoft.com/office/powerpoint/2010/main" val="299329729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>
            <a:extLst>
              <a:ext uri="{FF2B5EF4-FFF2-40B4-BE49-F238E27FC236}">
                <a16:creationId xmlns:a16="http://schemas.microsoft.com/office/drawing/2014/main" id="{6FB32CEA-273E-CD42-AE27-036F2D72F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Running time of put and </a:t>
            </a:r>
            <a:r>
              <a:rPr lang="en-US" altLang="en-US" dirty="0" err="1">
                <a:ea typeface="ＭＳ Ｐゴシック" panose="020B0600070205080204" pitchFamily="34" charset="-128"/>
              </a:rPr>
              <a:t>containsKey</a:t>
            </a:r>
            <a:r>
              <a:rPr lang="en-US" altLang="en-US" dirty="0">
                <a:ea typeface="ＭＳ Ｐゴシック" panose="020B0600070205080204" pitchFamily="34" charset="-128"/>
              </a:rPr>
              <a:t> for open addressing</a:t>
            </a:r>
          </a:p>
        </p:txBody>
      </p:sp>
      <p:sp>
        <p:nvSpPr>
          <p:cNvPr id="92162" name="Rectangle 3">
            <a:extLst>
              <a:ext uri="{FF2B5EF4-FFF2-40B4-BE49-F238E27FC236}">
                <a16:creationId xmlns:a16="http://schemas.microsoft.com/office/drawing/2014/main" id="{D7968F36-88CF-184C-AA61-0EB75EA19E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2014537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Average case?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probability that the first </a:t>
            </a:r>
            <a:r>
              <a:rPr lang="en-US" altLang="en-US" sz="28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three</a:t>
            </a:r>
            <a:r>
              <a:rPr lang="en-US" altLang="en-US" sz="28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probed slots will </a:t>
            </a:r>
            <a:r>
              <a:rPr lang="en-US" altLang="en-US" sz="28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not </a:t>
            </a:r>
            <a:r>
              <a:rPr lang="en-US" altLang="en-US" sz="28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be successful?</a:t>
            </a:r>
          </a:p>
        </p:txBody>
      </p:sp>
      <p:grpSp>
        <p:nvGrpSpPr>
          <p:cNvPr id="92163" name="Group 4">
            <a:extLst>
              <a:ext uri="{FF2B5EF4-FFF2-40B4-BE49-F238E27FC236}">
                <a16:creationId xmlns:a16="http://schemas.microsoft.com/office/drawing/2014/main" id="{4C250410-2A1F-3E4C-85E7-82E20EBF16D1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334000"/>
            <a:ext cx="5715000" cy="381000"/>
            <a:chOff x="768" y="624"/>
            <a:chExt cx="3600" cy="240"/>
          </a:xfrm>
        </p:grpSpPr>
        <p:sp>
          <p:nvSpPr>
            <p:cNvPr id="92171" name="Rectangle 5">
              <a:extLst>
                <a:ext uri="{FF2B5EF4-FFF2-40B4-BE49-F238E27FC236}">
                  <a16:creationId xmlns:a16="http://schemas.microsoft.com/office/drawing/2014/main" id="{F2FFD7FA-AAAE-6343-BBFE-DF130F5A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2" name="Line 6">
              <a:extLst>
                <a:ext uri="{FF2B5EF4-FFF2-40B4-BE49-F238E27FC236}">
                  <a16:creationId xmlns:a16="http://schemas.microsoft.com/office/drawing/2014/main" id="{DD461ACF-37ED-A94F-AAA8-DD6408E349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3" name="Line 7">
              <a:extLst>
                <a:ext uri="{FF2B5EF4-FFF2-40B4-BE49-F238E27FC236}">
                  <a16:creationId xmlns:a16="http://schemas.microsoft.com/office/drawing/2014/main" id="{9DB99F4C-828B-C549-9B65-09381E9D2E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4" name="Line 8">
              <a:extLst>
                <a:ext uri="{FF2B5EF4-FFF2-40B4-BE49-F238E27FC236}">
                  <a16:creationId xmlns:a16="http://schemas.microsoft.com/office/drawing/2014/main" id="{56F9EE88-F048-034E-BD22-9BF378E978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5" name="Line 9">
              <a:extLst>
                <a:ext uri="{FF2B5EF4-FFF2-40B4-BE49-F238E27FC236}">
                  <a16:creationId xmlns:a16="http://schemas.microsoft.com/office/drawing/2014/main" id="{F267835B-7A7C-A34C-83DE-505A5A3B28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6" name="Line 10">
              <a:extLst>
                <a:ext uri="{FF2B5EF4-FFF2-40B4-BE49-F238E27FC236}">
                  <a16:creationId xmlns:a16="http://schemas.microsoft.com/office/drawing/2014/main" id="{A596DFC4-3BBB-5346-A8BA-1856870302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7" name="Line 11">
              <a:extLst>
                <a:ext uri="{FF2B5EF4-FFF2-40B4-BE49-F238E27FC236}">
                  <a16:creationId xmlns:a16="http://schemas.microsoft.com/office/drawing/2014/main" id="{FF901F45-F565-DB48-914C-AB4C55F073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8" name="Line 12">
              <a:extLst>
                <a:ext uri="{FF2B5EF4-FFF2-40B4-BE49-F238E27FC236}">
                  <a16:creationId xmlns:a16="http://schemas.microsoft.com/office/drawing/2014/main" id="{132C013B-1A85-A94D-87ED-DC361305E8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9" name="Line 13">
              <a:extLst>
                <a:ext uri="{FF2B5EF4-FFF2-40B4-BE49-F238E27FC236}">
                  <a16:creationId xmlns:a16="http://schemas.microsoft.com/office/drawing/2014/main" id="{7F3F37F2-4D63-B344-8A38-81C14FB8B3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0" name="Line 14">
              <a:extLst>
                <a:ext uri="{FF2B5EF4-FFF2-40B4-BE49-F238E27FC236}">
                  <a16:creationId xmlns:a16="http://schemas.microsoft.com/office/drawing/2014/main" id="{D9969AAC-7D02-4947-A51F-2709DF827A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1" name="Line 15">
              <a:extLst>
                <a:ext uri="{FF2B5EF4-FFF2-40B4-BE49-F238E27FC236}">
                  <a16:creationId xmlns:a16="http://schemas.microsoft.com/office/drawing/2014/main" id="{FBEA4E20-E833-2641-B04A-94F9F7BACD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2" name="Line 16">
              <a:extLst>
                <a:ext uri="{FF2B5EF4-FFF2-40B4-BE49-F238E27FC236}">
                  <a16:creationId xmlns:a16="http://schemas.microsoft.com/office/drawing/2014/main" id="{0E663679-91BB-C747-8A26-A87C4FF685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3" name="Line 17">
              <a:extLst>
                <a:ext uri="{FF2B5EF4-FFF2-40B4-BE49-F238E27FC236}">
                  <a16:creationId xmlns:a16="http://schemas.microsoft.com/office/drawing/2014/main" id="{EA5918D0-EE73-AD40-BE83-2020016C74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4" name="Line 18">
              <a:extLst>
                <a:ext uri="{FF2B5EF4-FFF2-40B4-BE49-F238E27FC236}">
                  <a16:creationId xmlns:a16="http://schemas.microsoft.com/office/drawing/2014/main" id="{A0451F04-3386-ED42-9D40-C312804160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5" name="Line 19">
              <a:extLst>
                <a:ext uri="{FF2B5EF4-FFF2-40B4-BE49-F238E27FC236}">
                  <a16:creationId xmlns:a16="http://schemas.microsoft.com/office/drawing/2014/main" id="{5CBD953F-851E-B84D-B055-104F575575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64" name="Rectangle 20">
            <a:extLst>
              <a:ext uri="{FF2B5EF4-FFF2-40B4-BE49-F238E27FC236}">
                <a16:creationId xmlns:a16="http://schemas.microsoft.com/office/drawing/2014/main" id="{437D4B18-8CAF-4843-B9B0-E29924B47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2165" name="Rectangle 21">
            <a:extLst>
              <a:ext uri="{FF2B5EF4-FFF2-40B4-BE49-F238E27FC236}">
                <a16:creationId xmlns:a16="http://schemas.microsoft.com/office/drawing/2014/main" id="{893C639F-21A6-474D-AC17-57F88C480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2166" name="Rectangle 22">
            <a:extLst>
              <a:ext uri="{FF2B5EF4-FFF2-40B4-BE49-F238E27FC236}">
                <a16:creationId xmlns:a16="http://schemas.microsoft.com/office/drawing/2014/main" id="{755D5EA0-A7BD-EE43-889E-AE4823E49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2167" name="Rectangle 23">
            <a:extLst>
              <a:ext uri="{FF2B5EF4-FFF2-40B4-BE49-F238E27FC236}">
                <a16:creationId xmlns:a16="http://schemas.microsoft.com/office/drawing/2014/main" id="{4E4DCF45-1178-F34B-999A-5741D93E9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2168" name="Rectangle 24">
            <a:extLst>
              <a:ext uri="{FF2B5EF4-FFF2-40B4-BE49-F238E27FC236}">
                <a16:creationId xmlns:a16="http://schemas.microsoft.com/office/drawing/2014/main" id="{A442E6E5-BCEB-4B4E-9189-C8278AF65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2169" name="Rectangle 25">
            <a:extLst>
              <a:ext uri="{FF2B5EF4-FFF2-40B4-BE49-F238E27FC236}">
                <a16:creationId xmlns:a16="http://schemas.microsoft.com/office/drawing/2014/main" id="{6DF7B6DD-1599-1749-A431-15CAA23F9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3450" name="Text Box 26">
            <a:extLst>
              <a:ext uri="{FF2B5EF4-FFF2-40B4-BE49-F238E27FC236}">
                <a16:creationId xmlns:a16="http://schemas.microsoft.com/office/drawing/2014/main" id="{D4938AB9-4D40-7D46-94CF-92D3FA62D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733800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000099"/>
                </a:solidFill>
                <a:cs typeface="Arial" panose="020B0604020202020204" pitchFamily="34" charset="0"/>
              </a:rPr>
              <a:t>~</a:t>
            </a:r>
            <a:r>
              <a:rPr lang="el-GR" altLang="en-US" sz="4400">
                <a:solidFill>
                  <a:srgbClr val="000099"/>
                </a:solidFill>
                <a:cs typeface="Arial" panose="020B0604020202020204" pitchFamily="34" charset="0"/>
              </a:rPr>
              <a:t>α</a:t>
            </a:r>
            <a:r>
              <a:rPr lang="en-US" altLang="en-US" sz="4400" baseline="30000">
                <a:solidFill>
                  <a:srgbClr val="000099"/>
                </a:solidFill>
                <a:cs typeface="Arial" panose="020B0604020202020204" pitchFamily="34" charset="0"/>
              </a:rPr>
              <a:t>3</a:t>
            </a:r>
            <a:endParaRPr lang="el-GR" altLang="en-US" sz="4400" baseline="3000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36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50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>
            <a:extLst>
              <a:ext uri="{FF2B5EF4-FFF2-40B4-BE49-F238E27FC236}">
                <a16:creationId xmlns:a16="http://schemas.microsoft.com/office/drawing/2014/main" id="{8636711D-9960-CE4B-8CB7-4FA7E1C2C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of insert and search for open addressing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F2983E87-66F1-FD44-8459-6EC40A631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6335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Average case:  expected number of probes</a:t>
            </a:r>
          </a:p>
          <a:p>
            <a:pPr marL="342900" lvl="1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sum of the probability of making 1 probe, 2 probes, 3 probes, … </a:t>
            </a:r>
          </a:p>
        </p:txBody>
      </p:sp>
      <p:graphicFrame>
        <p:nvGraphicFramePr>
          <p:cNvPr id="104452" name="Object 2">
            <a:extLst>
              <a:ext uri="{FF2B5EF4-FFF2-40B4-BE49-F238E27FC236}">
                <a16:creationId xmlns:a16="http://schemas.microsoft.com/office/drawing/2014/main" id="{E4860FC3-7E5B-3844-9D12-56EE5293C1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3230563"/>
          <a:ext cx="49530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457" name="Equation" r:id="rId3" imgW="22529800" imgH="2635250" progId="Equation.3">
                  <p:embed/>
                </p:oleObj>
              </mc:Choice>
              <mc:Fallback>
                <p:oleObj name="Equation" r:id="rId3" imgW="22529800" imgH="2635250" progId="Equation.3">
                  <p:embed/>
                  <p:pic>
                    <p:nvPicPr>
                      <p:cNvPr id="104452" name="Object 2">
                        <a:extLst>
                          <a:ext uri="{FF2B5EF4-FFF2-40B4-BE49-F238E27FC236}">
                            <a16:creationId xmlns:a16="http://schemas.microsoft.com/office/drawing/2014/main" id="{E4860FC3-7E5B-3844-9D12-56EE5293C1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30563"/>
                        <a:ext cx="4953000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3" name="Object 3">
            <a:extLst>
              <a:ext uri="{FF2B5EF4-FFF2-40B4-BE49-F238E27FC236}">
                <a16:creationId xmlns:a16="http://schemas.microsoft.com/office/drawing/2014/main" id="{9B4B3CC6-0019-C94E-9532-FD48A571EA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3908425"/>
          <a:ext cx="16081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458" name="Equation" r:id="rId5" imgW="7315200" imgH="3365500" progId="Equation.3">
                  <p:embed/>
                </p:oleObj>
              </mc:Choice>
              <mc:Fallback>
                <p:oleObj name="Equation" r:id="rId5" imgW="7315200" imgH="3365500" progId="Equation.3">
                  <p:embed/>
                  <p:pic>
                    <p:nvPicPr>
                      <p:cNvPr id="104453" name="Object 3">
                        <a:extLst>
                          <a:ext uri="{FF2B5EF4-FFF2-40B4-BE49-F238E27FC236}">
                            <a16:creationId xmlns:a16="http://schemas.microsoft.com/office/drawing/2014/main" id="{9B4B3CC6-0019-C94E-9532-FD48A571EA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908425"/>
                        <a:ext cx="160813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4" name="Object 4">
            <a:extLst>
              <a:ext uri="{FF2B5EF4-FFF2-40B4-BE49-F238E27FC236}">
                <a16:creationId xmlns:a16="http://schemas.microsoft.com/office/drawing/2014/main" id="{A2617115-97B1-0647-A7FC-9934CE814D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73475" y="4746625"/>
          <a:ext cx="157638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459" name="Equation" r:id="rId7" imgW="7169150" imgH="3365500" progId="Equation.3">
                  <p:embed/>
                </p:oleObj>
              </mc:Choice>
              <mc:Fallback>
                <p:oleObj name="Equation" r:id="rId7" imgW="7169150" imgH="3365500" progId="Equation.3">
                  <p:embed/>
                  <p:pic>
                    <p:nvPicPr>
                      <p:cNvPr id="104454" name="Object 4">
                        <a:extLst>
                          <a:ext uri="{FF2B5EF4-FFF2-40B4-BE49-F238E27FC236}">
                            <a16:creationId xmlns:a16="http://schemas.microsoft.com/office/drawing/2014/main" id="{A2617115-97B1-0647-A7FC-9934CE814D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475" y="4746625"/>
                        <a:ext cx="157638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5" name="Object 5">
            <a:extLst>
              <a:ext uri="{FF2B5EF4-FFF2-40B4-BE49-F238E27FC236}">
                <a16:creationId xmlns:a16="http://schemas.microsoft.com/office/drawing/2014/main" id="{2AF48568-64AD-3F42-AAAA-17E06F4998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5638800"/>
          <a:ext cx="119062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460" name="Equation" r:id="rId9" imgW="5410200" imgH="4533900" progId="Equation.3">
                  <p:embed/>
                </p:oleObj>
              </mc:Choice>
              <mc:Fallback>
                <p:oleObj name="Equation" r:id="rId9" imgW="5410200" imgH="4533900" progId="Equation.3">
                  <p:embed/>
                  <p:pic>
                    <p:nvPicPr>
                      <p:cNvPr id="104455" name="Object 5">
                        <a:extLst>
                          <a:ext uri="{FF2B5EF4-FFF2-40B4-BE49-F238E27FC236}">
                            <a16:creationId xmlns:a16="http://schemas.microsoft.com/office/drawing/2014/main" id="{2AF48568-64AD-3F42-AAAA-17E06F4998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638800"/>
                        <a:ext cx="119062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017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>
            <a:extLst>
              <a:ext uri="{FF2B5EF4-FFF2-40B4-BE49-F238E27FC236}">
                <a16:creationId xmlns:a16="http://schemas.microsoft.com/office/drawing/2014/main" id="{9C5CD1ED-8972-5244-942C-9512652594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Average number of probes</a:t>
            </a:r>
          </a:p>
        </p:txBody>
      </p:sp>
      <p:graphicFrame>
        <p:nvGraphicFramePr>
          <p:cNvPr id="94210" name="Object 2">
            <a:extLst>
              <a:ext uri="{FF2B5EF4-FFF2-40B4-BE49-F238E27FC236}">
                <a16:creationId xmlns:a16="http://schemas.microsoft.com/office/drawing/2014/main" id="{2A59EE61-3720-5A42-B6DF-155C2D44DB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24113" y="1447800"/>
          <a:ext cx="28956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45" name="Equation" r:id="rId3" imgW="13163550" imgH="4533900" progId="Equation.3">
                  <p:embed/>
                </p:oleObj>
              </mc:Choice>
              <mc:Fallback>
                <p:oleObj name="Equation" r:id="rId3" imgW="13163550" imgH="4533900" progId="Equation.3">
                  <p:embed/>
                  <p:pic>
                    <p:nvPicPr>
                      <p:cNvPr id="94210" name="Object 2">
                        <a:extLst>
                          <a:ext uri="{FF2B5EF4-FFF2-40B4-BE49-F238E27FC236}">
                            <a16:creationId xmlns:a16="http://schemas.microsoft.com/office/drawing/2014/main" id="{2A59EE61-3720-5A42-B6DF-155C2D44DB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3" y="1447800"/>
                        <a:ext cx="289560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4211" name="Picture 1">
            <a:extLst>
              <a:ext uri="{FF2B5EF4-FFF2-40B4-BE49-F238E27FC236}">
                <a16:creationId xmlns:a16="http://schemas.microsoft.com/office/drawing/2014/main" id="{FE080F51-BC0B-0449-82A0-DE4B20861D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19400"/>
            <a:ext cx="5626100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274591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>
            <a:extLst>
              <a:ext uri="{FF2B5EF4-FFF2-40B4-BE49-F238E27FC236}">
                <a16:creationId xmlns:a16="http://schemas.microsoft.com/office/drawing/2014/main" id="{52757258-42CA-AF47-B3A1-E838A0E9DC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sz="3500">
                <a:ea typeface="ＭＳ Ｐゴシック" panose="020B0600070205080204" pitchFamily="34" charset="-128"/>
              </a:rPr>
              <a:t>How big should a hashtable be?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6AB8662A-31D3-CF44-8C20-99A329F92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7848600" cy="5410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A good rule of thumb is the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hashtable</a:t>
            </a:r>
            <a:r>
              <a:rPr lang="en-US" altLang="en-US" sz="2400" dirty="0">
                <a:ea typeface="ＭＳ Ｐゴシック" panose="020B0600070205080204" pitchFamily="34" charset="-128"/>
              </a:rPr>
              <a:t> should be around half full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happens when the </a:t>
            </a:r>
            <a:r>
              <a:rPr lang="en-US" altLang="en-US" sz="2400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hashtable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gets full?</a:t>
            </a:r>
          </a:p>
          <a:p>
            <a:pPr marL="365760" lvl="1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Copy: Create a new table and copy the values over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>
                <a:ea typeface="ＭＳ Ｐゴシック" panose="020B0600070205080204" pitchFamily="34" charset="-128"/>
              </a:rPr>
              <a:t>results in one expensive put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>
                <a:ea typeface="ＭＳ Ｐゴシック" panose="020B0600070205080204" pitchFamily="34" charset="-128"/>
              </a:rPr>
              <a:t>simple to implement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marL="365760" lvl="1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Amortized copy:  When a certain ratio is hit, grow the table, but copy the entries over a few at a time with every insert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>
                <a:ea typeface="ＭＳ Ｐゴシック" panose="020B0600070205080204" pitchFamily="34" charset="-128"/>
              </a:rPr>
              <a:t>no single put is expensive and can guarantee per put performance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>
                <a:ea typeface="ＭＳ Ｐゴシック" panose="020B0600070205080204" pitchFamily="34" charset="-128"/>
              </a:rPr>
              <a:t>more complicated to implement</a:t>
            </a:r>
          </a:p>
        </p:txBody>
      </p:sp>
    </p:spTree>
    <p:extLst>
      <p:ext uri="{BB962C8B-B14F-4D97-AF65-F5344CB8AC3E}">
        <p14:creationId xmlns:p14="http://schemas.microsoft.com/office/powerpoint/2010/main" val="203496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8AA57B5E-E63D-0944-82FA-C274655760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 function, </a:t>
            </a:r>
            <a:r>
              <a:rPr lang="en-US" altLang="en-US" i="1">
                <a:ea typeface="ＭＳ Ｐゴシック" panose="020B0600070205080204" pitchFamily="34" charset="-128"/>
              </a:rPr>
              <a:t>h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B6DCE0BB-F0CF-BF41-9890-B096A95D6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A hash function is a function that maps the universe of keys to a restricted range (e.g., the size of an array)</a:t>
            </a:r>
          </a:p>
        </p:txBody>
      </p:sp>
      <p:sp>
        <p:nvSpPr>
          <p:cNvPr id="25603" name="Oval 4">
            <a:extLst>
              <a:ext uri="{FF2B5EF4-FFF2-40B4-BE49-F238E27FC236}">
                <a16:creationId xmlns:a16="http://schemas.microsoft.com/office/drawing/2014/main" id="{8BAFF2B7-27BD-0141-8670-E9BB750E6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3200400" cy="19812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5604" name="Text Box 5">
            <a:extLst>
              <a:ext uri="{FF2B5EF4-FFF2-40B4-BE49-F238E27FC236}">
                <a16:creationId xmlns:a16="http://schemas.microsoft.com/office/drawing/2014/main" id="{84A6BA99-BF4C-8642-B00E-536E2C6C7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528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5605" name="AutoShape 6">
            <a:extLst>
              <a:ext uri="{FF2B5EF4-FFF2-40B4-BE49-F238E27FC236}">
                <a16:creationId xmlns:a16="http://schemas.microsoft.com/office/drawing/2014/main" id="{B6026E69-6F1C-EA44-9E02-A3AC7136E87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29000" y="49530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25606" name="Group 7">
            <a:extLst>
              <a:ext uri="{FF2B5EF4-FFF2-40B4-BE49-F238E27FC236}">
                <a16:creationId xmlns:a16="http://schemas.microsoft.com/office/drawing/2014/main" id="{DE631DF5-64C7-7845-BEBA-C1316D52526E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248400"/>
            <a:ext cx="5715000" cy="381000"/>
            <a:chOff x="768" y="624"/>
            <a:chExt cx="3600" cy="240"/>
          </a:xfrm>
        </p:grpSpPr>
        <p:sp>
          <p:nvSpPr>
            <p:cNvPr id="25609" name="Rectangle 8">
              <a:extLst>
                <a:ext uri="{FF2B5EF4-FFF2-40B4-BE49-F238E27FC236}">
                  <a16:creationId xmlns:a16="http://schemas.microsoft.com/office/drawing/2014/main" id="{140E1B06-9E35-7F43-BE63-F1E2F74D83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10" name="Line 9">
              <a:extLst>
                <a:ext uri="{FF2B5EF4-FFF2-40B4-BE49-F238E27FC236}">
                  <a16:creationId xmlns:a16="http://schemas.microsoft.com/office/drawing/2014/main" id="{078F07EE-7F8B-E847-A1ED-52B531C89E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Line 10">
              <a:extLst>
                <a:ext uri="{FF2B5EF4-FFF2-40B4-BE49-F238E27FC236}">
                  <a16:creationId xmlns:a16="http://schemas.microsoft.com/office/drawing/2014/main" id="{B85BC883-CEB6-E241-9188-8369275CDB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Line 11">
              <a:extLst>
                <a:ext uri="{FF2B5EF4-FFF2-40B4-BE49-F238E27FC236}">
                  <a16:creationId xmlns:a16="http://schemas.microsoft.com/office/drawing/2014/main" id="{D1671AA5-2B02-0A4C-9050-D5FC96A3D1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Line 12">
              <a:extLst>
                <a:ext uri="{FF2B5EF4-FFF2-40B4-BE49-F238E27FC236}">
                  <a16:creationId xmlns:a16="http://schemas.microsoft.com/office/drawing/2014/main" id="{5916AA32-DADA-D247-8B00-0E6592EF3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Line 13">
              <a:extLst>
                <a:ext uri="{FF2B5EF4-FFF2-40B4-BE49-F238E27FC236}">
                  <a16:creationId xmlns:a16="http://schemas.microsoft.com/office/drawing/2014/main" id="{F2382188-4D41-8A4E-B171-FA7B0B7350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Line 14">
              <a:extLst>
                <a:ext uri="{FF2B5EF4-FFF2-40B4-BE49-F238E27FC236}">
                  <a16:creationId xmlns:a16="http://schemas.microsoft.com/office/drawing/2014/main" id="{1CD6F7C8-5E70-0649-8A83-6DFAEB7D79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Line 15">
              <a:extLst>
                <a:ext uri="{FF2B5EF4-FFF2-40B4-BE49-F238E27FC236}">
                  <a16:creationId xmlns:a16="http://schemas.microsoft.com/office/drawing/2014/main" id="{AE7A8952-F379-0647-9AD5-45235897FC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Line 16">
              <a:extLst>
                <a:ext uri="{FF2B5EF4-FFF2-40B4-BE49-F238E27FC236}">
                  <a16:creationId xmlns:a16="http://schemas.microsoft.com/office/drawing/2014/main" id="{5C85F1C3-49EC-9D47-B5ED-0AD476B11F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8" name="Line 17">
              <a:extLst>
                <a:ext uri="{FF2B5EF4-FFF2-40B4-BE49-F238E27FC236}">
                  <a16:creationId xmlns:a16="http://schemas.microsoft.com/office/drawing/2014/main" id="{B882F194-1DA0-9441-B94F-767124D29C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Line 18">
              <a:extLst>
                <a:ext uri="{FF2B5EF4-FFF2-40B4-BE49-F238E27FC236}">
                  <a16:creationId xmlns:a16="http://schemas.microsoft.com/office/drawing/2014/main" id="{9A209B57-BF37-DB4E-A8C1-8FF31010EC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Line 19">
              <a:extLst>
                <a:ext uri="{FF2B5EF4-FFF2-40B4-BE49-F238E27FC236}">
                  <a16:creationId xmlns:a16="http://schemas.microsoft.com/office/drawing/2014/main" id="{C13DFC62-3112-1046-BCA6-9F57FE88E7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Line 20">
              <a:extLst>
                <a:ext uri="{FF2B5EF4-FFF2-40B4-BE49-F238E27FC236}">
                  <a16:creationId xmlns:a16="http://schemas.microsoft.com/office/drawing/2014/main" id="{AE2FDF09-BFE4-624E-A302-80A082D89B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Line 21">
              <a:extLst>
                <a:ext uri="{FF2B5EF4-FFF2-40B4-BE49-F238E27FC236}">
                  <a16:creationId xmlns:a16="http://schemas.microsoft.com/office/drawing/2014/main" id="{D8F25401-9AD4-3149-9437-C850D6B88B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Line 22">
              <a:extLst>
                <a:ext uri="{FF2B5EF4-FFF2-40B4-BE49-F238E27FC236}">
                  <a16:creationId xmlns:a16="http://schemas.microsoft.com/office/drawing/2014/main" id="{5F92484B-61BC-AC4C-A487-59EF01B855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7" name="Text Box 23">
            <a:extLst>
              <a:ext uri="{FF2B5EF4-FFF2-40B4-BE49-F238E27FC236}">
                <a16:creationId xmlns:a16="http://schemas.microsoft.com/office/drawing/2014/main" id="{B583C53E-37ED-6B46-91D2-ABDFB2CDA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172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B050"/>
                </a:solidFill>
              </a:rPr>
              <a:t>m &lt;&lt; |U|</a:t>
            </a:r>
          </a:p>
        </p:txBody>
      </p:sp>
      <p:sp>
        <p:nvSpPr>
          <p:cNvPr id="25608" name="Text Box 24">
            <a:extLst>
              <a:ext uri="{FF2B5EF4-FFF2-40B4-BE49-F238E27FC236}">
                <a16:creationId xmlns:a16="http://schemas.microsoft.com/office/drawing/2014/main" id="{3FFF75DF-EC59-F34A-8AF7-4ACA174D5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05400"/>
            <a:ext cx="365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hash function, h: U </a:t>
            </a:r>
            <a:r>
              <a:rPr lang="en-US" altLang="en-US" sz="1800">
                <a:latin typeface="Wingdings" pitchFamily="2" charset="2"/>
                <a:sym typeface="Wingdings" pitchFamily="2" charset="2"/>
              </a:rPr>
              <a:t></a:t>
            </a:r>
            <a:r>
              <a:rPr lang="en-US" altLang="en-US" sz="180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17497657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BA527-9FE8-9047-8B6C-7A43B3691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the code…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D5D99-822D-D84E-95C8-257BEB9C75B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89185" y="1684282"/>
            <a:ext cx="8755118" cy="4945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abstract classes!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Making your classes </a:t>
            </a:r>
            <a:r>
              <a:rPr lang="en-US" sz="2400" dirty="0" err="1"/>
              <a:t>hashable</a:t>
            </a:r>
            <a:r>
              <a:rPr lang="en-US" sz="2400" dirty="0"/>
              <a:t>:</a:t>
            </a:r>
          </a:p>
          <a:p>
            <a:pPr>
              <a:buFontTx/>
              <a:buChar char="-"/>
            </a:pPr>
            <a:r>
              <a:rPr lang="en-US" sz="2400" dirty="0" err="1"/>
              <a:t>hashCode</a:t>
            </a:r>
            <a:endParaRPr lang="en-US" sz="2400" dirty="0"/>
          </a:p>
          <a:p>
            <a:pPr>
              <a:buFontTx/>
              <a:buChar char="-"/>
            </a:pPr>
            <a:r>
              <a:rPr lang="en-US" sz="2400" dirty="0"/>
              <a:t>equals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HashSet:</a:t>
            </a:r>
          </a:p>
          <a:p>
            <a:pPr marL="0" indent="0">
              <a:buNone/>
            </a:pPr>
            <a:r>
              <a:rPr lang="en-US" sz="2400" dirty="0"/>
              <a:t>https://</a:t>
            </a:r>
            <a:r>
              <a:rPr lang="en-US" sz="2400" dirty="0" err="1"/>
              <a:t>docs.oracle.com</a:t>
            </a:r>
            <a:r>
              <a:rPr lang="en-US" sz="2400" dirty="0"/>
              <a:t>/</a:t>
            </a:r>
            <a:r>
              <a:rPr lang="en-US" sz="2400" dirty="0" err="1"/>
              <a:t>javase</a:t>
            </a:r>
            <a:r>
              <a:rPr lang="en-US" sz="2400" dirty="0"/>
              <a:t>/8/docs/</a:t>
            </a:r>
            <a:r>
              <a:rPr lang="en-US" sz="2400" dirty="0" err="1"/>
              <a:t>api</a:t>
            </a:r>
            <a:r>
              <a:rPr lang="en-US" sz="2400" dirty="0"/>
              <a:t>/java/util/</a:t>
            </a:r>
            <a:r>
              <a:rPr lang="en-US" sz="2400" dirty="0" err="1"/>
              <a:t>HashSet.html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HashMap: https://</a:t>
            </a:r>
            <a:r>
              <a:rPr lang="en-US" sz="2400" dirty="0" err="1"/>
              <a:t>docs.oracle.com</a:t>
            </a:r>
            <a:r>
              <a:rPr lang="en-US" sz="2400" dirty="0"/>
              <a:t>/</a:t>
            </a:r>
            <a:r>
              <a:rPr lang="en-US" sz="2400" dirty="0" err="1"/>
              <a:t>javase</a:t>
            </a:r>
            <a:r>
              <a:rPr lang="en-US" sz="2400" dirty="0"/>
              <a:t>/8/docs/</a:t>
            </a:r>
            <a:r>
              <a:rPr lang="en-US" sz="2400" dirty="0" err="1"/>
              <a:t>api</a:t>
            </a:r>
            <a:r>
              <a:rPr lang="en-US" sz="2400" dirty="0"/>
              <a:t>/java/util/</a:t>
            </a:r>
            <a:r>
              <a:rPr lang="en-US" sz="2400" dirty="0" err="1"/>
              <a:t>HashMap.html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2763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317D270C-3ECE-8D4F-AC06-F167D8552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 function, </a:t>
            </a:r>
            <a:r>
              <a:rPr lang="en-US" altLang="en-US" i="1">
                <a:ea typeface="ＭＳ Ｐゴシック" panose="020B0600070205080204" pitchFamily="34" charset="-128"/>
              </a:rPr>
              <a:t>h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D6C61772-6C83-3149-8578-E430D591B0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A hash function is a function that maps the universe of keys to a restricted range (e.g., the size of an array)</a:t>
            </a:r>
          </a:p>
        </p:txBody>
      </p:sp>
      <p:sp>
        <p:nvSpPr>
          <p:cNvPr id="26627" name="Oval 4">
            <a:extLst>
              <a:ext uri="{FF2B5EF4-FFF2-40B4-BE49-F238E27FC236}">
                <a16:creationId xmlns:a16="http://schemas.microsoft.com/office/drawing/2014/main" id="{1E8C65DD-ED08-274A-8B1F-9B28C06F7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3200400" cy="19812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28" name="Text Box 5">
            <a:extLst>
              <a:ext uri="{FF2B5EF4-FFF2-40B4-BE49-F238E27FC236}">
                <a16:creationId xmlns:a16="http://schemas.microsoft.com/office/drawing/2014/main" id="{1C11DB08-4869-0345-92EB-43AE17146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528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6629" name="AutoShape 6">
            <a:extLst>
              <a:ext uri="{FF2B5EF4-FFF2-40B4-BE49-F238E27FC236}">
                <a16:creationId xmlns:a16="http://schemas.microsoft.com/office/drawing/2014/main" id="{512195DA-1763-EA44-9FB9-D91E05BCF46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29000" y="49530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26630" name="Group 7">
            <a:extLst>
              <a:ext uri="{FF2B5EF4-FFF2-40B4-BE49-F238E27FC236}">
                <a16:creationId xmlns:a16="http://schemas.microsoft.com/office/drawing/2014/main" id="{40E5C21A-3123-EA4D-9EA8-08EB14A575EC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248400"/>
            <a:ext cx="5715000" cy="381000"/>
            <a:chOff x="768" y="624"/>
            <a:chExt cx="3600" cy="240"/>
          </a:xfrm>
        </p:grpSpPr>
        <p:sp>
          <p:nvSpPr>
            <p:cNvPr id="26636" name="Rectangle 8">
              <a:extLst>
                <a:ext uri="{FF2B5EF4-FFF2-40B4-BE49-F238E27FC236}">
                  <a16:creationId xmlns:a16="http://schemas.microsoft.com/office/drawing/2014/main" id="{2D1E307E-8751-AF40-85F8-3EA98A362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37" name="Line 9">
              <a:extLst>
                <a:ext uri="{FF2B5EF4-FFF2-40B4-BE49-F238E27FC236}">
                  <a16:creationId xmlns:a16="http://schemas.microsoft.com/office/drawing/2014/main" id="{39B4E0A9-0AAF-4942-AC97-8CC2D703D7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Line 10">
              <a:extLst>
                <a:ext uri="{FF2B5EF4-FFF2-40B4-BE49-F238E27FC236}">
                  <a16:creationId xmlns:a16="http://schemas.microsoft.com/office/drawing/2014/main" id="{D35E0CD6-40F9-3340-8EE5-1C8671AA96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Line 11">
              <a:extLst>
                <a:ext uri="{FF2B5EF4-FFF2-40B4-BE49-F238E27FC236}">
                  <a16:creationId xmlns:a16="http://schemas.microsoft.com/office/drawing/2014/main" id="{56120B1D-390B-9E41-BDE4-65CAA1FE12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Line 12">
              <a:extLst>
                <a:ext uri="{FF2B5EF4-FFF2-40B4-BE49-F238E27FC236}">
                  <a16:creationId xmlns:a16="http://schemas.microsoft.com/office/drawing/2014/main" id="{9028B04C-7354-D84B-B8FC-F370C512FB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Line 13">
              <a:extLst>
                <a:ext uri="{FF2B5EF4-FFF2-40B4-BE49-F238E27FC236}">
                  <a16:creationId xmlns:a16="http://schemas.microsoft.com/office/drawing/2014/main" id="{7FD3ECB0-6D8B-A246-BBD6-EDFF66306F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Line 14">
              <a:extLst>
                <a:ext uri="{FF2B5EF4-FFF2-40B4-BE49-F238E27FC236}">
                  <a16:creationId xmlns:a16="http://schemas.microsoft.com/office/drawing/2014/main" id="{1379E584-D088-6743-BB40-E2D3209776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Line 15">
              <a:extLst>
                <a:ext uri="{FF2B5EF4-FFF2-40B4-BE49-F238E27FC236}">
                  <a16:creationId xmlns:a16="http://schemas.microsoft.com/office/drawing/2014/main" id="{86D17A41-3273-FD49-B00F-5B8E07C2E8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Line 16">
              <a:extLst>
                <a:ext uri="{FF2B5EF4-FFF2-40B4-BE49-F238E27FC236}">
                  <a16:creationId xmlns:a16="http://schemas.microsoft.com/office/drawing/2014/main" id="{68943609-EABF-6D4B-A3D7-F0710B21E7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Line 17">
              <a:extLst>
                <a:ext uri="{FF2B5EF4-FFF2-40B4-BE49-F238E27FC236}">
                  <a16:creationId xmlns:a16="http://schemas.microsoft.com/office/drawing/2014/main" id="{67C01BB6-917E-684F-AE5E-564F14A6EA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Line 18">
              <a:extLst>
                <a:ext uri="{FF2B5EF4-FFF2-40B4-BE49-F238E27FC236}">
                  <a16:creationId xmlns:a16="http://schemas.microsoft.com/office/drawing/2014/main" id="{DF041088-1913-304F-BB6E-665D17BAEC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Line 19">
              <a:extLst>
                <a:ext uri="{FF2B5EF4-FFF2-40B4-BE49-F238E27FC236}">
                  <a16:creationId xmlns:a16="http://schemas.microsoft.com/office/drawing/2014/main" id="{1C8FEB94-C538-254F-917A-E287FB930D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Line 20">
              <a:extLst>
                <a:ext uri="{FF2B5EF4-FFF2-40B4-BE49-F238E27FC236}">
                  <a16:creationId xmlns:a16="http://schemas.microsoft.com/office/drawing/2014/main" id="{7307F773-5B3D-7F4D-A5F5-86EBFF64DA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9" name="Line 21">
              <a:extLst>
                <a:ext uri="{FF2B5EF4-FFF2-40B4-BE49-F238E27FC236}">
                  <a16:creationId xmlns:a16="http://schemas.microsoft.com/office/drawing/2014/main" id="{52C78DB0-2515-7941-BD6A-2479F0A0CD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Line 22">
              <a:extLst>
                <a:ext uri="{FF2B5EF4-FFF2-40B4-BE49-F238E27FC236}">
                  <a16:creationId xmlns:a16="http://schemas.microsoft.com/office/drawing/2014/main" id="{7F070144-B8C6-2D49-ADD3-D8B0306819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1" name="Text Box 23">
            <a:extLst>
              <a:ext uri="{FF2B5EF4-FFF2-40B4-BE49-F238E27FC236}">
                <a16:creationId xmlns:a16="http://schemas.microsoft.com/office/drawing/2014/main" id="{C18E75B1-AFF0-FF45-B733-3DDF954C6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172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B050"/>
                </a:solidFill>
              </a:rPr>
              <a:t>m &lt;&lt; |U|</a:t>
            </a:r>
          </a:p>
        </p:txBody>
      </p:sp>
      <p:sp>
        <p:nvSpPr>
          <p:cNvPr id="26632" name="Oval 25">
            <a:extLst>
              <a:ext uri="{FF2B5EF4-FFF2-40B4-BE49-F238E27FC236}">
                <a16:creationId xmlns:a16="http://schemas.microsoft.com/office/drawing/2014/main" id="{810C1429-9468-5F4B-B96A-8318CCC72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0386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33" name="Oval 28">
            <a:extLst>
              <a:ext uri="{FF2B5EF4-FFF2-40B4-BE49-F238E27FC236}">
                <a16:creationId xmlns:a16="http://schemas.microsoft.com/office/drawing/2014/main" id="{730159AC-0ADA-FC40-ADD8-57366A639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148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34" name="Oval 33">
            <a:extLst>
              <a:ext uri="{FF2B5EF4-FFF2-40B4-BE49-F238E27FC236}">
                <a16:creationId xmlns:a16="http://schemas.microsoft.com/office/drawing/2014/main" id="{38C58E93-0F50-7941-BE4F-60CBFF1A1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9624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35" name="Text Box 34">
            <a:extLst>
              <a:ext uri="{FF2B5EF4-FFF2-40B4-BE49-F238E27FC236}">
                <a16:creationId xmlns:a16="http://schemas.microsoft.com/office/drawing/2014/main" id="{3C5E9D2E-A76E-4240-AC24-C278113A0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05400"/>
            <a:ext cx="35052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hash function, h: U </a:t>
            </a:r>
            <a:r>
              <a:rPr lang="en-US" altLang="en-US" sz="1800">
                <a:latin typeface="Wingdings" pitchFamily="2" charset="2"/>
                <a:sym typeface="Wingdings" pitchFamily="2" charset="2"/>
              </a:rPr>
              <a:t></a:t>
            </a:r>
            <a:r>
              <a:rPr lang="en-US" altLang="en-US" sz="1800"/>
              <a:t>m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221523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4B6907ED-5CE3-EA49-9074-0C8F5FD8B3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 function, </a:t>
            </a:r>
            <a:r>
              <a:rPr lang="en-US" altLang="en-US" i="1">
                <a:ea typeface="ＭＳ Ｐゴシック" panose="020B0600070205080204" pitchFamily="34" charset="-128"/>
              </a:rPr>
              <a:t>h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7015F9CE-1B44-D640-8E1C-09566CE102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A hash function is a function that maps the universe of keys to a restricted range (e.g., the size of an array)</a:t>
            </a:r>
          </a:p>
        </p:txBody>
      </p:sp>
      <p:sp>
        <p:nvSpPr>
          <p:cNvPr id="27651" name="Oval 4">
            <a:extLst>
              <a:ext uri="{FF2B5EF4-FFF2-40B4-BE49-F238E27FC236}">
                <a16:creationId xmlns:a16="http://schemas.microsoft.com/office/drawing/2014/main" id="{59B68A3C-D563-1D4B-97A9-CC62852EB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3200400" cy="19812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52" name="Text Box 5">
            <a:extLst>
              <a:ext uri="{FF2B5EF4-FFF2-40B4-BE49-F238E27FC236}">
                <a16:creationId xmlns:a16="http://schemas.microsoft.com/office/drawing/2014/main" id="{6D4ECEEB-B79C-324B-A9C6-7024A1516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528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7653" name="AutoShape 6">
            <a:extLst>
              <a:ext uri="{FF2B5EF4-FFF2-40B4-BE49-F238E27FC236}">
                <a16:creationId xmlns:a16="http://schemas.microsoft.com/office/drawing/2014/main" id="{1AFC2C31-D579-244F-8A99-F2D215116C7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29000" y="49530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27654" name="Group 7">
            <a:extLst>
              <a:ext uri="{FF2B5EF4-FFF2-40B4-BE49-F238E27FC236}">
                <a16:creationId xmlns:a16="http://schemas.microsoft.com/office/drawing/2014/main" id="{57030218-D15C-D14C-B750-42BC246784E6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248400"/>
            <a:ext cx="5715000" cy="381000"/>
            <a:chOff x="768" y="624"/>
            <a:chExt cx="3600" cy="240"/>
          </a:xfrm>
        </p:grpSpPr>
        <p:sp>
          <p:nvSpPr>
            <p:cNvPr id="27666" name="Rectangle 8">
              <a:extLst>
                <a:ext uri="{FF2B5EF4-FFF2-40B4-BE49-F238E27FC236}">
                  <a16:creationId xmlns:a16="http://schemas.microsoft.com/office/drawing/2014/main" id="{CAF6BE12-31D3-EE46-8A93-5B9826FB2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67" name="Line 9">
              <a:extLst>
                <a:ext uri="{FF2B5EF4-FFF2-40B4-BE49-F238E27FC236}">
                  <a16:creationId xmlns:a16="http://schemas.microsoft.com/office/drawing/2014/main" id="{4DD097C5-E05B-9941-8D4C-445427EA95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Line 10">
              <a:extLst>
                <a:ext uri="{FF2B5EF4-FFF2-40B4-BE49-F238E27FC236}">
                  <a16:creationId xmlns:a16="http://schemas.microsoft.com/office/drawing/2014/main" id="{BFC6339A-24F2-C447-876F-D070D7D2C8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Line 11">
              <a:extLst>
                <a:ext uri="{FF2B5EF4-FFF2-40B4-BE49-F238E27FC236}">
                  <a16:creationId xmlns:a16="http://schemas.microsoft.com/office/drawing/2014/main" id="{D44EEFBF-1ACD-7147-B05F-D23C327220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12">
              <a:extLst>
                <a:ext uri="{FF2B5EF4-FFF2-40B4-BE49-F238E27FC236}">
                  <a16:creationId xmlns:a16="http://schemas.microsoft.com/office/drawing/2014/main" id="{CAD41A66-FF62-BE49-B239-FE7EA6C9FE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13">
              <a:extLst>
                <a:ext uri="{FF2B5EF4-FFF2-40B4-BE49-F238E27FC236}">
                  <a16:creationId xmlns:a16="http://schemas.microsoft.com/office/drawing/2014/main" id="{6C24FB1D-1778-884D-B10D-318F1FE91A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14">
              <a:extLst>
                <a:ext uri="{FF2B5EF4-FFF2-40B4-BE49-F238E27FC236}">
                  <a16:creationId xmlns:a16="http://schemas.microsoft.com/office/drawing/2014/main" id="{D0907960-F4A1-F743-83B1-D56C520F78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15">
              <a:extLst>
                <a:ext uri="{FF2B5EF4-FFF2-40B4-BE49-F238E27FC236}">
                  <a16:creationId xmlns:a16="http://schemas.microsoft.com/office/drawing/2014/main" id="{C9F6688F-1AF5-B742-9C18-79A8728773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16">
              <a:extLst>
                <a:ext uri="{FF2B5EF4-FFF2-40B4-BE49-F238E27FC236}">
                  <a16:creationId xmlns:a16="http://schemas.microsoft.com/office/drawing/2014/main" id="{814251C6-21C0-DE43-831A-B3E07DD9FF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Line 17">
              <a:extLst>
                <a:ext uri="{FF2B5EF4-FFF2-40B4-BE49-F238E27FC236}">
                  <a16:creationId xmlns:a16="http://schemas.microsoft.com/office/drawing/2014/main" id="{9F222888-2F90-8D4E-A114-4A2C1444FA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18">
              <a:extLst>
                <a:ext uri="{FF2B5EF4-FFF2-40B4-BE49-F238E27FC236}">
                  <a16:creationId xmlns:a16="http://schemas.microsoft.com/office/drawing/2014/main" id="{1DAEFEEF-A29D-7A4B-A1EA-13C7E7F779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19">
              <a:extLst>
                <a:ext uri="{FF2B5EF4-FFF2-40B4-BE49-F238E27FC236}">
                  <a16:creationId xmlns:a16="http://schemas.microsoft.com/office/drawing/2014/main" id="{B7E3F9B5-8538-2049-B6AC-E883DAC21A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20">
              <a:extLst>
                <a:ext uri="{FF2B5EF4-FFF2-40B4-BE49-F238E27FC236}">
                  <a16:creationId xmlns:a16="http://schemas.microsoft.com/office/drawing/2014/main" id="{E6FFE2C7-F625-9348-BA7F-4B46575D2A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Line 21">
              <a:extLst>
                <a:ext uri="{FF2B5EF4-FFF2-40B4-BE49-F238E27FC236}">
                  <a16:creationId xmlns:a16="http://schemas.microsoft.com/office/drawing/2014/main" id="{CEC61025-E35A-1842-A744-E4E237E086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0" name="Line 22">
              <a:extLst>
                <a:ext uri="{FF2B5EF4-FFF2-40B4-BE49-F238E27FC236}">
                  <a16:creationId xmlns:a16="http://schemas.microsoft.com/office/drawing/2014/main" id="{E5C69C6F-11BE-DB42-85C1-C8DF8EDCA6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5" name="Text Box 23">
            <a:extLst>
              <a:ext uri="{FF2B5EF4-FFF2-40B4-BE49-F238E27FC236}">
                <a16:creationId xmlns:a16="http://schemas.microsoft.com/office/drawing/2014/main" id="{B1685622-913F-1144-9145-F7FBCAFBA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172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B050"/>
                </a:solidFill>
              </a:rPr>
              <a:t>m &lt;&lt; |U|</a:t>
            </a:r>
          </a:p>
        </p:txBody>
      </p:sp>
      <p:sp>
        <p:nvSpPr>
          <p:cNvPr id="27656" name="Oval 25">
            <a:extLst>
              <a:ext uri="{FF2B5EF4-FFF2-40B4-BE49-F238E27FC236}">
                <a16:creationId xmlns:a16="http://schemas.microsoft.com/office/drawing/2014/main" id="{E7193D86-10B4-794E-A2F8-E60700B53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0386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57" name="Line 26">
            <a:extLst>
              <a:ext uri="{FF2B5EF4-FFF2-40B4-BE49-F238E27FC236}">
                <a16:creationId xmlns:a16="http://schemas.microsoft.com/office/drawing/2014/main" id="{269C46D8-4B77-0B4A-B334-44032DA798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4343400"/>
            <a:ext cx="609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Rectangle 27">
            <a:extLst>
              <a:ext uri="{FF2B5EF4-FFF2-40B4-BE49-F238E27FC236}">
                <a16:creationId xmlns:a16="http://schemas.microsoft.com/office/drawing/2014/main" id="{42A80501-4B2B-7E42-BD1B-50A3DAF81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6248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59" name="Oval 28">
            <a:extLst>
              <a:ext uri="{FF2B5EF4-FFF2-40B4-BE49-F238E27FC236}">
                <a16:creationId xmlns:a16="http://schemas.microsoft.com/office/drawing/2014/main" id="{BBF6DDF3-B839-4649-AAE5-CD099C31D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148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60" name="Rectangle 29">
            <a:extLst>
              <a:ext uri="{FF2B5EF4-FFF2-40B4-BE49-F238E27FC236}">
                <a16:creationId xmlns:a16="http://schemas.microsoft.com/office/drawing/2014/main" id="{4BB898EA-63E1-5247-A3E9-69B80FD46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6248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61" name="Rectangle 30">
            <a:extLst>
              <a:ext uri="{FF2B5EF4-FFF2-40B4-BE49-F238E27FC236}">
                <a16:creationId xmlns:a16="http://schemas.microsoft.com/office/drawing/2014/main" id="{A11063D5-E57A-2F43-A92F-487F40FBF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6248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62" name="Line 31">
            <a:extLst>
              <a:ext uri="{FF2B5EF4-FFF2-40B4-BE49-F238E27FC236}">
                <a16:creationId xmlns:a16="http://schemas.microsoft.com/office/drawing/2014/main" id="{5F83058E-35A4-4E4B-A752-0A6055645C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4196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32">
            <a:extLst>
              <a:ext uri="{FF2B5EF4-FFF2-40B4-BE49-F238E27FC236}">
                <a16:creationId xmlns:a16="http://schemas.microsoft.com/office/drawing/2014/main" id="{2DC27311-F7C0-F844-9538-8352A65666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343400"/>
            <a:ext cx="533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Oval 33">
            <a:extLst>
              <a:ext uri="{FF2B5EF4-FFF2-40B4-BE49-F238E27FC236}">
                <a16:creationId xmlns:a16="http://schemas.microsoft.com/office/drawing/2014/main" id="{EA7CC3F6-977D-8F45-9789-3C3CD8CCA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9624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65" name="Text Box 34">
            <a:extLst>
              <a:ext uri="{FF2B5EF4-FFF2-40B4-BE49-F238E27FC236}">
                <a16:creationId xmlns:a16="http://schemas.microsoft.com/office/drawing/2014/main" id="{E33DEE77-ED0B-D948-926A-E112F1D98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05400"/>
            <a:ext cx="327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hash function, h: U </a:t>
            </a:r>
            <a:r>
              <a:rPr lang="en-US" altLang="en-US" sz="1800">
                <a:latin typeface="Wingdings" pitchFamily="2" charset="2"/>
                <a:sym typeface="Wingdings" pitchFamily="2" charset="2"/>
              </a:rPr>
              <a:t></a:t>
            </a:r>
            <a:r>
              <a:rPr lang="en-US" altLang="en-US" sz="180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36901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9756</TotalTime>
  <Words>2523</Words>
  <Application>Microsoft Macintosh PowerPoint</Application>
  <PresentationFormat>On-screen Show (4:3)</PresentationFormat>
  <Paragraphs>480</Paragraphs>
  <Slides>70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8" baseType="lpstr">
      <vt:lpstr>Arial</vt:lpstr>
      <vt:lpstr>Calibri</vt:lpstr>
      <vt:lpstr>Cambria Math</vt:lpstr>
      <vt:lpstr>Tw Cen MT</vt:lpstr>
      <vt:lpstr>Wingdings</vt:lpstr>
      <vt:lpstr>Wingdings 2</vt:lpstr>
      <vt:lpstr>Median</vt:lpstr>
      <vt:lpstr>Equation</vt:lpstr>
      <vt:lpstr>Hashtables 2</vt:lpstr>
      <vt:lpstr>Admin</vt:lpstr>
      <vt:lpstr>Sets</vt:lpstr>
      <vt:lpstr>Why not just arrays?</vt:lpstr>
      <vt:lpstr>Why not just arrays?</vt:lpstr>
      <vt:lpstr>Hashtables</vt:lpstr>
      <vt:lpstr>Hash function, h</vt:lpstr>
      <vt:lpstr>Hash function, h</vt:lpstr>
      <vt:lpstr>Hash function, h</vt:lpstr>
      <vt:lpstr>Collisions</vt:lpstr>
      <vt:lpstr>Collision resolution by chaining</vt:lpstr>
      <vt:lpstr>Collision resolution by chaining</vt:lpstr>
      <vt:lpstr>Collision resolution by chaining</vt:lpstr>
      <vt:lpstr>Running time?</vt:lpstr>
      <vt:lpstr>Running time?</vt:lpstr>
      <vt:lpstr>Length of the chain</vt:lpstr>
      <vt:lpstr>Length of the chain</vt:lpstr>
      <vt:lpstr>Length of the chain</vt:lpstr>
      <vt:lpstr>The load of a table/hashtable</vt:lpstr>
      <vt:lpstr>Average chain length</vt:lpstr>
      <vt:lpstr>containsKey average running time</vt:lpstr>
      <vt:lpstr>Hash functions</vt:lpstr>
      <vt:lpstr>Hash functions</vt:lpstr>
      <vt:lpstr>Division method</vt:lpstr>
      <vt:lpstr>Division method</vt:lpstr>
      <vt:lpstr>Division method</vt:lpstr>
      <vt:lpstr>Division method</vt:lpstr>
      <vt:lpstr>Division method</vt:lpstr>
      <vt:lpstr>Multiplication method</vt:lpstr>
      <vt:lpstr>Multiplication method</vt:lpstr>
      <vt:lpstr>Multiplication method</vt:lpstr>
      <vt:lpstr>Multiplication method</vt:lpstr>
      <vt:lpstr>Other hash functions</vt:lpstr>
      <vt:lpstr>Open addressing</vt:lpstr>
      <vt:lpstr>Hash functions with open addressing</vt:lpstr>
      <vt:lpstr>Hash functions with open addressing</vt:lpstr>
      <vt:lpstr>Probe sequence</vt:lpstr>
      <vt:lpstr>Probe sequence</vt:lpstr>
      <vt:lpstr>Probe sequence</vt:lpstr>
      <vt:lpstr>Probe sequence</vt:lpstr>
      <vt:lpstr>Probe sequence</vt:lpstr>
      <vt:lpstr>Open addressing: put</vt:lpstr>
      <vt:lpstr>Open addressing: put</vt:lpstr>
      <vt:lpstr>Open addressing: put</vt:lpstr>
      <vt:lpstr>Open addressing: put</vt:lpstr>
      <vt:lpstr>Open addressing: put</vt:lpstr>
      <vt:lpstr>Open addressing</vt:lpstr>
      <vt:lpstr>Open addressing: containsKey</vt:lpstr>
      <vt:lpstr>Open addressing: containsKey</vt:lpstr>
      <vt:lpstr>Open addressing: containsKey</vt:lpstr>
      <vt:lpstr>Open addressing: remove</vt:lpstr>
      <vt:lpstr>Probing schemes</vt:lpstr>
      <vt:lpstr>Linear probing: put</vt:lpstr>
      <vt:lpstr>Linear probing: put</vt:lpstr>
      <vt:lpstr>Linear probing: put</vt:lpstr>
      <vt:lpstr>Linear probing: put</vt:lpstr>
      <vt:lpstr>Linear probing: put</vt:lpstr>
      <vt:lpstr>Linear probing</vt:lpstr>
      <vt:lpstr>Quadratic probing</vt:lpstr>
      <vt:lpstr>Double hashing</vt:lpstr>
      <vt:lpstr>Running time of put and containsKey for open addressing</vt:lpstr>
      <vt:lpstr>Running time of put and containsKey for open addressing</vt:lpstr>
      <vt:lpstr>Running time of put and containsKey for open addressing</vt:lpstr>
      <vt:lpstr>Running time of put and containsKey for open addressing</vt:lpstr>
      <vt:lpstr>Running time of put and containsKey for open addressing</vt:lpstr>
      <vt:lpstr>Running time of put and containsKey for open addressing</vt:lpstr>
      <vt:lpstr>Running time of insert and search for open addressing</vt:lpstr>
      <vt:lpstr>Average number of probes</vt:lpstr>
      <vt:lpstr>How big should a hashtable be?</vt:lpstr>
      <vt:lpstr>To the code…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336</cp:revision>
  <cp:lastPrinted>2021-03-16T22:29:41Z</cp:lastPrinted>
  <dcterms:created xsi:type="dcterms:W3CDTF">2013-09-08T20:10:23Z</dcterms:created>
  <dcterms:modified xsi:type="dcterms:W3CDTF">2021-03-16T22:31:11Z</dcterms:modified>
</cp:coreProperties>
</file>