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84" r:id="rId3"/>
    <p:sldId id="411" r:id="rId4"/>
    <p:sldId id="386" r:id="rId5"/>
    <p:sldId id="352" r:id="rId6"/>
    <p:sldId id="353" r:id="rId7"/>
    <p:sldId id="354" r:id="rId8"/>
    <p:sldId id="355" r:id="rId9"/>
    <p:sldId id="356" r:id="rId10"/>
    <p:sldId id="359" r:id="rId11"/>
    <p:sldId id="360" r:id="rId12"/>
    <p:sldId id="387" r:id="rId13"/>
    <p:sldId id="361" r:id="rId14"/>
    <p:sldId id="391" r:id="rId15"/>
    <p:sldId id="392" r:id="rId16"/>
    <p:sldId id="394" r:id="rId17"/>
    <p:sldId id="395" r:id="rId18"/>
    <p:sldId id="396" r:id="rId19"/>
    <p:sldId id="397" r:id="rId20"/>
    <p:sldId id="398" r:id="rId21"/>
    <p:sldId id="455" r:id="rId22"/>
    <p:sldId id="402" r:id="rId23"/>
    <p:sldId id="403" r:id="rId24"/>
    <p:sldId id="404" r:id="rId25"/>
    <p:sldId id="405" r:id="rId26"/>
    <p:sldId id="408" r:id="rId27"/>
    <p:sldId id="409" r:id="rId28"/>
    <p:sldId id="410" r:id="rId29"/>
    <p:sldId id="362" r:id="rId30"/>
    <p:sldId id="363" r:id="rId31"/>
    <p:sldId id="389" r:id="rId32"/>
    <p:sldId id="364" r:id="rId33"/>
    <p:sldId id="365" r:id="rId34"/>
    <p:sldId id="366" r:id="rId35"/>
    <p:sldId id="367" r:id="rId36"/>
    <p:sldId id="368" r:id="rId37"/>
    <p:sldId id="369" r:id="rId38"/>
    <p:sldId id="390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45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5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10/3/22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s.pomona.edu/classes/cs54/examples/cs52machin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CS52 Machine: calling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54 – Fall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layout</a:t>
            </a:r>
          </a:p>
        </p:txBody>
      </p:sp>
      <p:sp>
        <p:nvSpPr>
          <p:cNvPr id="4" name="Rectangle 3"/>
          <p:cNvSpPr/>
          <p:nvPr/>
        </p:nvSpPr>
        <p:spPr>
          <a:xfrm>
            <a:off x="851109" y="1930335"/>
            <a:ext cx="3255223" cy="4278554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919" y="1703336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1109" y="1930335"/>
            <a:ext cx="3255223" cy="1018887"/>
          </a:xfrm>
          <a:prstGeom prst="rect">
            <a:avLst/>
          </a:prstGeom>
          <a:solidFill>
            <a:srgbClr val="008000">
              <a:alpha val="21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7334" y="2141557"/>
            <a:ext cx="958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851109" y="2949222"/>
            <a:ext cx="3255223" cy="1018887"/>
          </a:xfrm>
          <a:prstGeom prst="rect">
            <a:avLst/>
          </a:prstGeom>
          <a:solidFill>
            <a:srgbClr val="FF6600">
              <a:alpha val="21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7334" y="3134123"/>
            <a:ext cx="97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Heap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1109" y="5190002"/>
            <a:ext cx="3255223" cy="1018887"/>
          </a:xfrm>
          <a:prstGeom prst="rect">
            <a:avLst/>
          </a:prstGeom>
          <a:solidFill>
            <a:srgbClr val="0000FF">
              <a:alpha val="21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47334" y="5409689"/>
            <a:ext cx="962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Stack</a:t>
            </a: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V="1">
            <a:off x="2478721" y="4684889"/>
            <a:ext cx="0" cy="505113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78721" y="3968109"/>
            <a:ext cx="0" cy="505113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75666" y="3063801"/>
            <a:ext cx="376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dynamically allocated program data is stored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75666" y="5154895"/>
            <a:ext cx="3767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program/function execution information is stored, parameters, and local variables</a:t>
            </a:r>
          </a:p>
        </p:txBody>
      </p:sp>
    </p:spTree>
    <p:extLst>
      <p:ext uri="{BB962C8B-B14F-4D97-AF65-F5344CB8AC3E}">
        <p14:creationId xmlns:p14="http://schemas.microsoft.com/office/powerpoint/2010/main" val="83596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02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operations</a:t>
            </a:r>
          </a:p>
          <a:p>
            <a:pPr lvl="1"/>
            <a:r>
              <a:rPr lang="en-US" dirty="0"/>
              <a:t>push: add a value in the register to the top of the stack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pop: remove a value from the top of the stack and put it in the register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871" y="4205113"/>
            <a:ext cx="18331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For example:</a:t>
            </a:r>
          </a:p>
          <a:p>
            <a:r>
              <a:rPr lang="en-US" sz="2400" dirty="0"/>
              <a:t>  add r3 r0 8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psh</a:t>
            </a:r>
            <a:r>
              <a:rPr lang="en-US" sz="2400" dirty="0"/>
              <a:t> r3</a:t>
            </a:r>
          </a:p>
          <a:p>
            <a:r>
              <a:rPr lang="en-US" sz="2400" dirty="0"/>
              <a:t>  add r3 r0 0</a:t>
            </a:r>
          </a:p>
          <a:p>
            <a:r>
              <a:rPr lang="en-US" sz="2400" dirty="0"/>
              <a:t>  pop r3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sto</a:t>
            </a:r>
            <a:r>
              <a:rPr lang="en-US" sz="2400" dirty="0"/>
              <a:t> r3 r0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76112" y="4092222"/>
            <a:ext cx="782060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03889" y="5277555"/>
            <a:ext cx="3846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will be printed out?</a:t>
            </a:r>
          </a:p>
        </p:txBody>
      </p:sp>
    </p:spTree>
    <p:extLst>
      <p:ext uri="{BB962C8B-B14F-4D97-AF65-F5344CB8AC3E}">
        <p14:creationId xmlns:p14="http://schemas.microsoft.com/office/powerpoint/2010/main" val="7686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02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operations</a:t>
            </a:r>
          </a:p>
          <a:p>
            <a:pPr lvl="1"/>
            <a:r>
              <a:rPr lang="en-US" dirty="0"/>
              <a:t>push: add a value in the register to the top of the stack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pop: remove a value from the top of the stack and put it in the register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870" y="4205113"/>
            <a:ext cx="7744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For example:</a:t>
            </a:r>
          </a:p>
          <a:p>
            <a:r>
              <a:rPr lang="en-US" sz="2400" dirty="0"/>
              <a:t>  add r3 r0 8		; r3 = 8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psh</a:t>
            </a:r>
            <a:r>
              <a:rPr lang="en-US" sz="2400" dirty="0"/>
              <a:t> r3		; push r3 (8) onto the stack</a:t>
            </a:r>
          </a:p>
          <a:p>
            <a:r>
              <a:rPr lang="en-US" sz="2400" dirty="0"/>
              <a:t>  add r3 r0 0		; r3 = 0</a:t>
            </a:r>
          </a:p>
          <a:p>
            <a:r>
              <a:rPr lang="en-US" sz="2400" dirty="0"/>
              <a:t>  pop r3		; r3 get top value of stack (8)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sto</a:t>
            </a:r>
            <a:r>
              <a:rPr lang="en-US" sz="2400" dirty="0"/>
              <a:t> r3 r0		; </a:t>
            </a:r>
            <a:r>
              <a:rPr lang="en-US" sz="2400" dirty="0">
                <a:solidFill>
                  <a:srgbClr val="0000FF"/>
                </a:solidFill>
              </a:rPr>
              <a:t>print out 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76112" y="4092222"/>
            <a:ext cx="782060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2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1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unit for keeping track of a function call</a:t>
            </a:r>
          </a:p>
          <a:p>
            <a:pPr>
              <a:buFontTx/>
              <a:buChar char="-"/>
            </a:pPr>
            <a:r>
              <a:rPr lang="en-US" dirty="0"/>
              <a:t>return address (where to go when we’re done executing)</a:t>
            </a:r>
          </a:p>
          <a:p>
            <a:pPr>
              <a:buFontTx/>
              <a:buChar char="-"/>
            </a:pPr>
            <a:r>
              <a:rPr lang="en-US" dirty="0"/>
              <a:t>parameters</a:t>
            </a:r>
          </a:p>
          <a:p>
            <a:pPr>
              <a:buFontTx/>
              <a:buChar char="-"/>
            </a:pPr>
            <a:r>
              <a:rPr lang="en-US" dirty="0"/>
              <a:t>local variables</a:t>
            </a:r>
          </a:p>
        </p:txBody>
      </p:sp>
    </p:spTree>
    <p:extLst>
      <p:ext uri="{BB962C8B-B14F-4D97-AF65-F5344CB8AC3E}">
        <p14:creationId xmlns:p14="http://schemas.microsoft.com/office/powerpoint/2010/main" val="29465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1000" y="3476387"/>
            <a:ext cx="203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sum 2?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4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 sum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332" y="3830008"/>
            <a:ext cx="5235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When you call a function a new stack frame is created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return address (where should we go when the function finishes)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parameters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any local variables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" y="1714500"/>
            <a:ext cx="3455811" cy="596900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</p:spTree>
    <p:extLst>
      <p:ext uri="{BB962C8B-B14F-4D97-AF65-F5344CB8AC3E}">
        <p14:creationId xmlns:p14="http://schemas.microsoft.com/office/powerpoint/2010/main" val="92787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BABA"/>
                </a:solidFill>
              </a:rPr>
              <a:t>- sum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" y="1975556"/>
            <a:ext cx="3455811" cy="335844"/>
          </a:xfrm>
          <a:prstGeom prst="rect">
            <a:avLst/>
          </a:prstGeom>
          <a:solidFill>
            <a:srgbClr val="FF00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6472" y="1933223"/>
            <a:ext cx="3825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evaluate this?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</p:spTree>
    <p:extLst>
      <p:ext uri="{BB962C8B-B14F-4D97-AF65-F5344CB8AC3E}">
        <p14:creationId xmlns:p14="http://schemas.microsoft.com/office/powerpoint/2010/main" val="1752241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BABA"/>
                </a:solidFill>
              </a:rPr>
              <a:t>- sum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3111" y="1975556"/>
            <a:ext cx="1411110" cy="335844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472" y="1933223"/>
            <a:ext cx="395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Make another function call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</p:spTree>
    <p:extLst>
      <p:ext uri="{BB962C8B-B14F-4D97-AF65-F5344CB8AC3E}">
        <p14:creationId xmlns:p14="http://schemas.microsoft.com/office/powerpoint/2010/main" val="307386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1" y="1714500"/>
            <a:ext cx="3455810" cy="596900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1</a:t>
            </a:r>
          </a:p>
          <a:p>
            <a:r>
              <a:rPr lang="en-US" sz="2000" dirty="0"/>
              <a:t>return: sum (2</a:t>
            </a:r>
            <a:r>
              <a:rPr lang="en-US" sz="2000" baseline="30000" dirty="0"/>
              <a:t>nd</a:t>
            </a:r>
            <a:r>
              <a:rPr lang="en-US" sz="2000" dirty="0"/>
              <a:t> line)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2361" y="2560612"/>
            <a:ext cx="3825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evaluate this?</a:t>
            </a:r>
          </a:p>
        </p:txBody>
      </p:sp>
    </p:spTree>
    <p:extLst>
      <p:ext uri="{BB962C8B-B14F-4D97-AF65-F5344CB8AC3E}">
        <p14:creationId xmlns:p14="http://schemas.microsoft.com/office/powerpoint/2010/main" val="2160034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16667" y="1961444"/>
            <a:ext cx="1467554" cy="34995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1</a:t>
            </a:r>
          </a:p>
          <a:p>
            <a:r>
              <a:rPr lang="en-US" sz="2000" dirty="0"/>
              <a:t>return: sum (2</a:t>
            </a:r>
            <a:r>
              <a:rPr lang="en-US" sz="2000" baseline="30000" dirty="0"/>
              <a:t>nd</a:t>
            </a:r>
            <a:r>
              <a:rPr lang="en-US" sz="2000" dirty="0"/>
              <a:t> line)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40755" y="2822222"/>
            <a:ext cx="395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Make another function call</a:t>
            </a:r>
          </a:p>
        </p:txBody>
      </p:sp>
    </p:spTree>
    <p:extLst>
      <p:ext uri="{BB962C8B-B14F-4D97-AF65-F5344CB8AC3E}">
        <p14:creationId xmlns:p14="http://schemas.microsoft.com/office/powerpoint/2010/main" val="393785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700867"/>
            <a:ext cx="853135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https://cs.pomona.edu/classes/cs54/examples/cs52machine/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502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4388" y="2329779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0</a:t>
            </a:r>
          </a:p>
          <a:p>
            <a:r>
              <a:rPr lang="en-US" sz="2000" dirty="0"/>
              <a:t>return: sum (2</a:t>
            </a:r>
            <a:r>
              <a:rPr lang="en-US" sz="2000" baseline="30000" dirty="0"/>
              <a:t>nd</a:t>
            </a:r>
            <a:r>
              <a:rPr lang="en-US" sz="2000" dirty="0"/>
              <a:t> line)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7695" y="2691174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1</a:t>
            </a:r>
          </a:p>
          <a:p>
            <a:r>
              <a:rPr lang="en-US" sz="2000" dirty="0"/>
              <a:t>return: sum (2</a:t>
            </a:r>
            <a:r>
              <a:rPr lang="en-US" sz="2000" baseline="30000" dirty="0"/>
              <a:t>nd</a:t>
            </a:r>
            <a:r>
              <a:rPr lang="en-US" sz="2000" dirty="0"/>
              <a:t> line)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14723" y="3712078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4890" y="4783667"/>
            <a:ext cx="366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When a function finishes:</a:t>
            </a:r>
          </a:p>
          <a:p>
            <a:r>
              <a:rPr lang="en-US" sz="2000" dirty="0">
                <a:solidFill>
                  <a:srgbClr val="0000FF"/>
                </a:solidFill>
              </a:rPr>
              <a:t>return to where it was called from (return address)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2648" y="1679223"/>
            <a:ext cx="1264130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22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4388" y="2329779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0</a:t>
            </a:r>
          </a:p>
          <a:p>
            <a:r>
              <a:rPr lang="en-US" sz="2000" dirty="0"/>
              <a:t>return: sum (2</a:t>
            </a:r>
            <a:r>
              <a:rPr lang="en-US" sz="2000" baseline="30000" dirty="0"/>
              <a:t>nd</a:t>
            </a:r>
            <a:r>
              <a:rPr lang="en-US" sz="2000" dirty="0"/>
              <a:t> line)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7695" y="2691174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1</a:t>
            </a:r>
          </a:p>
          <a:p>
            <a:r>
              <a:rPr lang="en-US" sz="2000" dirty="0"/>
              <a:t>return: sum (2</a:t>
            </a:r>
            <a:r>
              <a:rPr lang="en-US" sz="2000" baseline="30000" dirty="0"/>
              <a:t>nd</a:t>
            </a:r>
            <a:r>
              <a:rPr lang="en-US" sz="2000" dirty="0"/>
              <a:t> line)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2648" y="1679223"/>
            <a:ext cx="1264130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348" y="4096619"/>
            <a:ext cx="3668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When a function finishes: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return to where it was called from (return address)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substitute the function call with the return value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pop the stack frame off the stack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033889" y="3152839"/>
            <a:ext cx="3090333" cy="175938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48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76956" y="2174558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348" y="4096619"/>
            <a:ext cx="3668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When a function finishes: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return to where it was called from (return address)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substitute the function call with the return value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pop the stack frame off the stack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4971" y="3217936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1</a:t>
            </a:r>
          </a:p>
          <a:p>
            <a:r>
              <a:rPr lang="en-US" sz="2000" dirty="0"/>
              <a:t>return: sum (2</a:t>
            </a:r>
            <a:r>
              <a:rPr lang="en-US" sz="2000" baseline="30000" dirty="0"/>
              <a:t>nd</a:t>
            </a:r>
            <a:r>
              <a:rPr lang="en-US" sz="2000" dirty="0"/>
              <a:t> line)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1</a:t>
            </a:r>
          </a:p>
        </p:txBody>
      </p:sp>
    </p:spTree>
    <p:extLst>
      <p:ext uri="{BB962C8B-B14F-4D97-AF65-F5344CB8AC3E}">
        <p14:creationId xmlns:p14="http://schemas.microsoft.com/office/powerpoint/2010/main" val="25052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6956" y="2174558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348" y="4096619"/>
            <a:ext cx="3668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When a function finishes: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return to where it was called from (return address)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substitute the function call with the return value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pop the stack frame off the stack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820333" y="2174559"/>
            <a:ext cx="4318000" cy="1922060"/>
          </a:xfrm>
          <a:prstGeom prst="straightConnector1">
            <a:avLst/>
          </a:prstGeom>
          <a:ln w="2857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4387" y="3612293"/>
            <a:ext cx="228294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1</a:t>
            </a:r>
          </a:p>
          <a:p>
            <a:r>
              <a:rPr lang="en-US" sz="2000" dirty="0"/>
              <a:t>return: sum (2</a:t>
            </a:r>
            <a:r>
              <a:rPr lang="en-US" sz="2000" baseline="30000" dirty="0"/>
              <a:t>nd</a:t>
            </a:r>
            <a:r>
              <a:rPr lang="en-US" sz="2000" dirty="0"/>
              <a:t> line)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7694" y="3973688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1</a:t>
            </a:r>
          </a:p>
        </p:txBody>
      </p:sp>
    </p:spTree>
    <p:extLst>
      <p:ext uri="{BB962C8B-B14F-4D97-AF65-F5344CB8AC3E}">
        <p14:creationId xmlns:p14="http://schemas.microsoft.com/office/powerpoint/2010/main" val="1645065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6956" y="2174558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348" y="4096619"/>
            <a:ext cx="3668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When a function finishes: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return to where it was called from (return address)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substitute the function call with the return value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pop the stack frame off the stack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4971" y="3217936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6956" y="2174558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348" y="4096619"/>
            <a:ext cx="3668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When a function finishes: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return to where it was called from (return address)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substitute the function call with the return value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pop the stack frame off the stack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820333" y="2174559"/>
            <a:ext cx="4318000" cy="3086063"/>
          </a:xfrm>
          <a:prstGeom prst="straightConnector1">
            <a:avLst/>
          </a:prstGeom>
          <a:ln w="2857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89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14388" y="4912227"/>
            <a:ext cx="228294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sum:</a:t>
            </a:r>
          </a:p>
          <a:p>
            <a:r>
              <a:rPr lang="en-US" sz="2000" dirty="0"/>
              <a:t>x = 2</a:t>
            </a:r>
          </a:p>
          <a:p>
            <a:r>
              <a:rPr lang="en-US" sz="2000" dirty="0"/>
              <a:t>return: shell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2822222"/>
            <a:ext cx="12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sum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7694" y="5260622"/>
            <a:ext cx="88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6956" y="217455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820333" y="2174559"/>
            <a:ext cx="4318000" cy="3086063"/>
          </a:xfrm>
          <a:prstGeom prst="straightConnector1">
            <a:avLst/>
          </a:prstGeom>
          <a:ln w="2857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44999" y="3062111"/>
            <a:ext cx="312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do we return to?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70168" y="5552954"/>
            <a:ext cx="1421582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4760E-8CA8-194A-BC97-EFC93B11C0D9}"/>
              </a:ext>
            </a:extLst>
          </p:cNvPr>
          <p:cNvSpPr txBox="1"/>
          <p:nvPr/>
        </p:nvSpPr>
        <p:spPr>
          <a:xfrm>
            <a:off x="1525650" y="218117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94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234" y="6152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14388" y="6124220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7444" y="2822222"/>
            <a:ext cx="2132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 sum 2</a:t>
            </a:r>
          </a:p>
          <a:p>
            <a:r>
              <a:rPr lang="en-US" sz="2800" dirty="0" err="1"/>
              <a:t>val</a:t>
            </a:r>
            <a:r>
              <a:rPr lang="en-US" sz="2800" dirty="0"/>
              <a:t> it = 3 : </a:t>
            </a:r>
            <a:r>
              <a:rPr lang="en-US" sz="2800" dirty="0" err="1"/>
              <a:t>int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" y="1714500"/>
            <a:ext cx="3327400" cy="635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2647" y="1991113"/>
            <a:ext cx="2843163" cy="338666"/>
          </a:xfrm>
          <a:prstGeom prst="rect">
            <a:avLst/>
          </a:prstGeom>
          <a:solidFill>
            <a:srgbClr val="FF6600">
              <a:alpha val="28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45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calls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8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high-level languages the stack is managed for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assembly </a:t>
            </a:r>
            <a:r>
              <a:rPr lang="en-US" b="1" dirty="0"/>
              <a:t>we will manage the stack!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6246" y="547511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50400" y="5446887"/>
            <a:ext cx="2282944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323" y="3852333"/>
            <a:ext cx="3512609" cy="2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61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CS52 function call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r1 is reserved for the stack pointer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r2 contains the return address (a memory address in the code portion of where we should come back to when the function is done)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r3 contains the first parameter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additional parameters go on the stack (more on this)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result should go in r3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6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CS52 machine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45221" y="2712961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090" y="2111689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3176666"/>
            <a:ext cx="2240131" cy="159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61" y="2767444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609" y="2877513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5045" y="495148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5667" y="494866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6289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2555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3177" y="494302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8332" y="5625075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20" name="Right Arrow 19"/>
          <p:cNvSpPr/>
          <p:nvPr/>
        </p:nvSpPr>
        <p:spPr>
          <a:xfrm rot="19453970">
            <a:off x="2480917" y="4731023"/>
            <a:ext cx="1828136" cy="386203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92958" y="2808549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57728" y="2795667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92958" y="3525394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57728" y="3512512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18359" y="4255483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83129" y="4242601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33529" y="4909097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98299" y="4896215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58930" y="5639186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23700" y="562630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9671" y="2504516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counter</a:t>
            </a:r>
          </a:p>
          <a:p>
            <a:r>
              <a:rPr lang="en-US" dirty="0"/>
              <a:t>(location in memory of the next</a:t>
            </a:r>
          </a:p>
          <a:p>
            <a:r>
              <a:rPr lang="en-US" dirty="0"/>
              <a:t> instruction in memory)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13782" y="3541918"/>
            <a:ext cx="282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holds the value 0 (read only)</a:t>
            </a:r>
          </a:p>
        </p:txBody>
      </p:sp>
      <p:sp>
        <p:nvSpPr>
          <p:cNvPr id="36" name="Right Brace 35"/>
          <p:cNvSpPr/>
          <p:nvPr/>
        </p:nvSpPr>
        <p:spPr>
          <a:xfrm>
            <a:off x="5799671" y="4233175"/>
            <a:ext cx="578551" cy="182008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89889" y="470506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general purpose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read/write</a:t>
            </a:r>
          </a:p>
        </p:txBody>
      </p:sp>
    </p:spTree>
    <p:extLst>
      <p:ext uri="{BB962C8B-B14F-4D97-AF65-F5344CB8AC3E}">
        <p14:creationId xmlns:p14="http://schemas.microsoft.com/office/powerpoint/2010/main" val="830869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Structure of a single parameter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600200"/>
            <a:ext cx="8855907" cy="232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fname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psh</a:t>
            </a:r>
            <a:r>
              <a:rPr lang="en-US" sz="1800" dirty="0">
                <a:latin typeface="Courier New"/>
                <a:cs typeface="Courier New"/>
              </a:rPr>
              <a:t> r2			; save return address on stack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...			; do work using r3 as argument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			; put result in r3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pop r2			; restore return address from stack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jmp</a:t>
            </a:r>
            <a:r>
              <a:rPr lang="en-US" sz="1800" dirty="0">
                <a:latin typeface="Courier New"/>
                <a:cs typeface="Courier New"/>
              </a:rPr>
              <a:t> r2			; return to caller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445" y="4727223"/>
            <a:ext cx="63914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conventions: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r2 has the return address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argument is in r3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r1 is off-limits since it’s used for the stack pointer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return value goes in r3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459" y="4078111"/>
            <a:ext cx="37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you think </a:t>
            </a:r>
            <a:r>
              <a:rPr lang="en-US" sz="2400" dirty="0" err="1"/>
              <a:t>jmp</a:t>
            </a:r>
            <a:r>
              <a:rPr lang="en-US" sz="2400" dirty="0">
                <a:solidFill>
                  <a:srgbClr val="FF0000"/>
                </a:solidFill>
              </a:rPr>
              <a:t> does?</a:t>
            </a:r>
          </a:p>
        </p:txBody>
      </p:sp>
    </p:spTree>
    <p:extLst>
      <p:ext uri="{BB962C8B-B14F-4D97-AF65-F5344CB8AC3E}">
        <p14:creationId xmlns:p14="http://schemas.microsoft.com/office/powerpoint/2010/main" val="17568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Structure of a single parameter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600200"/>
            <a:ext cx="8855907" cy="232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fname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psh</a:t>
            </a:r>
            <a:r>
              <a:rPr lang="en-US" sz="1800" dirty="0">
                <a:latin typeface="Courier New"/>
                <a:cs typeface="Courier New"/>
              </a:rPr>
              <a:t> r2			; save return address on stack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...			; do work using r3 as argument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			; put result in r3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pop r2			; restore return address from stack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jmp</a:t>
            </a:r>
            <a:r>
              <a:rPr lang="en-US" sz="1800" dirty="0">
                <a:latin typeface="Courier New"/>
                <a:cs typeface="Courier New"/>
              </a:rPr>
              <a:t> r2			; return to caller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349" y="3894667"/>
            <a:ext cx="4166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“Jumps” to the line of code at r2</a:t>
            </a:r>
          </a:p>
          <a:p>
            <a:r>
              <a:rPr lang="en-US" sz="2400" dirty="0">
                <a:solidFill>
                  <a:srgbClr val="0000FF"/>
                </a:solidFill>
              </a:rPr>
              <a:t>Really: sets </a:t>
            </a:r>
            <a:r>
              <a:rPr lang="en-US" sz="2400" dirty="0" err="1">
                <a:solidFill>
                  <a:srgbClr val="0000FF"/>
                </a:solidFill>
              </a:rPr>
              <a:t>ic</a:t>
            </a:r>
            <a:r>
              <a:rPr lang="en-US" sz="2400" dirty="0">
                <a:solidFill>
                  <a:srgbClr val="0000FF"/>
                </a:solidFill>
              </a:rPr>
              <a:t> = r2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445" y="4727223"/>
            <a:ext cx="63914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conventions: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r2 has the return address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argument is in r3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r1 is off-limits since it’s used for the stack pointer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return value goes in r3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4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61639" y="1727200"/>
            <a:ext cx="8993971" cy="4622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         ; get input from user for input parameter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  ; call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         ; write result,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r>
              <a:rPr lang="en-US" dirty="0">
                <a:latin typeface="Courier New"/>
                <a:cs typeface="Courier New"/>
              </a:rPr>
              <a:t>               ;    and halt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            ; save the return address on the stack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       ; add 1 to the input parameter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           ; get the return address from stack     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            ; go back to where we were called from</a:t>
            </a:r>
          </a:p>
        </p:txBody>
      </p:sp>
    </p:spTree>
    <p:extLst>
      <p:ext uri="{BB962C8B-B14F-4D97-AF65-F5344CB8AC3E}">
        <p14:creationId xmlns:p14="http://schemas.microsoft.com/office/powerpoint/2010/main" val="3381293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083630"/>
              </p:ext>
            </p:extLst>
          </p:nvPr>
        </p:nvGraphicFramePr>
        <p:xfrm>
          <a:off x="4967111" y="1727200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436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92016"/>
              </p:ext>
            </p:extLst>
          </p:nvPr>
        </p:nvGraphicFramePr>
        <p:xfrm>
          <a:off x="4967111" y="1727200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172720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32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02708"/>
              </p:ext>
            </p:extLst>
          </p:nvPr>
        </p:nvGraphicFramePr>
        <p:xfrm>
          <a:off x="4967111" y="1727200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172720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1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764482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2350911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3285444"/>
            <a:ext cx="489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lcw</a:t>
            </a:r>
            <a:r>
              <a:rPr lang="en-US" sz="2400" dirty="0">
                <a:solidFill>
                  <a:srgbClr val="FF6600"/>
                </a:solidFill>
              </a:rPr>
              <a:t>: put the memory address of the label into the register</a:t>
            </a:r>
          </a:p>
        </p:txBody>
      </p:sp>
    </p:spTree>
    <p:extLst>
      <p:ext uri="{BB962C8B-B14F-4D97-AF65-F5344CB8AC3E}">
        <p14:creationId xmlns:p14="http://schemas.microsoft.com/office/powerpoint/2010/main" val="3885098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63060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increment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2350911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0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8950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increment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2726266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69445" y="2878669"/>
            <a:ext cx="1128888" cy="11994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947335" y="3087512"/>
            <a:ext cx="1541216" cy="13433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88551" y="3429002"/>
            <a:ext cx="56554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cal</a:t>
            </a:r>
            <a:r>
              <a:rPr lang="en-US" sz="2400" dirty="0">
                <a:solidFill>
                  <a:srgbClr val="FF6600"/>
                </a:solidFill>
              </a:rPr>
              <a:t>: call a function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which function to call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where should the return address go</a:t>
            </a:r>
          </a:p>
        </p:txBody>
      </p:sp>
    </p:spTree>
    <p:extLst>
      <p:ext uri="{BB962C8B-B14F-4D97-AF65-F5344CB8AC3E}">
        <p14:creationId xmlns:p14="http://schemas.microsoft.com/office/powerpoint/2010/main" val="1368793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34722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increment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2726266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88551" y="3429002"/>
            <a:ext cx="5655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cal</a:t>
            </a:r>
            <a:r>
              <a:rPr lang="en-US" sz="2400" dirty="0">
                <a:solidFill>
                  <a:srgbClr val="FF66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6600"/>
                </a:solidFill>
              </a:rPr>
              <a:t>Go to instruction address in r2 (2</a:t>
            </a:r>
            <a:r>
              <a:rPr lang="en-US" sz="2400" baseline="30000" dirty="0">
                <a:solidFill>
                  <a:srgbClr val="FF6600"/>
                </a:solidFill>
              </a:rPr>
              <a:t>nd</a:t>
            </a:r>
            <a:r>
              <a:rPr lang="en-US" sz="2400" dirty="0">
                <a:solidFill>
                  <a:srgbClr val="FF6600"/>
                </a:solidFill>
              </a:rPr>
              <a:t> r2)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6600"/>
                </a:solidFill>
              </a:rPr>
              <a:t>Save current </a:t>
            </a:r>
            <a:r>
              <a:rPr lang="en-US" sz="2400" dirty="0" err="1">
                <a:solidFill>
                  <a:srgbClr val="FF6600"/>
                </a:solidFill>
              </a:rPr>
              <a:t>ic</a:t>
            </a:r>
            <a:r>
              <a:rPr lang="en-US" sz="2400" dirty="0">
                <a:solidFill>
                  <a:srgbClr val="FF6600"/>
                </a:solidFill>
              </a:rPr>
              <a:t> into r2 (i.e. the address of the </a:t>
            </a:r>
            <a:r>
              <a:rPr lang="en-US" sz="2400" i="1" dirty="0">
                <a:solidFill>
                  <a:srgbClr val="FF6600"/>
                </a:solidFill>
              </a:rPr>
              <a:t>next</a:t>
            </a:r>
            <a:r>
              <a:rPr lang="en-US" sz="2400" dirty="0">
                <a:solidFill>
                  <a:srgbClr val="FF6600"/>
                </a:solidFill>
              </a:rPr>
              <a:t> instruction that would have been executed)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69444" y="2878667"/>
            <a:ext cx="5503334" cy="10301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947334" y="3087511"/>
            <a:ext cx="4397138" cy="1244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9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CS52 machine execution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3" y="2607733"/>
            <a:ext cx="8635426" cy="2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32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36613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loc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4697442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8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99843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loc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 err="1"/>
                        <a:t>sto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4697442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1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43009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loc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 err="1"/>
                        <a:t>sto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00FF"/>
                  </a:solidFill>
                </a:rPr>
                <a:t>sp</a:t>
              </a:r>
              <a:r>
                <a:rPr lang="en-US" sz="2400" dirty="0">
                  <a:solidFill>
                    <a:srgbClr val="0000FF"/>
                  </a:solidFill>
                </a:rPr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4697442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loc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 err="1">
                <a:solidFill>
                  <a:srgbClr val="0000FF"/>
                </a:solidFill>
              </a:rPr>
              <a:t>sto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21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28509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loc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 err="1"/>
                        <a:t>sto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04327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loc</a:t>
            </a:r>
            <a:r>
              <a:rPr lang="en-US" sz="2400" dirty="0"/>
              <a:t>: </a:t>
            </a:r>
            <a:r>
              <a:rPr lang="en-US" sz="2400" dirty="0" err="1"/>
              <a:t>sto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9585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87952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loc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 err="1"/>
                        <a:t>sto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04327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loc</a:t>
            </a:r>
            <a:r>
              <a:rPr lang="en-US" sz="2400" dirty="0"/>
              <a:t>: </a:t>
            </a:r>
            <a:r>
              <a:rPr lang="en-US" sz="2400" dirty="0" err="1"/>
              <a:t>sto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354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9510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loc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 err="1"/>
                        <a:t>sto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39040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loc</a:t>
            </a:r>
            <a:r>
              <a:rPr lang="en-US" sz="2400" dirty="0"/>
              <a:t>: </a:t>
            </a:r>
            <a:r>
              <a:rPr lang="en-US" sz="2400" dirty="0" err="1"/>
              <a:t>sto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6236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76279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loc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39040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9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16715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71256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3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28866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334189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48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18836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334189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9384" y="3703137"/>
            <a:ext cx="121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11 </a:t>
            </a:r>
            <a:r>
              <a:rPr lang="en-US" sz="3600" dirty="0">
                <a:solidFill>
                  <a:srgbClr val="0000FF"/>
                </a:solidFill>
                <a:sym typeface="Wingdings"/>
              </a:rPr>
              <a:t>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1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structure of CS52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855907" cy="3944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; great comments at the top!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instruction1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instruction2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...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label1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instruction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instruction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label2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...	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hlt</a:t>
            </a:r>
            <a:r>
              <a:rPr lang="en-US" sz="1800" dirty="0">
                <a:latin typeface="Courier New"/>
                <a:cs typeface="Courier New"/>
              </a:rPr>
              <a:t>						 </a:t>
            </a:r>
          </a:p>
        </p:txBody>
      </p:sp>
      <p:sp>
        <p:nvSpPr>
          <p:cNvPr id="5" name="Left Brace 4"/>
          <p:cNvSpPr/>
          <p:nvPr/>
        </p:nvSpPr>
        <p:spPr>
          <a:xfrm rot="16200000">
            <a:off x="592667" y="5487944"/>
            <a:ext cx="254000" cy="762000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889" y="5995944"/>
            <a:ext cx="458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whitespace before operations/instructions</a:t>
            </a:r>
          </a:p>
          <a:p>
            <a:r>
              <a:rPr lang="en-US" sz="2000" dirty="0"/>
              <a:t>- labels go here</a:t>
            </a:r>
          </a:p>
        </p:txBody>
      </p:sp>
    </p:spTree>
    <p:extLst>
      <p:ext uri="{BB962C8B-B14F-4D97-AF65-F5344CB8AC3E}">
        <p14:creationId xmlns:p14="http://schemas.microsoft.com/office/powerpoint/2010/main" val="35248270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loa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lcw</a:t>
            </a:r>
            <a:r>
              <a:rPr lang="en-US" dirty="0">
                <a:latin typeface="Courier New"/>
                <a:cs typeface="Courier New"/>
              </a:rPr>
              <a:t> r2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cal</a:t>
            </a:r>
            <a:r>
              <a:rPr lang="en-US" dirty="0">
                <a:latin typeface="Courier New"/>
                <a:cs typeface="Courier New"/>
              </a:rPr>
              <a:t> 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sto</a:t>
            </a:r>
            <a:r>
              <a:rPr lang="en-US" dirty="0">
                <a:latin typeface="Courier New"/>
                <a:cs typeface="Courier New"/>
              </a:rPr>
              <a:t> r3 r0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psh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add 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pop r2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>
                <a:latin typeface="Courier New"/>
                <a:cs typeface="Courier New"/>
              </a:rPr>
              <a:t>jmp</a:t>
            </a:r>
            <a:r>
              <a:rPr lang="en-US" dirty="0">
                <a:latin typeface="Courier New"/>
                <a:cs typeface="Courier New"/>
              </a:rPr>
              <a:t> r2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13912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Stack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</a:t>
              </a:r>
              <a:r>
                <a:rPr lang="en-US" sz="2400" dirty="0"/>
                <a:t> (r1)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3703137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9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the simulator!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1423"/>
            <a:ext cx="9144000" cy="288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223" y="6194777"/>
            <a:ext cx="269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increment.a52 code</a:t>
            </a:r>
          </a:p>
        </p:txBody>
      </p:sp>
    </p:spTree>
    <p:extLst>
      <p:ext uri="{BB962C8B-B14F-4D97-AF65-F5344CB8AC3E}">
        <p14:creationId xmlns:p14="http://schemas.microsoft.com/office/powerpoint/2010/main" val="398267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BD29-331F-4948-99DB-C948A510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1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D95B-DB83-B747-B4A7-04647B7251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Mean: 39 (88.7%)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Quartile 1: 42 (95.5%)</a:t>
            </a:r>
          </a:p>
          <a:p>
            <a:pPr marL="0" indent="0">
              <a:buNone/>
            </a:pPr>
            <a:r>
              <a:rPr lang="en-US" dirty="0"/>
              <a:t>Quartile 2: 40.3 (91%)</a:t>
            </a:r>
          </a:p>
          <a:p>
            <a:pPr marL="0" indent="0">
              <a:buNone/>
            </a:pPr>
            <a:r>
              <a:rPr lang="en-US" dirty="0"/>
              <a:t>Quartile 3: 38.1 (87%)</a:t>
            </a:r>
          </a:p>
        </p:txBody>
      </p:sp>
    </p:spTree>
    <p:extLst>
      <p:ext uri="{BB962C8B-B14F-4D97-AF65-F5344CB8AC3E}">
        <p14:creationId xmlns:p14="http://schemas.microsoft.com/office/powerpoint/2010/main" val="408202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CS52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max_simple.a52</a:t>
            </a:r>
          </a:p>
          <a:p>
            <a:pPr>
              <a:buFontTx/>
              <a:buChar char="-"/>
            </a:pPr>
            <a:r>
              <a:rPr lang="en-US" dirty="0"/>
              <a:t>Get two values from the user</a:t>
            </a:r>
          </a:p>
          <a:p>
            <a:pPr>
              <a:buFontTx/>
              <a:buChar char="-"/>
            </a:pPr>
            <a:r>
              <a:rPr lang="en-US" dirty="0"/>
              <a:t>Compare them</a:t>
            </a:r>
          </a:p>
          <a:p>
            <a:pPr>
              <a:buFontTx/>
              <a:buChar char="-"/>
            </a:pPr>
            <a:r>
              <a:rPr lang="en-US" dirty="0"/>
              <a:t>Use a branch to distinguish between the two cases</a:t>
            </a:r>
          </a:p>
          <a:p>
            <a:pPr lvl="1">
              <a:buFontTx/>
              <a:buChar char="-"/>
            </a:pPr>
            <a:r>
              <a:rPr lang="en-US" dirty="0"/>
              <a:t>Goal is to get largest value in r3</a:t>
            </a:r>
          </a:p>
          <a:p>
            <a:pPr>
              <a:buFontTx/>
              <a:buChar char="-"/>
            </a:pPr>
            <a:r>
              <a:rPr lang="en-US" dirty="0"/>
              <a:t>print largest value</a:t>
            </a:r>
          </a:p>
        </p:txBody>
      </p:sp>
    </p:spTree>
    <p:extLst>
      <p:ext uri="{BB962C8B-B14F-4D97-AF65-F5344CB8AC3E}">
        <p14:creationId xmlns:p14="http://schemas.microsoft.com/office/powerpoint/2010/main" val="147863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4566130" cy="4961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bge</a:t>
            </a:r>
            <a:r>
              <a:rPr lang="en-US" sz="1800" dirty="0">
                <a:latin typeface="Courier New"/>
                <a:cs typeface="Courier New"/>
              </a:rPr>
              <a:t> r3 r0 </a:t>
            </a:r>
            <a:r>
              <a:rPr lang="en-US" sz="1800" dirty="0" err="1">
                <a:latin typeface="Courier New"/>
                <a:cs typeface="Courier New"/>
              </a:rPr>
              <a:t>elif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add r2 r0 -1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brs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elif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beq</a:t>
            </a:r>
            <a:r>
              <a:rPr lang="en-US" sz="1800" dirty="0">
                <a:latin typeface="Courier New"/>
                <a:cs typeface="Courier New"/>
              </a:rPr>
              <a:t> r3 r0 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add r2 r0 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brs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add r2 r0 0</a:t>
            </a: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sto</a:t>
            </a:r>
            <a:r>
              <a:rPr lang="en-US" sz="1800" dirty="0">
                <a:latin typeface="Courier New"/>
                <a:cs typeface="Courier New"/>
              </a:rPr>
              <a:t> r2 r0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hlt</a:t>
            </a:r>
            <a:r>
              <a:rPr lang="en-US" sz="1800" dirty="0">
                <a:latin typeface="Courier New"/>
                <a:cs typeface="Courier New"/>
              </a:rPr>
              <a:t>	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		 </a:t>
            </a:r>
          </a:p>
        </p:txBody>
      </p:sp>
    </p:spTree>
    <p:extLst>
      <p:ext uri="{BB962C8B-B14F-4D97-AF65-F5344CB8AC3E}">
        <p14:creationId xmlns:p14="http://schemas.microsoft.com/office/powerpoint/2010/main" val="67375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7179" y="1783645"/>
            <a:ext cx="23442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if( r3 &lt; 0 ){</a:t>
            </a:r>
          </a:p>
          <a:p>
            <a:r>
              <a:rPr lang="en-US" sz="2400" dirty="0"/>
              <a:t>  r2 = -1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}else if( r3 != 0 ){</a:t>
            </a:r>
          </a:p>
          <a:p>
            <a:r>
              <a:rPr lang="en-US" sz="2400" dirty="0"/>
              <a:t>  r2 = 1</a:t>
            </a:r>
          </a:p>
          <a:p>
            <a:endParaRPr lang="en-US" sz="2400" dirty="0"/>
          </a:p>
          <a:p>
            <a:r>
              <a:rPr lang="en-US" sz="2400" dirty="0"/>
              <a:t>}else{</a:t>
            </a:r>
          </a:p>
          <a:p>
            <a:r>
              <a:rPr lang="en-US" sz="2400" dirty="0"/>
              <a:t>  r2 = 0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8759" y="1797756"/>
            <a:ext cx="8277352" cy="49614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	bge r3 r0 elif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	add r2 r0 -1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	brs endif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elif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	beq r3 r0 else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	add r2 r0 1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	brs endif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else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	add r2 r0 0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endif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	sto r2 r0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	hlt			</a:t>
            </a:r>
          </a:p>
          <a:p>
            <a:pPr marL="0" indent="0">
              <a:buFont typeface="Wingdings"/>
              <a:buNone/>
            </a:pPr>
            <a:r>
              <a:rPr lang="en-US" sz="1800">
                <a:latin typeface="Courier New"/>
                <a:cs typeface="Courier New"/>
              </a:rPr>
              <a:t>			 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2733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277352" cy="4961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bge</a:t>
            </a:r>
            <a:r>
              <a:rPr lang="en-US" sz="1800" dirty="0">
                <a:latin typeface="Courier New"/>
                <a:cs typeface="Courier New"/>
              </a:rPr>
              <a:t> r3 r0 </a:t>
            </a:r>
            <a:r>
              <a:rPr lang="en-US" sz="1800" dirty="0" err="1">
                <a:latin typeface="Courier New"/>
                <a:cs typeface="Courier New"/>
              </a:rPr>
              <a:t>elif</a:t>
            </a:r>
            <a:r>
              <a:rPr lang="en-US" sz="1800" dirty="0">
                <a:latin typeface="Courier New"/>
                <a:cs typeface="Courier New"/>
              </a:rPr>
              <a:t>	; if r3 &gt;= 0 go to </a:t>
            </a:r>
            <a:r>
              <a:rPr lang="en-US" sz="1800" dirty="0" err="1">
                <a:latin typeface="Courier New"/>
                <a:cs typeface="Courier New"/>
              </a:rPr>
              <a:t>elif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add r2 r0 -1		; r3 &lt; 0: r2 = -1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brs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endif</a:t>
            </a:r>
            <a:r>
              <a:rPr lang="en-US" sz="1800" dirty="0">
                <a:latin typeface="Courier New"/>
                <a:cs typeface="Courier New"/>
              </a:rPr>
              <a:t>		; jump to end of if/</a:t>
            </a:r>
            <a:r>
              <a:rPr lang="en-US" sz="1800" dirty="0" err="1">
                <a:latin typeface="Courier New"/>
                <a:cs typeface="Courier New"/>
              </a:rPr>
              <a:t>elif</a:t>
            </a:r>
            <a:r>
              <a:rPr lang="en-US" sz="1800" dirty="0">
                <a:latin typeface="Courier New"/>
                <a:cs typeface="Courier New"/>
              </a:rPr>
              <a:t>/else</a:t>
            </a: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elif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beq</a:t>
            </a:r>
            <a:r>
              <a:rPr lang="en-US" sz="1800" dirty="0">
                <a:latin typeface="Courier New"/>
                <a:cs typeface="Courier New"/>
              </a:rPr>
              <a:t> r3 r0 else	; if r3 = 0 go to 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add r2 r0 1		; r3 &gt; 0: r2 = 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brs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endif</a:t>
            </a:r>
            <a:r>
              <a:rPr lang="en-US" sz="1800" dirty="0">
                <a:latin typeface="Courier New"/>
                <a:cs typeface="Courier New"/>
              </a:rPr>
              <a:t>		; jump to end of if/</a:t>
            </a:r>
            <a:r>
              <a:rPr lang="en-US" sz="1800" dirty="0" err="1">
                <a:latin typeface="Courier New"/>
                <a:cs typeface="Courier New"/>
              </a:rPr>
              <a:t>elif</a:t>
            </a:r>
            <a:r>
              <a:rPr lang="en-US" sz="1800" dirty="0">
                <a:latin typeface="Courier New"/>
                <a:cs typeface="Courier New"/>
              </a:rPr>
              <a:t>/else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add r2 r0 0		; r3 = 0: r2 = 0</a:t>
            </a: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sto</a:t>
            </a:r>
            <a:r>
              <a:rPr lang="en-US" sz="1800" dirty="0">
                <a:latin typeface="Courier New"/>
                <a:cs typeface="Courier New"/>
              </a:rPr>
              <a:t> r2 r0		; print out r2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hlt</a:t>
            </a:r>
            <a:r>
              <a:rPr lang="en-US" sz="1800" dirty="0">
                <a:latin typeface="Courier New"/>
                <a:cs typeface="Courier New"/>
              </a:rPr>
              <a:t>						 </a:t>
            </a:r>
          </a:p>
        </p:txBody>
      </p:sp>
    </p:spTree>
    <p:extLst>
      <p:ext uri="{BB962C8B-B14F-4D97-AF65-F5344CB8AC3E}">
        <p14:creationId xmlns:p14="http://schemas.microsoft.com/office/powerpoint/2010/main" val="1544821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13894</TotalTime>
  <Words>2550</Words>
  <Application>Microsoft Macintosh PowerPoint</Application>
  <PresentationFormat>On-screen Show (4:3)</PresentationFormat>
  <Paragraphs>721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Calibri</vt:lpstr>
      <vt:lpstr>Courier New</vt:lpstr>
      <vt:lpstr>Tw Cen MT</vt:lpstr>
      <vt:lpstr>Wingdings</vt:lpstr>
      <vt:lpstr>Wingdings 2</vt:lpstr>
      <vt:lpstr>Median</vt:lpstr>
      <vt:lpstr>CS52 Machine: calling functions</vt:lpstr>
      <vt:lpstr>Examples from this lecture</vt:lpstr>
      <vt:lpstr>CS52 machine</vt:lpstr>
      <vt:lpstr>CS52 machine execution</vt:lpstr>
      <vt:lpstr>Basic structure of CS52 program</vt:lpstr>
      <vt:lpstr>More CS52 examples</vt:lpstr>
      <vt:lpstr>What does this code do?</vt:lpstr>
      <vt:lpstr>What does this code do?</vt:lpstr>
      <vt:lpstr>What does this code do?</vt:lpstr>
      <vt:lpstr>Memory layout</vt:lpstr>
      <vt:lpstr>Stacks</vt:lpstr>
      <vt:lpstr>Stacks</vt:lpstr>
      <vt:lpstr>Stack frame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Function calls in assembly</vt:lpstr>
      <vt:lpstr>CS52 function call conventions</vt:lpstr>
      <vt:lpstr>Structure of a single parameter function</vt:lpstr>
      <vt:lpstr>Structure of a single parameter function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To the simulator!</vt:lpstr>
      <vt:lpstr>Midterm 1 stats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2329</cp:revision>
  <cp:lastPrinted>2013-09-17T22:01:58Z</cp:lastPrinted>
  <dcterms:created xsi:type="dcterms:W3CDTF">2013-09-08T20:10:23Z</dcterms:created>
  <dcterms:modified xsi:type="dcterms:W3CDTF">2022-10-03T23:46:27Z</dcterms:modified>
</cp:coreProperties>
</file>