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0"/>
  </p:notesMasterIdLst>
  <p:handoutMasterIdLst>
    <p:handoutMasterId r:id="rId51"/>
  </p:handoutMasterIdLst>
  <p:sldIdLst>
    <p:sldId id="256" r:id="rId2"/>
    <p:sldId id="508" r:id="rId3"/>
    <p:sldId id="620" r:id="rId4"/>
    <p:sldId id="628" r:id="rId5"/>
    <p:sldId id="526" r:id="rId6"/>
    <p:sldId id="546" r:id="rId7"/>
    <p:sldId id="587" r:id="rId8"/>
    <p:sldId id="588" r:id="rId9"/>
    <p:sldId id="589" r:id="rId10"/>
    <p:sldId id="577" r:id="rId11"/>
    <p:sldId id="578" r:id="rId12"/>
    <p:sldId id="579" r:id="rId13"/>
    <p:sldId id="580" r:id="rId14"/>
    <p:sldId id="581" r:id="rId15"/>
    <p:sldId id="586" r:id="rId16"/>
    <p:sldId id="585" r:id="rId17"/>
    <p:sldId id="631" r:id="rId18"/>
    <p:sldId id="630" r:id="rId19"/>
    <p:sldId id="591" r:id="rId20"/>
    <p:sldId id="590" r:id="rId21"/>
    <p:sldId id="595" r:id="rId22"/>
    <p:sldId id="596" r:id="rId23"/>
    <p:sldId id="597" r:id="rId24"/>
    <p:sldId id="598" r:id="rId25"/>
    <p:sldId id="599" r:id="rId26"/>
    <p:sldId id="601" r:id="rId27"/>
    <p:sldId id="600" r:id="rId28"/>
    <p:sldId id="606" r:id="rId29"/>
    <p:sldId id="607" r:id="rId30"/>
    <p:sldId id="608" r:id="rId31"/>
    <p:sldId id="605" r:id="rId32"/>
    <p:sldId id="609" r:id="rId33"/>
    <p:sldId id="610" r:id="rId34"/>
    <p:sldId id="611" r:id="rId35"/>
    <p:sldId id="593" r:id="rId36"/>
    <p:sldId id="612" r:id="rId37"/>
    <p:sldId id="613" r:id="rId38"/>
    <p:sldId id="614" r:id="rId39"/>
    <p:sldId id="615" r:id="rId40"/>
    <p:sldId id="616" r:id="rId41"/>
    <p:sldId id="617" r:id="rId42"/>
    <p:sldId id="621" r:id="rId43"/>
    <p:sldId id="623" r:id="rId44"/>
    <p:sldId id="624" r:id="rId45"/>
    <p:sldId id="625" r:id="rId46"/>
    <p:sldId id="626" r:id="rId47"/>
    <p:sldId id="627" r:id="rId48"/>
    <p:sldId id="583" r:id="rId4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clrMru>
    <a:srgbClr val="B8A8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517" autoAdjust="0"/>
    <p:restoredTop sz="88639" autoAdjust="0"/>
  </p:normalViewPr>
  <p:slideViewPr>
    <p:cSldViewPr snapToObjects="1">
      <p:cViewPr varScale="1">
        <p:scale>
          <a:sx n="113" d="100"/>
          <a:sy n="113" d="100"/>
        </p:scale>
        <p:origin x="1512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notesMaster" Target="notesMasters/notesMaster1.xml"/><Relationship Id="rId55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FEA8CC-ED10-6C4B-A27F-337266596776}" type="datetimeFigureOut">
              <a:rPr lang="en-US" smtClean="0"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760157-9BA7-1C49-B285-EFD360B822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201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00213A-4496-8E41-939D-6D779164903A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3E9A50-EED1-FA4E-868B-D30F9FDBA6F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46324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6FE768-D535-DB4F-A86D-18423950C428}" type="datetimeFigureOut">
              <a:rPr lang="en-US" smtClean="0"/>
              <a:pPr/>
              <a:t>10/12/22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0076733-97FC-644E-9C9E-BE83813A8A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9.png"/><Relationship Id="rId4" Type="http://schemas.openxmlformats.org/officeDocument/2006/relationships/image" Target="../media/image5.png"/></Relationships>
</file>

<file path=ppt/slides/_rels/slide46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4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Encryption Take 2:</a:t>
            </a:r>
            <a:br>
              <a:rPr lang="en-US" dirty="0"/>
            </a:br>
            <a:r>
              <a:rPr lang="en-US" dirty="0"/>
              <a:t>Practical details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David Kauchak</a:t>
            </a:r>
          </a:p>
          <a:p>
            <a:r>
              <a:rPr lang="en-US" dirty="0"/>
              <a:t>CS54 – 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q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 = </a:t>
            </a:r>
            <a:r>
              <a:rPr lang="en-US" sz="2400" dirty="0" err="1"/>
              <a:t>pq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-1)</a:t>
            </a:r>
          </a:p>
          <a:p>
            <a:r>
              <a:rPr lang="en-US" sz="2400" dirty="0">
                <a:solidFill>
                  <a:srgbClr val="FF6600"/>
                </a:solidFill>
              </a:rPr>
              <a:t>d</a:t>
            </a:r>
            <a:r>
              <a:rPr lang="en-US" sz="2400" dirty="0"/>
              <a:t>:   0 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</a:t>
            </a:r>
            <a:r>
              <a:rPr lang="en-US" sz="2400" dirty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 key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(d, 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(e, 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Assuming you can’t break the encryption itself (i.e. you cannot decrypt an encrypted message without the private key)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else might you try and figure out the encrypted message? </a:t>
            </a:r>
          </a:p>
        </p:txBody>
      </p:sp>
    </p:spTree>
    <p:extLst>
      <p:ext uri="{BB962C8B-B14F-4D97-AF65-F5344CB8AC3E}">
        <p14:creationId xmlns:p14="http://schemas.microsoft.com/office/powerpoint/2010/main" val="41437036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q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 = </a:t>
            </a:r>
            <a:r>
              <a:rPr lang="en-US" sz="2400" dirty="0" err="1"/>
              <a:t>pq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-1)</a:t>
            </a:r>
          </a:p>
          <a:p>
            <a:r>
              <a:rPr lang="en-US" sz="2400" dirty="0">
                <a:solidFill>
                  <a:srgbClr val="FF6600"/>
                </a:solidFill>
              </a:rPr>
              <a:t>d</a:t>
            </a:r>
            <a:r>
              <a:rPr lang="en-US" sz="2400" dirty="0"/>
              <a:t>:   0 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</a:t>
            </a:r>
            <a:r>
              <a:rPr lang="en-US" sz="2400" dirty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 key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(d, 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(e, 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Assuming you can’t break the encryption itself (i.e. you cannot decrypt an encrypted message without the private key)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Idea 2: Try and figure out the private key!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How would you do this?</a:t>
            </a:r>
          </a:p>
        </p:txBody>
      </p:sp>
    </p:spTree>
    <p:extLst>
      <p:ext uri="{BB962C8B-B14F-4D97-AF65-F5344CB8AC3E}">
        <p14:creationId xmlns:p14="http://schemas.microsoft.com/office/powerpoint/2010/main" val="33797498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q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 = </a:t>
            </a:r>
            <a:r>
              <a:rPr lang="en-US" sz="2400" dirty="0" err="1"/>
              <a:t>pq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-1)</a:t>
            </a:r>
          </a:p>
          <a:p>
            <a:r>
              <a:rPr lang="en-US" sz="2400" dirty="0">
                <a:solidFill>
                  <a:srgbClr val="FF6600"/>
                </a:solidFill>
              </a:rPr>
              <a:t>d</a:t>
            </a:r>
            <a:r>
              <a:rPr lang="en-US" sz="2400" dirty="0"/>
              <a:t>:   0 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</a:t>
            </a:r>
            <a:r>
              <a:rPr lang="en-US" sz="2400" dirty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 key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(d, 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(e, 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78657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Already know e and n.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If we could figure out p and q, then we could figure out the rest (i.e. d)!</a:t>
            </a:r>
          </a:p>
        </p:txBody>
      </p:sp>
    </p:spTree>
    <p:extLst>
      <p:ext uri="{BB962C8B-B14F-4D97-AF65-F5344CB8AC3E}">
        <p14:creationId xmlns:p14="http://schemas.microsoft.com/office/powerpoint/2010/main" val="51975426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q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 = </a:t>
            </a:r>
            <a:r>
              <a:rPr lang="en-US" sz="2400" dirty="0" err="1"/>
              <a:t>pq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-1)</a:t>
            </a:r>
          </a:p>
          <a:p>
            <a:r>
              <a:rPr lang="en-US" sz="2400" dirty="0">
                <a:solidFill>
                  <a:srgbClr val="FF6600"/>
                </a:solidFill>
              </a:rPr>
              <a:t>d</a:t>
            </a:r>
            <a:r>
              <a:rPr lang="en-US" sz="2400" dirty="0"/>
              <a:t>:   0 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</a:t>
            </a:r>
            <a:r>
              <a:rPr lang="en-US" sz="2400" dirty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 key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(d, 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(e, 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00" y="4391525"/>
            <a:ext cx="85025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would you do figure out p and q?</a:t>
            </a:r>
          </a:p>
        </p:txBody>
      </p:sp>
    </p:spTree>
    <p:extLst>
      <p:ext uri="{BB962C8B-B14F-4D97-AF65-F5344CB8AC3E}">
        <p14:creationId xmlns:p14="http://schemas.microsoft.com/office/powerpoint/2010/main" val="40696156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q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 = </a:t>
            </a:r>
            <a:r>
              <a:rPr lang="en-US" sz="2400" dirty="0" err="1"/>
              <a:t>pq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-1)</a:t>
            </a:r>
          </a:p>
          <a:p>
            <a:r>
              <a:rPr lang="en-US" sz="2400" dirty="0">
                <a:solidFill>
                  <a:srgbClr val="FF6600"/>
                </a:solidFill>
              </a:rPr>
              <a:t>d</a:t>
            </a:r>
            <a:r>
              <a:rPr lang="en-US" sz="2400" dirty="0"/>
              <a:t>:   0 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</a:t>
            </a:r>
            <a:r>
              <a:rPr lang="en-US" sz="2400" dirty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 key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(d, 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(e, 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For every prime p (2, 3, 5,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If n mod p = 0 then q = n / p 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3763706" y="4361919"/>
            <a:ext cx="337579" cy="131179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833434" y="5363229"/>
            <a:ext cx="467850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Why do we know that this </a:t>
            </a:r>
            <a:r>
              <a:rPr lang="en-US" sz="2000" i="1" dirty="0">
                <a:solidFill>
                  <a:srgbClr val="FF0000"/>
                </a:solidFill>
              </a:rPr>
              <a:t>must</a:t>
            </a:r>
            <a:r>
              <a:rPr lang="en-US" sz="2000" dirty="0">
                <a:solidFill>
                  <a:srgbClr val="FF0000"/>
                </a:solidFill>
              </a:rPr>
              <a:t> be p and q?</a:t>
            </a:r>
          </a:p>
        </p:txBody>
      </p:sp>
    </p:spTree>
    <p:extLst>
      <p:ext uri="{BB962C8B-B14F-4D97-AF65-F5344CB8AC3E}">
        <p14:creationId xmlns:p14="http://schemas.microsoft.com/office/powerpoint/2010/main" val="976511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q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 = </a:t>
            </a:r>
            <a:r>
              <a:rPr lang="en-US" sz="2400" dirty="0" err="1"/>
              <a:t>pq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-1)</a:t>
            </a:r>
          </a:p>
          <a:p>
            <a:r>
              <a:rPr lang="en-US" sz="2400" dirty="0">
                <a:solidFill>
                  <a:srgbClr val="FF6600"/>
                </a:solidFill>
              </a:rPr>
              <a:t>d</a:t>
            </a:r>
            <a:r>
              <a:rPr lang="en-US" sz="2400" dirty="0"/>
              <a:t>:   0 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</a:t>
            </a:r>
            <a:r>
              <a:rPr lang="en-US" sz="2400" dirty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 key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(d, 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(e, 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For every prime p (2, 3, 5,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If n mod p = 0 then q = n / p </a:t>
            </a:r>
          </a:p>
        </p:txBody>
      </p:sp>
      <p:sp>
        <p:nvSpPr>
          <p:cNvPr id="12" name="Left Brace 11"/>
          <p:cNvSpPr/>
          <p:nvPr/>
        </p:nvSpPr>
        <p:spPr>
          <a:xfrm rot="16200000">
            <a:off x="3763706" y="4356915"/>
            <a:ext cx="337579" cy="1311790"/>
          </a:xfrm>
          <a:prstGeom prst="leftBrac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91491" y="5363228"/>
            <a:ext cx="5990509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Since p and q are both prime, there are no other numbers that divide them evenly, therefore no other numbers divide n evenly</a:t>
            </a:r>
          </a:p>
        </p:txBody>
      </p:sp>
    </p:spTree>
    <p:extLst>
      <p:ext uri="{BB962C8B-B14F-4D97-AF65-F5344CB8AC3E}">
        <p14:creationId xmlns:p14="http://schemas.microsoft.com/office/powerpoint/2010/main" val="18754076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q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 = </a:t>
            </a:r>
            <a:r>
              <a:rPr lang="en-US" sz="2400" dirty="0" err="1"/>
              <a:t>pq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-1)</a:t>
            </a:r>
          </a:p>
          <a:p>
            <a:r>
              <a:rPr lang="en-US" sz="2400" dirty="0">
                <a:solidFill>
                  <a:srgbClr val="FF6600"/>
                </a:solidFill>
              </a:rPr>
              <a:t>d</a:t>
            </a:r>
            <a:r>
              <a:rPr lang="en-US" sz="2400" dirty="0"/>
              <a:t>:   0 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</a:t>
            </a:r>
            <a:r>
              <a:rPr lang="en-US" sz="2400" dirty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 key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(d, 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(e, 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For </a:t>
            </a:r>
            <a:r>
              <a:rPr lang="en-US" sz="2400" i="1" dirty="0">
                <a:solidFill>
                  <a:srgbClr val="FF6600"/>
                </a:solidFill>
              </a:rPr>
              <a:t>every number </a:t>
            </a:r>
            <a:r>
              <a:rPr lang="en-US" sz="2400" dirty="0">
                <a:solidFill>
                  <a:srgbClr val="0000FF"/>
                </a:solidFill>
              </a:rPr>
              <a:t>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If n mod p = 0 then q = n / p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85800" y="5352872"/>
            <a:ext cx="6629400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long does this take?</a:t>
            </a:r>
          </a:p>
          <a:p>
            <a:r>
              <a:rPr lang="en-US" sz="2400" dirty="0">
                <a:solidFill>
                  <a:srgbClr val="FF0000"/>
                </a:solidFill>
              </a:rPr>
              <a:t>I.e. how many p do we need to check in the worst case assuming n has k bits?</a:t>
            </a:r>
          </a:p>
        </p:txBody>
      </p:sp>
    </p:spTree>
    <p:extLst>
      <p:ext uri="{BB962C8B-B14F-4D97-AF65-F5344CB8AC3E}">
        <p14:creationId xmlns:p14="http://schemas.microsoft.com/office/powerpoint/2010/main" val="722952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q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 = </a:t>
            </a:r>
            <a:r>
              <a:rPr lang="en-US" sz="2400" dirty="0" err="1"/>
              <a:t>pq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-1)</a:t>
            </a:r>
          </a:p>
          <a:p>
            <a:r>
              <a:rPr lang="en-US" sz="2400" dirty="0">
                <a:solidFill>
                  <a:srgbClr val="FF6600"/>
                </a:solidFill>
              </a:rPr>
              <a:t>d</a:t>
            </a:r>
            <a:r>
              <a:rPr lang="en-US" sz="2400" dirty="0"/>
              <a:t>:   0 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</a:t>
            </a:r>
            <a:r>
              <a:rPr lang="en-US" sz="2400" dirty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 key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(d, 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(e, 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00" y="4122003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For every number 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FF6600"/>
                </a:solidFill>
              </a:rPr>
              <a:t>If n mod p = 0 then q = n / p 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01752" y="4998184"/>
            <a:ext cx="801800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p is at most k bits</a:t>
            </a: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With k bits we can represent numbers up to 2</a:t>
            </a:r>
            <a:r>
              <a:rPr lang="en-US" sz="2000" baseline="30000" dirty="0">
                <a:solidFill>
                  <a:srgbClr val="0000FF"/>
                </a:solidFill>
              </a:rPr>
              <a:t>k</a:t>
            </a:r>
            <a:endParaRPr lang="en-US" sz="2000" dirty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If we assumed that p was picked randomly from these numbers, then on average we’d have to check 2</a:t>
            </a:r>
            <a:r>
              <a:rPr lang="en-US" sz="2000" baseline="30000" dirty="0">
                <a:solidFill>
                  <a:srgbClr val="0000FF"/>
                </a:solidFill>
              </a:rPr>
              <a:t>k-1</a:t>
            </a:r>
            <a:r>
              <a:rPr lang="en-US" sz="2000" dirty="0">
                <a:solidFill>
                  <a:srgbClr val="0000FF"/>
                </a:solidFill>
              </a:rPr>
              <a:t> numbers (half of them)</a:t>
            </a:r>
            <a:endParaRPr lang="en-US" sz="2000" baseline="30000" dirty="0">
              <a:solidFill>
                <a:srgbClr val="0000FF"/>
              </a:solidFill>
            </a:endParaRPr>
          </a:p>
          <a:p>
            <a:pPr marL="342900" indent="-342900">
              <a:buFontTx/>
              <a:buChar char="-"/>
            </a:pPr>
            <a:r>
              <a:rPr lang="en-US" sz="2000" dirty="0">
                <a:solidFill>
                  <a:srgbClr val="0000FF"/>
                </a:solidFill>
              </a:rPr>
              <a:t>For large k (e.g. 1024) this is a very big number!</a:t>
            </a:r>
          </a:p>
        </p:txBody>
      </p:sp>
    </p:spTree>
    <p:extLst>
      <p:ext uri="{BB962C8B-B14F-4D97-AF65-F5344CB8AC3E}">
        <p14:creationId xmlns:p14="http://schemas.microsoft.com/office/powerpoint/2010/main" val="153890592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Security of RSA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45447" y="1600200"/>
            <a:ext cx="2198038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6600"/>
                </a:solidFill>
              </a:rPr>
              <a:t>p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q</a:t>
            </a:r>
            <a:r>
              <a:rPr lang="en-US" sz="2400" dirty="0"/>
              <a:t>: prime number</a:t>
            </a:r>
          </a:p>
          <a:p>
            <a:r>
              <a:rPr lang="en-US" sz="2400" dirty="0">
                <a:solidFill>
                  <a:srgbClr val="FF6600"/>
                </a:solidFill>
              </a:rPr>
              <a:t>n</a:t>
            </a:r>
            <a:r>
              <a:rPr lang="en-US" sz="2400" dirty="0"/>
              <a:t>  = </a:t>
            </a:r>
            <a:r>
              <a:rPr lang="en-US" sz="2400" dirty="0" err="1"/>
              <a:t>pq</a:t>
            </a: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3777221" y="1586805"/>
            <a:ext cx="4542532" cy="1200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</a:t>
            </a:r>
            <a:r>
              <a:rPr lang="en-US" sz="2400" dirty="0"/>
              <a:t> = (</a:t>
            </a:r>
            <a:r>
              <a:rPr lang="en-US" sz="2400" i="1" dirty="0"/>
              <a:t>p</a:t>
            </a:r>
            <a:r>
              <a:rPr lang="en-US" sz="2400" dirty="0"/>
              <a:t>-1)(</a:t>
            </a:r>
            <a:r>
              <a:rPr lang="en-US" sz="2400" i="1" dirty="0"/>
              <a:t>q</a:t>
            </a:r>
            <a:r>
              <a:rPr lang="en-US" sz="2400" dirty="0"/>
              <a:t>-1)</a:t>
            </a:r>
          </a:p>
          <a:p>
            <a:r>
              <a:rPr lang="en-US" sz="2400" dirty="0">
                <a:solidFill>
                  <a:srgbClr val="FF6600"/>
                </a:solidFill>
              </a:rPr>
              <a:t>d</a:t>
            </a:r>
            <a:r>
              <a:rPr lang="en-US" sz="2400" dirty="0"/>
              <a:t>:   0 &lt; d &lt; n and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i="1" dirty="0" err="1"/>
              <a:t>d</a:t>
            </a:r>
            <a:r>
              <a:rPr lang="en-US" sz="2400" dirty="0" err="1"/>
              <a:t>,</a:t>
            </a:r>
            <a:r>
              <a:rPr lang="en-US" sz="2400" i="1" dirty="0" err="1"/>
              <a:t>ϕ</a:t>
            </a:r>
            <a:r>
              <a:rPr lang="en-US" sz="2400" i="1" dirty="0"/>
              <a:t>(n)) = 1</a:t>
            </a:r>
          </a:p>
          <a:p>
            <a:r>
              <a:rPr lang="en-US" sz="2400" dirty="0">
                <a:solidFill>
                  <a:srgbClr val="FF6600"/>
                </a:solidFill>
              </a:rPr>
              <a:t>e</a:t>
            </a:r>
            <a:r>
              <a:rPr lang="en-US" sz="2400" dirty="0"/>
              <a:t>:   </a:t>
            </a:r>
            <a:r>
              <a:rPr lang="en-US" sz="2400" i="1" dirty="0"/>
              <a:t>de</a:t>
            </a:r>
            <a:r>
              <a:rPr lang="en-US" sz="2400" dirty="0"/>
              <a:t> mod </a:t>
            </a:r>
            <a:r>
              <a:rPr lang="en-US" sz="2400" i="1" dirty="0" err="1"/>
              <a:t>ϕ</a:t>
            </a:r>
            <a:r>
              <a:rPr lang="en-US" sz="2400" i="1" dirty="0"/>
              <a:t>(n) = 1</a:t>
            </a:r>
            <a:endParaRPr lang="en-US" sz="2400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301752" y="3886200"/>
            <a:ext cx="8537448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12648" y="3200400"/>
            <a:ext cx="15692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private key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47806" y="3203485"/>
            <a:ext cx="142148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public key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438400" y="3087469"/>
            <a:ext cx="101642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FF0000"/>
                </a:solidFill>
              </a:rPr>
              <a:t>(d, n)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62600" y="3124200"/>
            <a:ext cx="978754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>
                <a:solidFill>
                  <a:srgbClr val="008000"/>
                </a:solidFill>
              </a:rPr>
              <a:t>(e, n)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40100" y="4114800"/>
            <a:ext cx="850258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For every number p (2, 3, 4, 5, 6, 7 …):</a:t>
            </a:r>
          </a:p>
          <a:p>
            <a:pPr marL="342900" indent="-342900">
              <a:buFontTx/>
              <a:buChar char="-"/>
            </a:pPr>
            <a:r>
              <a:rPr lang="en-US" sz="2400" dirty="0">
                <a:solidFill>
                  <a:srgbClr val="0000FF"/>
                </a:solidFill>
              </a:rPr>
              <a:t>If n mod p = 0 then q = n / p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48894" y="5168205"/>
            <a:ext cx="714730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Currently, there are no known “efficient” methods for factoring a number into it’s primes.</a:t>
            </a:r>
          </a:p>
          <a:p>
            <a:r>
              <a:rPr lang="en-US" sz="2800" b="1" dirty="0">
                <a:solidFill>
                  <a:srgbClr val="008000"/>
                </a:solidFill>
              </a:rPr>
              <a:t>This is the key to why RSA works! </a:t>
            </a:r>
          </a:p>
        </p:txBody>
      </p:sp>
    </p:spTree>
    <p:extLst>
      <p:ext uri="{BB962C8B-B14F-4D97-AF65-F5344CB8AC3E}">
        <p14:creationId xmlns:p14="http://schemas.microsoft.com/office/powerpoint/2010/main" val="39107393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Implementing RSA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762000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/>
              <a:t>Choose a bit-length </a:t>
            </a:r>
            <a:r>
              <a:rPr lang="en-US" i="1" dirty="0">
                <a:solidFill>
                  <a:srgbClr val="FF6600"/>
                </a:solidFill>
              </a:rPr>
              <a:t>k</a:t>
            </a: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2000" y="3272135"/>
            <a:ext cx="77621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For generating the keys, this is the only input the algorithm has</a:t>
            </a:r>
          </a:p>
        </p:txBody>
      </p:sp>
    </p:spTree>
    <p:extLst>
      <p:ext uri="{BB962C8B-B14F-4D97-AF65-F5344CB8AC3E}">
        <p14:creationId xmlns:p14="http://schemas.microsoft.com/office/powerpoint/2010/main" val="27805500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Assignment 4 graded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Assignment 6</a:t>
            </a:r>
          </a:p>
        </p:txBody>
      </p:sp>
    </p:spTree>
    <p:extLst>
      <p:ext uri="{BB962C8B-B14F-4D97-AF65-F5344CB8AC3E}">
        <p14:creationId xmlns:p14="http://schemas.microsoft.com/office/powerpoint/2010/main" val="23447521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RSA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Choose two primes </a:t>
            </a:r>
            <a:r>
              <a:rPr lang="en-US" i="1" dirty="0">
                <a:solidFill>
                  <a:srgbClr val="FF6600"/>
                </a:solidFill>
              </a:rPr>
              <a:t>p</a:t>
            </a:r>
            <a:r>
              <a:rPr lang="en-US" dirty="0"/>
              <a:t> and </a:t>
            </a:r>
            <a:r>
              <a:rPr lang="en-US" i="1" dirty="0">
                <a:solidFill>
                  <a:srgbClr val="FF6600"/>
                </a:solidFill>
              </a:rPr>
              <a:t>q</a:t>
            </a:r>
            <a:r>
              <a:rPr lang="en-US" dirty="0"/>
              <a:t> which can be represented with at most </a:t>
            </a:r>
            <a:r>
              <a:rPr lang="en-US" i="1" dirty="0">
                <a:solidFill>
                  <a:srgbClr val="FF660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bits</a:t>
            </a:r>
            <a:endParaRPr lang="en-US" i="1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8000" y="3505200"/>
            <a:ext cx="13575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Ideas?</a:t>
            </a:r>
          </a:p>
        </p:txBody>
      </p:sp>
    </p:spTree>
    <p:extLst>
      <p:ext uri="{BB962C8B-B14F-4D97-AF65-F5344CB8AC3E}">
        <p14:creationId xmlns:p14="http://schemas.microsoft.com/office/powerpoint/2010/main" val="18647599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Choose two primes </a:t>
            </a:r>
            <a:r>
              <a:rPr lang="en-US" i="1" dirty="0">
                <a:solidFill>
                  <a:srgbClr val="FF6600"/>
                </a:solidFill>
              </a:rPr>
              <a:t>p</a:t>
            </a:r>
            <a:r>
              <a:rPr lang="en-US" dirty="0"/>
              <a:t> and </a:t>
            </a:r>
            <a:r>
              <a:rPr lang="en-US" i="1" dirty="0">
                <a:solidFill>
                  <a:srgbClr val="FF6600"/>
                </a:solidFill>
              </a:rPr>
              <a:t>q</a:t>
            </a:r>
            <a:r>
              <a:rPr lang="en-US" dirty="0"/>
              <a:t> which can be represented with at most </a:t>
            </a:r>
            <a:r>
              <a:rPr lang="en-US" i="1" dirty="0">
                <a:solidFill>
                  <a:srgbClr val="FF660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bits</a:t>
            </a:r>
            <a:endParaRPr lang="en-US" i="1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Idea: pick a random number and see if it’s prime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66800" y="4343400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check if a number is prime?</a:t>
            </a:r>
          </a:p>
        </p:txBody>
      </p:sp>
    </p:spTree>
    <p:extLst>
      <p:ext uri="{BB962C8B-B14F-4D97-AF65-F5344CB8AC3E}">
        <p14:creationId xmlns:p14="http://schemas.microsoft.com/office/powerpoint/2010/main" val="757394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Choose two primes </a:t>
            </a:r>
            <a:r>
              <a:rPr lang="en-US" i="1" dirty="0">
                <a:solidFill>
                  <a:srgbClr val="FF6600"/>
                </a:solidFill>
              </a:rPr>
              <a:t>p</a:t>
            </a:r>
            <a:r>
              <a:rPr lang="en-US" dirty="0"/>
              <a:t> and </a:t>
            </a:r>
            <a:r>
              <a:rPr lang="en-US" i="1" dirty="0">
                <a:solidFill>
                  <a:srgbClr val="FF6600"/>
                </a:solidFill>
              </a:rPr>
              <a:t>q</a:t>
            </a:r>
            <a:r>
              <a:rPr lang="en-US" dirty="0"/>
              <a:t> which can be represented with at most </a:t>
            </a:r>
            <a:r>
              <a:rPr lang="en-US" i="1" dirty="0">
                <a:solidFill>
                  <a:srgbClr val="FF660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bits</a:t>
            </a:r>
            <a:endParaRPr lang="en-US" i="1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Idea: pick a random number and see if it’s prime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514600" y="3810000"/>
            <a:ext cx="331037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isPrime</a:t>
            </a:r>
            <a:r>
              <a:rPr lang="en-US" sz="2400" dirty="0"/>
              <a:t>(</a:t>
            </a:r>
            <a:r>
              <a:rPr lang="en-US" sz="2400" dirty="0" err="1"/>
              <a:t>num</a:t>
            </a:r>
            <a:r>
              <a:rPr lang="en-US" sz="2400" dirty="0"/>
              <a:t>):</a:t>
            </a:r>
          </a:p>
          <a:p>
            <a:r>
              <a:rPr lang="en-US" sz="2400" dirty="0"/>
              <a:t>     for </a:t>
            </a:r>
            <a:r>
              <a:rPr lang="en-US" sz="2400" dirty="0" err="1"/>
              <a:t>i</a:t>
            </a:r>
            <a:r>
              <a:rPr lang="en-US" sz="2400" dirty="0"/>
              <a:t> = 2 … </a:t>
            </a:r>
            <a:r>
              <a:rPr lang="en-US" sz="2400" dirty="0" err="1"/>
              <a:t>sqrt</a:t>
            </a:r>
            <a:r>
              <a:rPr lang="en-US" sz="2400" dirty="0"/>
              <a:t>(</a:t>
            </a:r>
            <a:r>
              <a:rPr lang="en-US" sz="2400" dirty="0" err="1"/>
              <a:t>num</a:t>
            </a:r>
            <a:r>
              <a:rPr lang="en-US" sz="2400" dirty="0"/>
              <a:t>):</a:t>
            </a:r>
          </a:p>
          <a:p>
            <a:r>
              <a:rPr lang="en-US" sz="2400" dirty="0"/>
              <a:t>          if </a:t>
            </a:r>
            <a:r>
              <a:rPr lang="en-US" sz="2400" dirty="0" err="1"/>
              <a:t>num</a:t>
            </a:r>
            <a:r>
              <a:rPr lang="en-US" sz="2400" dirty="0"/>
              <a:t> % </a:t>
            </a:r>
            <a:r>
              <a:rPr lang="en-US" sz="2400" dirty="0" err="1"/>
              <a:t>i</a:t>
            </a:r>
            <a:r>
              <a:rPr lang="en-US" sz="2400" dirty="0"/>
              <a:t> == 0:</a:t>
            </a:r>
          </a:p>
          <a:p>
            <a:r>
              <a:rPr lang="en-US" sz="2400" dirty="0"/>
              <a:t>              return false</a:t>
            </a:r>
          </a:p>
          <a:p>
            <a:r>
              <a:rPr lang="en-US" sz="2400" dirty="0"/>
              <a:t>    return true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79400" y="5748992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If the number is k bits, how many numbers (worst case) might we need to examine?</a:t>
            </a:r>
          </a:p>
        </p:txBody>
      </p:sp>
    </p:spTree>
    <p:extLst>
      <p:ext uri="{BB962C8B-B14F-4D97-AF65-F5344CB8AC3E}">
        <p14:creationId xmlns:p14="http://schemas.microsoft.com/office/powerpoint/2010/main" val="2856872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455152" cy="1676400"/>
          </a:xfrm>
        </p:spPr>
        <p:txBody>
          <a:bodyPr>
            <a:normAutofit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2"/>
            </a:pPr>
            <a:r>
              <a:rPr lang="en-US" dirty="0"/>
              <a:t>Choose two primes </a:t>
            </a:r>
            <a:r>
              <a:rPr lang="en-US" i="1" dirty="0">
                <a:solidFill>
                  <a:srgbClr val="FF6600"/>
                </a:solidFill>
              </a:rPr>
              <a:t>p</a:t>
            </a:r>
            <a:r>
              <a:rPr lang="en-US" dirty="0"/>
              <a:t> and </a:t>
            </a:r>
            <a:r>
              <a:rPr lang="en-US" i="1" dirty="0">
                <a:solidFill>
                  <a:srgbClr val="FF6600"/>
                </a:solidFill>
              </a:rPr>
              <a:t>q</a:t>
            </a:r>
            <a:r>
              <a:rPr lang="en-US" dirty="0"/>
              <a:t> which can be represented with at most </a:t>
            </a:r>
            <a:r>
              <a:rPr lang="en-US" i="1" dirty="0">
                <a:solidFill>
                  <a:srgbClr val="FF660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bits</a:t>
            </a:r>
            <a:endParaRPr lang="en-US" i="1" dirty="0">
              <a:solidFill>
                <a:srgbClr val="FF66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3076151"/>
            <a:ext cx="74383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Idea: pick a random number and see if it’s prime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85800" y="3962400"/>
            <a:ext cx="694292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Tx/>
              <a:buChar char="-"/>
            </a:pPr>
            <a:r>
              <a:rPr lang="en-US" sz="2400" dirty="0"/>
              <a:t>Again: with k bits we can represent numbers up to 2</a:t>
            </a:r>
            <a:r>
              <a:rPr lang="en-US" sz="2400" baseline="30000" dirty="0"/>
              <a:t>k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Counting up to </a:t>
            </a:r>
            <a:r>
              <a:rPr lang="en-US" sz="2400" dirty="0" err="1"/>
              <a:t>sqrt</a:t>
            </a:r>
            <a:r>
              <a:rPr lang="en-US" sz="2400" dirty="0"/>
              <a:t> = (2</a:t>
            </a:r>
            <a:r>
              <a:rPr lang="en-US" sz="2400" baseline="30000" dirty="0"/>
              <a:t>k</a:t>
            </a:r>
            <a:r>
              <a:rPr lang="en-US" sz="2400" dirty="0"/>
              <a:t>)</a:t>
            </a:r>
            <a:r>
              <a:rPr lang="en-US" sz="2400" baseline="30000" dirty="0"/>
              <a:t>1/2</a:t>
            </a:r>
            <a:r>
              <a:rPr lang="en-US" sz="2400" dirty="0"/>
              <a:t> = 2</a:t>
            </a:r>
            <a:r>
              <a:rPr lang="en-US" sz="2400" baseline="30000" dirty="0"/>
              <a:t>k/2</a:t>
            </a:r>
          </a:p>
        </p:txBody>
      </p:sp>
    </p:spTree>
    <p:extLst>
      <p:ext uri="{BB962C8B-B14F-4D97-AF65-F5344CB8AC3E}">
        <p14:creationId xmlns:p14="http://schemas.microsoft.com/office/powerpoint/2010/main" val="5197148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fails,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>
                <a:solidFill>
                  <a:srgbClr val="000000"/>
                </a:solidFill>
              </a:rPr>
              <a:t> is not prime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passes, 50% chance that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>
                <a:solidFill>
                  <a:srgbClr val="000000"/>
                </a:solidFill>
              </a:rPr>
              <a:t> is prime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090781" y="5106737"/>
            <a:ext cx="265890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Does this help us?</a:t>
            </a:r>
          </a:p>
        </p:txBody>
      </p:sp>
    </p:spTree>
    <p:extLst>
      <p:ext uri="{BB962C8B-B14F-4D97-AF65-F5344CB8AC3E}">
        <p14:creationId xmlns:p14="http://schemas.microsoft.com/office/powerpoint/2010/main" val="12175416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/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passes: </a:t>
            </a: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</a:t>
            </a:r>
            <a:r>
              <a:rPr lang="en-US" sz="2800" dirty="0" err="1">
                <a:solidFill>
                  <a:srgbClr val="FF0000"/>
                </a:solidFill>
              </a:rPr>
              <a:t>num</a:t>
            </a:r>
            <a:r>
              <a:rPr lang="en-US" sz="2800" dirty="0">
                <a:solidFill>
                  <a:srgbClr val="FF0000"/>
                </a:solidFill>
              </a:rPr>
              <a:t> is not prime, what is the probability (chance) that we incorrectly say </a:t>
            </a:r>
            <a:r>
              <a:rPr lang="en-US" sz="2800" dirty="0" err="1">
                <a:solidFill>
                  <a:srgbClr val="FF0000"/>
                </a:solidFill>
              </a:rPr>
              <a:t>num</a:t>
            </a:r>
            <a:r>
              <a:rPr lang="en-US" sz="2800" dirty="0">
                <a:solidFill>
                  <a:srgbClr val="FF0000"/>
                </a:solidFill>
              </a:rPr>
              <a:t> is a prime?</a:t>
            </a:r>
          </a:p>
        </p:txBody>
      </p:sp>
    </p:spTree>
    <p:extLst>
      <p:ext uri="{BB962C8B-B14F-4D97-AF65-F5344CB8AC3E}">
        <p14:creationId xmlns:p14="http://schemas.microsoft.com/office/powerpoint/2010/main" val="879460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passes: </a:t>
            </a: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62000" y="4648200"/>
            <a:ext cx="190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0.5 (50%)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19485" y="5600135"/>
            <a:ext cx="4534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Can we do any better?</a:t>
            </a:r>
          </a:p>
        </p:txBody>
      </p:sp>
    </p:spTree>
    <p:extLst>
      <p:ext uri="{BB962C8B-B14F-4D97-AF65-F5344CB8AC3E}">
        <p14:creationId xmlns:p14="http://schemas.microsoft.com/office/powerpoint/2010/main" val="22900821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</a:t>
            </a:r>
            <a:r>
              <a:rPr lang="en-US" sz="2800" dirty="0" err="1">
                <a:solidFill>
                  <a:srgbClr val="FF0000"/>
                </a:solidFill>
              </a:rPr>
              <a:t>num</a:t>
            </a:r>
            <a:r>
              <a:rPr lang="en-US" sz="2800" dirty="0">
                <a:solidFill>
                  <a:srgbClr val="FF0000"/>
                </a:solidFill>
              </a:rPr>
              <a:t> is not prime, what is the probability that we incorrectly say </a:t>
            </a:r>
            <a:r>
              <a:rPr lang="en-US" sz="2800" dirty="0" err="1">
                <a:solidFill>
                  <a:srgbClr val="FF0000"/>
                </a:solidFill>
              </a:rPr>
              <a:t>num</a:t>
            </a:r>
            <a:r>
              <a:rPr lang="en-US" sz="2800" dirty="0">
                <a:solidFill>
                  <a:srgbClr val="FF0000"/>
                </a:solidFill>
              </a:rPr>
              <a:t> is a prime?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Repeat </a:t>
            </a: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 times:</a:t>
            </a:r>
          </a:p>
          <a:p>
            <a:pPr lvl="1"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121634237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57200" y="4343400"/>
            <a:ext cx="7696199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p(0.25)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Half the time we catch it on the first test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Of the remaining half, again, half (i.e. a quarter total) we catch it on the second test</a:t>
            </a:r>
          </a:p>
          <a:p>
            <a:pPr marL="457200" indent="-457200">
              <a:buFont typeface="Arial"/>
              <a:buChar char="•"/>
            </a:pPr>
            <a:r>
              <a:rPr lang="en-US" sz="2800" dirty="0">
                <a:solidFill>
                  <a:srgbClr val="0000FF"/>
                </a:solidFill>
              </a:rPr>
              <a:t>¼ we don’t catch it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Repeat </a:t>
            </a:r>
            <a:r>
              <a:rPr lang="en-US" b="1" dirty="0">
                <a:solidFill>
                  <a:srgbClr val="0000FF"/>
                </a:solidFill>
              </a:rPr>
              <a:t>2</a:t>
            </a:r>
            <a:r>
              <a:rPr lang="en-US" dirty="0"/>
              <a:t> times:</a:t>
            </a:r>
          </a:p>
          <a:p>
            <a:pPr lvl="1"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374839462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</a:t>
            </a:r>
            <a:r>
              <a:rPr lang="en-US" sz="2800" dirty="0" err="1">
                <a:solidFill>
                  <a:srgbClr val="FF0000"/>
                </a:solidFill>
              </a:rPr>
              <a:t>num</a:t>
            </a:r>
            <a:r>
              <a:rPr lang="en-US" sz="2800" dirty="0">
                <a:solidFill>
                  <a:srgbClr val="FF0000"/>
                </a:solidFill>
              </a:rPr>
              <a:t> is not prime, what is the probability that we incorrectly say </a:t>
            </a:r>
            <a:r>
              <a:rPr lang="en-US" sz="2800" dirty="0" err="1">
                <a:solidFill>
                  <a:srgbClr val="FF0000"/>
                </a:solidFill>
              </a:rPr>
              <a:t>num</a:t>
            </a:r>
            <a:r>
              <a:rPr lang="en-US" sz="2800" dirty="0">
                <a:solidFill>
                  <a:srgbClr val="FF0000"/>
                </a:solidFill>
              </a:rPr>
              <a:t> is a prime?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Repeat </a:t>
            </a:r>
            <a:r>
              <a:rPr lang="en-US" b="1" dirty="0">
                <a:solidFill>
                  <a:srgbClr val="0000FF"/>
                </a:solidFill>
              </a:rPr>
              <a:t>3</a:t>
            </a:r>
            <a:r>
              <a:rPr lang="en-US" dirty="0"/>
              <a:t> times:</a:t>
            </a:r>
          </a:p>
          <a:p>
            <a:pPr lvl="1"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1548751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type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Look at </a:t>
            </a:r>
            <a:r>
              <a:rPr lang="en-US" dirty="0" err="1"/>
              <a:t>option.sml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option type has two constructors:</a:t>
            </a:r>
          </a:p>
          <a:p>
            <a:pPr>
              <a:buFontTx/>
              <a:buChar char="-"/>
            </a:pPr>
            <a:r>
              <a:rPr lang="en-US" dirty="0"/>
              <a:t>NONE     (representing no value)</a:t>
            </a:r>
          </a:p>
          <a:p>
            <a:pPr>
              <a:buFontTx/>
              <a:buChar char="-"/>
            </a:pPr>
            <a:r>
              <a:rPr lang="en-US" dirty="0"/>
              <a:t>SOME v   (representing the value v)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76749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Repeat </a:t>
            </a:r>
            <a:r>
              <a:rPr lang="en-US" b="1" dirty="0">
                <a:solidFill>
                  <a:srgbClr val="0000FF"/>
                </a:solidFill>
              </a:rPr>
              <a:t>3</a:t>
            </a:r>
            <a:r>
              <a:rPr lang="en-US" dirty="0"/>
              <a:t> times:</a:t>
            </a:r>
          </a:p>
          <a:p>
            <a:pPr lvl="1"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605010"/>
            <a:ext cx="1447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p(1/8)</a:t>
            </a:r>
          </a:p>
        </p:txBody>
      </p:sp>
    </p:spTree>
    <p:extLst>
      <p:ext uri="{BB962C8B-B14F-4D97-AF65-F5344CB8AC3E}">
        <p14:creationId xmlns:p14="http://schemas.microsoft.com/office/powerpoint/2010/main" val="197772749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12648" y="4800600"/>
            <a:ext cx="769619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</a:t>
            </a:r>
            <a:r>
              <a:rPr lang="en-US" sz="2800" dirty="0" err="1">
                <a:solidFill>
                  <a:srgbClr val="FF0000"/>
                </a:solidFill>
              </a:rPr>
              <a:t>num</a:t>
            </a:r>
            <a:r>
              <a:rPr lang="en-US" sz="2800" dirty="0">
                <a:solidFill>
                  <a:srgbClr val="FF0000"/>
                </a:solidFill>
              </a:rPr>
              <a:t> is not prime, what is the probability that we incorrectly say </a:t>
            </a:r>
            <a:r>
              <a:rPr lang="en-US" sz="2800" dirty="0" err="1">
                <a:solidFill>
                  <a:srgbClr val="FF0000"/>
                </a:solidFill>
              </a:rPr>
              <a:t>num</a:t>
            </a:r>
            <a:r>
              <a:rPr lang="en-US" sz="2800" dirty="0">
                <a:solidFill>
                  <a:srgbClr val="FF0000"/>
                </a:solidFill>
              </a:rPr>
              <a:t> is a prime?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Repeat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en-US" dirty="0"/>
              <a:t> times:</a:t>
            </a:r>
          </a:p>
          <a:p>
            <a:pPr lvl="1"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</p:spTree>
    <p:extLst>
      <p:ext uri="{BB962C8B-B14F-4D97-AF65-F5344CB8AC3E}">
        <p14:creationId xmlns:p14="http://schemas.microsoft.com/office/powerpoint/2010/main" val="157182286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Repeat </a:t>
            </a:r>
            <a:r>
              <a:rPr lang="en-US" b="1" dirty="0">
                <a:solidFill>
                  <a:srgbClr val="0000FF"/>
                </a:solidFill>
              </a:rPr>
              <a:t>m</a:t>
            </a:r>
            <a:r>
              <a:rPr lang="en-US" dirty="0"/>
              <a:t> times:</a:t>
            </a:r>
          </a:p>
          <a:p>
            <a:pPr lvl="1"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8200" y="4605010"/>
            <a:ext cx="73152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p(1/2</a:t>
            </a:r>
            <a:r>
              <a:rPr lang="en-US" sz="2800" baseline="30000" dirty="0">
                <a:solidFill>
                  <a:srgbClr val="0000FF"/>
                </a:solidFill>
              </a:rPr>
              <a:t>m</a:t>
            </a:r>
            <a:r>
              <a:rPr lang="en-US" sz="2800" dirty="0">
                <a:solidFill>
                  <a:srgbClr val="0000FF"/>
                </a:solidFill>
              </a:rPr>
              <a:t>)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For example, m = 20: p(1/2</a:t>
            </a:r>
            <a:r>
              <a:rPr lang="en-US" sz="2800" baseline="30000" dirty="0">
                <a:solidFill>
                  <a:srgbClr val="0000FF"/>
                </a:solidFill>
              </a:rPr>
              <a:t>20</a:t>
            </a:r>
            <a:r>
              <a:rPr lang="en-US" sz="2800" dirty="0">
                <a:solidFill>
                  <a:srgbClr val="0000FF"/>
                </a:solidFill>
              </a:rPr>
              <a:t>) = p(1/1,000,000) </a:t>
            </a:r>
          </a:p>
        </p:txBody>
      </p:sp>
    </p:spTree>
    <p:extLst>
      <p:ext uri="{BB962C8B-B14F-4D97-AF65-F5344CB8AC3E}">
        <p14:creationId xmlns:p14="http://schemas.microsoft.com/office/powerpoint/2010/main" val="36300231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743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err="1"/>
              <a:t>Primality</a:t>
            </a:r>
            <a:r>
              <a:rPr lang="en-US" dirty="0"/>
              <a:t> test for 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dirty="0"/>
              <a:t>:</a:t>
            </a:r>
          </a:p>
          <a:p>
            <a:pPr>
              <a:buFontTx/>
              <a:buChar char="-"/>
            </a:pPr>
            <a:r>
              <a:rPr lang="en-US" dirty="0"/>
              <a:t>Repeat m times:</a:t>
            </a:r>
          </a:p>
          <a:p>
            <a:pPr lvl="1">
              <a:buFontTx/>
              <a:buChar char="-"/>
            </a:pPr>
            <a:r>
              <a:rPr lang="en-US" dirty="0"/>
              <a:t>pick a random number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</a:p>
          <a:p>
            <a:pPr lvl="1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perform </a:t>
            </a:r>
            <a:r>
              <a:rPr lang="en-US" i="1" dirty="0">
                <a:solidFill>
                  <a:srgbClr val="000090"/>
                </a:solidFill>
              </a:rPr>
              <a:t>test</a:t>
            </a:r>
            <a:r>
              <a:rPr lang="en-US" i="1" dirty="0">
                <a:solidFill>
                  <a:srgbClr val="0000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num</a:t>
            </a:r>
            <a:r>
              <a:rPr lang="en-US" i="1" dirty="0">
                <a:solidFill>
                  <a:srgbClr val="000000"/>
                </a:solidFill>
              </a:rPr>
              <a:t>, </a:t>
            </a:r>
            <a:r>
              <a:rPr lang="en-US" i="1" dirty="0">
                <a:solidFill>
                  <a:srgbClr val="FF6600"/>
                </a:solidFill>
              </a:rPr>
              <a:t>a</a:t>
            </a:r>
            <a:r>
              <a:rPr lang="en-US" i="1" dirty="0">
                <a:solidFill>
                  <a:srgbClr val="000000"/>
                </a:solidFill>
              </a:rPr>
              <a:t>)</a:t>
            </a:r>
          </a:p>
          <a:p>
            <a:pPr lvl="2">
              <a:buFontTx/>
              <a:buChar char="-"/>
            </a:pPr>
            <a:r>
              <a:rPr lang="en-US" dirty="0">
                <a:solidFill>
                  <a:srgbClr val="000000"/>
                </a:solidFill>
              </a:rPr>
              <a:t>if test fails: </a:t>
            </a:r>
            <a:r>
              <a:rPr lang="en-US" dirty="0">
                <a:solidFill>
                  <a:srgbClr val="008000"/>
                </a:solidFill>
              </a:rPr>
              <a:t>return false</a:t>
            </a:r>
          </a:p>
          <a:p>
            <a:pPr>
              <a:buFontTx/>
              <a:buChar char="-"/>
            </a:pPr>
            <a:r>
              <a:rPr lang="en-US" dirty="0">
                <a:solidFill>
                  <a:srgbClr val="008000"/>
                </a:solidFill>
              </a:rPr>
              <a:t>return true</a:t>
            </a:r>
          </a:p>
        </p:txBody>
      </p:sp>
      <p:sp>
        <p:nvSpPr>
          <p:cNvPr id="3" name="Rectangle 2"/>
          <p:cNvSpPr/>
          <p:nvPr/>
        </p:nvSpPr>
        <p:spPr>
          <a:xfrm>
            <a:off x="990600" y="3048000"/>
            <a:ext cx="3200400" cy="38100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/>
          <p:nvPr/>
        </p:nvGrpSpPr>
        <p:grpSpPr>
          <a:xfrm>
            <a:off x="533400" y="4495800"/>
            <a:ext cx="7848600" cy="1569660"/>
            <a:chOff x="533400" y="4495800"/>
            <a:chExt cx="784860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44958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6600"/>
                  </a:solidFill>
                </a:rPr>
                <a:t>Fermat’s little theorem: </a:t>
              </a:r>
              <a:r>
                <a:rPr lang="en-US" sz="2400" dirty="0"/>
                <a:t>If </a:t>
              </a:r>
              <a:r>
                <a:rPr lang="en-US" sz="2400" i="1" dirty="0"/>
                <a:t>p</a:t>
              </a:r>
              <a:r>
                <a:rPr lang="en-US" sz="2400" dirty="0"/>
                <a:t> is a prime number, then for all integers </a:t>
              </a:r>
              <a:r>
                <a:rPr lang="en-US" sz="2400" i="1" dirty="0"/>
                <a:t>a</a:t>
              </a:r>
              <a:r>
                <a:rPr lang="en-US" sz="2400" dirty="0"/>
                <a:t>:</a:t>
              </a:r>
            </a:p>
            <a:p>
              <a:endParaRPr lang="en-US" sz="2400" dirty="0"/>
            </a:p>
            <a:p>
              <a:r>
                <a:rPr lang="en-US" sz="2400" dirty="0"/>
                <a:t>a     </a:t>
              </a:r>
              <a:r>
                <a:rPr lang="en-US" sz="2400" dirty="0" err="1"/>
                <a:t>a</a:t>
              </a:r>
              <a:r>
                <a:rPr lang="en-US" sz="2400" baseline="30000" dirty="0" err="1"/>
                <a:t>p</a:t>
              </a:r>
              <a:r>
                <a:rPr lang="en-US" sz="2400" dirty="0"/>
                <a:t> </a:t>
              </a:r>
              <a:r>
                <a:rPr lang="en-US" sz="2400" i="1" dirty="0">
                  <a:solidFill>
                    <a:srgbClr val="660066"/>
                  </a:solidFill>
                </a:rPr>
                <a:t>(mod p)</a:t>
              </a:r>
              <a:r>
                <a:rPr lang="en-US" sz="2400" i="1" dirty="0"/>
                <a:t> 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5668879"/>
              <a:ext cx="368300" cy="3429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2286000" y="6272281"/>
            <a:ext cx="29101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How does this help us?</a:t>
            </a:r>
          </a:p>
        </p:txBody>
      </p:sp>
    </p:spTree>
    <p:extLst>
      <p:ext uri="{BB962C8B-B14F-4D97-AF65-F5344CB8AC3E}">
        <p14:creationId xmlns:p14="http://schemas.microsoft.com/office/powerpoint/2010/main" val="828788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Finding primes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457200" y="1676400"/>
            <a:ext cx="7848600" cy="1569660"/>
            <a:chOff x="533400" y="4495800"/>
            <a:chExt cx="7848600" cy="1569660"/>
          </a:xfrm>
        </p:grpSpPr>
        <p:sp>
          <p:nvSpPr>
            <p:cNvPr id="4" name="TextBox 3"/>
            <p:cNvSpPr txBox="1"/>
            <p:nvPr/>
          </p:nvSpPr>
          <p:spPr>
            <a:xfrm>
              <a:off x="533400" y="4495800"/>
              <a:ext cx="784860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>
                  <a:solidFill>
                    <a:srgbClr val="FF6600"/>
                  </a:solidFill>
                </a:rPr>
                <a:t>Fermat’s little theorem: </a:t>
              </a:r>
              <a:r>
                <a:rPr lang="en-US" sz="2400" dirty="0"/>
                <a:t>If </a:t>
              </a:r>
              <a:r>
                <a:rPr lang="en-US" sz="2400" i="1" dirty="0"/>
                <a:t>p</a:t>
              </a:r>
              <a:r>
                <a:rPr lang="en-US" sz="2400" dirty="0"/>
                <a:t> is a prime number, then for all integers </a:t>
              </a:r>
              <a:r>
                <a:rPr lang="en-US" sz="2400" i="1" dirty="0"/>
                <a:t>a</a:t>
              </a:r>
              <a:r>
                <a:rPr lang="en-US" sz="2400" dirty="0"/>
                <a:t>:</a:t>
              </a:r>
            </a:p>
            <a:p>
              <a:endParaRPr lang="en-US" sz="2400" dirty="0"/>
            </a:p>
            <a:p>
              <a:r>
                <a:rPr lang="en-US" sz="2400" dirty="0"/>
                <a:t>a     </a:t>
              </a:r>
              <a:r>
                <a:rPr lang="en-US" sz="2400" dirty="0" err="1"/>
                <a:t>a</a:t>
              </a:r>
              <a:r>
                <a:rPr lang="en-US" sz="2400" baseline="30000" dirty="0" err="1"/>
                <a:t>p</a:t>
              </a:r>
              <a:r>
                <a:rPr lang="en-US" sz="2400" dirty="0"/>
                <a:t> </a:t>
              </a:r>
              <a:r>
                <a:rPr lang="en-US" sz="2400" i="1" dirty="0">
                  <a:solidFill>
                    <a:srgbClr val="660066"/>
                  </a:solidFill>
                </a:rPr>
                <a:t>(mod p)</a:t>
              </a:r>
              <a:r>
                <a:rPr lang="en-US" sz="2400" i="1" dirty="0"/>
                <a:t> </a:t>
              </a:r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8200" y="5668879"/>
              <a:ext cx="368300" cy="342900"/>
            </a:xfrm>
            <a:prstGeom prst="rect">
              <a:avLst/>
            </a:prstGeom>
          </p:spPr>
        </p:pic>
      </p:grpSp>
      <p:sp>
        <p:nvSpPr>
          <p:cNvPr id="9" name="TextBox 8"/>
          <p:cNvSpPr txBox="1"/>
          <p:nvPr/>
        </p:nvSpPr>
        <p:spPr>
          <a:xfrm>
            <a:off x="489005" y="3657600"/>
            <a:ext cx="5378395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test(</a:t>
            </a:r>
            <a:r>
              <a:rPr lang="en-US" sz="2800" dirty="0" err="1">
                <a:solidFill>
                  <a:srgbClr val="0000FF"/>
                </a:solidFill>
              </a:rPr>
              <a:t>num</a:t>
            </a:r>
            <a:r>
              <a:rPr lang="en-US" sz="2800" dirty="0">
                <a:solidFill>
                  <a:srgbClr val="0000FF"/>
                </a:solidFill>
              </a:rPr>
              <a:t>, a):</a:t>
            </a: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generate a random number a &lt; p</a:t>
            </a:r>
          </a:p>
          <a:p>
            <a:pPr marL="342900" indent="-342900">
              <a:buFontTx/>
              <a:buChar char="-"/>
            </a:pPr>
            <a:r>
              <a:rPr lang="en-US" sz="2800" dirty="0">
                <a:solidFill>
                  <a:srgbClr val="0000FF"/>
                </a:solidFill>
              </a:rPr>
              <a:t>check if </a:t>
            </a:r>
            <a:r>
              <a:rPr lang="en-US" sz="2800" dirty="0" err="1">
                <a:solidFill>
                  <a:srgbClr val="0000FF"/>
                </a:solidFill>
              </a:rPr>
              <a:t>a</a:t>
            </a:r>
            <a:r>
              <a:rPr lang="en-US" sz="2800" baseline="30000" dirty="0" err="1">
                <a:solidFill>
                  <a:srgbClr val="0000FF"/>
                </a:solidFill>
              </a:rPr>
              <a:t>p</a:t>
            </a:r>
            <a:r>
              <a:rPr lang="en-US" sz="2800" dirty="0">
                <a:solidFill>
                  <a:srgbClr val="0000FF"/>
                </a:solidFill>
              </a:rPr>
              <a:t> mod p = a</a:t>
            </a:r>
          </a:p>
        </p:txBody>
      </p:sp>
    </p:spTree>
    <p:extLst>
      <p:ext uri="{BB962C8B-B14F-4D97-AF65-F5344CB8AC3E}">
        <p14:creationId xmlns:p14="http://schemas.microsoft.com/office/powerpoint/2010/main" val="995308290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RSA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20574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Choose a bit-length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k</a:t>
            </a:r>
          </a:p>
          <a:p>
            <a:pPr marL="594360" lvl="2" indent="0">
              <a:buNone/>
            </a:pPr>
            <a:endParaRPr lang="en-US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Choose two primes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p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and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q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 which can be represented with at most </a:t>
            </a:r>
            <a:r>
              <a:rPr lang="en-US" i="1" dirty="0">
                <a:solidFill>
                  <a:schemeClr val="bg1">
                    <a:lumMod val="65000"/>
                  </a:schemeClr>
                </a:solidFill>
              </a:rPr>
              <a:t>k 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</a:rPr>
              <a:t>bits</a:t>
            </a:r>
            <a:endParaRPr lang="en-US" i="1" dirty="0">
              <a:solidFill>
                <a:schemeClr val="bg1">
                  <a:lumMod val="65000"/>
                </a:schemeClr>
              </a:solidFill>
            </a:endParaRP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dirty="0"/>
              <a:t>Let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=</a:t>
            </a:r>
            <a:r>
              <a:rPr lang="en-US" dirty="0"/>
              <a:t> </a:t>
            </a:r>
            <a:r>
              <a:rPr lang="en-US" i="1" dirty="0" err="1">
                <a:solidFill>
                  <a:srgbClr val="FF6600"/>
                </a:solidFill>
              </a:rPr>
              <a:t>pq</a:t>
            </a:r>
            <a:r>
              <a:rPr lang="en-US" dirty="0"/>
              <a:t> and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(n)</a:t>
            </a:r>
            <a:r>
              <a:rPr lang="en-US" dirty="0">
                <a:solidFill>
                  <a:srgbClr val="FF6600"/>
                </a:solidFill>
              </a:rPr>
              <a:t> = (</a:t>
            </a:r>
            <a:r>
              <a:rPr lang="en-US" i="1" dirty="0">
                <a:solidFill>
                  <a:srgbClr val="FF6600"/>
                </a:solidFill>
              </a:rPr>
              <a:t>p</a:t>
            </a:r>
            <a:r>
              <a:rPr lang="en-US" dirty="0">
                <a:solidFill>
                  <a:srgbClr val="FF6600"/>
                </a:solidFill>
              </a:rPr>
              <a:t>-1)(</a:t>
            </a:r>
            <a:r>
              <a:rPr lang="en-US" i="1" dirty="0">
                <a:solidFill>
                  <a:srgbClr val="FF6600"/>
                </a:solidFill>
              </a:rPr>
              <a:t>q</a:t>
            </a:r>
            <a:r>
              <a:rPr lang="en-US" dirty="0">
                <a:solidFill>
                  <a:srgbClr val="FF6600"/>
                </a:solidFill>
              </a:rPr>
              <a:t>-1)</a:t>
            </a: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11684" y="4435824"/>
            <a:ext cx="29643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do this?</a:t>
            </a:r>
          </a:p>
        </p:txBody>
      </p:sp>
    </p:spTree>
    <p:extLst>
      <p:ext uri="{BB962C8B-B14F-4D97-AF65-F5344CB8AC3E}">
        <p14:creationId xmlns:p14="http://schemas.microsoft.com/office/powerpoint/2010/main" val="92205714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RSA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455152" cy="1752600"/>
          </a:xfrm>
        </p:spPr>
        <p:txBody>
          <a:bodyPr>
            <a:normAutofit fontScale="92500" lnSpcReduction="20000"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Find </a:t>
            </a:r>
            <a:r>
              <a:rPr lang="en-US" i="1" dirty="0">
                <a:solidFill>
                  <a:srgbClr val="FF6600"/>
                </a:solidFill>
              </a:rPr>
              <a:t>d</a:t>
            </a:r>
            <a:r>
              <a:rPr lang="en-US" dirty="0"/>
              <a:t> such that </a:t>
            </a:r>
            <a:r>
              <a:rPr lang="en-US" dirty="0">
                <a:solidFill>
                  <a:srgbClr val="FF6600"/>
                </a:solidFill>
              </a:rPr>
              <a:t>0 &lt; d &lt; n </a:t>
            </a:r>
            <a:r>
              <a:rPr lang="en-US" dirty="0"/>
              <a:t>and </a:t>
            </a:r>
            <a:r>
              <a:rPr lang="en-US" dirty="0" err="1">
                <a:solidFill>
                  <a:srgbClr val="FF6600"/>
                </a:solidFill>
              </a:rPr>
              <a:t>gcd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d</a:t>
            </a:r>
            <a:r>
              <a:rPr lang="en-US" dirty="0" err="1">
                <a:solidFill>
                  <a:srgbClr val="FF6600"/>
                </a:solidFill>
              </a:rPr>
              <a:t>,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(n))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dirty="0">
                <a:solidFill>
                  <a:srgbClr val="000000"/>
                </a:solidFill>
              </a:rPr>
              <a:t>Find e such that </a:t>
            </a:r>
            <a:r>
              <a:rPr lang="en-US" i="1" dirty="0">
                <a:solidFill>
                  <a:srgbClr val="FF6600"/>
                </a:solidFill>
              </a:rPr>
              <a:t>de</a:t>
            </a:r>
            <a:r>
              <a:rPr lang="en-US" dirty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09800" y="3505200"/>
            <a:ext cx="40578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 we do these steps?</a:t>
            </a:r>
          </a:p>
        </p:txBody>
      </p:sp>
    </p:spTree>
    <p:extLst>
      <p:ext uri="{BB962C8B-B14F-4D97-AF65-F5344CB8AC3E}">
        <p14:creationId xmlns:p14="http://schemas.microsoft.com/office/powerpoint/2010/main" val="103486986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Greatest Common Divisor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useful property: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two numbers are relatively prime (i.e. </a:t>
            </a:r>
            <a:r>
              <a:rPr lang="en-US" dirty="0" err="1">
                <a:solidFill>
                  <a:srgbClr val="FF6600"/>
                </a:solidFill>
              </a:rPr>
              <a:t>gcd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a,b</a:t>
            </a:r>
            <a:r>
              <a:rPr lang="en-US" dirty="0">
                <a:solidFill>
                  <a:srgbClr val="FF6600"/>
                </a:solidFill>
              </a:rPr>
              <a:t>) = 1</a:t>
            </a:r>
            <a:r>
              <a:rPr lang="en-US" dirty="0"/>
              <a:t>), then there exists a </a:t>
            </a:r>
            <a:r>
              <a:rPr lang="en-US" i="1" dirty="0">
                <a:solidFill>
                  <a:srgbClr val="FF6600"/>
                </a:solidFill>
              </a:rPr>
              <a:t>c</a:t>
            </a:r>
            <a:r>
              <a:rPr lang="en-US" dirty="0"/>
              <a:t> such that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667000" y="4412401"/>
            <a:ext cx="232735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6600"/>
                </a:solidFill>
              </a:rPr>
              <a:t>a*c mod b = 1  </a:t>
            </a:r>
          </a:p>
        </p:txBody>
      </p:sp>
    </p:spTree>
    <p:extLst>
      <p:ext uri="{BB962C8B-B14F-4D97-AF65-F5344CB8AC3E}">
        <p14:creationId xmlns:p14="http://schemas.microsoft.com/office/powerpoint/2010/main" val="2886197644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Greatest Common Divisor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2098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A more useful property: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two numbers are relatively prime (i.e. </a:t>
            </a:r>
            <a:r>
              <a:rPr lang="en-US" dirty="0" err="1">
                <a:solidFill>
                  <a:srgbClr val="FF6600"/>
                </a:solidFill>
              </a:rPr>
              <a:t>gcd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a,b</a:t>
            </a:r>
            <a:r>
              <a:rPr lang="en-US" dirty="0">
                <a:solidFill>
                  <a:srgbClr val="FF6600"/>
                </a:solidFill>
              </a:rPr>
              <a:t>) = 1</a:t>
            </a:r>
            <a:r>
              <a:rPr lang="en-US" dirty="0"/>
              <a:t>) </a:t>
            </a:r>
            <a:r>
              <a:rPr lang="en-US" i="1" dirty="0" err="1">
                <a:solidFill>
                  <a:srgbClr val="FF0000"/>
                </a:solidFill>
              </a:rPr>
              <a:t>iff</a:t>
            </a:r>
            <a:r>
              <a:rPr lang="en-US" dirty="0"/>
              <a:t> there exists a </a:t>
            </a:r>
            <a:r>
              <a:rPr lang="en-US" i="1" dirty="0">
                <a:solidFill>
                  <a:srgbClr val="FF6600"/>
                </a:solidFill>
              </a:rPr>
              <a:t>c</a:t>
            </a:r>
            <a:r>
              <a:rPr lang="en-US" dirty="0"/>
              <a:t> such that </a:t>
            </a:r>
            <a:r>
              <a:rPr lang="en-US" sz="3200" dirty="0">
                <a:solidFill>
                  <a:srgbClr val="FF6600"/>
                </a:solidFill>
              </a:rPr>
              <a:t>a*c mod b = 1  </a:t>
            </a:r>
            <a:endParaRPr lang="en-US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0" y="4790879"/>
            <a:ext cx="32115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does </a:t>
            </a:r>
            <a:r>
              <a:rPr lang="en-US" sz="2800" dirty="0" err="1">
                <a:solidFill>
                  <a:srgbClr val="FF0000"/>
                </a:solidFill>
              </a:rPr>
              <a:t>iff</a:t>
            </a:r>
            <a:r>
              <a:rPr lang="en-US" sz="2800" dirty="0">
                <a:solidFill>
                  <a:srgbClr val="FF0000"/>
                </a:solidFill>
              </a:rPr>
              <a:t> mean?</a:t>
            </a:r>
          </a:p>
        </p:txBody>
      </p:sp>
    </p:spTree>
    <p:extLst>
      <p:ext uri="{BB962C8B-B14F-4D97-AF65-F5344CB8AC3E}">
        <p14:creationId xmlns:p14="http://schemas.microsoft.com/office/powerpoint/2010/main" val="2640307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Greatest Common Divisor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600200"/>
            <a:ext cx="8537448" cy="4648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more useful property: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If two numbers are relatively prime (i.e. </a:t>
            </a:r>
            <a:r>
              <a:rPr lang="en-US" dirty="0" err="1">
                <a:solidFill>
                  <a:srgbClr val="FF6600"/>
                </a:solidFill>
              </a:rPr>
              <a:t>gcd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a,b</a:t>
            </a:r>
            <a:r>
              <a:rPr lang="en-US" dirty="0">
                <a:solidFill>
                  <a:srgbClr val="FF6600"/>
                </a:solidFill>
              </a:rPr>
              <a:t>) = 1</a:t>
            </a:r>
            <a:r>
              <a:rPr lang="en-US" dirty="0"/>
              <a:t>), then there exists a </a:t>
            </a:r>
            <a:r>
              <a:rPr lang="en-US" i="1" dirty="0">
                <a:solidFill>
                  <a:srgbClr val="FF6600"/>
                </a:solidFill>
              </a:rPr>
              <a:t>c</a:t>
            </a:r>
            <a:r>
              <a:rPr lang="en-US" dirty="0"/>
              <a:t> such that </a:t>
            </a:r>
            <a:r>
              <a:rPr lang="en-US" sz="3200" dirty="0">
                <a:solidFill>
                  <a:srgbClr val="FF6600"/>
                </a:solidFill>
              </a:rPr>
              <a:t>a*c mod b = 1  </a:t>
            </a:r>
          </a:p>
          <a:p>
            <a:pPr marL="514350" indent="-514350">
              <a:buAutoNum type="arabicPeriod"/>
            </a:pPr>
            <a:endParaRPr lang="en-US" sz="3200" dirty="0"/>
          </a:p>
          <a:p>
            <a:pPr marL="514350" indent="-514350">
              <a:buFont typeface="Wingdings"/>
              <a:buAutoNum type="arabicPeriod"/>
            </a:pPr>
            <a:r>
              <a:rPr lang="en-US" dirty="0"/>
              <a:t>If there exists a </a:t>
            </a:r>
            <a:r>
              <a:rPr lang="en-US" i="1" dirty="0">
                <a:solidFill>
                  <a:srgbClr val="FF6600"/>
                </a:solidFill>
              </a:rPr>
              <a:t>c</a:t>
            </a:r>
            <a:r>
              <a:rPr lang="en-US" dirty="0"/>
              <a:t> such that </a:t>
            </a:r>
            <a:r>
              <a:rPr lang="en-US" sz="3200" dirty="0">
                <a:solidFill>
                  <a:srgbClr val="FF6600"/>
                </a:solidFill>
              </a:rPr>
              <a:t>a*c mod b = 1</a:t>
            </a:r>
            <a:r>
              <a:rPr lang="en-US" sz="3200" dirty="0"/>
              <a:t>, then</a:t>
            </a:r>
            <a:r>
              <a:rPr lang="en-US" dirty="0"/>
              <a:t> the two numbers are relatively prime (i.e. </a:t>
            </a:r>
            <a:r>
              <a:rPr lang="en-US" dirty="0" err="1">
                <a:solidFill>
                  <a:srgbClr val="FF6600"/>
                </a:solidFill>
              </a:rPr>
              <a:t>gcd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dirty="0" err="1">
                <a:solidFill>
                  <a:srgbClr val="FF6600"/>
                </a:solidFill>
              </a:rPr>
              <a:t>a,b</a:t>
            </a:r>
            <a:r>
              <a:rPr lang="en-US" dirty="0">
                <a:solidFill>
                  <a:srgbClr val="FF6600"/>
                </a:solidFill>
              </a:rPr>
              <a:t>) = 1</a:t>
            </a:r>
            <a:r>
              <a:rPr lang="en-US" dirty="0"/>
              <a:t>)</a:t>
            </a:r>
          </a:p>
        </p:txBody>
      </p:sp>
      <p:sp>
        <p:nvSpPr>
          <p:cNvPr id="4" name="Rectangle 3"/>
          <p:cNvSpPr/>
          <p:nvPr/>
        </p:nvSpPr>
        <p:spPr>
          <a:xfrm>
            <a:off x="152400" y="4191000"/>
            <a:ext cx="8839200" cy="1295400"/>
          </a:xfrm>
          <a:prstGeom prst="rect">
            <a:avLst/>
          </a:prstGeom>
          <a:noFill/>
          <a:ln>
            <a:solidFill>
              <a:srgbClr val="0000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19200" y="5879068"/>
            <a:ext cx="607324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We’re going to leverage this second part</a:t>
            </a:r>
          </a:p>
        </p:txBody>
      </p:sp>
    </p:spTree>
    <p:extLst>
      <p:ext uri="{BB962C8B-B14F-4D97-AF65-F5344CB8AC3E}">
        <p14:creationId xmlns:p14="http://schemas.microsoft.com/office/powerpoint/2010/main" val="1950990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statement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case</a:t>
            </a:r>
            <a:r>
              <a:rPr lang="en-US" dirty="0"/>
              <a:t> _______ </a:t>
            </a:r>
            <a:r>
              <a:rPr lang="en-US" dirty="0">
                <a:solidFill>
                  <a:srgbClr val="0000FF"/>
                </a:solidFill>
              </a:rPr>
              <a:t>of</a:t>
            </a:r>
          </a:p>
          <a:p>
            <a:pPr marL="0" indent="0">
              <a:buNone/>
            </a:pPr>
            <a:r>
              <a:rPr lang="en-US" dirty="0"/>
              <a:t>   pattern1 </a:t>
            </a:r>
            <a:r>
              <a:rPr lang="en-US" dirty="0">
                <a:solidFill>
                  <a:srgbClr val="0000FF"/>
                </a:solidFill>
              </a:rPr>
              <a:t>=&gt;</a:t>
            </a:r>
            <a:r>
              <a:rPr lang="en-US" dirty="0"/>
              <a:t> value</a:t>
            </a:r>
          </a:p>
          <a:p>
            <a:pPr marL="0" indent="0">
              <a:buNone/>
            </a:pPr>
            <a:r>
              <a:rPr lang="en-US" dirty="0"/>
              <a:t>| pattern2 </a:t>
            </a:r>
            <a:r>
              <a:rPr lang="en-US" dirty="0">
                <a:solidFill>
                  <a:srgbClr val="0000FF"/>
                </a:solidFill>
              </a:rPr>
              <a:t>=&gt;</a:t>
            </a:r>
            <a:r>
              <a:rPr lang="en-US" dirty="0"/>
              <a:t> value</a:t>
            </a:r>
          </a:p>
          <a:p>
            <a:pPr marL="0" indent="0">
              <a:buNone/>
            </a:pPr>
            <a:r>
              <a:rPr lang="en-US" dirty="0"/>
              <a:t>| pattern3 </a:t>
            </a:r>
            <a:r>
              <a:rPr lang="en-US" dirty="0">
                <a:solidFill>
                  <a:srgbClr val="0000FF"/>
                </a:solidFill>
              </a:rPr>
              <a:t>=&gt;</a:t>
            </a:r>
            <a:r>
              <a:rPr lang="en-US" dirty="0"/>
              <a:t> value</a:t>
            </a:r>
          </a:p>
          <a:p>
            <a:pPr marL="0" indent="0">
              <a:buNone/>
            </a:pPr>
            <a:r>
              <a:rPr lang="en-US" dirty="0"/>
              <a:t>…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32813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Implementing RSA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295400"/>
            <a:ext cx="8455152" cy="1752600"/>
          </a:xfrm>
        </p:spPr>
        <p:txBody>
          <a:bodyPr>
            <a:normAutofit fontScale="92500" lnSpcReduction="20000"/>
          </a:bodyPr>
          <a:lstStyle/>
          <a:p>
            <a:pPr marL="594360" lvl="2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r>
              <a:rPr lang="en-US" dirty="0"/>
              <a:t>Find </a:t>
            </a:r>
            <a:r>
              <a:rPr lang="en-US" i="1" dirty="0">
                <a:solidFill>
                  <a:srgbClr val="FF6600"/>
                </a:solidFill>
              </a:rPr>
              <a:t>d</a:t>
            </a:r>
            <a:r>
              <a:rPr lang="en-US" dirty="0"/>
              <a:t> such that </a:t>
            </a:r>
            <a:r>
              <a:rPr lang="en-US" dirty="0">
                <a:solidFill>
                  <a:srgbClr val="FF6600"/>
                </a:solidFill>
              </a:rPr>
              <a:t>0 &lt; d &lt; n </a:t>
            </a:r>
            <a:r>
              <a:rPr lang="en-US" dirty="0"/>
              <a:t>and </a:t>
            </a:r>
            <a:r>
              <a:rPr lang="en-US" dirty="0" err="1">
                <a:solidFill>
                  <a:srgbClr val="FF6600"/>
                </a:solidFill>
              </a:rPr>
              <a:t>gcd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d</a:t>
            </a:r>
            <a:r>
              <a:rPr lang="en-US" dirty="0" err="1">
                <a:solidFill>
                  <a:srgbClr val="FF6600"/>
                </a:solidFill>
              </a:rPr>
              <a:t>,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(n))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 startAt="4"/>
            </a:pPr>
            <a:r>
              <a:rPr lang="en-US" dirty="0">
                <a:solidFill>
                  <a:srgbClr val="000000"/>
                </a:solidFill>
              </a:rPr>
              <a:t>Find e such that </a:t>
            </a:r>
            <a:r>
              <a:rPr lang="en-US" i="1" dirty="0">
                <a:solidFill>
                  <a:srgbClr val="FF6600"/>
                </a:solidFill>
              </a:rPr>
              <a:t>de</a:t>
            </a:r>
            <a:r>
              <a:rPr lang="en-US" dirty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(n) = 1</a:t>
            </a:r>
          </a:p>
          <a:p>
            <a:pPr marL="514350" indent="-514350">
              <a:buAutoNum type="arabicPeriod" startAt="4"/>
            </a:pPr>
            <a:endParaRPr lang="en-US" i="1" dirty="0">
              <a:solidFill>
                <a:srgbClr val="FF66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3200400"/>
            <a:ext cx="774528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If there exists a </a:t>
            </a:r>
            <a:r>
              <a:rPr lang="en-US" sz="2800" i="1" dirty="0">
                <a:solidFill>
                  <a:srgbClr val="FF6600"/>
                </a:solidFill>
              </a:rPr>
              <a:t>c</a:t>
            </a:r>
            <a:r>
              <a:rPr lang="en-US" sz="2800" dirty="0"/>
              <a:t> such that </a:t>
            </a:r>
            <a:r>
              <a:rPr lang="en-US" sz="2800" dirty="0">
                <a:solidFill>
                  <a:srgbClr val="FF6600"/>
                </a:solidFill>
              </a:rPr>
              <a:t>a*c mod b = 1</a:t>
            </a:r>
            <a:r>
              <a:rPr lang="en-US" sz="2800" dirty="0"/>
              <a:t>, then the two numbers are relatively prime (i.e. </a:t>
            </a:r>
            <a:r>
              <a:rPr lang="en-US" sz="2800" dirty="0" err="1">
                <a:solidFill>
                  <a:srgbClr val="FF6600"/>
                </a:solidFill>
              </a:rPr>
              <a:t>gcd</a:t>
            </a:r>
            <a:r>
              <a:rPr lang="en-US" sz="2800" dirty="0">
                <a:solidFill>
                  <a:srgbClr val="FF6600"/>
                </a:solidFill>
              </a:rPr>
              <a:t>(</a:t>
            </a:r>
            <a:r>
              <a:rPr lang="en-US" sz="2800" dirty="0" err="1">
                <a:solidFill>
                  <a:srgbClr val="FF6600"/>
                </a:solidFill>
              </a:rPr>
              <a:t>a,b</a:t>
            </a:r>
            <a:r>
              <a:rPr lang="en-US" sz="2800" dirty="0">
                <a:solidFill>
                  <a:srgbClr val="FF6600"/>
                </a:solidFill>
              </a:rPr>
              <a:t>) = 1</a:t>
            </a:r>
            <a:r>
              <a:rPr lang="en-US" sz="2800" dirty="0"/>
              <a:t>)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381000" y="3200400"/>
            <a:ext cx="8302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1066800" y="4614208"/>
            <a:ext cx="6019597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 find d and e:</a:t>
            </a:r>
          </a:p>
          <a:p>
            <a:pPr marL="342900" indent="-342900">
              <a:buFontTx/>
              <a:buChar char="-"/>
            </a:pPr>
            <a:r>
              <a:rPr lang="en-US" sz="2400" dirty="0"/>
              <a:t>pick a random </a:t>
            </a:r>
            <a:r>
              <a:rPr lang="en-US" sz="2400" i="1" dirty="0"/>
              <a:t>d</a:t>
            </a:r>
            <a:r>
              <a:rPr lang="en-US" sz="2400" dirty="0"/>
              <a:t>, 0 &lt; </a:t>
            </a:r>
            <a:r>
              <a:rPr lang="en-US" sz="2400" i="1" dirty="0"/>
              <a:t>d</a:t>
            </a:r>
            <a:r>
              <a:rPr lang="en-US" sz="2400" dirty="0"/>
              <a:t> &lt; </a:t>
            </a:r>
            <a:r>
              <a:rPr lang="en-US" sz="2400" i="1" dirty="0"/>
              <a:t>n</a:t>
            </a:r>
          </a:p>
          <a:p>
            <a:pPr marL="342900" indent="-342900">
              <a:buFontTx/>
              <a:buChar char="-"/>
            </a:pPr>
            <a:r>
              <a:rPr lang="en-US" sz="2400" i="1" dirty="0"/>
              <a:t>try</a:t>
            </a:r>
            <a:r>
              <a:rPr lang="en-US" sz="2400" dirty="0"/>
              <a:t> and find an</a:t>
            </a:r>
            <a:r>
              <a:rPr lang="en-US" sz="2400" dirty="0">
                <a:solidFill>
                  <a:srgbClr val="000000"/>
                </a:solidFill>
              </a:rPr>
              <a:t> e such that </a:t>
            </a:r>
            <a:r>
              <a:rPr lang="en-US" sz="2400" i="1" dirty="0">
                <a:solidFill>
                  <a:srgbClr val="FF6600"/>
                </a:solidFill>
              </a:rPr>
              <a:t>de</a:t>
            </a:r>
            <a:r>
              <a:rPr lang="en-US" sz="2400" dirty="0">
                <a:solidFill>
                  <a:srgbClr val="FF6600"/>
                </a:solidFill>
              </a:rPr>
              <a:t> mod </a:t>
            </a:r>
            <a:r>
              <a:rPr lang="en-US" sz="2400" i="1" dirty="0" err="1">
                <a:solidFill>
                  <a:srgbClr val="FF6600"/>
                </a:solidFill>
              </a:rPr>
              <a:t>ϕ</a:t>
            </a:r>
            <a:r>
              <a:rPr lang="en-US" sz="2400" i="1" dirty="0">
                <a:solidFill>
                  <a:srgbClr val="FF6600"/>
                </a:solidFill>
              </a:rPr>
              <a:t>(n) = 1</a:t>
            </a:r>
            <a:endParaRPr lang="en-US" sz="2400" i="1" dirty="0"/>
          </a:p>
          <a:p>
            <a:pPr marL="800100" lvl="1" indent="-342900">
              <a:buFontTx/>
              <a:buChar char="-"/>
            </a:pPr>
            <a:r>
              <a:rPr lang="en-US" sz="2400" dirty="0"/>
              <a:t>if none exists, try another d</a:t>
            </a:r>
          </a:p>
          <a:p>
            <a:pPr marL="800100" lvl="1" indent="-342900">
              <a:buFontTx/>
              <a:buChar char="-"/>
            </a:pPr>
            <a:r>
              <a:rPr lang="en-US" sz="2400" dirty="0"/>
              <a:t>if one exists, we’re done!</a:t>
            </a:r>
          </a:p>
        </p:txBody>
      </p:sp>
      <p:cxnSp>
        <p:nvCxnSpPr>
          <p:cNvPr id="8" name="Straight Connector 7"/>
          <p:cNvCxnSpPr/>
          <p:nvPr/>
        </p:nvCxnSpPr>
        <p:spPr>
          <a:xfrm>
            <a:off x="381000" y="4267200"/>
            <a:ext cx="8302752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430624" y="5410200"/>
            <a:ext cx="5427376" cy="381000"/>
          </a:xfrm>
          <a:prstGeom prst="rect">
            <a:avLst/>
          </a:prstGeom>
          <a:solidFill>
            <a:srgbClr val="FF0000">
              <a:alpha val="28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9143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152400"/>
            <a:ext cx="8457560" cy="3962400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81000" y="4481094"/>
            <a:ext cx="8153400" cy="184350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marL="320040" indent="-320040" algn="l" rtl="0" eaLnBrk="1" latinLnBrk="0" hangingPunct="1">
              <a:spcBef>
                <a:spcPts val="700"/>
              </a:spcBef>
              <a:buClr>
                <a:schemeClr val="accent2"/>
              </a:buClr>
              <a:buSzPct val="60000"/>
              <a:buFont typeface="Wingdings"/>
              <a:buChar char=""/>
              <a:defRPr kumimoji="0" sz="2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ts val="550"/>
              </a:spcBef>
              <a:buClr>
                <a:schemeClr val="accent1"/>
              </a:buClr>
              <a:buSzPct val="70000"/>
              <a:buFont typeface="Wingdings 2"/>
              <a:buChar char=""/>
              <a:defRPr kumimoji="0"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228600" algn="l" rtl="0" eaLnBrk="1" latinLnBrk="0" hangingPunct="1">
              <a:spcBef>
                <a:spcPts val="500"/>
              </a:spcBef>
              <a:buClr>
                <a:schemeClr val="accent2"/>
              </a:buClr>
              <a:buSzPct val="75000"/>
              <a:buFont typeface="Wingdings"/>
              <a:buChar char="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-228600" algn="l" rtl="0" eaLnBrk="1" latinLnBrk="0" hangingPunct="1">
              <a:spcBef>
                <a:spcPts val="400"/>
              </a:spcBef>
              <a:buClr>
                <a:schemeClr val="accent3"/>
              </a:buClr>
              <a:buSzPct val="7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5000"/>
              <a:buFont typeface="Wingdings"/>
              <a:buChar char="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03120" indent="-228600" algn="l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377440" indent="-228600" algn="l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6517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260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/>
              <a:buChar char="§"/>
              <a:defRPr kumimoji="0" sz="18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/>
              <a:t>Known problem with known solutions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For the assignment, I’ve provided you with a function: </a:t>
            </a:r>
            <a:r>
              <a:rPr lang="en-US" i="1" dirty="0" err="1"/>
              <a:t>inversemod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68503801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documents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8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encrypt message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like bananas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1676400"/>
            <a:ext cx="4800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If a message is encrypted with the </a:t>
            </a:r>
            <a:r>
              <a:rPr lang="en-US" sz="2800" i="1" dirty="0">
                <a:solidFill>
                  <a:srgbClr val="FF0000"/>
                </a:solidFill>
              </a:rPr>
              <a:t>private key </a:t>
            </a:r>
            <a:r>
              <a:rPr lang="en-US" sz="2800" dirty="0">
                <a:solidFill>
                  <a:srgbClr val="FF0000"/>
                </a:solidFill>
              </a:rPr>
              <a:t>how can it be decrypted?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52400" y="3657600"/>
            <a:ext cx="5352747" cy="206210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/>
              <a:t>Hint: 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(m</a:t>
            </a:r>
            <a:r>
              <a:rPr lang="en-US" sz="3200" baseline="30000" dirty="0"/>
              <a:t>e</a:t>
            </a:r>
            <a:r>
              <a:rPr lang="en-US" sz="3200" dirty="0"/>
              <a:t>)</a:t>
            </a:r>
            <a:r>
              <a:rPr lang="en-US" sz="3200" baseline="30000" dirty="0"/>
              <a:t>d</a:t>
            </a:r>
            <a:r>
              <a:rPr lang="en-US" sz="3200" dirty="0"/>
              <a:t> = m</a:t>
            </a:r>
            <a:r>
              <a:rPr lang="en-US" sz="3200" baseline="30000" dirty="0"/>
              <a:t>ed</a:t>
            </a:r>
            <a:r>
              <a:rPr lang="en-US" sz="3200" dirty="0"/>
              <a:t> = m (mod n)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encrypt(m, (e, n)) = m</a:t>
            </a:r>
            <a:r>
              <a:rPr lang="en-US" sz="3200" baseline="30000" dirty="0"/>
              <a:t>e</a:t>
            </a:r>
            <a:r>
              <a:rPr lang="en-US" sz="3200" dirty="0"/>
              <a:t> mod n</a:t>
            </a:r>
          </a:p>
          <a:p>
            <a:pPr marL="457200" indent="-457200">
              <a:buFontTx/>
              <a:buChar char="-"/>
            </a:pPr>
            <a:r>
              <a:rPr lang="en-US" sz="3200" dirty="0"/>
              <a:t>decrypt(z, (d, n)) = </a:t>
            </a:r>
            <a:r>
              <a:rPr lang="en-US" sz="3200" dirty="0" err="1"/>
              <a:t>z</a:t>
            </a:r>
            <a:r>
              <a:rPr lang="en-US" sz="3200" baseline="30000" dirty="0" err="1"/>
              <a:t>d</a:t>
            </a:r>
            <a:r>
              <a:rPr lang="en-US" sz="3200" dirty="0"/>
              <a:t> mod n</a:t>
            </a:r>
          </a:p>
        </p:txBody>
      </p:sp>
    </p:spTree>
    <p:extLst>
      <p:ext uri="{BB962C8B-B14F-4D97-AF65-F5344CB8AC3E}">
        <p14:creationId xmlns:p14="http://schemas.microsoft.com/office/powerpoint/2010/main" val="364123870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documents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1143000" y="1600200"/>
            <a:ext cx="477566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Tx/>
              <a:buChar char="-"/>
            </a:pPr>
            <a:r>
              <a:rPr lang="en-US" sz="2800" dirty="0"/>
              <a:t>(m</a:t>
            </a:r>
            <a:r>
              <a:rPr lang="en-US" sz="2800" baseline="30000" dirty="0"/>
              <a:t>e</a:t>
            </a:r>
            <a:r>
              <a:rPr lang="en-US" sz="2800" dirty="0"/>
              <a:t>)</a:t>
            </a:r>
            <a:r>
              <a:rPr lang="en-US" sz="2800" baseline="30000" dirty="0"/>
              <a:t>d</a:t>
            </a:r>
            <a:r>
              <a:rPr lang="en-US" sz="2800" dirty="0"/>
              <a:t> = m</a:t>
            </a:r>
            <a:r>
              <a:rPr lang="en-US" sz="2800" baseline="30000" dirty="0"/>
              <a:t>ed</a:t>
            </a:r>
            <a:r>
              <a:rPr lang="en-US" sz="2800" dirty="0"/>
              <a:t> = m (mod n)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encrypt(m, (e, n)) = m</a:t>
            </a:r>
            <a:r>
              <a:rPr lang="en-US" sz="2800" baseline="30000" dirty="0"/>
              <a:t>e</a:t>
            </a:r>
            <a:r>
              <a:rPr lang="en-US" sz="2800" dirty="0"/>
              <a:t> mod n</a:t>
            </a:r>
          </a:p>
          <a:p>
            <a:pPr marL="457200" indent="-457200">
              <a:buFontTx/>
              <a:buChar char="-"/>
            </a:pPr>
            <a:r>
              <a:rPr lang="en-US" sz="2800" dirty="0"/>
              <a:t>decrypt(z, (d, n)) = </a:t>
            </a:r>
            <a:r>
              <a:rPr lang="en-US" sz="2800" dirty="0" err="1"/>
              <a:t>z</a:t>
            </a:r>
            <a:r>
              <a:rPr lang="en-US" sz="2800" baseline="30000" dirty="0" err="1"/>
              <a:t>d</a:t>
            </a:r>
            <a:r>
              <a:rPr lang="en-US" sz="2800" dirty="0"/>
              <a:t> mod n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" y="3200400"/>
            <a:ext cx="88392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81000" y="3352800"/>
            <a:ext cx="42765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encrypt(m, (</a:t>
            </a:r>
            <a:r>
              <a:rPr lang="en-US" sz="2800" dirty="0" err="1"/>
              <a:t>d,n</a:t>
            </a:r>
            <a:r>
              <a:rPr lang="en-US" sz="2800" dirty="0"/>
              <a:t>)) = m</a:t>
            </a:r>
            <a:r>
              <a:rPr lang="en-US" sz="2800" baseline="30000" dirty="0"/>
              <a:t>d</a:t>
            </a:r>
            <a:r>
              <a:rPr lang="en-US" sz="2800" dirty="0"/>
              <a:t> mod n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405063" y="4343400"/>
            <a:ext cx="424305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decrypt( m</a:t>
            </a:r>
            <a:r>
              <a:rPr lang="en-US" sz="2800" baseline="30000" dirty="0"/>
              <a:t>d</a:t>
            </a:r>
            <a:r>
              <a:rPr lang="en-US" sz="2800" dirty="0"/>
              <a:t> mod n , (e, n)) = 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572000" y="4343400"/>
            <a:ext cx="184309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(m</a:t>
            </a:r>
            <a:r>
              <a:rPr lang="en-US" sz="2800" baseline="30000" dirty="0"/>
              <a:t>d</a:t>
            </a:r>
            <a:r>
              <a:rPr lang="en-US" sz="2800" dirty="0"/>
              <a:t>)</a:t>
            </a:r>
            <a:r>
              <a:rPr lang="en-US" sz="2800" baseline="30000" dirty="0"/>
              <a:t>e</a:t>
            </a:r>
            <a:r>
              <a:rPr lang="en-US" sz="2800" dirty="0"/>
              <a:t> mod n</a:t>
            </a:r>
            <a:endParaRPr lang="en-US" sz="2800" baseline="30000" dirty="0"/>
          </a:p>
        </p:txBody>
      </p:sp>
      <p:sp>
        <p:nvSpPr>
          <p:cNvPr id="24" name="TextBox 23"/>
          <p:cNvSpPr txBox="1"/>
          <p:nvPr/>
        </p:nvSpPr>
        <p:spPr>
          <a:xfrm>
            <a:off x="4191000" y="4953000"/>
            <a:ext cx="1987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 </a:t>
            </a:r>
            <a:r>
              <a:rPr lang="en-US" sz="2800" dirty="0" err="1"/>
              <a:t>m</a:t>
            </a:r>
            <a:r>
              <a:rPr lang="en-US" sz="2800" baseline="30000" dirty="0" err="1"/>
              <a:t>de</a:t>
            </a:r>
            <a:r>
              <a:rPr lang="en-US" sz="2800" dirty="0"/>
              <a:t> mod n</a:t>
            </a:r>
            <a:endParaRPr lang="en-US" sz="2800" baseline="30000" dirty="0"/>
          </a:p>
        </p:txBody>
      </p:sp>
      <p:sp>
        <p:nvSpPr>
          <p:cNvPr id="25" name="TextBox 24"/>
          <p:cNvSpPr txBox="1"/>
          <p:nvPr/>
        </p:nvSpPr>
        <p:spPr>
          <a:xfrm>
            <a:off x="4191000" y="5572780"/>
            <a:ext cx="198704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 m</a:t>
            </a:r>
            <a:r>
              <a:rPr lang="en-US" sz="2800" baseline="30000" dirty="0"/>
              <a:t>ed</a:t>
            </a:r>
            <a:r>
              <a:rPr lang="en-US" sz="2800" dirty="0"/>
              <a:t> mod n</a:t>
            </a:r>
            <a:endParaRPr lang="en-US" sz="2800" baseline="30000" dirty="0"/>
          </a:p>
        </p:txBody>
      </p:sp>
      <p:sp>
        <p:nvSpPr>
          <p:cNvPr id="26" name="TextBox 25"/>
          <p:cNvSpPr txBox="1"/>
          <p:nvPr/>
        </p:nvSpPr>
        <p:spPr>
          <a:xfrm>
            <a:off x="4191000" y="6182380"/>
            <a:ext cx="76272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= m</a:t>
            </a:r>
            <a:endParaRPr lang="en-US" sz="2800" baseline="30000" dirty="0"/>
          </a:p>
        </p:txBody>
      </p:sp>
      <p:sp>
        <p:nvSpPr>
          <p:cNvPr id="9" name="TextBox 8"/>
          <p:cNvSpPr txBox="1"/>
          <p:nvPr/>
        </p:nvSpPr>
        <p:spPr>
          <a:xfrm>
            <a:off x="5735053" y="6260068"/>
            <a:ext cx="10442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6600"/>
                </a:solidFill>
              </a:rPr>
              <a:t>(if m &lt; n)</a:t>
            </a:r>
          </a:p>
        </p:txBody>
      </p:sp>
    </p:spTree>
    <p:extLst>
      <p:ext uri="{BB962C8B-B14F-4D97-AF65-F5344CB8AC3E}">
        <p14:creationId xmlns:p14="http://schemas.microsoft.com/office/powerpoint/2010/main" val="1888245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9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documents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84279" y="4017692"/>
            <a:ext cx="19185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encrypt</a:t>
            </a:r>
            <a:r>
              <a:rPr lang="en-US" sz="2000" dirty="0"/>
              <a:t> message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like bananas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81000" y="3484632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What does this do for us?</a:t>
            </a:r>
          </a:p>
        </p:txBody>
      </p:sp>
    </p:spTree>
    <p:extLst>
      <p:ext uri="{BB962C8B-B14F-4D97-AF65-F5344CB8AC3E}">
        <p14:creationId xmlns:p14="http://schemas.microsoft.com/office/powerpoint/2010/main" val="11672190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documents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8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encrypt message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like bananas</a:t>
              </a:r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352926" y="2551244"/>
            <a:ext cx="4800600" cy="3108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0000FF"/>
                </a:solidFill>
              </a:rPr>
              <a:t>If the message can be decrypted with the public key then the sender must have had the private key</a:t>
            </a:r>
          </a:p>
          <a:p>
            <a:endParaRPr lang="en-US" sz="2800" dirty="0">
              <a:solidFill>
                <a:srgbClr val="0000FF"/>
              </a:solidFill>
            </a:endParaRPr>
          </a:p>
          <a:p>
            <a:r>
              <a:rPr lang="en-US" sz="2800" dirty="0">
                <a:solidFill>
                  <a:srgbClr val="0000FF"/>
                </a:solidFill>
              </a:rPr>
              <a:t>This is a way to digitally sign a document!</a:t>
            </a:r>
          </a:p>
        </p:txBody>
      </p:sp>
    </p:spTree>
    <p:extLst>
      <p:ext uri="{BB962C8B-B14F-4D97-AF65-F5344CB8AC3E}">
        <p14:creationId xmlns:p14="http://schemas.microsoft.com/office/powerpoint/2010/main" val="14476147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documents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14905"/>
            <a:ext cx="1121494" cy="2743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like bananas</a:t>
              </a:r>
            </a:p>
          </p:txBody>
        </p:sp>
      </p:grpSp>
      <p:sp>
        <p:nvSpPr>
          <p:cNvPr id="3" name="Down Arrow 2"/>
          <p:cNvSpPr/>
          <p:nvPr/>
        </p:nvSpPr>
        <p:spPr>
          <a:xfrm flipV="1"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18945" y="4109934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decrypt message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5400000" flipH="1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335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send signed message</a:t>
            </a:r>
          </a:p>
        </p:txBody>
      </p:sp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6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encrypt message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like bananas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8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51054" y="1305580"/>
            <a:ext cx="497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Confirmed: batman likes bananas</a:t>
            </a:r>
          </a:p>
        </p:txBody>
      </p:sp>
    </p:spTree>
    <p:extLst>
      <p:ext uri="{BB962C8B-B14F-4D97-AF65-F5344CB8AC3E}">
        <p14:creationId xmlns:p14="http://schemas.microsoft.com/office/powerpoint/2010/main" val="39901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0" grpId="0"/>
      <p:bldP spid="12" grpId="0" animBg="1"/>
      <p:bldP spid="14" grpId="0"/>
      <p:bldP spid="6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Signing documents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like bananas</a:t>
              </a:r>
            </a:p>
          </p:txBody>
        </p:sp>
      </p:grpSp>
      <p:sp>
        <p:nvSpPr>
          <p:cNvPr id="3" name="Down Arrow 2"/>
          <p:cNvSpPr/>
          <p:nvPr/>
        </p:nvSpPr>
        <p:spPr>
          <a:xfrm flipV="1"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18945" y="4109934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decrypt message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5400000" flipH="1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3351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send signed message</a:t>
            </a:r>
          </a:p>
        </p:txBody>
      </p:sp>
      <p:sp>
        <p:nvSpPr>
          <p:cNvPr id="15" name="Down Arrow 14"/>
          <p:cNvSpPr/>
          <p:nvPr/>
        </p:nvSpPr>
        <p:spPr>
          <a:xfrm rot="10800000" flipV="1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95736" y="4017692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encrypt message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like bananas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5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7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6" name="TextBox 5"/>
          <p:cNvSpPr txBox="1"/>
          <p:nvPr/>
        </p:nvSpPr>
        <p:spPr>
          <a:xfrm>
            <a:off x="51054" y="1305580"/>
            <a:ext cx="4978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008000"/>
                </a:solidFill>
              </a:rPr>
              <a:t>Confirmed: batman likes bananas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28600" y="1879600"/>
            <a:ext cx="1570114" cy="2351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286006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encryption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9120" y="2653632"/>
            <a:ext cx="1487094" cy="1905000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2905920" y="1834148"/>
            <a:ext cx="2057400" cy="1505284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2905920" y="2806032"/>
            <a:ext cx="2514600" cy="53340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415896" y="3783469"/>
            <a:ext cx="536983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Share your public key with everyone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191920" y="1802064"/>
            <a:ext cx="1767211" cy="851568"/>
            <a:chOff x="5191920" y="1802064"/>
            <a:chExt cx="1767211" cy="851568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3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16" name="Group 15"/>
          <p:cNvGrpSpPr/>
          <p:nvPr/>
        </p:nvGrpSpPr>
        <p:grpSpPr>
          <a:xfrm>
            <a:off x="2133600" y="3962400"/>
            <a:ext cx="466345" cy="228600"/>
            <a:chOff x="5683102" y="3505200"/>
            <a:chExt cx="2149005" cy="105343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 rotWithShape="1">
            <a:blip r:embed="rId5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  <p:sp>
        <p:nvSpPr>
          <p:cNvPr id="3" name="TextBox 2"/>
          <p:cNvSpPr txBox="1"/>
          <p:nvPr/>
        </p:nvSpPr>
        <p:spPr>
          <a:xfrm>
            <a:off x="1043730" y="5105400"/>
            <a:ext cx="5204670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How does this happen?</a:t>
            </a:r>
          </a:p>
          <a:p>
            <a:endParaRPr lang="en-US" sz="2800" dirty="0">
              <a:solidFill>
                <a:srgbClr val="FF0000"/>
              </a:solidFill>
            </a:endParaRPr>
          </a:p>
          <a:p>
            <a:r>
              <a:rPr lang="en-US" sz="2800" dirty="0">
                <a:solidFill>
                  <a:srgbClr val="FF0000"/>
                </a:solidFill>
              </a:rPr>
              <a:t>Anything we have to be careful of?</a:t>
            </a:r>
          </a:p>
        </p:txBody>
      </p:sp>
    </p:spTree>
    <p:extLst>
      <p:ext uri="{BB962C8B-B14F-4D97-AF65-F5344CB8AC3E}">
        <p14:creationId xmlns:p14="http://schemas.microsoft.com/office/powerpoint/2010/main" val="5073494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key encryption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88916" y="1457178"/>
            <a:ext cx="1487094" cy="19050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1614905"/>
            <a:ext cx="1121494" cy="2743200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093337" y="1846847"/>
            <a:ext cx="1429429" cy="1487905"/>
            <a:chOff x="2093337" y="1846847"/>
            <a:chExt cx="1429429" cy="1487905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8" name="TextBox 7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like bananas</a:t>
              </a:r>
            </a:p>
          </p:txBody>
        </p:sp>
      </p:grpSp>
      <p:sp>
        <p:nvSpPr>
          <p:cNvPr id="3" name="Down Arrow 2"/>
          <p:cNvSpPr/>
          <p:nvPr/>
        </p:nvSpPr>
        <p:spPr>
          <a:xfrm>
            <a:off x="2379579" y="35199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 rot="5400000">
            <a:off x="2433534" y="4109934"/>
            <a:ext cx="189562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encrypt message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6000" y="5245100"/>
            <a:ext cx="1192916" cy="1231900"/>
          </a:xfrm>
          <a:prstGeom prst="rect">
            <a:avLst/>
          </a:prstGeom>
        </p:spPr>
      </p:pic>
      <p:sp>
        <p:nvSpPr>
          <p:cNvPr id="12" name="Down Arrow 11"/>
          <p:cNvSpPr/>
          <p:nvPr/>
        </p:nvSpPr>
        <p:spPr>
          <a:xfrm rot="16200000">
            <a:off x="4400884" y="53106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319155" y="5292558"/>
            <a:ext cx="1192916" cy="1231900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39965" y="5257800"/>
            <a:ext cx="27036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send encrypted message</a:t>
            </a:r>
          </a:p>
        </p:txBody>
      </p:sp>
      <p:sp>
        <p:nvSpPr>
          <p:cNvPr id="15" name="Down Arrow 14"/>
          <p:cNvSpPr/>
          <p:nvPr/>
        </p:nvSpPr>
        <p:spPr>
          <a:xfrm rot="10800000">
            <a:off x="6324600" y="3367505"/>
            <a:ext cx="685800" cy="1509295"/>
          </a:xfrm>
          <a:prstGeom prst="downArrow">
            <a:avLst/>
          </a:prstGeom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 rot="16200000">
            <a:off x="4781145" y="4017692"/>
            <a:ext cx="1924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decrypt message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733371" y="1788695"/>
            <a:ext cx="1429429" cy="1487905"/>
            <a:chOff x="2093337" y="1846847"/>
            <a:chExt cx="1429429" cy="1487905"/>
          </a:xfrm>
        </p:grpSpPr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093337" y="1846847"/>
              <a:ext cx="1429429" cy="1487905"/>
            </a:xfrm>
            <a:prstGeom prst="rect">
              <a:avLst/>
            </a:prstGeom>
          </p:spPr>
        </p:pic>
        <p:sp>
          <p:nvSpPr>
            <p:cNvPr id="19" name="TextBox 18"/>
            <p:cNvSpPr txBox="1"/>
            <p:nvPr/>
          </p:nvSpPr>
          <p:spPr>
            <a:xfrm>
              <a:off x="2362200" y="2209800"/>
              <a:ext cx="11216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 like bananas</a:t>
              </a:r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2075606" y="3962400"/>
            <a:ext cx="972394" cy="453189"/>
            <a:chOff x="5191920" y="1802064"/>
            <a:chExt cx="1767211" cy="851568"/>
          </a:xfrm>
        </p:grpSpPr>
        <p:pic>
          <p:nvPicPr>
            <p:cNvPr id="25" name="Picture 24"/>
            <p:cNvPicPr>
              <a:picLocks noChangeAspect="1"/>
            </p:cNvPicPr>
            <p:nvPr/>
          </p:nvPicPr>
          <p:blipFill rotWithShape="1">
            <a:blip r:embed="rId6"/>
            <a:srcRect t="26198" b="25614"/>
            <a:stretch/>
          </p:blipFill>
          <p:spPr>
            <a:xfrm>
              <a:off x="5191920" y="1802064"/>
              <a:ext cx="1767211" cy="851568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257800" y="2057400"/>
              <a:ext cx="609600" cy="335280"/>
            </a:xfrm>
            <a:prstGeom prst="rect">
              <a:avLst/>
            </a:prstGeom>
          </p:spPr>
        </p:pic>
      </p:grpSp>
      <p:grpSp>
        <p:nvGrpSpPr>
          <p:cNvPr id="27" name="Group 26"/>
          <p:cNvGrpSpPr/>
          <p:nvPr/>
        </p:nvGrpSpPr>
        <p:grpSpPr>
          <a:xfrm>
            <a:off x="6324599" y="3962399"/>
            <a:ext cx="751780" cy="395705"/>
            <a:chOff x="5683102" y="3505200"/>
            <a:chExt cx="2149005" cy="1053432"/>
          </a:xfrm>
        </p:grpSpPr>
        <p:pic>
          <p:nvPicPr>
            <p:cNvPr id="28" name="Picture 27"/>
            <p:cNvPicPr>
              <a:picLocks noChangeAspect="1"/>
            </p:cNvPicPr>
            <p:nvPr/>
          </p:nvPicPr>
          <p:blipFill rotWithShape="1">
            <a:blip r:embed="rId8"/>
            <a:srcRect t="25283" b="25697"/>
            <a:stretch/>
          </p:blipFill>
          <p:spPr>
            <a:xfrm>
              <a:off x="5683102" y="3505200"/>
              <a:ext cx="2149005" cy="1053432"/>
            </a:xfrm>
            <a:prstGeom prst="rect">
              <a:avLst/>
            </a:prstGeom>
          </p:spPr>
        </p:pic>
        <p:pic>
          <p:nvPicPr>
            <p:cNvPr id="29" name="Picture 28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5867400" y="3886200"/>
              <a:ext cx="609600" cy="33528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7717840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RSA public key encryption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600200"/>
            <a:ext cx="8455152" cy="4953000"/>
          </a:xfrm>
        </p:spPr>
        <p:txBody>
          <a:bodyPr>
            <a:normAutofit fontScale="77500" lnSpcReduction="20000"/>
          </a:bodyPr>
          <a:lstStyle/>
          <a:p>
            <a:pPr marL="514350" indent="-514350">
              <a:buAutoNum type="arabicPeriod"/>
            </a:pPr>
            <a:r>
              <a:rPr lang="en-US" dirty="0"/>
              <a:t>Choose a bit-length </a:t>
            </a:r>
            <a:r>
              <a:rPr lang="en-US" i="1" dirty="0">
                <a:solidFill>
                  <a:srgbClr val="FF6600"/>
                </a:solidFill>
              </a:rPr>
              <a:t>k</a:t>
            </a:r>
          </a:p>
          <a:p>
            <a:pPr marL="594360" lvl="2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Choose two primes </a:t>
            </a:r>
            <a:r>
              <a:rPr lang="en-US" i="1" dirty="0">
                <a:solidFill>
                  <a:srgbClr val="FF6600"/>
                </a:solidFill>
              </a:rPr>
              <a:t>p</a:t>
            </a:r>
            <a:r>
              <a:rPr lang="en-US" dirty="0"/>
              <a:t> and </a:t>
            </a:r>
            <a:r>
              <a:rPr lang="en-US" i="1" dirty="0">
                <a:solidFill>
                  <a:srgbClr val="FF6600"/>
                </a:solidFill>
              </a:rPr>
              <a:t>q</a:t>
            </a:r>
            <a:r>
              <a:rPr lang="en-US" dirty="0"/>
              <a:t> which can be represented with at most </a:t>
            </a:r>
            <a:r>
              <a:rPr lang="en-US" i="1" dirty="0">
                <a:solidFill>
                  <a:srgbClr val="FF6600"/>
                </a:solidFill>
              </a:rPr>
              <a:t>k</a:t>
            </a:r>
            <a:r>
              <a:rPr lang="en-US" i="1" dirty="0"/>
              <a:t> </a:t>
            </a:r>
            <a:r>
              <a:rPr lang="en-US" dirty="0"/>
              <a:t>bits</a:t>
            </a: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i="1" dirty="0"/>
          </a:p>
          <a:p>
            <a:pPr marL="514350" indent="-514350">
              <a:buAutoNum type="arabicPeriod"/>
            </a:pPr>
            <a:r>
              <a:rPr lang="en-US" dirty="0"/>
              <a:t>Let </a:t>
            </a:r>
            <a:r>
              <a:rPr lang="en-US" i="1" dirty="0">
                <a:solidFill>
                  <a:srgbClr val="FF6600"/>
                </a:solidFill>
              </a:rPr>
              <a:t>n</a:t>
            </a:r>
            <a:r>
              <a:rPr lang="en-US" dirty="0"/>
              <a:t> </a:t>
            </a:r>
            <a:r>
              <a:rPr lang="en-US" dirty="0">
                <a:solidFill>
                  <a:srgbClr val="FF6600"/>
                </a:solidFill>
              </a:rPr>
              <a:t>=</a:t>
            </a:r>
            <a:r>
              <a:rPr lang="en-US" dirty="0"/>
              <a:t> </a:t>
            </a:r>
            <a:r>
              <a:rPr lang="en-US" i="1" dirty="0" err="1">
                <a:solidFill>
                  <a:srgbClr val="FF6600"/>
                </a:solidFill>
              </a:rPr>
              <a:t>pq</a:t>
            </a:r>
            <a:r>
              <a:rPr lang="en-US" dirty="0"/>
              <a:t> and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(n)</a:t>
            </a:r>
            <a:r>
              <a:rPr lang="en-US" dirty="0">
                <a:solidFill>
                  <a:srgbClr val="FF6600"/>
                </a:solidFill>
              </a:rPr>
              <a:t> = (</a:t>
            </a:r>
            <a:r>
              <a:rPr lang="en-US" i="1" dirty="0">
                <a:solidFill>
                  <a:srgbClr val="FF6600"/>
                </a:solidFill>
              </a:rPr>
              <a:t>p</a:t>
            </a:r>
            <a:r>
              <a:rPr lang="en-US" dirty="0">
                <a:solidFill>
                  <a:srgbClr val="FF6600"/>
                </a:solidFill>
              </a:rPr>
              <a:t>-1)(</a:t>
            </a:r>
            <a:r>
              <a:rPr lang="en-US" i="1" dirty="0">
                <a:solidFill>
                  <a:srgbClr val="FF6600"/>
                </a:solidFill>
              </a:rPr>
              <a:t>q</a:t>
            </a:r>
            <a:r>
              <a:rPr lang="en-US" dirty="0">
                <a:solidFill>
                  <a:srgbClr val="FF6600"/>
                </a:solidFill>
              </a:rPr>
              <a:t>-1)</a:t>
            </a:r>
          </a:p>
          <a:p>
            <a:pPr marL="594360" lvl="2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/>
              <a:t>Find </a:t>
            </a:r>
            <a:r>
              <a:rPr lang="en-US" i="1" dirty="0">
                <a:solidFill>
                  <a:srgbClr val="FF6600"/>
                </a:solidFill>
              </a:rPr>
              <a:t>d</a:t>
            </a:r>
            <a:r>
              <a:rPr lang="en-US" dirty="0"/>
              <a:t> such that </a:t>
            </a:r>
            <a:r>
              <a:rPr lang="en-US" dirty="0">
                <a:solidFill>
                  <a:srgbClr val="FF6600"/>
                </a:solidFill>
              </a:rPr>
              <a:t>0 &lt; d &lt; n </a:t>
            </a:r>
            <a:r>
              <a:rPr lang="en-US" dirty="0"/>
              <a:t>and </a:t>
            </a:r>
            <a:r>
              <a:rPr lang="en-US" dirty="0" err="1">
                <a:solidFill>
                  <a:srgbClr val="FF6600"/>
                </a:solidFill>
              </a:rPr>
              <a:t>gcd</a:t>
            </a:r>
            <a:r>
              <a:rPr lang="en-US" dirty="0">
                <a:solidFill>
                  <a:srgbClr val="FF6600"/>
                </a:solidFill>
              </a:rPr>
              <a:t>(</a:t>
            </a:r>
            <a:r>
              <a:rPr lang="en-US" i="1" dirty="0" err="1">
                <a:solidFill>
                  <a:srgbClr val="FF6600"/>
                </a:solidFill>
              </a:rPr>
              <a:t>d</a:t>
            </a:r>
            <a:r>
              <a:rPr lang="en-US" dirty="0" err="1">
                <a:solidFill>
                  <a:srgbClr val="FF6600"/>
                </a:solidFill>
              </a:rPr>
              <a:t>,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(n)) = 1</a:t>
            </a:r>
          </a:p>
          <a:p>
            <a:pPr marL="514350" indent="-514350">
              <a:buAutoNum type="arabicPeriod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Find e such that </a:t>
            </a:r>
            <a:r>
              <a:rPr lang="en-US" i="1" dirty="0">
                <a:solidFill>
                  <a:srgbClr val="FF6600"/>
                </a:solidFill>
              </a:rPr>
              <a:t>de</a:t>
            </a:r>
            <a:r>
              <a:rPr lang="en-US" dirty="0">
                <a:solidFill>
                  <a:srgbClr val="FF6600"/>
                </a:solidFill>
              </a:rPr>
              <a:t> mod </a:t>
            </a:r>
            <a:r>
              <a:rPr lang="en-US" i="1" dirty="0" err="1">
                <a:solidFill>
                  <a:srgbClr val="FF6600"/>
                </a:solidFill>
              </a:rPr>
              <a:t>ϕ</a:t>
            </a:r>
            <a:r>
              <a:rPr lang="en-US" i="1" dirty="0">
                <a:solidFill>
                  <a:srgbClr val="FF6600"/>
                </a:solidFill>
              </a:rPr>
              <a:t>(n) = 1</a:t>
            </a:r>
          </a:p>
          <a:p>
            <a:pPr marL="514350" indent="-514350">
              <a:buAutoNum type="arabicPeriod"/>
            </a:pPr>
            <a:endParaRPr lang="en-US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dirty="0">
                <a:solidFill>
                  <a:srgbClr val="000000"/>
                </a:solidFill>
              </a:rPr>
              <a:t>private key = (</a:t>
            </a:r>
            <a:r>
              <a:rPr lang="en-US" dirty="0" err="1">
                <a:solidFill>
                  <a:srgbClr val="000000"/>
                </a:solidFill>
              </a:rPr>
              <a:t>d,n</a:t>
            </a:r>
            <a:r>
              <a:rPr lang="en-US" dirty="0">
                <a:solidFill>
                  <a:srgbClr val="000000"/>
                </a:solidFill>
              </a:rPr>
              <a:t>) and public key = (e, n)</a:t>
            </a: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Font typeface="Wingdings"/>
              <a:buAutoNum type="arabicPeriod"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n   decrypt(z) = </a:t>
            </a:r>
            <a:r>
              <a:rPr lang="en-US" sz="2800" dirty="0" err="1"/>
              <a:t>z</a:t>
            </a:r>
            <a:r>
              <a:rPr lang="en-US" sz="2800" baseline="30000" dirty="0" err="1"/>
              <a:t>d</a:t>
            </a:r>
            <a:r>
              <a:rPr lang="en-US" sz="2800" dirty="0"/>
              <a:t> mod n</a:t>
            </a: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48786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Cracking RSA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600200"/>
            <a:ext cx="8305800" cy="3886200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eriod"/>
            </a:pPr>
            <a:r>
              <a:rPr lang="en-US" sz="2000" dirty="0"/>
              <a:t>Choose a bit-length </a:t>
            </a:r>
            <a:r>
              <a:rPr lang="en-US" sz="2000" i="1" dirty="0">
                <a:solidFill>
                  <a:srgbClr val="FF6600"/>
                </a:solidFill>
              </a:rPr>
              <a:t>k</a:t>
            </a:r>
          </a:p>
          <a:p>
            <a:pPr marL="594360" lvl="2" indent="0">
              <a:buNone/>
            </a:pPr>
            <a:endParaRPr lang="en-US" sz="1600" dirty="0"/>
          </a:p>
          <a:p>
            <a:pPr marL="514350" indent="-514350">
              <a:buAutoNum type="arabicPeriod"/>
            </a:pPr>
            <a:r>
              <a:rPr lang="en-US" sz="2000" dirty="0"/>
              <a:t>Choose two primes </a:t>
            </a:r>
            <a:r>
              <a:rPr lang="en-US" sz="2000" i="1" dirty="0">
                <a:solidFill>
                  <a:srgbClr val="FF6600"/>
                </a:solidFill>
              </a:rPr>
              <a:t>p</a:t>
            </a:r>
            <a:r>
              <a:rPr lang="en-US" sz="2000" dirty="0"/>
              <a:t> and </a:t>
            </a:r>
            <a:r>
              <a:rPr lang="en-US" sz="2000" i="1" dirty="0">
                <a:solidFill>
                  <a:srgbClr val="FF6600"/>
                </a:solidFill>
              </a:rPr>
              <a:t>q</a:t>
            </a:r>
            <a:r>
              <a:rPr lang="en-US" sz="2000" dirty="0"/>
              <a:t> which can be represented with at most </a:t>
            </a:r>
            <a:r>
              <a:rPr lang="en-US" sz="2000" i="1" dirty="0">
                <a:solidFill>
                  <a:srgbClr val="FF6600"/>
                </a:solidFill>
              </a:rPr>
              <a:t>k</a:t>
            </a:r>
            <a:r>
              <a:rPr lang="en-US" sz="2000" i="1" dirty="0"/>
              <a:t> </a:t>
            </a:r>
            <a:r>
              <a:rPr lang="en-US" sz="2000" dirty="0"/>
              <a:t>bits</a:t>
            </a:r>
            <a:endParaRPr lang="en-US" sz="2000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endParaRPr lang="en-US" sz="2000" i="1" dirty="0"/>
          </a:p>
          <a:p>
            <a:pPr marL="514350" indent="-514350">
              <a:buAutoNum type="arabicPeriod"/>
            </a:pPr>
            <a:r>
              <a:rPr lang="en-US" sz="2000" dirty="0"/>
              <a:t>Let </a:t>
            </a:r>
            <a:r>
              <a:rPr lang="en-US" sz="2000" i="1" dirty="0">
                <a:solidFill>
                  <a:srgbClr val="FF6600"/>
                </a:solidFill>
              </a:rPr>
              <a:t>n</a:t>
            </a:r>
            <a:r>
              <a:rPr lang="en-US" sz="2000" dirty="0"/>
              <a:t> </a:t>
            </a:r>
            <a:r>
              <a:rPr lang="en-US" sz="2000" dirty="0">
                <a:solidFill>
                  <a:srgbClr val="FF6600"/>
                </a:solidFill>
              </a:rPr>
              <a:t>=</a:t>
            </a:r>
            <a:r>
              <a:rPr lang="en-US" sz="2000" dirty="0"/>
              <a:t> </a:t>
            </a:r>
            <a:r>
              <a:rPr lang="en-US" sz="2000" i="1" dirty="0" err="1">
                <a:solidFill>
                  <a:srgbClr val="FF6600"/>
                </a:solidFill>
              </a:rPr>
              <a:t>pq</a:t>
            </a:r>
            <a:r>
              <a:rPr lang="en-US" sz="2000" dirty="0"/>
              <a:t> and </a:t>
            </a:r>
            <a:r>
              <a:rPr lang="en-US" sz="2000" i="1" dirty="0" err="1">
                <a:solidFill>
                  <a:srgbClr val="FF6600"/>
                </a:solidFill>
              </a:rPr>
              <a:t>ϕ</a:t>
            </a:r>
            <a:r>
              <a:rPr lang="en-US" sz="2000" i="1" dirty="0">
                <a:solidFill>
                  <a:srgbClr val="FF6600"/>
                </a:solidFill>
              </a:rPr>
              <a:t>(n)</a:t>
            </a:r>
            <a:r>
              <a:rPr lang="en-US" sz="2000" dirty="0">
                <a:solidFill>
                  <a:srgbClr val="FF6600"/>
                </a:solidFill>
              </a:rPr>
              <a:t> = (</a:t>
            </a:r>
            <a:r>
              <a:rPr lang="en-US" sz="2000" i="1" dirty="0">
                <a:solidFill>
                  <a:srgbClr val="FF6600"/>
                </a:solidFill>
              </a:rPr>
              <a:t>p</a:t>
            </a:r>
            <a:r>
              <a:rPr lang="en-US" sz="2000" dirty="0">
                <a:solidFill>
                  <a:srgbClr val="FF6600"/>
                </a:solidFill>
              </a:rPr>
              <a:t>-1)(</a:t>
            </a:r>
            <a:r>
              <a:rPr lang="en-US" sz="2000" i="1" dirty="0">
                <a:solidFill>
                  <a:srgbClr val="FF6600"/>
                </a:solidFill>
              </a:rPr>
              <a:t>q</a:t>
            </a:r>
            <a:r>
              <a:rPr lang="en-US" sz="2000" dirty="0">
                <a:solidFill>
                  <a:srgbClr val="FF6600"/>
                </a:solidFill>
              </a:rPr>
              <a:t>-1)</a:t>
            </a:r>
          </a:p>
          <a:p>
            <a:pPr marL="594360" lvl="2" indent="0">
              <a:buNone/>
            </a:pPr>
            <a:endParaRPr lang="en-US" sz="1600" dirty="0"/>
          </a:p>
          <a:p>
            <a:pPr marL="514350" indent="-514350">
              <a:buAutoNum type="arabicPeriod"/>
            </a:pPr>
            <a:r>
              <a:rPr lang="en-US" sz="2000" dirty="0"/>
              <a:t>Find </a:t>
            </a:r>
            <a:r>
              <a:rPr lang="en-US" sz="2000" i="1" dirty="0">
                <a:solidFill>
                  <a:srgbClr val="FF6600"/>
                </a:solidFill>
              </a:rPr>
              <a:t>d</a:t>
            </a:r>
            <a:r>
              <a:rPr lang="en-US" sz="2000" dirty="0"/>
              <a:t> such that </a:t>
            </a:r>
            <a:r>
              <a:rPr lang="en-US" sz="2000" dirty="0">
                <a:solidFill>
                  <a:srgbClr val="FF6600"/>
                </a:solidFill>
              </a:rPr>
              <a:t>0 &lt; d &lt; n </a:t>
            </a:r>
            <a:r>
              <a:rPr lang="en-US" sz="2000" dirty="0"/>
              <a:t>and </a:t>
            </a:r>
            <a:r>
              <a:rPr lang="en-US" sz="2000" dirty="0" err="1">
                <a:solidFill>
                  <a:srgbClr val="FF6600"/>
                </a:solidFill>
              </a:rPr>
              <a:t>gcd</a:t>
            </a:r>
            <a:r>
              <a:rPr lang="en-US" sz="2000" dirty="0">
                <a:solidFill>
                  <a:srgbClr val="FF6600"/>
                </a:solidFill>
              </a:rPr>
              <a:t>(</a:t>
            </a:r>
            <a:r>
              <a:rPr lang="en-US" sz="2000" i="1" dirty="0" err="1">
                <a:solidFill>
                  <a:srgbClr val="FF6600"/>
                </a:solidFill>
              </a:rPr>
              <a:t>d</a:t>
            </a:r>
            <a:r>
              <a:rPr lang="en-US" sz="2000" dirty="0" err="1">
                <a:solidFill>
                  <a:srgbClr val="FF6600"/>
                </a:solidFill>
              </a:rPr>
              <a:t>,</a:t>
            </a:r>
            <a:r>
              <a:rPr lang="en-US" sz="2000" i="1" dirty="0" err="1">
                <a:solidFill>
                  <a:srgbClr val="FF6600"/>
                </a:solidFill>
              </a:rPr>
              <a:t>ϕ</a:t>
            </a:r>
            <a:r>
              <a:rPr lang="en-US" sz="2000" i="1" dirty="0">
                <a:solidFill>
                  <a:srgbClr val="FF6600"/>
                </a:solidFill>
              </a:rPr>
              <a:t>(n)) = 1</a:t>
            </a:r>
          </a:p>
          <a:p>
            <a:pPr marL="514350" indent="-514350">
              <a:buAutoNum type="arabicPeriod"/>
            </a:pPr>
            <a:endParaRPr lang="en-US" sz="2000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Find e such that </a:t>
            </a:r>
            <a:r>
              <a:rPr lang="en-US" sz="2000" i="1" dirty="0">
                <a:solidFill>
                  <a:srgbClr val="FF6600"/>
                </a:solidFill>
              </a:rPr>
              <a:t>de</a:t>
            </a:r>
            <a:r>
              <a:rPr lang="en-US" sz="2000" dirty="0">
                <a:solidFill>
                  <a:srgbClr val="FF6600"/>
                </a:solidFill>
              </a:rPr>
              <a:t> mod </a:t>
            </a:r>
            <a:r>
              <a:rPr lang="en-US" sz="2000" i="1" dirty="0" err="1">
                <a:solidFill>
                  <a:srgbClr val="FF6600"/>
                </a:solidFill>
              </a:rPr>
              <a:t>ϕ</a:t>
            </a:r>
            <a:r>
              <a:rPr lang="en-US" sz="2000" i="1" dirty="0">
                <a:solidFill>
                  <a:srgbClr val="FF6600"/>
                </a:solidFill>
              </a:rPr>
              <a:t>(n) = 1</a:t>
            </a:r>
          </a:p>
          <a:p>
            <a:pPr marL="514350" indent="-514350">
              <a:buAutoNum type="arabicPeriod"/>
            </a:pPr>
            <a:endParaRPr lang="en-US" sz="2000" i="1" dirty="0">
              <a:solidFill>
                <a:srgbClr val="FF6600"/>
              </a:solidFill>
            </a:endParaRPr>
          </a:p>
          <a:p>
            <a:pPr marL="514350" indent="-514350">
              <a:buAutoNum type="arabicPeriod"/>
            </a:pPr>
            <a:r>
              <a:rPr lang="en-US" sz="2000" dirty="0">
                <a:solidFill>
                  <a:srgbClr val="000000"/>
                </a:solidFill>
              </a:rPr>
              <a:t>private key = (</a:t>
            </a:r>
            <a:r>
              <a:rPr lang="en-US" sz="2000" dirty="0" err="1">
                <a:solidFill>
                  <a:srgbClr val="000000"/>
                </a:solidFill>
              </a:rPr>
              <a:t>d,n</a:t>
            </a:r>
            <a:r>
              <a:rPr lang="en-US" sz="2000" dirty="0">
                <a:solidFill>
                  <a:srgbClr val="000000"/>
                </a:solidFill>
              </a:rPr>
              <a:t>) and public key = (e, n)</a:t>
            </a:r>
          </a:p>
          <a:p>
            <a:pPr marL="514350" indent="-514350"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Font typeface="Wingdings"/>
              <a:buAutoNum type="arabicPeriod"/>
            </a:pPr>
            <a:r>
              <a:rPr lang="en-US" sz="2000" dirty="0"/>
              <a:t>encrypt(m) = m</a:t>
            </a:r>
            <a:r>
              <a:rPr lang="en-US" sz="2000" baseline="30000" dirty="0"/>
              <a:t>e</a:t>
            </a:r>
            <a:r>
              <a:rPr lang="en-US" sz="2000" dirty="0"/>
              <a:t> mod n   decrypt(z) = </a:t>
            </a:r>
            <a:r>
              <a:rPr lang="en-US" sz="2000" dirty="0" err="1"/>
              <a:t>z</a:t>
            </a:r>
            <a:r>
              <a:rPr lang="en-US" sz="2000" baseline="30000" dirty="0" err="1"/>
              <a:t>d</a:t>
            </a:r>
            <a:r>
              <a:rPr lang="en-US" sz="2000" dirty="0"/>
              <a:t> mod n</a:t>
            </a: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  <a:p>
            <a:pPr marL="514350" indent="-514350">
              <a:buAutoNum type="arabicPeriod"/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000" y="5486400"/>
            <a:ext cx="8074152" cy="1200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Say I maliciously intercept an encrypted message.</a:t>
            </a:r>
          </a:p>
          <a:p>
            <a:r>
              <a:rPr lang="en-US" sz="2400" dirty="0">
                <a:solidFill>
                  <a:srgbClr val="FF0000"/>
                </a:solidFill>
              </a:rPr>
              <a:t>How could I decrypt it? (Note, you can also assume that we have the public key (e, n).)</a:t>
            </a:r>
          </a:p>
        </p:txBody>
      </p:sp>
    </p:spTree>
    <p:extLst>
      <p:ext uri="{BB962C8B-B14F-4D97-AF65-F5344CB8AC3E}">
        <p14:creationId xmlns:p14="http://schemas.microsoft.com/office/powerpoint/2010/main" val="412905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Cracking RSA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Idea 1</a:t>
            </a:r>
            <a:r>
              <a:rPr lang="en-US" sz="2800" dirty="0"/>
              <a:t>: undo the mod operation , i.e. mod</a:t>
            </a:r>
            <a:r>
              <a:rPr lang="en-US" sz="2800" baseline="30000" dirty="0"/>
              <a:t>-1</a:t>
            </a:r>
            <a:r>
              <a:rPr lang="en-US" sz="2800" dirty="0"/>
              <a:t>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If we knew m</a:t>
            </a:r>
            <a:r>
              <a:rPr lang="en-US" sz="2800" baseline="30000" dirty="0"/>
              <a:t>e</a:t>
            </a:r>
            <a:r>
              <a:rPr lang="en-US" sz="2800" dirty="0"/>
              <a:t> and e, we could figure out 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802105" y="4911194"/>
            <a:ext cx="417110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 you think this is possible?</a:t>
            </a:r>
          </a:p>
        </p:txBody>
      </p:sp>
    </p:spTree>
    <p:extLst>
      <p:ext uri="{BB962C8B-B14F-4D97-AF65-F5344CB8AC3E}">
        <p14:creationId xmlns:p14="http://schemas.microsoft.com/office/powerpoint/2010/main" val="37923701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Cracking RSA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2819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encrypt(m) = m</a:t>
            </a:r>
            <a:r>
              <a:rPr lang="en-US" sz="2800" baseline="30000" dirty="0"/>
              <a:t>e</a:t>
            </a:r>
            <a:r>
              <a:rPr lang="en-US" sz="2800" dirty="0"/>
              <a:t> mod 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>
                <a:solidFill>
                  <a:srgbClr val="0000FF"/>
                </a:solidFill>
              </a:rPr>
              <a:t>Idea 1</a:t>
            </a:r>
            <a:r>
              <a:rPr lang="en-US" sz="2800" dirty="0"/>
              <a:t>: undo the mod operation , i.e. mod</a:t>
            </a:r>
            <a:r>
              <a:rPr lang="en-US" sz="2800" baseline="30000" dirty="0"/>
              <a:t>-1</a:t>
            </a:r>
            <a:r>
              <a:rPr lang="en-US" sz="2800" dirty="0"/>
              <a:t> function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r>
              <a:rPr lang="en-US" sz="2800" dirty="0"/>
              <a:t>If we knew m</a:t>
            </a:r>
            <a:r>
              <a:rPr lang="en-US" sz="2800" baseline="30000" dirty="0"/>
              <a:t>e</a:t>
            </a:r>
            <a:r>
              <a:rPr lang="en-US" sz="2800" dirty="0"/>
              <a:t> and e, we could figure out m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649705" y="4678740"/>
            <a:ext cx="757989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00FF"/>
                </a:solidFill>
              </a:rPr>
              <a:t>Generally, no, if we don’t know anything about the message.</a:t>
            </a:r>
          </a:p>
          <a:p>
            <a:endParaRPr lang="en-US" sz="2400" dirty="0">
              <a:solidFill>
                <a:srgbClr val="0000FF"/>
              </a:solidFill>
            </a:endParaRPr>
          </a:p>
          <a:p>
            <a:r>
              <a:rPr lang="en-US" sz="2400" dirty="0">
                <a:solidFill>
                  <a:srgbClr val="0000FF"/>
                </a:solidFill>
              </a:rPr>
              <a:t>The challenge is that the mod operator maps many, many numbers to a single value.</a:t>
            </a:r>
          </a:p>
        </p:txBody>
      </p:sp>
    </p:spTree>
    <p:extLst>
      <p:ext uri="{BB962C8B-B14F-4D97-AF65-F5344CB8AC3E}">
        <p14:creationId xmlns:p14="http://schemas.microsoft.com/office/powerpoint/2010/main" val="14590829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ＭＳ Ｐゴシック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Median.thmx</Template>
  <TotalTime>12139</TotalTime>
  <Words>2826</Words>
  <Application>Microsoft Macintosh PowerPoint</Application>
  <PresentationFormat>On-screen Show (4:3)</PresentationFormat>
  <Paragraphs>418</Paragraphs>
  <Slides>48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48</vt:i4>
      </vt:variant>
    </vt:vector>
  </HeadingPairs>
  <TitlesOfParts>
    <vt:vector size="54" baseType="lpstr">
      <vt:lpstr>Arial</vt:lpstr>
      <vt:lpstr>Calibri</vt:lpstr>
      <vt:lpstr>Tw Cen MT</vt:lpstr>
      <vt:lpstr>Wingdings</vt:lpstr>
      <vt:lpstr>Wingdings 2</vt:lpstr>
      <vt:lpstr>Median</vt:lpstr>
      <vt:lpstr>Encryption Take 2: Practical details</vt:lpstr>
      <vt:lpstr>Admin</vt:lpstr>
      <vt:lpstr>Option type</vt:lpstr>
      <vt:lpstr>case statement</vt:lpstr>
      <vt:lpstr>Public key encryption</vt:lpstr>
      <vt:lpstr>RSA public key encryption</vt:lpstr>
      <vt:lpstr>Cracking RSA</vt:lpstr>
      <vt:lpstr>Cracking RSA</vt:lpstr>
      <vt:lpstr>Cracking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Security of RSA</vt:lpstr>
      <vt:lpstr>Implementing RSA</vt:lpstr>
      <vt:lpstr>Implementing RSA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Finding primes</vt:lpstr>
      <vt:lpstr>Implementing RSA</vt:lpstr>
      <vt:lpstr>Implementing RSA</vt:lpstr>
      <vt:lpstr>Greatest Common Divisor</vt:lpstr>
      <vt:lpstr>Greatest Common Divisor</vt:lpstr>
      <vt:lpstr>Greatest Common Divisor</vt:lpstr>
      <vt:lpstr>Implementing RSA</vt:lpstr>
      <vt:lpstr>PowerPoint Presentation</vt:lpstr>
      <vt:lpstr>Signing documents</vt:lpstr>
      <vt:lpstr>Signing documents</vt:lpstr>
      <vt:lpstr>Signing documents</vt:lpstr>
      <vt:lpstr>Signing documents</vt:lpstr>
      <vt:lpstr>Signing documents</vt:lpstr>
      <vt:lpstr>Signing documents</vt:lpstr>
      <vt:lpstr>Public key encryption</vt:lpstr>
    </vt:vector>
  </TitlesOfParts>
  <Company>Pomona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CORpus analysis</dc:title>
  <dc:creator>Dave Kauchak</dc:creator>
  <cp:lastModifiedBy>Microsoft Office User</cp:lastModifiedBy>
  <cp:revision>1708</cp:revision>
  <cp:lastPrinted>2017-03-23T21:35:52Z</cp:lastPrinted>
  <dcterms:created xsi:type="dcterms:W3CDTF">2011-02-02T19:47:14Z</dcterms:created>
  <dcterms:modified xsi:type="dcterms:W3CDTF">2022-10-12T23:08:12Z</dcterms:modified>
</cp:coreProperties>
</file>