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256" r:id="rId2"/>
    <p:sldId id="508" r:id="rId3"/>
    <p:sldId id="577" r:id="rId4"/>
    <p:sldId id="510" r:id="rId5"/>
    <p:sldId id="511" r:id="rId6"/>
    <p:sldId id="512" r:id="rId7"/>
    <p:sldId id="513" r:id="rId8"/>
    <p:sldId id="516" r:id="rId9"/>
    <p:sldId id="517" r:id="rId10"/>
    <p:sldId id="519" r:id="rId11"/>
    <p:sldId id="520" r:id="rId12"/>
    <p:sldId id="525" r:id="rId13"/>
    <p:sldId id="521" r:id="rId14"/>
    <p:sldId id="522" r:id="rId15"/>
    <p:sldId id="523" r:id="rId16"/>
    <p:sldId id="524" r:id="rId17"/>
    <p:sldId id="527" r:id="rId18"/>
    <p:sldId id="526" r:id="rId19"/>
    <p:sldId id="528" r:id="rId20"/>
    <p:sldId id="529" r:id="rId21"/>
    <p:sldId id="530" r:id="rId22"/>
    <p:sldId id="531" r:id="rId23"/>
    <p:sldId id="532" r:id="rId24"/>
    <p:sldId id="545" r:id="rId25"/>
    <p:sldId id="592" r:id="rId26"/>
    <p:sldId id="593" r:id="rId27"/>
    <p:sldId id="594" r:id="rId28"/>
    <p:sldId id="595" r:id="rId29"/>
    <p:sldId id="534" r:id="rId30"/>
    <p:sldId id="596" r:id="rId31"/>
    <p:sldId id="597" r:id="rId32"/>
    <p:sldId id="599" r:id="rId33"/>
    <p:sldId id="600" r:id="rId34"/>
    <p:sldId id="536" r:id="rId35"/>
    <p:sldId id="535" r:id="rId36"/>
    <p:sldId id="537" r:id="rId37"/>
    <p:sldId id="538" r:id="rId38"/>
    <p:sldId id="540" r:id="rId39"/>
    <p:sldId id="541" r:id="rId40"/>
    <p:sldId id="542" r:id="rId41"/>
    <p:sldId id="543" r:id="rId42"/>
    <p:sldId id="544" r:id="rId43"/>
    <p:sldId id="548" r:id="rId44"/>
    <p:sldId id="549" r:id="rId45"/>
    <p:sldId id="546" r:id="rId46"/>
    <p:sldId id="547" r:id="rId47"/>
    <p:sldId id="589" r:id="rId48"/>
    <p:sldId id="590" r:id="rId49"/>
    <p:sldId id="591" r:id="rId50"/>
    <p:sldId id="550" r:id="rId51"/>
    <p:sldId id="551" r:id="rId52"/>
    <p:sldId id="553" r:id="rId53"/>
    <p:sldId id="554" r:id="rId54"/>
    <p:sldId id="555" r:id="rId55"/>
    <p:sldId id="556" r:id="rId56"/>
    <p:sldId id="563" r:id="rId57"/>
    <p:sldId id="558" r:id="rId58"/>
    <p:sldId id="559" r:id="rId59"/>
    <p:sldId id="561" r:id="rId60"/>
    <p:sldId id="562" r:id="rId61"/>
    <p:sldId id="564" r:id="rId62"/>
    <p:sldId id="565" r:id="rId63"/>
    <p:sldId id="576" r:id="rId64"/>
    <p:sldId id="566" r:id="rId65"/>
    <p:sldId id="567" r:id="rId66"/>
    <p:sldId id="568" r:id="rId67"/>
    <p:sldId id="569" r:id="rId68"/>
    <p:sldId id="570" r:id="rId69"/>
    <p:sldId id="571" r:id="rId70"/>
    <p:sldId id="572" r:id="rId71"/>
    <p:sldId id="557" r:id="rId72"/>
    <p:sldId id="573" r:id="rId73"/>
    <p:sldId id="574" r:id="rId74"/>
    <p:sldId id="575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33" autoAdjust="0"/>
    <p:restoredTop sz="88639" autoAdjust="0"/>
  </p:normalViewPr>
  <p:slideViewPr>
    <p:cSldViewPr snapToObjects="1">
      <p:cViewPr varScale="1">
        <p:scale>
          <a:sx n="113" d="100"/>
          <a:sy n="113" d="100"/>
        </p:scale>
        <p:origin x="3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A8CC-ED10-6C4B-A27F-337266596776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60157-9BA7-1C49-B285-EFD360B8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2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</a:t>
            </a:r>
            <a:r>
              <a:rPr lang="en-US" baseline="0" dirty="0"/>
              <a:t> (mod n) is notation NOT the mod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CS54 – Fall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3276600"/>
            <a:ext cx="6092952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Where have you seen encryption used?</a:t>
            </a:r>
          </a:p>
        </p:txBody>
      </p:sp>
    </p:spTree>
    <p:extLst>
      <p:ext uri="{BB962C8B-B14F-4D97-AF65-F5344CB8AC3E}">
        <p14:creationId xmlns:p14="http://schemas.microsoft.com/office/powerpoint/2010/main" val="259366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uses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7636"/>
            <a:ext cx="1828800" cy="780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479" y="1635386"/>
            <a:ext cx="59055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50" y="2637924"/>
            <a:ext cx="16002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124200"/>
            <a:ext cx="1825752" cy="1214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895600"/>
            <a:ext cx="1906125" cy="212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967" y="4724400"/>
            <a:ext cx="1692965" cy="177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0589" y="4572000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3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key encryption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6" y="1457178"/>
            <a:ext cx="148709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14905"/>
            <a:ext cx="1121494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93337" y="1846847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 like bananas</a:t>
              </a:r>
            </a:p>
          </p:txBody>
        </p:sp>
      </p:grpSp>
      <p:sp>
        <p:nvSpPr>
          <p:cNvPr id="3" name="Down Arrow 2"/>
          <p:cNvSpPr/>
          <p:nvPr/>
        </p:nvSpPr>
        <p:spPr>
          <a:xfrm>
            <a:off x="2379579" y="35199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2433534" y="4109934"/>
            <a:ext cx="189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encrypt message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245100"/>
            <a:ext cx="1192916" cy="12319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4400884" y="53106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55" y="5292558"/>
            <a:ext cx="1192916" cy="1231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9965" y="5257800"/>
            <a:ext cx="270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send encrypted message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6324600" y="33675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81145" y="4017692"/>
            <a:ext cx="19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decrypt message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733371" y="1788695"/>
            <a:ext cx="1429429" cy="1487905"/>
            <a:chOff x="2093337" y="1846847"/>
            <a:chExt cx="1429429" cy="14879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 like bananas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800" y="3921285"/>
            <a:ext cx="664072" cy="345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128" y="3962400"/>
            <a:ext cx="664072" cy="3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6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key encryption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811" y="2867806"/>
            <a:ext cx="148709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95" y="2579048"/>
            <a:ext cx="1121494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968" y="3341048"/>
            <a:ext cx="1662506" cy="108242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829968" y="4423471"/>
            <a:ext cx="1662506" cy="0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8148" y="4423471"/>
            <a:ext cx="0" cy="898777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88748" y="4423471"/>
            <a:ext cx="0" cy="898777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748" y="1705811"/>
            <a:ext cx="1676400" cy="873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474" y="1676400"/>
            <a:ext cx="1676400" cy="87323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343400" y="1877206"/>
            <a:ext cx="914400" cy="533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21748" y="5715000"/>
            <a:ext cx="39669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13919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key encryption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14" y="2946400"/>
            <a:ext cx="4817550" cy="251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00400"/>
            <a:ext cx="93457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key encryption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14" y="2946400"/>
            <a:ext cx="4817550" cy="251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00400"/>
            <a:ext cx="934578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42429"/>
            <a:ext cx="1299618" cy="676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8288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200400"/>
            <a:ext cx="1662506" cy="108242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828800" y="4381889"/>
            <a:ext cx="1662506" cy="0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96980" y="4381889"/>
            <a:ext cx="0" cy="898777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87580" y="4381889"/>
            <a:ext cx="0" cy="898777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8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encryption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8842" y="2152316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private key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2152316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public key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6198" b="25614"/>
          <a:stretch/>
        </p:blipFill>
        <p:spPr>
          <a:xfrm>
            <a:off x="5334000" y="3124200"/>
            <a:ext cx="1767211" cy="85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5283" b="25697"/>
          <a:stretch/>
        </p:blipFill>
        <p:spPr>
          <a:xfrm>
            <a:off x="2104188" y="3191356"/>
            <a:ext cx="1883825" cy="923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4874826"/>
            <a:ext cx="5792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Two keys</a:t>
            </a:r>
            <a:r>
              <a:rPr lang="en-US" sz="2800" dirty="0"/>
              <a:t>, one you make publicly available and one you keep to yourself</a:t>
            </a:r>
          </a:p>
        </p:txBody>
      </p:sp>
    </p:spTree>
    <p:extLst>
      <p:ext uri="{BB962C8B-B14F-4D97-AF65-F5344CB8AC3E}">
        <p14:creationId xmlns:p14="http://schemas.microsoft.com/office/powerpoint/2010/main" val="270402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encryption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20" y="2653632"/>
            <a:ext cx="1487094" cy="1905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905920" y="1834148"/>
            <a:ext cx="2057400" cy="15052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05920" y="2806032"/>
            <a:ext cx="2514600" cy="533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89301" y="5240421"/>
            <a:ext cx="5369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Share your public key with everyone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191920" y="1802064"/>
            <a:ext cx="1767211" cy="851568"/>
            <a:chOff x="5191920" y="1802064"/>
            <a:chExt cx="1767211" cy="8515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6198" b="25614"/>
            <a:stretch/>
          </p:blipFill>
          <p:spPr>
            <a:xfrm>
              <a:off x="5191920" y="1802064"/>
              <a:ext cx="1767211" cy="8515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2057400"/>
              <a:ext cx="609600" cy="33528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133600" y="3962400"/>
            <a:ext cx="466345" cy="228600"/>
            <a:chOff x="5683102" y="3505200"/>
            <a:chExt cx="2149005" cy="10534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t="25283" b="25697"/>
            <a:stretch/>
          </p:blipFill>
          <p:spPr>
            <a:xfrm>
              <a:off x="5683102" y="3505200"/>
              <a:ext cx="2149005" cy="10534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3886200"/>
              <a:ext cx="609600" cy="335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667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encryption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6" y="1457178"/>
            <a:ext cx="148709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14905"/>
            <a:ext cx="1121494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93337" y="1846847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 like bananas</a:t>
              </a:r>
            </a:p>
          </p:txBody>
        </p:sp>
      </p:grpSp>
      <p:sp>
        <p:nvSpPr>
          <p:cNvPr id="3" name="Down Arrow 2"/>
          <p:cNvSpPr/>
          <p:nvPr/>
        </p:nvSpPr>
        <p:spPr>
          <a:xfrm>
            <a:off x="2379579" y="35199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2433534" y="4109934"/>
            <a:ext cx="189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encrypt message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245100"/>
            <a:ext cx="1192916" cy="12319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4400884" y="53106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55" y="5292558"/>
            <a:ext cx="1192916" cy="1231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9965" y="5257800"/>
            <a:ext cx="270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send encrypted message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6324600" y="33675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81145" y="4017692"/>
            <a:ext cx="19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decrypt message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733371" y="1788695"/>
            <a:ext cx="1429429" cy="1487905"/>
            <a:chOff x="2093337" y="1846847"/>
            <a:chExt cx="1429429" cy="14879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 like bananas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75606" y="3962400"/>
            <a:ext cx="972394" cy="453189"/>
            <a:chOff x="5191920" y="1802064"/>
            <a:chExt cx="1767211" cy="8515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/>
            <a:srcRect t="26198" b="25614"/>
            <a:stretch/>
          </p:blipFill>
          <p:spPr>
            <a:xfrm>
              <a:off x="5191920" y="1802064"/>
              <a:ext cx="1767211" cy="85156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7800" y="2057400"/>
              <a:ext cx="609600" cy="33528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324599" y="3962399"/>
            <a:ext cx="751780" cy="395705"/>
            <a:chOff x="5683102" y="3505200"/>
            <a:chExt cx="2149005" cy="105343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/>
            <a:srcRect t="25283" b="25697"/>
            <a:stretch/>
          </p:blipFill>
          <p:spPr>
            <a:xfrm>
              <a:off x="5683102" y="3505200"/>
              <a:ext cx="2149005" cy="10534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7400" y="3886200"/>
              <a:ext cx="609600" cy="335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784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encryption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6" y="1457178"/>
            <a:ext cx="1487094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45100"/>
            <a:ext cx="1192916" cy="1231900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10800000">
            <a:off x="6324600" y="33675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81145" y="4017692"/>
            <a:ext cx="19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decrypt message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733371" y="1788695"/>
            <a:ext cx="1429429" cy="1487905"/>
            <a:chOff x="2093337" y="1846847"/>
            <a:chExt cx="1429429" cy="14879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 like bananas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24599" y="3962399"/>
            <a:ext cx="751780" cy="395705"/>
            <a:chOff x="5683102" y="3505200"/>
            <a:chExt cx="2149005" cy="105343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/>
            <a:srcRect t="25283" b="25697"/>
            <a:stretch/>
          </p:blipFill>
          <p:spPr>
            <a:xfrm>
              <a:off x="5683102" y="3505200"/>
              <a:ext cx="2149005" cy="10534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7400" y="3886200"/>
              <a:ext cx="609600" cy="33528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95400" y="3505200"/>
            <a:ext cx="413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Only the person with the private key can decrypt!</a:t>
            </a:r>
          </a:p>
        </p:txBody>
      </p:sp>
    </p:spTree>
    <p:extLst>
      <p:ext uri="{BB962C8B-B14F-4D97-AF65-F5344CB8AC3E}">
        <p14:creationId xmlns:p14="http://schemas.microsoft.com/office/powerpoint/2010/main" val="279575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52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Normal arithmetic:</a:t>
            </a:r>
          </a:p>
          <a:p>
            <a:pPr marL="0" indent="0">
              <a:buNone/>
            </a:pPr>
            <a:r>
              <a:rPr lang="en-US" dirty="0"/>
              <a:t>a = b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a is equal to b   </a:t>
            </a:r>
            <a:r>
              <a:rPr lang="en-US" i="1" dirty="0">
                <a:solidFill>
                  <a:srgbClr val="FF6600"/>
                </a:solidFill>
              </a:rPr>
              <a:t>or   a-b = 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Modular arithmetic:</a:t>
            </a:r>
          </a:p>
          <a:p>
            <a:pPr marL="0" indent="0">
              <a:buNone/>
            </a:pPr>
            <a:r>
              <a:rPr lang="en-US" dirty="0"/>
              <a:t>a     b </a:t>
            </a:r>
            <a:r>
              <a:rPr lang="en-US" i="1" dirty="0">
                <a:solidFill>
                  <a:srgbClr val="660066"/>
                </a:solidFill>
              </a:rPr>
              <a:t>(mod n)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a-b = n*k for some integer k or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a = b + n*k for some integer k or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a % n = b % n (where % is the mod operator)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4381500"/>
            <a:ext cx="368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18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statements are true?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55" y="2514600"/>
            <a:ext cx="3683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092" y="2438400"/>
            <a:ext cx="1654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 </a:t>
            </a:r>
            <a:r>
              <a:rPr lang="en-US" sz="2800" i="1" dirty="0">
                <a:solidFill>
                  <a:srgbClr val="660066"/>
                </a:solidFill>
              </a:rPr>
              <a:t>(mod 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4290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5" y="3505200"/>
            <a:ext cx="3683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1292" y="3429000"/>
            <a:ext cx="20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92 </a:t>
            </a:r>
            <a:r>
              <a:rPr lang="en-US" sz="2800" i="1" dirty="0">
                <a:solidFill>
                  <a:srgbClr val="660066"/>
                </a:solidFill>
              </a:rPr>
              <a:t>(mod 10)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50598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5" y="4582180"/>
            <a:ext cx="368300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1292" y="4505980"/>
            <a:ext cx="1852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12 </a:t>
            </a:r>
            <a:r>
              <a:rPr lang="en-US" sz="2800" i="1" dirty="0">
                <a:solidFill>
                  <a:srgbClr val="660066"/>
                </a:solidFill>
              </a:rPr>
              <a:t>(mod 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57912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55" y="5867400"/>
            <a:ext cx="368300" cy="34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57492" y="5791200"/>
            <a:ext cx="20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33 </a:t>
            </a:r>
            <a:r>
              <a:rPr lang="en-US" sz="2800" i="1" dirty="0">
                <a:solidFill>
                  <a:srgbClr val="660066"/>
                </a:solidFill>
              </a:rPr>
              <a:t>(mod 32)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94048" y="45521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a-b = n*k for some integer k or</a:t>
            </a:r>
          </a:p>
          <a:p>
            <a:r>
              <a:rPr lang="en-US" dirty="0">
                <a:solidFill>
                  <a:srgbClr val="FF6600"/>
                </a:solidFill>
              </a:rPr>
              <a:t>a = b + n*k for some integer k or</a:t>
            </a:r>
          </a:p>
          <a:p>
            <a:r>
              <a:rPr lang="en-US" dirty="0">
                <a:solidFill>
                  <a:srgbClr val="FF6600"/>
                </a:solidFill>
              </a:rPr>
              <a:t>a % n = b % n (where % is the mod operator)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6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statements are true?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55" y="2514600"/>
            <a:ext cx="3683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092" y="2438400"/>
            <a:ext cx="1654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 </a:t>
            </a:r>
            <a:r>
              <a:rPr lang="en-US" sz="2800" i="1" dirty="0">
                <a:solidFill>
                  <a:srgbClr val="660066"/>
                </a:solidFill>
              </a:rPr>
              <a:t>(mod 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4290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5" y="3505200"/>
            <a:ext cx="3683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1292" y="3429000"/>
            <a:ext cx="20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92 </a:t>
            </a:r>
            <a:r>
              <a:rPr lang="en-US" sz="2800" i="1" dirty="0">
                <a:solidFill>
                  <a:srgbClr val="660066"/>
                </a:solidFill>
              </a:rPr>
              <a:t>(mod 10)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50598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5" y="4582180"/>
            <a:ext cx="368300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1292" y="4505980"/>
            <a:ext cx="1852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12 </a:t>
            </a:r>
            <a:r>
              <a:rPr lang="en-US" sz="2800" i="1" dirty="0">
                <a:solidFill>
                  <a:srgbClr val="660066"/>
                </a:solidFill>
              </a:rPr>
              <a:t>(mod 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57912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55" y="5867400"/>
            <a:ext cx="368300" cy="34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57492" y="5791200"/>
            <a:ext cx="20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33 </a:t>
            </a:r>
            <a:r>
              <a:rPr lang="en-US" sz="2800" i="1" dirty="0">
                <a:solidFill>
                  <a:srgbClr val="660066"/>
                </a:solidFill>
              </a:rPr>
              <a:t>(mod 32)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5053" y="2253734"/>
            <a:ext cx="280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12-5    = 7  = 1*7</a:t>
            </a:r>
          </a:p>
          <a:p>
            <a:r>
              <a:rPr lang="en-US" sz="2400" dirty="0">
                <a:solidFill>
                  <a:srgbClr val="008000"/>
                </a:solidFill>
              </a:rPr>
              <a:t>12 % 7 = 5 = 5 % 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5053" y="3276600"/>
            <a:ext cx="3485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92-52    = 40  = 4*10</a:t>
            </a:r>
          </a:p>
          <a:p>
            <a:r>
              <a:rPr lang="en-US" sz="2400" dirty="0">
                <a:solidFill>
                  <a:srgbClr val="008000"/>
                </a:solidFill>
              </a:rPr>
              <a:t>92 % 10 = 2   = 52 % 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5638800"/>
            <a:ext cx="3485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65-33    = 32  = 1*32</a:t>
            </a:r>
          </a:p>
          <a:p>
            <a:r>
              <a:rPr lang="en-US" sz="2400" dirty="0">
                <a:solidFill>
                  <a:srgbClr val="008000"/>
                </a:solidFill>
              </a:rPr>
              <a:t>65 % 32 = 1   = 33 % 32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4400" y="4286072"/>
            <a:ext cx="168116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17-12   = 5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17 % 6 = 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12 % 6 = 0 </a:t>
            </a:r>
          </a:p>
        </p:txBody>
      </p:sp>
    </p:spTree>
    <p:extLst>
      <p:ext uri="{BB962C8B-B14F-4D97-AF65-F5344CB8AC3E}">
        <p14:creationId xmlns:p14="http://schemas.microsoft.com/office/powerpoint/2010/main" val="35297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properties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021" y="2141106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92" y="2293506"/>
            <a:ext cx="3683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0451" y="2148305"/>
            <a:ext cx="1612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 </a:t>
            </a:r>
            <a:r>
              <a:rPr lang="en-US" sz="2800" i="1" dirty="0">
                <a:solidFill>
                  <a:srgbClr val="660066"/>
                </a:solidFill>
              </a:rPr>
              <a:t>(mod 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316" y="1828800"/>
            <a:ext cx="42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105" y="2979306"/>
            <a:ext cx="296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mod n = b mod 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2667000"/>
            <a:ext cx="75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then: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650451" y="3502526"/>
            <a:ext cx="559349" cy="14504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09839" y="3502526"/>
            <a:ext cx="661961" cy="14504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0825" y="501315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“mod”/remainder operator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743200" y="2671525"/>
            <a:ext cx="2607770" cy="24338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95800" y="5077326"/>
            <a:ext cx="19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congruence (mod n)</a:t>
            </a:r>
          </a:p>
        </p:txBody>
      </p:sp>
    </p:spTree>
    <p:extLst>
      <p:ext uri="{BB962C8B-B14F-4D97-AF65-F5344CB8AC3E}">
        <p14:creationId xmlns:p14="http://schemas.microsoft.com/office/powerpoint/2010/main" val="3647799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properties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021" y="2141106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92" y="2293506"/>
            <a:ext cx="3683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0451" y="2148305"/>
            <a:ext cx="1612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 </a:t>
            </a:r>
            <a:r>
              <a:rPr lang="en-US" sz="2800" i="1" dirty="0">
                <a:solidFill>
                  <a:srgbClr val="660066"/>
                </a:solidFill>
              </a:rPr>
              <a:t>(mod 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316" y="1828800"/>
            <a:ext cx="42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105" y="2979306"/>
            <a:ext cx="2963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mod n = b mod n</a:t>
            </a: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667000"/>
            <a:ext cx="75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684" y="3788247"/>
            <a:ext cx="2382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More importantly: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1442" y="4353580"/>
            <a:ext cx="680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a+b</a:t>
            </a:r>
            <a:r>
              <a:rPr lang="en-US" sz="2800" dirty="0"/>
              <a:t>) mod n = ((a mod n) + (b mod n)) mod n</a:t>
            </a:r>
            <a:r>
              <a:rPr lang="en-US" sz="2800" i="1" dirty="0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1442" y="5410200"/>
            <a:ext cx="6596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(a*b) mod n = ((a mod n) * (b mod n)) mod n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9810" y="4903537"/>
            <a:ext cx="54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2601" y="6122736"/>
            <a:ext cx="3032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 these say?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17263" y="44383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2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B567-EAB5-D44C-AE1C-A79B4845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B6C19-A1E9-E54C-BEED-E0CBBE745666}"/>
              </a:ext>
            </a:extLst>
          </p:cNvPr>
          <p:cNvSpPr txBox="1"/>
          <p:nvPr/>
        </p:nvSpPr>
        <p:spPr>
          <a:xfrm>
            <a:off x="581218" y="1752600"/>
            <a:ext cx="395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(1712 +1637) mod 10 = </a:t>
            </a:r>
          </a:p>
        </p:txBody>
      </p:sp>
    </p:spTree>
    <p:extLst>
      <p:ext uri="{BB962C8B-B14F-4D97-AF65-F5344CB8AC3E}">
        <p14:creationId xmlns:p14="http://schemas.microsoft.com/office/powerpoint/2010/main" val="1108869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B567-EAB5-D44C-AE1C-A79B4845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B6C19-A1E9-E54C-BEED-E0CBBE745666}"/>
              </a:ext>
            </a:extLst>
          </p:cNvPr>
          <p:cNvSpPr txBox="1"/>
          <p:nvPr/>
        </p:nvSpPr>
        <p:spPr>
          <a:xfrm>
            <a:off x="581218" y="1752600"/>
            <a:ext cx="395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(1712 +1637) mod 10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17EED-21C5-E349-9066-678A921EC3D3}"/>
              </a:ext>
            </a:extLst>
          </p:cNvPr>
          <p:cNvSpPr txBox="1"/>
          <p:nvPr/>
        </p:nvSpPr>
        <p:spPr>
          <a:xfrm>
            <a:off x="1143000" y="2667000"/>
            <a:ext cx="222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hard way: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AC7EB-A21F-3F45-9271-82217E104542}"/>
              </a:ext>
            </a:extLst>
          </p:cNvPr>
          <p:cNvSpPr txBox="1"/>
          <p:nvPr/>
        </p:nvSpPr>
        <p:spPr>
          <a:xfrm>
            <a:off x="1524000" y="3319790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1712 +1637 = 3349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327D5-EB05-2345-B33A-B82EE8154B54}"/>
              </a:ext>
            </a:extLst>
          </p:cNvPr>
          <p:cNvSpPr txBox="1"/>
          <p:nvPr/>
        </p:nvSpPr>
        <p:spPr>
          <a:xfrm>
            <a:off x="3890033" y="4114800"/>
            <a:ext cx="282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3349 mod 10 = 9</a:t>
            </a:r>
          </a:p>
        </p:txBody>
      </p:sp>
    </p:spTree>
    <p:extLst>
      <p:ext uri="{BB962C8B-B14F-4D97-AF65-F5344CB8AC3E}">
        <p14:creationId xmlns:p14="http://schemas.microsoft.com/office/powerpoint/2010/main" val="8373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B567-EAB5-D44C-AE1C-A79B4845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B6C19-A1E9-E54C-BEED-E0CBBE745666}"/>
              </a:ext>
            </a:extLst>
          </p:cNvPr>
          <p:cNvSpPr txBox="1"/>
          <p:nvPr/>
        </p:nvSpPr>
        <p:spPr>
          <a:xfrm>
            <a:off x="581218" y="1752600"/>
            <a:ext cx="395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(1712 +1637) mod 10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17EED-21C5-E349-9066-678A921EC3D3}"/>
              </a:ext>
            </a:extLst>
          </p:cNvPr>
          <p:cNvSpPr txBox="1"/>
          <p:nvPr/>
        </p:nvSpPr>
        <p:spPr>
          <a:xfrm>
            <a:off x="1143000" y="2667000"/>
            <a:ext cx="2229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easy way: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AC7EB-A21F-3F45-9271-82217E104542}"/>
              </a:ext>
            </a:extLst>
          </p:cNvPr>
          <p:cNvSpPr txBox="1"/>
          <p:nvPr/>
        </p:nvSpPr>
        <p:spPr>
          <a:xfrm>
            <a:off x="1524000" y="3319790"/>
            <a:ext cx="507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1712 mod 10 + 1637 mod 10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9C6AB-E58B-5F42-A626-DD2CD0BAA317}"/>
              </a:ext>
            </a:extLst>
          </p:cNvPr>
          <p:cNvSpPr txBox="1"/>
          <p:nvPr/>
        </p:nvSpPr>
        <p:spPr>
          <a:xfrm>
            <a:off x="3657600" y="4114800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(2 + 7) mod 10 = 9 </a:t>
            </a:r>
          </a:p>
        </p:txBody>
      </p:sp>
    </p:spTree>
    <p:extLst>
      <p:ext uri="{BB962C8B-B14F-4D97-AF65-F5344CB8AC3E}">
        <p14:creationId xmlns:p14="http://schemas.microsoft.com/office/powerpoint/2010/main" val="2307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B567-EAB5-D44C-AE1C-A79B4845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B6C19-A1E9-E54C-BEED-E0CBBE745666}"/>
              </a:ext>
            </a:extLst>
          </p:cNvPr>
          <p:cNvSpPr txBox="1"/>
          <p:nvPr/>
        </p:nvSpPr>
        <p:spPr>
          <a:xfrm>
            <a:off x="581218" y="1752600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(1712*1637) mod 10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24E96-EDA3-3D4D-80BB-874023A3717C}"/>
              </a:ext>
            </a:extLst>
          </p:cNvPr>
          <p:cNvSpPr txBox="1"/>
          <p:nvPr/>
        </p:nvSpPr>
        <p:spPr>
          <a:xfrm>
            <a:off x="1143000" y="2667000"/>
            <a:ext cx="2229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easy way: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3EAFA-4989-7B43-8C4A-85AE17C96716}"/>
              </a:ext>
            </a:extLst>
          </p:cNvPr>
          <p:cNvSpPr txBox="1"/>
          <p:nvPr/>
        </p:nvSpPr>
        <p:spPr>
          <a:xfrm>
            <a:off x="1524000" y="3319790"/>
            <a:ext cx="4995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1712 mod 10 * 1637 mod 10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E717B-D777-B543-B79B-CCB94ACC824C}"/>
              </a:ext>
            </a:extLst>
          </p:cNvPr>
          <p:cNvSpPr txBox="1"/>
          <p:nvPr/>
        </p:nvSpPr>
        <p:spPr>
          <a:xfrm>
            <a:off x="3657600" y="4114800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(2 * 7) mod 10 = 4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952F2C-D6FC-4447-AF9F-51AA0D5881CD}"/>
              </a:ext>
            </a:extLst>
          </p:cNvPr>
          <p:cNvSpPr/>
          <p:nvPr/>
        </p:nvSpPr>
        <p:spPr>
          <a:xfrm>
            <a:off x="1330567" y="5290810"/>
            <a:ext cx="6482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1712*1637 = 2802544 mod 10 = 4 </a:t>
            </a:r>
          </a:p>
        </p:txBody>
      </p:sp>
    </p:spTree>
    <p:extLst>
      <p:ext uri="{BB962C8B-B14F-4D97-AF65-F5344CB8AC3E}">
        <p14:creationId xmlns:p14="http://schemas.microsoft.com/office/powerpoint/2010/main" val="37086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Why talk about modular arithmetic and congruence?  How is it useful? Why might it be better than normal arithmetic?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We can limit the size of the numbers we’re dealing with to be at most n (if it gets larger than n at any point, we can always just take the result mod n)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The mod operator can be thought of as mapping a number in the range 0 … n-1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8E73B8-B62F-D843-9DFF-E4180D938C53}"/>
              </a:ext>
            </a:extLst>
          </p:cNvPr>
          <p:cNvSpPr/>
          <p:nvPr/>
        </p:nvSpPr>
        <p:spPr>
          <a:xfrm>
            <a:off x="990600" y="1905000"/>
            <a:ext cx="3872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forms.gle</a:t>
            </a:r>
            <a:r>
              <a:rPr lang="en-US" dirty="0"/>
              <a:t>/A9KDkC7jxaMsrHn26</a:t>
            </a:r>
          </a:p>
        </p:txBody>
      </p:sp>
    </p:spTree>
    <p:extLst>
      <p:ext uri="{BB962C8B-B14F-4D97-AF65-F5344CB8AC3E}">
        <p14:creationId xmlns:p14="http://schemas.microsoft.com/office/powerpoint/2010/main" val="810566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B8F8-A35A-6448-AB62-1CD5275B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F097C-068D-2545-B4D4-BC5CFCCC898A}"/>
              </a:ext>
            </a:extLst>
          </p:cNvPr>
          <p:cNvSpPr txBox="1"/>
          <p:nvPr/>
        </p:nvSpPr>
        <p:spPr>
          <a:xfrm>
            <a:off x="581218" y="17526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(1712</a:t>
            </a:r>
            <a:r>
              <a:rPr lang="en-US" sz="2800" baseline="30000" dirty="0"/>
              <a:t>237</a:t>
            </a:r>
            <a:r>
              <a:rPr lang="en-US" sz="2800" dirty="0"/>
              <a:t>) mod 10 = </a:t>
            </a:r>
          </a:p>
        </p:txBody>
      </p:sp>
    </p:spTree>
    <p:extLst>
      <p:ext uri="{BB962C8B-B14F-4D97-AF65-F5344CB8AC3E}">
        <p14:creationId xmlns:p14="http://schemas.microsoft.com/office/powerpoint/2010/main" val="1879980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B8F8-A35A-6448-AB62-1CD5275B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F097C-068D-2545-B4D4-BC5CFCCC898A}"/>
              </a:ext>
            </a:extLst>
          </p:cNvPr>
          <p:cNvSpPr txBox="1"/>
          <p:nvPr/>
        </p:nvSpPr>
        <p:spPr>
          <a:xfrm>
            <a:off x="581218" y="17526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(1712</a:t>
            </a:r>
            <a:r>
              <a:rPr lang="en-US" sz="2800" baseline="30000" dirty="0"/>
              <a:t>237</a:t>
            </a:r>
            <a:r>
              <a:rPr lang="en-US" sz="2800" dirty="0"/>
              <a:t>) mod 10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3B4E4-D490-934E-ACA4-DED2DFB83C7A}"/>
              </a:ext>
            </a:extLst>
          </p:cNvPr>
          <p:cNvSpPr/>
          <p:nvPr/>
        </p:nvSpPr>
        <p:spPr>
          <a:xfrm>
            <a:off x="1374648" y="2836321"/>
            <a:ext cx="7391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21897331889155270338452420147750246623653792146491088610797767293773116464178863410200431314724639065631582340030916000535491050743393313989255160634825600290885678272002793847170251615183126188343820818538267685614303585554222620256889356459927132249100817775805983842563612264307444867836848972183344917544635567789574283214685603416614354211724441199147585377319074144804578020446861380415764248453304278741020554284472069762488005846950952084864539562543386654682001460174579098320815077620476707197329132280181637111587444836647339009142865957557814364142769623374883706605049058275063025226817504210372709283976392465386369324654742329088017540312155439070994689902495369715845030744058047320556499866859823477984546596923753074051810350864290528921125484756992 mod 10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9D280-3671-4E44-8121-37E65914F0AD}"/>
              </a:ext>
            </a:extLst>
          </p:cNvPr>
          <p:cNvSpPr txBox="1"/>
          <p:nvPr/>
        </p:nvSpPr>
        <p:spPr>
          <a:xfrm>
            <a:off x="1078500" y="2267353"/>
            <a:ext cx="222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hard way: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05AECF-8C22-4248-AF1F-46FA1295ECD6}"/>
              </a:ext>
            </a:extLst>
          </p:cNvPr>
          <p:cNvSpPr txBox="1"/>
          <p:nvPr/>
        </p:nvSpPr>
        <p:spPr>
          <a:xfrm>
            <a:off x="3499556" y="58024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25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B8F8-A35A-6448-AB62-1CD5275B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F097C-068D-2545-B4D4-BC5CFCCC898A}"/>
              </a:ext>
            </a:extLst>
          </p:cNvPr>
          <p:cNvSpPr txBox="1"/>
          <p:nvPr/>
        </p:nvSpPr>
        <p:spPr>
          <a:xfrm>
            <a:off x="581218" y="17526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(1712</a:t>
            </a:r>
            <a:r>
              <a:rPr lang="en-US" sz="2800" baseline="30000" dirty="0"/>
              <a:t>237</a:t>
            </a:r>
            <a:r>
              <a:rPr lang="en-US" sz="2800" dirty="0"/>
              <a:t>) mod 10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9D280-3671-4E44-8121-37E65914F0AD}"/>
              </a:ext>
            </a:extLst>
          </p:cNvPr>
          <p:cNvSpPr txBox="1"/>
          <p:nvPr/>
        </p:nvSpPr>
        <p:spPr>
          <a:xfrm>
            <a:off x="1078500" y="2267353"/>
            <a:ext cx="2229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easy way: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B1BC5-F3D7-4640-A9C4-AB8647B8FD49}"/>
              </a:ext>
            </a:extLst>
          </p:cNvPr>
          <p:cNvSpPr txBox="1"/>
          <p:nvPr/>
        </p:nvSpPr>
        <p:spPr>
          <a:xfrm>
            <a:off x="1981200" y="3167390"/>
            <a:ext cx="4729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((1712 mod 10)</a:t>
            </a:r>
            <a:r>
              <a:rPr lang="en-US" sz="2800" baseline="30000" dirty="0"/>
              <a:t>237</a:t>
            </a:r>
            <a:r>
              <a:rPr lang="en-US" sz="2800" dirty="0"/>
              <a:t>) mod 10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2F5DC-D769-C24A-83DB-293C9E130781}"/>
              </a:ext>
            </a:extLst>
          </p:cNvPr>
          <p:cNvSpPr txBox="1"/>
          <p:nvPr/>
        </p:nvSpPr>
        <p:spPr>
          <a:xfrm>
            <a:off x="3962400" y="3962400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(2</a:t>
            </a:r>
            <a:r>
              <a:rPr lang="en-US" sz="2800" baseline="30000" dirty="0"/>
              <a:t>237</a:t>
            </a:r>
            <a:r>
              <a:rPr lang="en-US" sz="2800" dirty="0"/>
              <a:t>) mod 10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7BECD-2B89-8D4C-8A83-E706C19416B2}"/>
              </a:ext>
            </a:extLst>
          </p:cNvPr>
          <p:cNvSpPr txBox="1"/>
          <p:nvPr/>
        </p:nvSpPr>
        <p:spPr>
          <a:xfrm>
            <a:off x="3200400" y="4738763"/>
            <a:ext cx="449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220855883097298041197912187592864814478435487109452369765200775161577472</a:t>
            </a:r>
          </a:p>
          <a:p>
            <a:r>
              <a:rPr lang="en-US" sz="2800" dirty="0"/>
              <a:t>mod 10 = 2</a:t>
            </a:r>
          </a:p>
        </p:txBody>
      </p:sp>
    </p:spTree>
    <p:extLst>
      <p:ext uri="{BB962C8B-B14F-4D97-AF65-F5344CB8AC3E}">
        <p14:creationId xmlns:p14="http://schemas.microsoft.com/office/powerpoint/2010/main" val="15451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DD1D-AADB-BF4A-B80C-63784BD3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777BC-20B2-C242-9428-FBA582FE523C}"/>
              </a:ext>
            </a:extLst>
          </p:cNvPr>
          <p:cNvSpPr txBox="1"/>
          <p:nvPr/>
        </p:nvSpPr>
        <p:spPr>
          <a:xfrm>
            <a:off x="1219200" y="1752600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(2</a:t>
            </a:r>
            <a:r>
              <a:rPr lang="en-US" sz="2800" baseline="30000" dirty="0"/>
              <a:t>237</a:t>
            </a:r>
            <a:r>
              <a:rPr lang="en-US" sz="2800" dirty="0"/>
              <a:t>) mod 10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74A96-913B-DC44-9AB8-EB88986B4A02}"/>
              </a:ext>
            </a:extLst>
          </p:cNvPr>
          <p:cNvSpPr txBox="1"/>
          <p:nvPr/>
        </p:nvSpPr>
        <p:spPr>
          <a:xfrm>
            <a:off x="1227667" y="2797931"/>
            <a:ext cx="576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(2</a:t>
            </a:r>
            <a:r>
              <a:rPr lang="en-US" sz="2800" baseline="30000" dirty="0"/>
              <a:t>10</a:t>
            </a:r>
            <a:r>
              <a:rPr lang="en-US" sz="2800" dirty="0"/>
              <a:t> mod 10 * 2</a:t>
            </a:r>
            <a:r>
              <a:rPr lang="en-US" sz="2800" baseline="30000" dirty="0"/>
              <a:t>227</a:t>
            </a:r>
            <a:r>
              <a:rPr lang="en-US" sz="2800" dirty="0"/>
              <a:t>mod 10) mod 10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FD833-7C82-7C4A-848F-D92F4D116C67}"/>
              </a:ext>
            </a:extLst>
          </p:cNvPr>
          <p:cNvSpPr txBox="1"/>
          <p:nvPr/>
        </p:nvSpPr>
        <p:spPr>
          <a:xfrm>
            <a:off x="2704032" y="3505200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(4 * 2</a:t>
            </a:r>
            <a:r>
              <a:rPr lang="en-US" sz="2800" baseline="30000" dirty="0"/>
              <a:t>227</a:t>
            </a:r>
            <a:r>
              <a:rPr lang="en-US" sz="2800" dirty="0"/>
              <a:t>mod 10) mod 10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935090-4D75-8446-B213-79F0BE1208AB}"/>
              </a:ext>
            </a:extLst>
          </p:cNvPr>
          <p:cNvSpPr txBox="1"/>
          <p:nvPr/>
        </p:nvSpPr>
        <p:spPr>
          <a:xfrm>
            <a:off x="2152215" y="4267200"/>
            <a:ext cx="4847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(4 * 4 * 2</a:t>
            </a:r>
            <a:r>
              <a:rPr lang="en-US" sz="2800" baseline="30000" dirty="0"/>
              <a:t>217</a:t>
            </a:r>
            <a:r>
              <a:rPr lang="en-US" sz="2800" dirty="0"/>
              <a:t>mod 10) mod 10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8BA5A-2778-2646-97A0-1192E0D2D027}"/>
              </a:ext>
            </a:extLst>
          </p:cNvPr>
          <p:cNvSpPr txBox="1"/>
          <p:nvPr/>
        </p:nvSpPr>
        <p:spPr>
          <a:xfrm>
            <a:off x="2704032" y="5047242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(6 * 2</a:t>
            </a:r>
            <a:r>
              <a:rPr lang="en-US" sz="2800" baseline="30000" dirty="0"/>
              <a:t>217</a:t>
            </a:r>
            <a:r>
              <a:rPr lang="en-US" sz="2800" dirty="0"/>
              <a:t>mod 10) mod 10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3D57B-6F78-D44F-A627-23A75E2726E5}"/>
              </a:ext>
            </a:extLst>
          </p:cNvPr>
          <p:cNvSpPr txBox="1"/>
          <p:nvPr/>
        </p:nvSpPr>
        <p:spPr>
          <a:xfrm>
            <a:off x="2732024" y="5827284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(4 * 2</a:t>
            </a:r>
            <a:r>
              <a:rPr lang="en-US" sz="2800" baseline="30000" dirty="0"/>
              <a:t>207</a:t>
            </a:r>
            <a:r>
              <a:rPr lang="en-US" sz="2800" dirty="0"/>
              <a:t>mod 10) mod 10 = </a:t>
            </a:r>
          </a:p>
        </p:txBody>
      </p:sp>
    </p:spTree>
    <p:extLst>
      <p:ext uri="{BB962C8B-B14F-4D97-AF65-F5344CB8AC3E}">
        <p14:creationId xmlns:p14="http://schemas.microsoft.com/office/powerpoint/2010/main" val="5852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3200400"/>
            <a:ext cx="5330952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GCD stand for?</a:t>
            </a:r>
          </a:p>
        </p:txBody>
      </p:sp>
    </p:spTree>
    <p:extLst>
      <p:ext uri="{BB962C8B-B14F-4D97-AF65-F5344CB8AC3E}">
        <p14:creationId xmlns:p14="http://schemas.microsoft.com/office/powerpoint/2010/main" val="2056104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Common Divisor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gcd</a:t>
            </a:r>
            <a:r>
              <a:rPr lang="en-US" dirty="0"/>
              <a:t>(a, b) is the largest positive integer that divides both numbers without a remainder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3777916"/>
            <a:ext cx="2784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gcd</a:t>
            </a:r>
            <a:r>
              <a:rPr lang="en-US" sz="3200" dirty="0">
                <a:solidFill>
                  <a:srgbClr val="FF0000"/>
                </a:solidFill>
              </a:rPr>
              <a:t>(25, 15) = ?</a:t>
            </a:r>
          </a:p>
        </p:txBody>
      </p:sp>
    </p:spTree>
    <p:extLst>
      <p:ext uri="{BB962C8B-B14F-4D97-AF65-F5344CB8AC3E}">
        <p14:creationId xmlns:p14="http://schemas.microsoft.com/office/powerpoint/2010/main" val="3554186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Common Divisor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gcd</a:t>
            </a:r>
            <a:r>
              <a:rPr lang="en-US" dirty="0"/>
              <a:t>(a, b) is the largest positive integer that divides both numbers without a remainder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3227898"/>
            <a:ext cx="2853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gcd</a:t>
            </a:r>
            <a:r>
              <a:rPr lang="en-US" sz="3200" dirty="0">
                <a:solidFill>
                  <a:srgbClr val="0000FF"/>
                </a:solidFill>
              </a:rPr>
              <a:t>(25, 15) =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7674" y="4356318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4889718"/>
            <a:ext cx="129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45829" y="4925813"/>
            <a:ext cx="5879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25</a:t>
            </a:r>
          </a:p>
          <a:p>
            <a:pPr algn="r"/>
            <a:r>
              <a:rPr lang="en-US" sz="2800" dirty="0">
                <a:solidFill>
                  <a:srgbClr val="0000FF"/>
                </a:solidFill>
              </a:rPr>
              <a:t>5</a:t>
            </a:r>
          </a:p>
          <a:p>
            <a:pPr algn="r"/>
            <a:r>
              <a:rPr lang="en-US" sz="2800" dirty="0"/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3914" y="4267200"/>
            <a:ext cx="846213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1053" y="5227053"/>
            <a:ext cx="1497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Divisors: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724" y="4320223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15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47450" y="4853623"/>
            <a:ext cx="129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3879" y="4889718"/>
            <a:ext cx="5879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15</a:t>
            </a:r>
          </a:p>
          <a:p>
            <a:pPr algn="r"/>
            <a:r>
              <a:rPr lang="en-US" sz="2800" dirty="0">
                <a:solidFill>
                  <a:srgbClr val="0000FF"/>
                </a:solidFill>
              </a:rPr>
              <a:t>5</a:t>
            </a:r>
          </a:p>
          <a:p>
            <a:pPr algn="r"/>
            <a:r>
              <a:rPr lang="en-US" sz="2800" dirty="0"/>
              <a:t>3</a:t>
            </a:r>
          </a:p>
          <a:p>
            <a:pPr algn="r"/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9091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Common Divisor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gcd</a:t>
            </a:r>
            <a:r>
              <a:rPr lang="en-US" dirty="0"/>
              <a:t>(a, b) is the largest positive integer that divides both numbers without a remainder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3581400"/>
            <a:ext cx="30111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gcd</a:t>
            </a:r>
            <a:r>
              <a:rPr lang="en-US" sz="3200" dirty="0">
                <a:solidFill>
                  <a:srgbClr val="FF0000"/>
                </a:solidFill>
              </a:rPr>
              <a:t>(100, 52) = ?</a:t>
            </a:r>
          </a:p>
        </p:txBody>
      </p:sp>
    </p:spTree>
    <p:extLst>
      <p:ext uri="{BB962C8B-B14F-4D97-AF65-F5344CB8AC3E}">
        <p14:creationId xmlns:p14="http://schemas.microsoft.com/office/powerpoint/2010/main" val="1428121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Common Divisor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gcd</a:t>
            </a:r>
            <a:r>
              <a:rPr lang="en-US" dirty="0"/>
              <a:t>(a, b) is the largest positive integer that divides both numbers without a remainder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2667000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gcd</a:t>
            </a:r>
            <a:r>
              <a:rPr lang="en-US" sz="3200" dirty="0">
                <a:solidFill>
                  <a:srgbClr val="0000FF"/>
                </a:solidFill>
              </a:rPr>
              <a:t>(100, 52) =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7674" y="3998495"/>
            <a:ext cx="779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4531895"/>
            <a:ext cx="129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98779" y="4567990"/>
            <a:ext cx="6463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100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50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25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20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10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5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4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2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3914" y="3706302"/>
            <a:ext cx="846213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1053" y="4869230"/>
            <a:ext cx="1497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Divisors: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724" y="39624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47450" y="4495800"/>
            <a:ext cx="129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7272" y="4648200"/>
            <a:ext cx="644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52</a:t>
            </a:r>
          </a:p>
          <a:p>
            <a:pPr algn="r"/>
            <a:r>
              <a:rPr lang="en-US" dirty="0"/>
              <a:t>13</a:t>
            </a:r>
          </a:p>
          <a:p>
            <a:pPr algn="r"/>
            <a:r>
              <a:rPr lang="en-US" dirty="0">
                <a:solidFill>
                  <a:srgbClr val="0000FF"/>
                </a:solidFill>
              </a:rPr>
              <a:t>4</a:t>
            </a:r>
          </a:p>
          <a:p>
            <a:pPr algn="r"/>
            <a:r>
              <a:rPr lang="en-US" dirty="0"/>
              <a:t>2</a:t>
            </a:r>
          </a:p>
          <a:p>
            <a:pPr algn="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1688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Common Divisor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gcd</a:t>
            </a:r>
            <a:r>
              <a:rPr lang="en-US" dirty="0"/>
              <a:t>(a, b) is the largest positive integer that divides both numbers without a remainder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5131" y="4343400"/>
            <a:ext cx="2784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gcd</a:t>
            </a:r>
            <a:r>
              <a:rPr lang="en-US" sz="3200" dirty="0">
                <a:solidFill>
                  <a:srgbClr val="FF0000"/>
                </a:solidFill>
              </a:rPr>
              <a:t>(100, 9)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1239" y="4343400"/>
            <a:ext cx="2558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gcd</a:t>
            </a:r>
            <a:r>
              <a:rPr lang="en-US" sz="3200" dirty="0">
                <a:solidFill>
                  <a:srgbClr val="FF0000"/>
                </a:solidFill>
              </a:rPr>
              <a:t>(23, 5)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996624"/>
            <a:ext cx="2558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gcd</a:t>
            </a:r>
            <a:r>
              <a:rPr lang="en-US" sz="3200" dirty="0">
                <a:solidFill>
                  <a:srgbClr val="FF0000"/>
                </a:solidFill>
              </a:rPr>
              <a:t>(7, 56)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1239" y="2996624"/>
            <a:ext cx="2784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gcd</a:t>
            </a:r>
            <a:r>
              <a:rPr lang="en-US" sz="3200" dirty="0">
                <a:solidFill>
                  <a:srgbClr val="FF0000"/>
                </a:solidFill>
              </a:rPr>
              <a:t>(14, 63)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5562600"/>
            <a:ext cx="30111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gcd</a:t>
            </a:r>
            <a:r>
              <a:rPr lang="en-US" sz="3200" dirty="0">
                <a:solidFill>
                  <a:srgbClr val="FF0000"/>
                </a:solidFill>
              </a:rPr>
              <a:t>(111, 17) = ?</a:t>
            </a:r>
          </a:p>
        </p:txBody>
      </p:sp>
    </p:spTree>
    <p:extLst>
      <p:ext uri="{BB962C8B-B14F-4D97-AF65-F5344CB8AC3E}">
        <p14:creationId xmlns:p14="http://schemas.microsoft.com/office/powerpoint/2010/main" val="429308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2971800"/>
            <a:ext cx="5330952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it and why do we need it?</a:t>
            </a:r>
          </a:p>
        </p:txBody>
      </p:sp>
    </p:spTree>
    <p:extLst>
      <p:ext uri="{BB962C8B-B14F-4D97-AF65-F5344CB8AC3E}">
        <p14:creationId xmlns:p14="http://schemas.microsoft.com/office/powerpoint/2010/main" val="1485975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Common Divisor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gcd</a:t>
            </a:r>
            <a:r>
              <a:rPr lang="en-US" dirty="0"/>
              <a:t>(a, b) is the largest positive integer that divides both numbers without a remainder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5131" y="3962400"/>
            <a:ext cx="2853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gcd</a:t>
            </a:r>
            <a:r>
              <a:rPr lang="en-US" sz="3200" dirty="0">
                <a:solidFill>
                  <a:srgbClr val="0000FF"/>
                </a:solidFill>
              </a:rPr>
              <a:t>(100, 9) =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1239" y="3962400"/>
            <a:ext cx="26268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gcd</a:t>
            </a:r>
            <a:r>
              <a:rPr lang="en-US" sz="3200" dirty="0">
                <a:solidFill>
                  <a:srgbClr val="0000FF"/>
                </a:solidFill>
              </a:rPr>
              <a:t>(23, 5) =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996624"/>
            <a:ext cx="26268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gcd</a:t>
            </a:r>
            <a:r>
              <a:rPr lang="en-US" sz="3200" dirty="0">
                <a:solidFill>
                  <a:srgbClr val="0000FF"/>
                </a:solidFill>
              </a:rPr>
              <a:t>(7, 56) =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1239" y="2996624"/>
            <a:ext cx="2853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gcd</a:t>
            </a:r>
            <a:r>
              <a:rPr lang="en-US" sz="3200" dirty="0">
                <a:solidFill>
                  <a:srgbClr val="0000FF"/>
                </a:solidFill>
              </a:rPr>
              <a:t>(14, 63) =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4889212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gcd</a:t>
            </a:r>
            <a:r>
              <a:rPr lang="en-US" sz="3200" dirty="0">
                <a:solidFill>
                  <a:srgbClr val="0000FF"/>
                </a:solidFill>
              </a:rPr>
              <a:t>(111, 17) =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5908842"/>
            <a:ext cx="31235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 observations?</a:t>
            </a:r>
          </a:p>
        </p:txBody>
      </p:sp>
    </p:spTree>
    <p:extLst>
      <p:ext uri="{BB962C8B-B14F-4D97-AF65-F5344CB8AC3E}">
        <p14:creationId xmlns:p14="http://schemas.microsoft.com/office/powerpoint/2010/main" val="19564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Common Divisor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the </a:t>
            </a:r>
            <a:r>
              <a:rPr lang="en-US" dirty="0" err="1"/>
              <a:t>gcd</a:t>
            </a:r>
            <a:r>
              <a:rPr lang="en-US" dirty="0"/>
              <a:t> = 1, the two numbers share no factors/divisors in common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1 then a and b are </a:t>
            </a:r>
            <a:r>
              <a:rPr lang="en-US" i="1" dirty="0">
                <a:solidFill>
                  <a:srgbClr val="FF6600"/>
                </a:solidFill>
              </a:rPr>
              <a:t>relatively prime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 weaker condition than </a:t>
            </a:r>
            <a:r>
              <a:rPr lang="en-US" dirty="0" err="1"/>
              <a:t>primality</a:t>
            </a:r>
            <a:r>
              <a:rPr lang="en-US" dirty="0"/>
              <a:t>, since any two prime numbers are also relatively prime, but not vice versa</a:t>
            </a:r>
          </a:p>
        </p:txBody>
      </p:sp>
    </p:spTree>
    <p:extLst>
      <p:ext uri="{BB962C8B-B14F-4D97-AF65-F5344CB8AC3E}">
        <p14:creationId xmlns:p14="http://schemas.microsoft.com/office/powerpoint/2010/main" val="968769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Common Divisor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useful property: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two numbers, </a:t>
            </a:r>
            <a:r>
              <a:rPr lang="en-US" i="1" dirty="0">
                <a:solidFill>
                  <a:srgbClr val="FF6600"/>
                </a:solidFill>
              </a:rPr>
              <a:t>a</a:t>
            </a:r>
            <a:r>
              <a:rPr lang="en-US" dirty="0"/>
              <a:t> and </a:t>
            </a:r>
            <a:r>
              <a:rPr lang="en-US" i="1" dirty="0">
                <a:solidFill>
                  <a:srgbClr val="FF6600"/>
                </a:solidFill>
              </a:rPr>
              <a:t>b</a:t>
            </a:r>
            <a:r>
              <a:rPr lang="en-US" i="1" dirty="0"/>
              <a:t>,</a:t>
            </a:r>
            <a:r>
              <a:rPr lang="en-US" dirty="0"/>
              <a:t> are relatively prime (i.e. </a:t>
            </a:r>
            <a:r>
              <a:rPr lang="en-US" dirty="0" err="1">
                <a:solidFill>
                  <a:srgbClr val="FF6600"/>
                </a:solidFill>
              </a:rPr>
              <a:t>gcd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a,b</a:t>
            </a:r>
            <a:r>
              <a:rPr lang="en-US" dirty="0">
                <a:solidFill>
                  <a:srgbClr val="FF6600"/>
                </a:solidFill>
              </a:rPr>
              <a:t>) = 1</a:t>
            </a:r>
            <a:r>
              <a:rPr lang="en-US" dirty="0"/>
              <a:t>), then there exists a </a:t>
            </a:r>
            <a:r>
              <a:rPr lang="en-US" i="1" dirty="0">
                <a:solidFill>
                  <a:srgbClr val="FF6600"/>
                </a:solidFill>
              </a:rPr>
              <a:t>c</a:t>
            </a:r>
            <a:r>
              <a:rPr lang="en-US" dirty="0"/>
              <a:t> such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4412401"/>
            <a:ext cx="26334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a*c mod b = 1  </a:t>
            </a:r>
          </a:p>
        </p:txBody>
      </p:sp>
    </p:spTree>
    <p:extLst>
      <p:ext uri="{BB962C8B-B14F-4D97-AF65-F5344CB8AC3E}">
        <p14:creationId xmlns:p14="http://schemas.microsoft.com/office/powerpoint/2010/main" val="1676032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public key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Have you heard of it?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it stand for?</a:t>
            </a:r>
          </a:p>
        </p:txBody>
      </p:sp>
    </p:spTree>
    <p:extLst>
      <p:ext uri="{BB962C8B-B14F-4D97-AF65-F5344CB8AC3E}">
        <p14:creationId xmlns:p14="http://schemas.microsoft.com/office/powerpoint/2010/main" val="3610210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public key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RSA is one of the most popular public key encryption algorithms in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RSA = Ron </a:t>
            </a:r>
            <a:r>
              <a:rPr lang="en-US" dirty="0" err="1">
                <a:solidFill>
                  <a:srgbClr val="0000FF"/>
                </a:solidFill>
              </a:rPr>
              <a:t>R</a:t>
            </a:r>
            <a:r>
              <a:rPr lang="en-US" dirty="0" err="1"/>
              <a:t>ivest</a:t>
            </a:r>
            <a:r>
              <a:rPr lang="en-US" dirty="0"/>
              <a:t>,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hamir and Leonard 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dirty="0" err="1"/>
              <a:t>dleman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45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public key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455152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Choose a bit-length </a:t>
            </a:r>
            <a:r>
              <a:rPr lang="en-US" i="1" dirty="0">
                <a:solidFill>
                  <a:srgbClr val="FF6600"/>
                </a:solidFill>
              </a:rPr>
              <a:t>k</a:t>
            </a:r>
          </a:p>
          <a:p>
            <a:pPr marL="594360" lvl="2" indent="0">
              <a:buNone/>
            </a:pPr>
            <a:r>
              <a:rPr lang="en-US" dirty="0"/>
              <a:t>Security increases with the value of </a:t>
            </a:r>
            <a:r>
              <a:rPr lang="en-US" i="1" dirty="0">
                <a:solidFill>
                  <a:srgbClr val="FF6600"/>
                </a:solidFill>
              </a:rPr>
              <a:t>k</a:t>
            </a:r>
            <a:r>
              <a:rPr lang="en-US" i="1" dirty="0"/>
              <a:t>, </a:t>
            </a:r>
            <a:r>
              <a:rPr lang="en-US" dirty="0"/>
              <a:t>though so does computation</a:t>
            </a:r>
          </a:p>
          <a:p>
            <a:pPr marL="594360" lvl="2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Choose two primes </a:t>
            </a:r>
            <a:r>
              <a:rPr lang="en-US" i="1" dirty="0">
                <a:solidFill>
                  <a:srgbClr val="FF6600"/>
                </a:solidFill>
              </a:rPr>
              <a:t>p</a:t>
            </a:r>
            <a:r>
              <a:rPr lang="en-US" dirty="0"/>
              <a:t> and </a:t>
            </a:r>
            <a:r>
              <a:rPr lang="en-US" i="1" dirty="0">
                <a:solidFill>
                  <a:srgbClr val="FF6600"/>
                </a:solidFill>
              </a:rPr>
              <a:t>q</a:t>
            </a:r>
            <a:r>
              <a:rPr lang="en-US" dirty="0"/>
              <a:t> which can be represented with at most </a:t>
            </a:r>
            <a:r>
              <a:rPr lang="en-US" i="1" dirty="0">
                <a:solidFill>
                  <a:srgbClr val="FF6600"/>
                </a:solidFill>
              </a:rPr>
              <a:t>k</a:t>
            </a:r>
            <a:r>
              <a:rPr lang="en-US" i="1" dirty="0"/>
              <a:t> </a:t>
            </a:r>
            <a:r>
              <a:rPr lang="en-US" dirty="0"/>
              <a:t>bits</a:t>
            </a:r>
            <a:endParaRPr lang="en-US" i="1" dirty="0">
              <a:solidFill>
                <a:srgbClr val="FF6600"/>
              </a:solidFill>
            </a:endParaRPr>
          </a:p>
          <a:p>
            <a:pPr marL="514350" indent="-514350">
              <a:buAutoNum type="arabicPeriod"/>
            </a:pPr>
            <a:endParaRPr lang="en-US" i="1" dirty="0"/>
          </a:p>
          <a:p>
            <a:pPr marL="514350" indent="-514350">
              <a:buAutoNum type="arabicPeriod"/>
            </a:pPr>
            <a:r>
              <a:rPr lang="en-US" dirty="0"/>
              <a:t>Let </a:t>
            </a:r>
            <a:r>
              <a:rPr lang="en-US" i="1" dirty="0">
                <a:solidFill>
                  <a:srgbClr val="FF6600"/>
                </a:solidFill>
              </a:rPr>
              <a:t>n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/>
              <a:t> </a:t>
            </a:r>
            <a:r>
              <a:rPr lang="en-US" i="1" dirty="0" err="1">
                <a:solidFill>
                  <a:srgbClr val="FF6600"/>
                </a:solidFill>
              </a:rPr>
              <a:t>pq</a:t>
            </a:r>
            <a:r>
              <a:rPr lang="en-US" dirty="0"/>
              <a:t> and </a:t>
            </a:r>
            <a:r>
              <a:rPr lang="en-US" i="1" dirty="0" err="1">
                <a:solidFill>
                  <a:srgbClr val="FF6600"/>
                </a:solidFill>
              </a:rPr>
              <a:t>ϕ</a:t>
            </a:r>
            <a:r>
              <a:rPr lang="en-US" i="1" dirty="0">
                <a:solidFill>
                  <a:srgbClr val="FF6600"/>
                </a:solidFill>
              </a:rPr>
              <a:t>(n)</a:t>
            </a:r>
            <a:r>
              <a:rPr lang="en-US" dirty="0">
                <a:solidFill>
                  <a:srgbClr val="FF6600"/>
                </a:solidFill>
              </a:rPr>
              <a:t> = (</a:t>
            </a:r>
            <a:r>
              <a:rPr lang="en-US" i="1" dirty="0">
                <a:solidFill>
                  <a:srgbClr val="FF6600"/>
                </a:solidFill>
              </a:rPr>
              <a:t>p</a:t>
            </a:r>
            <a:r>
              <a:rPr lang="en-US" dirty="0">
                <a:solidFill>
                  <a:srgbClr val="FF6600"/>
                </a:solidFill>
              </a:rPr>
              <a:t>-1)(</a:t>
            </a:r>
            <a:r>
              <a:rPr lang="en-US" i="1" dirty="0">
                <a:solidFill>
                  <a:srgbClr val="FF6600"/>
                </a:solidFill>
              </a:rPr>
              <a:t>q</a:t>
            </a:r>
            <a:r>
              <a:rPr lang="en-US" dirty="0">
                <a:solidFill>
                  <a:srgbClr val="FF6600"/>
                </a:solidFill>
              </a:rPr>
              <a:t>-1)</a:t>
            </a:r>
          </a:p>
          <a:p>
            <a:pPr marL="594360" lvl="2" indent="0">
              <a:buNone/>
            </a:pPr>
            <a:r>
              <a:rPr lang="en-US" dirty="0" err="1"/>
              <a:t>ϕ</a:t>
            </a:r>
            <a:r>
              <a:rPr lang="en-US" dirty="0"/>
              <a:t>() is called </a:t>
            </a:r>
            <a:r>
              <a:rPr lang="en-US" i="1" dirty="0"/>
              <a:t>Euler’s </a:t>
            </a:r>
            <a:r>
              <a:rPr lang="en-US" i="1" dirty="0" err="1"/>
              <a:t>totient</a:t>
            </a:r>
            <a:r>
              <a:rPr lang="en-US" i="1" dirty="0"/>
              <a:t> function</a:t>
            </a:r>
          </a:p>
          <a:p>
            <a:pPr marL="594360" lvl="2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Find </a:t>
            </a:r>
            <a:r>
              <a:rPr lang="en-US" i="1" dirty="0">
                <a:solidFill>
                  <a:srgbClr val="FF6600"/>
                </a:solidFill>
              </a:rPr>
              <a:t>d</a:t>
            </a:r>
            <a:r>
              <a:rPr lang="en-US" dirty="0"/>
              <a:t> such that </a:t>
            </a:r>
            <a:r>
              <a:rPr lang="en-US" dirty="0">
                <a:solidFill>
                  <a:srgbClr val="FF6600"/>
                </a:solidFill>
              </a:rPr>
              <a:t>0 &lt; d &lt; n </a:t>
            </a:r>
            <a:r>
              <a:rPr lang="en-US" dirty="0"/>
              <a:t>and </a:t>
            </a:r>
            <a:r>
              <a:rPr lang="en-US" dirty="0" err="1">
                <a:solidFill>
                  <a:srgbClr val="FF6600"/>
                </a:solidFill>
              </a:rPr>
              <a:t>gcd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i="1" dirty="0" err="1">
                <a:solidFill>
                  <a:srgbClr val="FF6600"/>
                </a:solidFill>
              </a:rPr>
              <a:t>d</a:t>
            </a:r>
            <a:r>
              <a:rPr lang="en-US" dirty="0" err="1">
                <a:solidFill>
                  <a:srgbClr val="FF6600"/>
                </a:solidFill>
              </a:rPr>
              <a:t>,</a:t>
            </a:r>
            <a:r>
              <a:rPr lang="en-US" i="1" dirty="0" err="1">
                <a:solidFill>
                  <a:srgbClr val="FF6600"/>
                </a:solidFill>
              </a:rPr>
              <a:t>ϕ</a:t>
            </a:r>
            <a:r>
              <a:rPr lang="en-US" i="1" dirty="0">
                <a:solidFill>
                  <a:srgbClr val="FF6600"/>
                </a:solidFill>
              </a:rPr>
              <a:t>(n)) = 1</a:t>
            </a:r>
          </a:p>
          <a:p>
            <a:pPr marL="514350" indent="-514350">
              <a:buAutoNum type="arabicPeriod"/>
            </a:pPr>
            <a:endParaRPr lang="en-US" i="1" dirty="0">
              <a:solidFill>
                <a:srgbClr val="FF6600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Find e such that </a:t>
            </a:r>
            <a:r>
              <a:rPr lang="en-US" i="1" dirty="0">
                <a:solidFill>
                  <a:srgbClr val="FF6600"/>
                </a:solidFill>
              </a:rPr>
              <a:t>de</a:t>
            </a:r>
            <a:r>
              <a:rPr lang="en-US" dirty="0">
                <a:solidFill>
                  <a:srgbClr val="FF6600"/>
                </a:solidFill>
              </a:rPr>
              <a:t> mod </a:t>
            </a:r>
            <a:r>
              <a:rPr lang="en-US" i="1" dirty="0" err="1">
                <a:solidFill>
                  <a:srgbClr val="FF6600"/>
                </a:solidFill>
              </a:rPr>
              <a:t>ϕ</a:t>
            </a:r>
            <a:r>
              <a:rPr lang="en-US" i="1" dirty="0">
                <a:solidFill>
                  <a:srgbClr val="FF6600"/>
                </a:solidFill>
              </a:rPr>
              <a:t>(n) = 1</a:t>
            </a:r>
          </a:p>
          <a:p>
            <a:pPr marL="594360" lvl="2" indent="0">
              <a:buNone/>
            </a:pPr>
            <a:r>
              <a:rPr lang="en-US" dirty="0">
                <a:solidFill>
                  <a:srgbClr val="000000"/>
                </a:solidFill>
              </a:rPr>
              <a:t>Remember, we know one exists!</a:t>
            </a:r>
          </a:p>
        </p:txBody>
      </p:sp>
    </p:spTree>
    <p:extLst>
      <p:ext uri="{BB962C8B-B14F-4D97-AF65-F5344CB8AC3E}">
        <p14:creationId xmlns:p14="http://schemas.microsoft.com/office/powerpoint/2010/main" val="14148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public key encryption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q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 = </a:t>
            </a:r>
            <a:r>
              <a:rPr lang="en-US" sz="2800" dirty="0" err="1"/>
              <a:t>pq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en-US" sz="2800" dirty="0"/>
              <a:t>:   0 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e</a:t>
            </a:r>
            <a:r>
              <a:rPr lang="en-US" sz="2800" dirty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1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35052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994" y="3729789"/>
            <a:ext cx="7986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Given this setup, you can prove that given a number </a:t>
            </a:r>
            <a:r>
              <a:rPr lang="en-US" sz="2800" i="1" dirty="0">
                <a:solidFill>
                  <a:srgbClr val="FF6600"/>
                </a:solidFill>
              </a:rPr>
              <a:t>m</a:t>
            </a:r>
            <a:r>
              <a:rPr lang="en-US" sz="2800" dirty="0"/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1929" y="4648200"/>
            <a:ext cx="41378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(m</a:t>
            </a:r>
            <a:r>
              <a:rPr lang="en-US" sz="3200" baseline="30000" dirty="0"/>
              <a:t>e</a:t>
            </a:r>
            <a:r>
              <a:rPr lang="en-US" sz="3200" dirty="0"/>
              <a:t>)</a:t>
            </a:r>
            <a:r>
              <a:rPr lang="en-US" sz="3200" baseline="30000" dirty="0"/>
              <a:t>d</a:t>
            </a:r>
            <a:r>
              <a:rPr lang="en-US" sz="3200" dirty="0"/>
              <a:t> = m</a:t>
            </a:r>
            <a:r>
              <a:rPr lang="en-US" sz="3200" baseline="30000" dirty="0"/>
              <a:t>ed</a:t>
            </a:r>
            <a:r>
              <a:rPr lang="en-US" sz="3200" dirty="0"/>
              <a:t> = m (mod 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1929" y="5935579"/>
            <a:ext cx="426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What does this do for us, though?</a:t>
            </a:r>
          </a:p>
        </p:txBody>
      </p:sp>
    </p:spTree>
    <p:extLst>
      <p:ext uri="{BB962C8B-B14F-4D97-AF65-F5344CB8AC3E}">
        <p14:creationId xmlns:p14="http://schemas.microsoft.com/office/powerpoint/2010/main" val="19627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public key encryption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q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 = </a:t>
            </a:r>
            <a:r>
              <a:rPr lang="en-US" sz="2800" dirty="0" err="1"/>
              <a:t>pq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en-US" sz="2800" dirty="0"/>
              <a:t>:   0 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e</a:t>
            </a:r>
            <a:r>
              <a:rPr lang="en-US" sz="2800" dirty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1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35052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994" y="3729789"/>
            <a:ext cx="7986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Given this setup, you can prove that given a number </a:t>
            </a:r>
            <a:r>
              <a:rPr lang="en-US" sz="2800" i="1" dirty="0">
                <a:solidFill>
                  <a:srgbClr val="FF6600"/>
                </a:solidFill>
              </a:rPr>
              <a:t>m</a:t>
            </a:r>
            <a:r>
              <a:rPr lang="en-US" sz="2800" dirty="0"/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1929" y="4648200"/>
            <a:ext cx="4583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1929" y="5935579"/>
            <a:ext cx="426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What does this do for us, though?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6453" y="472440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32701227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public key encryption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q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 = </a:t>
            </a:r>
            <a:r>
              <a:rPr lang="en-US" sz="2800" dirty="0" err="1"/>
              <a:t>pq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en-US" sz="2800" dirty="0"/>
              <a:t>:   0 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e</a:t>
            </a:r>
            <a:r>
              <a:rPr lang="en-US" sz="2800" dirty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1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35052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994" y="3729789"/>
            <a:ext cx="7986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Given this setup, you can prove that given a number </a:t>
            </a:r>
            <a:r>
              <a:rPr lang="en-US" sz="2800" i="1" dirty="0">
                <a:solidFill>
                  <a:srgbClr val="FF6600"/>
                </a:solidFill>
              </a:rPr>
              <a:t>m</a:t>
            </a:r>
            <a:r>
              <a:rPr lang="en-US" sz="2800" dirty="0"/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1929" y="4648200"/>
            <a:ext cx="817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(m</a:t>
            </a:r>
            <a:r>
              <a:rPr lang="en-US" sz="3200" baseline="30000" dirty="0"/>
              <a:t>e</a:t>
            </a:r>
            <a:r>
              <a:rPr lang="en-US" sz="3200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1929" y="5935579"/>
            <a:ext cx="426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What does this do for us, though?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6453" y="4724400"/>
            <a:ext cx="256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encrypted message</a:t>
            </a:r>
          </a:p>
        </p:txBody>
      </p:sp>
    </p:spTree>
    <p:extLst>
      <p:ext uri="{BB962C8B-B14F-4D97-AF65-F5344CB8AC3E}">
        <p14:creationId xmlns:p14="http://schemas.microsoft.com/office/powerpoint/2010/main" val="2916976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public key encryption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q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 = </a:t>
            </a:r>
            <a:r>
              <a:rPr lang="en-US" sz="2800" dirty="0" err="1"/>
              <a:t>pq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en-US" sz="2800" dirty="0"/>
              <a:t>:   0 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e</a:t>
            </a:r>
            <a:r>
              <a:rPr lang="en-US" sz="2800" dirty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1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35052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994" y="3729789"/>
            <a:ext cx="7986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Given this setup, you can prove that given a number </a:t>
            </a:r>
            <a:r>
              <a:rPr lang="en-US" sz="2800" i="1" dirty="0">
                <a:solidFill>
                  <a:srgbClr val="FF6600"/>
                </a:solidFill>
              </a:rPr>
              <a:t>m</a:t>
            </a:r>
            <a:r>
              <a:rPr lang="en-US" sz="2800" dirty="0"/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1929" y="5935579"/>
            <a:ext cx="426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What does this do for us, though?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5056" y="4703011"/>
            <a:ext cx="259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decrypted </a:t>
            </a:r>
            <a:r>
              <a:rPr lang="en-US" sz="2400" dirty="0">
                <a:solidFill>
                  <a:srgbClr val="0000FF"/>
                </a:solidFill>
              </a:rPr>
              <a:t>message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1929" y="4648200"/>
            <a:ext cx="41378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(m</a:t>
            </a:r>
            <a:r>
              <a:rPr lang="en-US" sz="3200" baseline="30000" dirty="0"/>
              <a:t>e</a:t>
            </a:r>
            <a:r>
              <a:rPr lang="en-US" sz="3200" dirty="0"/>
              <a:t>)</a:t>
            </a:r>
            <a:r>
              <a:rPr lang="en-US" sz="3200" baseline="30000" dirty="0"/>
              <a:t>d</a:t>
            </a:r>
            <a:r>
              <a:rPr lang="en-US" sz="3200" dirty="0"/>
              <a:t> = m</a:t>
            </a:r>
            <a:r>
              <a:rPr lang="en-US" sz="3200" baseline="30000" dirty="0"/>
              <a:t>ed</a:t>
            </a:r>
            <a:r>
              <a:rPr lang="en-US" sz="3200" dirty="0"/>
              <a:t> = m (mod n)</a:t>
            </a:r>
          </a:p>
        </p:txBody>
      </p:sp>
    </p:spTree>
    <p:extLst>
      <p:ext uri="{BB962C8B-B14F-4D97-AF65-F5344CB8AC3E}">
        <p14:creationId xmlns:p14="http://schemas.microsoft.com/office/powerpoint/2010/main" val="132715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590800"/>
            <a:ext cx="2339695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1744546" cy="4267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71800" y="3505200"/>
            <a:ext cx="2895600" cy="11430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93337" y="1846847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 like bananas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659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public key encryption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q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 = </a:t>
            </a:r>
            <a:r>
              <a:rPr lang="en-US" sz="2800" dirty="0" err="1"/>
              <a:t>pq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en-US" sz="2800" dirty="0"/>
              <a:t>:   0 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e</a:t>
            </a:r>
            <a:r>
              <a:rPr lang="en-US" sz="2800" dirty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394715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private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7758" y="4397800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public key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6198" b="25614"/>
          <a:stretch/>
        </p:blipFill>
        <p:spPr>
          <a:xfrm>
            <a:off x="4955674" y="3471271"/>
            <a:ext cx="1767211" cy="851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5283" b="25697"/>
          <a:stretch/>
        </p:blipFill>
        <p:spPr>
          <a:xfrm>
            <a:off x="1752600" y="3471271"/>
            <a:ext cx="1883825" cy="923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5105400"/>
            <a:ext cx="112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(d, 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2786" y="5105400"/>
            <a:ext cx="107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</a:rPr>
              <a:t>(e, n)</a:t>
            </a:r>
          </a:p>
        </p:txBody>
      </p:sp>
    </p:spTree>
    <p:extLst>
      <p:ext uri="{BB962C8B-B14F-4D97-AF65-F5344CB8AC3E}">
        <p14:creationId xmlns:p14="http://schemas.microsoft.com/office/powerpoint/2010/main" val="965862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encryption/decryption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8378952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have a number </a:t>
            </a:r>
            <a:r>
              <a:rPr lang="en-US" i="1" dirty="0">
                <a:solidFill>
                  <a:srgbClr val="FF6600"/>
                </a:solidFill>
              </a:rPr>
              <a:t>m</a:t>
            </a:r>
            <a:r>
              <a:rPr lang="en-US" dirty="0"/>
              <a:t> that you want to send encrypted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561825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private key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7758" y="1564910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public key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272510"/>
            <a:ext cx="112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(d, 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786" y="2272510"/>
            <a:ext cx="107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</a:rPr>
              <a:t>(e, 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194" y="3987224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encrypt(m)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0632" y="4050632"/>
            <a:ext cx="3030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(uses the public key)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5440947"/>
            <a:ext cx="5303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this encrypt the message?</a:t>
            </a:r>
          </a:p>
        </p:txBody>
      </p:sp>
    </p:spTree>
    <p:extLst>
      <p:ext uri="{BB962C8B-B14F-4D97-AF65-F5344CB8AC3E}">
        <p14:creationId xmlns:p14="http://schemas.microsoft.com/office/powerpoint/2010/main" val="16570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encryption/decryption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8378952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have a number </a:t>
            </a:r>
            <a:r>
              <a:rPr lang="en-US" i="1" dirty="0">
                <a:solidFill>
                  <a:srgbClr val="FF6600"/>
                </a:solidFill>
              </a:rPr>
              <a:t>m</a:t>
            </a:r>
            <a:r>
              <a:rPr lang="en-US" dirty="0"/>
              <a:t> that you want to send encrypted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561825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private key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7758" y="1564910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public key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272510"/>
            <a:ext cx="112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(d, 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786" y="2272510"/>
            <a:ext cx="107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</a:rPr>
              <a:t>(e, 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194" y="3987224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encrypt(m)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0632" y="4050632"/>
            <a:ext cx="3030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(uses the public key)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8006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Maps </a:t>
            </a:r>
            <a:r>
              <a:rPr lang="en-US" sz="2800" i="1" dirty="0">
                <a:solidFill>
                  <a:srgbClr val="0000FF"/>
                </a:solidFill>
              </a:rPr>
              <a:t>m</a:t>
            </a:r>
            <a:r>
              <a:rPr lang="en-US" sz="2800" dirty="0">
                <a:solidFill>
                  <a:srgbClr val="0000FF"/>
                </a:solidFill>
              </a:rPr>
              <a:t> onto some number in the range 0 to </a:t>
            </a:r>
            <a:r>
              <a:rPr lang="en-US" sz="2800" i="1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-1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If you vary e, it will map to a different number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Therefore, unless you know d, it’s hard to know what the original </a:t>
            </a:r>
            <a:r>
              <a:rPr lang="en-US" sz="2800" i="1" dirty="0">
                <a:solidFill>
                  <a:srgbClr val="0000FF"/>
                </a:solidFill>
              </a:rPr>
              <a:t>m</a:t>
            </a:r>
            <a:r>
              <a:rPr lang="en-US" sz="2800" dirty="0">
                <a:solidFill>
                  <a:srgbClr val="0000FF"/>
                </a:solidFill>
              </a:rPr>
              <a:t> was after the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6618503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encryption/decryption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8378952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have a number </a:t>
            </a:r>
            <a:r>
              <a:rPr lang="en-US" i="1" dirty="0">
                <a:solidFill>
                  <a:srgbClr val="FF6600"/>
                </a:solidFill>
              </a:rPr>
              <a:t>m</a:t>
            </a:r>
            <a:r>
              <a:rPr lang="en-US" dirty="0"/>
              <a:t> that you want to send encrypted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561825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private key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7758" y="1564910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public key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272510"/>
            <a:ext cx="112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(d, 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786" y="2272510"/>
            <a:ext cx="107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</a:rPr>
              <a:t>(e, 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194" y="3987224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encrypt(m)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0632" y="4050632"/>
            <a:ext cx="3030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(uses the public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194" y="51816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decrypt(z) = </a:t>
            </a:r>
            <a:r>
              <a:rPr lang="en-US" sz="3200" dirty="0" err="1"/>
              <a:t>z</a:t>
            </a:r>
            <a:r>
              <a:rPr lang="en-US" sz="3200" baseline="30000" dirty="0" err="1"/>
              <a:t>d</a:t>
            </a:r>
            <a:r>
              <a:rPr lang="en-US" sz="3200" dirty="0"/>
              <a:t> mod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0632" y="5213685"/>
            <a:ext cx="3202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(uses the private key)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2532" y="6136105"/>
            <a:ext cx="2365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Does this work? </a:t>
            </a:r>
          </a:p>
        </p:txBody>
      </p:sp>
    </p:spTree>
    <p:extLst>
      <p:ext uri="{BB962C8B-B14F-4D97-AF65-F5344CB8AC3E}">
        <p14:creationId xmlns:p14="http://schemas.microsoft.com/office/powerpoint/2010/main" val="23131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encryption/decryption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6764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encrypt(m)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23622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decrypt(z) = </a:t>
            </a:r>
            <a:r>
              <a:rPr lang="en-US" sz="3200" dirty="0" err="1"/>
              <a:t>z</a:t>
            </a:r>
            <a:r>
              <a:rPr lang="en-US" sz="3200" baseline="30000" dirty="0" err="1"/>
              <a:t>d</a:t>
            </a:r>
            <a:r>
              <a:rPr lang="en-US" sz="3200" dirty="0"/>
              <a:t> mod 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31242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8842" y="3505200"/>
            <a:ext cx="1985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decrypt(z)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515380"/>
            <a:ext cx="288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decrypt(m</a:t>
            </a:r>
            <a:r>
              <a:rPr lang="en-US" sz="2800" baseline="30000" dirty="0"/>
              <a:t>e</a:t>
            </a:r>
            <a:r>
              <a:rPr lang="en-US" sz="2800" dirty="0"/>
              <a:t> mod 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2669" y="4191000"/>
            <a:ext cx="322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(m</a:t>
            </a:r>
            <a:r>
              <a:rPr lang="en-US" sz="2800" baseline="30000" dirty="0"/>
              <a:t>e</a:t>
            </a:r>
            <a:r>
              <a:rPr lang="en-US" sz="2800" dirty="0"/>
              <a:t> mod n)</a:t>
            </a:r>
            <a:r>
              <a:rPr lang="en-US" sz="2800" baseline="30000" dirty="0"/>
              <a:t>d</a:t>
            </a:r>
            <a:r>
              <a:rPr lang="en-US" sz="2800" dirty="0"/>
              <a:t> mod 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3669268"/>
            <a:ext cx="284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is some encrypted message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426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definition of decrypt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4876800"/>
            <a:ext cx="218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(m</a:t>
            </a:r>
            <a:r>
              <a:rPr lang="en-US" sz="2800" baseline="30000" dirty="0"/>
              <a:t>e</a:t>
            </a:r>
            <a:r>
              <a:rPr lang="en-US" sz="2800" dirty="0"/>
              <a:t>)</a:t>
            </a:r>
            <a:r>
              <a:rPr lang="en-US" sz="2800" baseline="30000" dirty="0"/>
              <a:t>d</a:t>
            </a:r>
            <a:r>
              <a:rPr lang="en-US" sz="2800" dirty="0"/>
              <a:t> mod 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4954488"/>
            <a:ext cx="189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modular arithmetic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5562600"/>
            <a:ext cx="1735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m mod 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2256" y="5638800"/>
            <a:ext cx="24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</a:t>
            </a:r>
            <a:r>
              <a:rPr lang="en-US" baseline="30000" dirty="0"/>
              <a:t>e</a:t>
            </a:r>
            <a:r>
              <a:rPr lang="en-US" dirty="0"/>
              <a:t>)</a:t>
            </a:r>
            <a:r>
              <a:rPr lang="en-US" baseline="30000" dirty="0"/>
              <a:t>d</a:t>
            </a:r>
            <a:r>
              <a:rPr lang="en-US" dirty="0"/>
              <a:t> = m</a:t>
            </a:r>
            <a:r>
              <a:rPr lang="en-US" baseline="30000" dirty="0"/>
              <a:t>ed</a:t>
            </a:r>
            <a:r>
              <a:rPr lang="en-US" dirty="0"/>
              <a:t> = m (mod 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6283158"/>
            <a:ext cx="426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Did we get the original message?</a:t>
            </a:r>
          </a:p>
        </p:txBody>
      </p:sp>
    </p:spTree>
    <p:extLst>
      <p:ext uri="{BB962C8B-B14F-4D97-AF65-F5344CB8AC3E}">
        <p14:creationId xmlns:p14="http://schemas.microsoft.com/office/powerpoint/2010/main" val="316765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encryption/decryption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6764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encrypt(m)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23622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decrypt(z) = </a:t>
            </a:r>
            <a:r>
              <a:rPr lang="en-US" sz="3200" dirty="0" err="1"/>
              <a:t>z</a:t>
            </a:r>
            <a:r>
              <a:rPr lang="en-US" sz="3200" baseline="30000" dirty="0" err="1"/>
              <a:t>d</a:t>
            </a:r>
            <a:r>
              <a:rPr lang="en-US" sz="3200" dirty="0"/>
              <a:t> mod 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31242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8842" y="3505200"/>
            <a:ext cx="1985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decrypt(z)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515380"/>
            <a:ext cx="288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decrypt(m</a:t>
            </a:r>
            <a:r>
              <a:rPr lang="en-US" sz="2800" baseline="30000" dirty="0"/>
              <a:t>e</a:t>
            </a:r>
            <a:r>
              <a:rPr lang="en-US" sz="2800" dirty="0"/>
              <a:t> mod 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2669" y="4191000"/>
            <a:ext cx="322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(m</a:t>
            </a:r>
            <a:r>
              <a:rPr lang="en-US" sz="2800" baseline="30000" dirty="0"/>
              <a:t>e</a:t>
            </a:r>
            <a:r>
              <a:rPr lang="en-US" sz="2800" dirty="0"/>
              <a:t> mod n)</a:t>
            </a:r>
            <a:r>
              <a:rPr lang="en-US" sz="2800" baseline="30000" dirty="0"/>
              <a:t>d</a:t>
            </a:r>
            <a:r>
              <a:rPr lang="en-US" sz="2800" dirty="0"/>
              <a:t> mod 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3669268"/>
            <a:ext cx="284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is some encrypted message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426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definition of decrypt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4876800"/>
            <a:ext cx="218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(m</a:t>
            </a:r>
            <a:r>
              <a:rPr lang="en-US" sz="2800" baseline="30000" dirty="0"/>
              <a:t>e</a:t>
            </a:r>
            <a:r>
              <a:rPr lang="en-US" sz="2800" dirty="0"/>
              <a:t>)</a:t>
            </a:r>
            <a:r>
              <a:rPr lang="en-US" sz="2800" baseline="30000" dirty="0"/>
              <a:t>d</a:t>
            </a:r>
            <a:r>
              <a:rPr lang="en-US" sz="2800" dirty="0"/>
              <a:t> mod 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4954488"/>
            <a:ext cx="189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modular arithmetic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5562600"/>
            <a:ext cx="1735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m mod 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2256" y="5638800"/>
            <a:ext cx="24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</a:t>
            </a:r>
            <a:r>
              <a:rPr lang="en-US" baseline="30000" dirty="0"/>
              <a:t>e</a:t>
            </a:r>
            <a:r>
              <a:rPr lang="en-US" dirty="0"/>
              <a:t>)</a:t>
            </a:r>
            <a:r>
              <a:rPr lang="en-US" baseline="30000" dirty="0"/>
              <a:t>d</a:t>
            </a:r>
            <a:r>
              <a:rPr lang="en-US" dirty="0"/>
              <a:t> = m</a:t>
            </a:r>
            <a:r>
              <a:rPr lang="en-US" baseline="30000" dirty="0"/>
              <a:t>ed</a:t>
            </a:r>
            <a:r>
              <a:rPr lang="en-US" dirty="0"/>
              <a:t> = m (mod 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0" y="6248400"/>
            <a:ext cx="233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0 ≤ m &lt; n, yes!</a:t>
            </a:r>
          </a:p>
        </p:txBody>
      </p:sp>
    </p:spTree>
    <p:extLst>
      <p:ext uri="{BB962C8B-B14F-4D97-AF65-F5344CB8AC3E}">
        <p14:creationId xmlns:p14="http://schemas.microsoft.com/office/powerpoint/2010/main" val="1254527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q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 = </a:t>
            </a:r>
            <a:r>
              <a:rPr lang="en-US" sz="2800" dirty="0" err="1"/>
              <a:t>pq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en-US" sz="2800" dirty="0"/>
              <a:t>:   0 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e</a:t>
            </a:r>
            <a:r>
              <a:rPr lang="en-US" sz="2800" dirty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3983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 = 3</a:t>
            </a:r>
          </a:p>
          <a:p>
            <a:r>
              <a:rPr lang="en-US" sz="2800" dirty="0"/>
              <a:t>q = 13</a:t>
            </a:r>
          </a:p>
          <a:p>
            <a:r>
              <a:rPr lang="en-US" sz="2800" dirty="0"/>
              <a:t>n = 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(n) </a:t>
            </a:r>
            <a:r>
              <a:rPr lang="en-US" sz="2800" dirty="0">
                <a:solidFill>
                  <a:srgbClr val="000000"/>
                </a:solidFill>
              </a:rPr>
              <a:t>= 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>
                <a:solidFill>
                  <a:srgbClr val="000000"/>
                </a:solidFill>
              </a:rPr>
              <a:t>d = 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 = 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26655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q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 = </a:t>
            </a:r>
            <a:r>
              <a:rPr lang="en-US" sz="2800" dirty="0" err="1"/>
              <a:t>pq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en-US" sz="2800" dirty="0"/>
              <a:t>:   0 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e</a:t>
            </a:r>
            <a:r>
              <a:rPr lang="en-US" sz="2800" dirty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2166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 = 3</a:t>
            </a:r>
          </a:p>
          <a:p>
            <a:r>
              <a:rPr lang="en-US" sz="2800" dirty="0"/>
              <a:t>q = 13</a:t>
            </a:r>
          </a:p>
          <a:p>
            <a:r>
              <a:rPr lang="en-US" sz="2800" dirty="0"/>
              <a:t>n = 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90641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q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 = </a:t>
            </a:r>
            <a:r>
              <a:rPr lang="en-US" sz="2800" dirty="0" err="1"/>
              <a:t>pq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en-US" sz="2800" dirty="0"/>
              <a:t>:   0 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e</a:t>
            </a:r>
            <a:r>
              <a:rPr lang="en-US" sz="2800" dirty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23650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 = 3</a:t>
            </a:r>
          </a:p>
          <a:p>
            <a:r>
              <a:rPr lang="en-US" sz="2800" dirty="0"/>
              <a:t>q = 13</a:t>
            </a:r>
          </a:p>
          <a:p>
            <a:r>
              <a:rPr lang="en-US" sz="2800" dirty="0"/>
              <a:t>n = </a:t>
            </a:r>
            <a:r>
              <a:rPr lang="en-US" sz="2800" dirty="0">
                <a:solidFill>
                  <a:srgbClr val="0000FF"/>
                </a:solidFill>
              </a:rPr>
              <a:t>3*13 = 39</a:t>
            </a:r>
          </a:p>
        </p:txBody>
      </p:sp>
    </p:spTree>
    <p:extLst>
      <p:ext uri="{BB962C8B-B14F-4D97-AF65-F5344CB8AC3E}">
        <p14:creationId xmlns:p14="http://schemas.microsoft.com/office/powerpoint/2010/main" val="478350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q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 = </a:t>
            </a:r>
            <a:r>
              <a:rPr lang="en-US" sz="2800" dirty="0" err="1"/>
              <a:t>pq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en-US" sz="2800" dirty="0"/>
              <a:t>:   0 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e</a:t>
            </a:r>
            <a:r>
              <a:rPr lang="en-US" sz="2800" dirty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4174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 = 3</a:t>
            </a:r>
          </a:p>
          <a:p>
            <a:r>
              <a:rPr lang="en-US" sz="2800" dirty="0"/>
              <a:t>q = 13</a:t>
            </a:r>
          </a:p>
          <a:p>
            <a:r>
              <a:rPr lang="en-US" sz="2800" dirty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9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590800"/>
            <a:ext cx="2339695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1744546" cy="4267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71800" y="3505200"/>
            <a:ext cx="2895600" cy="11430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62600" y="2017295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 like bananas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9999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q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 = </a:t>
            </a:r>
            <a:r>
              <a:rPr lang="en-US" sz="2800" dirty="0" err="1"/>
              <a:t>pq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en-US" sz="2800" dirty="0"/>
              <a:t>:   0 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e</a:t>
            </a:r>
            <a:r>
              <a:rPr lang="en-US" sz="2800" dirty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28456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 = 3</a:t>
            </a:r>
          </a:p>
          <a:p>
            <a:r>
              <a:rPr lang="en-US" sz="2800" dirty="0"/>
              <a:t>q = 13</a:t>
            </a:r>
          </a:p>
          <a:p>
            <a:r>
              <a:rPr lang="en-US" sz="2800" dirty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(n) </a:t>
            </a:r>
            <a:r>
              <a:rPr lang="en-US" sz="2800" dirty="0">
                <a:solidFill>
                  <a:srgbClr val="0000FF"/>
                </a:solidFill>
              </a:rPr>
              <a:t>= 2*12 = 24</a:t>
            </a:r>
          </a:p>
        </p:txBody>
      </p:sp>
    </p:spTree>
    <p:extLst>
      <p:ext uri="{BB962C8B-B14F-4D97-AF65-F5344CB8AC3E}">
        <p14:creationId xmlns:p14="http://schemas.microsoft.com/office/powerpoint/2010/main" val="21465744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q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 = </a:t>
            </a:r>
            <a:r>
              <a:rPr lang="en-US" sz="2800" dirty="0" err="1"/>
              <a:t>pq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en-US" sz="2800" dirty="0"/>
              <a:t>:   0 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e</a:t>
            </a:r>
            <a:r>
              <a:rPr lang="en-US" sz="2800" dirty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6564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 = 3</a:t>
            </a:r>
          </a:p>
          <a:p>
            <a:r>
              <a:rPr lang="en-US" sz="2800" dirty="0"/>
              <a:t>q = 13</a:t>
            </a:r>
          </a:p>
          <a:p>
            <a:r>
              <a:rPr lang="en-US" sz="2800" dirty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dirty="0"/>
              <a:t>24</a:t>
            </a:r>
          </a:p>
          <a:p>
            <a:r>
              <a:rPr lang="en-US" sz="2800" dirty="0"/>
              <a:t>d = 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/>
              <a:t>e = 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50449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q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 = </a:t>
            </a:r>
            <a:r>
              <a:rPr lang="en-US" sz="2800" dirty="0" err="1"/>
              <a:t>pq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en-US" sz="2800" dirty="0"/>
              <a:t>:   0 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e</a:t>
            </a:r>
            <a:r>
              <a:rPr lang="en-US" sz="2800" dirty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6564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 = 3</a:t>
            </a:r>
          </a:p>
          <a:p>
            <a:r>
              <a:rPr lang="en-US" sz="2800" dirty="0"/>
              <a:t>q = 13</a:t>
            </a:r>
          </a:p>
          <a:p>
            <a:r>
              <a:rPr lang="en-US" sz="2800" dirty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dirty="0"/>
              <a:t>24</a:t>
            </a:r>
          </a:p>
          <a:p>
            <a:r>
              <a:rPr lang="en-US" sz="2800" dirty="0"/>
              <a:t>d = 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</a:p>
          <a:p>
            <a:r>
              <a:rPr lang="en-US" sz="2800" dirty="0"/>
              <a:t>e = 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798366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q</a:t>
            </a:r>
            <a:r>
              <a:rPr lang="en-US" sz="2800" dirty="0"/>
              <a:t>: prime number</a:t>
            </a:r>
          </a:p>
          <a:p>
            <a:r>
              <a:rPr lang="en-US" sz="2800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 = </a:t>
            </a:r>
            <a:r>
              <a:rPr lang="en-US" sz="2800" dirty="0" err="1"/>
              <a:t>pq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en-US" sz="2800" dirty="0"/>
              <a:t>:   0 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e</a:t>
            </a:r>
            <a:r>
              <a:rPr lang="en-US" sz="2800" dirty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6564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 = 3</a:t>
            </a:r>
          </a:p>
          <a:p>
            <a:r>
              <a:rPr lang="en-US" sz="2800" dirty="0"/>
              <a:t>q = 13</a:t>
            </a:r>
          </a:p>
          <a:p>
            <a:r>
              <a:rPr lang="en-US" sz="2800" dirty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dirty="0"/>
              <a:t>24</a:t>
            </a:r>
          </a:p>
          <a:p>
            <a:r>
              <a:rPr lang="en-US" sz="2800" dirty="0"/>
              <a:t>d = 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</a:p>
          <a:p>
            <a:r>
              <a:rPr lang="en-US" sz="2800" dirty="0"/>
              <a:t>e = </a:t>
            </a:r>
            <a:r>
              <a:rPr lang="en-US" sz="2800" dirty="0">
                <a:solidFill>
                  <a:srgbClr val="0000FF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7008413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98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 = 39</a:t>
            </a:r>
          </a:p>
          <a:p>
            <a:r>
              <a:rPr lang="en-US" sz="2800" dirty="0"/>
              <a:t>d = 5</a:t>
            </a:r>
          </a:p>
          <a:p>
            <a:r>
              <a:rPr lang="en-US" sz="2800" dirty="0"/>
              <a:t>e = 29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343400"/>
            <a:ext cx="242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encrypt(10) = 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encrypt(m)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decrypt(z) = </a:t>
            </a:r>
            <a:r>
              <a:rPr lang="en-US" sz="3200" dirty="0" err="1"/>
              <a:t>z</a:t>
            </a:r>
            <a:r>
              <a:rPr lang="en-US" sz="3200" baseline="30000" dirty="0" err="1"/>
              <a:t>d</a:t>
            </a:r>
            <a:r>
              <a:rPr lang="en-US" sz="3200" dirty="0"/>
              <a:t> mod 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6464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98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 = 39</a:t>
            </a:r>
          </a:p>
          <a:p>
            <a:r>
              <a:rPr lang="en-US" sz="2800" dirty="0"/>
              <a:t>d = 5</a:t>
            </a:r>
          </a:p>
          <a:p>
            <a:r>
              <a:rPr lang="en-US" sz="2800" dirty="0"/>
              <a:t>e = 29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479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encrypt(10) = 10</a:t>
            </a:r>
            <a:r>
              <a:rPr lang="en-US" sz="2800" baseline="30000" dirty="0"/>
              <a:t>29</a:t>
            </a:r>
            <a:r>
              <a:rPr lang="en-US" sz="2800" dirty="0"/>
              <a:t> mod 39 = 4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encrypt(m)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decrypt(z) = </a:t>
            </a:r>
            <a:r>
              <a:rPr lang="en-US" sz="3200" dirty="0" err="1"/>
              <a:t>z</a:t>
            </a:r>
            <a:r>
              <a:rPr lang="en-US" sz="3200" baseline="30000" dirty="0" err="1"/>
              <a:t>d</a:t>
            </a:r>
            <a:r>
              <a:rPr lang="en-US" sz="3200" dirty="0"/>
              <a:t> mod 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314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98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 = 39</a:t>
            </a:r>
          </a:p>
          <a:p>
            <a:r>
              <a:rPr lang="en-US" sz="2800" dirty="0"/>
              <a:t>d = 5</a:t>
            </a:r>
          </a:p>
          <a:p>
            <a:r>
              <a:rPr lang="en-US" sz="2800" dirty="0"/>
              <a:t>e = 29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479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encrypt(10) = 10</a:t>
            </a:r>
            <a:r>
              <a:rPr lang="en-US" sz="2800" baseline="30000" dirty="0"/>
              <a:t>29</a:t>
            </a:r>
            <a:r>
              <a:rPr lang="en-US" sz="2800" dirty="0"/>
              <a:t> mod 39 = 4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encrypt(m)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decrypt(z) = </a:t>
            </a:r>
            <a:r>
              <a:rPr lang="en-US" sz="3200" dirty="0" err="1"/>
              <a:t>z</a:t>
            </a:r>
            <a:r>
              <a:rPr lang="en-US" sz="3200" baseline="30000" dirty="0" err="1"/>
              <a:t>d</a:t>
            </a:r>
            <a:r>
              <a:rPr lang="en-US" sz="3200" dirty="0"/>
              <a:t> mod 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724400"/>
            <a:ext cx="2263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decrypt(4) = 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7750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98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 = 39</a:t>
            </a:r>
          </a:p>
          <a:p>
            <a:r>
              <a:rPr lang="en-US" sz="2800" dirty="0"/>
              <a:t>d = 5</a:t>
            </a:r>
          </a:p>
          <a:p>
            <a:r>
              <a:rPr lang="en-US" sz="2800" dirty="0"/>
              <a:t>e = 29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479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encrypt(10) = 10</a:t>
            </a:r>
            <a:r>
              <a:rPr lang="en-US" sz="2800" baseline="30000" dirty="0"/>
              <a:t>29</a:t>
            </a:r>
            <a:r>
              <a:rPr lang="en-US" sz="2800" dirty="0"/>
              <a:t> mod 39 = 4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encrypt(m)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decrypt(z) = </a:t>
            </a:r>
            <a:r>
              <a:rPr lang="en-US" sz="3200" dirty="0" err="1"/>
              <a:t>z</a:t>
            </a:r>
            <a:r>
              <a:rPr lang="en-US" sz="3200" baseline="30000" dirty="0" err="1"/>
              <a:t>d</a:t>
            </a:r>
            <a:r>
              <a:rPr lang="en-US" sz="3200" dirty="0"/>
              <a:t> mod 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4724400"/>
            <a:ext cx="456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decrypt(4) = 4</a:t>
            </a:r>
            <a:r>
              <a:rPr lang="en-US" sz="2800" baseline="30000" dirty="0"/>
              <a:t>5</a:t>
            </a:r>
            <a:r>
              <a:rPr lang="en-US" sz="2800" dirty="0"/>
              <a:t> mod 39 = 10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536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98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 = 39</a:t>
            </a:r>
          </a:p>
          <a:p>
            <a:r>
              <a:rPr lang="en-US" sz="2800" dirty="0">
                <a:solidFill>
                  <a:srgbClr val="0000FF"/>
                </a:solidFill>
              </a:rPr>
              <a:t>d = 5</a:t>
            </a:r>
          </a:p>
          <a:p>
            <a:r>
              <a:rPr lang="en-US" sz="2800" dirty="0">
                <a:solidFill>
                  <a:srgbClr val="0000FF"/>
                </a:solidFill>
              </a:rPr>
              <a:t>e =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343400"/>
            <a:ext cx="222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encrypt(2) = 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encrypt(m)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decrypt(z) = </a:t>
            </a:r>
            <a:r>
              <a:rPr lang="en-US" sz="3200" dirty="0" err="1"/>
              <a:t>z</a:t>
            </a:r>
            <a:r>
              <a:rPr lang="en-US" sz="3200" baseline="30000" dirty="0" err="1"/>
              <a:t>d</a:t>
            </a:r>
            <a:r>
              <a:rPr lang="en-US" sz="3200" dirty="0"/>
              <a:t> mod 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8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75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 = 39</a:t>
            </a:r>
          </a:p>
          <a:p>
            <a:r>
              <a:rPr lang="en-US" sz="2800" dirty="0"/>
              <a:t>d = 5</a:t>
            </a:r>
          </a:p>
          <a:p>
            <a:r>
              <a:rPr lang="en-US" sz="2800" dirty="0"/>
              <a:t>e =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6505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encrypt(2) = 2</a:t>
            </a:r>
            <a:r>
              <a:rPr lang="en-US" sz="2800" baseline="30000" dirty="0"/>
              <a:t>5</a:t>
            </a:r>
            <a:r>
              <a:rPr lang="en-US" sz="2800" dirty="0"/>
              <a:t> mod 39 = 32 mod 39 = 32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encrypt(m)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decrypt(z) = </a:t>
            </a:r>
            <a:r>
              <a:rPr lang="en-US" sz="3200" dirty="0" err="1"/>
              <a:t>z</a:t>
            </a:r>
            <a:r>
              <a:rPr lang="en-US" sz="3200" baseline="30000" dirty="0" err="1"/>
              <a:t>d</a:t>
            </a:r>
            <a:r>
              <a:rPr lang="en-US" sz="3200" dirty="0"/>
              <a:t> mod 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0" y="5105400"/>
            <a:ext cx="246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decrypt(32) = 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84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Encryption: a bad attempt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286000"/>
            <a:ext cx="6862456" cy="391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5389" y="3352800"/>
            <a:ext cx="11216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 like bananas</a:t>
            </a:r>
          </a:p>
        </p:txBody>
      </p:sp>
    </p:spTree>
    <p:extLst>
      <p:ext uri="{BB962C8B-B14F-4D97-AF65-F5344CB8AC3E}">
        <p14:creationId xmlns:p14="http://schemas.microsoft.com/office/powerpoint/2010/main" val="32848212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encryption: an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75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 = 39</a:t>
            </a:r>
          </a:p>
          <a:p>
            <a:r>
              <a:rPr lang="en-US" sz="2800" dirty="0"/>
              <a:t>d = 5</a:t>
            </a:r>
          </a:p>
          <a:p>
            <a:r>
              <a:rPr lang="en-US" sz="2800" dirty="0"/>
              <a:t>e =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6505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encrypt(2) = 2</a:t>
            </a:r>
            <a:r>
              <a:rPr lang="en-US" sz="2800" baseline="30000" dirty="0"/>
              <a:t>5</a:t>
            </a:r>
            <a:r>
              <a:rPr lang="en-US" sz="2800" dirty="0"/>
              <a:t> mod 39 = 32 mod 39 = 32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encrypt(m)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decrypt(z) = </a:t>
            </a:r>
            <a:r>
              <a:rPr lang="en-US" sz="3200" dirty="0" err="1"/>
              <a:t>z</a:t>
            </a:r>
            <a:r>
              <a:rPr lang="en-US" sz="3200" baseline="30000" dirty="0" err="1"/>
              <a:t>d</a:t>
            </a:r>
            <a:r>
              <a:rPr lang="en-US" sz="3200" dirty="0"/>
              <a:t> mod 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4800600"/>
            <a:ext cx="4765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decrypt(32) = 32</a:t>
            </a:r>
            <a:r>
              <a:rPr lang="en-US" sz="2800" baseline="30000" dirty="0"/>
              <a:t>5</a:t>
            </a:r>
            <a:r>
              <a:rPr lang="en-US" sz="2800" dirty="0"/>
              <a:t> mod 39 = 2 </a:t>
            </a:r>
          </a:p>
        </p:txBody>
      </p:sp>
    </p:spTree>
    <p:extLst>
      <p:ext uri="{BB962C8B-B14F-4D97-AF65-F5344CB8AC3E}">
        <p14:creationId xmlns:p14="http://schemas.microsoft.com/office/powerpoint/2010/main" val="39331989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 in practice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227" y="1676400"/>
            <a:ext cx="4695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 RSA to work: 0 ≤ m &lt; 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895600"/>
            <a:ext cx="78598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if our message isn’t a number?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What if our message is a number that’s larger than n?</a:t>
            </a:r>
          </a:p>
        </p:txBody>
      </p:sp>
    </p:spTree>
    <p:extLst>
      <p:ext uri="{BB962C8B-B14F-4D97-AF65-F5344CB8AC3E}">
        <p14:creationId xmlns:p14="http://schemas.microsoft.com/office/powerpoint/2010/main" val="7026101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 in practice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227" y="1676400"/>
            <a:ext cx="4695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For RSA to work: 0 ≤ m &lt; 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743200"/>
            <a:ext cx="84582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if our message isn’t a number?</a:t>
            </a:r>
            <a:endParaRPr lang="en-US" sz="2800" dirty="0">
              <a:solidFill>
                <a:srgbClr val="0000FF"/>
              </a:solidFill>
            </a:endParaRP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We can always convert the message into a number (remember everything is stored in binary already somewhere!)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What if our message is a number that’s larger than n?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Break it into n sized chunks and encrypt/decrypt those chunks</a:t>
            </a:r>
          </a:p>
        </p:txBody>
      </p:sp>
    </p:spTree>
    <p:extLst>
      <p:ext uri="{BB962C8B-B14F-4D97-AF65-F5344CB8AC3E}">
        <p14:creationId xmlns:p14="http://schemas.microsoft.com/office/powerpoint/2010/main" val="28651446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encrypt(“I like bananas”) 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674" y="2727158"/>
            <a:ext cx="381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0101100101011100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2794000"/>
            <a:ext cx="37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 as a binary string (i.e. number)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098" y="3733800"/>
            <a:ext cx="281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4, 15, 6, 2, 22,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6756" y="3821668"/>
            <a:ext cx="351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break into multiple &lt; n size numbers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098" y="4800600"/>
            <a:ext cx="3215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17, 1, 43, 15, 12,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26756" y="48006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 each number</a:t>
            </a:r>
          </a:p>
        </p:txBody>
      </p:sp>
    </p:spTree>
    <p:extLst>
      <p:ext uri="{BB962C8B-B14F-4D97-AF65-F5344CB8AC3E}">
        <p14:creationId xmlns:p14="http://schemas.microsoft.com/office/powerpoint/2010/main" val="40582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8153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decrypt((</a:t>
            </a:r>
            <a:r>
              <a:rPr lang="en-US" sz="3200" dirty="0"/>
              <a:t>17, 1, 43, 15, 12, …)</a:t>
            </a:r>
            <a:r>
              <a:rPr lang="en-US" dirty="0"/>
              <a:t>) 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098" y="3821668"/>
            <a:ext cx="381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0101100101011100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27940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decrypt each number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098" y="2697596"/>
            <a:ext cx="281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4, 15, 6, 2, 22,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6756" y="38216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back together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098" y="4800600"/>
            <a:ext cx="2451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“I like bananas”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26756" y="4800600"/>
            <a:ext cx="358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 back into a string (or whatever the original message was)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4881" y="5791200"/>
            <a:ext cx="637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Often encrypt and decrypt just assume sequences of bits and the interpretation is done outside</a:t>
            </a:r>
          </a:p>
        </p:txBody>
      </p:sp>
    </p:spTree>
    <p:extLst>
      <p:ext uri="{BB962C8B-B14F-4D97-AF65-F5344CB8AC3E}">
        <p14:creationId xmlns:p14="http://schemas.microsoft.com/office/powerpoint/2010/main" val="18746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Encryption: the basic idea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6" y="1457178"/>
            <a:ext cx="148709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14905"/>
            <a:ext cx="1121494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93337" y="1846847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 like bananas</a:t>
              </a:r>
            </a:p>
          </p:txBody>
        </p:sp>
      </p:grpSp>
      <p:sp>
        <p:nvSpPr>
          <p:cNvPr id="3" name="Down Arrow 2"/>
          <p:cNvSpPr/>
          <p:nvPr/>
        </p:nvSpPr>
        <p:spPr>
          <a:xfrm>
            <a:off x="2379579" y="35199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2433534" y="4109934"/>
            <a:ext cx="189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encrypt message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245100"/>
            <a:ext cx="1192916" cy="12319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4400884" y="53106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55" y="5292558"/>
            <a:ext cx="1192916" cy="1231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9965" y="5257800"/>
            <a:ext cx="270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send encrypted message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6324600" y="3596104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81145" y="4017692"/>
            <a:ext cx="19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decrypt message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733371" y="1788695"/>
            <a:ext cx="1429429" cy="1487905"/>
            <a:chOff x="2093337" y="1846847"/>
            <a:chExt cx="1429429" cy="14879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 like bananas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1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 animBg="1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Encryption: a better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286000"/>
            <a:ext cx="6862456" cy="391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9189" y="3416968"/>
            <a:ext cx="1121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the hawk sleeps at midnight</a:t>
            </a:r>
          </a:p>
        </p:txBody>
      </p:sp>
    </p:spTree>
    <p:extLst>
      <p:ext uri="{BB962C8B-B14F-4D97-AF65-F5344CB8AC3E}">
        <p14:creationId xmlns:p14="http://schemas.microsoft.com/office/powerpoint/2010/main" val="494018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11741</TotalTime>
  <Words>3198</Words>
  <Application>Microsoft Macintosh PowerPoint</Application>
  <PresentationFormat>On-screen Show (4:3)</PresentationFormat>
  <Paragraphs>539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Tw Cen MT</vt:lpstr>
      <vt:lpstr>Wingdings</vt:lpstr>
      <vt:lpstr>Wingdings 2</vt:lpstr>
      <vt:lpstr>Median</vt:lpstr>
      <vt:lpstr>Encryption</vt:lpstr>
      <vt:lpstr>Admin</vt:lpstr>
      <vt:lpstr>Course feedback</vt:lpstr>
      <vt:lpstr>Encryption</vt:lpstr>
      <vt:lpstr>Encryption</vt:lpstr>
      <vt:lpstr>Encryption</vt:lpstr>
      <vt:lpstr>Encryption: a bad attempt</vt:lpstr>
      <vt:lpstr>Encryption: the basic idea</vt:lpstr>
      <vt:lpstr>Encryption: a better approach</vt:lpstr>
      <vt:lpstr>Encryption uses</vt:lpstr>
      <vt:lpstr>Encryption uses</vt:lpstr>
      <vt:lpstr>Private key encryption</vt:lpstr>
      <vt:lpstr>Private key encryption</vt:lpstr>
      <vt:lpstr>Private key encryption</vt:lpstr>
      <vt:lpstr>Private key encryption</vt:lpstr>
      <vt:lpstr>Public key encryption</vt:lpstr>
      <vt:lpstr>Public key encryption</vt:lpstr>
      <vt:lpstr>Public key encryption</vt:lpstr>
      <vt:lpstr>Public key encryption</vt:lpstr>
      <vt:lpstr>Modular arithmetic</vt:lpstr>
      <vt:lpstr>Modular arithmetic</vt:lpstr>
      <vt:lpstr>Modular arithmetic</vt:lpstr>
      <vt:lpstr>Modular arithmetic properties</vt:lpstr>
      <vt:lpstr>Modular arithmetic properties</vt:lpstr>
      <vt:lpstr>Modular arithmetic examples</vt:lpstr>
      <vt:lpstr>Modular arithmetic examples</vt:lpstr>
      <vt:lpstr>Modular arithmetic examples</vt:lpstr>
      <vt:lpstr>Modular arithmetic examples</vt:lpstr>
      <vt:lpstr>Modular arithmetic</vt:lpstr>
      <vt:lpstr>Modular arithmetic examples</vt:lpstr>
      <vt:lpstr>Modular arithmetic examples</vt:lpstr>
      <vt:lpstr>Modular arithmetic examples</vt:lpstr>
      <vt:lpstr>Modular arithmetic examples</vt:lpstr>
      <vt:lpstr>GCD</vt:lpstr>
      <vt:lpstr>Greatest Common Divisor</vt:lpstr>
      <vt:lpstr>Greatest Common Divisor</vt:lpstr>
      <vt:lpstr>Greatest Common Divisor</vt:lpstr>
      <vt:lpstr>Greatest Common Divisor</vt:lpstr>
      <vt:lpstr>Greatest Common Divisor</vt:lpstr>
      <vt:lpstr>Greatest Common Divisor</vt:lpstr>
      <vt:lpstr>Greatest Common Divisor</vt:lpstr>
      <vt:lpstr>Greatest Common Divisor</vt:lpstr>
      <vt:lpstr>RSA public key encryption</vt:lpstr>
      <vt:lpstr>RSA public key encryption</vt:lpstr>
      <vt:lpstr>RSA public key encryption</vt:lpstr>
      <vt:lpstr>RSA public key encryption</vt:lpstr>
      <vt:lpstr>RSA public key encryption</vt:lpstr>
      <vt:lpstr>RSA public key encryption</vt:lpstr>
      <vt:lpstr>RSA public key encryption</vt:lpstr>
      <vt:lpstr>RSA public key encryption</vt:lpstr>
      <vt:lpstr>RSA encryption/decryption</vt:lpstr>
      <vt:lpstr>RSA encryption/decryption</vt:lpstr>
      <vt:lpstr>RSA encryption/decryption</vt:lpstr>
      <vt:lpstr>RSA encryption/decryption</vt:lpstr>
      <vt:lpstr>RSA encryption/decryption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 in practice</vt:lpstr>
      <vt:lpstr>RSA encryption in practice</vt:lpstr>
      <vt:lpstr>RSA encryption in practice</vt:lpstr>
      <vt:lpstr>RSA encryption in practice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Microsoft Office User</cp:lastModifiedBy>
  <cp:revision>1581</cp:revision>
  <cp:lastPrinted>2015-10-27T18:07:31Z</cp:lastPrinted>
  <dcterms:created xsi:type="dcterms:W3CDTF">2011-02-02T19:47:14Z</dcterms:created>
  <dcterms:modified xsi:type="dcterms:W3CDTF">2022-10-10T23:30:16Z</dcterms:modified>
</cp:coreProperties>
</file>