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3"/>
  </p:notesMasterIdLst>
  <p:handoutMasterIdLst>
    <p:handoutMasterId r:id="rId214"/>
  </p:handoutMasterIdLst>
  <p:sldIdLst>
    <p:sldId id="256" r:id="rId2"/>
    <p:sldId id="336" r:id="rId3"/>
    <p:sldId id="694" r:id="rId4"/>
    <p:sldId id="578" r:id="rId5"/>
    <p:sldId id="267" r:id="rId6"/>
    <p:sldId id="353" r:id="rId7"/>
    <p:sldId id="354" r:id="rId8"/>
    <p:sldId id="355" r:id="rId9"/>
    <p:sldId id="688" r:id="rId10"/>
    <p:sldId id="689" r:id="rId11"/>
    <p:sldId id="690" r:id="rId12"/>
    <p:sldId id="691" r:id="rId13"/>
    <p:sldId id="692" r:id="rId14"/>
    <p:sldId id="624" r:id="rId15"/>
    <p:sldId id="625" r:id="rId16"/>
    <p:sldId id="626" r:id="rId17"/>
    <p:sldId id="627" r:id="rId18"/>
    <p:sldId id="628" r:id="rId19"/>
    <p:sldId id="629" r:id="rId20"/>
    <p:sldId id="630" r:id="rId21"/>
    <p:sldId id="631" r:id="rId22"/>
    <p:sldId id="632" r:id="rId23"/>
    <p:sldId id="633" r:id="rId24"/>
    <p:sldId id="634" r:id="rId25"/>
    <p:sldId id="635" r:id="rId26"/>
    <p:sldId id="636" r:id="rId27"/>
    <p:sldId id="637" r:id="rId28"/>
    <p:sldId id="638" r:id="rId29"/>
    <p:sldId id="639" r:id="rId30"/>
    <p:sldId id="640" r:id="rId31"/>
    <p:sldId id="641" r:id="rId32"/>
    <p:sldId id="642" r:id="rId33"/>
    <p:sldId id="643" r:id="rId34"/>
    <p:sldId id="644" r:id="rId35"/>
    <p:sldId id="645" r:id="rId36"/>
    <p:sldId id="646" r:id="rId37"/>
    <p:sldId id="647" r:id="rId38"/>
    <p:sldId id="648" r:id="rId39"/>
    <p:sldId id="649" r:id="rId40"/>
    <p:sldId id="650" r:id="rId41"/>
    <p:sldId id="651" r:id="rId42"/>
    <p:sldId id="652" r:id="rId43"/>
    <p:sldId id="653" r:id="rId44"/>
    <p:sldId id="654" r:id="rId45"/>
    <p:sldId id="655" r:id="rId46"/>
    <p:sldId id="656" r:id="rId47"/>
    <p:sldId id="657" r:id="rId48"/>
    <p:sldId id="658" r:id="rId49"/>
    <p:sldId id="659" r:id="rId50"/>
    <p:sldId id="660" r:id="rId51"/>
    <p:sldId id="661" r:id="rId52"/>
    <p:sldId id="662" r:id="rId53"/>
    <p:sldId id="663" r:id="rId54"/>
    <p:sldId id="664" r:id="rId55"/>
    <p:sldId id="665" r:id="rId56"/>
    <p:sldId id="666" r:id="rId57"/>
    <p:sldId id="667" r:id="rId58"/>
    <p:sldId id="668" r:id="rId59"/>
    <p:sldId id="669" r:id="rId60"/>
    <p:sldId id="670" r:id="rId61"/>
    <p:sldId id="671" r:id="rId62"/>
    <p:sldId id="672" r:id="rId63"/>
    <p:sldId id="673" r:id="rId64"/>
    <p:sldId id="674" r:id="rId65"/>
    <p:sldId id="675" r:id="rId66"/>
    <p:sldId id="676" r:id="rId67"/>
    <p:sldId id="677" r:id="rId68"/>
    <p:sldId id="678" r:id="rId69"/>
    <p:sldId id="679" r:id="rId70"/>
    <p:sldId id="680" r:id="rId71"/>
    <p:sldId id="681" r:id="rId72"/>
    <p:sldId id="682" r:id="rId73"/>
    <p:sldId id="683" r:id="rId74"/>
    <p:sldId id="684" r:id="rId75"/>
    <p:sldId id="685" r:id="rId76"/>
    <p:sldId id="686" r:id="rId77"/>
    <p:sldId id="687" r:id="rId78"/>
    <p:sldId id="693" r:id="rId79"/>
    <p:sldId id="339" r:id="rId80"/>
    <p:sldId id="375" r:id="rId81"/>
    <p:sldId id="376" r:id="rId82"/>
    <p:sldId id="500" r:id="rId83"/>
    <p:sldId id="377" r:id="rId84"/>
    <p:sldId id="697" r:id="rId85"/>
    <p:sldId id="696" r:id="rId86"/>
    <p:sldId id="695" r:id="rId87"/>
    <p:sldId id="579" r:id="rId88"/>
    <p:sldId id="406" r:id="rId89"/>
    <p:sldId id="407" r:id="rId90"/>
    <p:sldId id="508" r:id="rId91"/>
    <p:sldId id="576" r:id="rId92"/>
    <p:sldId id="509" r:id="rId93"/>
    <p:sldId id="409" r:id="rId94"/>
    <p:sldId id="410" r:id="rId95"/>
    <p:sldId id="412" r:id="rId96"/>
    <p:sldId id="411" r:id="rId97"/>
    <p:sldId id="413" r:id="rId98"/>
    <p:sldId id="502" r:id="rId99"/>
    <p:sldId id="414" r:id="rId100"/>
    <p:sldId id="415" r:id="rId101"/>
    <p:sldId id="416" r:id="rId102"/>
    <p:sldId id="417" r:id="rId103"/>
    <p:sldId id="418" r:id="rId104"/>
    <p:sldId id="511" r:id="rId105"/>
    <p:sldId id="512" r:id="rId106"/>
    <p:sldId id="513" r:id="rId107"/>
    <p:sldId id="514" r:id="rId108"/>
    <p:sldId id="517" r:id="rId109"/>
    <p:sldId id="515" r:id="rId110"/>
    <p:sldId id="516" r:id="rId111"/>
    <p:sldId id="518" r:id="rId112"/>
    <p:sldId id="519" r:id="rId113"/>
    <p:sldId id="520" r:id="rId114"/>
    <p:sldId id="521" r:id="rId115"/>
    <p:sldId id="522" r:id="rId116"/>
    <p:sldId id="523" r:id="rId117"/>
    <p:sldId id="524" r:id="rId118"/>
    <p:sldId id="525" r:id="rId119"/>
    <p:sldId id="526" r:id="rId120"/>
    <p:sldId id="527" r:id="rId121"/>
    <p:sldId id="573" r:id="rId122"/>
    <p:sldId id="528" r:id="rId123"/>
    <p:sldId id="529" r:id="rId124"/>
    <p:sldId id="530" r:id="rId125"/>
    <p:sldId id="531" r:id="rId126"/>
    <p:sldId id="532" r:id="rId127"/>
    <p:sldId id="533" r:id="rId128"/>
    <p:sldId id="534" r:id="rId129"/>
    <p:sldId id="535" r:id="rId130"/>
    <p:sldId id="536" r:id="rId131"/>
    <p:sldId id="537" r:id="rId132"/>
    <p:sldId id="538" r:id="rId133"/>
    <p:sldId id="539" r:id="rId134"/>
    <p:sldId id="540" r:id="rId135"/>
    <p:sldId id="541" r:id="rId136"/>
    <p:sldId id="574" r:id="rId137"/>
    <p:sldId id="542" r:id="rId138"/>
    <p:sldId id="575" r:id="rId139"/>
    <p:sldId id="543" r:id="rId140"/>
    <p:sldId id="544" r:id="rId141"/>
    <p:sldId id="545" r:id="rId142"/>
    <p:sldId id="546" r:id="rId143"/>
    <p:sldId id="547" r:id="rId144"/>
    <p:sldId id="548" r:id="rId145"/>
    <p:sldId id="549" r:id="rId146"/>
    <p:sldId id="550" r:id="rId147"/>
    <p:sldId id="551" r:id="rId148"/>
    <p:sldId id="552" r:id="rId149"/>
    <p:sldId id="572" r:id="rId150"/>
    <p:sldId id="553" r:id="rId151"/>
    <p:sldId id="554" r:id="rId152"/>
    <p:sldId id="555" r:id="rId153"/>
    <p:sldId id="558" r:id="rId154"/>
    <p:sldId id="559" r:id="rId155"/>
    <p:sldId id="560" r:id="rId156"/>
    <p:sldId id="561" r:id="rId157"/>
    <p:sldId id="562" r:id="rId158"/>
    <p:sldId id="563" r:id="rId159"/>
    <p:sldId id="564" r:id="rId160"/>
    <p:sldId id="565" r:id="rId161"/>
    <p:sldId id="566" r:id="rId162"/>
    <p:sldId id="569" r:id="rId163"/>
    <p:sldId id="570" r:id="rId164"/>
    <p:sldId id="571" r:id="rId165"/>
    <p:sldId id="492" r:id="rId166"/>
    <p:sldId id="493" r:id="rId167"/>
    <p:sldId id="494" r:id="rId168"/>
    <p:sldId id="495" r:id="rId169"/>
    <p:sldId id="496" r:id="rId170"/>
    <p:sldId id="577" r:id="rId171"/>
    <p:sldId id="606" r:id="rId172"/>
    <p:sldId id="607" r:id="rId173"/>
    <p:sldId id="608" r:id="rId174"/>
    <p:sldId id="609" r:id="rId175"/>
    <p:sldId id="610" r:id="rId176"/>
    <p:sldId id="611" r:id="rId177"/>
    <p:sldId id="612" r:id="rId178"/>
    <p:sldId id="613" r:id="rId179"/>
    <p:sldId id="614" r:id="rId180"/>
    <p:sldId id="615" r:id="rId181"/>
    <p:sldId id="616" r:id="rId182"/>
    <p:sldId id="617" r:id="rId183"/>
    <p:sldId id="618" r:id="rId184"/>
    <p:sldId id="619" r:id="rId185"/>
    <p:sldId id="620" r:id="rId186"/>
    <p:sldId id="580" r:id="rId187"/>
    <p:sldId id="581" r:id="rId188"/>
    <p:sldId id="582" r:id="rId189"/>
    <p:sldId id="583" r:id="rId190"/>
    <p:sldId id="584" r:id="rId191"/>
    <p:sldId id="585" r:id="rId192"/>
    <p:sldId id="586" r:id="rId193"/>
    <p:sldId id="587" r:id="rId194"/>
    <p:sldId id="588" r:id="rId195"/>
    <p:sldId id="589" r:id="rId196"/>
    <p:sldId id="590" r:id="rId197"/>
    <p:sldId id="591" r:id="rId198"/>
    <p:sldId id="592" r:id="rId199"/>
    <p:sldId id="593" r:id="rId200"/>
    <p:sldId id="594" r:id="rId201"/>
    <p:sldId id="595" r:id="rId202"/>
    <p:sldId id="596" r:id="rId203"/>
    <p:sldId id="597" r:id="rId204"/>
    <p:sldId id="598" r:id="rId205"/>
    <p:sldId id="599" r:id="rId206"/>
    <p:sldId id="600" r:id="rId207"/>
    <p:sldId id="601" r:id="rId208"/>
    <p:sldId id="602" r:id="rId209"/>
    <p:sldId id="603" r:id="rId210"/>
    <p:sldId id="604" r:id="rId211"/>
    <p:sldId id="605" r:id="rId2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3" autoAdjust="0"/>
    <p:restoredTop sz="94692"/>
  </p:normalViewPr>
  <p:slideViewPr>
    <p:cSldViewPr snapToGrid="0" snapToObjects="1">
      <p:cViewPr varScale="1">
        <p:scale>
          <a:sx n="163" d="100"/>
          <a:sy n="163" d="100"/>
        </p:scale>
        <p:origin x="19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theme" Target="theme/theme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tableStyles" Target="tableStyles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handoutMaster" Target="handoutMasters/handoutMaster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presProps" Target="pres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F6DBD-60BB-0249-A5EA-09B56A9130B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E706-B18D-A847-A296-392B92B5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10/5/22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10/5/22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istserv.pomona.edu/scripts/wa.exe?A0=CSCOLLOQ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.pomona.edu/classes/cs54/examples/cs52machine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CS52 Machine:</a:t>
            </a:r>
            <a:br>
              <a:rPr lang="en-US" dirty="0"/>
            </a:br>
            <a:r>
              <a:rPr lang="en-US" dirty="0"/>
              <a:t>recursion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52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7F66-4F57-CB46-B409-10D26AA4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increment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466D2-543D-E547-98F8-13B9E29B0B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1861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6698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859647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586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390220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678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mult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41679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1230174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619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434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1147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3042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316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loc</a:t>
            </a:r>
            <a:r>
              <a:rPr lang="en-US" sz="2400" dirty="0">
                <a:solidFill>
                  <a:srgbClr val="0000FF"/>
                </a:solidFill>
              </a:rPr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246976635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7682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134537590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108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83666" y="4899594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450521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larger values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32223" y="523667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32223" y="564983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+4</a:t>
            </a:r>
          </a:p>
        </p:txBody>
      </p:sp>
    </p:spTree>
    <p:extLst>
      <p:ext uri="{BB962C8B-B14F-4D97-AF65-F5344CB8AC3E}">
        <p14:creationId xmlns:p14="http://schemas.microsoft.com/office/powerpoint/2010/main" val="238933610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551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83666" y="4899594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450521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larger values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32223" y="523667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32223" y="564983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+4</a:t>
            </a:r>
          </a:p>
        </p:txBody>
      </p:sp>
    </p:spTree>
    <p:extLst>
      <p:ext uri="{BB962C8B-B14F-4D97-AF65-F5344CB8AC3E}">
        <p14:creationId xmlns:p14="http://schemas.microsoft.com/office/powerpoint/2010/main" val="43211074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9904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1196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222380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revisited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6208889"/>
            <a:ext cx="7740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Note to future Dave from past Dave: write the function up on the board </a:t>
            </a:r>
            <a:r>
              <a:rPr lang="en-US" sz="2000" dirty="0">
                <a:solidFill>
                  <a:srgbClr val="FF6600"/>
                </a:solidFill>
                <a:sym typeface="Wingdings"/>
              </a:rPr>
              <a:t>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423" y="2874433"/>
            <a:ext cx="3403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1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5561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339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40981819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93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339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420018167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8807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300593282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9164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7301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99000" y="2596444"/>
            <a:ext cx="174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</a:t>
            </a:r>
            <a:r>
              <a:rPr lang="en-US" sz="2400" dirty="0" err="1">
                <a:solidFill>
                  <a:srgbClr val="FF0000"/>
                </a:solidFill>
              </a:rPr>
              <a:t>psh</a:t>
            </a:r>
            <a:r>
              <a:rPr lang="en-US" sz="2400" dirty="0">
                <a:solidFill>
                  <a:srgbClr val="FF0000"/>
                </a:solidFill>
              </a:rPr>
              <a:t> r3?</a:t>
            </a:r>
          </a:p>
        </p:txBody>
      </p:sp>
    </p:spTree>
    <p:extLst>
      <p:ext uri="{BB962C8B-B14F-4D97-AF65-F5344CB8AC3E}">
        <p14:creationId xmlns:p14="http://schemas.microsoft.com/office/powerpoint/2010/main" val="269348843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3588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7301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3668" y="2271887"/>
            <a:ext cx="5023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We’re about to make a function call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The result of that call will go into r3 so we’ll lose what’s in there if we don’t save it!</a:t>
            </a:r>
          </a:p>
        </p:txBody>
      </p:sp>
    </p:spTree>
    <p:extLst>
      <p:ext uri="{BB962C8B-B14F-4D97-AF65-F5344CB8AC3E}">
        <p14:creationId xmlns:p14="http://schemas.microsoft.com/office/powerpoint/2010/main" val="259660255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0010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20039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0072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1862658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3828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20039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5532863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7720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49673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7174504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037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49673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6003237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3514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77267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886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777" y="821690"/>
            <a:ext cx="6039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sum</a:t>
            </a:r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    ; save the return address on the stack</a:t>
            </a:r>
          </a:p>
          <a:p>
            <a:r>
              <a:rPr lang="en-US" dirty="0"/>
              <a:t>        </a:t>
            </a:r>
            <a:r>
              <a:rPr lang="en-US" dirty="0" err="1"/>
              <a:t>bgt</a:t>
            </a:r>
            <a:r>
              <a:rPr lang="en-US" dirty="0"/>
              <a:t> r3 r0 </a:t>
            </a:r>
            <a:r>
              <a:rPr lang="en-US" dirty="0" err="1"/>
              <a:t>recurse</a:t>
            </a:r>
            <a:r>
              <a:rPr lang="en-US" dirty="0"/>
              <a:t>   ; check base case</a:t>
            </a:r>
          </a:p>
          <a:p>
            <a:r>
              <a:rPr lang="en-US" dirty="0"/>
              <a:t>        add r3 r0 0          ; if x &lt;= 0, result is 0</a:t>
            </a:r>
          </a:p>
          <a:p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done</a:t>
            </a:r>
          </a:p>
          <a:p>
            <a:endParaRPr lang="en-US" dirty="0"/>
          </a:p>
          <a:p>
            <a:r>
              <a:rPr lang="en-US" dirty="0" err="1"/>
              <a:t>recurse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     ; save x on the stack</a:t>
            </a:r>
          </a:p>
          <a:p>
            <a:r>
              <a:rPr lang="en-US" dirty="0"/>
              <a:t>        sub r3 r3 1           ; x = x-1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sum            ; make recursive call</a:t>
            </a:r>
          </a:p>
          <a:p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              ; sum (x-1), answer should be in r3</a:t>
            </a:r>
          </a:p>
          <a:p>
            <a:endParaRPr lang="en-US" dirty="0"/>
          </a:p>
          <a:p>
            <a:r>
              <a:rPr lang="en-US" dirty="0"/>
              <a:t>        pop r2                 ; get x into r2</a:t>
            </a:r>
          </a:p>
          <a:p>
            <a:r>
              <a:rPr lang="en-US" dirty="0"/>
              <a:t>        add r3 r3 r2        ; r3 = x + sum (x-1)</a:t>
            </a:r>
          </a:p>
          <a:p>
            <a:r>
              <a:rPr lang="en-US" dirty="0"/>
              <a:t>done</a:t>
            </a:r>
          </a:p>
          <a:p>
            <a:r>
              <a:rPr lang="en-US" dirty="0"/>
              <a:t>        pop r2                 ; get the return address</a:t>
            </a:r>
          </a:p>
          <a:p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   ; go back to where we were called from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72430" y="1048562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Function startup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818136" y="1105006"/>
            <a:ext cx="629363" cy="38517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818136" y="1532847"/>
            <a:ext cx="629363" cy="71082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14763" y="1528339"/>
            <a:ext cx="1512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base cases</a:t>
            </a:r>
          </a:p>
        </p:txBody>
      </p:sp>
      <p:sp>
        <p:nvSpPr>
          <p:cNvPr id="9" name="Right Brace 8"/>
          <p:cNvSpPr/>
          <p:nvPr/>
        </p:nvSpPr>
        <p:spPr>
          <a:xfrm>
            <a:off x="6457748" y="2356555"/>
            <a:ext cx="629363" cy="2610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29444" y="3345851"/>
            <a:ext cx="187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recursive case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83311" y="3511058"/>
            <a:ext cx="1364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recursive call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7920" y="4496013"/>
            <a:ext cx="185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answer calculation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08569" y="5164922"/>
            <a:ext cx="2235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Function cleanup and return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6143067" y="5231898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988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640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682235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9793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4481393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78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loc</a:t>
            </a:r>
            <a:r>
              <a:rPr lang="en-US" sz="2400" dirty="0">
                <a:solidFill>
                  <a:srgbClr val="0000FF"/>
                </a:solidFill>
              </a:rPr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272803799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752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33283059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2311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78976357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373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120508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261052771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4005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31986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20029575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220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31986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73066958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054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89779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425252688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6849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8977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289779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2371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777" y="821690"/>
            <a:ext cx="6039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sum</a:t>
            </a:r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    ; save the return address on the stack</a:t>
            </a:r>
          </a:p>
          <a:p>
            <a:r>
              <a:rPr lang="en-US" dirty="0"/>
              <a:t>        </a:t>
            </a:r>
            <a:r>
              <a:rPr lang="en-US" dirty="0" err="1"/>
              <a:t>bgt</a:t>
            </a:r>
            <a:r>
              <a:rPr lang="en-US" dirty="0"/>
              <a:t> r3 r0 </a:t>
            </a:r>
            <a:r>
              <a:rPr lang="en-US" dirty="0" err="1"/>
              <a:t>recurse</a:t>
            </a:r>
            <a:r>
              <a:rPr lang="en-US" dirty="0"/>
              <a:t>   ; check base case</a:t>
            </a:r>
          </a:p>
          <a:p>
            <a:r>
              <a:rPr lang="en-US" dirty="0"/>
              <a:t>        add r3 r0 0          ; if x &lt;= 0, result is 0</a:t>
            </a:r>
          </a:p>
          <a:p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done</a:t>
            </a:r>
          </a:p>
          <a:p>
            <a:endParaRPr lang="en-US" dirty="0"/>
          </a:p>
          <a:p>
            <a:r>
              <a:rPr lang="en-US" dirty="0" err="1"/>
              <a:t>recurse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     ; save x on the stack</a:t>
            </a:r>
          </a:p>
          <a:p>
            <a:r>
              <a:rPr lang="en-US" dirty="0"/>
              <a:t>        sub r3 r3 1           ; x = x-1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sum            ; make recursive call</a:t>
            </a:r>
          </a:p>
          <a:p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              ; sum (x-1), answer should be in r3</a:t>
            </a:r>
          </a:p>
          <a:p>
            <a:endParaRPr lang="en-US" dirty="0"/>
          </a:p>
          <a:p>
            <a:r>
              <a:rPr lang="en-US" dirty="0"/>
              <a:t>        pop r2                 ; get x into r2</a:t>
            </a:r>
          </a:p>
          <a:p>
            <a:r>
              <a:rPr lang="en-US" dirty="0"/>
              <a:t>        add r3 r3 r2        ; r3 = x + sum (x-1)</a:t>
            </a:r>
          </a:p>
          <a:p>
            <a:r>
              <a:rPr lang="en-US" dirty="0"/>
              <a:t>done</a:t>
            </a:r>
          </a:p>
          <a:p>
            <a:r>
              <a:rPr lang="en-US" dirty="0"/>
              <a:t>        pop r2                 ; get the return address</a:t>
            </a:r>
          </a:p>
          <a:p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   ; go back to where we were called from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0221" y="1171222"/>
            <a:ext cx="515055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0221" y="2778329"/>
            <a:ext cx="3711223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84890" y="2231998"/>
            <a:ext cx="419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Notice symmetry of </a:t>
            </a:r>
            <a:r>
              <a:rPr lang="en-US" sz="2400" dirty="0" err="1">
                <a:solidFill>
                  <a:srgbClr val="FF6600"/>
                </a:solidFill>
              </a:rPr>
              <a:t>psh</a:t>
            </a:r>
            <a:r>
              <a:rPr lang="en-US" sz="2400" dirty="0">
                <a:solidFill>
                  <a:srgbClr val="FF6600"/>
                </a:solidFill>
              </a:rPr>
              <a:t> and pop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0221" y="5246511"/>
            <a:ext cx="410633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0221" y="4440618"/>
            <a:ext cx="3711223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425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327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8977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19412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8004582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311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19412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5318417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7113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4864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0991990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51042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4864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284802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1589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72922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4208564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3404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 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1601838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4049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 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6780683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624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 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loc</a:t>
            </a:r>
            <a:r>
              <a:rPr lang="en-US" sz="2400" dirty="0">
                <a:solidFill>
                  <a:srgbClr val="0000FF"/>
                </a:solidFill>
              </a:rPr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242359932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2139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 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3111" y="66886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822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80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66886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3450567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5025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97586" y="1049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441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727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124460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165578401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3913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149154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68161936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102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149154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150183897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5492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17878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6805" y="2536082"/>
            <a:ext cx="1763889" cy="89376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22333" y="3516696"/>
            <a:ext cx="1763889" cy="1307114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2333" y="4924778"/>
            <a:ext cx="1763889" cy="1196878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1192" y="1787877"/>
            <a:ext cx="183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Stack frames!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53097" y="5192889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6600"/>
                </a:solidFill>
              </a:rPr>
              <a:t>mult</a:t>
            </a:r>
            <a:r>
              <a:rPr lang="en-US" dirty="0">
                <a:solidFill>
                  <a:srgbClr val="FF6600"/>
                </a:solidFill>
              </a:rPr>
              <a:t>(6,2)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52041" y="3969729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6600"/>
                </a:solidFill>
              </a:rPr>
              <a:t>mult</a:t>
            </a:r>
            <a:r>
              <a:rPr lang="en-US" dirty="0">
                <a:solidFill>
                  <a:srgbClr val="FF6600"/>
                </a:solidFill>
              </a:rPr>
              <a:t>(6,1)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53097" y="2797791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6600"/>
                </a:solidFill>
              </a:rPr>
              <a:t>mult</a:t>
            </a:r>
            <a:r>
              <a:rPr lang="en-US" dirty="0">
                <a:solidFill>
                  <a:srgbClr val="FF6600"/>
                </a:solidFill>
              </a:rPr>
              <a:t>(6,0)</a:t>
            </a:r>
          </a:p>
        </p:txBody>
      </p:sp>
    </p:spTree>
    <p:extLst>
      <p:ext uri="{BB962C8B-B14F-4D97-AF65-F5344CB8AC3E}">
        <p14:creationId xmlns:p14="http://schemas.microsoft.com/office/powerpoint/2010/main" val="409306533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36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54914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135067822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117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03111" y="54914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3112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721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574543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Returning with answer in r3</a:t>
            </a:r>
          </a:p>
        </p:txBody>
      </p:sp>
    </p:spTree>
    <p:extLst>
      <p:ext uri="{BB962C8B-B14F-4D97-AF65-F5344CB8AC3E}">
        <p14:creationId xmlns:p14="http://schemas.microsoft.com/office/powerpoint/2010/main" val="107033876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9391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405683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267434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262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03111" y="405683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5679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1043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46243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8984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9674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97586" y="1049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2293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729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308907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46243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190131322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2628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488834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618112" y="3308907"/>
            <a:ext cx="1717891" cy="461665"/>
            <a:chOff x="6674556" y="5600891"/>
            <a:chExt cx="1717891" cy="461665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27084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4899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488834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618112" y="3308907"/>
            <a:ext cx="1717891" cy="461665"/>
            <a:chOff x="6674556" y="5600891"/>
            <a:chExt cx="1717891" cy="461665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52907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404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42179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3111" y="547755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cal1</a:t>
            </a:r>
          </a:p>
        </p:txBody>
      </p:sp>
    </p:spTree>
    <p:extLst>
      <p:ext uri="{BB962C8B-B14F-4D97-AF65-F5344CB8AC3E}">
        <p14:creationId xmlns:p14="http://schemas.microsoft.com/office/powerpoint/2010/main" val="332144178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152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3111" y="547755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517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0066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98452" y="580211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Returning with answer in r3</a:t>
            </a:r>
          </a:p>
        </p:txBody>
      </p:sp>
    </p:spTree>
    <p:extLst>
      <p:ext uri="{BB962C8B-B14F-4D97-AF65-F5344CB8AC3E}">
        <p14:creationId xmlns:p14="http://schemas.microsoft.com/office/powerpoint/2010/main" val="382835857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963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406736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274285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26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406736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635125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4942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460141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0748117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902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74958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460141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2249103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2125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11697" y="1684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77950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100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489775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618112" y="4749585"/>
            <a:ext cx="1717891" cy="461665"/>
            <a:chOff x="6674556" y="5600891"/>
            <a:chExt cx="1717891" cy="461665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878970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512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489775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618112" y="4749585"/>
            <a:ext cx="1717891" cy="461665"/>
            <a:chOff x="6674556" y="5600891"/>
            <a:chExt cx="1717891" cy="461665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42264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3808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547711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loc</a:t>
            </a:r>
            <a:r>
              <a:rPr lang="en-US" sz="2400" dirty="0"/>
              <a:t>: cal0</a:t>
            </a:r>
          </a:p>
        </p:txBody>
      </p:sp>
    </p:spTree>
    <p:extLst>
      <p:ext uri="{BB962C8B-B14F-4D97-AF65-F5344CB8AC3E}">
        <p14:creationId xmlns:p14="http://schemas.microsoft.com/office/powerpoint/2010/main" val="241514256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975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51306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4341" y="547711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7287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5818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51306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r0 0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sub r2 r2 1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r>
              <a:rPr lang="en-US" dirty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4341" y="575977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Returning with answer in r3</a:t>
            </a:r>
          </a:p>
        </p:txBody>
      </p:sp>
    </p:spTree>
    <p:extLst>
      <p:ext uri="{BB962C8B-B14F-4D97-AF65-F5344CB8AC3E}">
        <p14:creationId xmlns:p14="http://schemas.microsoft.com/office/powerpoint/2010/main" val="108133122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4549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1331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2450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22577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896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7180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6403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76648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Print the answer: 12!</a:t>
            </a:r>
          </a:p>
        </p:txBody>
      </p:sp>
    </p:spTree>
    <p:extLst>
      <p:ext uri="{BB962C8B-B14F-4D97-AF65-F5344CB8AC3E}">
        <p14:creationId xmlns:p14="http://schemas.microsoft.com/office/powerpoint/2010/main" val="16835832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37085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79968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Print the answer: 12!</a:t>
            </a:r>
          </a:p>
        </p:txBody>
      </p:sp>
    </p:spTree>
    <p:extLst>
      <p:ext uri="{BB962C8B-B14F-4D97-AF65-F5344CB8AC3E}">
        <p14:creationId xmlns:p14="http://schemas.microsoft.com/office/powerpoint/2010/main" val="2207639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307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11697" y="168478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3845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the </a:t>
            </a:r>
            <a:r>
              <a:rPr lang="en-US"/>
              <a:t>easy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look at mult_easy.a52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import libraries (really just functions in other files) using the “</a:t>
            </a:r>
            <a:r>
              <a:rPr lang="en-US" dirty="0" err="1"/>
              <a:t>inc</a:t>
            </a:r>
            <a:r>
              <a:rPr lang="en-US" dirty="0"/>
              <a:t>” command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included files must be in the same directory as the .a52 file running</a:t>
            </a:r>
          </a:p>
        </p:txBody>
      </p:sp>
    </p:spTree>
    <p:extLst>
      <p:ext uri="{BB962C8B-B14F-4D97-AF65-F5344CB8AC3E}">
        <p14:creationId xmlns:p14="http://schemas.microsoft.com/office/powerpoint/2010/main" val="155998079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final 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10101</a:t>
            </a:r>
            <a:r>
              <a:rPr lang="en-US" sz="2800" baseline="-25000" dirty="0"/>
              <a:t>2</a:t>
            </a:r>
          </a:p>
          <a:p>
            <a:pPr marL="0" indent="0">
              <a:buNone/>
            </a:pPr>
            <a:r>
              <a:rPr lang="en-US" sz="2800" dirty="0"/>
              <a:t>10</a:t>
            </a:r>
            <a:r>
              <a:rPr lang="en-US" sz="2800" baseline="-25000" dirty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11</a:t>
            </a:r>
            <a:r>
              <a:rPr lang="en-US" sz="2800" baseline="-25000" dirty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</a:t>
            </a:r>
            <a:r>
              <a:rPr lang="en-US" sz="2800" baseline="-25000" dirty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1010</a:t>
            </a:r>
            <a:r>
              <a:rPr lang="en-US" sz="2800" baseline="-25000" dirty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101010010010010010000111111101001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34444" y="5249333"/>
            <a:ext cx="502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these binary numbers is even?</a:t>
            </a:r>
          </a:p>
        </p:txBody>
      </p:sp>
    </p:spTree>
    <p:extLst>
      <p:ext uri="{BB962C8B-B14F-4D97-AF65-F5344CB8AC3E}">
        <p14:creationId xmlns:p14="http://schemas.microsoft.com/office/powerpoint/2010/main" val="859391797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395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10101</a:t>
            </a:r>
            <a:r>
              <a:rPr lang="en-US" sz="2800" baseline="-25000" dirty="0"/>
              <a:t>2</a:t>
            </a:r>
            <a:r>
              <a:rPr lang="en-US" sz="2800" dirty="0"/>
              <a:t> = 21</a:t>
            </a:r>
            <a:endParaRPr lang="en-US" sz="2800" baseline="-250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10</a:t>
            </a:r>
            <a:r>
              <a:rPr lang="en-US" sz="2800" baseline="-25000" dirty="0">
                <a:solidFill>
                  <a:srgbClr val="0000FF"/>
                </a:solidFill>
              </a:rPr>
              <a:t>2 </a:t>
            </a:r>
            <a:r>
              <a:rPr lang="en-US" sz="2800" dirty="0">
                <a:solidFill>
                  <a:srgbClr val="0000FF"/>
                </a:solidFill>
              </a:rPr>
              <a:t>= 2</a:t>
            </a:r>
          </a:p>
          <a:p>
            <a:pPr marL="0" indent="0">
              <a:buNone/>
            </a:pPr>
            <a:r>
              <a:rPr lang="en-US" sz="2800" dirty="0"/>
              <a:t>11</a:t>
            </a:r>
            <a:r>
              <a:rPr lang="en-US" sz="2800" baseline="-25000" dirty="0"/>
              <a:t>2</a:t>
            </a:r>
            <a:r>
              <a:rPr lang="en-US" sz="2800" dirty="0"/>
              <a:t> = 3</a:t>
            </a:r>
          </a:p>
          <a:p>
            <a:pPr marL="0" indent="0">
              <a:buNone/>
            </a:pPr>
            <a:r>
              <a:rPr lang="en-US" sz="2800" dirty="0"/>
              <a:t>1</a:t>
            </a:r>
            <a:r>
              <a:rPr lang="en-US" sz="2800" baseline="-25000" dirty="0"/>
              <a:t>2</a:t>
            </a:r>
            <a:r>
              <a:rPr lang="en-US" sz="2800" dirty="0"/>
              <a:t> = 1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1010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= 10</a:t>
            </a:r>
          </a:p>
          <a:p>
            <a:pPr marL="0" indent="0">
              <a:buNone/>
            </a:pPr>
            <a:r>
              <a:rPr lang="en-US" sz="2800" dirty="0"/>
              <a:t>101010010010010010000111111101001</a:t>
            </a:r>
            <a:r>
              <a:rPr lang="en-US" sz="2800" baseline="-25000" dirty="0"/>
              <a:t>2</a:t>
            </a:r>
            <a:r>
              <a:rPr lang="en-US" sz="2800" dirty="0"/>
              <a:t> = 5,675,487,209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666" y="5710998"/>
            <a:ext cx="7449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there an easier way to tell than just calculating the value?</a:t>
            </a:r>
          </a:p>
        </p:txBody>
      </p:sp>
    </p:spTree>
    <p:extLst>
      <p:ext uri="{BB962C8B-B14F-4D97-AF65-F5344CB8AC3E}">
        <p14:creationId xmlns:p14="http://schemas.microsoft.com/office/powerpoint/2010/main" val="187673105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last digit represents the 2</a:t>
            </a:r>
            <a:r>
              <a:rPr lang="en-US" baseline="30000" dirty="0"/>
              <a:t>0</a:t>
            </a:r>
            <a:r>
              <a:rPr lang="en-US" dirty="0"/>
              <a:t> = 1s digit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rgbClr val="0000FF"/>
                </a:solidFill>
              </a:rPr>
              <a:t>All other digits represent even values since they are powers of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Therefore:</a:t>
            </a:r>
          </a:p>
          <a:p>
            <a:pPr marL="777240" lvl="1" indent="-457200"/>
            <a:r>
              <a:rPr lang="en-US" dirty="0"/>
              <a:t>If the rightmost digit is 1 = odd number</a:t>
            </a:r>
          </a:p>
          <a:p>
            <a:pPr marL="777240" lvl="1" indent="-457200"/>
            <a:r>
              <a:rPr lang="en-US" dirty="0"/>
              <a:t>If the rightmost digit is 0 = even number</a:t>
            </a:r>
          </a:p>
        </p:txBody>
      </p:sp>
    </p:spTree>
    <p:extLst>
      <p:ext uri="{BB962C8B-B14F-4D97-AF65-F5344CB8AC3E}">
        <p14:creationId xmlns:p14="http://schemas.microsoft.com/office/powerpoint/2010/main" val="363649501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98" y="2672645"/>
            <a:ext cx="3862210" cy="2788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5189" y="2130778"/>
            <a:ext cx="212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instruction name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4144" y="2127956"/>
            <a:ext cx="1441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arguments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97000" y="3866444"/>
            <a:ext cx="846667" cy="1397000"/>
          </a:xfrm>
          <a:prstGeom prst="rect">
            <a:avLst/>
          </a:prstGeom>
          <a:solidFill>
            <a:srgbClr val="FF6600">
              <a:alpha val="5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01889" y="5712558"/>
            <a:ext cx="6781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Perform </a:t>
            </a:r>
            <a:r>
              <a:rPr lang="en-US" sz="2800" b="1" dirty="0"/>
              <a:t>and</a:t>
            </a:r>
            <a:r>
              <a:rPr lang="en-US" sz="2800" dirty="0"/>
              <a:t>, </a:t>
            </a:r>
            <a:r>
              <a:rPr lang="en-US" sz="2800" b="1" dirty="0"/>
              <a:t>or</a:t>
            </a:r>
            <a:r>
              <a:rPr lang="en-US" sz="2800" dirty="0"/>
              <a:t> and </a:t>
            </a:r>
            <a:r>
              <a:rPr lang="en-US" sz="2800" b="1" dirty="0" err="1"/>
              <a:t>xor</a:t>
            </a:r>
            <a:r>
              <a:rPr lang="en-US" sz="2800" dirty="0"/>
              <a:t> </a:t>
            </a:r>
            <a:r>
              <a:rPr lang="en-US" sz="2800" i="1" dirty="0"/>
              <a:t>per bit of the number</a:t>
            </a:r>
          </a:p>
        </p:txBody>
      </p:sp>
    </p:spTree>
    <p:extLst>
      <p:ext uri="{BB962C8B-B14F-4D97-AF65-F5344CB8AC3E}">
        <p14:creationId xmlns:p14="http://schemas.microsoft.com/office/powerpoint/2010/main" val="86694118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</p:spTree>
    <p:extLst>
      <p:ext uri="{BB962C8B-B14F-4D97-AF65-F5344CB8AC3E}">
        <p14:creationId xmlns:p14="http://schemas.microsoft.com/office/powerpoint/2010/main" val="115398900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2122311"/>
            <a:ext cx="1997908" cy="10668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12627" y="4148667"/>
            <a:ext cx="674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r2 and r3 in binary after these instructions?</a:t>
            </a:r>
          </a:p>
        </p:txBody>
      </p:sp>
    </p:spTree>
    <p:extLst>
      <p:ext uri="{BB962C8B-B14F-4D97-AF65-F5344CB8AC3E}">
        <p14:creationId xmlns:p14="http://schemas.microsoft.com/office/powerpoint/2010/main" val="57584944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2122311"/>
            <a:ext cx="1997908" cy="10668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  11</a:t>
            </a:r>
          </a:p>
          <a:p>
            <a:r>
              <a:rPr lang="en-US" sz="2800" dirty="0"/>
              <a:t>r3:	110</a:t>
            </a:r>
          </a:p>
        </p:txBody>
      </p:sp>
    </p:spTree>
    <p:extLst>
      <p:ext uri="{BB962C8B-B14F-4D97-AF65-F5344CB8AC3E}">
        <p14:creationId xmlns:p14="http://schemas.microsoft.com/office/powerpoint/2010/main" val="45610891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  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</p:spTree>
    <p:extLst>
      <p:ext uri="{BB962C8B-B14F-4D97-AF65-F5344CB8AC3E}">
        <p14:creationId xmlns:p14="http://schemas.microsoft.com/office/powerpoint/2010/main" val="2104477049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  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96380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80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3332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loc:sum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11697" y="1981116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87042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  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39936" y="5136445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96380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2265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  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11714" y="510822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59427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5837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  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160" y="5108223"/>
            <a:ext cx="58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59427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5673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  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160" y="5108223"/>
            <a:ext cx="58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95683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82794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011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160" y="5108223"/>
            <a:ext cx="58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95683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5207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22311"/>
            <a:ext cx="2237796" cy="16594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r2 r0 3</a:t>
            </a:r>
          </a:p>
          <a:p>
            <a:pPr marL="0" indent="0">
              <a:buNone/>
            </a:pPr>
            <a:r>
              <a:rPr lang="en-US" dirty="0"/>
              <a:t>add r3 r0 6</a:t>
            </a:r>
          </a:p>
          <a:p>
            <a:pPr marL="0" indent="0">
              <a:buNone/>
            </a:pPr>
            <a:r>
              <a:rPr lang="en-US" dirty="0"/>
              <a:t>and r3 r3 r2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231443"/>
            <a:ext cx="1997908" cy="49106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10556" y="4021667"/>
            <a:ext cx="241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r2: 	011</a:t>
            </a:r>
          </a:p>
          <a:p>
            <a:r>
              <a:rPr lang="en-US" sz="2800" dirty="0"/>
              <a:t>r3:	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444" y="3260845"/>
            <a:ext cx="584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Perform </a:t>
            </a:r>
            <a:r>
              <a:rPr lang="en-US" sz="2400" b="1" dirty="0"/>
              <a:t>and</a:t>
            </a:r>
            <a:r>
              <a:rPr lang="en-US" sz="2400" dirty="0"/>
              <a:t>, </a:t>
            </a:r>
            <a:r>
              <a:rPr lang="en-US" sz="2400" b="1" dirty="0"/>
              <a:t>or</a:t>
            </a:r>
            <a:r>
              <a:rPr lang="en-US" sz="2400" dirty="0"/>
              <a:t> and </a:t>
            </a:r>
            <a:r>
              <a:rPr lang="en-US" sz="2400" b="1" dirty="0" err="1"/>
              <a:t>xor</a:t>
            </a:r>
            <a:r>
              <a:rPr lang="en-US" sz="2400" dirty="0"/>
              <a:t> </a:t>
            </a:r>
            <a:r>
              <a:rPr lang="en-US" sz="2400" i="1" dirty="0"/>
              <a:t>per bit of the number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28334" y="5108223"/>
            <a:ext cx="22718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1017" y="5108223"/>
            <a:ext cx="779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95683" y="4021667"/>
            <a:ext cx="236954" cy="95410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90270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3733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this code do?</a:t>
            </a:r>
          </a:p>
        </p:txBody>
      </p:sp>
    </p:spTree>
    <p:extLst>
      <p:ext uri="{BB962C8B-B14F-4D97-AF65-F5344CB8AC3E}">
        <p14:creationId xmlns:p14="http://schemas.microsoft.com/office/powerpoint/2010/main" val="2209396351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2857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max, as a function!</a:t>
            </a:r>
          </a:p>
        </p:txBody>
      </p:sp>
    </p:spTree>
    <p:extLst>
      <p:ext uri="{BB962C8B-B14F-4D97-AF65-F5344CB8AC3E}">
        <p14:creationId xmlns:p14="http://schemas.microsoft.com/office/powerpoint/2010/main" val="322658414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loa</a:t>
            </a:r>
            <a:r>
              <a:rPr lang="en-US" sz="2400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loa</a:t>
            </a:r>
            <a:r>
              <a:rPr lang="en-US" sz="2400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psh</a:t>
            </a:r>
            <a:r>
              <a:rPr lang="en-US" sz="2400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lcw</a:t>
            </a:r>
            <a:r>
              <a:rPr lang="en-US" sz="2400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pop r0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sto</a:t>
            </a:r>
            <a:r>
              <a:rPr lang="en-US" sz="2400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hlt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9667" y="2497667"/>
            <a:ext cx="2514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Anything different?</a:t>
            </a:r>
          </a:p>
        </p:txBody>
      </p:sp>
    </p:spTree>
    <p:extLst>
      <p:ext uri="{BB962C8B-B14F-4D97-AF65-F5344CB8AC3E}">
        <p14:creationId xmlns:p14="http://schemas.microsoft.com/office/powerpoint/2010/main" val="102220459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loa</a:t>
            </a:r>
            <a:r>
              <a:rPr lang="en-US" sz="2400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loa</a:t>
            </a:r>
            <a:r>
              <a:rPr lang="en-US" sz="2400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psh</a:t>
            </a:r>
            <a:r>
              <a:rPr lang="en-US" sz="2400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lcw</a:t>
            </a:r>
            <a:r>
              <a:rPr lang="en-US" sz="2400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pop r0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sto</a:t>
            </a:r>
            <a:r>
              <a:rPr lang="en-US" sz="2400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>
                <a:latin typeface="Courier New"/>
                <a:cs typeface="Courier New"/>
              </a:rPr>
              <a:t>hlt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8667" y="2913165"/>
            <a:ext cx="3826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For the second argument, </a:t>
            </a:r>
            <a:r>
              <a:rPr lang="en-US" sz="2800" dirty="0" err="1">
                <a:solidFill>
                  <a:srgbClr val="0000FF"/>
                </a:solidFill>
              </a:rPr>
              <a:t>psh</a:t>
            </a:r>
            <a:r>
              <a:rPr lang="en-US" sz="2800" dirty="0">
                <a:solidFill>
                  <a:srgbClr val="0000FF"/>
                </a:solidFill>
              </a:rPr>
              <a:t> it on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7111" y="3048000"/>
            <a:ext cx="2257778" cy="395111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14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9191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349141" y="114856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1257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5345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1270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6816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722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488245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9826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6306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05158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58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08780793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725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8040211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9898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57079" y="2342444"/>
            <a:ext cx="35983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Notice that we overwrote the value in r2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If we hadn’t saved it on the stack, it would have been lost</a:t>
            </a:r>
          </a:p>
        </p:txBody>
      </p:sp>
    </p:spTree>
    <p:extLst>
      <p:ext uri="{BB962C8B-B14F-4D97-AF65-F5344CB8AC3E}">
        <p14:creationId xmlns:p14="http://schemas.microsoft.com/office/powerpoint/2010/main" val="1153589608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0972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6628088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44873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68958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3018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6979915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119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</a:t>
                      </a:r>
                      <a:r>
                        <a:rPr lang="en-US" sz="2400" dirty="0" err="1"/>
                        <a:t>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loc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>
                <a:solidFill>
                  <a:srgbClr val="0000FF"/>
                </a:solidFill>
              </a:rPr>
              <a:t>cal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6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7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65797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349141" y="114856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1358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130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</a:t>
                      </a:r>
                      <a:r>
                        <a:rPr lang="en-US" sz="2400" dirty="0" err="1"/>
                        <a:t>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loc</a:t>
            </a:r>
            <a:r>
              <a:rPr lang="en-US" sz="2800" dirty="0"/>
              <a:t>: </a:t>
            </a:r>
            <a:r>
              <a:rPr lang="en-US" sz="2800" dirty="0" err="1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309263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7614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 </a:t>
                      </a:r>
                      <a:r>
                        <a:rPr lang="en-US" sz="2400" dirty="0" err="1"/>
                        <a:t>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loc</a:t>
            </a:r>
            <a:r>
              <a:rPr lang="en-US" sz="2800" dirty="0"/>
              <a:t>: </a:t>
            </a:r>
            <a:r>
              <a:rPr lang="en-US" sz="2800" dirty="0" err="1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larger values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+4</a:t>
            </a:r>
          </a:p>
        </p:txBody>
      </p:sp>
    </p:spTree>
    <p:extLst>
      <p:ext uri="{BB962C8B-B14F-4D97-AF65-F5344CB8AC3E}">
        <p14:creationId xmlns:p14="http://schemas.microsoft.com/office/powerpoint/2010/main" val="3448210385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00453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loc</a:t>
            </a:r>
            <a:r>
              <a:rPr lang="en-US" sz="2800" dirty="0"/>
              <a:t>: </a:t>
            </a:r>
            <a:r>
              <a:rPr lang="en-US" sz="2800" dirty="0" err="1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larger values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+4</a:t>
            </a:r>
          </a:p>
        </p:txBody>
      </p:sp>
    </p:spTree>
    <p:extLst>
      <p:ext uri="{BB962C8B-B14F-4D97-AF65-F5344CB8AC3E}">
        <p14:creationId xmlns:p14="http://schemas.microsoft.com/office/powerpoint/2010/main" val="1314329731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8552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5" y="4772872"/>
            <a:ext cx="2427111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loc</a:t>
            </a:r>
            <a:r>
              <a:rPr lang="en-US" sz="2800" dirty="0"/>
              <a:t>: </a:t>
            </a:r>
            <a:r>
              <a:rPr lang="en-US" sz="2800" dirty="0" err="1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223650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19200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loc</a:t>
            </a:r>
            <a:r>
              <a:rPr lang="en-US" sz="2800" dirty="0"/>
              <a:t>: </a:t>
            </a:r>
            <a:r>
              <a:rPr lang="en-US" sz="2800" dirty="0" err="1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55895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709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899963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4813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6138332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249067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4216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loc</a:t>
                      </a:r>
                      <a:r>
                        <a:rPr lang="en-US" sz="2400" dirty="0"/>
                        <a:t>: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0436347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214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25684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8972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5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6375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674556" y="5161004"/>
            <a:ext cx="1717891" cy="461665"/>
            <a:chOff x="6674556" y="5600891"/>
            <a:chExt cx="1717891" cy="46166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349141" y="114856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loc:cal0</a:t>
            </a:r>
          </a:p>
        </p:txBody>
      </p:sp>
    </p:spTree>
    <p:extLst>
      <p:ext uri="{BB962C8B-B14F-4D97-AF65-F5344CB8AC3E}">
        <p14:creationId xmlns:p14="http://schemas.microsoft.com/office/powerpoint/2010/main" val="3478295144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732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0444" y="2906889"/>
            <a:ext cx="7274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10!</a:t>
            </a:r>
          </a:p>
        </p:txBody>
      </p:sp>
    </p:spTree>
    <p:extLst>
      <p:ext uri="{BB962C8B-B14F-4D97-AF65-F5344CB8AC3E}">
        <p14:creationId xmlns:p14="http://schemas.microsoft.com/office/powerpoint/2010/main" val="2015844807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r1 4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bge</a:t>
            </a:r>
            <a:r>
              <a:rPr lang="en-US" dirty="0">
                <a:latin typeface="Courier New"/>
                <a:cs typeface="Courier New"/>
              </a:rPr>
              <a:t> r3 r2 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add r3 r2 0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pop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862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3130421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33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407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435100"/>
            <a:ext cx="246085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516100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3096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445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803878"/>
            <a:ext cx="103563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516100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1118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156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803878"/>
            <a:ext cx="103563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0" y="2596444"/>
            <a:ext cx="174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</a:t>
            </a:r>
            <a:r>
              <a:rPr lang="en-US" sz="2400" dirty="0" err="1">
                <a:solidFill>
                  <a:srgbClr val="FF0000"/>
                </a:solidFill>
              </a:rPr>
              <a:t>psh</a:t>
            </a:r>
            <a:r>
              <a:rPr lang="en-US" sz="2400" dirty="0">
                <a:solidFill>
                  <a:srgbClr val="FF0000"/>
                </a:solidFill>
              </a:rPr>
              <a:t> r3?</a:t>
            </a:r>
          </a:p>
        </p:txBody>
      </p:sp>
    </p:spTree>
    <p:extLst>
      <p:ext uri="{BB962C8B-B14F-4D97-AF65-F5344CB8AC3E}">
        <p14:creationId xmlns:p14="http://schemas.microsoft.com/office/powerpoint/2010/main" val="678598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946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803878"/>
            <a:ext cx="103563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13668" y="2271887"/>
            <a:ext cx="50235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We’re about to make a function call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The result of that call will go into r3 so we’ll lose what’s in there if we don’t save it!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FF"/>
                </a:solidFill>
              </a:rPr>
              <a:t>x + sum (x-1)</a:t>
            </a:r>
          </a:p>
        </p:txBody>
      </p:sp>
    </p:spTree>
    <p:extLst>
      <p:ext uri="{BB962C8B-B14F-4D97-AF65-F5344CB8AC3E}">
        <p14:creationId xmlns:p14="http://schemas.microsoft.com/office/powerpoint/2010/main" val="3701235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1260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100211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8008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007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100211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2597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1491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636433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15366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16129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636433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8252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B346-A175-A942-A18E-C70E779C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involved in the 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A1E4E-8EA8-7F49-9CC1-6FCA49D5676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Join the CS slack: https://</a:t>
            </a:r>
            <a:r>
              <a:rPr lang="en-US" dirty="0" err="1"/>
              <a:t>tinyurl.com</a:t>
            </a:r>
            <a:r>
              <a:rPr lang="en-US" dirty="0"/>
              <a:t>/</a:t>
            </a:r>
            <a:r>
              <a:rPr lang="en-US" dirty="0" err="1"/>
              <a:t>PomonaCSSlack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Get on the colloquium mailing list:</a:t>
            </a:r>
          </a:p>
          <a:p>
            <a:pPr lvl="1"/>
            <a:r>
              <a:rPr lang="en-US" sz="2000" dirty="0"/>
              <a:t>Go to: </a:t>
            </a:r>
            <a:r>
              <a:rPr lang="en-US" sz="2000" dirty="0">
                <a:hlinkClick r:id="rId2"/>
              </a:rPr>
              <a:t>https://listserv.pomona.edu/scripts/wa.exe?A0=CSCOLLOQ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2000" dirty="0"/>
              <a:t>Click the small button in the upper right and select “Subscribe or Unsubscribe”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Questions… reach out to the liaisons: </a:t>
            </a:r>
            <a:r>
              <a:rPr lang="en-US" dirty="0" err="1"/>
              <a:t>liaisons@cs.pomona.edu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FCC327-0770-B34D-9148-4934D276A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348" y="3746500"/>
            <a:ext cx="2286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91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2183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918655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60176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634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918655"/>
            <a:ext cx="1600081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0444" y="2779889"/>
            <a:ext cx="2854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Make a recursive call:</a:t>
            </a:r>
          </a:p>
          <a:p>
            <a:r>
              <a:rPr lang="en-US" sz="2400" dirty="0"/>
              <a:t>sum 1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54222" y="1583267"/>
            <a:ext cx="1340556" cy="16199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281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8474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1138766"/>
            <a:ext cx="1021526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74556" y="447983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7071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2517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1138766"/>
            <a:ext cx="1021526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52493" y="3943613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3114193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8018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1435100"/>
            <a:ext cx="2432636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52493" y="3943613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291105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537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2817989"/>
            <a:ext cx="100741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52493" y="3943613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1118289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6131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2" y="2817989"/>
            <a:ext cx="100741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98327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3287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08283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781426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5090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08283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08989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22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58683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838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https://cs.pomona.edu/classes/cs54/examples/cs52machine/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586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4851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586833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291446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532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86905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7388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96676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loc:sum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386905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0444" y="2779889"/>
            <a:ext cx="2854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Make a recursive call:</a:t>
            </a:r>
          </a:p>
          <a:p>
            <a:r>
              <a:rPr lang="en-US" sz="2400" dirty="0"/>
              <a:t>sum 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854222" y="1583267"/>
            <a:ext cx="1340556" cy="16199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9480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741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14561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64882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17241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14561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3379168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673426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747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145611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27890523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52393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435100"/>
            <a:ext cx="2503192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27563647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637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731433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38174449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9373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1731433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20717953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87807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2027766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295602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CS52 machine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45221" y="2712961"/>
            <a:ext cx="2709334" cy="327900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41090" y="2111689"/>
            <a:ext cx="812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CPU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61" y="3176666"/>
            <a:ext cx="2240131" cy="1591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7461" y="2767444"/>
            <a:ext cx="10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processor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609" y="2877513"/>
            <a:ext cx="2240131" cy="189082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5045" y="4951484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5667" y="4948663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36289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22555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03177" y="4943021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48332" y="5625075"/>
            <a:ext cx="96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registers</a:t>
            </a:r>
          </a:p>
        </p:txBody>
      </p:sp>
      <p:sp>
        <p:nvSpPr>
          <p:cNvPr id="20" name="Right Arrow 19"/>
          <p:cNvSpPr/>
          <p:nvPr/>
        </p:nvSpPr>
        <p:spPr>
          <a:xfrm rot="19453970">
            <a:off x="2480917" y="4731023"/>
            <a:ext cx="1828136" cy="386203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92958" y="2808549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57728" y="2795667"/>
            <a:ext cx="3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292958" y="3525394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57728" y="3512512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18359" y="4255483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83129" y="4242601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33529" y="4909097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98299" y="4896215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358930" y="5639186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723700" y="5626304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99671" y="2504516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instruction counter</a:t>
            </a:r>
          </a:p>
          <a:p>
            <a:r>
              <a:rPr lang="en-US" dirty="0"/>
              <a:t>(location in memory of the next</a:t>
            </a:r>
          </a:p>
          <a:p>
            <a:r>
              <a:rPr lang="en-US" dirty="0"/>
              <a:t> instruction in memory)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13782" y="3541918"/>
            <a:ext cx="282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holds the value 0 (read only)</a:t>
            </a:r>
          </a:p>
        </p:txBody>
      </p:sp>
      <p:sp>
        <p:nvSpPr>
          <p:cNvPr id="36" name="Right Brace 35"/>
          <p:cNvSpPr/>
          <p:nvPr/>
        </p:nvSpPr>
        <p:spPr>
          <a:xfrm>
            <a:off x="5799671" y="4233175"/>
            <a:ext cx="578551" cy="182008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89889" y="4705066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general purpose</a:t>
            </a:r>
          </a:p>
          <a:p>
            <a:pPr marL="285750" indent="-285750">
              <a:buFontTx/>
              <a:buChar char="-"/>
            </a:pPr>
            <a:r>
              <a:rPr lang="en-US" dirty="0"/>
              <a:t>read/write</a:t>
            </a:r>
          </a:p>
        </p:txBody>
      </p:sp>
    </p:spTree>
    <p:extLst>
      <p:ext uri="{BB962C8B-B14F-4D97-AF65-F5344CB8AC3E}">
        <p14:creationId xmlns:p14="http://schemas.microsoft.com/office/powerpoint/2010/main" val="42758994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8839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277285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4598583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4519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19131" y="3488222"/>
            <a:ext cx="1320106" cy="50484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8677" y="1867572"/>
            <a:ext cx="23877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</a:rPr>
              <a:t>Stack frames!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460" y="3534346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sum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19129" y="4105906"/>
            <a:ext cx="1320107" cy="951225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17460" y="4343777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sum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35591" y="5171452"/>
            <a:ext cx="1320107" cy="90746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50788" y="5438003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sum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2277" y="2679003"/>
            <a:ext cx="2282945" cy="101566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sum:</a:t>
            </a:r>
          </a:p>
          <a:p>
            <a:r>
              <a:rPr lang="en-US" sz="2000" dirty="0"/>
              <a:t>x = 0</a:t>
            </a:r>
          </a:p>
          <a:p>
            <a:r>
              <a:rPr lang="en-US" sz="2000" dirty="0"/>
              <a:t>return: sum (2</a:t>
            </a:r>
            <a:r>
              <a:rPr lang="en-US" sz="2000" baseline="30000" dirty="0"/>
              <a:t>nd</a:t>
            </a:r>
            <a:r>
              <a:rPr lang="en-US" sz="2000" dirty="0"/>
              <a:t> line)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5584" y="3040398"/>
            <a:ext cx="88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sum 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82277" y="5261451"/>
            <a:ext cx="2282944" cy="101566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sum:</a:t>
            </a:r>
          </a:p>
          <a:p>
            <a:r>
              <a:rPr lang="en-US" sz="2000" dirty="0"/>
              <a:t>x = 2</a:t>
            </a:r>
          </a:p>
          <a:p>
            <a:r>
              <a:rPr lang="en-US" sz="2000" dirty="0"/>
              <a:t>return: shell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82276" y="3961517"/>
            <a:ext cx="2282945" cy="101566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sum:</a:t>
            </a:r>
          </a:p>
          <a:p>
            <a:r>
              <a:rPr lang="en-US" sz="2000" dirty="0"/>
              <a:t>x = 1</a:t>
            </a:r>
          </a:p>
          <a:p>
            <a:r>
              <a:rPr lang="en-US" sz="2000" dirty="0"/>
              <a:t>return: sum (2</a:t>
            </a:r>
            <a:r>
              <a:rPr lang="en-US" sz="2000" baseline="30000" dirty="0"/>
              <a:t>nd</a:t>
            </a:r>
            <a:r>
              <a:rPr lang="en-US" sz="2000" dirty="0"/>
              <a:t> line)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5583" y="5609846"/>
            <a:ext cx="88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sum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5583" y="4322912"/>
            <a:ext cx="88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sum 1</a:t>
            </a:r>
          </a:p>
        </p:txBody>
      </p:sp>
    </p:spTree>
    <p:extLst>
      <p:ext uri="{BB962C8B-B14F-4D97-AF65-F5344CB8AC3E}">
        <p14:creationId xmlns:p14="http://schemas.microsoft.com/office/powerpoint/2010/main" val="1276219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03818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277285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9236" y="2875170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591" y="3488222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19463516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596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277285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15901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160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573618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352595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677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5573618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85268" y="613310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Returning with answer in r3</a:t>
            </a:r>
          </a:p>
        </p:txBody>
      </p:sp>
    </p:spTree>
    <p:extLst>
      <p:ext uri="{BB962C8B-B14F-4D97-AF65-F5344CB8AC3E}">
        <p14:creationId xmlns:p14="http://schemas.microsoft.com/office/powerpoint/2010/main" val="30540082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0336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4432449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9919" y="2963333"/>
            <a:ext cx="3096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are we doing this? </a:t>
            </a:r>
          </a:p>
        </p:txBody>
      </p:sp>
    </p:spTree>
    <p:extLst>
      <p:ext uri="{BB962C8B-B14F-4D97-AF65-F5344CB8AC3E}">
        <p14:creationId xmlns:p14="http://schemas.microsoft.com/office/powerpoint/2010/main" val="16015924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2452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4432449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43249" y="3496059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6591" y="406677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963" y="2547834"/>
            <a:ext cx="4279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- Need to calculate x + sum (x-1)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- Saved x on the stack</a:t>
            </a:r>
          </a:p>
        </p:txBody>
      </p:sp>
      <p:sp>
        <p:nvSpPr>
          <p:cNvPr id="7" name="Oval 6"/>
          <p:cNvSpPr/>
          <p:nvPr/>
        </p:nvSpPr>
        <p:spPr>
          <a:xfrm>
            <a:off x="5633703" y="4028279"/>
            <a:ext cx="597881" cy="570719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909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97226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1" y="4432449"/>
            <a:ext cx="168474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9514207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18638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28782"/>
            <a:ext cx="182585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419566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layout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851109" y="1930335"/>
            <a:ext cx="3255223" cy="4278554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919" y="17033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6" name="Rectangle 5"/>
          <p:cNvSpPr/>
          <p:nvPr/>
        </p:nvSpPr>
        <p:spPr>
          <a:xfrm>
            <a:off x="851109" y="1930335"/>
            <a:ext cx="3255223" cy="1018887"/>
          </a:xfrm>
          <a:prstGeom prst="rect">
            <a:avLst/>
          </a:prstGeom>
          <a:solidFill>
            <a:srgbClr val="0080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7334" y="2141557"/>
            <a:ext cx="958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Code</a:t>
            </a:r>
          </a:p>
        </p:txBody>
      </p:sp>
      <p:sp>
        <p:nvSpPr>
          <p:cNvPr id="8" name="Rectangle 7"/>
          <p:cNvSpPr/>
          <p:nvPr/>
        </p:nvSpPr>
        <p:spPr>
          <a:xfrm>
            <a:off x="851109" y="2949222"/>
            <a:ext cx="3255223" cy="1018887"/>
          </a:xfrm>
          <a:prstGeom prst="rect">
            <a:avLst/>
          </a:prstGeom>
          <a:solidFill>
            <a:srgbClr val="FF66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47334" y="3134123"/>
            <a:ext cx="977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Heap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1109" y="5190002"/>
            <a:ext cx="3255223" cy="1018887"/>
          </a:xfrm>
          <a:prstGeom prst="rect">
            <a:avLst/>
          </a:prstGeom>
          <a:solidFill>
            <a:srgbClr val="0000FF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47334" y="5409689"/>
            <a:ext cx="962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cxnSp>
        <p:nvCxnSpPr>
          <p:cNvPr id="13" name="Straight Arrow Connector 12"/>
          <p:cNvCxnSpPr>
            <a:stCxn id="10" idx="0"/>
          </p:cNvCxnSpPr>
          <p:nvPr/>
        </p:nvCxnSpPr>
        <p:spPr>
          <a:xfrm flipV="1">
            <a:off x="2478721" y="468488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78721" y="396810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75666" y="3063801"/>
            <a:ext cx="3767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dynamically allocated program data is stored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75666" y="5154895"/>
            <a:ext cx="3767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program/function execution information is stored, parameters, and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20711521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965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28782"/>
            <a:ext cx="182585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13324362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52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98114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27345" y="4117415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2133" y="4595467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loc:cal1</a:t>
            </a:r>
          </a:p>
        </p:txBody>
      </p:sp>
    </p:spTree>
    <p:extLst>
      <p:ext uri="{BB962C8B-B14F-4D97-AF65-F5344CB8AC3E}">
        <p14:creationId xmlns:p14="http://schemas.microsoft.com/office/powerpoint/2010/main" val="42853512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0829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98114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94259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7847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27283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643696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4915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27283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5268" y="613310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Returning with answer in r3</a:t>
            </a:r>
          </a:p>
        </p:txBody>
      </p:sp>
    </p:spTree>
    <p:extLst>
      <p:ext uri="{BB962C8B-B14F-4D97-AF65-F5344CB8AC3E}">
        <p14:creationId xmlns:p14="http://schemas.microsoft.com/office/powerpoint/2010/main" val="10921876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274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436160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4647827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60702" y="5171452"/>
            <a:ext cx="6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8312171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2416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436160"/>
            <a:ext cx="102152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95517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71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32493"/>
            <a:ext cx="179763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54429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621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4732493"/>
            <a:ext cx="179763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34063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2017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79482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1773" y="5622669"/>
            <a:ext cx="111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loc:cal0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2694" y="5115984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31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1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 unit for keeping track of a function call</a:t>
            </a:r>
          </a:p>
          <a:p>
            <a:pPr>
              <a:buFontTx/>
              <a:buChar char="-"/>
            </a:pPr>
            <a:r>
              <a:rPr lang="en-US" dirty="0"/>
              <a:t>return address (where to go when we’re done executing)</a:t>
            </a:r>
          </a:p>
          <a:p>
            <a:pPr>
              <a:buFontTx/>
              <a:buChar char="-"/>
            </a:pPr>
            <a:r>
              <a:rPr lang="en-US" dirty="0"/>
              <a:t>parameters</a:t>
            </a:r>
          </a:p>
          <a:p>
            <a:pPr>
              <a:buFontTx/>
              <a:buChar char="-"/>
            </a:pPr>
            <a:r>
              <a:rPr lang="en-US" dirty="0"/>
              <a:t>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40827301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95084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279482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975355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481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31650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39117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77" y="834242"/>
            <a:ext cx="42615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bgt</a:t>
            </a:r>
            <a:r>
              <a:rPr lang="en-US" dirty="0">
                <a:latin typeface="Courier New"/>
                <a:cs typeface="Courier New"/>
              </a:rPr>
              <a:t> r3 r0 </a:t>
            </a:r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add r3 r0 0          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brs</a:t>
            </a:r>
            <a:r>
              <a:rPr lang="en-US" dirty="0">
                <a:latin typeface="Courier New"/>
                <a:cs typeface="Courier New"/>
              </a:rPr>
              <a:t> done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recurse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r3</a:t>
            </a:r>
          </a:p>
          <a:p>
            <a:r>
              <a:rPr lang="en-US" dirty="0">
                <a:latin typeface="Courier New"/>
                <a:cs typeface="Courier New"/>
              </a:rPr>
              <a:t>        sub r3 r3 1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sum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             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   pop r2                 </a:t>
            </a:r>
          </a:p>
          <a:p>
            <a:r>
              <a:rPr lang="en-US" dirty="0">
                <a:latin typeface="Courier New"/>
                <a:cs typeface="Courier New"/>
              </a:rPr>
              <a:t>        add r3 r3 r2        </a:t>
            </a:r>
          </a:p>
          <a:p>
            <a:r>
              <a:rPr lang="en-US" dirty="0">
                <a:latin typeface="Courier New"/>
                <a:cs typeface="Courier New"/>
              </a:rPr>
              <a:t>done</a:t>
            </a:r>
          </a:p>
          <a:p>
            <a:r>
              <a:rPr lang="en-US" dirty="0">
                <a:latin typeface="Courier New"/>
                <a:cs typeface="Courier New"/>
              </a:rPr>
              <a:t>        pop r2</a:t>
            </a:r>
          </a:p>
          <a:p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jmp</a:t>
            </a:r>
            <a:r>
              <a:rPr lang="en-US" dirty="0">
                <a:latin typeface="Courier New"/>
                <a:cs typeface="Courier New"/>
              </a:rPr>
              <a:t> r2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4115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49140" y="5531650"/>
            <a:ext cx="1049749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85268" y="613310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Returning with answer in r3</a:t>
            </a:r>
          </a:p>
        </p:txBody>
      </p:sp>
    </p:spTree>
    <p:extLst>
      <p:ext uri="{BB962C8B-B14F-4D97-AF65-F5344CB8AC3E}">
        <p14:creationId xmlns:p14="http://schemas.microsoft.com/office/powerpoint/2010/main" val="10337953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920284" y="260200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4885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5055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920284" y="2602005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1229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54757" y="2912449"/>
            <a:ext cx="2517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Print the answer: 3!</a:t>
            </a:r>
          </a:p>
        </p:txBody>
      </p:sp>
    </p:spTree>
    <p:extLst>
      <p:ext uri="{BB962C8B-B14F-4D97-AF65-F5344CB8AC3E}">
        <p14:creationId xmlns:p14="http://schemas.microsoft.com/office/powerpoint/2010/main" val="15755958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920284" y="2898338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1332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5953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969" y="993339"/>
            <a:ext cx="42897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loa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lcw</a:t>
            </a:r>
            <a:r>
              <a:rPr lang="en-US" sz="2000" dirty="0">
                <a:latin typeface="Courier New"/>
                <a:cs typeface="Courier New"/>
              </a:rPr>
              <a:t> r2 sum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cal</a:t>
            </a:r>
            <a:r>
              <a:rPr lang="en-US" sz="2000" dirty="0">
                <a:latin typeface="Courier New"/>
                <a:cs typeface="Courier New"/>
              </a:rPr>
              <a:t> r2 r2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sto</a:t>
            </a:r>
            <a:r>
              <a:rPr lang="en-US" sz="2000" dirty="0">
                <a:latin typeface="Courier New"/>
                <a:cs typeface="Courier New"/>
              </a:rPr>
              <a:t> r3 r0</a:t>
            </a:r>
          </a:p>
          <a:p>
            <a:r>
              <a:rPr lang="en-US" sz="2000" dirty="0">
                <a:latin typeface="Courier New"/>
                <a:cs typeface="Courier New"/>
              </a:rPr>
              <a:t>        </a:t>
            </a:r>
            <a:r>
              <a:rPr lang="en-US" sz="2000" dirty="0" err="1">
                <a:latin typeface="Courier New"/>
                <a:cs typeface="Courier New"/>
              </a:rPr>
              <a:t>hlt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410444"/>
            <a:ext cx="157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Calling 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920284" y="2898338"/>
            <a:ext cx="1656525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966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loc:cal0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2694" y="548809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49200" y="4189778"/>
            <a:ext cx="6404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Notice that when we’re all done, the stack is empty</a:t>
            </a:r>
          </a:p>
        </p:txBody>
      </p:sp>
    </p:spTree>
    <p:extLst>
      <p:ext uri="{BB962C8B-B14F-4D97-AF65-F5344CB8AC3E}">
        <p14:creationId xmlns:p14="http://schemas.microsoft.com/office/powerpoint/2010/main" val="10980974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Real</a:t>
            </a:r>
            <a:r>
              <a:rPr lang="en-US" sz="3600" dirty="0"/>
              <a:t> structure of CS52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0" y="1797755"/>
            <a:ext cx="5582130" cy="4947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; great comments at the top!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lcw</a:t>
            </a:r>
            <a:r>
              <a:rPr lang="en-US" sz="1800" dirty="0">
                <a:latin typeface="Courier New"/>
                <a:cs typeface="Courier New"/>
              </a:rPr>
              <a:t> r1 stack        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instruction1		; comment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instruction2		; comment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...			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 stack area: 50 </a:t>
            </a:r>
            <a:r>
              <a:rPr lang="nl-NL" sz="1800" dirty="0" err="1">
                <a:latin typeface="Courier New"/>
                <a:cs typeface="Courier New"/>
              </a:rPr>
              <a:t>words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        dat 100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stack</a:t>
            </a:r>
            <a:r>
              <a:rPr lang="en-US" sz="1800" dirty="0">
                <a:latin typeface="Courier New"/>
                <a:cs typeface="Courier New"/>
              </a:rPr>
              <a:t>			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035778" y="5164667"/>
            <a:ext cx="338666" cy="145344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52622" y="2217830"/>
            <a:ext cx="368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Save address of highest end (highest address) of the stack in r1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2622" y="5773508"/>
            <a:ext cx="333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Reserve 50 words for the stack</a:t>
            </a:r>
          </a:p>
        </p:txBody>
      </p:sp>
    </p:spTree>
    <p:extLst>
      <p:ext uri="{BB962C8B-B14F-4D97-AF65-F5344CB8AC3E}">
        <p14:creationId xmlns:p14="http://schemas.microsoft.com/office/powerpoint/2010/main" val="35423614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7F66-4F57-CB46-B409-10D26AA4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sum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466D2-543D-E547-98F8-13B9E29B0B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757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Structure of a single parameter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fname</a:t>
            </a: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psh</a:t>
            </a:r>
            <a:r>
              <a:rPr lang="en-US" sz="1600" dirty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...			; do work using r3 as argument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			; put result in r3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pop r2			; restore return address from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jmp</a:t>
            </a:r>
            <a:r>
              <a:rPr lang="en-US" sz="1600" dirty="0">
                <a:latin typeface="Courier New"/>
                <a:cs typeface="Courier New"/>
              </a:rPr>
              <a:t> r2			; return to caller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7445" y="4783667"/>
            <a:ext cx="63914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argument is in r3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value goes in r3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833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CS52 function call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r1: reserved for the stack pointer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r2: contains the return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r3: contains the first parameter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additional parameters go on the stack (more on this)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result (i.e. the return value) should go in r3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6760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multiple arguments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fname</a:t>
            </a: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psh</a:t>
            </a:r>
            <a:r>
              <a:rPr lang="en-US" sz="1600" dirty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loa</a:t>
            </a:r>
            <a:r>
              <a:rPr lang="en-US" sz="1600" dirty="0">
                <a:latin typeface="Courier New"/>
                <a:cs typeface="Courier New"/>
              </a:rPr>
              <a:t> r2 r1 4         	; load the second parameter into r2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			; put result in r3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pop r2			; restore return address from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jmp</a:t>
            </a:r>
            <a:r>
              <a:rPr lang="en-US" sz="1600" dirty="0">
                <a:latin typeface="Courier New"/>
                <a:cs typeface="Courier New"/>
              </a:rPr>
              <a:t> r2			; return to caller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445" y="4783667"/>
            <a:ext cx="53941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first argument is in r3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additional arguments are put on the stack!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return value goes in r3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42882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multiple arguments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fname</a:t>
            </a: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psh</a:t>
            </a:r>
            <a:r>
              <a:rPr lang="en-US" sz="1600" dirty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loa</a:t>
            </a:r>
            <a:r>
              <a:rPr lang="en-US" sz="1600" dirty="0">
                <a:latin typeface="Courier New"/>
                <a:cs typeface="Courier New"/>
              </a:rPr>
              <a:t> r2 r1 4         	; load the second parameter into r2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			; put result in r3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pop r2			; restore return address from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jmp</a:t>
            </a:r>
            <a:r>
              <a:rPr lang="en-US" sz="1600" dirty="0">
                <a:latin typeface="Courier New"/>
                <a:cs typeface="Courier New"/>
              </a:rPr>
              <a:t> r2			; return to caller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7778" y="5771444"/>
            <a:ext cx="6599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this operation do? What is the 4?</a:t>
            </a:r>
          </a:p>
        </p:txBody>
      </p:sp>
      <p:sp>
        <p:nvSpPr>
          <p:cNvPr id="7" name="Rectangle 6"/>
          <p:cNvSpPr/>
          <p:nvPr/>
        </p:nvSpPr>
        <p:spPr>
          <a:xfrm>
            <a:off x="945445" y="2258361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0889" y="5037666"/>
            <a:ext cx="468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6600"/>
                </a:solidFill>
              </a:rPr>
              <a:t>loa</a:t>
            </a:r>
            <a:r>
              <a:rPr lang="en-US" sz="2800" dirty="0">
                <a:solidFill>
                  <a:srgbClr val="FF6600"/>
                </a:solidFill>
              </a:rPr>
              <a:t> R</a:t>
            </a:r>
            <a:r>
              <a:rPr lang="en-US" sz="2800" baseline="-25000" dirty="0">
                <a:solidFill>
                  <a:srgbClr val="FF6600"/>
                </a:solidFill>
              </a:rPr>
              <a:t>a 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baseline="-25000" dirty="0">
                <a:solidFill>
                  <a:srgbClr val="FF66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S:    R</a:t>
            </a:r>
            <a:r>
              <a:rPr lang="en-US" sz="2800" baseline="-25000" dirty="0">
                <a:solidFill>
                  <a:srgbClr val="FF6600"/>
                </a:solidFill>
              </a:rPr>
              <a:t>a</a:t>
            </a:r>
            <a:r>
              <a:rPr lang="en-US" sz="2800" dirty="0">
                <a:solidFill>
                  <a:srgbClr val="FF6600"/>
                </a:solidFill>
              </a:rPr>
              <a:t> = </a:t>
            </a:r>
            <a:r>
              <a:rPr lang="en-US" sz="2800" dirty="0" err="1">
                <a:solidFill>
                  <a:srgbClr val="FF6600"/>
                </a:solidFill>
              </a:rPr>
              <a:t>mem</a:t>
            </a:r>
            <a:r>
              <a:rPr lang="en-US" sz="2800" dirty="0">
                <a:solidFill>
                  <a:srgbClr val="FF6600"/>
                </a:solidFill>
              </a:rPr>
              <a:t>[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>
                <a:solidFill>
                  <a:srgbClr val="FF6600"/>
                </a:solidFill>
              </a:rPr>
              <a:t> + S]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8556" y="4522057"/>
            <a:ext cx="411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6600"/>
                </a:solidFill>
              </a:rPr>
              <a:t>loa</a:t>
            </a:r>
            <a:r>
              <a:rPr lang="en-US" sz="2800" dirty="0">
                <a:solidFill>
                  <a:srgbClr val="FF6600"/>
                </a:solidFill>
              </a:rPr>
              <a:t> R</a:t>
            </a:r>
            <a:r>
              <a:rPr lang="en-US" sz="2800" baseline="-25000" dirty="0">
                <a:solidFill>
                  <a:srgbClr val="FF6600"/>
                </a:solidFill>
              </a:rPr>
              <a:t>a 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>
                <a:solidFill>
                  <a:srgbClr val="FF6600"/>
                </a:solidFill>
              </a:rPr>
              <a:t>:       R</a:t>
            </a:r>
            <a:r>
              <a:rPr lang="en-US" sz="2800" baseline="-25000" dirty="0">
                <a:solidFill>
                  <a:srgbClr val="FF6600"/>
                </a:solidFill>
              </a:rPr>
              <a:t>a</a:t>
            </a:r>
            <a:r>
              <a:rPr lang="en-US" sz="2800" dirty="0">
                <a:solidFill>
                  <a:srgbClr val="FF6600"/>
                </a:solidFill>
              </a:rPr>
              <a:t> = </a:t>
            </a:r>
            <a:r>
              <a:rPr lang="en-US" sz="2800" dirty="0" err="1">
                <a:solidFill>
                  <a:srgbClr val="FF6600"/>
                </a:solidFill>
              </a:rPr>
              <a:t>mem</a:t>
            </a:r>
            <a:r>
              <a:rPr lang="en-US" sz="2800" dirty="0">
                <a:solidFill>
                  <a:srgbClr val="FF6600"/>
                </a:solidFill>
              </a:rPr>
              <a:t>[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>
                <a:solidFill>
                  <a:srgbClr val="FF6600"/>
                </a:solidFill>
              </a:rPr>
              <a:t>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039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multiple arguments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fname</a:t>
            </a: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psh</a:t>
            </a:r>
            <a:r>
              <a:rPr lang="en-US" sz="1600" dirty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loa</a:t>
            </a:r>
            <a:r>
              <a:rPr lang="en-US" sz="1600" dirty="0">
                <a:latin typeface="Courier New"/>
                <a:cs typeface="Courier New"/>
              </a:rPr>
              <a:t> r2 r1 4         	; load the second parameter into r2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			; put result in r3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pop r2			; restore return address from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jmp</a:t>
            </a:r>
            <a:r>
              <a:rPr lang="en-US" sz="1600" dirty="0">
                <a:latin typeface="Courier New"/>
                <a:cs typeface="Courier New"/>
              </a:rPr>
              <a:t> r2			; return to caller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315" y="5644438"/>
            <a:ext cx="8250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stacks grow towards smaller memory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5037666"/>
            <a:ext cx="468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6600"/>
                </a:solidFill>
              </a:rPr>
              <a:t>loa</a:t>
            </a:r>
            <a:r>
              <a:rPr lang="en-US" sz="2800" dirty="0">
                <a:solidFill>
                  <a:srgbClr val="FF6600"/>
                </a:solidFill>
              </a:rPr>
              <a:t> R</a:t>
            </a:r>
            <a:r>
              <a:rPr lang="en-US" sz="2800" baseline="-25000" dirty="0">
                <a:solidFill>
                  <a:srgbClr val="FF6600"/>
                </a:solidFill>
              </a:rPr>
              <a:t>a 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baseline="-25000" dirty="0">
                <a:solidFill>
                  <a:srgbClr val="FF66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S:    R</a:t>
            </a:r>
            <a:r>
              <a:rPr lang="en-US" sz="2800" baseline="-25000" dirty="0">
                <a:solidFill>
                  <a:srgbClr val="FF6600"/>
                </a:solidFill>
              </a:rPr>
              <a:t>a</a:t>
            </a:r>
            <a:r>
              <a:rPr lang="en-US" sz="2800" dirty="0">
                <a:solidFill>
                  <a:srgbClr val="FF6600"/>
                </a:solidFill>
              </a:rPr>
              <a:t> = </a:t>
            </a:r>
            <a:r>
              <a:rPr lang="en-US" sz="2800" dirty="0" err="1">
                <a:solidFill>
                  <a:srgbClr val="FF6600"/>
                </a:solidFill>
              </a:rPr>
              <a:t>mem</a:t>
            </a:r>
            <a:r>
              <a:rPr lang="en-US" sz="2800" dirty="0">
                <a:solidFill>
                  <a:srgbClr val="FF6600"/>
                </a:solidFill>
              </a:rPr>
              <a:t>[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>
                <a:solidFill>
                  <a:srgbClr val="FF6600"/>
                </a:solidFill>
              </a:rPr>
              <a:t> + S]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8556" y="4522057"/>
            <a:ext cx="411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6600"/>
                </a:solidFill>
              </a:rPr>
              <a:t>loa</a:t>
            </a:r>
            <a:r>
              <a:rPr lang="en-US" sz="2800" dirty="0">
                <a:solidFill>
                  <a:srgbClr val="FF6600"/>
                </a:solidFill>
              </a:rPr>
              <a:t> R</a:t>
            </a:r>
            <a:r>
              <a:rPr lang="en-US" sz="2800" baseline="-25000" dirty="0">
                <a:solidFill>
                  <a:srgbClr val="FF6600"/>
                </a:solidFill>
              </a:rPr>
              <a:t>a 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>
                <a:solidFill>
                  <a:srgbClr val="FF6600"/>
                </a:solidFill>
              </a:rPr>
              <a:t>:       R</a:t>
            </a:r>
            <a:r>
              <a:rPr lang="en-US" sz="2800" baseline="-25000" dirty="0">
                <a:solidFill>
                  <a:srgbClr val="FF6600"/>
                </a:solidFill>
              </a:rPr>
              <a:t>a</a:t>
            </a:r>
            <a:r>
              <a:rPr lang="en-US" sz="2800" dirty="0">
                <a:solidFill>
                  <a:srgbClr val="FF6600"/>
                </a:solidFill>
              </a:rPr>
              <a:t> = </a:t>
            </a:r>
            <a:r>
              <a:rPr lang="en-US" sz="2800" dirty="0" err="1">
                <a:solidFill>
                  <a:srgbClr val="FF6600"/>
                </a:solidFill>
              </a:rPr>
              <a:t>mem</a:t>
            </a:r>
            <a:r>
              <a:rPr lang="en-US" sz="2800" dirty="0">
                <a:solidFill>
                  <a:srgbClr val="FF6600"/>
                </a:solidFill>
              </a:rPr>
              <a:t>[</a:t>
            </a:r>
            <a:r>
              <a:rPr lang="en-US" sz="2800" dirty="0" err="1">
                <a:solidFill>
                  <a:srgbClr val="FF6600"/>
                </a:solidFill>
              </a:rPr>
              <a:t>R</a:t>
            </a:r>
            <a:r>
              <a:rPr lang="en-US" sz="2800" baseline="-25000" dirty="0" err="1">
                <a:solidFill>
                  <a:srgbClr val="FF6600"/>
                </a:solidFill>
              </a:rPr>
              <a:t>b</a:t>
            </a:r>
            <a:r>
              <a:rPr lang="en-US" sz="2800" dirty="0">
                <a:solidFill>
                  <a:srgbClr val="FF6600"/>
                </a:solidFill>
              </a:rPr>
              <a:t>]</a:t>
            </a:r>
            <a:endParaRPr lang="en-US" sz="2800" baseline="-25000" dirty="0">
              <a:solidFill>
                <a:srgbClr val="FF66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4C0724-AD92-5742-8207-040B40265523}"/>
              </a:ext>
            </a:extLst>
          </p:cNvPr>
          <p:cNvSpPr/>
          <p:nvPr/>
        </p:nvSpPr>
        <p:spPr>
          <a:xfrm>
            <a:off x="945445" y="2258361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93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multiple arguments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fname</a:t>
            </a: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psh</a:t>
            </a:r>
            <a:r>
              <a:rPr lang="en-US" sz="1600" dirty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loa</a:t>
            </a:r>
            <a:r>
              <a:rPr lang="en-US" sz="1600" dirty="0">
                <a:latin typeface="Courier New"/>
                <a:cs typeface="Courier New"/>
              </a:rPr>
              <a:t> r2 r1 4         	; load the second parameter into r2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			; put result in r3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pop r2			; restore return address from stack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>
                <a:latin typeface="Courier New"/>
                <a:cs typeface="Courier New"/>
              </a:rPr>
              <a:t>jmp</a:t>
            </a:r>
            <a:r>
              <a:rPr lang="en-US" sz="1600" dirty="0">
                <a:latin typeface="Courier New"/>
                <a:cs typeface="Courier New"/>
              </a:rPr>
              <a:t> r2			; return to caller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315" y="4854222"/>
            <a:ext cx="82509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stacks grow towards smaller memory values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r1+2 is then the top value of the stack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r1+4 is the 2</a:t>
            </a:r>
            <a:r>
              <a:rPr lang="en-US" sz="2800" baseline="30000" dirty="0">
                <a:solidFill>
                  <a:srgbClr val="0000FF"/>
                </a:solidFill>
              </a:rPr>
              <a:t>nd</a:t>
            </a:r>
            <a:r>
              <a:rPr lang="en-US" sz="2800" dirty="0">
                <a:solidFill>
                  <a:srgbClr val="0000FF"/>
                </a:solidFill>
              </a:rPr>
              <a:t> value of the stack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04489A-6FF7-A344-A93A-D63E3AD6E4EB}"/>
              </a:ext>
            </a:extLst>
          </p:cNvPr>
          <p:cNvSpPr/>
          <p:nvPr/>
        </p:nvSpPr>
        <p:spPr>
          <a:xfrm>
            <a:off x="945445" y="2258361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678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EB34-52E4-394F-A25A-4B2EA6F9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Calling functions with multiple arguments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5894B5-5D9F-A24C-9B08-D34010418285}"/>
              </a:ext>
            </a:extLst>
          </p:cNvPr>
          <p:cNvSpPr txBox="1">
            <a:spLocks/>
          </p:cNvSpPr>
          <p:nvPr/>
        </p:nvSpPr>
        <p:spPr>
          <a:xfrm>
            <a:off x="118759" y="1600200"/>
            <a:ext cx="8855907" cy="30141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600" dirty="0">
                <a:latin typeface="Courier New"/>
                <a:cs typeface="Courier New"/>
              </a:rPr>
              <a:t>; put the first argument into r3</a:t>
            </a:r>
          </a:p>
          <a:p>
            <a:pPr marL="0" indent="0">
              <a:buFont typeface="Wingdings"/>
              <a:buNone/>
            </a:pPr>
            <a:r>
              <a:rPr lang="en-US" sz="1600" dirty="0">
                <a:latin typeface="Courier New"/>
                <a:cs typeface="Courier New"/>
              </a:rPr>
              <a:t>; put the second argument into r2</a:t>
            </a:r>
          </a:p>
          <a:p>
            <a:pPr marL="0" indent="0">
              <a:buFont typeface="Wingdings"/>
              <a:buNone/>
            </a:pPr>
            <a:r>
              <a:rPr lang="en-US" sz="1600" dirty="0" err="1">
                <a:latin typeface="Courier New"/>
                <a:cs typeface="Courier New"/>
              </a:rPr>
              <a:t>psh</a:t>
            </a:r>
            <a:r>
              <a:rPr lang="en-US" sz="1600" dirty="0">
                <a:latin typeface="Courier New"/>
                <a:cs typeface="Courier New"/>
              </a:rPr>
              <a:t> r2		; push the second argument onto the stack</a:t>
            </a:r>
          </a:p>
          <a:p>
            <a:pPr marL="0" indent="0">
              <a:buFont typeface="Wingdings"/>
              <a:buNone/>
            </a:pPr>
            <a:r>
              <a:rPr lang="en-US" sz="1600" dirty="0" err="1">
                <a:latin typeface="Courier New"/>
                <a:cs typeface="Courier New"/>
              </a:rPr>
              <a:t>lcw</a:t>
            </a:r>
            <a:r>
              <a:rPr lang="en-US" sz="1600" dirty="0">
                <a:latin typeface="Courier New"/>
                <a:cs typeface="Courier New"/>
              </a:rPr>
              <a:t> r2 </a:t>
            </a:r>
            <a:r>
              <a:rPr lang="en-US" sz="1600" dirty="0" err="1">
                <a:latin typeface="Courier New"/>
                <a:cs typeface="Courier New"/>
              </a:rPr>
              <a:t>func</a:t>
            </a:r>
            <a:r>
              <a:rPr lang="en-US" sz="1600" dirty="0">
                <a:latin typeface="Courier New"/>
                <a:cs typeface="Courier New"/>
              </a:rPr>
              <a:t>	; setup a call to the two-parameter function ”</a:t>
            </a:r>
            <a:r>
              <a:rPr lang="en-US" sz="1600" dirty="0" err="1">
                <a:latin typeface="Courier New"/>
                <a:cs typeface="Courier New"/>
              </a:rPr>
              <a:t>func</a:t>
            </a:r>
            <a:r>
              <a:rPr lang="en-US" sz="1600" dirty="0">
                <a:latin typeface="Courier New"/>
                <a:cs typeface="Courier New"/>
              </a:rPr>
              <a:t>” </a:t>
            </a:r>
          </a:p>
          <a:p>
            <a:pPr marL="0" indent="0">
              <a:buFont typeface="Wingdings"/>
              <a:buNone/>
            </a:pPr>
            <a:r>
              <a:rPr lang="en-US" sz="1600" dirty="0" err="1">
                <a:latin typeface="Courier New"/>
                <a:cs typeface="Courier New"/>
              </a:rPr>
              <a:t>cal</a:t>
            </a:r>
            <a:r>
              <a:rPr lang="en-US" sz="1600" dirty="0">
                <a:latin typeface="Courier New"/>
                <a:cs typeface="Courier New"/>
              </a:rPr>
              <a:t> r2 r2	; call the function</a:t>
            </a:r>
          </a:p>
          <a:p>
            <a:pPr marL="0" indent="0">
              <a:buFont typeface="Wingdings"/>
              <a:buNone/>
            </a:pPr>
            <a:r>
              <a:rPr lang="en-US" sz="1600" dirty="0">
                <a:latin typeface="Courier New"/>
                <a:cs typeface="Courier New"/>
              </a:rPr>
              <a:t>pop r0		; cleanup the stack!</a:t>
            </a:r>
          </a:p>
          <a:p>
            <a:pPr marL="0" indent="0">
              <a:buFont typeface="Wingdings"/>
              <a:buNone/>
            </a:pPr>
            <a:r>
              <a:rPr lang="en-US" sz="1600" dirty="0">
                <a:latin typeface="Courier New"/>
                <a:cs typeface="Courier New"/>
              </a:rPr>
              <a:t>		; if you wanted the value, you could also do pop r2</a:t>
            </a:r>
          </a:p>
          <a:p>
            <a:pPr marL="0" indent="0">
              <a:buFont typeface="Wingdings"/>
              <a:buNone/>
            </a:pPr>
            <a:r>
              <a:rPr lang="en-US" sz="1600" dirty="0">
                <a:latin typeface="Courier New"/>
                <a:cs typeface="Courier New"/>
              </a:rPr>
              <a:t>		; which puts the value in r2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649E22-A7C5-B741-85D9-369A59E6EC75}"/>
              </a:ext>
            </a:extLst>
          </p:cNvPr>
          <p:cNvSpPr txBox="1"/>
          <p:nvPr/>
        </p:nvSpPr>
        <p:spPr>
          <a:xfrm>
            <a:off x="218831" y="5001846"/>
            <a:ext cx="8861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Push the second argument onto the stack</a:t>
            </a:r>
          </a:p>
          <a:p>
            <a:pPr marL="285750" indent="-285750">
              <a:buFontTx/>
              <a:buChar char="-"/>
            </a:pPr>
            <a:r>
              <a:rPr lang="en-US" dirty="0"/>
              <a:t>Make sure that after the function returns, you pop off the second argument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If you don’t need the value, you can pop it to r0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If you want the value, you can pop it to r2 (r3 will have the return value of the function)</a:t>
            </a:r>
          </a:p>
        </p:txBody>
      </p:sp>
    </p:spTree>
    <p:extLst>
      <p:ext uri="{BB962C8B-B14F-4D97-AF65-F5344CB8AC3E}">
        <p14:creationId xmlns:p14="http://schemas.microsoft.com/office/powerpoint/2010/main" val="375219932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look at mult_easy.a52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import libraries (really just functions in other files) using the “</a:t>
            </a:r>
            <a:r>
              <a:rPr lang="en-US" dirty="0" err="1"/>
              <a:t>inc</a:t>
            </a:r>
            <a:r>
              <a:rPr lang="en-US" dirty="0"/>
              <a:t>” command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included files must be in the same directory as the .a52 file running</a:t>
            </a:r>
          </a:p>
        </p:txBody>
      </p:sp>
    </p:spTree>
    <p:extLst>
      <p:ext uri="{BB962C8B-B14F-4D97-AF65-F5344CB8AC3E}">
        <p14:creationId xmlns:p14="http://schemas.microsoft.com/office/powerpoint/2010/main" val="24270234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CS52 programming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Match your </a:t>
            </a:r>
            <a:r>
              <a:rPr lang="en-US" dirty="0" err="1"/>
              <a:t>psh</a:t>
            </a:r>
            <a:r>
              <a:rPr lang="en-US" dirty="0"/>
              <a:t> and pops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Follow the register conventions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Develop code incrementally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Debugging: write out stack, registers, etc. on paper and compare against system execution</a:t>
            </a:r>
          </a:p>
        </p:txBody>
      </p:sp>
    </p:spTree>
    <p:extLst>
      <p:ext uri="{BB962C8B-B14F-4D97-AF65-F5344CB8AC3E}">
        <p14:creationId xmlns:p14="http://schemas.microsoft.com/office/powerpoint/2010/main" val="408309639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didn’t have time to cover the next two examples in class, but left it in the notes as examples of functions that take two parameters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first example is multiply (which is recursive) and the second example is max (which is </a:t>
            </a:r>
            <a:r>
              <a:rPr lang="en-US"/>
              <a:t>not recursive).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713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recursive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/>
              <a:t>    if( b &lt;= 0 ){</a:t>
            </a:r>
          </a:p>
          <a:p>
            <a:pPr marL="0" indent="0">
              <a:buNone/>
            </a:pPr>
            <a:r>
              <a:rPr lang="en-US" dirty="0"/>
              <a:t>      return 0</a:t>
            </a:r>
          </a:p>
          <a:p>
            <a:pPr marL="0" indent="0">
              <a:buNone/>
            </a:pPr>
            <a:r>
              <a:rPr lang="en-US" dirty="0"/>
              <a:t>    else</a:t>
            </a:r>
          </a:p>
          <a:p>
            <a:pPr marL="0" indent="0">
              <a:buNone/>
            </a:pPr>
            <a:r>
              <a:rPr lang="en-US" dirty="0"/>
              <a:t>      return a + mystery(a, b-1)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1890" y="5359779"/>
            <a:ext cx="4123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this function do?</a:t>
            </a:r>
          </a:p>
        </p:txBody>
      </p:sp>
    </p:spTree>
    <p:extLst>
      <p:ext uri="{BB962C8B-B14F-4D97-AF65-F5344CB8AC3E}">
        <p14:creationId xmlns:p14="http://schemas.microsoft.com/office/powerpoint/2010/main" val="113606550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/>
              <a:t>    if( b &lt;= 0 ){</a:t>
            </a:r>
          </a:p>
          <a:p>
            <a:pPr marL="0" indent="0">
              <a:buNone/>
            </a:pPr>
            <a:r>
              <a:rPr lang="en-US" dirty="0"/>
              <a:t>      return 0</a:t>
            </a:r>
          </a:p>
          <a:p>
            <a:pPr marL="0" indent="0">
              <a:buNone/>
            </a:pPr>
            <a:r>
              <a:rPr lang="en-US" dirty="0"/>
              <a:t>    else</a:t>
            </a:r>
          </a:p>
          <a:p>
            <a:pPr marL="0" indent="0">
              <a:buNone/>
            </a:pPr>
            <a:r>
              <a:rPr lang="en-US" dirty="0"/>
              <a:t>      return a + mystery(a, b-1)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5223" y="5359779"/>
            <a:ext cx="6426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Multiplication… a*b (assuming b is positive)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6208889"/>
            <a:ext cx="7740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Note to future Dave from past Dave: write the function up on the board </a:t>
            </a:r>
            <a:r>
              <a:rPr lang="en-US" sz="2000" dirty="0">
                <a:solidFill>
                  <a:srgbClr val="FF6600"/>
                </a:solidFill>
                <a:sym typeface="Wingdings"/>
              </a:rPr>
              <a:t>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3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Real</a:t>
            </a:r>
            <a:r>
              <a:rPr lang="en-US" sz="3600" dirty="0"/>
              <a:t> structure of CS52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0" y="1797755"/>
            <a:ext cx="5582130" cy="4947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; great comments at the top!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lcw</a:t>
            </a:r>
            <a:r>
              <a:rPr lang="en-US" sz="1800" dirty="0">
                <a:latin typeface="Courier New"/>
                <a:cs typeface="Courier New"/>
              </a:rPr>
              <a:t> r1 stack        </a:t>
            </a: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instruction1		; comment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instruction2		; comment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...	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hlt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 stack area: 50 </a:t>
            </a:r>
            <a:r>
              <a:rPr lang="nl-NL" sz="1800" dirty="0" err="1">
                <a:latin typeface="Courier New"/>
                <a:cs typeface="Courier New"/>
              </a:rPr>
              <a:t>words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        dat 100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stack</a:t>
            </a:r>
            <a:r>
              <a:rPr lang="en-US" sz="1800" dirty="0">
                <a:latin typeface="Courier New"/>
                <a:cs typeface="Courier New"/>
              </a:rPr>
              <a:t>			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035778" y="5164667"/>
            <a:ext cx="338666" cy="145344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52622" y="2217830"/>
            <a:ext cx="368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Save address of highest end (highest address) of the stack in r1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2622" y="5773508"/>
            <a:ext cx="333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Reserve 50 words for the stack</a:t>
            </a:r>
          </a:p>
        </p:txBody>
      </p:sp>
    </p:spTree>
    <p:extLst>
      <p:ext uri="{BB962C8B-B14F-4D97-AF65-F5344CB8AC3E}">
        <p14:creationId xmlns:p14="http://schemas.microsoft.com/office/powerpoint/2010/main" val="41672671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; 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	; 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   	; a = r3, b = r2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bgt</a:t>
            </a:r>
            <a:r>
              <a:rPr lang="en-US" dirty="0"/>
              <a:t> r2 r0 else   	; r2 &gt; 0, i.e. recursive case</a:t>
            </a:r>
          </a:p>
          <a:p>
            <a:pPr marL="0" indent="0">
              <a:buNone/>
            </a:pPr>
            <a:r>
              <a:rPr lang="en-US" dirty="0"/>
              <a:t>        add r3 r0 0     	; 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sub r2 r2 1      	; r2 = b-1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	; save first argument, a, on stack </a:t>
            </a:r>
            <a:br>
              <a:rPr lang="en-US" dirty="0"/>
            </a:br>
            <a:r>
              <a:rPr lang="en-US" dirty="0"/>
              <a:t>		; (it's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	; add r2 as 2nd argument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r0              	; pop 2nd argument off stack and throw away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pop r2       	; pop ‘a’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	; 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	; 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	; 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9430" y="625059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Function startup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3558" y="1798515"/>
            <a:ext cx="1394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Base case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26788" y="3924716"/>
            <a:ext cx="192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Recursive case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136" y="5094872"/>
            <a:ext cx="167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answer calculation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6788" y="4047827"/>
            <a:ext cx="126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Recursive call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8013" y="5989515"/>
            <a:ext cx="354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Function cleanup and return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4675136" y="239889"/>
            <a:ext cx="629363" cy="959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4675136" y="1509889"/>
            <a:ext cx="629363" cy="8890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6116671" y="2566160"/>
            <a:ext cx="629363" cy="326172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827536" y="5989515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2504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; 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	; 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   	; a = r3, b = r2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bgt</a:t>
            </a:r>
            <a:r>
              <a:rPr lang="en-US" dirty="0"/>
              <a:t> r2 r0 else   	; r2 &gt; 0, i.e. recursive case</a:t>
            </a:r>
          </a:p>
          <a:p>
            <a:pPr marL="0" indent="0">
              <a:buNone/>
            </a:pPr>
            <a:r>
              <a:rPr lang="en-US" dirty="0"/>
              <a:t>        add r3 r0 0     	; 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sub r2 r2 1      	; r2 = b-1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	; save first argument, a, on stack </a:t>
            </a:r>
            <a:br>
              <a:rPr lang="en-US" dirty="0"/>
            </a:br>
            <a:r>
              <a:rPr lang="en-US" dirty="0"/>
              <a:t>		; (it's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	; add r2 as 2nd argument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r0              	; pop 2nd argument off stack and throw away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pop r2       	; pop ‘a’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	; 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	; 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	; 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9430" y="625059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Function startup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9590" y="1365459"/>
            <a:ext cx="1696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 if( b &lt;= 0 )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8013" y="5989515"/>
            <a:ext cx="354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Function cleanup and return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4675136" y="239889"/>
            <a:ext cx="629363" cy="959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827536" y="5989515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70943" y="1763360"/>
            <a:ext cx="1157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64918" y="3474214"/>
            <a:ext cx="2064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mystery(a, b-1)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19997" y="5080761"/>
            <a:ext cx="26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 + mystery(a, b-1)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657255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; 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	; 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   	; a = r3, b = r2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bgt</a:t>
            </a:r>
            <a:r>
              <a:rPr lang="en-US" dirty="0"/>
              <a:t> r2 r0 else   	; r2 &gt; 0, i.e. recursive case</a:t>
            </a:r>
          </a:p>
          <a:p>
            <a:pPr marL="0" indent="0">
              <a:buNone/>
            </a:pPr>
            <a:r>
              <a:rPr lang="en-US" dirty="0"/>
              <a:t>        add r3 r0 0     	; 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sub r2 r2 1      	; r2 = a-1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	; save first argument, a, on stack </a:t>
            </a:r>
            <a:br>
              <a:rPr lang="en-US" dirty="0"/>
            </a:br>
            <a:r>
              <a:rPr lang="en-US" dirty="0"/>
              <a:t>		; (it's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	; add r2 as 2nd argument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r0              	; pop 2nd argument off stack and throw away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pop r2       	; load a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	; 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	; 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	; return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4999" y="366889"/>
            <a:ext cx="351366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5000" y="6184899"/>
            <a:ext cx="3400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4998" y="4564181"/>
            <a:ext cx="5219264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4997" y="3628383"/>
            <a:ext cx="3758327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5000" y="3247383"/>
            <a:ext cx="4933013" cy="381000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2425" y="5128737"/>
            <a:ext cx="4528131" cy="296333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84890" y="2288442"/>
            <a:ext cx="419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Notice symmetry of </a:t>
            </a:r>
            <a:r>
              <a:rPr lang="en-US" sz="2400" dirty="0" err="1">
                <a:solidFill>
                  <a:srgbClr val="FF6600"/>
                </a:solidFill>
              </a:rPr>
              <a:t>psh</a:t>
            </a:r>
            <a:r>
              <a:rPr lang="en-US" sz="2400" dirty="0">
                <a:solidFill>
                  <a:srgbClr val="FF6600"/>
                </a:solidFill>
              </a:rPr>
              <a:t> and pop</a:t>
            </a:r>
          </a:p>
        </p:txBody>
      </p:sp>
    </p:spTree>
    <p:extLst>
      <p:ext uri="{BB962C8B-B14F-4D97-AF65-F5344CB8AC3E}">
        <p14:creationId xmlns:p14="http://schemas.microsoft.com/office/powerpoint/2010/main" val="183247021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964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76154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13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095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8240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529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264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9454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8273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917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791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sp</a:t>
              </a:r>
              <a:r>
                <a:rPr lang="en-US" sz="2400" dirty="0"/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735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Calling </a:t>
            </a:r>
            <a:r>
              <a:rPr lang="en-US" sz="2800" dirty="0" err="1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r3 r0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loa</a:t>
            </a:r>
            <a:r>
              <a:rPr lang="en-US" dirty="0">
                <a:latin typeface="Courier New"/>
                <a:cs typeface="Courier New"/>
              </a:rPr>
              <a:t> r2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psh</a:t>
            </a:r>
            <a:r>
              <a:rPr lang="en-US" dirty="0">
                <a:latin typeface="Courier New"/>
                <a:cs typeface="Courier New"/>
              </a:rPr>
              <a:t> r2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lcw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err="1">
                <a:latin typeface="Courier New"/>
                <a:cs typeface="Courier New"/>
              </a:rPr>
              <a:t>mult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r2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pop r0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sto</a:t>
            </a:r>
            <a:r>
              <a:rPr lang="en-US" dirty="0">
                <a:latin typeface="Courier New"/>
                <a:cs typeface="Courier New"/>
              </a:rPr>
              <a:t> r3 r0</a:t>
            </a: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702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sp</a:t>
              </a:r>
              <a:r>
                <a:rPr lang="en-US" sz="2400" dirty="0">
                  <a:solidFill>
                    <a:srgbClr val="0000FF"/>
                  </a:solidFill>
                </a:rPr>
                <a:t> (r1)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9407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13632</TotalTime>
  <Words>14041</Words>
  <Application>Microsoft Macintosh PowerPoint</Application>
  <PresentationFormat>On-screen Show (4:3)</PresentationFormat>
  <Paragraphs>4884</Paragraphs>
  <Slides>211</Slides>
  <Notes>1</Notes>
  <HiddenSlides>15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211</vt:i4>
      </vt:variant>
    </vt:vector>
  </HeadingPairs>
  <TitlesOfParts>
    <vt:vector size="217" baseType="lpstr">
      <vt:lpstr>Calibri</vt:lpstr>
      <vt:lpstr>Courier New</vt:lpstr>
      <vt:lpstr>Tw Cen MT</vt:lpstr>
      <vt:lpstr>Wingdings</vt:lpstr>
      <vt:lpstr>Wingdings 2</vt:lpstr>
      <vt:lpstr>Median</vt:lpstr>
      <vt:lpstr>CS52 Machine: recursion</vt:lpstr>
      <vt:lpstr>Admin</vt:lpstr>
      <vt:lpstr>Getting involved in the department</vt:lpstr>
      <vt:lpstr>Examples from this lecture</vt:lpstr>
      <vt:lpstr>CS52 machine</vt:lpstr>
      <vt:lpstr>Memory layout</vt:lpstr>
      <vt:lpstr>Stack frame</vt:lpstr>
      <vt:lpstr>CS52 function call conventions</vt:lpstr>
      <vt:lpstr>Real structure of CS52 program</vt:lpstr>
      <vt:lpstr>Revisit increment example</vt:lpstr>
      <vt:lpstr>Sum revisited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Real structure of CS52 program</vt:lpstr>
      <vt:lpstr>Look at sum example</vt:lpstr>
      <vt:lpstr>Structure of a single parameter function</vt:lpstr>
      <vt:lpstr>Functions with multiple arguments</vt:lpstr>
      <vt:lpstr>Functions with multiple arguments</vt:lpstr>
      <vt:lpstr>Functions with multiple arguments</vt:lpstr>
      <vt:lpstr>Functions with multiple arguments</vt:lpstr>
      <vt:lpstr>Calling functions with multiple arguments</vt:lpstr>
      <vt:lpstr>multiply</vt:lpstr>
      <vt:lpstr>CS52 programming advice</vt:lpstr>
      <vt:lpstr>More examples</vt:lpstr>
      <vt:lpstr>Another recursive example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multiply the easy way</vt:lpstr>
      <vt:lpstr>A final aside</vt:lpstr>
      <vt:lpstr>A quick aside</vt:lpstr>
      <vt:lpstr>A quick aside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Bitwise logical operators</vt:lpstr>
      <vt:lpstr>Another example</vt:lpstr>
      <vt:lpstr>Another example</vt:lpstr>
      <vt:lpstr>Calling max</vt:lpstr>
      <vt:lpstr>Calling max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2789</cp:revision>
  <cp:lastPrinted>2017-02-16T20:22:34Z</cp:lastPrinted>
  <dcterms:created xsi:type="dcterms:W3CDTF">2013-09-08T20:10:23Z</dcterms:created>
  <dcterms:modified xsi:type="dcterms:W3CDTF">2022-10-05T23:35:43Z</dcterms:modified>
</cp:coreProperties>
</file>